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1" r:id="rId3"/>
    <p:sldId id="294" r:id="rId4"/>
    <p:sldId id="290" r:id="rId5"/>
    <p:sldId id="292" r:id="rId6"/>
    <p:sldId id="293" r:id="rId7"/>
    <p:sldId id="296" r:id="rId8"/>
    <p:sldId id="295" r:id="rId9"/>
    <p:sldId id="297" r:id="rId10"/>
    <p:sldId id="298" r:id="rId11"/>
    <p:sldId id="301" r:id="rId12"/>
    <p:sldId id="302" r:id="rId13"/>
    <p:sldId id="317" r:id="rId14"/>
    <p:sldId id="303" r:id="rId15"/>
    <p:sldId id="304" r:id="rId16"/>
    <p:sldId id="305" r:id="rId17"/>
    <p:sldId id="306" r:id="rId18"/>
    <p:sldId id="313" r:id="rId19"/>
    <p:sldId id="307" r:id="rId20"/>
    <p:sldId id="308" r:id="rId21"/>
    <p:sldId id="309" r:id="rId22"/>
    <p:sldId id="299" r:id="rId23"/>
    <p:sldId id="300" r:id="rId24"/>
    <p:sldId id="310" r:id="rId25"/>
    <p:sldId id="311" r:id="rId26"/>
    <p:sldId id="312" r:id="rId27"/>
    <p:sldId id="314" r:id="rId28"/>
    <p:sldId id="315"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FF7A27"/>
    <a:srgbClr val="FFC90E"/>
    <a:srgbClr val="EFE4B0"/>
    <a:srgbClr val="C05131"/>
    <a:srgbClr val="63666A"/>
    <a:srgbClr val="D6A461"/>
    <a:srgbClr val="007A86"/>
    <a:srgbClr val="0089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093" autoAdjust="0"/>
  </p:normalViewPr>
  <p:slideViewPr>
    <p:cSldViewPr snapToGrid="0">
      <p:cViewPr varScale="1">
        <p:scale>
          <a:sx n="85" d="100"/>
          <a:sy n="85" d="100"/>
        </p:scale>
        <p:origin x="73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C6449-640F-4E8D-8699-A8EE0B83E2B2}"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F07BE-A0AB-4988-9451-D714EBD10FB6}" type="slidenum">
              <a:rPr lang="en-US" smtClean="0"/>
              <a:t>‹#›</a:t>
            </a:fld>
            <a:endParaRPr lang="en-US"/>
          </a:p>
        </p:txBody>
      </p:sp>
    </p:spTree>
    <p:extLst>
      <p:ext uri="{BB962C8B-B14F-4D97-AF65-F5344CB8AC3E}">
        <p14:creationId xmlns:p14="http://schemas.microsoft.com/office/powerpoint/2010/main" val="59579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STABLE</a:t>
            </a:r>
          </a:p>
          <a:p>
            <a:r>
              <a:rPr lang="en-US" sz="1200" b="0" i="0" kern="1200" dirty="0" smtClean="0">
                <a:solidFill>
                  <a:schemeClr val="tx1"/>
                </a:solidFill>
                <a:effectLst/>
                <a:latin typeface="+mn-lt"/>
                <a:ea typeface="+mn-ea"/>
                <a:cs typeface="+mn-cs"/>
              </a:rPr>
              <a:t>In this type of fracture, there is often only one break in the pelvic ring and the broken ends of the bones line up adequately. Low-energy fractures are often stable fractures. Stable pelvic fracture patterns include: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UNSTABLE</a:t>
            </a:r>
          </a:p>
          <a:p>
            <a:r>
              <a:rPr lang="en-US" sz="1200" b="0" i="0" kern="1200" dirty="0" smtClean="0">
                <a:solidFill>
                  <a:schemeClr val="tx1"/>
                </a:solidFill>
                <a:effectLst/>
                <a:latin typeface="+mn-lt"/>
                <a:ea typeface="+mn-ea"/>
                <a:cs typeface="+mn-cs"/>
              </a:rPr>
              <a:t>In this type of fracture, there are usually two or more breaks in the pelvic ring and the ends of the broken bones do not line up correctly (displacement). This type of fracture is more likely to occur due to a high-energy event. Unstable pelvic fracture patterns include:</a:t>
            </a:r>
            <a:endParaRPr lang="en-US" dirty="0"/>
          </a:p>
        </p:txBody>
      </p:sp>
      <p:sp>
        <p:nvSpPr>
          <p:cNvPr id="4" name="Slide Number Placeholder 3"/>
          <p:cNvSpPr>
            <a:spLocks noGrp="1"/>
          </p:cNvSpPr>
          <p:nvPr>
            <p:ph type="sldNum" sz="quarter" idx="10"/>
          </p:nvPr>
        </p:nvSpPr>
        <p:spPr/>
        <p:txBody>
          <a:bodyPr/>
          <a:lstStyle/>
          <a:p>
            <a:fld id="{BF4F07BE-A0AB-4988-9451-D714EBD10FB6}" type="slidenum">
              <a:rPr lang="en-US" smtClean="0"/>
              <a:t>6</a:t>
            </a:fld>
            <a:endParaRPr lang="en-US"/>
          </a:p>
        </p:txBody>
      </p:sp>
    </p:spTree>
    <p:extLst>
      <p:ext uri="{BB962C8B-B14F-4D97-AF65-F5344CB8AC3E}">
        <p14:creationId xmlns:p14="http://schemas.microsoft.com/office/powerpoint/2010/main" val="388292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effectLst/>
              </a:rPr>
              <a:t>APC I-</a:t>
            </a:r>
            <a:r>
              <a:rPr lang="en-US" baseline="0" dirty="0" smtClean="0">
                <a:effectLst/>
              </a:rPr>
              <a:t> </a:t>
            </a:r>
            <a:r>
              <a:rPr lang="en-US" dirty="0" smtClean="0">
                <a:effectLst/>
              </a:rPr>
              <a:t>Symphysis widening &lt; 2.5 cm</a:t>
            </a:r>
          </a:p>
          <a:p>
            <a:pPr fontAlgn="base"/>
            <a:r>
              <a:rPr lang="en-US" dirty="0" smtClean="0"/>
              <a:t>APC-II </a:t>
            </a:r>
            <a:r>
              <a:rPr lang="en-US" sz="1200" b="0" i="0" kern="1200" dirty="0" smtClean="0">
                <a:solidFill>
                  <a:schemeClr val="tx1"/>
                </a:solidFill>
                <a:effectLst/>
                <a:latin typeface="+mn-lt"/>
                <a:ea typeface="+mn-ea"/>
                <a:cs typeface="+mn-cs"/>
              </a:rPr>
              <a:t>Symphysis widening &gt; 2.5 cm, Anterior SI joint diastasis,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Posterior SI ligaments are intact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APC III </a:t>
            </a:r>
            <a:r>
              <a:rPr lang="en-US" sz="1200" b="0" i="0" kern="1200" dirty="0" smtClean="0">
                <a:solidFill>
                  <a:schemeClr val="tx1"/>
                </a:solidFill>
                <a:effectLst/>
                <a:latin typeface="+mn-lt"/>
                <a:ea typeface="+mn-ea"/>
                <a:cs typeface="+mn-cs"/>
              </a:rPr>
              <a:t>Symphysis widening &gt; 2.5 cm </a:t>
            </a:r>
            <a:r>
              <a:rPr lang="en-US" dirty="0" smtClean="0">
                <a:effectLst/>
              </a:rPr>
              <a:t>Disruption of anterior and posterior SI ligaments (SI dislocation)</a:t>
            </a:r>
          </a:p>
          <a:p>
            <a:endParaRPr lang="en-US" dirty="0"/>
          </a:p>
        </p:txBody>
      </p:sp>
      <p:sp>
        <p:nvSpPr>
          <p:cNvPr id="4" name="Slide Number Placeholder 3"/>
          <p:cNvSpPr>
            <a:spLocks noGrp="1"/>
          </p:cNvSpPr>
          <p:nvPr>
            <p:ph type="sldNum" sz="quarter" idx="10"/>
          </p:nvPr>
        </p:nvSpPr>
        <p:spPr/>
        <p:txBody>
          <a:bodyPr/>
          <a:lstStyle/>
          <a:p>
            <a:fld id="{BF4F07BE-A0AB-4988-9451-D714EBD10FB6}" type="slidenum">
              <a:rPr lang="en-US" smtClean="0"/>
              <a:t>8</a:t>
            </a:fld>
            <a:endParaRPr lang="en-US"/>
          </a:p>
        </p:txBody>
      </p:sp>
    </p:spTree>
    <p:extLst>
      <p:ext uri="{BB962C8B-B14F-4D97-AF65-F5344CB8AC3E}">
        <p14:creationId xmlns:p14="http://schemas.microsoft.com/office/powerpoint/2010/main" val="416456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LC-I</a:t>
            </a:r>
            <a:r>
              <a:rPr lang="en-US" baseline="0" dirty="0" smtClean="0"/>
              <a:t> </a:t>
            </a:r>
            <a:r>
              <a:rPr lang="en-US" baseline="0" dirty="0" smtClean="0">
                <a:effectLst/>
              </a:rPr>
              <a:t> </a:t>
            </a:r>
            <a:r>
              <a:rPr lang="en-US" dirty="0" smtClean="0">
                <a:effectLst/>
              </a:rPr>
              <a:t>Oblique or transverse ramus fracture and ipsilateral anterior sacral ala compression fracture.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LC-II </a:t>
            </a:r>
            <a:r>
              <a:rPr lang="en-US" dirty="0" smtClean="0">
                <a:effectLst/>
              </a:rPr>
              <a:t>Rami fracture and ipsilateral posterior ilium fracture dislocation (crescent fracture).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LC III </a:t>
            </a:r>
            <a:r>
              <a:rPr lang="en-US" sz="1200" b="0" i="0" kern="1200" dirty="0" smtClean="0">
                <a:solidFill>
                  <a:schemeClr val="tx1"/>
                </a:solidFill>
                <a:effectLst/>
                <a:latin typeface="+mn-lt"/>
                <a:ea typeface="+mn-ea"/>
                <a:cs typeface="+mn-cs"/>
              </a:rPr>
              <a:t>Ipsilateral lateral compression and contralateral APC (windswept pelvis),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Common mechanism is rollover vehicle accident or pedestrian vs auto.</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BF4F07BE-A0AB-4988-9451-D714EBD10FB6}" type="slidenum">
              <a:rPr lang="en-US" smtClean="0"/>
              <a:t>9</a:t>
            </a:fld>
            <a:endParaRPr lang="en-US"/>
          </a:p>
        </p:txBody>
      </p:sp>
    </p:spTree>
    <p:extLst>
      <p:ext uri="{BB962C8B-B14F-4D97-AF65-F5344CB8AC3E}">
        <p14:creationId xmlns:p14="http://schemas.microsoft.com/office/powerpoint/2010/main" val="218068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Posterior and superior directed force.</a:t>
            </a:r>
            <a:r>
              <a:rPr lang="en-US" dirty="0" smtClean="0"/>
              <a:t/>
            </a:r>
            <a:br>
              <a:rPr lang="en-US" dirty="0" smtClean="0"/>
            </a:br>
            <a:r>
              <a:rPr lang="en-US" sz="1200" b="0" i="0" kern="1200" dirty="0" smtClean="0">
                <a:solidFill>
                  <a:schemeClr val="tx1"/>
                </a:solidFill>
                <a:effectLst/>
                <a:latin typeface="+mn-lt"/>
                <a:ea typeface="+mn-ea"/>
                <a:cs typeface="+mn-cs"/>
              </a:rPr>
              <a:t>Associated with the highest risk of hypovolemic shock (63%); mortality rate up to 25%</a:t>
            </a:r>
            <a:endParaRPr lang="en-US" dirty="0"/>
          </a:p>
        </p:txBody>
      </p:sp>
      <p:sp>
        <p:nvSpPr>
          <p:cNvPr id="4" name="Slide Number Placeholder 3"/>
          <p:cNvSpPr>
            <a:spLocks noGrp="1"/>
          </p:cNvSpPr>
          <p:nvPr>
            <p:ph type="sldNum" sz="quarter" idx="10"/>
          </p:nvPr>
        </p:nvSpPr>
        <p:spPr/>
        <p:txBody>
          <a:bodyPr/>
          <a:lstStyle/>
          <a:p>
            <a:fld id="{BF4F07BE-A0AB-4988-9451-D714EBD10FB6}" type="slidenum">
              <a:rPr lang="en-US" smtClean="0"/>
              <a:t>10</a:t>
            </a:fld>
            <a:endParaRPr lang="en-US"/>
          </a:p>
        </p:txBody>
      </p:sp>
    </p:spTree>
    <p:extLst>
      <p:ext uri="{BB962C8B-B14F-4D97-AF65-F5344CB8AC3E}">
        <p14:creationId xmlns:p14="http://schemas.microsoft.com/office/powerpoint/2010/main" val="129438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4412"/>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853543"/>
            <a:ext cx="9144000" cy="1482757"/>
          </a:xfrm>
        </p:spPr>
        <p:txBody>
          <a:bodyPr/>
          <a:lstStyle>
            <a:lvl1pPr marL="0" indent="0" algn="ctr">
              <a:buNone/>
              <a:defRPr sz="2400">
                <a:solidFill>
                  <a:srgbClr val="6366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p:cNvCxnSpPr/>
          <p:nvPr userDrawn="1"/>
        </p:nvCxnSpPr>
        <p:spPr>
          <a:xfrm flipV="1">
            <a:off x="1981200" y="3489652"/>
            <a:ext cx="8229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0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92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9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2690"/>
            <a:ext cx="10515600" cy="914400"/>
          </a:xfrm>
        </p:spPr>
        <p:txBody>
          <a:bodyPr/>
          <a:lstStyle/>
          <a:p>
            <a:r>
              <a:rPr lang="en-US" dirty="0"/>
              <a:t>Click to edit Master title style</a:t>
            </a:r>
          </a:p>
        </p:txBody>
      </p:sp>
      <p:sp>
        <p:nvSpPr>
          <p:cNvPr id="3" name="Content Placeholder 2"/>
          <p:cNvSpPr>
            <a:spLocks noGrp="1"/>
          </p:cNvSpPr>
          <p:nvPr>
            <p:ph idx="1"/>
          </p:nvPr>
        </p:nvSpPr>
        <p:spPr>
          <a:xfrm>
            <a:off x="838200" y="1446245"/>
            <a:ext cx="10515600" cy="4730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1017037" y="1280141"/>
            <a:ext cx="100584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20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385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1257"/>
            <a:ext cx="10515600" cy="914400"/>
          </a:xfrm>
        </p:spPr>
        <p:txBody>
          <a:bodyPr/>
          <a:lstStyle/>
          <a:p>
            <a:r>
              <a:rPr lang="en-US" dirty="0"/>
              <a:t>Click to edit Master title style</a:t>
            </a:r>
          </a:p>
        </p:txBody>
      </p:sp>
      <p:sp>
        <p:nvSpPr>
          <p:cNvPr id="3" name="Content Placeholder 2"/>
          <p:cNvSpPr>
            <a:spLocks noGrp="1"/>
          </p:cNvSpPr>
          <p:nvPr>
            <p:ph sz="half" idx="1"/>
          </p:nvPr>
        </p:nvSpPr>
        <p:spPr>
          <a:xfrm>
            <a:off x="838200" y="1408922"/>
            <a:ext cx="5181600" cy="47680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08922"/>
            <a:ext cx="5181600" cy="4768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990600" y="1252149"/>
            <a:ext cx="100584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25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4326"/>
            <a:ext cx="10515600" cy="914400"/>
          </a:xfrm>
        </p:spPr>
        <p:txBody>
          <a:bodyPr/>
          <a:lstStyle/>
          <a:p>
            <a:r>
              <a:rPr lang="en-US"/>
              <a:t>Click to edit Master title style</a:t>
            </a:r>
          </a:p>
        </p:txBody>
      </p:sp>
      <p:sp>
        <p:nvSpPr>
          <p:cNvPr id="3" name="Text Placeholder 2"/>
          <p:cNvSpPr>
            <a:spLocks noGrp="1"/>
          </p:cNvSpPr>
          <p:nvPr>
            <p:ph type="body" idx="1"/>
          </p:nvPr>
        </p:nvSpPr>
        <p:spPr>
          <a:xfrm>
            <a:off x="839787" y="141524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239152"/>
            <a:ext cx="5157787" cy="3950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1524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39152"/>
            <a:ext cx="5183188" cy="3950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059057" y="1308133"/>
            <a:ext cx="100584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60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a:t>Click to edit Master title style</a:t>
            </a:r>
          </a:p>
        </p:txBody>
      </p:sp>
      <p:cxnSp>
        <p:nvCxnSpPr>
          <p:cNvPr id="6" name="Straight Connector 5"/>
          <p:cNvCxnSpPr/>
          <p:nvPr userDrawn="1"/>
        </p:nvCxnSpPr>
        <p:spPr>
          <a:xfrm>
            <a:off x="1007706" y="1354786"/>
            <a:ext cx="100584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18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3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1580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9316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80" y="6390251"/>
            <a:ext cx="12252960" cy="466344"/>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38200" y="302932"/>
            <a:ext cx="10515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71599"/>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0480" y="6331229"/>
            <a:ext cx="12252960" cy="55847"/>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09480" y="6303383"/>
            <a:ext cx="1613000" cy="640080"/>
          </a:xfrm>
          <a:prstGeom prst="rect">
            <a:avLst/>
          </a:prstGeom>
        </p:spPr>
      </p:pic>
    </p:spTree>
    <p:extLst>
      <p:ext uri="{BB962C8B-B14F-4D97-AF65-F5344CB8AC3E}">
        <p14:creationId xmlns:p14="http://schemas.microsoft.com/office/powerpoint/2010/main" val="113603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A8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A8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A8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A8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A8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Management of Pelvic Ring Disruption and Hip Fractures</a:t>
            </a:r>
            <a:endParaRPr lang="en-US" dirty="0"/>
          </a:p>
        </p:txBody>
      </p:sp>
      <p:sp>
        <p:nvSpPr>
          <p:cNvPr id="3" name="Subtitle 2"/>
          <p:cNvSpPr>
            <a:spLocks noGrp="1"/>
          </p:cNvSpPr>
          <p:nvPr>
            <p:ph type="subTitle" idx="1"/>
          </p:nvPr>
        </p:nvSpPr>
        <p:spPr/>
        <p:txBody>
          <a:bodyPr>
            <a:normAutofit/>
          </a:bodyPr>
          <a:lstStyle/>
          <a:p>
            <a:pPr>
              <a:lnSpc>
                <a:spcPct val="100000"/>
              </a:lnSpc>
              <a:spcBef>
                <a:spcPts val="0"/>
              </a:spcBef>
            </a:pPr>
            <a:r>
              <a:rPr lang="en-US" dirty="0"/>
              <a:t>Richard Miskimins, </a:t>
            </a:r>
            <a:r>
              <a:rPr lang="en-US" dirty="0" smtClean="0"/>
              <a:t>MD, FACS</a:t>
            </a:r>
          </a:p>
          <a:p>
            <a:pPr>
              <a:lnSpc>
                <a:spcPct val="100000"/>
              </a:lnSpc>
              <a:spcBef>
                <a:spcPts val="0"/>
              </a:spcBef>
            </a:pPr>
            <a:r>
              <a:rPr lang="en-US" dirty="0" smtClean="0"/>
              <a:t>Assistant Professor, UNM School of Medicine</a:t>
            </a:r>
          </a:p>
          <a:p>
            <a:pPr>
              <a:lnSpc>
                <a:spcPct val="100000"/>
              </a:lnSpc>
              <a:spcBef>
                <a:spcPts val="0"/>
              </a:spcBef>
            </a:pPr>
            <a:r>
              <a:rPr lang="en-US" dirty="0" smtClean="0"/>
              <a:t>Associate Trauma Medical Director UNM Hospital</a:t>
            </a:r>
          </a:p>
        </p:txBody>
      </p:sp>
    </p:spTree>
    <p:extLst>
      <p:ext uri="{BB962C8B-B14F-4D97-AF65-F5344CB8AC3E}">
        <p14:creationId xmlns:p14="http://schemas.microsoft.com/office/powerpoint/2010/main" val="104093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VS Fracture</a:t>
            </a:r>
            <a:endParaRPr lang="en-US" dirty="0"/>
          </a:p>
        </p:txBody>
      </p:sp>
      <p:pic>
        <p:nvPicPr>
          <p:cNvPr id="3" name="Picture 2"/>
          <p:cNvPicPr>
            <a:picLocks noChangeAspect="1"/>
          </p:cNvPicPr>
          <p:nvPr/>
        </p:nvPicPr>
        <p:blipFill>
          <a:blip r:embed="rId3"/>
          <a:stretch>
            <a:fillRect/>
          </a:stretch>
        </p:blipFill>
        <p:spPr>
          <a:xfrm>
            <a:off x="8635471" y="3522132"/>
            <a:ext cx="3473617" cy="2753253"/>
          </a:xfrm>
          <a:prstGeom prst="rect">
            <a:avLst/>
          </a:prstGeom>
        </p:spPr>
      </p:pic>
      <p:pic>
        <p:nvPicPr>
          <p:cNvPr id="4" name="Picture 3"/>
          <p:cNvPicPr>
            <a:picLocks noChangeAspect="1"/>
          </p:cNvPicPr>
          <p:nvPr/>
        </p:nvPicPr>
        <p:blipFill>
          <a:blip r:embed="rId4"/>
          <a:stretch>
            <a:fillRect/>
          </a:stretch>
        </p:blipFill>
        <p:spPr>
          <a:xfrm>
            <a:off x="5180400" y="3522132"/>
            <a:ext cx="3319605" cy="2753253"/>
          </a:xfrm>
          <a:prstGeom prst="rect">
            <a:avLst/>
          </a:prstGeom>
        </p:spPr>
      </p:pic>
      <p:pic>
        <p:nvPicPr>
          <p:cNvPr id="5" name="Picture 4"/>
          <p:cNvPicPr>
            <a:picLocks noChangeAspect="1"/>
          </p:cNvPicPr>
          <p:nvPr/>
        </p:nvPicPr>
        <p:blipFill>
          <a:blip r:embed="rId5"/>
          <a:stretch>
            <a:fillRect/>
          </a:stretch>
        </p:blipFill>
        <p:spPr>
          <a:xfrm>
            <a:off x="664859" y="1481729"/>
            <a:ext cx="4439790" cy="3462804"/>
          </a:xfrm>
          <a:prstGeom prst="rect">
            <a:avLst/>
          </a:prstGeom>
        </p:spPr>
      </p:pic>
    </p:spTree>
    <p:extLst>
      <p:ext uri="{BB962C8B-B14F-4D97-AF65-F5344CB8AC3E}">
        <p14:creationId xmlns:p14="http://schemas.microsoft.com/office/powerpoint/2010/main" val="3821960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Hemorrhage from Pelvic Fractures</a:t>
            </a:r>
            <a:endParaRPr lang="en-US" dirty="0"/>
          </a:p>
        </p:txBody>
      </p:sp>
      <p:sp>
        <p:nvSpPr>
          <p:cNvPr id="3" name="Content Placeholder 2"/>
          <p:cNvSpPr>
            <a:spLocks noGrp="1"/>
          </p:cNvSpPr>
          <p:nvPr>
            <p:ph idx="1"/>
          </p:nvPr>
        </p:nvSpPr>
        <p:spPr/>
        <p:txBody>
          <a:bodyPr>
            <a:normAutofit/>
          </a:bodyPr>
          <a:lstStyle/>
          <a:p>
            <a:r>
              <a:rPr lang="en-US" sz="3200" dirty="0"/>
              <a:t>There are 4 potential sources:</a:t>
            </a:r>
          </a:p>
          <a:p>
            <a:pPr lvl="1"/>
            <a:r>
              <a:rPr lang="en-US" sz="2800" dirty="0"/>
              <a:t>Surfaces of fractured bones</a:t>
            </a:r>
          </a:p>
          <a:p>
            <a:pPr lvl="1"/>
            <a:r>
              <a:rPr lang="en-US" sz="2800" dirty="0"/>
              <a:t>Pelvic venous plexus</a:t>
            </a:r>
          </a:p>
          <a:p>
            <a:pPr lvl="1"/>
            <a:r>
              <a:rPr lang="en-US" sz="2800" dirty="0"/>
              <a:t>Pelvic arterial injury </a:t>
            </a:r>
            <a:endParaRPr lang="en-US" sz="2800" dirty="0" smtClean="0"/>
          </a:p>
          <a:p>
            <a:pPr lvl="1"/>
            <a:r>
              <a:rPr lang="en-US" sz="2800" dirty="0" smtClean="0"/>
              <a:t>Extra-pelvic sources</a:t>
            </a:r>
          </a:p>
          <a:p>
            <a:r>
              <a:rPr lang="en-US" sz="3200" dirty="0" smtClean="0"/>
              <a:t>Venous and Fracture Bleeding account for 90% of bleeding in hemodynamically unstable patients with pelvic fractures</a:t>
            </a:r>
            <a:endParaRPr lang="en-US" sz="3200" dirty="0"/>
          </a:p>
        </p:txBody>
      </p:sp>
    </p:spTree>
    <p:extLst>
      <p:ext uri="{BB962C8B-B14F-4D97-AF65-F5344CB8AC3E}">
        <p14:creationId xmlns:p14="http://schemas.microsoft.com/office/powerpoint/2010/main" val="1778877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Hemorrhage from Pelvic Fractures</a:t>
            </a:r>
          </a:p>
        </p:txBody>
      </p:sp>
      <p:sp>
        <p:nvSpPr>
          <p:cNvPr id="3" name="Content Placeholder 2"/>
          <p:cNvSpPr>
            <a:spLocks noGrp="1"/>
          </p:cNvSpPr>
          <p:nvPr>
            <p:ph idx="1"/>
          </p:nvPr>
        </p:nvSpPr>
        <p:spPr/>
        <p:txBody>
          <a:bodyPr/>
          <a:lstStyle/>
          <a:p>
            <a:r>
              <a:rPr lang="en-US" dirty="0" smtClean="0"/>
              <a:t>Normal Pelvic volume 1.5 Liters</a:t>
            </a:r>
          </a:p>
          <a:p>
            <a:r>
              <a:rPr lang="en-US" dirty="0" smtClean="0"/>
              <a:t>Tamponade effect of pelvis is lost with disruption of ligaments and fascia</a:t>
            </a:r>
          </a:p>
          <a:p>
            <a:r>
              <a:rPr lang="en-US" dirty="0" smtClean="0"/>
              <a:t>Retroperitoneal bleeding is far more common</a:t>
            </a:r>
          </a:p>
          <a:p>
            <a:r>
              <a:rPr lang="en-US" dirty="0" smtClean="0"/>
              <a:t>Peritoneum is mm thick easy to disrupt and bleed into</a:t>
            </a:r>
          </a:p>
          <a:p>
            <a:r>
              <a:rPr lang="en-US" dirty="0" smtClean="0"/>
              <a:t>Can bleed into thighs </a:t>
            </a:r>
          </a:p>
          <a:p>
            <a:endParaRPr lang="en-US" dirty="0"/>
          </a:p>
        </p:txBody>
      </p:sp>
    </p:spTree>
    <p:extLst>
      <p:ext uri="{BB962C8B-B14F-4D97-AF65-F5344CB8AC3E}">
        <p14:creationId xmlns:p14="http://schemas.microsoft.com/office/powerpoint/2010/main" val="4111900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Pelvis has a lot of blood vessels</a:t>
            </a:r>
            <a:endParaRPr lang="en-US" dirty="0"/>
          </a:p>
        </p:txBody>
      </p:sp>
      <p:pic>
        <p:nvPicPr>
          <p:cNvPr id="4" name="Content Placeholder 3"/>
          <p:cNvPicPr>
            <a:picLocks noGrp="1" noChangeAspect="1"/>
          </p:cNvPicPr>
          <p:nvPr>
            <p:ph idx="1"/>
          </p:nvPr>
        </p:nvPicPr>
        <p:blipFill>
          <a:blip r:embed="rId2"/>
          <a:stretch>
            <a:fillRect/>
          </a:stretch>
        </p:blipFill>
        <p:spPr>
          <a:xfrm>
            <a:off x="3444369" y="1446213"/>
            <a:ext cx="5303261" cy="4730750"/>
          </a:xfrm>
          <a:prstGeom prst="rect">
            <a:avLst/>
          </a:prstGeom>
        </p:spPr>
      </p:pic>
    </p:spTree>
    <p:extLst>
      <p:ext uri="{BB962C8B-B14F-4D97-AF65-F5344CB8AC3E}">
        <p14:creationId xmlns:p14="http://schemas.microsoft.com/office/powerpoint/2010/main" val="1486675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p:txBody>
          <a:bodyPr/>
          <a:lstStyle/>
          <a:p>
            <a:r>
              <a:rPr lang="en-US" dirty="0" smtClean="0"/>
              <a:t>17 y/o male high speed MVC into telephone pole</a:t>
            </a:r>
          </a:p>
          <a:p>
            <a:r>
              <a:rPr lang="en-US" dirty="0" smtClean="0"/>
              <a:t>Initial Vitals</a:t>
            </a:r>
          </a:p>
          <a:p>
            <a:pPr lvl="1"/>
            <a:r>
              <a:rPr lang="en-US" dirty="0" smtClean="0"/>
              <a:t>70/45</a:t>
            </a:r>
          </a:p>
          <a:p>
            <a:pPr lvl="1"/>
            <a:r>
              <a:rPr lang="en-US" dirty="0" smtClean="0"/>
              <a:t>Pulse 135</a:t>
            </a:r>
          </a:p>
          <a:p>
            <a:pPr lvl="1"/>
            <a:r>
              <a:rPr lang="en-US" dirty="0" smtClean="0"/>
              <a:t>RR: 39</a:t>
            </a:r>
          </a:p>
          <a:p>
            <a:pPr lvl="1"/>
            <a:r>
              <a:rPr lang="en-US" dirty="0" smtClean="0"/>
              <a:t>O2: 77</a:t>
            </a:r>
          </a:p>
          <a:p>
            <a:pPr lvl="1"/>
            <a:r>
              <a:rPr lang="en-US" dirty="0" smtClean="0"/>
              <a:t>GCS: 11</a:t>
            </a:r>
            <a:endParaRPr lang="en-US" dirty="0"/>
          </a:p>
          <a:p>
            <a:r>
              <a:rPr lang="en-US" dirty="0" smtClean="0"/>
              <a:t>Normal ATLS Stuff-</a:t>
            </a:r>
            <a:r>
              <a:rPr lang="en-US" dirty="0" err="1" smtClean="0"/>
              <a:t>stableish</a:t>
            </a:r>
            <a:endParaRPr lang="en-US" dirty="0" smtClean="0"/>
          </a:p>
          <a:p>
            <a:endParaRPr lang="en-US" dirty="0"/>
          </a:p>
        </p:txBody>
      </p:sp>
    </p:spTree>
    <p:extLst>
      <p:ext uri="{BB962C8B-B14F-4D97-AF65-F5344CB8AC3E}">
        <p14:creationId xmlns:p14="http://schemas.microsoft.com/office/powerpoint/2010/main" val="4130589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X-rays</a:t>
            </a:r>
            <a:endParaRPr lang="en-US" dirty="0"/>
          </a:p>
        </p:txBody>
      </p:sp>
      <p:pic>
        <p:nvPicPr>
          <p:cNvPr id="4" name="Picture 3"/>
          <p:cNvPicPr>
            <a:picLocks noChangeAspect="1"/>
          </p:cNvPicPr>
          <p:nvPr/>
        </p:nvPicPr>
        <p:blipFill>
          <a:blip r:embed="rId2"/>
          <a:stretch>
            <a:fillRect/>
          </a:stretch>
        </p:blipFill>
        <p:spPr>
          <a:xfrm>
            <a:off x="6392510" y="1478491"/>
            <a:ext cx="4591580" cy="4549565"/>
          </a:xfrm>
          <a:prstGeom prst="rect">
            <a:avLst/>
          </a:prstGeom>
        </p:spPr>
      </p:pic>
      <p:pic>
        <p:nvPicPr>
          <p:cNvPr id="5" name="Picture 4"/>
          <p:cNvPicPr>
            <a:picLocks noChangeAspect="1"/>
          </p:cNvPicPr>
          <p:nvPr/>
        </p:nvPicPr>
        <p:blipFill>
          <a:blip r:embed="rId3"/>
          <a:stretch>
            <a:fillRect/>
          </a:stretch>
        </p:blipFill>
        <p:spPr>
          <a:xfrm>
            <a:off x="1045986" y="1478491"/>
            <a:ext cx="4230930" cy="4580642"/>
          </a:xfrm>
          <a:prstGeom prst="rect">
            <a:avLst/>
          </a:prstGeom>
        </p:spPr>
      </p:pic>
    </p:spTree>
    <p:extLst>
      <p:ext uri="{BB962C8B-B14F-4D97-AF65-F5344CB8AC3E}">
        <p14:creationId xmlns:p14="http://schemas.microsoft.com/office/powerpoint/2010/main" val="390382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Continued</a:t>
            </a:r>
            <a:endParaRPr lang="en-US" dirty="0"/>
          </a:p>
        </p:txBody>
      </p:sp>
      <p:sp>
        <p:nvSpPr>
          <p:cNvPr id="3" name="Content Placeholder 2"/>
          <p:cNvSpPr>
            <a:spLocks noGrp="1"/>
          </p:cNvSpPr>
          <p:nvPr>
            <p:ph idx="1"/>
          </p:nvPr>
        </p:nvSpPr>
        <p:spPr/>
        <p:txBody>
          <a:bodyPr>
            <a:normAutofit fontScale="92500"/>
          </a:bodyPr>
          <a:lstStyle/>
          <a:p>
            <a:r>
              <a:rPr lang="en-US" dirty="0" smtClean="0"/>
              <a:t>Combative, combative, combative</a:t>
            </a:r>
          </a:p>
          <a:p>
            <a:r>
              <a:rPr lang="en-US" dirty="0" smtClean="0"/>
              <a:t>Intubated</a:t>
            </a:r>
          </a:p>
          <a:p>
            <a:r>
              <a:rPr lang="en-US" dirty="0" smtClean="0"/>
              <a:t>E-FAST:</a:t>
            </a:r>
          </a:p>
          <a:p>
            <a:pPr lvl="1"/>
            <a:r>
              <a:rPr lang="en-US" dirty="0" smtClean="0"/>
              <a:t>Morrison's Pouch: </a:t>
            </a:r>
            <a:r>
              <a:rPr lang="en-US" dirty="0"/>
              <a:t>Negative</a:t>
            </a:r>
            <a:endParaRPr lang="en-US" dirty="0" smtClean="0"/>
          </a:p>
          <a:p>
            <a:pPr lvl="1"/>
            <a:r>
              <a:rPr lang="en-US" dirty="0" err="1" smtClean="0"/>
              <a:t>Perisplenic</a:t>
            </a:r>
            <a:r>
              <a:rPr lang="en-US" dirty="0" smtClean="0"/>
              <a:t>: </a:t>
            </a:r>
            <a:r>
              <a:rPr lang="en-US" dirty="0"/>
              <a:t>Negative</a:t>
            </a:r>
            <a:endParaRPr lang="en-US" dirty="0" smtClean="0"/>
          </a:p>
          <a:p>
            <a:pPr lvl="1"/>
            <a:r>
              <a:rPr lang="en-US" dirty="0" smtClean="0"/>
              <a:t>Pericardial: </a:t>
            </a:r>
            <a:r>
              <a:rPr lang="en-US" dirty="0"/>
              <a:t>Negative</a:t>
            </a:r>
            <a:endParaRPr lang="en-US" dirty="0" smtClean="0"/>
          </a:p>
          <a:p>
            <a:pPr lvl="1"/>
            <a:r>
              <a:rPr lang="en-US" dirty="0" err="1" smtClean="0"/>
              <a:t>Retrovesicular</a:t>
            </a:r>
            <a:r>
              <a:rPr lang="en-US" dirty="0" smtClean="0"/>
              <a:t>: Negative</a:t>
            </a:r>
          </a:p>
          <a:p>
            <a:pPr lvl="1"/>
            <a:r>
              <a:rPr lang="en-US" dirty="0" smtClean="0"/>
              <a:t>Right Chest: Sliding Present</a:t>
            </a:r>
          </a:p>
          <a:p>
            <a:pPr lvl="1"/>
            <a:r>
              <a:rPr lang="en-US" dirty="0" smtClean="0"/>
              <a:t>Left Chest: Sliding Present</a:t>
            </a:r>
          </a:p>
          <a:p>
            <a:r>
              <a:rPr lang="en-US" dirty="0" smtClean="0"/>
              <a:t>Binder Placed</a:t>
            </a:r>
          </a:p>
          <a:p>
            <a:r>
              <a:rPr lang="en-US" dirty="0" smtClean="0"/>
              <a:t>Remains Hypotensive with tachycardia despite 4 units whole blood</a:t>
            </a:r>
          </a:p>
        </p:txBody>
      </p:sp>
    </p:spTree>
    <p:extLst>
      <p:ext uri="{BB962C8B-B14F-4D97-AF65-F5344CB8AC3E}">
        <p14:creationId xmlns:p14="http://schemas.microsoft.com/office/powerpoint/2010/main" val="3474057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OR-1</a:t>
            </a:r>
            <a:endParaRPr lang="en-US" dirty="0"/>
          </a:p>
        </p:txBody>
      </p:sp>
      <p:sp>
        <p:nvSpPr>
          <p:cNvPr id="3" name="Content Placeholder 2"/>
          <p:cNvSpPr>
            <a:spLocks noGrp="1"/>
          </p:cNvSpPr>
          <p:nvPr>
            <p:ph idx="1"/>
          </p:nvPr>
        </p:nvSpPr>
        <p:spPr/>
        <p:txBody>
          <a:bodyPr/>
          <a:lstStyle/>
          <a:p>
            <a:r>
              <a:rPr lang="en-US" dirty="0" err="1" smtClean="0"/>
              <a:t>Preperitoneal</a:t>
            </a:r>
            <a:r>
              <a:rPr lang="en-US" dirty="0" smtClean="0"/>
              <a:t> Pelvic packing</a:t>
            </a:r>
          </a:p>
          <a:p>
            <a:r>
              <a:rPr lang="en-US" dirty="0" smtClean="0"/>
              <a:t>Exploratory Laparotomy</a:t>
            </a:r>
          </a:p>
          <a:p>
            <a:pPr lvl="1"/>
            <a:r>
              <a:rPr lang="en-US" dirty="0" smtClean="0"/>
              <a:t>Liver Packing, coagulation, debridement, hemostatic agents</a:t>
            </a:r>
          </a:p>
          <a:p>
            <a:pPr lvl="1"/>
            <a:r>
              <a:rPr lang="en-US" dirty="0" smtClean="0"/>
              <a:t>Splenectomy</a:t>
            </a:r>
          </a:p>
          <a:p>
            <a:pPr lvl="1"/>
            <a:r>
              <a:rPr lang="en-US" dirty="0" smtClean="0"/>
              <a:t>Distal </a:t>
            </a:r>
            <a:r>
              <a:rPr lang="en-US" dirty="0" err="1" smtClean="0"/>
              <a:t>Pancreatectomy</a:t>
            </a:r>
            <a:endParaRPr lang="en-US" dirty="0" smtClean="0"/>
          </a:p>
          <a:p>
            <a:pPr lvl="1"/>
            <a:r>
              <a:rPr lang="en-US" dirty="0" smtClean="0"/>
              <a:t>Bilateral Chest-tubes</a:t>
            </a:r>
          </a:p>
          <a:p>
            <a:pPr lvl="1"/>
            <a:endParaRPr lang="en-US" dirty="0"/>
          </a:p>
        </p:txBody>
      </p:sp>
    </p:spTree>
    <p:extLst>
      <p:ext uri="{BB962C8B-B14F-4D97-AF65-F5344CB8AC3E}">
        <p14:creationId xmlns:p14="http://schemas.microsoft.com/office/powerpoint/2010/main" val="362743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6" name="Content Placeholder 5"/>
          <p:cNvPicPr>
            <a:picLocks noGrp="1" noChangeAspect="1"/>
          </p:cNvPicPr>
          <p:nvPr>
            <p:ph sz="half" idx="2"/>
          </p:nvPr>
        </p:nvPicPr>
        <p:blipFill>
          <a:blip r:embed="rId2"/>
          <a:stretch>
            <a:fillRect/>
          </a:stretch>
        </p:blipFill>
        <p:spPr>
          <a:xfrm>
            <a:off x="6885674" y="261257"/>
            <a:ext cx="4468126" cy="3139222"/>
          </a:xfrm>
          <a:prstGeom prst="rect">
            <a:avLst/>
          </a:prstGeom>
        </p:spPr>
      </p:pic>
      <p:pic>
        <p:nvPicPr>
          <p:cNvPr id="5" name="Content Placeholder 4"/>
          <p:cNvPicPr>
            <a:picLocks noGrp="1" noChangeAspect="1"/>
          </p:cNvPicPr>
          <p:nvPr>
            <p:ph sz="half" idx="1"/>
          </p:nvPr>
        </p:nvPicPr>
        <p:blipFill>
          <a:blip r:embed="rId3"/>
          <a:stretch>
            <a:fillRect/>
          </a:stretch>
        </p:blipFill>
        <p:spPr>
          <a:xfrm>
            <a:off x="1023356" y="1409700"/>
            <a:ext cx="4811287" cy="4767263"/>
          </a:xfrm>
          <a:prstGeom prst="rect">
            <a:avLst/>
          </a:prstGeom>
        </p:spPr>
      </p:pic>
      <p:pic>
        <p:nvPicPr>
          <p:cNvPr id="7" name="Picture 6"/>
          <p:cNvPicPr>
            <a:picLocks noChangeAspect="1"/>
          </p:cNvPicPr>
          <p:nvPr/>
        </p:nvPicPr>
        <p:blipFill>
          <a:blip r:embed="rId4"/>
          <a:stretch>
            <a:fillRect/>
          </a:stretch>
        </p:blipFill>
        <p:spPr>
          <a:xfrm>
            <a:off x="6885674" y="3578577"/>
            <a:ext cx="4468126" cy="3137439"/>
          </a:xfrm>
          <a:prstGeom prst="rect">
            <a:avLst/>
          </a:prstGeom>
        </p:spPr>
      </p:pic>
    </p:spTree>
    <p:extLst>
      <p:ext uri="{BB962C8B-B14F-4D97-AF65-F5344CB8AC3E}">
        <p14:creationId xmlns:p14="http://schemas.microsoft.com/office/powerpoint/2010/main" val="376920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OR-2</a:t>
            </a:r>
            <a:endParaRPr lang="en-US" dirty="0"/>
          </a:p>
        </p:txBody>
      </p:sp>
      <p:sp>
        <p:nvSpPr>
          <p:cNvPr id="3" name="Content Placeholder 2"/>
          <p:cNvSpPr>
            <a:spLocks noGrp="1"/>
          </p:cNvSpPr>
          <p:nvPr>
            <p:ph idx="1"/>
          </p:nvPr>
        </p:nvSpPr>
        <p:spPr/>
        <p:txBody>
          <a:bodyPr/>
          <a:lstStyle/>
          <a:p>
            <a:r>
              <a:rPr lang="en-US" dirty="0" smtClean="0"/>
              <a:t>Re-packing of </a:t>
            </a:r>
            <a:r>
              <a:rPr lang="en-US" dirty="0" err="1" smtClean="0"/>
              <a:t>preperitoneal</a:t>
            </a:r>
            <a:r>
              <a:rPr lang="en-US" dirty="0" smtClean="0"/>
              <a:t> space</a:t>
            </a:r>
          </a:p>
          <a:p>
            <a:r>
              <a:rPr lang="en-US" dirty="0" smtClean="0"/>
              <a:t>Pelvic Angiography with </a:t>
            </a:r>
            <a:r>
              <a:rPr lang="en-US" dirty="0" err="1" smtClean="0"/>
              <a:t>angioembolization</a:t>
            </a:r>
            <a:r>
              <a:rPr lang="en-US" dirty="0" smtClean="0"/>
              <a:t> of left superior gluteal artery</a:t>
            </a:r>
          </a:p>
          <a:p>
            <a:r>
              <a:rPr lang="en-US" dirty="0" smtClean="0"/>
              <a:t>Exploratory Laparotomy</a:t>
            </a:r>
          </a:p>
          <a:p>
            <a:pPr lvl="1"/>
            <a:r>
              <a:rPr lang="en-US" dirty="0" smtClean="0"/>
              <a:t>Mild oozing no major bleeding and repacked</a:t>
            </a:r>
          </a:p>
          <a:p>
            <a:pPr lvl="1"/>
            <a:endParaRPr lang="en-US" dirty="0" smtClean="0"/>
          </a:p>
          <a:p>
            <a:pPr lvl="1"/>
            <a:endParaRPr lang="en-US" dirty="0"/>
          </a:p>
        </p:txBody>
      </p:sp>
    </p:spTree>
    <p:extLst>
      <p:ext uri="{BB962C8B-B14F-4D97-AF65-F5344CB8AC3E}">
        <p14:creationId xmlns:p14="http://schemas.microsoft.com/office/powerpoint/2010/main" val="83737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Why do we care</a:t>
            </a:r>
          </a:p>
          <a:p>
            <a:r>
              <a:rPr lang="en-US" dirty="0" smtClean="0"/>
              <a:t>Anatomy</a:t>
            </a:r>
          </a:p>
          <a:p>
            <a:r>
              <a:rPr lang="en-US" dirty="0" smtClean="0"/>
              <a:t>Fracture Patterns</a:t>
            </a:r>
          </a:p>
          <a:p>
            <a:r>
              <a:rPr lang="en-US" dirty="0" smtClean="0"/>
              <a:t>Case Presentation</a:t>
            </a:r>
          </a:p>
          <a:p>
            <a:r>
              <a:rPr lang="en-US" dirty="0" smtClean="0"/>
              <a:t>Hemorrhage Control Adjuncts</a:t>
            </a:r>
          </a:p>
          <a:p>
            <a:endParaRPr lang="en-US" dirty="0" smtClean="0"/>
          </a:p>
          <a:p>
            <a:endParaRPr lang="en-US" dirty="0"/>
          </a:p>
        </p:txBody>
      </p:sp>
    </p:spTree>
    <p:extLst>
      <p:ext uri="{BB962C8B-B14F-4D97-AF65-F5344CB8AC3E}">
        <p14:creationId xmlns:p14="http://schemas.microsoft.com/office/powerpoint/2010/main" val="298155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OR-3</a:t>
            </a:r>
            <a:endParaRPr lang="en-US" dirty="0"/>
          </a:p>
        </p:txBody>
      </p:sp>
      <p:sp>
        <p:nvSpPr>
          <p:cNvPr id="3" name="Content Placeholder 2"/>
          <p:cNvSpPr>
            <a:spLocks noGrp="1"/>
          </p:cNvSpPr>
          <p:nvPr>
            <p:ph idx="1"/>
          </p:nvPr>
        </p:nvSpPr>
        <p:spPr/>
        <p:txBody>
          <a:bodyPr/>
          <a:lstStyle/>
          <a:p>
            <a:r>
              <a:rPr lang="en-US" dirty="0" smtClean="0"/>
              <a:t>Re-packing (AGAIN) of </a:t>
            </a:r>
            <a:r>
              <a:rPr lang="en-US" dirty="0" err="1" smtClean="0"/>
              <a:t>preperitoneal</a:t>
            </a:r>
            <a:r>
              <a:rPr lang="en-US" dirty="0" smtClean="0"/>
              <a:t> space with quick clot and hemostatic agents</a:t>
            </a:r>
          </a:p>
          <a:p>
            <a:r>
              <a:rPr lang="en-US" dirty="0" smtClean="0"/>
              <a:t>Exploratory Laparotomy</a:t>
            </a:r>
          </a:p>
          <a:p>
            <a:pPr lvl="1"/>
            <a:r>
              <a:rPr lang="en-US" dirty="0" smtClean="0"/>
              <a:t>Mild oozing no major bleeding and repacked</a:t>
            </a:r>
            <a:endParaRPr lang="en-US" dirty="0"/>
          </a:p>
          <a:p>
            <a:endParaRPr lang="en-US" dirty="0" smtClean="0"/>
          </a:p>
          <a:p>
            <a:r>
              <a:rPr lang="en-US" dirty="0"/>
              <a:t>Finally the pelvic bleeding stopped</a:t>
            </a:r>
          </a:p>
          <a:p>
            <a:r>
              <a:rPr lang="en-US" dirty="0"/>
              <a:t>80 units of Blood and Blood products in first 24 hours</a:t>
            </a:r>
          </a:p>
          <a:p>
            <a:endParaRPr lang="en-US" dirty="0" smtClean="0"/>
          </a:p>
        </p:txBody>
      </p:sp>
    </p:spTree>
    <p:extLst>
      <p:ext uri="{BB962C8B-B14F-4D97-AF65-F5344CB8AC3E}">
        <p14:creationId xmlns:p14="http://schemas.microsoft.com/office/powerpoint/2010/main" val="1500520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Continues</a:t>
            </a:r>
            <a:endParaRPr lang="en-US" dirty="0"/>
          </a:p>
        </p:txBody>
      </p:sp>
      <p:sp>
        <p:nvSpPr>
          <p:cNvPr id="3" name="Content Placeholder 2"/>
          <p:cNvSpPr>
            <a:spLocks noGrp="1"/>
          </p:cNvSpPr>
          <p:nvPr>
            <p:ph idx="1"/>
          </p:nvPr>
        </p:nvSpPr>
        <p:spPr/>
        <p:txBody>
          <a:bodyPr/>
          <a:lstStyle/>
          <a:p>
            <a:r>
              <a:rPr lang="en-US" dirty="0" smtClean="0"/>
              <a:t>Discharged HOD 32</a:t>
            </a:r>
          </a:p>
          <a:p>
            <a:pPr lvl="1"/>
            <a:r>
              <a:rPr lang="en-US" dirty="0" smtClean="0"/>
              <a:t>Grade 5 Splenic Laceration</a:t>
            </a:r>
          </a:p>
          <a:p>
            <a:pPr lvl="1"/>
            <a:r>
              <a:rPr lang="en-US" dirty="0" smtClean="0"/>
              <a:t>Grade 4 Hepatic Laceration</a:t>
            </a:r>
          </a:p>
          <a:p>
            <a:pPr lvl="1"/>
            <a:r>
              <a:rPr lang="en-US" dirty="0" smtClean="0"/>
              <a:t>Grade 3 Pancreatic Laceration</a:t>
            </a:r>
          </a:p>
          <a:p>
            <a:pPr lvl="1"/>
            <a:r>
              <a:rPr lang="en-US" dirty="0" smtClean="0"/>
              <a:t>Bilateral Grade 3 Kidney Injuries</a:t>
            </a:r>
          </a:p>
          <a:p>
            <a:pPr lvl="1"/>
            <a:r>
              <a:rPr lang="en-US" dirty="0" smtClean="0"/>
              <a:t>Bilateral </a:t>
            </a:r>
            <a:r>
              <a:rPr lang="en-US" dirty="0" err="1" smtClean="0"/>
              <a:t>Hemopneumothorax</a:t>
            </a:r>
            <a:endParaRPr lang="en-US" dirty="0" smtClean="0"/>
          </a:p>
          <a:p>
            <a:pPr lvl="1"/>
            <a:r>
              <a:rPr lang="en-US" dirty="0" smtClean="0"/>
              <a:t>Bilateral mid-shaft femur fractures</a:t>
            </a:r>
          </a:p>
          <a:p>
            <a:pPr lvl="1"/>
            <a:r>
              <a:rPr lang="en-US" dirty="0" smtClean="0"/>
              <a:t>APC 3 Pelvic Fracture</a:t>
            </a:r>
          </a:p>
          <a:p>
            <a:pPr lvl="2"/>
            <a:r>
              <a:rPr lang="en-US" dirty="0" smtClean="0"/>
              <a:t>Bilateral Obturator ring fractures</a:t>
            </a:r>
          </a:p>
          <a:p>
            <a:pPr lvl="2"/>
            <a:r>
              <a:rPr lang="en-US" dirty="0" smtClean="0"/>
              <a:t>Right SI joint diastasis</a:t>
            </a:r>
          </a:p>
          <a:p>
            <a:endParaRPr lang="en-US" dirty="0" smtClean="0"/>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69033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BINDER, BINDER, BINDER</a:t>
            </a:r>
            <a:endParaRPr lang="en-US" dirty="0"/>
          </a:p>
        </p:txBody>
      </p:sp>
      <p:pic>
        <p:nvPicPr>
          <p:cNvPr id="4098" name="Picture 2" descr="Operative treatment for Incomplete disruption posterior arch, open book  inju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274" y="1638124"/>
            <a:ext cx="5640317" cy="4175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43252"/>
          <a:stretch/>
        </p:blipFill>
        <p:spPr>
          <a:xfrm>
            <a:off x="6355644" y="1879247"/>
            <a:ext cx="5201665" cy="3720042"/>
          </a:xfrm>
          <a:prstGeom prst="rect">
            <a:avLst/>
          </a:prstGeom>
        </p:spPr>
      </p:pic>
    </p:spTree>
    <p:extLst>
      <p:ext uri="{BB962C8B-B14F-4D97-AF65-F5344CB8AC3E}">
        <p14:creationId xmlns:p14="http://schemas.microsoft.com/office/powerpoint/2010/main" val="2423517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BINDER</a:t>
            </a:r>
            <a:endParaRPr lang="en-US" dirty="0"/>
          </a:p>
        </p:txBody>
      </p:sp>
      <p:grpSp>
        <p:nvGrpSpPr>
          <p:cNvPr id="7" name="Group 6"/>
          <p:cNvGrpSpPr/>
          <p:nvPr/>
        </p:nvGrpSpPr>
        <p:grpSpPr>
          <a:xfrm>
            <a:off x="922867" y="2208812"/>
            <a:ext cx="10456333" cy="3205578"/>
            <a:chOff x="922867" y="2208812"/>
            <a:chExt cx="10456333" cy="3205578"/>
          </a:xfrm>
        </p:grpSpPr>
        <p:sp>
          <p:nvSpPr>
            <p:cNvPr id="5" name="Oval 4"/>
            <p:cNvSpPr/>
            <p:nvPr/>
          </p:nvSpPr>
          <p:spPr>
            <a:xfrm>
              <a:off x="6096000" y="2208812"/>
              <a:ext cx="5283200" cy="32055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22867" y="2208813"/>
              <a:ext cx="5283200" cy="32055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1110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Pre-peritoneal Pelvic Packing</a:t>
            </a:r>
            <a:endParaRPr lang="en-US" dirty="0"/>
          </a:p>
        </p:txBody>
      </p:sp>
      <p:pic>
        <p:nvPicPr>
          <p:cNvPr id="5122" name="Picture 2" descr="https://ars.els-cdn.com/content/image/1-s2.0-S1878788617301066-fx1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401" y="1417223"/>
            <a:ext cx="3467819"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25684" y="1417223"/>
            <a:ext cx="5647351" cy="4572000"/>
          </a:xfrm>
          <a:prstGeom prst="rect">
            <a:avLst/>
          </a:prstGeom>
        </p:spPr>
      </p:pic>
    </p:spTree>
    <p:extLst>
      <p:ext uri="{BB962C8B-B14F-4D97-AF65-F5344CB8AC3E}">
        <p14:creationId xmlns:p14="http://schemas.microsoft.com/office/powerpoint/2010/main" val="1026983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Pre-peritoneal Pelvic Packing</a:t>
            </a:r>
            <a:endParaRPr lang="en-US" dirty="0"/>
          </a:p>
        </p:txBody>
      </p:sp>
      <p:pic>
        <p:nvPicPr>
          <p:cNvPr id="3" name="Picture 2"/>
          <p:cNvPicPr>
            <a:picLocks noChangeAspect="1"/>
          </p:cNvPicPr>
          <p:nvPr/>
        </p:nvPicPr>
        <p:blipFill>
          <a:blip r:embed="rId2"/>
          <a:stretch>
            <a:fillRect/>
          </a:stretch>
        </p:blipFill>
        <p:spPr>
          <a:xfrm>
            <a:off x="448649" y="1398587"/>
            <a:ext cx="5647351" cy="4572000"/>
          </a:xfrm>
          <a:prstGeom prst="rect">
            <a:avLst/>
          </a:prstGeom>
        </p:spPr>
      </p:pic>
      <p:pic>
        <p:nvPicPr>
          <p:cNvPr id="5" name="Picture 4"/>
          <p:cNvPicPr>
            <a:picLocks noChangeAspect="1"/>
          </p:cNvPicPr>
          <p:nvPr/>
        </p:nvPicPr>
        <p:blipFill>
          <a:blip r:embed="rId3"/>
          <a:stretch>
            <a:fillRect/>
          </a:stretch>
        </p:blipFill>
        <p:spPr>
          <a:xfrm>
            <a:off x="6290255" y="1398587"/>
            <a:ext cx="5063545" cy="4572000"/>
          </a:xfrm>
          <a:prstGeom prst="rect">
            <a:avLst/>
          </a:prstGeom>
        </p:spPr>
      </p:pic>
    </p:spTree>
    <p:extLst>
      <p:ext uri="{BB962C8B-B14F-4D97-AF65-F5344CB8AC3E}">
        <p14:creationId xmlns:p14="http://schemas.microsoft.com/office/powerpoint/2010/main" val="1192972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Pre-peritoneal Pelvic Packing</a:t>
            </a:r>
            <a:endParaRPr lang="en-US" dirty="0"/>
          </a:p>
        </p:txBody>
      </p:sp>
      <p:pic>
        <p:nvPicPr>
          <p:cNvPr id="3" name="Picture 2"/>
          <p:cNvPicPr>
            <a:picLocks noChangeAspect="1"/>
          </p:cNvPicPr>
          <p:nvPr/>
        </p:nvPicPr>
        <p:blipFill>
          <a:blip r:embed="rId2"/>
          <a:stretch>
            <a:fillRect/>
          </a:stretch>
        </p:blipFill>
        <p:spPr>
          <a:xfrm>
            <a:off x="3612974" y="1518823"/>
            <a:ext cx="3995217" cy="4572000"/>
          </a:xfrm>
          <a:prstGeom prst="rect">
            <a:avLst/>
          </a:prstGeom>
        </p:spPr>
      </p:pic>
    </p:spTree>
    <p:extLst>
      <p:ext uri="{BB962C8B-B14F-4D97-AF65-F5344CB8AC3E}">
        <p14:creationId xmlns:p14="http://schemas.microsoft.com/office/powerpoint/2010/main" val="3062957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Embolization</a:t>
            </a:r>
            <a:endParaRPr lang="en-US" dirty="0"/>
          </a:p>
        </p:txBody>
      </p:sp>
      <p:sp>
        <p:nvSpPr>
          <p:cNvPr id="3" name="Content Placeholder 2"/>
          <p:cNvSpPr>
            <a:spLocks noGrp="1"/>
          </p:cNvSpPr>
          <p:nvPr>
            <p:ph idx="1"/>
          </p:nvPr>
        </p:nvSpPr>
        <p:spPr/>
        <p:txBody>
          <a:bodyPr/>
          <a:lstStyle/>
          <a:p>
            <a:r>
              <a:rPr lang="en-US" dirty="0" smtClean="0"/>
              <a:t>NOT fast</a:t>
            </a:r>
          </a:p>
          <a:p>
            <a:pPr lvl="1"/>
            <a:r>
              <a:rPr lang="en-US" dirty="0" smtClean="0"/>
              <a:t>Average time to IR across the country is about 4 hours</a:t>
            </a:r>
          </a:p>
          <a:p>
            <a:pPr lvl="1"/>
            <a:r>
              <a:rPr lang="en-US" dirty="0" smtClean="0"/>
              <a:t>Time to IR if no surgery needed prior to IR is 2 hours</a:t>
            </a:r>
          </a:p>
          <a:p>
            <a:pPr lvl="1"/>
            <a:endParaRPr lang="en-US" dirty="0"/>
          </a:p>
        </p:txBody>
      </p:sp>
      <p:pic>
        <p:nvPicPr>
          <p:cNvPr id="4" name="Picture 3"/>
          <p:cNvPicPr>
            <a:picLocks noChangeAspect="1"/>
          </p:cNvPicPr>
          <p:nvPr/>
        </p:nvPicPr>
        <p:blipFill>
          <a:blip r:embed="rId2"/>
          <a:stretch>
            <a:fillRect/>
          </a:stretch>
        </p:blipFill>
        <p:spPr>
          <a:xfrm>
            <a:off x="7980539" y="2653859"/>
            <a:ext cx="3121572" cy="3657600"/>
          </a:xfrm>
          <a:prstGeom prst="rect">
            <a:avLst/>
          </a:prstGeom>
        </p:spPr>
      </p:pic>
      <p:pic>
        <p:nvPicPr>
          <p:cNvPr id="5" name="Picture 4"/>
          <p:cNvPicPr>
            <a:picLocks noChangeAspect="1"/>
          </p:cNvPicPr>
          <p:nvPr/>
        </p:nvPicPr>
        <p:blipFill>
          <a:blip r:embed="rId3"/>
          <a:stretch>
            <a:fillRect/>
          </a:stretch>
        </p:blipFill>
        <p:spPr>
          <a:xfrm>
            <a:off x="522817" y="2788355"/>
            <a:ext cx="3019466" cy="3657600"/>
          </a:xfrm>
          <a:prstGeom prst="rect">
            <a:avLst/>
          </a:prstGeom>
        </p:spPr>
      </p:pic>
      <p:pic>
        <p:nvPicPr>
          <p:cNvPr id="6" name="Picture 5"/>
          <p:cNvPicPr>
            <a:picLocks noChangeAspect="1"/>
          </p:cNvPicPr>
          <p:nvPr/>
        </p:nvPicPr>
        <p:blipFill>
          <a:blip r:embed="rId4"/>
          <a:stretch>
            <a:fillRect/>
          </a:stretch>
        </p:blipFill>
        <p:spPr>
          <a:xfrm>
            <a:off x="4130498" y="2799643"/>
            <a:ext cx="3073016" cy="3657600"/>
          </a:xfrm>
          <a:prstGeom prst="rect">
            <a:avLst/>
          </a:prstGeom>
        </p:spPr>
      </p:pic>
    </p:spTree>
    <p:extLst>
      <p:ext uri="{BB962C8B-B14F-4D97-AF65-F5344CB8AC3E}">
        <p14:creationId xmlns:p14="http://schemas.microsoft.com/office/powerpoint/2010/main" val="96049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Bladder Injury</a:t>
            </a:r>
          </a:p>
          <a:p>
            <a:r>
              <a:rPr lang="en-US" dirty="0" smtClean="0"/>
              <a:t>Urethral Injury</a:t>
            </a:r>
          </a:p>
          <a:p>
            <a:r>
              <a:rPr lang="en-US" dirty="0" smtClean="0"/>
              <a:t>Infection</a:t>
            </a:r>
          </a:p>
          <a:p>
            <a:r>
              <a:rPr lang="en-US" dirty="0" smtClean="0"/>
              <a:t>Rectal Perforation</a:t>
            </a:r>
          </a:p>
          <a:p>
            <a:r>
              <a:rPr lang="en-US" dirty="0" smtClean="0"/>
              <a:t>Vaginal Perforation</a:t>
            </a:r>
          </a:p>
          <a:p>
            <a:endParaRPr lang="en-US" dirty="0" smtClean="0"/>
          </a:p>
          <a:p>
            <a:r>
              <a:rPr lang="en-US" dirty="0" smtClean="0"/>
              <a:t>Sexual Dysfunction</a:t>
            </a:r>
          </a:p>
          <a:p>
            <a:pPr lvl="1"/>
            <a:r>
              <a:rPr lang="en-US" dirty="0" smtClean="0"/>
              <a:t>Greater than 50% of men have ED</a:t>
            </a:r>
          </a:p>
          <a:p>
            <a:pPr lvl="1"/>
            <a:r>
              <a:rPr lang="en-US" dirty="0" smtClean="0"/>
              <a:t>Greater than 50% of </a:t>
            </a:r>
            <a:r>
              <a:rPr lang="en-US" dirty="0"/>
              <a:t>women have </a:t>
            </a:r>
            <a:r>
              <a:rPr lang="en-US" dirty="0" smtClean="0"/>
              <a:t>dyspareunia</a:t>
            </a:r>
          </a:p>
          <a:p>
            <a:pPr lvl="1"/>
            <a:r>
              <a:rPr lang="en-US" dirty="0" smtClean="0"/>
              <a:t>Women often have fertility issues</a:t>
            </a:r>
            <a:endParaRPr lang="en-US" dirty="0"/>
          </a:p>
        </p:txBody>
      </p:sp>
    </p:spTree>
    <p:extLst>
      <p:ext uri="{BB962C8B-B14F-4D97-AF65-F5344CB8AC3E}">
        <p14:creationId xmlns:p14="http://schemas.microsoft.com/office/powerpoint/2010/main" val="368331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rmiskimins@salud.unm.edu</a:t>
            </a:r>
            <a:endParaRPr lang="en-US" dirty="0"/>
          </a:p>
        </p:txBody>
      </p:sp>
    </p:spTree>
    <p:extLst>
      <p:ext uri="{BB962C8B-B14F-4D97-AF65-F5344CB8AC3E}">
        <p14:creationId xmlns:p14="http://schemas.microsoft.com/office/powerpoint/2010/main" val="1513750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Care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Rare only 3% of fractures in adults</a:t>
            </a:r>
          </a:p>
          <a:p>
            <a:r>
              <a:rPr lang="en-US" dirty="0" smtClean="0"/>
              <a:t>Pelvic Fracture is a Marker for Severe Injury</a:t>
            </a:r>
          </a:p>
          <a:p>
            <a:pPr lvl="1"/>
            <a:r>
              <a:rPr lang="en-US" dirty="0" smtClean="0"/>
              <a:t>2000 N to break a femur</a:t>
            </a:r>
          </a:p>
          <a:p>
            <a:pPr lvl="1"/>
            <a:r>
              <a:rPr lang="en-US" dirty="0" smtClean="0"/>
              <a:t>9000 N to disrupt the pelvic ring</a:t>
            </a:r>
          </a:p>
          <a:p>
            <a:r>
              <a:rPr lang="en-US" dirty="0" smtClean="0"/>
              <a:t>Mortality is 8% to 40%</a:t>
            </a:r>
          </a:p>
          <a:p>
            <a:pPr lvl="1"/>
            <a:r>
              <a:rPr lang="en-US" dirty="0" smtClean="0"/>
              <a:t>Early Mortality is related to uncontrolled bleeding</a:t>
            </a:r>
          </a:p>
          <a:p>
            <a:pPr lvl="1"/>
            <a:r>
              <a:rPr lang="en-US" dirty="0" smtClean="0"/>
              <a:t>Late mortality is related to associated injuries</a:t>
            </a:r>
          </a:p>
          <a:p>
            <a:r>
              <a:rPr lang="en-US" dirty="0" smtClean="0"/>
              <a:t>Pelvic Fractures Rarely occur in isolation</a:t>
            </a:r>
          </a:p>
          <a:p>
            <a:pPr lvl="1"/>
            <a:r>
              <a:rPr lang="en-US" dirty="0" smtClean="0"/>
              <a:t>Blunt aortic injury 4 times higher </a:t>
            </a:r>
          </a:p>
          <a:p>
            <a:pPr lvl="1"/>
            <a:r>
              <a:rPr lang="en-US" dirty="0" smtClean="0"/>
              <a:t>30 % Intra-abdominal</a:t>
            </a:r>
          </a:p>
          <a:p>
            <a:pPr lvl="1"/>
            <a:r>
              <a:rPr lang="en-US" dirty="0" smtClean="0"/>
              <a:t>40% thoracic</a:t>
            </a:r>
          </a:p>
          <a:p>
            <a:pPr lvl="1"/>
            <a:r>
              <a:rPr lang="en-US" dirty="0" smtClean="0"/>
              <a:t>60% spine</a:t>
            </a:r>
          </a:p>
          <a:p>
            <a:pPr lvl="1"/>
            <a:r>
              <a:rPr lang="en-US" dirty="0" smtClean="0"/>
              <a:t>40% Associated Long bones</a:t>
            </a:r>
          </a:p>
          <a:p>
            <a:pPr lvl="1"/>
            <a:endParaRPr lang="en-US" dirty="0"/>
          </a:p>
        </p:txBody>
      </p:sp>
    </p:spTree>
    <p:extLst>
      <p:ext uri="{BB962C8B-B14F-4D97-AF65-F5344CB8AC3E}">
        <p14:creationId xmlns:p14="http://schemas.microsoft.com/office/powerpoint/2010/main" val="2207622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Pelvic Anatomy Ligament and Bone</a:t>
            </a:r>
            <a:endParaRPr lang="en-US" dirty="0"/>
          </a:p>
        </p:txBody>
      </p:sp>
      <p:pic>
        <p:nvPicPr>
          <p:cNvPr id="4" name="Picture 3"/>
          <p:cNvPicPr>
            <a:picLocks noChangeAspect="1"/>
          </p:cNvPicPr>
          <p:nvPr/>
        </p:nvPicPr>
        <p:blipFill>
          <a:blip r:embed="rId2"/>
          <a:stretch>
            <a:fillRect/>
          </a:stretch>
        </p:blipFill>
        <p:spPr>
          <a:xfrm>
            <a:off x="141642" y="1501775"/>
            <a:ext cx="5574110" cy="2539648"/>
          </a:xfrm>
          <a:prstGeom prst="rect">
            <a:avLst/>
          </a:prstGeom>
        </p:spPr>
      </p:pic>
      <p:pic>
        <p:nvPicPr>
          <p:cNvPr id="5" name="Picture 4"/>
          <p:cNvPicPr>
            <a:picLocks noChangeAspect="1"/>
          </p:cNvPicPr>
          <p:nvPr/>
        </p:nvPicPr>
        <p:blipFill>
          <a:blip r:embed="rId3"/>
          <a:stretch>
            <a:fillRect/>
          </a:stretch>
        </p:blipFill>
        <p:spPr>
          <a:xfrm>
            <a:off x="6423377" y="1501775"/>
            <a:ext cx="4839673" cy="2758970"/>
          </a:xfrm>
          <a:prstGeom prst="rect">
            <a:avLst/>
          </a:prstGeom>
        </p:spPr>
      </p:pic>
      <p:pic>
        <p:nvPicPr>
          <p:cNvPr id="6" name="Picture 5"/>
          <p:cNvPicPr>
            <a:picLocks noChangeAspect="1"/>
          </p:cNvPicPr>
          <p:nvPr/>
        </p:nvPicPr>
        <p:blipFill>
          <a:blip r:embed="rId4"/>
          <a:stretch>
            <a:fillRect/>
          </a:stretch>
        </p:blipFill>
        <p:spPr>
          <a:xfrm>
            <a:off x="3338160" y="4041423"/>
            <a:ext cx="5297841" cy="2612169"/>
          </a:xfrm>
          <a:prstGeom prst="rect">
            <a:avLst/>
          </a:prstGeom>
        </p:spPr>
      </p:pic>
    </p:spTree>
    <p:extLst>
      <p:ext uri="{BB962C8B-B14F-4D97-AF65-F5344CB8AC3E}">
        <p14:creationId xmlns:p14="http://schemas.microsoft.com/office/powerpoint/2010/main" val="392798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View of Pelvic Anatomy</a:t>
            </a:r>
            <a:endParaRPr lang="en-US" dirty="0"/>
          </a:p>
        </p:txBody>
      </p:sp>
      <p:pic>
        <p:nvPicPr>
          <p:cNvPr id="4" name="Picture 3"/>
          <p:cNvPicPr>
            <a:picLocks noChangeAspect="1"/>
          </p:cNvPicPr>
          <p:nvPr/>
        </p:nvPicPr>
        <p:blipFill>
          <a:blip r:embed="rId2"/>
          <a:stretch>
            <a:fillRect/>
          </a:stretch>
        </p:blipFill>
        <p:spPr>
          <a:xfrm>
            <a:off x="6096000" y="1343846"/>
            <a:ext cx="6077894" cy="4029666"/>
          </a:xfrm>
          <a:prstGeom prst="rect">
            <a:avLst/>
          </a:prstGeom>
        </p:spPr>
      </p:pic>
      <p:pic>
        <p:nvPicPr>
          <p:cNvPr id="5" name="Picture 4"/>
          <p:cNvPicPr>
            <a:picLocks noChangeAspect="1"/>
          </p:cNvPicPr>
          <p:nvPr/>
        </p:nvPicPr>
        <p:blipFill>
          <a:blip r:embed="rId3"/>
          <a:stretch>
            <a:fillRect/>
          </a:stretch>
        </p:blipFill>
        <p:spPr>
          <a:xfrm>
            <a:off x="475898" y="1581312"/>
            <a:ext cx="5068786" cy="3554733"/>
          </a:xfrm>
          <a:prstGeom prst="rect">
            <a:avLst/>
          </a:prstGeom>
        </p:spPr>
      </p:pic>
    </p:spTree>
    <p:extLst>
      <p:ext uri="{BB962C8B-B14F-4D97-AF65-F5344CB8AC3E}">
        <p14:creationId xmlns:p14="http://schemas.microsoft.com/office/powerpoint/2010/main" val="277081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Fractures</a:t>
            </a:r>
            <a:endParaRPr lang="en-US" dirty="0"/>
          </a:p>
        </p:txBody>
      </p:sp>
      <p:sp>
        <p:nvSpPr>
          <p:cNvPr id="5" name="Text Placeholder 4"/>
          <p:cNvSpPr>
            <a:spLocks noGrp="1"/>
          </p:cNvSpPr>
          <p:nvPr>
            <p:ph type="body" idx="1"/>
          </p:nvPr>
        </p:nvSpPr>
        <p:spPr/>
        <p:txBody>
          <a:bodyPr/>
          <a:lstStyle/>
          <a:p>
            <a:r>
              <a:rPr lang="en-US" dirty="0" smtClean="0"/>
              <a:t>Stable</a:t>
            </a:r>
            <a:endParaRPr lang="en-US" dirty="0"/>
          </a:p>
        </p:txBody>
      </p:sp>
      <p:pic>
        <p:nvPicPr>
          <p:cNvPr id="9" name="Content Placeholder 8"/>
          <p:cNvPicPr>
            <a:picLocks noGrp="1" noChangeAspect="1"/>
          </p:cNvPicPr>
          <p:nvPr>
            <p:ph sz="half" idx="2"/>
          </p:nvPr>
        </p:nvPicPr>
        <p:blipFill>
          <a:blip r:embed="rId3"/>
          <a:stretch>
            <a:fillRect/>
          </a:stretch>
        </p:blipFill>
        <p:spPr>
          <a:xfrm>
            <a:off x="839787" y="2239152"/>
            <a:ext cx="5157787" cy="2023231"/>
          </a:xfrm>
          <a:prstGeom prst="rect">
            <a:avLst/>
          </a:prstGeom>
        </p:spPr>
      </p:pic>
      <p:sp>
        <p:nvSpPr>
          <p:cNvPr id="7" name="Text Placeholder 6"/>
          <p:cNvSpPr>
            <a:spLocks noGrp="1"/>
          </p:cNvSpPr>
          <p:nvPr>
            <p:ph type="body" sz="quarter" idx="3"/>
          </p:nvPr>
        </p:nvSpPr>
        <p:spPr/>
        <p:txBody>
          <a:bodyPr/>
          <a:lstStyle/>
          <a:p>
            <a:r>
              <a:rPr lang="en-US" dirty="0" smtClean="0"/>
              <a:t>Unstable</a:t>
            </a:r>
            <a:endParaRPr lang="en-US" dirty="0"/>
          </a:p>
        </p:txBody>
      </p:sp>
      <p:pic>
        <p:nvPicPr>
          <p:cNvPr id="11" name="Content Placeholder 10"/>
          <p:cNvPicPr>
            <a:picLocks noGrp="1" noChangeAspect="1"/>
          </p:cNvPicPr>
          <p:nvPr>
            <p:ph sz="quarter" idx="4"/>
          </p:nvPr>
        </p:nvPicPr>
        <p:blipFill>
          <a:blip r:embed="rId4"/>
          <a:stretch>
            <a:fillRect/>
          </a:stretch>
        </p:blipFill>
        <p:spPr>
          <a:xfrm>
            <a:off x="7070826" y="3883036"/>
            <a:ext cx="2445707" cy="2314015"/>
          </a:xfrm>
          <a:prstGeom prst="rect">
            <a:avLst/>
          </a:prstGeom>
        </p:spPr>
      </p:pic>
      <p:pic>
        <p:nvPicPr>
          <p:cNvPr id="10" name="Picture 9"/>
          <p:cNvPicPr>
            <a:picLocks noChangeAspect="1"/>
          </p:cNvPicPr>
          <p:nvPr/>
        </p:nvPicPr>
        <p:blipFill>
          <a:blip r:embed="rId5"/>
          <a:stretch>
            <a:fillRect/>
          </a:stretch>
        </p:blipFill>
        <p:spPr>
          <a:xfrm>
            <a:off x="2184751" y="4262383"/>
            <a:ext cx="2467858" cy="1934668"/>
          </a:xfrm>
          <a:prstGeom prst="rect">
            <a:avLst/>
          </a:prstGeom>
        </p:spPr>
      </p:pic>
      <p:pic>
        <p:nvPicPr>
          <p:cNvPr id="12" name="Picture 11"/>
          <p:cNvPicPr>
            <a:picLocks noChangeAspect="1"/>
          </p:cNvPicPr>
          <p:nvPr/>
        </p:nvPicPr>
        <p:blipFill>
          <a:blip r:embed="rId6"/>
          <a:stretch>
            <a:fillRect/>
          </a:stretch>
        </p:blipFill>
        <p:spPr>
          <a:xfrm>
            <a:off x="5996390" y="2239153"/>
            <a:ext cx="4919966" cy="1950184"/>
          </a:xfrm>
          <a:prstGeom prst="rect">
            <a:avLst/>
          </a:prstGeom>
        </p:spPr>
      </p:pic>
    </p:spTree>
    <p:extLst>
      <p:ext uri="{BB962C8B-B14F-4D97-AF65-F5344CB8AC3E}">
        <p14:creationId xmlns:p14="http://schemas.microsoft.com/office/powerpoint/2010/main" val="258326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Pelvic Fractures</a:t>
            </a:r>
          </a:p>
        </p:txBody>
      </p:sp>
      <p:sp>
        <p:nvSpPr>
          <p:cNvPr id="3" name="Text Placeholder 2"/>
          <p:cNvSpPr>
            <a:spLocks noGrp="1"/>
          </p:cNvSpPr>
          <p:nvPr>
            <p:ph type="body" idx="1"/>
          </p:nvPr>
        </p:nvSpPr>
        <p:spPr/>
        <p:txBody>
          <a:bodyPr anchor="t">
            <a:normAutofit lnSpcReduction="10000"/>
          </a:bodyPr>
          <a:lstStyle/>
          <a:p>
            <a:r>
              <a:rPr lang="en-US" dirty="0" smtClean="0"/>
              <a:t>TILE</a:t>
            </a:r>
          </a:p>
          <a:p>
            <a:r>
              <a:rPr lang="en-US" dirty="0" smtClean="0"/>
              <a:t>Stability</a:t>
            </a:r>
            <a:endParaRPr lang="en-US" dirty="0"/>
          </a:p>
        </p:txBody>
      </p:sp>
      <p:sp>
        <p:nvSpPr>
          <p:cNvPr id="4" name="Content Placeholder 3"/>
          <p:cNvSpPr>
            <a:spLocks noGrp="1"/>
          </p:cNvSpPr>
          <p:nvPr>
            <p:ph sz="half" idx="2"/>
          </p:nvPr>
        </p:nvSpPr>
        <p:spPr/>
        <p:txBody>
          <a:bodyPr>
            <a:normAutofit/>
          </a:bodyPr>
          <a:lstStyle/>
          <a:p>
            <a:r>
              <a:rPr lang="en-US" b="1" dirty="0"/>
              <a:t>Tile </a:t>
            </a:r>
            <a:r>
              <a:rPr lang="en-US" b="1" dirty="0" smtClean="0"/>
              <a:t>A</a:t>
            </a:r>
            <a:endParaRPr lang="en-US" dirty="0"/>
          </a:p>
          <a:p>
            <a:pPr lvl="1"/>
            <a:r>
              <a:rPr lang="en-US" dirty="0" smtClean="0"/>
              <a:t>Rotationally stable</a:t>
            </a:r>
          </a:p>
          <a:p>
            <a:pPr lvl="1"/>
            <a:r>
              <a:rPr lang="en-US" dirty="0" smtClean="0"/>
              <a:t>Vertically stable</a:t>
            </a:r>
            <a:endParaRPr lang="en-US" dirty="0"/>
          </a:p>
          <a:p>
            <a:r>
              <a:rPr lang="en-US" b="1" dirty="0" smtClean="0"/>
              <a:t>Tile B</a:t>
            </a:r>
            <a:endParaRPr lang="en-US" dirty="0"/>
          </a:p>
          <a:p>
            <a:pPr lvl="1"/>
            <a:r>
              <a:rPr lang="en-US" b="1" dirty="0" smtClean="0">
                <a:solidFill>
                  <a:srgbClr val="FF0000"/>
                </a:solidFill>
              </a:rPr>
              <a:t>Rotationally unstable</a:t>
            </a:r>
          </a:p>
          <a:p>
            <a:pPr lvl="1"/>
            <a:r>
              <a:rPr lang="en-US" dirty="0" smtClean="0"/>
              <a:t>Vertically stable</a:t>
            </a:r>
          </a:p>
          <a:p>
            <a:r>
              <a:rPr lang="en-US" b="1" dirty="0" smtClean="0"/>
              <a:t>Tile C</a:t>
            </a:r>
            <a:endParaRPr lang="en-US" dirty="0"/>
          </a:p>
          <a:p>
            <a:pPr lvl="1"/>
            <a:r>
              <a:rPr lang="en-US" b="1" dirty="0" smtClean="0">
                <a:solidFill>
                  <a:srgbClr val="FF0000"/>
                </a:solidFill>
              </a:rPr>
              <a:t>Rotationally </a:t>
            </a:r>
            <a:r>
              <a:rPr lang="en-US" b="1" dirty="0">
                <a:solidFill>
                  <a:srgbClr val="FF0000"/>
                </a:solidFill>
              </a:rPr>
              <a:t>unstable</a:t>
            </a:r>
            <a:endParaRPr lang="en-US" b="1" dirty="0" smtClean="0">
              <a:solidFill>
                <a:srgbClr val="FF0000"/>
              </a:solidFill>
            </a:endParaRPr>
          </a:p>
          <a:p>
            <a:pPr lvl="1"/>
            <a:r>
              <a:rPr lang="en-US" b="1" dirty="0" smtClean="0">
                <a:solidFill>
                  <a:srgbClr val="FF0000"/>
                </a:solidFill>
              </a:rPr>
              <a:t>Vertically unstable</a:t>
            </a:r>
            <a:endParaRPr lang="en-US" b="1" dirty="0">
              <a:solidFill>
                <a:srgbClr val="FF0000"/>
              </a:solidFill>
            </a:endParaRPr>
          </a:p>
        </p:txBody>
      </p:sp>
      <p:sp>
        <p:nvSpPr>
          <p:cNvPr id="5" name="Text Placeholder 4"/>
          <p:cNvSpPr>
            <a:spLocks noGrp="1"/>
          </p:cNvSpPr>
          <p:nvPr>
            <p:ph type="body" sz="quarter" idx="3"/>
          </p:nvPr>
        </p:nvSpPr>
        <p:spPr/>
        <p:txBody>
          <a:bodyPr anchor="t">
            <a:normAutofit lnSpcReduction="10000"/>
          </a:bodyPr>
          <a:lstStyle/>
          <a:p>
            <a:r>
              <a:rPr lang="en-US" dirty="0" smtClean="0"/>
              <a:t>Young-Burgess</a:t>
            </a:r>
          </a:p>
          <a:p>
            <a:r>
              <a:rPr lang="en-US" dirty="0" smtClean="0"/>
              <a:t>Mechanism &amp; Stability</a:t>
            </a:r>
            <a:endParaRPr lang="en-US" dirty="0"/>
          </a:p>
        </p:txBody>
      </p:sp>
      <p:sp>
        <p:nvSpPr>
          <p:cNvPr id="6" name="Content Placeholder 5"/>
          <p:cNvSpPr>
            <a:spLocks noGrp="1"/>
          </p:cNvSpPr>
          <p:nvPr>
            <p:ph sz="quarter" idx="4"/>
          </p:nvPr>
        </p:nvSpPr>
        <p:spPr/>
        <p:txBody>
          <a:bodyPr>
            <a:normAutofit lnSpcReduction="10000"/>
          </a:bodyPr>
          <a:lstStyle/>
          <a:p>
            <a:r>
              <a:rPr lang="en-US" dirty="0" smtClean="0"/>
              <a:t>Anteroposterior Compression</a:t>
            </a:r>
          </a:p>
          <a:p>
            <a:pPr lvl="1"/>
            <a:r>
              <a:rPr lang="en-US" dirty="0" smtClean="0"/>
              <a:t>APC 1 - Stable</a:t>
            </a:r>
          </a:p>
          <a:p>
            <a:pPr lvl="1"/>
            <a:r>
              <a:rPr lang="en-US" b="1" dirty="0" smtClean="0">
                <a:solidFill>
                  <a:srgbClr val="FF0000"/>
                </a:solidFill>
              </a:rPr>
              <a:t>APC 2 - Rotationally Unstable</a:t>
            </a:r>
          </a:p>
          <a:p>
            <a:pPr lvl="1"/>
            <a:r>
              <a:rPr lang="en-US" b="1" dirty="0" smtClean="0">
                <a:solidFill>
                  <a:srgbClr val="FF0000"/>
                </a:solidFill>
              </a:rPr>
              <a:t>APC 3 - Completely Unstable</a:t>
            </a:r>
          </a:p>
          <a:p>
            <a:r>
              <a:rPr lang="en-US" dirty="0" smtClean="0"/>
              <a:t>Lateral Compression</a:t>
            </a:r>
          </a:p>
          <a:p>
            <a:pPr lvl="1"/>
            <a:r>
              <a:rPr lang="en-US" dirty="0" smtClean="0"/>
              <a:t>LC 1 - Stable</a:t>
            </a:r>
          </a:p>
          <a:p>
            <a:pPr lvl="1"/>
            <a:r>
              <a:rPr lang="en-US" b="1" dirty="0" smtClean="0">
                <a:solidFill>
                  <a:srgbClr val="FF0000"/>
                </a:solidFill>
              </a:rPr>
              <a:t>LC </a:t>
            </a:r>
            <a:r>
              <a:rPr lang="en-US" b="1" dirty="0">
                <a:solidFill>
                  <a:srgbClr val="FF0000"/>
                </a:solidFill>
              </a:rPr>
              <a:t>2 - Rotationally Unstable</a:t>
            </a:r>
            <a:endParaRPr lang="en-US" b="1" dirty="0" smtClean="0">
              <a:solidFill>
                <a:srgbClr val="FF0000"/>
              </a:solidFill>
            </a:endParaRPr>
          </a:p>
          <a:p>
            <a:pPr lvl="1"/>
            <a:r>
              <a:rPr lang="en-US" b="1" dirty="0" smtClean="0">
                <a:solidFill>
                  <a:srgbClr val="FF0000"/>
                </a:solidFill>
              </a:rPr>
              <a:t>LC </a:t>
            </a:r>
            <a:r>
              <a:rPr lang="en-US" b="1" dirty="0">
                <a:solidFill>
                  <a:srgbClr val="FF0000"/>
                </a:solidFill>
              </a:rPr>
              <a:t>3 - Completely Unstable</a:t>
            </a:r>
            <a:endParaRPr lang="en-US" b="1" dirty="0" smtClean="0">
              <a:solidFill>
                <a:srgbClr val="FF0000"/>
              </a:solidFill>
            </a:endParaRPr>
          </a:p>
          <a:p>
            <a:r>
              <a:rPr lang="en-US" dirty="0" smtClean="0"/>
              <a:t>Vertical Shear</a:t>
            </a:r>
          </a:p>
          <a:p>
            <a:pPr lvl="1"/>
            <a:r>
              <a:rPr lang="en-US" b="1" dirty="0" smtClean="0">
                <a:solidFill>
                  <a:srgbClr val="FF0000"/>
                </a:solidFill>
              </a:rPr>
              <a:t>Completely Unstable</a:t>
            </a:r>
          </a:p>
        </p:txBody>
      </p:sp>
    </p:spTree>
    <p:extLst>
      <p:ext uri="{BB962C8B-B14F-4D97-AF65-F5344CB8AC3E}">
        <p14:creationId xmlns:p14="http://schemas.microsoft.com/office/powerpoint/2010/main" val="2521854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APC Fracture</a:t>
            </a:r>
            <a:endParaRPr lang="en-US" dirty="0"/>
          </a:p>
        </p:txBody>
      </p:sp>
      <p:pic>
        <p:nvPicPr>
          <p:cNvPr id="1026" name="Picture 2" descr="https://upload.orthobullets.com/topic/1030/images/apc%20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83" y="1316877"/>
            <a:ext cx="2911744" cy="2632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orthobullets.com/topic/1030/images/apc%20ii%20x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078" y="1314019"/>
            <a:ext cx="3759373" cy="2635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orthobullets.com/topic/1030/images/ser001img00001.jpg"/>
          <p:cNvPicPr>
            <a:picLocks noChangeAspect="1" noChangeArrowheads="1"/>
          </p:cNvPicPr>
          <p:nvPr/>
        </p:nvPicPr>
        <p:blipFill rotWithShape="1">
          <a:blip r:embed="rId5">
            <a:extLst>
              <a:ext uri="{28A0092B-C50C-407E-A947-70E740481C1C}">
                <a14:useLocalDpi xmlns:a14="http://schemas.microsoft.com/office/drawing/2010/main" val="0"/>
              </a:ext>
            </a:extLst>
          </a:blip>
          <a:srcRect t="4150" b="1022"/>
          <a:stretch/>
        </p:blipFill>
        <p:spPr bwMode="auto">
          <a:xfrm>
            <a:off x="7995302" y="1314019"/>
            <a:ext cx="3428706" cy="2665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754029" y="4368774"/>
            <a:ext cx="3946280" cy="2337412"/>
          </a:xfrm>
          <a:prstGeom prst="rect">
            <a:avLst/>
          </a:prstGeom>
        </p:spPr>
      </p:pic>
      <p:pic>
        <p:nvPicPr>
          <p:cNvPr id="5" name="Picture 4"/>
          <p:cNvPicPr>
            <a:picLocks noChangeAspect="1"/>
          </p:cNvPicPr>
          <p:nvPr/>
        </p:nvPicPr>
        <p:blipFill>
          <a:blip r:embed="rId7"/>
          <a:stretch>
            <a:fillRect/>
          </a:stretch>
        </p:blipFill>
        <p:spPr>
          <a:xfrm>
            <a:off x="6700309" y="4312356"/>
            <a:ext cx="3165916" cy="2450249"/>
          </a:xfrm>
          <a:prstGeom prst="rect">
            <a:avLst/>
          </a:prstGeom>
        </p:spPr>
      </p:pic>
    </p:spTree>
    <p:extLst>
      <p:ext uri="{BB962C8B-B14F-4D97-AF65-F5344CB8AC3E}">
        <p14:creationId xmlns:p14="http://schemas.microsoft.com/office/powerpoint/2010/main" val="346051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LC Fracture</a:t>
            </a:r>
            <a:endParaRPr lang="en-US" dirty="0"/>
          </a:p>
        </p:txBody>
      </p:sp>
      <p:pic>
        <p:nvPicPr>
          <p:cNvPr id="3074" name="Picture 2" descr="https://upload.orthobullets.com/topic/1030/images/lc%20ii%20x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7" y="1365955"/>
            <a:ext cx="3309290" cy="2635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525794" y="4289778"/>
            <a:ext cx="2807272" cy="2362066"/>
          </a:xfrm>
          <a:prstGeom prst="rect">
            <a:avLst/>
          </a:prstGeom>
        </p:spPr>
      </p:pic>
      <p:pic>
        <p:nvPicPr>
          <p:cNvPr id="4" name="Picture 3"/>
          <p:cNvPicPr>
            <a:picLocks noChangeAspect="1"/>
          </p:cNvPicPr>
          <p:nvPr/>
        </p:nvPicPr>
        <p:blipFill>
          <a:blip r:embed="rId5"/>
          <a:stretch>
            <a:fillRect/>
          </a:stretch>
        </p:blipFill>
        <p:spPr>
          <a:xfrm>
            <a:off x="6486525" y="4289778"/>
            <a:ext cx="2670962" cy="2310693"/>
          </a:xfrm>
          <a:prstGeom prst="rect">
            <a:avLst/>
          </a:prstGeom>
        </p:spPr>
      </p:pic>
      <p:pic>
        <p:nvPicPr>
          <p:cNvPr id="3076" name="Picture 4" descr="https://upload.orthobullets.com/topic/1030/images/lc%20iii%20x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2006" y="1365955"/>
            <a:ext cx="3531794" cy="25469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68242" y="1365955"/>
            <a:ext cx="2951796" cy="2640771"/>
          </a:xfrm>
          <a:prstGeom prst="rect">
            <a:avLst/>
          </a:prstGeom>
        </p:spPr>
      </p:pic>
    </p:spTree>
    <p:extLst>
      <p:ext uri="{BB962C8B-B14F-4D97-AF65-F5344CB8AC3E}">
        <p14:creationId xmlns:p14="http://schemas.microsoft.com/office/powerpoint/2010/main" val="1423211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782</Words>
  <Application>Microsoft Office PowerPoint</Application>
  <PresentationFormat>Widescreen</PresentationFormat>
  <Paragraphs>163</Paragraphs>
  <Slides>29</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Management of Pelvic Ring Disruption and Hip Fractures</vt:lpstr>
      <vt:lpstr>Overview</vt:lpstr>
      <vt:lpstr>Why do we Care</vt:lpstr>
      <vt:lpstr>Pelvic Anatomy Ligament and Bone</vt:lpstr>
      <vt:lpstr>My View of Pelvic Anatomy</vt:lpstr>
      <vt:lpstr>Pelvic Fractures</vt:lpstr>
      <vt:lpstr>Classification of Pelvic Fractures</vt:lpstr>
      <vt:lpstr>APC Fracture</vt:lpstr>
      <vt:lpstr>LC Fracture</vt:lpstr>
      <vt:lpstr>VS Fracture</vt:lpstr>
      <vt:lpstr>Hemorrhage from Pelvic Fractures</vt:lpstr>
      <vt:lpstr>Hemorrhage from Pelvic Fractures</vt:lpstr>
      <vt:lpstr>Pelvis has a lot of blood vessels</vt:lpstr>
      <vt:lpstr>Case Presentation</vt:lpstr>
      <vt:lpstr>X-rays</vt:lpstr>
      <vt:lpstr>Case Continued</vt:lpstr>
      <vt:lpstr>OR-1</vt:lpstr>
      <vt:lpstr>Comparison</vt:lpstr>
      <vt:lpstr>OR-2</vt:lpstr>
      <vt:lpstr>OR-3</vt:lpstr>
      <vt:lpstr>Case Continues</vt:lpstr>
      <vt:lpstr>BINDER, BINDER, BINDER</vt:lpstr>
      <vt:lpstr>BINDER</vt:lpstr>
      <vt:lpstr>Pre-peritoneal Pelvic Packing</vt:lpstr>
      <vt:lpstr>Pre-peritoneal Pelvic Packing</vt:lpstr>
      <vt:lpstr>Pre-peritoneal Pelvic Packing</vt:lpstr>
      <vt:lpstr>IR Embolization</vt:lpstr>
      <vt:lpstr>Complications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miskimins</dc:creator>
  <cp:lastModifiedBy>richard miskimins</cp:lastModifiedBy>
  <cp:revision>79</cp:revision>
  <dcterms:created xsi:type="dcterms:W3CDTF">2018-11-08T17:28:41Z</dcterms:created>
  <dcterms:modified xsi:type="dcterms:W3CDTF">2021-11-10T14:19:06Z</dcterms:modified>
</cp:coreProperties>
</file>