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545" r:id="rId5"/>
    <p:sldId id="521" r:id="rId6"/>
    <p:sldId id="351" r:id="rId7"/>
    <p:sldId id="348" r:id="rId8"/>
    <p:sldId id="352" r:id="rId9"/>
    <p:sldId id="353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F55B8-B86B-E8AC-012A-85040EEBAA86}" v="17" dt="2022-02-10T19:53:13.869"/>
    <p1510:client id="{3D912E0B-FAFA-A319-35E8-478E711FF7A2}" v="13" dt="2022-02-18T17:30:02.954"/>
    <p1510:client id="{75D72C99-99DC-7DA5-DB31-28D95B136503}" v="10" dt="2022-02-09T19:00:05.458"/>
    <p1510:client id="{D294F82C-1896-FC6A-80C4-C2F475EB910F}" v="4" dt="2022-02-10T19:50:47.832"/>
    <p1510:client id="{FE6809CE-DA40-4CCC-BF22-2D57322C3934}" v="9" dt="2022-02-04T17:32:30.4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75" d="100"/>
          <a:sy n="75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7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5A94C-2205-6349-86AF-364DC0EF7F62}"/>
              </a:ext>
            </a:extLst>
          </p:cNvPr>
          <p:cNvSpPr/>
          <p:nvPr/>
        </p:nvSpPr>
        <p:spPr>
          <a:xfrm>
            <a:off x="16376650" y="10049962"/>
            <a:ext cx="3727450" cy="125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40A25-F76E-C34B-AAF1-3340D0B279BC}"/>
              </a:ext>
            </a:extLst>
          </p:cNvPr>
          <p:cNvSpPr/>
          <p:nvPr/>
        </p:nvSpPr>
        <p:spPr>
          <a:xfrm>
            <a:off x="6546850" y="0"/>
            <a:ext cx="13557250" cy="161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4BAF9F-3464-EF4A-A1A7-A73E7487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59" y="197214"/>
            <a:ext cx="5909064" cy="2491194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B567F-030B-4358-BCFF-114377988F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38"/>
          <a:stretch/>
        </p:blipFill>
        <p:spPr>
          <a:xfrm>
            <a:off x="1" y="6317406"/>
            <a:ext cx="7032819" cy="3732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BCE0E-A92F-4B71-9BA3-3BBFAFF43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30" t="31842" r="2174" b="4731"/>
          <a:stretch/>
        </p:blipFill>
        <p:spPr>
          <a:xfrm rot="10800000">
            <a:off x="1" y="398"/>
            <a:ext cx="6774209" cy="6774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6858-38AD-4BAD-BDE4-70450191D8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7" t="28977" r="29673" b="56905"/>
          <a:stretch/>
        </p:blipFill>
        <p:spPr>
          <a:xfrm>
            <a:off x="1" y="9271263"/>
            <a:ext cx="7803258" cy="9003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1C065-2A4A-4D69-B191-A55C8C7874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73" t="38458" r="23379" b="47425"/>
          <a:stretch/>
        </p:blipFill>
        <p:spPr>
          <a:xfrm>
            <a:off x="1" y="10170077"/>
            <a:ext cx="7641031" cy="9003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16863-E29E-5D45-AD69-C56B31715C4C}"/>
              </a:ext>
            </a:extLst>
          </p:cNvPr>
          <p:cNvSpPr txBox="1">
            <a:spLocks/>
          </p:cNvSpPr>
          <p:nvPr/>
        </p:nvSpPr>
        <p:spPr>
          <a:xfrm>
            <a:off x="8722783" y="8864876"/>
            <a:ext cx="10783162" cy="2610402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500" dirty="0">
                <a:solidFill>
                  <a:srgbClr val="189C9C"/>
                </a:solidFill>
                <a:ea typeface="+mn-lt"/>
                <a:cs typeface="+mn-lt"/>
              </a:rPr>
              <a:t>Nomi Levy-Carrick, MD, MPhil </a:t>
            </a:r>
            <a:endParaRPr lang="en-US" sz="35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C4F4E-D619-F74B-9477-5F235F964135}"/>
              </a:ext>
            </a:extLst>
          </p:cNvPr>
          <p:cNvSpPr/>
          <p:nvPr/>
        </p:nvSpPr>
        <p:spPr>
          <a:xfrm>
            <a:off x="7314751" y="3483211"/>
            <a:ext cx="13173944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96" b="1" dirty="0">
                <a:solidFill>
                  <a:srgbClr val="189C9C"/>
                </a:solidFill>
                <a:latin typeface="Segoe UI"/>
                <a:cs typeface="Segoe UI"/>
              </a:rPr>
              <a:t>Moral Injury, Resilience, and Post-Traumatic Growth Amidst the COVID Response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1A41-7C07-3944-81D8-77DD39CDCBF6}"/>
              </a:ext>
            </a:extLst>
          </p:cNvPr>
          <p:cNvSpPr/>
          <p:nvPr/>
        </p:nvSpPr>
        <p:spPr>
          <a:xfrm>
            <a:off x="9594848" y="7220218"/>
            <a:ext cx="8613749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58" b="1" dirty="0">
                <a:solidFill>
                  <a:srgbClr val="189C9C"/>
                </a:solidFill>
                <a:latin typeface="Segoe UI"/>
                <a:cs typeface="Segoe UI"/>
              </a:rPr>
              <a:t>March 1, 2022</a:t>
            </a:r>
            <a:endParaRPr lang="en-US" sz="1649" dirty="0">
              <a:solidFill>
                <a:srgbClr val="189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890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Upcoming Grand Rounds</a:t>
            </a:r>
            <a:endParaRPr lang="en-US" sz="2968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FEF4EA-8294-4C5A-ACB8-00BCC82A8359}"/>
              </a:ext>
            </a:extLst>
          </p:cNvPr>
          <p:cNvSpPr txBox="1">
            <a:spLocks/>
          </p:cNvSpPr>
          <p:nvPr/>
        </p:nvSpPr>
        <p:spPr>
          <a:xfrm>
            <a:off x="4260850" y="2771571"/>
            <a:ext cx="15843250" cy="8170106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6200" dirty="0">
              <a:latin typeface="Calibri (Body)"/>
              <a:ea typeface="+mn-lt"/>
              <a:cs typeface="+mn-lt"/>
            </a:endParaRPr>
          </a:p>
          <a:p>
            <a:r>
              <a:rPr lang="en-US" sz="6600" b="1" dirty="0">
                <a:latin typeface="Calibri (Body)"/>
                <a:ea typeface="+mn-lt"/>
                <a:cs typeface="+mn-lt"/>
              </a:rPr>
              <a:t> Wednesday, March 23</a:t>
            </a:r>
            <a:r>
              <a:rPr lang="en-US" sz="6600" b="1" baseline="30000" dirty="0">
                <a:latin typeface="Calibri (Body)"/>
                <a:ea typeface="+mn-lt"/>
                <a:cs typeface="+mn-lt"/>
              </a:rPr>
              <a:t>rd</a:t>
            </a:r>
            <a:r>
              <a:rPr lang="en-US" sz="6600" b="1" dirty="0">
                <a:latin typeface="Calibri (Body)"/>
                <a:ea typeface="+mn-lt"/>
                <a:cs typeface="+mn-lt"/>
              </a:rPr>
              <a:t>, 2022 @ 10am PT</a:t>
            </a:r>
            <a:r>
              <a:rPr lang="en-US" sz="6600" dirty="0">
                <a:latin typeface="Calibri (Body)"/>
                <a:ea typeface="+mn-lt"/>
                <a:cs typeface="+mn-lt"/>
              </a:rPr>
              <a:t>: </a:t>
            </a:r>
          </a:p>
          <a:p>
            <a:pPr marL="457200" lvl="1" indent="0">
              <a:buNone/>
            </a:pPr>
            <a:r>
              <a:rPr lang="en-US" sz="6200" i="1" dirty="0">
                <a:latin typeface="Calibri (Body)"/>
                <a:ea typeface="+mn-lt"/>
                <a:cs typeface="+mn-lt"/>
              </a:rPr>
              <a:t>Hepatitis B Vaccinations: Update on Recommendations </a:t>
            </a:r>
          </a:p>
          <a:p>
            <a:pPr lvl="2">
              <a:buFont typeface="Apple Symbols" panose="02000000000000000000" pitchFamily="2" charset="-79"/>
              <a:buChar char="⎼"/>
            </a:pPr>
            <a:r>
              <a:rPr lang="en-US" sz="5800" dirty="0">
                <a:latin typeface="Calibri (Body)"/>
                <a:ea typeface="+mn-lt"/>
                <a:cs typeface="+mn-lt"/>
              </a:rPr>
              <a:t> Dr. Mark Weng, MD, MSc and CAPT Holly Van Lew, PharmD, BCPS</a:t>
            </a:r>
          </a:p>
          <a:p>
            <a:endParaRPr lang="en-US" sz="6600" dirty="0">
              <a:latin typeface="Calibri (Body)"/>
              <a:ea typeface="+mn-lt"/>
              <a:cs typeface="+mn-lt"/>
            </a:endParaRPr>
          </a:p>
          <a:p>
            <a:pPr marL="0" indent="0">
              <a:buNone/>
            </a:pPr>
            <a:endParaRPr lang="en-US" sz="6600" dirty="0">
              <a:latin typeface="Calibri (Body)"/>
              <a:ea typeface="+mn-lt"/>
              <a:cs typeface="+mn-lt"/>
            </a:endParaRPr>
          </a:p>
          <a:p>
            <a:pPr marL="0" indent="0">
              <a:buNone/>
            </a:pPr>
            <a:endParaRPr lang="en-US" sz="7200" dirty="0">
              <a:solidFill>
                <a:srgbClr val="061F57"/>
              </a:solidFill>
              <a:latin typeface="Avenir Next LT Pro"/>
              <a:ea typeface="+mn-lt"/>
              <a:cs typeface="+mn-lt"/>
            </a:endParaRPr>
          </a:p>
          <a:p>
            <a:pPr marL="0" indent="0">
              <a:buNone/>
            </a:pPr>
            <a:endParaRPr lang="en-US" sz="7200" dirty="0">
              <a:solidFill>
                <a:srgbClr val="061F57"/>
              </a:solidFill>
              <a:latin typeface="Avenir Next LT Pro"/>
              <a:ea typeface="+mn-lt"/>
              <a:cs typeface="+mn-lt"/>
            </a:endParaRPr>
          </a:p>
          <a:p>
            <a:pPr marL="0" indent="0">
              <a:buNone/>
            </a:pPr>
            <a:endParaRPr lang="en-US" sz="7200" dirty="0">
              <a:solidFill>
                <a:srgbClr val="4E4F1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7200" dirty="0">
              <a:solidFill>
                <a:srgbClr val="000000"/>
              </a:solidFill>
              <a:latin typeface="Segoe UI" panose="020B0502040204020203" pitchFamily="34" charset="0"/>
              <a:cs typeface="Calibri"/>
            </a:endParaRPr>
          </a:p>
          <a:p>
            <a:pPr marL="0" indent="0">
              <a:buNone/>
            </a:pPr>
            <a:endParaRPr lang="en-US" sz="7200" dirty="0">
              <a:solidFill>
                <a:srgbClr val="000000"/>
              </a:solidFill>
              <a:latin typeface="Segoe UI" panose="020B0502040204020203" pitchFamily="34" charset="0"/>
              <a:cs typeface="Calibri"/>
            </a:endParaRPr>
          </a:p>
          <a:p>
            <a:pPr marL="753923" indent="-753923"/>
            <a:endParaRPr lang="en-US" sz="7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53923" indent="-753923"/>
            <a:endParaRPr lang="en-US" sz="6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53923" indent="-753923"/>
            <a:endParaRPr lang="en-US" sz="6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53923" indent="-753923"/>
            <a:endParaRPr lang="en-US" sz="6600" dirty="0">
              <a:solidFill>
                <a:srgbClr val="000000"/>
              </a:solidFill>
              <a:latin typeface="Segoe U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3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"/>
    </mc:Choice>
    <mc:Fallback xmlns="">
      <p:transition spd="slow" advTm="50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62484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>
                <a:latin typeface="Arial"/>
                <a:cs typeface="Arial"/>
              </a:rPr>
              <a:t>This activity is jointly provided by Northwest Portland Area Indian Health Board and Cardea Services</a:t>
            </a:r>
            <a:r>
              <a:rPr lang="en-US" sz="3200" dirty="0">
                <a:latin typeface="Arial"/>
                <a:cs typeface="Arial"/>
              </a:rPr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>
                <a:latin typeface="Arial"/>
                <a:cs typeface="Arial"/>
              </a:rPr>
              <a:t>providership</a:t>
            </a:r>
            <a:r>
              <a:rPr lang="en-US" sz="3200" dirty="0">
                <a:latin typeface="Arial"/>
                <a:cs typeface="Arial"/>
              </a:rPr>
              <a:t> of Cardea and </a:t>
            </a:r>
            <a:r>
              <a:rPr lang="en-US" sz="3200" b="1" dirty="0">
                <a:latin typeface="Arial"/>
                <a:cs typeface="Arial"/>
              </a:rPr>
              <a:t>Northwest Portland Area Indian Health Board </a:t>
            </a:r>
            <a:r>
              <a:rPr lang="en-US" sz="3200" dirty="0">
                <a:latin typeface="Arial"/>
                <a:cs typeface="Arial"/>
              </a:rPr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 designates this live web-based training for a maximum of  </a:t>
            </a:r>
            <a:r>
              <a:rPr lang="en-US" sz="3200" b="1" dirty="0">
                <a:latin typeface="Arial"/>
                <a:cs typeface="Arial"/>
              </a:rPr>
              <a:t>1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i="1" dirty="0">
                <a:latin typeface="Arial"/>
                <a:cs typeface="Arial"/>
              </a:rPr>
              <a:t>AMA PRA Category 1 Credit(s)TM </a:t>
            </a:r>
            <a:r>
              <a:rPr lang="en-US" sz="3200" dirty="0">
                <a:latin typeface="Arial"/>
                <a:cs typeface="Arial"/>
              </a:rPr>
              <a:t> on March 1, 2022, Physicians should claim credit commensurate with the extent of their participation in the activity. </a:t>
            </a:r>
            <a:r>
              <a:rPr lang="en-US" sz="3600" dirty="0">
                <a:latin typeface="Arial"/>
                <a:cs typeface="Arial"/>
              </a:rPr>
              <a:t> </a:t>
            </a:r>
          </a:p>
          <a:p>
            <a:endParaRPr lang="en-US" sz="3800" u="s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1" y="9254116"/>
            <a:ext cx="6464210" cy="2115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168C-B7C6-4148-AFE0-6E41DBA0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0" y="9898060"/>
            <a:ext cx="4889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rtl="0" fontAlgn="base"/>
            <a:r>
              <a:rPr lang="en-US" sz="3600" dirty="0">
                <a:latin typeface="Arial"/>
                <a:cs typeface="Arial"/>
              </a:rPr>
              <a:t>  </a:t>
            </a:r>
            <a:endParaRPr lang="en-US" sz="3600" dirty="0"/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          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​</a:t>
            </a:r>
          </a:p>
          <a:p>
            <a:pPr rtl="0" fontAlgn="base"/>
            <a:r>
              <a:rPr lang="en-US" sz="3600" b="1" dirty="0">
                <a:solidFill>
                  <a:schemeClr val="tx1"/>
                </a:solidFill>
                <a:latin typeface="Arial"/>
                <a:cs typeface="Arial"/>
              </a:rPr>
              <a:t>March 1, 2022</a:t>
            </a:r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600" dirty="0">
                <a:latin typeface="Arial"/>
                <a:cs typeface="Arial"/>
              </a:rPr>
              <a:t>ACPE UAN# | 0130-9999-22-071-L01-P, </a:t>
            </a:r>
            <a:r>
              <a:rPr lang="en-US" sz="3600" b="1" dirty="0">
                <a:latin typeface="Arial"/>
                <a:cs typeface="Arial"/>
              </a:rPr>
              <a:t>1</a:t>
            </a:r>
            <a:r>
              <a:rPr lang="en-US" sz="3600" dirty="0">
                <a:latin typeface="Arial"/>
                <a:cs typeface="Arial"/>
              </a:rPr>
              <a:t> ACPE CPE hrs. | Activity Type: Knowledge</a:t>
            </a:r>
          </a:p>
          <a:p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AD560-D56F-46B4-A2F2-8CC9EC02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61" y="3251918"/>
            <a:ext cx="1363142" cy="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>
                <a:solidFill>
                  <a:sysClr val="windowText" lastClr="000000"/>
                </a:solidFill>
              </a:rPr>
              <a:t>​</a:t>
            </a:r>
            <a:r>
              <a:rPr lang="en-US" kern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latin typeface="Arial"/>
                <a:cs typeface="Arial"/>
              </a:rPr>
              <a:t>COMPLETING THIS ACTIVITY</a:t>
            </a:r>
            <a:r>
              <a:rPr lang="en-US" sz="3600" kern="0" dirty="0">
                <a:latin typeface="Arial"/>
                <a:cs typeface="Arial"/>
              </a:rPr>
              <a:t>​​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Upon successful completion of this activity 1 contact hour will be awarded​​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latin typeface="Arial"/>
                <a:cs typeface="Arial"/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latin typeface="Arial"/>
                <a:cs typeface="Arial"/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latin typeface="Arial"/>
                <a:cs typeface="Arial"/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 contact Kat McLaughlin at kmclaughlin@cardeaservices.org</a:t>
            </a:r>
            <a:endParaRPr lang="en-US" sz="3800" u="sng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3DC959-0762-4842-9B60-13480F68C98D}">
  <ds:schemaRefs>
    <ds:schemaRef ds:uri="0e038788-414a-4a1a-89df-8b94fd1268d8"/>
    <ds:schemaRef ds:uri="8957598b-99e0-4075-93e6-351f01cf27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7EBF67-29E6-43CE-A3BC-7D294ADCC6AB}">
  <ds:schemaRefs>
    <ds:schemaRef ds:uri="0e038788-414a-4a1a-89df-8b94fd1268d8"/>
    <ds:schemaRef ds:uri="8957598b-99e0-4075-93e6-351f01cf27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Macintosh PowerPoint</Application>
  <PresentationFormat>Custom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Apple Symbols</vt:lpstr>
      <vt:lpstr>Arial</vt:lpstr>
      <vt:lpstr>Arial Black</vt:lpstr>
      <vt:lpstr>Avenir Next LT Pro</vt:lpstr>
      <vt:lpstr>Calibri</vt:lpstr>
      <vt:lpstr>Calibri (Body)</vt:lpstr>
      <vt:lpstr>Franklin Gothic Demi Cond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David Stephens</cp:lastModifiedBy>
  <cp:revision>11</cp:revision>
  <dcterms:created xsi:type="dcterms:W3CDTF">2021-09-08T19:51:15Z</dcterms:created>
  <dcterms:modified xsi:type="dcterms:W3CDTF">2022-02-28T20:32:52Z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