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1" r:id="rId5"/>
  </p:sldMasterIdLst>
  <p:notesMasterIdLst>
    <p:notesMasterId r:id="rId120"/>
  </p:notesMasterIdLst>
  <p:sldIdLst>
    <p:sldId id="1675" r:id="rId6"/>
    <p:sldId id="1687" r:id="rId7"/>
    <p:sldId id="1361" r:id="rId8"/>
    <p:sldId id="1649" r:id="rId9"/>
    <p:sldId id="1723" r:id="rId10"/>
    <p:sldId id="1677" r:id="rId11"/>
    <p:sldId id="1551" r:id="rId12"/>
    <p:sldId id="1680" r:id="rId13"/>
    <p:sldId id="1647" r:id="rId14"/>
    <p:sldId id="1648" r:id="rId15"/>
    <p:sldId id="1684" r:id="rId16"/>
    <p:sldId id="1685" r:id="rId17"/>
    <p:sldId id="1683" r:id="rId18"/>
    <p:sldId id="1686" r:id="rId19"/>
    <p:sldId id="1607" r:id="rId20"/>
    <p:sldId id="1636" r:id="rId21"/>
    <p:sldId id="1688" r:id="rId22"/>
    <p:sldId id="1641" r:id="rId23"/>
    <p:sldId id="1643" r:id="rId24"/>
    <p:sldId id="1644" r:id="rId25"/>
    <p:sldId id="1645" r:id="rId26"/>
    <p:sldId id="1646" r:id="rId27"/>
    <p:sldId id="1635" r:id="rId28"/>
    <p:sldId id="1706" r:id="rId29"/>
    <p:sldId id="1707" r:id="rId30"/>
    <p:sldId id="1632" r:id="rId31"/>
    <p:sldId id="1608" r:id="rId32"/>
    <p:sldId id="1690" r:id="rId33"/>
    <p:sldId id="1689" r:id="rId34"/>
    <p:sldId id="1692" r:id="rId35"/>
    <p:sldId id="1691" r:id="rId36"/>
    <p:sldId id="1629" r:id="rId37"/>
    <p:sldId id="1612" r:id="rId38"/>
    <p:sldId id="1694" r:id="rId39"/>
    <p:sldId id="1732" r:id="rId40"/>
    <p:sldId id="1622" r:id="rId41"/>
    <p:sldId id="1623" r:id="rId42"/>
    <p:sldId id="1624" r:id="rId43"/>
    <p:sldId id="1729" r:id="rId44"/>
    <p:sldId id="1698" r:id="rId45"/>
    <p:sldId id="1541" r:id="rId46"/>
    <p:sldId id="1543" r:id="rId47"/>
    <p:sldId id="1544" r:id="rId48"/>
    <p:sldId id="1562" r:id="rId49"/>
    <p:sldId id="1561" r:id="rId50"/>
    <p:sldId id="1571" r:id="rId51"/>
    <p:sldId id="1563" r:id="rId52"/>
    <p:sldId id="1564" r:id="rId53"/>
    <p:sldId id="1572" r:id="rId54"/>
    <p:sldId id="1556" r:id="rId55"/>
    <p:sldId id="1553" r:id="rId56"/>
    <p:sldId id="1565" r:id="rId57"/>
    <p:sldId id="1568" r:id="rId58"/>
    <p:sldId id="1567" r:id="rId59"/>
    <p:sldId id="1570" r:id="rId60"/>
    <p:sldId id="1569" r:id="rId61"/>
    <p:sldId id="1566" r:id="rId62"/>
    <p:sldId id="1704" r:id="rId63"/>
    <p:sldId id="1557" r:id="rId64"/>
    <p:sldId id="1554" r:id="rId65"/>
    <p:sldId id="1573" r:id="rId66"/>
    <p:sldId id="1575" r:id="rId67"/>
    <p:sldId id="1576" r:id="rId68"/>
    <p:sldId id="1574" r:id="rId69"/>
    <p:sldId id="1577" r:id="rId70"/>
    <p:sldId id="1578" r:id="rId71"/>
    <p:sldId id="1579" r:id="rId72"/>
    <p:sldId id="1580" r:id="rId73"/>
    <p:sldId id="1581" r:id="rId74"/>
    <p:sldId id="1593" r:id="rId75"/>
    <p:sldId id="1584" r:id="rId76"/>
    <p:sldId id="1588" r:id="rId77"/>
    <p:sldId id="1587" r:id="rId78"/>
    <p:sldId id="1441" r:id="rId79"/>
    <p:sldId id="1582" r:id="rId80"/>
    <p:sldId id="1589" r:id="rId81"/>
    <p:sldId id="1591" r:id="rId82"/>
    <p:sldId id="1590" r:id="rId83"/>
    <p:sldId id="1731" r:id="rId84"/>
    <p:sldId id="1385" r:id="rId85"/>
    <p:sldId id="1652" r:id="rId86"/>
    <p:sldId id="1550" r:id="rId87"/>
    <p:sldId id="1653" r:id="rId88"/>
    <p:sldId id="1654" r:id="rId89"/>
    <p:sldId id="1657" r:id="rId90"/>
    <p:sldId id="1658" r:id="rId91"/>
    <p:sldId id="1672" r:id="rId92"/>
    <p:sldId id="1661" r:id="rId93"/>
    <p:sldId id="1666" r:id="rId94"/>
    <p:sldId id="1655" r:id="rId95"/>
    <p:sldId id="1708" r:id="rId96"/>
    <p:sldId id="1710" r:id="rId97"/>
    <p:sldId id="1709" r:id="rId98"/>
    <p:sldId id="1711" r:id="rId99"/>
    <p:sldId id="1703" r:id="rId100"/>
    <p:sldId id="1659" r:id="rId101"/>
    <p:sldId id="1714" r:id="rId102"/>
    <p:sldId id="1715" r:id="rId103"/>
    <p:sldId id="1725" r:id="rId104"/>
    <p:sldId id="1667" r:id="rId105"/>
    <p:sldId id="1674" r:id="rId106"/>
    <p:sldId id="1669" r:id="rId107"/>
    <p:sldId id="1717" r:id="rId108"/>
    <p:sldId id="1716" r:id="rId109"/>
    <p:sldId id="1730" r:id="rId110"/>
    <p:sldId id="1662" r:id="rId111"/>
    <p:sldId id="1665" r:id="rId112"/>
    <p:sldId id="311" r:id="rId113"/>
    <p:sldId id="1442" r:id="rId114"/>
    <p:sldId id="1727" r:id="rId115"/>
    <p:sldId id="1726" r:id="rId116"/>
    <p:sldId id="1651" r:id="rId117"/>
    <p:sldId id="1650" r:id="rId118"/>
    <p:sldId id="1719"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1B38"/>
    <a:srgbClr val="BF311A"/>
    <a:srgbClr val="005258"/>
    <a:srgbClr val="005DAA"/>
    <a:srgbClr val="00788A"/>
    <a:srgbClr val="00666E"/>
    <a:srgbClr val="000000"/>
    <a:srgbClr val="9A4E9E"/>
    <a:srgbClr val="B20DC3"/>
    <a:srgbClr val="8C0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67153" autoAdjust="0"/>
  </p:normalViewPr>
  <p:slideViewPr>
    <p:cSldViewPr snapToGrid="0">
      <p:cViewPr varScale="1">
        <p:scale>
          <a:sx n="94" d="100"/>
          <a:sy n="94" d="100"/>
        </p:scale>
        <p:origin x="17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F45A-B563-4D13-9EC5-53B0B10B0038}" type="datetimeFigureOut">
              <a:rPr lang="en-US" smtClean="0"/>
              <a:t>3/3/22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CACB5-424E-47AB-A0CD-60753A294105}" type="slidenum">
              <a:rPr lang="en-US" smtClean="0"/>
              <a:t>‹#›</a:t>
            </a:fld>
            <a:endParaRPr lang="en-US"/>
          </a:p>
        </p:txBody>
      </p:sp>
    </p:spTree>
    <p:extLst>
      <p:ext uri="{BB962C8B-B14F-4D97-AF65-F5344CB8AC3E}">
        <p14:creationId xmlns:p14="http://schemas.microsoft.com/office/powerpoint/2010/main" val="427299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94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11</a:t>
            </a:fld>
            <a:endParaRPr lang="en-US"/>
          </a:p>
        </p:txBody>
      </p:sp>
    </p:spTree>
    <p:extLst>
      <p:ext uri="{BB962C8B-B14F-4D97-AF65-F5344CB8AC3E}">
        <p14:creationId xmlns:p14="http://schemas.microsoft.com/office/powerpoint/2010/main" val="40677359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7860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12</a:t>
            </a:fld>
            <a:endParaRPr lang="en-US"/>
          </a:p>
        </p:txBody>
      </p:sp>
    </p:spTree>
    <p:extLst>
      <p:ext uri="{BB962C8B-B14F-4D97-AF65-F5344CB8AC3E}">
        <p14:creationId xmlns:p14="http://schemas.microsoft.com/office/powerpoint/2010/main" val="303048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13</a:t>
            </a:fld>
            <a:endParaRPr lang="en-US"/>
          </a:p>
        </p:txBody>
      </p:sp>
    </p:spTree>
    <p:extLst>
      <p:ext uri="{BB962C8B-B14F-4D97-AF65-F5344CB8AC3E}">
        <p14:creationId xmlns:p14="http://schemas.microsoft.com/office/powerpoint/2010/main" val="3957222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14</a:t>
            </a:fld>
            <a:endParaRPr lang="en-US"/>
          </a:p>
        </p:txBody>
      </p:sp>
    </p:spTree>
    <p:extLst>
      <p:ext uri="{BB962C8B-B14F-4D97-AF65-F5344CB8AC3E}">
        <p14:creationId xmlns:p14="http://schemas.microsoft.com/office/powerpoint/2010/main" val="283236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14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16</a:t>
            </a:fld>
            <a:endParaRPr lang="en-US"/>
          </a:p>
        </p:txBody>
      </p:sp>
    </p:spTree>
    <p:extLst>
      <p:ext uri="{BB962C8B-B14F-4D97-AF65-F5344CB8AC3E}">
        <p14:creationId xmlns:p14="http://schemas.microsoft.com/office/powerpoint/2010/main" val="2538446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17</a:t>
            </a:fld>
            <a:endParaRPr lang="en-US"/>
          </a:p>
        </p:txBody>
      </p:sp>
    </p:spTree>
    <p:extLst>
      <p:ext uri="{BB962C8B-B14F-4D97-AF65-F5344CB8AC3E}">
        <p14:creationId xmlns:p14="http://schemas.microsoft.com/office/powerpoint/2010/main" val="3045027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18</a:t>
            </a:fld>
            <a:endParaRPr lang="en-US"/>
          </a:p>
        </p:txBody>
      </p:sp>
    </p:spTree>
    <p:extLst>
      <p:ext uri="{BB962C8B-B14F-4D97-AF65-F5344CB8AC3E}">
        <p14:creationId xmlns:p14="http://schemas.microsoft.com/office/powerpoint/2010/main" val="354211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19</a:t>
            </a:fld>
            <a:endParaRPr lang="en-US"/>
          </a:p>
        </p:txBody>
      </p:sp>
    </p:spTree>
    <p:extLst>
      <p:ext uri="{BB962C8B-B14F-4D97-AF65-F5344CB8AC3E}">
        <p14:creationId xmlns:p14="http://schemas.microsoft.com/office/powerpoint/2010/main" val="14932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21</a:t>
            </a:fld>
            <a:endParaRPr lang="en-US"/>
          </a:p>
        </p:txBody>
      </p:sp>
    </p:spTree>
    <p:extLst>
      <p:ext uri="{BB962C8B-B14F-4D97-AF65-F5344CB8AC3E}">
        <p14:creationId xmlns:p14="http://schemas.microsoft.com/office/powerpoint/2010/main" val="3319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4269871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22</a:t>
            </a:fld>
            <a:endParaRPr lang="en-US"/>
          </a:p>
        </p:txBody>
      </p:sp>
    </p:spTree>
    <p:extLst>
      <p:ext uri="{BB962C8B-B14F-4D97-AF65-F5344CB8AC3E}">
        <p14:creationId xmlns:p14="http://schemas.microsoft.com/office/powerpoint/2010/main" val="2186763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23</a:t>
            </a:fld>
            <a:endParaRPr lang="en-US"/>
          </a:p>
        </p:txBody>
      </p:sp>
    </p:spTree>
    <p:extLst>
      <p:ext uri="{BB962C8B-B14F-4D97-AF65-F5344CB8AC3E}">
        <p14:creationId xmlns:p14="http://schemas.microsoft.com/office/powerpoint/2010/main" val="1438280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24</a:t>
            </a:fld>
            <a:endParaRPr lang="en-US"/>
          </a:p>
        </p:txBody>
      </p:sp>
    </p:spTree>
    <p:extLst>
      <p:ext uri="{BB962C8B-B14F-4D97-AF65-F5344CB8AC3E}">
        <p14:creationId xmlns:p14="http://schemas.microsoft.com/office/powerpoint/2010/main" val="627457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25</a:t>
            </a:fld>
            <a:endParaRPr lang="en-US"/>
          </a:p>
        </p:txBody>
      </p:sp>
    </p:spTree>
    <p:extLst>
      <p:ext uri="{BB962C8B-B14F-4D97-AF65-F5344CB8AC3E}">
        <p14:creationId xmlns:p14="http://schemas.microsoft.com/office/powerpoint/2010/main" val="3102440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48371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2643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8839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63923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9403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1476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170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64588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281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407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833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11520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90708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6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712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073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44</a:t>
            </a:fld>
            <a:endParaRPr lang="en-US"/>
          </a:p>
        </p:txBody>
      </p:sp>
    </p:spTree>
    <p:extLst>
      <p:ext uri="{BB962C8B-B14F-4D97-AF65-F5344CB8AC3E}">
        <p14:creationId xmlns:p14="http://schemas.microsoft.com/office/powerpoint/2010/main" val="3358602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5</a:t>
            </a:fld>
            <a:endParaRPr lang="en-US"/>
          </a:p>
        </p:txBody>
      </p:sp>
    </p:spTree>
    <p:extLst>
      <p:ext uri="{BB962C8B-B14F-4D97-AF65-F5344CB8AC3E}">
        <p14:creationId xmlns:p14="http://schemas.microsoft.com/office/powerpoint/2010/main" val="2856107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45</a:t>
            </a:fld>
            <a:endParaRPr lang="en-US"/>
          </a:p>
        </p:txBody>
      </p:sp>
    </p:spTree>
    <p:extLst>
      <p:ext uri="{BB962C8B-B14F-4D97-AF65-F5344CB8AC3E}">
        <p14:creationId xmlns:p14="http://schemas.microsoft.com/office/powerpoint/2010/main" val="1336555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46</a:t>
            </a:fld>
            <a:endParaRPr lang="en-US"/>
          </a:p>
        </p:txBody>
      </p:sp>
    </p:spTree>
    <p:extLst>
      <p:ext uri="{BB962C8B-B14F-4D97-AF65-F5344CB8AC3E}">
        <p14:creationId xmlns:p14="http://schemas.microsoft.com/office/powerpoint/2010/main" val="103855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47</a:t>
            </a:fld>
            <a:endParaRPr lang="en-US"/>
          </a:p>
        </p:txBody>
      </p:sp>
    </p:spTree>
    <p:extLst>
      <p:ext uri="{BB962C8B-B14F-4D97-AF65-F5344CB8AC3E}">
        <p14:creationId xmlns:p14="http://schemas.microsoft.com/office/powerpoint/2010/main" val="453106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47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376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372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517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158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22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9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6</a:t>
            </a:fld>
            <a:endParaRPr lang="en-US"/>
          </a:p>
        </p:txBody>
      </p:sp>
    </p:spTree>
    <p:extLst>
      <p:ext uri="{BB962C8B-B14F-4D97-AF65-F5344CB8AC3E}">
        <p14:creationId xmlns:p14="http://schemas.microsoft.com/office/powerpoint/2010/main" val="318164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077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94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886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023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2301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71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9969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61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84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339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2341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529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96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286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00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89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280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454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5966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74</a:t>
            </a:fld>
            <a:endParaRPr lang="en-US"/>
          </a:p>
        </p:txBody>
      </p:sp>
    </p:spTree>
    <p:extLst>
      <p:ext uri="{BB962C8B-B14F-4D97-AF65-F5344CB8AC3E}">
        <p14:creationId xmlns:p14="http://schemas.microsoft.com/office/powerpoint/2010/main" val="350995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8</a:t>
            </a:fld>
            <a:endParaRPr lang="en-US"/>
          </a:p>
        </p:txBody>
      </p:sp>
    </p:spTree>
    <p:extLst>
      <p:ext uri="{BB962C8B-B14F-4D97-AF65-F5344CB8AC3E}">
        <p14:creationId xmlns:p14="http://schemas.microsoft.com/office/powerpoint/2010/main" val="36389067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196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2554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0464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78</a:t>
            </a:fld>
            <a:endParaRPr lang="en-US"/>
          </a:p>
        </p:txBody>
      </p:sp>
    </p:spTree>
    <p:extLst>
      <p:ext uri="{BB962C8B-B14F-4D97-AF65-F5344CB8AC3E}">
        <p14:creationId xmlns:p14="http://schemas.microsoft.com/office/powerpoint/2010/main" val="35500081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4461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57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1377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5703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2711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11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3762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5642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9170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196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2427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2820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163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59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715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5748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600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10</a:t>
            </a:fld>
            <a:endParaRPr lang="en-US"/>
          </a:p>
        </p:txBody>
      </p:sp>
    </p:spTree>
    <p:extLst>
      <p:ext uri="{BB962C8B-B14F-4D97-AF65-F5344CB8AC3E}">
        <p14:creationId xmlns:p14="http://schemas.microsoft.com/office/powerpoint/2010/main" val="26148939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97</a:t>
            </a:fld>
            <a:endParaRPr lang="en-US"/>
          </a:p>
        </p:txBody>
      </p:sp>
    </p:spTree>
    <p:extLst>
      <p:ext uri="{BB962C8B-B14F-4D97-AF65-F5344CB8AC3E}">
        <p14:creationId xmlns:p14="http://schemas.microsoft.com/office/powerpoint/2010/main" val="1188976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436000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99</a:t>
            </a:fld>
            <a:endParaRPr lang="en-US"/>
          </a:p>
        </p:txBody>
      </p:sp>
    </p:spTree>
    <p:extLst>
      <p:ext uri="{BB962C8B-B14F-4D97-AF65-F5344CB8AC3E}">
        <p14:creationId xmlns:p14="http://schemas.microsoft.com/office/powerpoint/2010/main" val="33432182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100</a:t>
            </a:fld>
            <a:endParaRPr lang="en-US"/>
          </a:p>
        </p:txBody>
      </p:sp>
    </p:spTree>
    <p:extLst>
      <p:ext uri="{BB962C8B-B14F-4D97-AF65-F5344CB8AC3E}">
        <p14:creationId xmlns:p14="http://schemas.microsoft.com/office/powerpoint/2010/main" val="16910742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101</a:t>
            </a:fld>
            <a:endParaRPr lang="en-US"/>
          </a:p>
        </p:txBody>
      </p:sp>
    </p:spTree>
    <p:extLst>
      <p:ext uri="{BB962C8B-B14F-4D97-AF65-F5344CB8AC3E}">
        <p14:creationId xmlns:p14="http://schemas.microsoft.com/office/powerpoint/2010/main" val="27677639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102</a:t>
            </a:fld>
            <a:endParaRPr lang="en-US"/>
          </a:p>
        </p:txBody>
      </p:sp>
    </p:spTree>
    <p:extLst>
      <p:ext uri="{BB962C8B-B14F-4D97-AF65-F5344CB8AC3E}">
        <p14:creationId xmlns:p14="http://schemas.microsoft.com/office/powerpoint/2010/main" val="36506670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9013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6523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76DC9-BC7F-4BF2-A299-553B4287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7602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70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7916-7B80-425B-8F8C-4B4986A96E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BE540-BFDB-4DBA-B990-CDEB07175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EAA93F-CB7D-432C-BDA4-8A8871061F72}"/>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5" name="Footer Placeholder 4">
            <a:extLst>
              <a:ext uri="{FF2B5EF4-FFF2-40B4-BE49-F238E27FC236}">
                <a16:creationId xmlns:a16="http://schemas.microsoft.com/office/drawing/2014/main" id="{6692DC4D-88BA-4951-9018-FD847790D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1BD9C-9969-4040-88FD-107ADB3D56E4}"/>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385151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0DCC-A3A2-42F7-B2F9-5C4B003FFD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5513C1-3AB1-402F-A1BD-CDF7B1E097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67B84-4A11-4257-9F63-AC4A9A4E9D8E}"/>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5" name="Footer Placeholder 4">
            <a:extLst>
              <a:ext uri="{FF2B5EF4-FFF2-40B4-BE49-F238E27FC236}">
                <a16:creationId xmlns:a16="http://schemas.microsoft.com/office/drawing/2014/main" id="{BB5F5A45-A31F-459D-B423-C2F0330F1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2089-0BAB-418F-A0E9-4A6BF8F225A2}"/>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1279280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CF61CD-DF86-49B2-A7B1-A7CA5DD12D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394AC5-C61F-4831-A305-F44EB19BE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70075-4A4A-4BB4-A753-9184A44399A2}"/>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5" name="Footer Placeholder 4">
            <a:extLst>
              <a:ext uri="{FF2B5EF4-FFF2-40B4-BE49-F238E27FC236}">
                <a16:creationId xmlns:a16="http://schemas.microsoft.com/office/drawing/2014/main" id="{0E32A8DA-7139-42B5-9C7B-BF5757913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C224E-B8B3-4FA5-9D46-D883DA051F48}"/>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4065584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0"/>
            <a:ext cx="12192000" cy="120721"/>
          </a:xfrm>
          <a:prstGeom prst="rect">
            <a:avLst/>
          </a:prstGeom>
        </p:spPr>
      </p:pic>
    </p:spTree>
    <p:extLst>
      <p:ext uri="{BB962C8B-B14F-4D97-AF65-F5344CB8AC3E}">
        <p14:creationId xmlns:p14="http://schemas.microsoft.com/office/powerpoint/2010/main" val="41709799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7753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30429"/>
            <a:ext cx="10839490" cy="1141737"/>
          </a:xfrm>
          <a:prstGeom prst="rect">
            <a:avLst/>
          </a:prstGeom>
        </p:spPr>
        <p:txBody>
          <a:bodyPr/>
          <a:lstStyle>
            <a:lvl1pPr algn="l">
              <a:lnSpc>
                <a:spcPts val="3000"/>
              </a:lnSpc>
              <a:defRPr sz="2800" b="1" baseline="0">
                <a:solidFill>
                  <a:srgbClr val="007889"/>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BF311B"/>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id="{9091C0E2-DDB6-4FD8-853E-4A869C2CB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3795"/>
          </a:xfrm>
          <a:prstGeom prst="rect">
            <a:avLst/>
          </a:prstGeom>
        </p:spPr>
      </p:pic>
      <p:sp>
        <p:nvSpPr>
          <p:cNvPr id="11" name="TextBox 10">
            <a:extLst>
              <a:ext uri="{FF2B5EF4-FFF2-40B4-BE49-F238E27FC236}">
                <a16:creationId xmlns:a16="http://schemas.microsoft.com/office/drawing/2014/main" id="{CE523D9B-8A51-4470-9791-95F8FE12CC54}"/>
              </a:ext>
            </a:extLst>
          </p:cNvPr>
          <p:cNvSpPr txBox="1"/>
          <p:nvPr userDrawn="1"/>
        </p:nvSpPr>
        <p:spPr>
          <a:xfrm>
            <a:off x="609599" y="299448"/>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85548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89888"/>
            <a:ext cx="11216640" cy="1182624"/>
          </a:xfrm>
        </p:spPr>
        <p:txBody>
          <a:bodyPr anchor="t">
            <a:normAutofit/>
          </a:bodyPr>
          <a:lstStyle>
            <a:lvl1pPr algn="l">
              <a:defRPr sz="3733" b="1">
                <a:solidFill>
                  <a:srgbClr val="00788A"/>
                </a:solidFill>
                <a:latin typeface="+mn-lt"/>
              </a:defRPr>
            </a:lvl1pPr>
          </a:lstStyle>
          <a:p>
            <a:r>
              <a:rPr lang="en-US" dirty="0"/>
              <a:t>Click to edit Master title style</a:t>
            </a:r>
          </a:p>
        </p:txBody>
      </p:sp>
      <p:sp>
        <p:nvSpPr>
          <p:cNvPr id="3" name="Subtitle 2"/>
          <p:cNvSpPr>
            <a:spLocks noGrp="1"/>
          </p:cNvSpPr>
          <p:nvPr>
            <p:ph type="subTitle" idx="1"/>
          </p:nvPr>
        </p:nvSpPr>
        <p:spPr>
          <a:xfrm>
            <a:off x="609600" y="2865120"/>
            <a:ext cx="8534400" cy="463296"/>
          </a:xfrm>
        </p:spPr>
        <p:txBody>
          <a:bodyPr>
            <a:normAutofit/>
          </a:bodyPr>
          <a:lstStyle>
            <a:lvl1pPr marL="0" indent="0" algn="l">
              <a:buNone/>
              <a:defRPr sz="2667" b="1">
                <a:solidFill>
                  <a:srgbClr val="00788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09600" y="6356351"/>
            <a:ext cx="2743200" cy="365125"/>
          </a:xfrm>
        </p:spPr>
        <p:txBody>
          <a:bodyPr/>
          <a:lstStyle/>
          <a:p>
            <a:fld id="{48BDFDD9-E08D-4C81-B20C-0A09A4E04F81}" type="datetimeFigureOut">
              <a:rPr lang="en-US" smtClean="0"/>
              <a:t>3/3/22</a:t>
            </a:fld>
            <a:endParaRPr lang="en-US"/>
          </a:p>
        </p:txBody>
      </p:sp>
      <p:sp>
        <p:nvSpPr>
          <p:cNvPr id="5" name="Footer Placeholder 4"/>
          <p:cNvSpPr>
            <a:spLocks noGrp="1"/>
          </p:cNvSpPr>
          <p:nvPr>
            <p:ph type="ftr" sz="quarter" idx="11"/>
          </p:nvPr>
        </p:nvSpPr>
        <p:spPr>
          <a:xfrm>
            <a:off x="4038600" y="6356351"/>
            <a:ext cx="4114800" cy="365125"/>
          </a:xfrm>
        </p:spPr>
        <p:txBody>
          <a:bodyPr/>
          <a:lstStyle/>
          <a:p>
            <a:endParaRPr lang="en-US" dirty="0"/>
          </a:p>
        </p:txBody>
      </p:sp>
      <p:sp>
        <p:nvSpPr>
          <p:cNvPr id="6" name="Slide Number Placeholder 5"/>
          <p:cNvSpPr>
            <a:spLocks noGrp="1"/>
          </p:cNvSpPr>
          <p:nvPr>
            <p:ph type="sldNum" sz="quarter" idx="12"/>
          </p:nvPr>
        </p:nvSpPr>
        <p:spPr>
          <a:xfrm>
            <a:off x="9083040" y="6356351"/>
            <a:ext cx="2743200" cy="365125"/>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bg2"/>
                </a:solidFill>
                <a:latin typeface="Calibri" panose="020F0502020204030204" pitchFamily="34" charset="0"/>
              </a:rPr>
              <a:t>National Center for HIV/AIDS, Viral Hepatitis, STD, and TB Prevention</a:t>
            </a:r>
          </a:p>
          <a:p>
            <a:r>
              <a:rPr lang="en-US" sz="2400" b="1" dirty="0">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609600" y="3950208"/>
            <a:ext cx="8534400" cy="1292352"/>
          </a:xfrm>
        </p:spPr>
        <p:txBody>
          <a:bodyPr/>
          <a:lstStyle>
            <a:lvl1pPr marL="0" indent="0">
              <a:buNone/>
              <a:defRPr sz="2400">
                <a:solidFill>
                  <a:srgbClr val="00788A"/>
                </a:solidFill>
              </a:defRPr>
            </a:lvl1pPr>
            <a:lvl2pPr>
              <a:defRPr sz="2133"/>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25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7C5C-317B-4847-A1A5-078BB140683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2" name="Title 1"/>
          <p:cNvSpPr>
            <a:spLocks noGrp="1"/>
          </p:cNvSpPr>
          <p:nvPr>
            <p:ph type="title"/>
          </p:nvPr>
        </p:nvSpPr>
        <p:spPr>
          <a:xfrm>
            <a:off x="609600" y="280416"/>
            <a:ext cx="10972800" cy="1146048"/>
          </a:xfrm>
        </p:spPr>
        <p:txBody>
          <a:bodyPr anchor="b"/>
          <a:lstStyle>
            <a:lvl1pPr>
              <a:defRPr sz="3733" b="1">
                <a:solidFill>
                  <a:srgbClr val="00788A"/>
                </a:solidFill>
                <a:latin typeface="+mn-lt"/>
              </a:defRPr>
            </a:lvl1pPr>
          </a:lstStyle>
          <a:p>
            <a:r>
              <a:rPr lang="en-US" dirty="0"/>
              <a:t>Click to edit Master title style</a:t>
            </a:r>
          </a:p>
        </p:txBody>
      </p:sp>
      <p:sp>
        <p:nvSpPr>
          <p:cNvPr id="3" name="Content Placeholder 2"/>
          <p:cNvSpPr>
            <a:spLocks noGrp="1"/>
          </p:cNvSpPr>
          <p:nvPr>
            <p:ph idx="1"/>
          </p:nvPr>
        </p:nvSpPr>
        <p:spPr>
          <a:xfrm>
            <a:off x="609600" y="1548384"/>
            <a:ext cx="10972800" cy="4462272"/>
          </a:xfrm>
        </p:spPr>
        <p:txBody>
          <a:bodyPr/>
          <a:lstStyle>
            <a:lvl1pPr marL="0" indent="0">
              <a:buFont typeface="Wingdings" panose="05000000000000000000" pitchFamily="2" charset="2"/>
              <a:buNone/>
              <a:defRPr sz="3200" b="0">
                <a:solidFill>
                  <a:schemeClr val="tx1"/>
                </a:solidFill>
              </a:defRPr>
            </a:lvl1pPr>
            <a:lvl2pPr marL="685783" indent="-228594">
              <a:buClr>
                <a:srgbClr val="00788A"/>
              </a:buClr>
              <a:buFont typeface="Calibri" panose="020F0502020204030204" pitchFamily="34" charset="0"/>
              <a:buChar char="‒"/>
              <a:defRPr sz="2667"/>
            </a:lvl2pPr>
            <a:lvl3pPr>
              <a:buClr>
                <a:srgbClr val="C00000"/>
              </a:buClr>
              <a:defRPr sz="2667"/>
            </a:lvl3pPr>
            <a:lvl4pPr>
              <a:defRPr sz="2400"/>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28302" y="6356351"/>
            <a:ext cx="2124497" cy="336413"/>
          </a:xfrm>
        </p:spPr>
        <p:txBody>
          <a:bodyPr/>
          <a:lstStyle/>
          <a:p>
            <a:fld id="{48BDFDD9-E08D-4C81-B20C-0A09A4E04F81}" type="datetimeFigureOut">
              <a:rPr lang="en-US" smtClean="0"/>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6356351"/>
            <a:ext cx="2743200" cy="365125"/>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7C6F41CA-1176-495B-90D4-07CEA856F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677091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462272"/>
            <a:ext cx="11058144" cy="1158240"/>
          </a:xfrm>
        </p:spPr>
        <p:txBody>
          <a:bodyPr anchor="b">
            <a:normAutofit/>
          </a:bodyPr>
          <a:lstStyle>
            <a:lvl1pPr>
              <a:defRPr sz="48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5900928"/>
            <a:ext cx="10363200" cy="573024"/>
          </a:xfrm>
        </p:spPr>
        <p:txBody>
          <a:bodyPr/>
          <a:lstStyle>
            <a:lvl1pPr marL="0" indent="0">
              <a:buNone/>
              <a:defRPr sz="2667">
                <a:solidFill>
                  <a:schemeClr val="bg2"/>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1"/>
            <a:ext cx="2743200" cy="365125"/>
          </a:xfrm>
        </p:spPr>
        <p:txBody>
          <a:bodyPr/>
          <a:lstStyle>
            <a:lvl1pPr>
              <a:defRPr>
                <a:solidFill>
                  <a:schemeClr val="bg2"/>
                </a:solidFill>
              </a:defRPr>
            </a:lvl1pPr>
          </a:lstStyle>
          <a:p>
            <a:fld id="{48BDFDD9-E08D-4C81-B20C-0A09A4E04F81}" type="datetimeFigureOut">
              <a:rPr lang="en-US" smtClean="0"/>
              <a:pPr/>
              <a:t>3/3/22</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8924544" y="6356351"/>
            <a:ext cx="2743200" cy="365125"/>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40765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285155338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3/3/22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343526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A4B2-F8D0-45D9-ABEA-F858F22D90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270B2-6EAB-4C2B-BCD1-098F6C2855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D911A-9BA0-409D-B6D4-DA9452B970CF}"/>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5" name="Footer Placeholder 4">
            <a:extLst>
              <a:ext uri="{FF2B5EF4-FFF2-40B4-BE49-F238E27FC236}">
                <a16:creationId xmlns:a16="http://schemas.microsoft.com/office/drawing/2014/main" id="{BCE6CCB7-B7C3-4903-A141-7B8CB6567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6D57B-41E6-45FA-AC50-67FDDFF7A9D9}"/>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2572470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3/3/22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1991400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3/3/22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0210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13116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3725117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1829513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1793611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19120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007889"/>
                </a:solidFill>
              </a:defRPr>
            </a:lvl1pPr>
            <a:lvl2pPr marL="290513" indent="-290513">
              <a:spcBef>
                <a:spcPts val="600"/>
              </a:spcBef>
              <a:spcAft>
                <a:spcPts val="600"/>
              </a:spcAft>
              <a:buClr>
                <a:srgbClr val="9B4E9E"/>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03121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2505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42698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16-D286-46D2-80DD-A2A412875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D1E3A-8D07-4124-BCC7-291B821AD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1D6DA4-97ED-4B9F-866E-25BFEAA52EFB}"/>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5" name="Footer Placeholder 4">
            <a:extLst>
              <a:ext uri="{FF2B5EF4-FFF2-40B4-BE49-F238E27FC236}">
                <a16:creationId xmlns:a16="http://schemas.microsoft.com/office/drawing/2014/main" id="{C4B41FC6-5B25-42F5-8C1B-B2341F9E7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91F1A-298B-4BA1-87D4-C9D6A491F0D0}"/>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229343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36597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432212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00559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1" b="1" i="0">
                <a:solidFill>
                  <a:srgbClr val="0A0A0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099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74176"/>
            <a:ext cx="12192000" cy="1183824"/>
          </a:xfrm>
          <a:prstGeom prst="rect">
            <a:avLst/>
          </a:prstGeom>
        </p:spPr>
      </p:pic>
    </p:spTree>
    <p:extLst>
      <p:ext uri="{BB962C8B-B14F-4D97-AF65-F5344CB8AC3E}">
        <p14:creationId xmlns:p14="http://schemas.microsoft.com/office/powerpoint/2010/main" val="385533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84795"/>
          </a:xfrm>
          <a:prstGeom prst="rect">
            <a:avLst/>
          </a:prstGeom>
        </p:spPr>
      </p:pic>
      <p:sp>
        <p:nvSpPr>
          <p:cNvPr id="7" name="Title 1"/>
          <p:cNvSpPr>
            <a:spLocks noGrp="1"/>
          </p:cNvSpPr>
          <p:nvPr>
            <p:ph type="title" hasCustomPrompt="1"/>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r>
              <a:rPr lang="en-US" dirty="0"/>
              <a:t> </a:t>
            </a:r>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HIV, Viral Hepatitis, STD, and TB Prevention</a:t>
            </a:r>
          </a:p>
        </p:txBody>
      </p:sp>
    </p:spTree>
    <p:extLst>
      <p:ext uri="{BB962C8B-B14F-4D97-AF65-F5344CB8AC3E}">
        <p14:creationId xmlns:p14="http://schemas.microsoft.com/office/powerpoint/2010/main" val="6002974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0"/>
            <a:ext cx="12192000" cy="120721"/>
          </a:xfrm>
          <a:prstGeom prst="rect">
            <a:avLst/>
          </a:prstGeom>
        </p:spPr>
      </p:pic>
    </p:spTree>
    <p:extLst>
      <p:ext uri="{BB962C8B-B14F-4D97-AF65-F5344CB8AC3E}">
        <p14:creationId xmlns:p14="http://schemas.microsoft.com/office/powerpoint/2010/main" val="189137340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0"/>
            <a:ext cx="12192000" cy="120721"/>
          </a:xfrm>
          <a:prstGeom prst="rect">
            <a:avLst/>
          </a:prstGeom>
        </p:spPr>
      </p:pic>
    </p:spTree>
    <p:extLst>
      <p:ext uri="{BB962C8B-B14F-4D97-AF65-F5344CB8AC3E}">
        <p14:creationId xmlns:p14="http://schemas.microsoft.com/office/powerpoint/2010/main" val="304285793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0584351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30429"/>
            <a:ext cx="10839490" cy="1141737"/>
          </a:xfrm>
          <a:prstGeom prst="rect">
            <a:avLst/>
          </a:prstGeom>
        </p:spPr>
        <p:txBody>
          <a:bodyPr/>
          <a:lstStyle>
            <a:lvl1pPr algn="l">
              <a:lnSpc>
                <a:spcPts val="3000"/>
              </a:lnSpc>
              <a:defRPr sz="2800" b="1" baseline="0">
                <a:solidFill>
                  <a:srgbClr val="007889"/>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BF311B"/>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sp>
        <p:nvSpPr>
          <p:cNvPr id="9" name="Rectangle 8">
            <a:extLst>
              <a:ext uri="{FF2B5EF4-FFF2-40B4-BE49-F238E27FC236}">
                <a16:creationId xmlns:a16="http://schemas.microsoft.com/office/drawing/2014/main" id="{965D8857-CD6B-4CB3-BF49-AA0FF99031FE}"/>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10" name="Group 9">
            <a:extLst>
              <a:ext uri="{FF2B5EF4-FFF2-40B4-BE49-F238E27FC236}">
                <a16:creationId xmlns:a16="http://schemas.microsoft.com/office/drawing/2014/main" id="{C47696B8-6B25-4D01-8E3A-59E245FF2765}"/>
              </a:ext>
            </a:extLst>
          </p:cNvPr>
          <p:cNvGrpSpPr/>
          <p:nvPr userDrawn="1"/>
        </p:nvGrpSpPr>
        <p:grpSpPr>
          <a:xfrm>
            <a:off x="0" y="-11828"/>
            <a:ext cx="12213136" cy="190343"/>
            <a:chOff x="0" y="-11828"/>
            <a:chExt cx="12213136" cy="369332"/>
          </a:xfrm>
        </p:grpSpPr>
        <p:sp>
          <p:nvSpPr>
            <p:cNvPr id="11" name="bk object 25">
              <a:extLst>
                <a:ext uri="{FF2B5EF4-FFF2-40B4-BE49-F238E27FC236}">
                  <a16:creationId xmlns:a16="http://schemas.microsoft.com/office/drawing/2014/main" id="{F1A77279-32C5-440A-8501-B204E187585D}"/>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2" name="bk object 26">
              <a:extLst>
                <a:ext uri="{FF2B5EF4-FFF2-40B4-BE49-F238E27FC236}">
                  <a16:creationId xmlns:a16="http://schemas.microsoft.com/office/drawing/2014/main" id="{FE0A82D8-53B9-4D64-A8AB-A2B9A876FC9A}"/>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3" name="bk object 27">
              <a:extLst>
                <a:ext uri="{FF2B5EF4-FFF2-40B4-BE49-F238E27FC236}">
                  <a16:creationId xmlns:a16="http://schemas.microsoft.com/office/drawing/2014/main" id="{1E43C0BE-9176-4850-BEEF-335DE12E090E}"/>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4" name="bk object 28">
              <a:extLst>
                <a:ext uri="{FF2B5EF4-FFF2-40B4-BE49-F238E27FC236}">
                  <a16:creationId xmlns:a16="http://schemas.microsoft.com/office/drawing/2014/main" id="{4ECF86F3-C140-4764-AF8F-33BF23A2F130}"/>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5" name="bk object 29">
              <a:extLst>
                <a:ext uri="{FF2B5EF4-FFF2-40B4-BE49-F238E27FC236}">
                  <a16:creationId xmlns:a16="http://schemas.microsoft.com/office/drawing/2014/main" id="{7753DBFB-7F09-434C-BC0C-203BEDFE32C0}"/>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6" name="bk object 30">
              <a:extLst>
                <a:ext uri="{FF2B5EF4-FFF2-40B4-BE49-F238E27FC236}">
                  <a16:creationId xmlns:a16="http://schemas.microsoft.com/office/drawing/2014/main" id="{D6B1803E-2B3F-4B88-952D-EC8E91C331A8}"/>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7" name="bk object 31">
              <a:extLst>
                <a:ext uri="{FF2B5EF4-FFF2-40B4-BE49-F238E27FC236}">
                  <a16:creationId xmlns:a16="http://schemas.microsoft.com/office/drawing/2014/main" id="{BFFC3FB5-2D41-4E9D-989F-F41258D642B2}"/>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8" name="bk object 32">
              <a:extLst>
                <a:ext uri="{FF2B5EF4-FFF2-40B4-BE49-F238E27FC236}">
                  <a16:creationId xmlns:a16="http://schemas.microsoft.com/office/drawing/2014/main" id="{20F1EAEA-33E1-41F8-B33B-94CCFDEC9B98}"/>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19" name="Straight Connector 18">
              <a:extLst>
                <a:ext uri="{FF2B5EF4-FFF2-40B4-BE49-F238E27FC236}">
                  <a16:creationId xmlns:a16="http://schemas.microsoft.com/office/drawing/2014/main" id="{8FF3ED52-C65C-49A8-AA41-583CF04C901B}"/>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1ECAB112-A698-4EDA-89D7-EE2A776FBC52}"/>
              </a:ext>
            </a:extLst>
          </p:cNvPr>
          <p:cNvSpPr txBox="1"/>
          <p:nvPr userDrawn="1"/>
        </p:nvSpPr>
        <p:spPr>
          <a:xfrm>
            <a:off x="457199" y="225429"/>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9800972F-BBBB-4F35-B71C-0AB106D566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120109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6D6F-5506-41B2-9308-4D29FF3EF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B54F5-F737-46A4-B9FF-10C08CDE16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D1C637-E39E-45AC-9E89-F5D70C230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EE58E9-431C-4157-B781-F34A746032A4}"/>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6" name="Footer Placeholder 5">
            <a:extLst>
              <a:ext uri="{FF2B5EF4-FFF2-40B4-BE49-F238E27FC236}">
                <a16:creationId xmlns:a16="http://schemas.microsoft.com/office/drawing/2014/main" id="{D0F01658-448F-4A5B-8D8C-1843A1F98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88FCDB-140F-49C4-8AA2-005FD67DD6B0}"/>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4128467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30429"/>
            <a:ext cx="10839490" cy="1141737"/>
          </a:xfrm>
          <a:prstGeom prst="rect">
            <a:avLst/>
          </a:prstGeom>
        </p:spPr>
        <p:txBody>
          <a:bodyPr/>
          <a:lstStyle>
            <a:lvl1pPr algn="l">
              <a:lnSpc>
                <a:spcPts val="3000"/>
              </a:lnSpc>
              <a:defRPr sz="2800" b="1" baseline="0">
                <a:solidFill>
                  <a:srgbClr val="007889"/>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BF311B"/>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id="{9091C0E2-DDB6-4FD8-853E-4A869C2CB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3795"/>
          </a:xfrm>
          <a:prstGeom prst="rect">
            <a:avLst/>
          </a:prstGeom>
        </p:spPr>
      </p:pic>
      <p:sp>
        <p:nvSpPr>
          <p:cNvPr id="11" name="TextBox 10">
            <a:extLst>
              <a:ext uri="{FF2B5EF4-FFF2-40B4-BE49-F238E27FC236}">
                <a16:creationId xmlns:a16="http://schemas.microsoft.com/office/drawing/2014/main" id="{CE523D9B-8A51-4470-9791-95F8FE12CC54}"/>
              </a:ext>
            </a:extLst>
          </p:cNvPr>
          <p:cNvSpPr txBox="1"/>
          <p:nvPr userDrawn="1"/>
        </p:nvSpPr>
        <p:spPr>
          <a:xfrm>
            <a:off x="609599" y="299448"/>
            <a:ext cx="9092281" cy="1200329"/>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latin typeface="Calibri" panose="020F0502020204030204" pitchFamily="34" charset="0"/>
              </a:rPr>
              <a:t>National Center for HIV, Viral Hepatitis, STD, and TB Prevention</a:t>
            </a:r>
          </a:p>
          <a:p>
            <a:endParaRPr lang="en-US" sz="2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858087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7889"/>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12" name="Group 11">
            <a:extLst>
              <a:ext uri="{FF2B5EF4-FFF2-40B4-BE49-F238E27FC236}">
                <a16:creationId xmlns:a16="http://schemas.microsoft.com/office/drawing/2014/main" id="{62829F08-BAA7-4DDB-BAD4-A931968377B0}"/>
              </a:ext>
            </a:extLst>
          </p:cNvPr>
          <p:cNvGrpSpPr/>
          <p:nvPr userDrawn="1"/>
        </p:nvGrpSpPr>
        <p:grpSpPr>
          <a:xfrm>
            <a:off x="0" y="6739363"/>
            <a:ext cx="12192000" cy="147710"/>
            <a:chOff x="0" y="6739363"/>
            <a:chExt cx="12192000" cy="147710"/>
          </a:xfrm>
        </p:grpSpPr>
        <p:sp>
          <p:nvSpPr>
            <p:cNvPr id="13" name="Rectangle 12">
              <a:extLst>
                <a:ext uri="{FF2B5EF4-FFF2-40B4-BE49-F238E27FC236}">
                  <a16:creationId xmlns:a16="http://schemas.microsoft.com/office/drawing/2014/main" id="{7F336610-DA3F-4FFF-B1A7-24AD87D6BF23}"/>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630E8D75-C38D-4DB3-8158-7CA5449C9921}"/>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DA2A70FA-6E70-4883-B628-BE44A13C61AB}"/>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880980D-54D2-4807-B7A9-7EC624481F1A}"/>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639E785-E98E-4052-B895-3EC7B1D99779}"/>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19">
              <a:extLst>
                <a:ext uri="{FF2B5EF4-FFF2-40B4-BE49-F238E27FC236}">
                  <a16:creationId xmlns:a16="http://schemas.microsoft.com/office/drawing/2014/main" id="{2B30364E-E1C3-4F47-858F-1162C6A76089}"/>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4251428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007889"/>
                </a:solidFill>
              </a:defRPr>
            </a:lvl1pPr>
            <a:lvl2pPr marL="290513" indent="-290513">
              <a:spcBef>
                <a:spcPts val="600"/>
              </a:spcBef>
              <a:spcAft>
                <a:spcPts val="600"/>
              </a:spcAft>
              <a:buClr>
                <a:srgbClr val="9B4E9E"/>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749377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87618C9B-E52C-4DD9-93EE-329688C503F6}"/>
              </a:ext>
            </a:extLst>
          </p:cNvPr>
          <p:cNvGrpSpPr/>
          <p:nvPr userDrawn="1"/>
        </p:nvGrpSpPr>
        <p:grpSpPr>
          <a:xfrm>
            <a:off x="0" y="6739363"/>
            <a:ext cx="12192000" cy="147710"/>
            <a:chOff x="0" y="6739363"/>
            <a:chExt cx="12192000" cy="147710"/>
          </a:xfrm>
        </p:grpSpPr>
        <p:sp>
          <p:nvSpPr>
            <p:cNvPr id="14" name="Rectangle 13">
              <a:extLst>
                <a:ext uri="{FF2B5EF4-FFF2-40B4-BE49-F238E27FC236}">
                  <a16:creationId xmlns:a16="http://schemas.microsoft.com/office/drawing/2014/main" id="{485F8120-D148-4442-BF7E-FA7BC8978B9B}"/>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D1726395-AE0B-493A-9DC7-D3D47CB89344}"/>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BEB17F73-6147-4F0C-8D43-381532CE3D82}"/>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9B2033E9-A752-4186-9E3C-BB49F7D947EB}"/>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FF1F4C00-0912-4875-A1C3-6512DC81DDA2}"/>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9" name="Rectangle 18">
              <a:extLst>
                <a:ext uri="{FF2B5EF4-FFF2-40B4-BE49-F238E27FC236}">
                  <a16:creationId xmlns:a16="http://schemas.microsoft.com/office/drawing/2014/main" id="{62D0C3E0-613E-4B06-BE66-2CFC2D78CA43}"/>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4225991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454595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8527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33494098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D7F8A-E77C-4EE0-9A3E-FFCC5A4A2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38D3C-B451-4065-A73F-208E7DC5A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F5CBCC-662C-483F-9371-C3D0CE5A8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36833-3A63-4BE2-81DA-4211B8557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5C5285-BB03-48FF-95C4-4580D96959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C4B76-BF7D-471E-ADE4-B5475BB18D3D}"/>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8" name="Footer Placeholder 7">
            <a:extLst>
              <a:ext uri="{FF2B5EF4-FFF2-40B4-BE49-F238E27FC236}">
                <a16:creationId xmlns:a16="http://schemas.microsoft.com/office/drawing/2014/main" id="{FE474B0F-8E3F-49B9-8DAD-C86AE3C27D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A7A0D9-6C89-4114-AB2C-17DA26CA763F}"/>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425325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845D-27C1-4EBD-AAF2-516188E7A0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AE816-DAB5-4793-A1A5-FB4F3EB505AC}"/>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4" name="Footer Placeholder 3">
            <a:extLst>
              <a:ext uri="{FF2B5EF4-FFF2-40B4-BE49-F238E27FC236}">
                <a16:creationId xmlns:a16="http://schemas.microsoft.com/office/drawing/2014/main" id="{D0D1BE0E-65A9-4D24-B1BA-B5255F4D0B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5A0BC5-E64A-44AF-84E2-4C070F353E3A}"/>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185677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3417B-29E6-447D-8650-CC470A0C39F6}"/>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3" name="Footer Placeholder 2">
            <a:extLst>
              <a:ext uri="{FF2B5EF4-FFF2-40B4-BE49-F238E27FC236}">
                <a16:creationId xmlns:a16="http://schemas.microsoft.com/office/drawing/2014/main" id="{4B240D54-16D0-4800-AF4E-7DA7F79C6E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D1749-0350-437B-84A8-285A63ADCA20}"/>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3646434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2BFA-B03A-4CCB-9FFF-A988D675E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20FFF0-C3C1-40AE-9A22-A79A57DB51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7DEF6-16C2-459C-BF8B-6E01C50C6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E39FC-EC63-4DF7-812A-D7698A995B88}"/>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6" name="Footer Placeholder 5">
            <a:extLst>
              <a:ext uri="{FF2B5EF4-FFF2-40B4-BE49-F238E27FC236}">
                <a16:creationId xmlns:a16="http://schemas.microsoft.com/office/drawing/2014/main" id="{4057EF90-E061-4804-BA28-8E7A1CB5D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4AFCA-C72E-4C8B-B1D1-DF83EF1AF76F}"/>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3687337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78CB-56D5-463F-9935-E84A220FA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1BA339-5536-4262-BA5D-706099412F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53B272-1055-4C17-916B-0081628FB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C2CE4A-611F-4CB1-980F-EF17C3FE5C0C}"/>
              </a:ext>
            </a:extLst>
          </p:cNvPr>
          <p:cNvSpPr>
            <a:spLocks noGrp="1"/>
          </p:cNvSpPr>
          <p:nvPr>
            <p:ph type="dt" sz="half" idx="10"/>
          </p:nvPr>
        </p:nvSpPr>
        <p:spPr/>
        <p:txBody>
          <a:bodyPr/>
          <a:lstStyle/>
          <a:p>
            <a:fld id="{1F2398C5-C319-4CFA-B970-BB8744CE3736}" type="datetimeFigureOut">
              <a:rPr lang="en-US" smtClean="0"/>
              <a:t>3/3/22</a:t>
            </a:fld>
            <a:endParaRPr lang="en-US"/>
          </a:p>
        </p:txBody>
      </p:sp>
      <p:sp>
        <p:nvSpPr>
          <p:cNvPr id="6" name="Footer Placeholder 5">
            <a:extLst>
              <a:ext uri="{FF2B5EF4-FFF2-40B4-BE49-F238E27FC236}">
                <a16:creationId xmlns:a16="http://schemas.microsoft.com/office/drawing/2014/main" id="{96947A7F-2856-4666-9F98-7D4BB95F3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60E5C-86A0-48B0-8687-D622F1F5DA22}"/>
              </a:ext>
            </a:extLst>
          </p:cNvPr>
          <p:cNvSpPr>
            <a:spLocks noGrp="1"/>
          </p:cNvSpPr>
          <p:nvPr>
            <p:ph type="sldNum" sz="quarter" idx="12"/>
          </p:nvPr>
        </p:nvSpPr>
        <p:spPr/>
        <p:txBody>
          <a:bodyPr/>
          <a:lstStyle/>
          <a:p>
            <a:fld id="{FA170309-5588-4EDE-9090-EDAD60321D53}" type="slidenum">
              <a:rPr lang="en-US" smtClean="0"/>
              <a:t>‹#›</a:t>
            </a:fld>
            <a:endParaRPr lang="en-US"/>
          </a:p>
        </p:txBody>
      </p:sp>
    </p:spTree>
    <p:extLst>
      <p:ext uri="{BB962C8B-B14F-4D97-AF65-F5344CB8AC3E}">
        <p14:creationId xmlns:p14="http://schemas.microsoft.com/office/powerpoint/2010/main" val="12258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CCE25E-52D6-4C1F-94E5-5C71CF8DC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4605E1-D31C-4E4B-BD58-0792367E3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06AF8-5CAD-40B3-8475-FD0FA1F60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398C5-C319-4CFA-B970-BB8744CE3736}" type="datetimeFigureOut">
              <a:rPr lang="en-US" smtClean="0"/>
              <a:t>3/3/22</a:t>
            </a:fld>
            <a:endParaRPr lang="en-US"/>
          </a:p>
        </p:txBody>
      </p:sp>
      <p:sp>
        <p:nvSpPr>
          <p:cNvPr id="5" name="Footer Placeholder 4">
            <a:extLst>
              <a:ext uri="{FF2B5EF4-FFF2-40B4-BE49-F238E27FC236}">
                <a16:creationId xmlns:a16="http://schemas.microsoft.com/office/drawing/2014/main" id="{6E9B6E6B-4045-4B18-A8FA-0A7FDD79B7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537D7-E91B-4B4B-A5C1-61A71A13C0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70309-5588-4EDE-9090-EDAD60321D53}" type="slidenum">
              <a:rPr lang="en-US" smtClean="0"/>
              <a:t>‹#›</a:t>
            </a:fld>
            <a:endParaRPr lang="en-US"/>
          </a:p>
        </p:txBody>
      </p:sp>
    </p:spTree>
    <p:extLst>
      <p:ext uri="{BB962C8B-B14F-4D97-AF65-F5344CB8AC3E}">
        <p14:creationId xmlns:p14="http://schemas.microsoft.com/office/powerpoint/2010/main" val="416531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0"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DFDD9-E08D-4C81-B20C-0A09A4E04F81}" type="datetimeFigureOut">
              <a:rPr lang="en-US" smtClean="0"/>
              <a:t>3/3/22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3537611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2" r:id="rId12"/>
    <p:sldLayoutId id="2147483683" r:id="rId13"/>
    <p:sldLayoutId id="214748369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132189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929922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3/3/22</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6424112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lzn6@cdc.gov" TargetMode="Externa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cdc.gov/ncbddd/birthdefects/surveillancemanual/quick-reference-handbook/congenital-syphilis.html"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7.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8" Type="http://schemas.openxmlformats.org/officeDocument/2006/relationships/hyperlink" Target="https://www.std.uw.edu/podcast" TargetMode="External"/><Relationship Id="rId3" Type="http://schemas.openxmlformats.org/officeDocument/2006/relationships/hyperlink" Target="https://www.cdc.gov/std/treatment-guidelines/default.htm" TargetMode="External"/><Relationship Id="rId7" Type="http://schemas.openxmlformats.org/officeDocument/2006/relationships/hyperlink" Target="https://www.std.uw.edu/" TargetMode="External"/><Relationship Id="rId2" Type="http://schemas.openxmlformats.org/officeDocument/2006/relationships/notesSlide" Target="../notesSlides/notesSlide98.xml"/><Relationship Id="rId1" Type="http://schemas.openxmlformats.org/officeDocument/2006/relationships/slideLayout" Target="../slideLayouts/slideLayout42.xml"/><Relationship Id="rId6" Type="http://schemas.openxmlformats.org/officeDocument/2006/relationships/hyperlink" Target="https://www.cdc.gov/std/syphilis/syphilis-pocket-guide-final-508.pdf" TargetMode="External"/><Relationship Id="rId5" Type="http://schemas.openxmlformats.org/officeDocument/2006/relationships/hyperlink" Target="https://www.nycptc.org/x/Syphilis_Monograph_2019_NYC_PTC_NYC_DOHMH.pdf" TargetMode="External"/><Relationship Id="rId4" Type="http://schemas.openxmlformats.org/officeDocument/2006/relationships/hyperlink" Target="http://www.indiancountryecho.org/" TargetMode="External"/><Relationship Id="rId9" Type="http://schemas.openxmlformats.org/officeDocument/2006/relationships/hyperlink" Target="https://www.cdc.gov/std/training/default.htm"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cdc.gov/ncbddd/birthdefects/surveillancemanual/quick-reference-handbook/congenital-syphilis.html" TargetMode="External"/><Relationship Id="rId2" Type="http://schemas.openxmlformats.org/officeDocument/2006/relationships/notesSlide" Target="../notesSlides/notesSlide101.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26.xml"/><Relationship Id="rId5" Type="http://schemas.openxmlformats.org/officeDocument/2006/relationships/image" Target="../media/image36.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36.pn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openxmlformats.org/officeDocument/2006/relationships/image" Target="../media/image51.pn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5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www.cdc.gov/std/statistics/2019/overview.htm#Syphilis"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svg"/></Relationships>
</file>

<file path=ppt/slides/_rels/slide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32.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1.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439C-FB57-4B68-883D-F4C168EEAA12}"/>
              </a:ext>
            </a:extLst>
          </p:cNvPr>
          <p:cNvSpPr>
            <a:spLocks noGrp="1"/>
          </p:cNvSpPr>
          <p:nvPr>
            <p:ph type="title"/>
          </p:nvPr>
        </p:nvSpPr>
        <p:spPr>
          <a:xfrm>
            <a:off x="457200" y="1370077"/>
            <a:ext cx="10839490" cy="1141737"/>
          </a:xfrm>
        </p:spPr>
        <p:txBody>
          <a:bodyPr>
            <a:noAutofit/>
          </a:bodyPr>
          <a:lstStyle/>
          <a:p>
            <a:br>
              <a:rPr lang="en-US" sz="3200" dirty="0"/>
            </a:br>
            <a:r>
              <a:rPr lang="en-US" sz="4000" dirty="0">
                <a:effectLst/>
                <a:latin typeface="Calibri" panose="020F0502020204030204" pitchFamily="34" charset="0"/>
                <a:ea typeface="Calibri" panose="020F0502020204030204" pitchFamily="34" charset="0"/>
              </a:rPr>
              <a:t>Syphilis in the ED: Why it Matters and What to Know</a:t>
            </a:r>
            <a:br>
              <a:rPr lang="en-US" sz="3600" dirty="0"/>
            </a:br>
            <a:endParaRPr lang="en-US" sz="3200" dirty="0"/>
          </a:p>
        </p:txBody>
      </p:sp>
      <p:sp>
        <p:nvSpPr>
          <p:cNvPr id="3" name="Subtitle 2">
            <a:extLst>
              <a:ext uri="{FF2B5EF4-FFF2-40B4-BE49-F238E27FC236}">
                <a16:creationId xmlns:a16="http://schemas.microsoft.com/office/drawing/2014/main" id="{9AAACFC7-77E4-4CEB-8F56-2D107B79A495}"/>
              </a:ext>
            </a:extLst>
          </p:cNvPr>
          <p:cNvSpPr>
            <a:spLocks noGrp="1"/>
          </p:cNvSpPr>
          <p:nvPr>
            <p:ph type="subTitle" idx="1"/>
          </p:nvPr>
        </p:nvSpPr>
        <p:spPr>
          <a:xfrm>
            <a:off x="457200" y="2704574"/>
            <a:ext cx="8430707" cy="1641613"/>
          </a:xfrm>
        </p:spPr>
        <p:txBody>
          <a:bodyPr>
            <a:normAutofit fontScale="62500" lnSpcReduction="20000"/>
          </a:bodyPr>
          <a:lstStyle/>
          <a:p>
            <a:r>
              <a:rPr lang="en-US" sz="4000" dirty="0">
                <a:solidFill>
                  <a:srgbClr val="016773"/>
                </a:solidFill>
              </a:rPr>
              <a:t>Erin Tromble, MD</a:t>
            </a:r>
          </a:p>
          <a:p>
            <a:r>
              <a:rPr lang="en-US" sz="4000" dirty="0">
                <a:solidFill>
                  <a:srgbClr val="016773"/>
                </a:solidFill>
              </a:rPr>
              <a:t>Medical Officer</a:t>
            </a:r>
          </a:p>
          <a:p>
            <a:r>
              <a:rPr lang="en-US" sz="4000" dirty="0">
                <a:solidFill>
                  <a:srgbClr val="016773"/>
                </a:solidFill>
              </a:rPr>
              <a:t>CDC Division of STD Prevention</a:t>
            </a:r>
          </a:p>
          <a:p>
            <a:r>
              <a:rPr lang="en-US" sz="4000" i="1" dirty="0">
                <a:solidFill>
                  <a:srgbClr val="016773"/>
                </a:solidFill>
                <a:hlinkClick r:id="rId2"/>
              </a:rPr>
              <a:t>lzn6@cdc.gov</a:t>
            </a:r>
            <a:r>
              <a:rPr lang="en-US" sz="4000" i="1" dirty="0">
                <a:solidFill>
                  <a:srgbClr val="016773"/>
                </a:solidFill>
              </a:rPr>
              <a:t> </a:t>
            </a:r>
          </a:p>
          <a:p>
            <a:endParaRPr lang="en-US" dirty="0"/>
          </a:p>
        </p:txBody>
      </p:sp>
      <p:sp>
        <p:nvSpPr>
          <p:cNvPr id="4" name="Text Placeholder 3">
            <a:extLst>
              <a:ext uri="{FF2B5EF4-FFF2-40B4-BE49-F238E27FC236}">
                <a16:creationId xmlns:a16="http://schemas.microsoft.com/office/drawing/2014/main" id="{C4A410BF-1CE4-4F05-B5C3-EE391DC17875}"/>
              </a:ext>
            </a:extLst>
          </p:cNvPr>
          <p:cNvSpPr>
            <a:spLocks noGrp="1"/>
          </p:cNvSpPr>
          <p:nvPr>
            <p:ph type="body" sz="quarter" idx="10"/>
          </p:nvPr>
        </p:nvSpPr>
        <p:spPr>
          <a:xfrm>
            <a:off x="457200" y="4776373"/>
            <a:ext cx="8430714" cy="1279662"/>
          </a:xfrm>
        </p:spPr>
        <p:txBody>
          <a:bodyPr>
            <a:normAutofit/>
          </a:bodyPr>
          <a:lstStyle/>
          <a:p>
            <a:r>
              <a:rPr lang="en-US" sz="2400" b="1" dirty="0"/>
              <a:t>March 3, 2022</a:t>
            </a:r>
          </a:p>
        </p:txBody>
      </p:sp>
      <p:pic>
        <p:nvPicPr>
          <p:cNvPr id="5" name="Picture 2" descr="Symbols and Their Meanings - Southwest Silver Gallery">
            <a:extLst>
              <a:ext uri="{FF2B5EF4-FFF2-40B4-BE49-F238E27FC236}">
                <a16:creationId xmlns:a16="http://schemas.microsoft.com/office/drawing/2014/main" id="{B18E93F9-6C1A-4F0D-9376-E053F42D4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422" y="4477145"/>
            <a:ext cx="3351751" cy="223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78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EBD1C1-AB83-4F73-A2AA-B5E720C4531E}"/>
              </a:ext>
            </a:extLst>
          </p:cNvPr>
          <p:cNvPicPr>
            <a:picLocks noGrp="1" noChangeAspect="1"/>
          </p:cNvPicPr>
          <p:nvPr>
            <p:ph sz="quarter" idx="10"/>
          </p:nvPr>
        </p:nvPicPr>
        <p:blipFill>
          <a:blip r:embed="rId3"/>
          <a:stretch>
            <a:fillRect/>
          </a:stretch>
        </p:blipFill>
        <p:spPr>
          <a:xfrm>
            <a:off x="160838" y="1746504"/>
            <a:ext cx="3323708" cy="2811180"/>
          </a:xfrm>
          <a:prstGeom prst="rect">
            <a:avLst/>
          </a:prstGeom>
        </p:spPr>
      </p:pic>
      <p:sp>
        <p:nvSpPr>
          <p:cNvPr id="3" name="TextBox 2">
            <a:extLst>
              <a:ext uri="{FF2B5EF4-FFF2-40B4-BE49-F238E27FC236}">
                <a16:creationId xmlns:a16="http://schemas.microsoft.com/office/drawing/2014/main" id="{612505FF-B8C6-46E5-92A8-A7748B068F00}"/>
              </a:ext>
            </a:extLst>
          </p:cNvPr>
          <p:cNvSpPr txBox="1"/>
          <p:nvPr/>
        </p:nvSpPr>
        <p:spPr>
          <a:xfrm>
            <a:off x="158005" y="71717"/>
            <a:ext cx="11842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6773"/>
                </a:solidFill>
                <a:effectLst/>
                <a:uLnTx/>
                <a:uFillTx/>
                <a:latin typeface="Calibri" panose="020F0502020204030204"/>
                <a:ea typeface="+mn-ea"/>
                <a:cs typeface="+mn-cs"/>
              </a:rPr>
              <a:t>Congenital Syphilis (CS)</a:t>
            </a:r>
          </a:p>
        </p:txBody>
      </p:sp>
      <p:pic>
        <p:nvPicPr>
          <p:cNvPr id="5" name="Picture 4">
            <a:extLst>
              <a:ext uri="{FF2B5EF4-FFF2-40B4-BE49-F238E27FC236}">
                <a16:creationId xmlns:a16="http://schemas.microsoft.com/office/drawing/2014/main" id="{6C0AD199-7CB1-48D2-9785-5D3487977997}"/>
              </a:ext>
            </a:extLst>
          </p:cNvPr>
          <p:cNvPicPr>
            <a:picLocks noChangeAspect="1"/>
          </p:cNvPicPr>
          <p:nvPr/>
        </p:nvPicPr>
        <p:blipFill>
          <a:blip r:embed="rId4"/>
          <a:stretch>
            <a:fillRect/>
          </a:stretch>
        </p:blipFill>
        <p:spPr>
          <a:xfrm>
            <a:off x="3699775" y="1746504"/>
            <a:ext cx="2247613" cy="2811180"/>
          </a:xfrm>
          <a:prstGeom prst="rect">
            <a:avLst/>
          </a:prstGeom>
        </p:spPr>
      </p:pic>
      <p:pic>
        <p:nvPicPr>
          <p:cNvPr id="6" name="Picture 5">
            <a:extLst>
              <a:ext uri="{FF2B5EF4-FFF2-40B4-BE49-F238E27FC236}">
                <a16:creationId xmlns:a16="http://schemas.microsoft.com/office/drawing/2014/main" id="{EFD57533-9F5C-42F3-8D39-C7FA63DD44E6}"/>
              </a:ext>
            </a:extLst>
          </p:cNvPr>
          <p:cNvPicPr>
            <a:picLocks noChangeAspect="1"/>
          </p:cNvPicPr>
          <p:nvPr/>
        </p:nvPicPr>
        <p:blipFill>
          <a:blip r:embed="rId5"/>
          <a:stretch>
            <a:fillRect/>
          </a:stretch>
        </p:blipFill>
        <p:spPr>
          <a:xfrm>
            <a:off x="6217182" y="1746505"/>
            <a:ext cx="2469753" cy="2811180"/>
          </a:xfrm>
          <a:prstGeom prst="rect">
            <a:avLst/>
          </a:prstGeom>
        </p:spPr>
      </p:pic>
      <p:pic>
        <p:nvPicPr>
          <p:cNvPr id="7" name="Picture 6">
            <a:extLst>
              <a:ext uri="{FF2B5EF4-FFF2-40B4-BE49-F238E27FC236}">
                <a16:creationId xmlns:a16="http://schemas.microsoft.com/office/drawing/2014/main" id="{A47C0F83-7E68-4AEF-AB49-90F43503A755}"/>
              </a:ext>
            </a:extLst>
          </p:cNvPr>
          <p:cNvPicPr>
            <a:picLocks noChangeAspect="1"/>
          </p:cNvPicPr>
          <p:nvPr/>
        </p:nvPicPr>
        <p:blipFill>
          <a:blip r:embed="rId6"/>
          <a:stretch>
            <a:fillRect/>
          </a:stretch>
        </p:blipFill>
        <p:spPr>
          <a:xfrm>
            <a:off x="8921403" y="1746505"/>
            <a:ext cx="2882566" cy="2811180"/>
          </a:xfrm>
          <a:prstGeom prst="rect">
            <a:avLst/>
          </a:prstGeom>
        </p:spPr>
      </p:pic>
      <p:sp>
        <p:nvSpPr>
          <p:cNvPr id="8" name="TextBox 7">
            <a:extLst>
              <a:ext uri="{FF2B5EF4-FFF2-40B4-BE49-F238E27FC236}">
                <a16:creationId xmlns:a16="http://schemas.microsoft.com/office/drawing/2014/main" id="{45C67EFB-7AAD-49C4-B595-6F0AB2FC1AF4}"/>
              </a:ext>
            </a:extLst>
          </p:cNvPr>
          <p:cNvSpPr txBox="1"/>
          <p:nvPr/>
        </p:nvSpPr>
        <p:spPr>
          <a:xfrm>
            <a:off x="452874" y="5811211"/>
            <a:ext cx="101105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https://www.cdc.gov/ncbddd/birthdefects/surveillancemanual/quick-reference-handbook/congenital-syphilis.html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343170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B830C3-5551-48D1-B877-7BDAAF8F8B01}"/>
              </a:ext>
            </a:extLst>
          </p:cNvPr>
          <p:cNvSpPr>
            <a:spLocks noGrp="1"/>
          </p:cNvSpPr>
          <p:nvPr>
            <p:ph type="body" sz="quarter" idx="10"/>
          </p:nvPr>
        </p:nvSpPr>
        <p:spPr>
          <a:xfrm>
            <a:off x="609600" y="2191804"/>
            <a:ext cx="10972800" cy="3060287"/>
          </a:xfrm>
        </p:spPr>
        <p:txBody>
          <a:bodyPr/>
          <a:lstStyle/>
          <a:p>
            <a:r>
              <a:rPr lang="en-US" dirty="0">
                <a:solidFill>
                  <a:schemeClr val="accent4">
                    <a:lumMod val="50000"/>
                  </a:schemeClr>
                </a:solidFill>
              </a:rPr>
              <a:t>Early syphilis = 1 dose IM</a:t>
            </a:r>
          </a:p>
          <a:p>
            <a:pPr marL="0" indent="0">
              <a:buNone/>
            </a:pPr>
            <a:endParaRPr lang="en-US" dirty="0">
              <a:solidFill>
                <a:schemeClr val="accent4">
                  <a:lumMod val="50000"/>
                </a:schemeClr>
              </a:solidFill>
            </a:endParaRPr>
          </a:p>
          <a:p>
            <a:pPr>
              <a:buClr>
                <a:schemeClr val="bg2">
                  <a:lumMod val="85000"/>
                </a:schemeClr>
              </a:buClr>
            </a:pPr>
            <a:r>
              <a:rPr lang="en-US" dirty="0">
                <a:solidFill>
                  <a:schemeClr val="bg2">
                    <a:lumMod val="85000"/>
                  </a:schemeClr>
                </a:solidFill>
              </a:rPr>
              <a:t>Late syphilis = 3 doses IM a week apart</a:t>
            </a:r>
          </a:p>
          <a:p>
            <a:pPr>
              <a:buClr>
                <a:schemeClr val="bg2">
                  <a:lumMod val="85000"/>
                </a:schemeClr>
              </a:buClr>
            </a:pPr>
            <a:endParaRPr lang="en-US" dirty="0">
              <a:solidFill>
                <a:schemeClr val="bg2">
                  <a:lumMod val="85000"/>
                </a:schemeClr>
              </a:solidFill>
            </a:endParaRPr>
          </a:p>
          <a:p>
            <a:pPr>
              <a:buClr>
                <a:schemeClr val="bg2">
                  <a:lumMod val="85000"/>
                </a:schemeClr>
              </a:buClr>
            </a:pPr>
            <a:r>
              <a:rPr lang="en-US" dirty="0">
                <a:solidFill>
                  <a:schemeClr val="bg2">
                    <a:lumMod val="85000"/>
                  </a:schemeClr>
                </a:solidFill>
              </a:rPr>
              <a:t>Neurosyphilis = IV + LP + admission </a:t>
            </a:r>
          </a:p>
        </p:txBody>
      </p:sp>
      <p:pic>
        <p:nvPicPr>
          <p:cNvPr id="4" name="Picture 3">
            <a:extLst>
              <a:ext uri="{FF2B5EF4-FFF2-40B4-BE49-F238E27FC236}">
                <a16:creationId xmlns:a16="http://schemas.microsoft.com/office/drawing/2014/main" id="{D7A8989B-84E1-41CD-AAA0-BCD746604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408" y="2191804"/>
            <a:ext cx="651183" cy="529533"/>
          </a:xfrm>
          <a:prstGeom prst="rect">
            <a:avLst/>
          </a:prstGeom>
        </p:spPr>
      </p:pic>
      <p:pic>
        <p:nvPicPr>
          <p:cNvPr id="5" name="Picture 4">
            <a:extLst>
              <a:ext uri="{FF2B5EF4-FFF2-40B4-BE49-F238E27FC236}">
                <a16:creationId xmlns:a16="http://schemas.microsoft.com/office/drawing/2014/main" id="{9FA204DC-C6EA-4FB5-A14A-982494DF0659}"/>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57598" y="3395413"/>
            <a:ext cx="651183" cy="529533"/>
          </a:xfrm>
          <a:prstGeom prst="rect">
            <a:avLst/>
          </a:prstGeom>
        </p:spPr>
      </p:pic>
      <p:pic>
        <p:nvPicPr>
          <p:cNvPr id="6" name="Picture 5">
            <a:extLst>
              <a:ext uri="{FF2B5EF4-FFF2-40B4-BE49-F238E27FC236}">
                <a16:creationId xmlns:a16="http://schemas.microsoft.com/office/drawing/2014/main" id="{8654B00F-18FF-4F5D-8C15-D58B45030B0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939624" y="3395412"/>
            <a:ext cx="651183" cy="529533"/>
          </a:xfrm>
          <a:prstGeom prst="rect">
            <a:avLst/>
          </a:prstGeom>
        </p:spPr>
      </p:pic>
      <p:pic>
        <p:nvPicPr>
          <p:cNvPr id="7" name="Picture 6">
            <a:extLst>
              <a:ext uri="{FF2B5EF4-FFF2-40B4-BE49-F238E27FC236}">
                <a16:creationId xmlns:a16="http://schemas.microsoft.com/office/drawing/2014/main" id="{FB86E433-F7C1-4CEA-82FC-5086E6F68E9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06174" y="3395411"/>
            <a:ext cx="651183" cy="529533"/>
          </a:xfrm>
          <a:prstGeom prst="rect">
            <a:avLst/>
          </a:prstGeom>
        </p:spPr>
      </p:pic>
      <p:pic>
        <p:nvPicPr>
          <p:cNvPr id="9" name="Graphic 8" descr="IV outline">
            <a:extLst>
              <a:ext uri="{FF2B5EF4-FFF2-40B4-BE49-F238E27FC236}">
                <a16:creationId xmlns:a16="http://schemas.microsoft.com/office/drawing/2014/main" id="{05A99925-32AA-4132-BEEF-D3B17ACCDC35}"/>
              </a:ext>
            </a:extLst>
          </p:cNvPr>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5695" y="4337691"/>
            <a:ext cx="914400" cy="914400"/>
          </a:xfrm>
          <a:prstGeom prst="rect">
            <a:avLst/>
          </a:prstGeom>
        </p:spPr>
      </p:pic>
      <p:pic>
        <p:nvPicPr>
          <p:cNvPr id="11" name="Picture 10">
            <a:extLst>
              <a:ext uri="{FF2B5EF4-FFF2-40B4-BE49-F238E27FC236}">
                <a16:creationId xmlns:a16="http://schemas.microsoft.com/office/drawing/2014/main" id="{750883A6-B124-43C1-ACA7-E267811FCC92}"/>
              </a:ext>
            </a:extLst>
          </p:cNvPr>
          <p:cNvPicPr>
            <a:picLocks noChangeAspect="1"/>
          </p:cNvPicPr>
          <p:nvPr/>
        </p:nvPicPr>
        <p:blipFill>
          <a:blip r:embed="rId6">
            <a:clrChange>
              <a:clrFrom>
                <a:srgbClr val="F7F7F7"/>
              </a:clrFrom>
              <a:clrTo>
                <a:srgbClr val="F7F7F7">
                  <a:alpha val="0"/>
                </a:srgbClr>
              </a:clrTo>
            </a:clrChange>
            <a:lum bright="70000" contrast="-70000"/>
          </a:blip>
          <a:stretch>
            <a:fillRect/>
          </a:stretch>
        </p:blipFill>
        <p:spPr>
          <a:xfrm>
            <a:off x="8638543" y="4131711"/>
            <a:ext cx="1059545" cy="1120380"/>
          </a:xfrm>
          <a:prstGeom prst="rect">
            <a:avLst/>
          </a:prstGeom>
        </p:spPr>
      </p:pic>
      <p:sp>
        <p:nvSpPr>
          <p:cNvPr id="12" name="TextBox 11">
            <a:extLst>
              <a:ext uri="{FF2B5EF4-FFF2-40B4-BE49-F238E27FC236}">
                <a16:creationId xmlns:a16="http://schemas.microsoft.com/office/drawing/2014/main" id="{6AD41D4C-4DF9-40D0-98AC-47ABAFB2B70A}"/>
              </a:ext>
            </a:extLst>
          </p:cNvPr>
          <p:cNvSpPr txBox="1"/>
          <p:nvPr/>
        </p:nvSpPr>
        <p:spPr>
          <a:xfrm>
            <a:off x="8115476" y="4240893"/>
            <a:ext cx="651183" cy="1107996"/>
          </a:xfrm>
          <a:prstGeom prst="rect">
            <a:avLst/>
          </a:prstGeom>
          <a:noFill/>
        </p:spPr>
        <p:txBody>
          <a:bodyPr wrap="square" rtlCol="0">
            <a:spAutoFit/>
          </a:bodyPr>
          <a:lstStyle/>
          <a:p>
            <a:r>
              <a:rPr lang="en-US" sz="6600" dirty="0">
                <a:solidFill>
                  <a:schemeClr val="bg2">
                    <a:lumMod val="85000"/>
                  </a:schemeClr>
                </a:solidFill>
                <a:latin typeface="Calibri" panose="020F0502020204030204" pitchFamily="34" charset="0"/>
              </a:rPr>
              <a:t>+</a:t>
            </a:r>
          </a:p>
        </p:txBody>
      </p:sp>
      <p:sp>
        <p:nvSpPr>
          <p:cNvPr id="13" name="TextBox 12">
            <a:extLst>
              <a:ext uri="{FF2B5EF4-FFF2-40B4-BE49-F238E27FC236}">
                <a16:creationId xmlns:a16="http://schemas.microsoft.com/office/drawing/2014/main" id="{8D9E013D-4D11-42BC-83E6-73CBD77ADC6F}"/>
              </a:ext>
            </a:extLst>
          </p:cNvPr>
          <p:cNvSpPr txBox="1"/>
          <p:nvPr/>
        </p:nvSpPr>
        <p:spPr>
          <a:xfrm>
            <a:off x="8412146" y="3099310"/>
            <a:ext cx="651183" cy="1107996"/>
          </a:xfrm>
          <a:prstGeom prst="rect">
            <a:avLst/>
          </a:prstGeom>
          <a:noFill/>
        </p:spPr>
        <p:txBody>
          <a:bodyPr wrap="square" rtlCol="0">
            <a:spAutoFit/>
          </a:bodyPr>
          <a:lstStyle/>
          <a:p>
            <a:r>
              <a:rPr lang="en-US" sz="6600" dirty="0">
                <a:solidFill>
                  <a:schemeClr val="bg2">
                    <a:lumMod val="85000"/>
                  </a:schemeClr>
                </a:solidFill>
                <a:latin typeface="Calibri" panose="020F0502020204030204" pitchFamily="34" charset="0"/>
              </a:rPr>
              <a:t>+</a:t>
            </a:r>
          </a:p>
        </p:txBody>
      </p:sp>
      <p:sp>
        <p:nvSpPr>
          <p:cNvPr id="14" name="TextBox 13">
            <a:extLst>
              <a:ext uri="{FF2B5EF4-FFF2-40B4-BE49-F238E27FC236}">
                <a16:creationId xmlns:a16="http://schemas.microsoft.com/office/drawing/2014/main" id="{994A48DF-3D50-4B61-A0E2-FAB5842B84FF}"/>
              </a:ext>
            </a:extLst>
          </p:cNvPr>
          <p:cNvSpPr txBox="1"/>
          <p:nvPr/>
        </p:nvSpPr>
        <p:spPr>
          <a:xfrm>
            <a:off x="9502849" y="3099310"/>
            <a:ext cx="651183" cy="1107996"/>
          </a:xfrm>
          <a:prstGeom prst="rect">
            <a:avLst/>
          </a:prstGeom>
          <a:noFill/>
        </p:spPr>
        <p:txBody>
          <a:bodyPr wrap="square" rtlCol="0">
            <a:spAutoFit/>
          </a:bodyPr>
          <a:lstStyle/>
          <a:p>
            <a:r>
              <a:rPr lang="en-US" sz="6600" dirty="0">
                <a:solidFill>
                  <a:schemeClr val="bg2">
                    <a:lumMod val="85000"/>
                  </a:schemeClr>
                </a:solidFill>
                <a:latin typeface="Calibri" panose="020F0502020204030204" pitchFamily="34" charset="0"/>
              </a:rPr>
              <a:t>+</a:t>
            </a:r>
          </a:p>
        </p:txBody>
      </p:sp>
    </p:spTree>
    <p:extLst>
      <p:ext uri="{BB962C8B-B14F-4D97-AF65-F5344CB8AC3E}">
        <p14:creationId xmlns:p14="http://schemas.microsoft.com/office/powerpoint/2010/main" val="865162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B830C3-5551-48D1-B877-7BDAAF8F8B01}"/>
              </a:ext>
            </a:extLst>
          </p:cNvPr>
          <p:cNvSpPr>
            <a:spLocks noGrp="1"/>
          </p:cNvSpPr>
          <p:nvPr>
            <p:ph type="body" sz="quarter" idx="10"/>
          </p:nvPr>
        </p:nvSpPr>
        <p:spPr>
          <a:xfrm>
            <a:off x="609600" y="2191804"/>
            <a:ext cx="10972800" cy="3060287"/>
          </a:xfrm>
        </p:spPr>
        <p:txBody>
          <a:bodyPr/>
          <a:lstStyle/>
          <a:p>
            <a:pPr>
              <a:buClr>
                <a:schemeClr val="bg2">
                  <a:lumMod val="85000"/>
                </a:schemeClr>
              </a:buClr>
            </a:pPr>
            <a:r>
              <a:rPr lang="en-US" dirty="0">
                <a:solidFill>
                  <a:schemeClr val="bg2">
                    <a:lumMod val="85000"/>
                  </a:schemeClr>
                </a:solidFill>
              </a:rPr>
              <a:t>Early syphilis = 1 dose IM</a:t>
            </a:r>
          </a:p>
          <a:p>
            <a:pPr marL="0" indent="0">
              <a:buNone/>
            </a:pPr>
            <a:endParaRPr lang="en-US" dirty="0">
              <a:solidFill>
                <a:schemeClr val="accent4">
                  <a:lumMod val="50000"/>
                </a:schemeClr>
              </a:solidFill>
            </a:endParaRPr>
          </a:p>
          <a:p>
            <a:r>
              <a:rPr lang="en-US" dirty="0">
                <a:solidFill>
                  <a:schemeClr val="accent4">
                    <a:lumMod val="50000"/>
                  </a:schemeClr>
                </a:solidFill>
              </a:rPr>
              <a:t>Late syphilis = 3 doses IM a week apart</a:t>
            </a:r>
          </a:p>
          <a:p>
            <a:pPr marL="0" indent="0">
              <a:buNone/>
            </a:pPr>
            <a:endParaRPr lang="en-US" dirty="0">
              <a:solidFill>
                <a:schemeClr val="accent4">
                  <a:lumMod val="50000"/>
                </a:schemeClr>
              </a:solidFill>
            </a:endParaRPr>
          </a:p>
          <a:p>
            <a:r>
              <a:rPr lang="en-US" dirty="0">
                <a:solidFill>
                  <a:schemeClr val="accent4">
                    <a:lumMod val="50000"/>
                  </a:schemeClr>
                </a:solidFill>
              </a:rPr>
              <a:t>Neurosyphilis = IV + LP + admission </a:t>
            </a:r>
          </a:p>
        </p:txBody>
      </p:sp>
      <p:pic>
        <p:nvPicPr>
          <p:cNvPr id="4" name="Picture 3">
            <a:extLst>
              <a:ext uri="{FF2B5EF4-FFF2-40B4-BE49-F238E27FC236}">
                <a16:creationId xmlns:a16="http://schemas.microsoft.com/office/drawing/2014/main" id="{D7A8989B-84E1-41CD-AAA0-BCD74660412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770408" y="2191804"/>
            <a:ext cx="651183" cy="529533"/>
          </a:xfrm>
          <a:prstGeom prst="rect">
            <a:avLst/>
          </a:prstGeom>
        </p:spPr>
      </p:pic>
      <p:pic>
        <p:nvPicPr>
          <p:cNvPr id="5" name="Picture 4">
            <a:extLst>
              <a:ext uri="{FF2B5EF4-FFF2-40B4-BE49-F238E27FC236}">
                <a16:creationId xmlns:a16="http://schemas.microsoft.com/office/drawing/2014/main" id="{9FA204DC-C6EA-4FB5-A14A-982494DF0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598" y="3395413"/>
            <a:ext cx="651183" cy="529533"/>
          </a:xfrm>
          <a:prstGeom prst="rect">
            <a:avLst/>
          </a:prstGeom>
        </p:spPr>
      </p:pic>
      <p:pic>
        <p:nvPicPr>
          <p:cNvPr id="6" name="Picture 5">
            <a:extLst>
              <a:ext uri="{FF2B5EF4-FFF2-40B4-BE49-F238E27FC236}">
                <a16:creationId xmlns:a16="http://schemas.microsoft.com/office/drawing/2014/main" id="{8654B00F-18FF-4F5D-8C15-D58B45030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9624" y="3395412"/>
            <a:ext cx="651183" cy="529533"/>
          </a:xfrm>
          <a:prstGeom prst="rect">
            <a:avLst/>
          </a:prstGeom>
        </p:spPr>
      </p:pic>
      <p:pic>
        <p:nvPicPr>
          <p:cNvPr id="7" name="Picture 6">
            <a:extLst>
              <a:ext uri="{FF2B5EF4-FFF2-40B4-BE49-F238E27FC236}">
                <a16:creationId xmlns:a16="http://schemas.microsoft.com/office/drawing/2014/main" id="{FB86E433-F7C1-4CEA-82FC-5086E6F68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174" y="3395411"/>
            <a:ext cx="651183" cy="529533"/>
          </a:xfrm>
          <a:prstGeom prst="rect">
            <a:avLst/>
          </a:prstGeom>
        </p:spPr>
      </p:pic>
      <p:pic>
        <p:nvPicPr>
          <p:cNvPr id="9" name="Graphic 8" descr="IV outline">
            <a:extLst>
              <a:ext uri="{FF2B5EF4-FFF2-40B4-BE49-F238E27FC236}">
                <a16:creationId xmlns:a16="http://schemas.microsoft.com/office/drawing/2014/main" id="{05A99925-32AA-4132-BEEF-D3B17ACCDC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5695" y="4337691"/>
            <a:ext cx="914400" cy="914400"/>
          </a:xfrm>
          <a:prstGeom prst="rect">
            <a:avLst/>
          </a:prstGeom>
        </p:spPr>
      </p:pic>
      <p:pic>
        <p:nvPicPr>
          <p:cNvPr id="11" name="Picture 10">
            <a:extLst>
              <a:ext uri="{FF2B5EF4-FFF2-40B4-BE49-F238E27FC236}">
                <a16:creationId xmlns:a16="http://schemas.microsoft.com/office/drawing/2014/main" id="{750883A6-B124-43C1-ACA7-E267811FCC92}"/>
              </a:ext>
            </a:extLst>
          </p:cNvPr>
          <p:cNvPicPr>
            <a:picLocks noChangeAspect="1"/>
          </p:cNvPicPr>
          <p:nvPr/>
        </p:nvPicPr>
        <p:blipFill>
          <a:blip r:embed="rId6">
            <a:clrChange>
              <a:clrFrom>
                <a:srgbClr val="F7F7F7"/>
              </a:clrFrom>
              <a:clrTo>
                <a:srgbClr val="F7F7F7">
                  <a:alpha val="0"/>
                </a:srgbClr>
              </a:clrTo>
            </a:clrChange>
            <a:biLevel thresh="75000"/>
          </a:blip>
          <a:stretch>
            <a:fillRect/>
          </a:stretch>
        </p:blipFill>
        <p:spPr>
          <a:xfrm>
            <a:off x="8638543" y="4131711"/>
            <a:ext cx="1059545" cy="1120380"/>
          </a:xfrm>
          <a:prstGeom prst="rect">
            <a:avLst/>
          </a:prstGeom>
        </p:spPr>
      </p:pic>
      <p:sp>
        <p:nvSpPr>
          <p:cNvPr id="12" name="TextBox 11">
            <a:extLst>
              <a:ext uri="{FF2B5EF4-FFF2-40B4-BE49-F238E27FC236}">
                <a16:creationId xmlns:a16="http://schemas.microsoft.com/office/drawing/2014/main" id="{6AD41D4C-4DF9-40D0-98AC-47ABAFB2B70A}"/>
              </a:ext>
            </a:extLst>
          </p:cNvPr>
          <p:cNvSpPr txBox="1"/>
          <p:nvPr/>
        </p:nvSpPr>
        <p:spPr>
          <a:xfrm>
            <a:off x="8115476" y="4240893"/>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
        <p:nvSpPr>
          <p:cNvPr id="13" name="TextBox 12">
            <a:extLst>
              <a:ext uri="{FF2B5EF4-FFF2-40B4-BE49-F238E27FC236}">
                <a16:creationId xmlns:a16="http://schemas.microsoft.com/office/drawing/2014/main" id="{8D9E013D-4D11-42BC-83E6-73CBD77ADC6F}"/>
              </a:ext>
            </a:extLst>
          </p:cNvPr>
          <p:cNvSpPr txBox="1"/>
          <p:nvPr/>
        </p:nvSpPr>
        <p:spPr>
          <a:xfrm>
            <a:off x="8412146" y="3099310"/>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
        <p:nvSpPr>
          <p:cNvPr id="14" name="TextBox 13">
            <a:extLst>
              <a:ext uri="{FF2B5EF4-FFF2-40B4-BE49-F238E27FC236}">
                <a16:creationId xmlns:a16="http://schemas.microsoft.com/office/drawing/2014/main" id="{994A48DF-3D50-4B61-A0E2-FAB5842B84FF}"/>
              </a:ext>
            </a:extLst>
          </p:cNvPr>
          <p:cNvSpPr txBox="1"/>
          <p:nvPr/>
        </p:nvSpPr>
        <p:spPr>
          <a:xfrm>
            <a:off x="9502849" y="3099310"/>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17865803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3359-7465-4662-A15D-869FF5867712}"/>
              </a:ext>
            </a:extLst>
          </p:cNvPr>
          <p:cNvSpPr>
            <a:spLocks noGrp="1"/>
          </p:cNvSpPr>
          <p:nvPr>
            <p:ph type="title"/>
          </p:nvPr>
        </p:nvSpPr>
        <p:spPr/>
        <p:txBody>
          <a:bodyPr/>
          <a:lstStyle/>
          <a:p>
            <a:r>
              <a:rPr lang="en-US" dirty="0"/>
              <a:t>What you actually care about:</a:t>
            </a:r>
          </a:p>
        </p:txBody>
      </p:sp>
      <p:sp>
        <p:nvSpPr>
          <p:cNvPr id="3" name="Text Placeholder 2">
            <a:extLst>
              <a:ext uri="{FF2B5EF4-FFF2-40B4-BE49-F238E27FC236}">
                <a16:creationId xmlns:a16="http://schemas.microsoft.com/office/drawing/2014/main" id="{72B830C3-5551-48D1-B877-7BDAAF8F8B01}"/>
              </a:ext>
            </a:extLst>
          </p:cNvPr>
          <p:cNvSpPr>
            <a:spLocks noGrp="1"/>
          </p:cNvSpPr>
          <p:nvPr>
            <p:ph type="body" sz="quarter" idx="10"/>
          </p:nvPr>
        </p:nvSpPr>
        <p:spPr>
          <a:xfrm>
            <a:off x="609600" y="2191804"/>
            <a:ext cx="10972800" cy="3060287"/>
          </a:xfrm>
        </p:spPr>
        <p:txBody>
          <a:bodyPr/>
          <a:lstStyle/>
          <a:p>
            <a:pPr>
              <a:buClr>
                <a:schemeClr val="bg2">
                  <a:lumMod val="85000"/>
                </a:schemeClr>
              </a:buClr>
            </a:pPr>
            <a:r>
              <a:rPr lang="en-US" dirty="0">
                <a:solidFill>
                  <a:schemeClr val="bg2">
                    <a:lumMod val="85000"/>
                  </a:schemeClr>
                </a:solidFill>
              </a:rPr>
              <a:t>Early syphilis = 1 dose IM</a:t>
            </a:r>
          </a:p>
          <a:p>
            <a:pPr marL="0" indent="0">
              <a:buNone/>
            </a:pPr>
            <a:endParaRPr lang="en-US" dirty="0">
              <a:solidFill>
                <a:schemeClr val="accent4">
                  <a:lumMod val="50000"/>
                </a:schemeClr>
              </a:solidFill>
            </a:endParaRPr>
          </a:p>
          <a:p>
            <a:r>
              <a:rPr lang="en-US" dirty="0">
                <a:solidFill>
                  <a:schemeClr val="accent4">
                    <a:lumMod val="50000"/>
                  </a:schemeClr>
                </a:solidFill>
              </a:rPr>
              <a:t>Late syphilis = 3 doses IM a week apart</a:t>
            </a:r>
          </a:p>
          <a:p>
            <a:pPr marL="0" indent="0">
              <a:buNone/>
            </a:pPr>
            <a:endParaRPr lang="en-US" dirty="0">
              <a:solidFill>
                <a:schemeClr val="accent4">
                  <a:lumMod val="50000"/>
                </a:schemeClr>
              </a:solidFill>
            </a:endParaRPr>
          </a:p>
          <a:p>
            <a:pPr>
              <a:buClr>
                <a:schemeClr val="bg2">
                  <a:lumMod val="85000"/>
                </a:schemeClr>
              </a:buClr>
            </a:pPr>
            <a:r>
              <a:rPr lang="en-US" dirty="0">
                <a:solidFill>
                  <a:schemeClr val="bg2">
                    <a:lumMod val="85000"/>
                  </a:schemeClr>
                </a:solidFill>
              </a:rPr>
              <a:t>Neurosyphilis = IV + LP + admission </a:t>
            </a:r>
          </a:p>
        </p:txBody>
      </p:sp>
      <p:pic>
        <p:nvPicPr>
          <p:cNvPr id="4" name="Picture 3">
            <a:extLst>
              <a:ext uri="{FF2B5EF4-FFF2-40B4-BE49-F238E27FC236}">
                <a16:creationId xmlns:a16="http://schemas.microsoft.com/office/drawing/2014/main" id="{D7A8989B-84E1-41CD-AAA0-BCD74660412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770408" y="2191804"/>
            <a:ext cx="651183" cy="529533"/>
          </a:xfrm>
          <a:prstGeom prst="rect">
            <a:avLst/>
          </a:prstGeom>
        </p:spPr>
      </p:pic>
      <p:pic>
        <p:nvPicPr>
          <p:cNvPr id="5" name="Picture 4">
            <a:extLst>
              <a:ext uri="{FF2B5EF4-FFF2-40B4-BE49-F238E27FC236}">
                <a16:creationId xmlns:a16="http://schemas.microsoft.com/office/drawing/2014/main" id="{9FA204DC-C6EA-4FB5-A14A-982494DF0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598" y="3395413"/>
            <a:ext cx="651183" cy="529533"/>
          </a:xfrm>
          <a:prstGeom prst="rect">
            <a:avLst/>
          </a:prstGeom>
        </p:spPr>
      </p:pic>
      <p:pic>
        <p:nvPicPr>
          <p:cNvPr id="6" name="Picture 5">
            <a:extLst>
              <a:ext uri="{FF2B5EF4-FFF2-40B4-BE49-F238E27FC236}">
                <a16:creationId xmlns:a16="http://schemas.microsoft.com/office/drawing/2014/main" id="{8654B00F-18FF-4F5D-8C15-D58B45030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9624" y="3395412"/>
            <a:ext cx="651183" cy="529533"/>
          </a:xfrm>
          <a:prstGeom prst="rect">
            <a:avLst/>
          </a:prstGeom>
        </p:spPr>
      </p:pic>
      <p:pic>
        <p:nvPicPr>
          <p:cNvPr id="7" name="Picture 6">
            <a:extLst>
              <a:ext uri="{FF2B5EF4-FFF2-40B4-BE49-F238E27FC236}">
                <a16:creationId xmlns:a16="http://schemas.microsoft.com/office/drawing/2014/main" id="{FB86E433-F7C1-4CEA-82FC-5086E6F68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174" y="3395411"/>
            <a:ext cx="651183" cy="529533"/>
          </a:xfrm>
          <a:prstGeom prst="rect">
            <a:avLst/>
          </a:prstGeom>
        </p:spPr>
      </p:pic>
      <p:pic>
        <p:nvPicPr>
          <p:cNvPr id="9" name="Graphic 8" descr="IV outline">
            <a:extLst>
              <a:ext uri="{FF2B5EF4-FFF2-40B4-BE49-F238E27FC236}">
                <a16:creationId xmlns:a16="http://schemas.microsoft.com/office/drawing/2014/main" id="{05A99925-32AA-4132-BEEF-D3B17ACCDC3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5695" y="4337691"/>
            <a:ext cx="914400" cy="914400"/>
          </a:xfrm>
          <a:prstGeom prst="rect">
            <a:avLst/>
          </a:prstGeom>
        </p:spPr>
      </p:pic>
      <p:pic>
        <p:nvPicPr>
          <p:cNvPr id="11" name="Picture 10">
            <a:extLst>
              <a:ext uri="{FF2B5EF4-FFF2-40B4-BE49-F238E27FC236}">
                <a16:creationId xmlns:a16="http://schemas.microsoft.com/office/drawing/2014/main" id="{750883A6-B124-43C1-ACA7-E267811FCC92}"/>
              </a:ext>
            </a:extLst>
          </p:cNvPr>
          <p:cNvPicPr>
            <a:picLocks noChangeAspect="1"/>
          </p:cNvPicPr>
          <p:nvPr/>
        </p:nvPicPr>
        <p:blipFill>
          <a:blip r:embed="rId6">
            <a:clrChange>
              <a:clrFrom>
                <a:srgbClr val="F7F7F7"/>
              </a:clrFrom>
              <a:clrTo>
                <a:srgbClr val="F7F7F7">
                  <a:alpha val="0"/>
                </a:srgbClr>
              </a:clrTo>
            </a:clrChange>
            <a:duotone>
              <a:schemeClr val="bg2">
                <a:shade val="45000"/>
                <a:satMod val="135000"/>
              </a:schemeClr>
              <a:prstClr val="white"/>
            </a:duotone>
          </a:blip>
          <a:stretch>
            <a:fillRect/>
          </a:stretch>
        </p:blipFill>
        <p:spPr>
          <a:xfrm>
            <a:off x="8638543" y="4131711"/>
            <a:ext cx="1059545" cy="1120380"/>
          </a:xfrm>
          <a:prstGeom prst="rect">
            <a:avLst/>
          </a:prstGeom>
        </p:spPr>
      </p:pic>
      <p:sp>
        <p:nvSpPr>
          <p:cNvPr id="12" name="TextBox 11">
            <a:extLst>
              <a:ext uri="{FF2B5EF4-FFF2-40B4-BE49-F238E27FC236}">
                <a16:creationId xmlns:a16="http://schemas.microsoft.com/office/drawing/2014/main" id="{6AD41D4C-4DF9-40D0-98AC-47ABAFB2B70A}"/>
              </a:ext>
            </a:extLst>
          </p:cNvPr>
          <p:cNvSpPr txBox="1"/>
          <p:nvPr/>
        </p:nvSpPr>
        <p:spPr>
          <a:xfrm>
            <a:off x="8115476" y="4240893"/>
            <a:ext cx="651183" cy="1107996"/>
          </a:xfrm>
          <a:prstGeom prst="rect">
            <a:avLst/>
          </a:prstGeom>
          <a:noFill/>
        </p:spPr>
        <p:txBody>
          <a:bodyPr wrap="square" rtlCol="0">
            <a:spAutoFit/>
          </a:bodyPr>
          <a:lstStyle/>
          <a:p>
            <a:r>
              <a:rPr lang="en-US" sz="6600" dirty="0">
                <a:solidFill>
                  <a:schemeClr val="bg2">
                    <a:lumMod val="85000"/>
                  </a:schemeClr>
                </a:solidFill>
                <a:latin typeface="Calibri" panose="020F0502020204030204" pitchFamily="34" charset="0"/>
              </a:rPr>
              <a:t>+</a:t>
            </a:r>
          </a:p>
        </p:txBody>
      </p:sp>
      <p:sp>
        <p:nvSpPr>
          <p:cNvPr id="13" name="TextBox 12">
            <a:extLst>
              <a:ext uri="{FF2B5EF4-FFF2-40B4-BE49-F238E27FC236}">
                <a16:creationId xmlns:a16="http://schemas.microsoft.com/office/drawing/2014/main" id="{8D9E013D-4D11-42BC-83E6-73CBD77ADC6F}"/>
              </a:ext>
            </a:extLst>
          </p:cNvPr>
          <p:cNvSpPr txBox="1"/>
          <p:nvPr/>
        </p:nvSpPr>
        <p:spPr>
          <a:xfrm>
            <a:off x="8412146" y="3099310"/>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
        <p:nvSpPr>
          <p:cNvPr id="14" name="TextBox 13">
            <a:extLst>
              <a:ext uri="{FF2B5EF4-FFF2-40B4-BE49-F238E27FC236}">
                <a16:creationId xmlns:a16="http://schemas.microsoft.com/office/drawing/2014/main" id="{994A48DF-3D50-4B61-A0E2-FAB5842B84FF}"/>
              </a:ext>
            </a:extLst>
          </p:cNvPr>
          <p:cNvSpPr txBox="1"/>
          <p:nvPr/>
        </p:nvSpPr>
        <p:spPr>
          <a:xfrm>
            <a:off x="9502849" y="3099310"/>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
        <p:nvSpPr>
          <p:cNvPr id="8" name="TextBox 7">
            <a:extLst>
              <a:ext uri="{FF2B5EF4-FFF2-40B4-BE49-F238E27FC236}">
                <a16:creationId xmlns:a16="http://schemas.microsoft.com/office/drawing/2014/main" id="{A66B7AD0-4261-49E4-AF78-62C391231C0F}"/>
              </a:ext>
            </a:extLst>
          </p:cNvPr>
          <p:cNvSpPr txBox="1"/>
          <p:nvPr/>
        </p:nvSpPr>
        <p:spPr>
          <a:xfrm>
            <a:off x="7692895" y="1448050"/>
            <a:ext cx="4768770" cy="954107"/>
          </a:xfrm>
          <a:prstGeom prst="rect">
            <a:avLst/>
          </a:prstGeom>
          <a:noFill/>
        </p:spPr>
        <p:txBody>
          <a:bodyPr wrap="square" rtlCol="0">
            <a:spAutoFit/>
          </a:bodyPr>
          <a:lstStyle/>
          <a:p>
            <a:r>
              <a:rPr lang="en-US" sz="2800" dirty="0">
                <a:solidFill>
                  <a:srgbClr val="000000"/>
                </a:solidFill>
                <a:latin typeface="Calibri" panose="020F0502020204030204" pitchFamily="34" charset="0"/>
              </a:rPr>
              <a:t>Includes any patient with unknown duration</a:t>
            </a:r>
          </a:p>
        </p:txBody>
      </p:sp>
      <p:cxnSp>
        <p:nvCxnSpPr>
          <p:cNvPr id="15" name="Straight Arrow Connector 14">
            <a:extLst>
              <a:ext uri="{FF2B5EF4-FFF2-40B4-BE49-F238E27FC236}">
                <a16:creationId xmlns:a16="http://schemas.microsoft.com/office/drawing/2014/main" id="{D51EA75D-F969-4BEA-9657-A28B4B5493DE}"/>
              </a:ext>
            </a:extLst>
          </p:cNvPr>
          <p:cNvCxnSpPr>
            <a:cxnSpLocks/>
          </p:cNvCxnSpPr>
          <p:nvPr/>
        </p:nvCxnSpPr>
        <p:spPr>
          <a:xfrm flipH="1">
            <a:off x="7808821" y="2474205"/>
            <a:ext cx="1130803" cy="78217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8664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20B2-2C5A-4FEC-A22A-35B916AF1ED7}"/>
              </a:ext>
            </a:extLst>
          </p:cNvPr>
          <p:cNvSpPr>
            <a:spLocks noGrp="1"/>
          </p:cNvSpPr>
          <p:nvPr>
            <p:ph type="title"/>
          </p:nvPr>
        </p:nvSpPr>
        <p:spPr/>
        <p:txBody>
          <a:bodyPr/>
          <a:lstStyle/>
          <a:p>
            <a:r>
              <a:rPr lang="en-US" dirty="0"/>
              <a:t>If you have one positive test, at least try…</a:t>
            </a:r>
          </a:p>
        </p:txBody>
      </p:sp>
      <p:sp>
        <p:nvSpPr>
          <p:cNvPr id="3" name="Text Placeholder 2">
            <a:extLst>
              <a:ext uri="{FF2B5EF4-FFF2-40B4-BE49-F238E27FC236}">
                <a16:creationId xmlns:a16="http://schemas.microsoft.com/office/drawing/2014/main" id="{E1278196-80B7-4010-8EEB-72D84EF951C1}"/>
              </a:ext>
            </a:extLst>
          </p:cNvPr>
          <p:cNvSpPr>
            <a:spLocks noGrp="1"/>
          </p:cNvSpPr>
          <p:nvPr>
            <p:ph type="body" sz="quarter" idx="10"/>
          </p:nvPr>
        </p:nvSpPr>
        <p:spPr>
          <a:xfrm>
            <a:off x="609600" y="1545167"/>
            <a:ext cx="9781309" cy="4455584"/>
          </a:xfrm>
        </p:spPr>
        <p:txBody>
          <a:bodyPr/>
          <a:lstStyle/>
          <a:p>
            <a:r>
              <a:rPr lang="en-US" dirty="0">
                <a:solidFill>
                  <a:srgbClr val="000000"/>
                </a:solidFill>
              </a:rPr>
              <a:t>A skin, GU, and neuro exam </a:t>
            </a:r>
          </a:p>
          <a:p>
            <a:pPr lvl="1"/>
            <a:r>
              <a:rPr lang="en-US" dirty="0">
                <a:solidFill>
                  <a:srgbClr val="000000"/>
                </a:solidFill>
              </a:rPr>
              <a:t>if abnormal, you can stage and impact treatment</a:t>
            </a:r>
          </a:p>
          <a:p>
            <a:r>
              <a:rPr lang="en-US" dirty="0">
                <a:solidFill>
                  <a:srgbClr val="000000"/>
                </a:solidFill>
              </a:rPr>
              <a:t>A history of genital, perianal ulcers, unexplained rashes, or other skin sores in the past 9-11 months</a:t>
            </a:r>
          </a:p>
          <a:p>
            <a:r>
              <a:rPr lang="en-US" dirty="0">
                <a:solidFill>
                  <a:srgbClr val="000000"/>
                </a:solidFill>
              </a:rPr>
              <a:t>A sexual history</a:t>
            </a:r>
          </a:p>
          <a:p>
            <a:pPr lvl="1"/>
            <a:r>
              <a:rPr lang="en-US" dirty="0">
                <a:solidFill>
                  <a:srgbClr val="000000"/>
                </a:solidFill>
              </a:rPr>
              <a:t>recent partners, any known exposures</a:t>
            </a:r>
          </a:p>
          <a:p>
            <a:r>
              <a:rPr lang="en-US" dirty="0">
                <a:solidFill>
                  <a:srgbClr val="000000"/>
                </a:solidFill>
              </a:rPr>
              <a:t>Presumptive treatment</a:t>
            </a:r>
          </a:p>
          <a:p>
            <a:endParaRPr lang="en-US" dirty="0"/>
          </a:p>
          <a:p>
            <a:pPr marL="0" indent="0">
              <a:buNone/>
            </a:pPr>
            <a:endParaRPr lang="en-US" dirty="0"/>
          </a:p>
        </p:txBody>
      </p:sp>
    </p:spTree>
    <p:extLst>
      <p:ext uri="{BB962C8B-B14F-4D97-AF65-F5344CB8AC3E}">
        <p14:creationId xmlns:p14="http://schemas.microsoft.com/office/powerpoint/2010/main" val="413812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20B2-2C5A-4FEC-A22A-35B916AF1ED7}"/>
              </a:ext>
            </a:extLst>
          </p:cNvPr>
          <p:cNvSpPr>
            <a:spLocks noGrp="1"/>
          </p:cNvSpPr>
          <p:nvPr>
            <p:ph type="title"/>
          </p:nvPr>
        </p:nvSpPr>
        <p:spPr/>
        <p:txBody>
          <a:bodyPr/>
          <a:lstStyle/>
          <a:p>
            <a:r>
              <a:rPr lang="en-US" dirty="0"/>
              <a:t>If screening in the ED…</a:t>
            </a:r>
          </a:p>
        </p:txBody>
      </p:sp>
      <p:sp>
        <p:nvSpPr>
          <p:cNvPr id="3" name="Text Placeholder 2">
            <a:extLst>
              <a:ext uri="{FF2B5EF4-FFF2-40B4-BE49-F238E27FC236}">
                <a16:creationId xmlns:a16="http://schemas.microsoft.com/office/drawing/2014/main" id="{E1278196-80B7-4010-8EEB-72D84EF951C1}"/>
              </a:ext>
            </a:extLst>
          </p:cNvPr>
          <p:cNvSpPr>
            <a:spLocks noGrp="1"/>
          </p:cNvSpPr>
          <p:nvPr>
            <p:ph type="body" sz="quarter" idx="10"/>
          </p:nvPr>
        </p:nvSpPr>
        <p:spPr>
          <a:xfrm>
            <a:off x="682831" y="1758923"/>
            <a:ext cx="10826338" cy="2753701"/>
          </a:xfrm>
        </p:spPr>
        <p:txBody>
          <a:bodyPr/>
          <a:lstStyle/>
          <a:p>
            <a:r>
              <a:rPr lang="en-US" dirty="0">
                <a:solidFill>
                  <a:srgbClr val="000000"/>
                </a:solidFill>
              </a:rPr>
              <a:t>Get a pregnancy test on any woman of reproductive age who is screened</a:t>
            </a:r>
          </a:p>
          <a:p>
            <a:pPr marL="0" indent="0">
              <a:buNone/>
            </a:pPr>
            <a:endParaRPr lang="en-US" dirty="0">
              <a:solidFill>
                <a:srgbClr val="000000"/>
              </a:solidFill>
            </a:endParaRPr>
          </a:p>
          <a:p>
            <a:r>
              <a:rPr lang="en-US" dirty="0">
                <a:solidFill>
                  <a:srgbClr val="000000"/>
                </a:solidFill>
              </a:rPr>
              <a:t>Consider a syphilis test on any pregnant woman, especially if you know they have no prenatal care</a:t>
            </a:r>
          </a:p>
          <a:p>
            <a:endParaRPr lang="en-US" dirty="0">
              <a:solidFill>
                <a:srgbClr val="000000"/>
              </a:solidFill>
            </a:endParaRPr>
          </a:p>
          <a:p>
            <a:r>
              <a:rPr lang="en-US" dirty="0">
                <a:solidFill>
                  <a:srgbClr val="000000"/>
                </a:solidFill>
              </a:rPr>
              <a:t>Remember that treating the mother, treats the baby</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68F4F551-EEF8-49B6-9655-8A60346C5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985518" y="274639"/>
            <a:ext cx="1047302" cy="1603013"/>
          </a:xfrm>
          <a:prstGeom prst="rect">
            <a:avLst/>
          </a:prstGeom>
        </p:spPr>
      </p:pic>
    </p:spTree>
    <p:extLst>
      <p:ext uri="{BB962C8B-B14F-4D97-AF65-F5344CB8AC3E}">
        <p14:creationId xmlns:p14="http://schemas.microsoft.com/office/powerpoint/2010/main" val="157857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852C-EF15-460A-BE08-D2430911A602}"/>
              </a:ext>
            </a:extLst>
          </p:cNvPr>
          <p:cNvSpPr>
            <a:spLocks noGrp="1"/>
          </p:cNvSpPr>
          <p:nvPr>
            <p:ph type="title"/>
          </p:nvPr>
        </p:nvSpPr>
        <p:spPr>
          <a:xfrm>
            <a:off x="136991" y="182774"/>
            <a:ext cx="11059884" cy="1162051"/>
          </a:xfrm>
        </p:spPr>
        <p:txBody>
          <a:bodyPr/>
          <a:lstStyle/>
          <a:p>
            <a:r>
              <a:rPr lang="en-US" dirty="0"/>
              <a:t>Case #2</a:t>
            </a:r>
          </a:p>
        </p:txBody>
      </p:sp>
      <p:sp>
        <p:nvSpPr>
          <p:cNvPr id="3" name="Text Placeholder 2">
            <a:extLst>
              <a:ext uri="{FF2B5EF4-FFF2-40B4-BE49-F238E27FC236}">
                <a16:creationId xmlns:a16="http://schemas.microsoft.com/office/drawing/2014/main" id="{A8591AE2-D57D-4B66-9B8A-3BBE0E470953}"/>
              </a:ext>
            </a:extLst>
          </p:cNvPr>
          <p:cNvSpPr>
            <a:spLocks noGrp="1"/>
          </p:cNvSpPr>
          <p:nvPr>
            <p:ph type="body" idx="1"/>
          </p:nvPr>
        </p:nvSpPr>
        <p:spPr>
          <a:xfrm>
            <a:off x="219183" y="-1160979"/>
            <a:ext cx="11835826" cy="4465792"/>
          </a:xfrm>
        </p:spPr>
        <p:txBody>
          <a:bodyPr>
            <a:norm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28-year-old pregnant female to STI clinic for complaints of abnormal vaginal discharge. She has not been linked to prenatal care, so you decide to add a syphilis screening to your work-up. Three days later, results come back with an RPR value of 1:16. How do you interpret these results?</a:t>
            </a:r>
          </a:p>
          <a:p>
            <a:endParaRPr lang="en-US" dirty="0"/>
          </a:p>
        </p:txBody>
      </p:sp>
      <p:sp>
        <p:nvSpPr>
          <p:cNvPr id="4" name="Text Placeholder 2">
            <a:extLst>
              <a:ext uri="{FF2B5EF4-FFF2-40B4-BE49-F238E27FC236}">
                <a16:creationId xmlns:a16="http://schemas.microsoft.com/office/drawing/2014/main" id="{BEF12E20-16F0-44F6-9CF2-B1B46947E6D3}"/>
              </a:ext>
            </a:extLst>
          </p:cNvPr>
          <p:cNvSpPr txBox="1">
            <a:spLocks/>
          </p:cNvSpPr>
          <p:nvPr/>
        </p:nvSpPr>
        <p:spPr>
          <a:xfrm>
            <a:off x="301375" y="2822142"/>
            <a:ext cx="10363200" cy="3457213"/>
          </a:xfrm>
          <a:prstGeom prst="rect">
            <a:avLst/>
          </a:prstGeom>
        </p:spPr>
        <p:txBody>
          <a:bodyPr vert="horz" lIns="91440" tIns="45720" rIns="91440" bIns="45720" rtlCol="0" anchor="b">
            <a:normAutofit/>
          </a:bodyPr>
          <a:lstStyle>
            <a:lvl1pPr marL="0" indent="0" algn="l" defTabSz="914400" rtl="0" eaLnBrk="1" latinLnBrk="0" hangingPunct="1">
              <a:lnSpc>
                <a:spcPts val="2933"/>
              </a:lnSpc>
              <a:spcBef>
                <a:spcPts val="1000"/>
              </a:spcBef>
              <a:buFont typeface="Arial" panose="020B0604020202020204" pitchFamily="34" charset="0"/>
              <a:buNone/>
              <a:defRPr sz="2667" kern="1200" baseline="0">
                <a:solidFill>
                  <a:schemeClr val="bg2"/>
                </a:solidFill>
                <a:latin typeface="Calibri" pitchFamily="34"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133" kern="1200">
                <a:solidFill>
                  <a:schemeClr val="tx1">
                    <a:tint val="75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933"/>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E7E6E6"/>
              </a:solidFill>
              <a:effectLst/>
              <a:uLnTx/>
              <a:uFillTx/>
              <a:latin typeface="Calibri" pitchFamily="34" charset="0"/>
              <a:ea typeface="+mn-ea"/>
              <a:cs typeface="+mn-cs"/>
            </a:endParaRPr>
          </a:p>
        </p:txBody>
      </p:sp>
      <p:sp>
        <p:nvSpPr>
          <p:cNvPr id="5" name="Title 1">
            <a:extLst>
              <a:ext uri="{FF2B5EF4-FFF2-40B4-BE49-F238E27FC236}">
                <a16:creationId xmlns:a16="http://schemas.microsoft.com/office/drawing/2014/main" id="{E8321E07-8E0A-4EF2-B119-498CB5EFBB99}"/>
              </a:ext>
            </a:extLst>
          </p:cNvPr>
          <p:cNvSpPr txBox="1">
            <a:spLocks/>
          </p:cNvSpPr>
          <p:nvPr/>
        </p:nvSpPr>
        <p:spPr>
          <a:xfrm>
            <a:off x="427516" y="87581"/>
            <a:ext cx="9300154" cy="5319132"/>
          </a:xfrm>
          <a:prstGeom prst="rect">
            <a:avLst/>
          </a:prstGeom>
        </p:spPr>
        <p:txBody>
          <a:bodyPr vert="horz" lIns="91440" tIns="45720" rIns="91440" bIns="45720" rtlCol="0" anchor="b" anchorCtr="0">
            <a:normAutofit/>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patient has syphilis and should receive treatment</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patient has a biologic </a:t>
            </a:r>
            <a:r>
              <a:rPr kumimoji="0" lang="en-US" sz="2800" b="0" i="0" u="none" strike="noStrike" kern="1200" cap="none" spc="0" normalizeH="0" baseline="0" noProof="0" dirty="0" err="1">
                <a:ln>
                  <a:noFill/>
                </a:ln>
                <a:solidFill>
                  <a:prstClr val="white">
                    <a:lumMod val="75000"/>
                    <a:lumOff val="25000"/>
                  </a:prstClr>
                </a:solidFill>
                <a:effectLst/>
                <a:uLnTx/>
                <a:uFillTx/>
                <a:latin typeface="Calibri" pitchFamily="34" charset="0"/>
                <a:ea typeface="+mj-ea"/>
                <a:cs typeface="+mj-cs"/>
              </a:rPr>
              <a:t>fals</a:t>
            </a: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e positive and nothing more is needed</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More information is needed to interpret these results</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is a problem for the ID docs and OBs</a:t>
            </a:r>
          </a:p>
        </p:txBody>
      </p:sp>
    </p:spTree>
    <p:extLst>
      <p:ext uri="{BB962C8B-B14F-4D97-AF65-F5344CB8AC3E}">
        <p14:creationId xmlns:p14="http://schemas.microsoft.com/office/powerpoint/2010/main" val="1676240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8571-0D6C-47CB-9D8A-14348F68C216}"/>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2290EF8-F5BB-4E70-9D8C-64D6A06A4F27}"/>
              </a:ext>
            </a:extLst>
          </p:cNvPr>
          <p:cNvSpPr>
            <a:spLocks noGrp="1"/>
          </p:cNvSpPr>
          <p:nvPr>
            <p:ph type="body" sz="quarter" idx="10"/>
          </p:nvPr>
        </p:nvSpPr>
        <p:spPr/>
        <p:txBody>
          <a:bodyPr/>
          <a:lstStyle/>
          <a:p>
            <a:r>
              <a:rPr lang="en-US" dirty="0"/>
              <a:t>Syphilis is back - Raise your index of suspicion</a:t>
            </a:r>
          </a:p>
          <a:p>
            <a:pPr lvl="1"/>
            <a:r>
              <a:rPr lang="en-US" dirty="0"/>
              <a:t>At least consider syphilis for any patient with:</a:t>
            </a:r>
          </a:p>
          <a:p>
            <a:pPr lvl="2"/>
            <a:r>
              <a:rPr lang="en-US" dirty="0"/>
              <a:t>Neurologic complaints (including vision and </a:t>
            </a:r>
            <a:r>
              <a:rPr lang="en-US" dirty="0" err="1"/>
              <a:t>otic</a:t>
            </a:r>
            <a:r>
              <a:rPr lang="en-US" dirty="0"/>
              <a:t> complaints)</a:t>
            </a:r>
          </a:p>
          <a:p>
            <a:pPr lvl="2"/>
            <a:r>
              <a:rPr lang="en-US" dirty="0"/>
              <a:t>Any genital ulcer</a:t>
            </a:r>
          </a:p>
          <a:p>
            <a:pPr lvl="2"/>
            <a:r>
              <a:rPr lang="en-US" dirty="0"/>
              <a:t>Unexplained rashes or sores</a:t>
            </a:r>
          </a:p>
          <a:p>
            <a:r>
              <a:rPr lang="en-US" dirty="0"/>
              <a:t>The epidemiology of syphilis is shifting</a:t>
            </a:r>
          </a:p>
          <a:p>
            <a:pPr lvl="1"/>
            <a:r>
              <a:rPr lang="en-US" dirty="0"/>
              <a:t>Think of syphilis outside of the classic risk categories (men and MSM)</a:t>
            </a:r>
          </a:p>
          <a:p>
            <a:pPr marL="609585" lvl="1" indent="0">
              <a:buNone/>
            </a:pPr>
            <a:endParaRPr lang="en-US" dirty="0"/>
          </a:p>
        </p:txBody>
      </p:sp>
    </p:spTree>
    <p:extLst>
      <p:ext uri="{BB962C8B-B14F-4D97-AF65-F5344CB8AC3E}">
        <p14:creationId xmlns:p14="http://schemas.microsoft.com/office/powerpoint/2010/main" val="16253945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8571-0D6C-47CB-9D8A-14348F68C216}"/>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2290EF8-F5BB-4E70-9D8C-64D6A06A4F27}"/>
              </a:ext>
            </a:extLst>
          </p:cNvPr>
          <p:cNvSpPr>
            <a:spLocks noGrp="1"/>
          </p:cNvSpPr>
          <p:nvPr>
            <p:ph type="body" sz="quarter" idx="10"/>
          </p:nvPr>
        </p:nvSpPr>
        <p:spPr/>
        <p:txBody>
          <a:bodyPr/>
          <a:lstStyle/>
          <a:p>
            <a:r>
              <a:rPr lang="en-US" dirty="0"/>
              <a:t>You can’t treat syphilis if you don’t stage syphilis</a:t>
            </a:r>
          </a:p>
          <a:p>
            <a:pPr marL="0" indent="0">
              <a:buNone/>
            </a:pPr>
            <a:endParaRPr lang="en-US" dirty="0"/>
          </a:p>
          <a:p>
            <a:r>
              <a:rPr lang="en-US" dirty="0"/>
              <a:t>Before discharge do your best to get:</a:t>
            </a:r>
          </a:p>
          <a:p>
            <a:pPr lvl="1"/>
            <a:r>
              <a:rPr lang="en-US" dirty="0"/>
              <a:t>History of genital lesions, unexplained rashes, or neuro symptoms in the prior 9 - 11 months </a:t>
            </a:r>
          </a:p>
          <a:p>
            <a:pPr lvl="1"/>
            <a:r>
              <a:rPr lang="en-US" dirty="0"/>
              <a:t>Skin, GU, and neurologic exam</a:t>
            </a:r>
          </a:p>
          <a:p>
            <a:pPr lvl="1"/>
            <a:r>
              <a:rPr lang="en-US" dirty="0"/>
              <a:t>History of sexual partners</a:t>
            </a:r>
          </a:p>
          <a:p>
            <a:pPr lvl="1"/>
            <a:endParaRPr lang="en-US" dirty="0"/>
          </a:p>
          <a:p>
            <a:r>
              <a:rPr lang="en-US" dirty="0"/>
              <a:t>All women tested for syphilis need a pregnancy test</a:t>
            </a:r>
          </a:p>
          <a:p>
            <a:pPr marL="0" indent="0">
              <a:buNone/>
            </a:pPr>
            <a:endParaRPr lang="en-US" dirty="0"/>
          </a:p>
        </p:txBody>
      </p:sp>
    </p:spTree>
    <p:extLst>
      <p:ext uri="{BB962C8B-B14F-4D97-AF65-F5344CB8AC3E}">
        <p14:creationId xmlns:p14="http://schemas.microsoft.com/office/powerpoint/2010/main" val="25371691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B602AE-3CFF-4730-99CB-5AA26F67120B}"/>
              </a:ext>
            </a:extLst>
          </p:cNvPr>
          <p:cNvSpPr>
            <a:spLocks noGrp="1"/>
          </p:cNvSpPr>
          <p:nvPr>
            <p:ph sz="quarter" idx="10"/>
          </p:nvPr>
        </p:nvSpPr>
        <p:spPr>
          <a:xfrm>
            <a:off x="192651" y="679174"/>
            <a:ext cx="12245009" cy="5499652"/>
          </a:xfrm>
        </p:spPr>
        <p:txBody>
          <a:bodyPr>
            <a:normAutofit fontScale="92500"/>
          </a:bodyPr>
          <a:lstStyle/>
          <a:p>
            <a:r>
              <a:rPr lang="en-US" dirty="0"/>
              <a:t>Provider Education Resources</a:t>
            </a:r>
          </a:p>
          <a:p>
            <a:pPr marL="742950" indent="-742950">
              <a:buFont typeface="Arial" panose="020B0604020202020204" pitchFamily="34" charset="0"/>
              <a:buChar char="•"/>
            </a:pPr>
            <a:r>
              <a:rPr lang="en-US" sz="2400" dirty="0">
                <a:solidFill>
                  <a:schemeClr val="tx1"/>
                </a:solidFill>
              </a:rPr>
              <a:t>CDC STD Treatment Guidelines: </a:t>
            </a:r>
            <a:r>
              <a:rPr lang="en-US" sz="2400" dirty="0">
                <a:solidFill>
                  <a:schemeClr val="tx1"/>
                </a:solidFill>
                <a:hlinkClick r:id="rId3"/>
              </a:rPr>
              <a:t>https://www.cdc.gov/std/treatment-guidelines/default.htm</a:t>
            </a:r>
            <a:r>
              <a:rPr lang="en-US" sz="2400" dirty="0">
                <a:solidFill>
                  <a:schemeClr val="tx1"/>
                </a:solidFill>
              </a:rPr>
              <a:t>  </a:t>
            </a:r>
          </a:p>
          <a:p>
            <a:pPr marL="742950" indent="-742950">
              <a:buFont typeface="Arial" panose="020B0604020202020204" pitchFamily="34" charset="0"/>
              <a:buChar char="•"/>
            </a:pPr>
            <a:r>
              <a:rPr lang="en-US" sz="2400" dirty="0">
                <a:solidFill>
                  <a:schemeClr val="tx1"/>
                </a:solidFill>
              </a:rPr>
              <a:t>Indian Country Infectious Disease ECHO:   </a:t>
            </a:r>
            <a:r>
              <a:rPr lang="en-US" sz="2400" dirty="0">
                <a:solidFill>
                  <a:schemeClr val="tx1"/>
                </a:solidFill>
                <a:hlinkClick r:id="rId4"/>
              </a:rPr>
              <a:t>www.IndianCountryECHO.org</a:t>
            </a:r>
            <a:r>
              <a:rPr lang="en-US" sz="2400" dirty="0">
                <a:solidFill>
                  <a:schemeClr val="tx1"/>
                </a:solidFill>
              </a:rPr>
              <a:t>    </a:t>
            </a:r>
          </a:p>
          <a:p>
            <a:pPr marL="742950" indent="-742950">
              <a:buFont typeface="Arial" panose="020B0604020202020204" pitchFamily="34" charset="0"/>
              <a:buChar char="•"/>
            </a:pPr>
            <a:r>
              <a:rPr lang="en-US" sz="2400" dirty="0">
                <a:solidFill>
                  <a:schemeClr val="tx1"/>
                </a:solidFill>
              </a:rPr>
              <a:t>New York City Monograph: </a:t>
            </a:r>
            <a:r>
              <a:rPr lang="en-US" sz="2400" dirty="0">
                <a:solidFill>
                  <a:schemeClr val="tx1">
                    <a:lumMod val="65000"/>
                    <a:lumOff val="35000"/>
                  </a:schemeClr>
                </a:solidFill>
                <a:hlinkClick r:id="rId5"/>
              </a:rPr>
              <a:t>https://www.nycptc.org/x/Syphilis_Monograph_2019_NYC_PTC_NYC_DOHMH.pdf</a:t>
            </a:r>
            <a:endParaRPr lang="en-US" sz="2400" dirty="0">
              <a:solidFill>
                <a:schemeClr val="tx1"/>
              </a:solidFill>
            </a:endParaRPr>
          </a:p>
          <a:p>
            <a:pPr marL="742950" indent="-742950">
              <a:buFont typeface="Arial" panose="020B0604020202020204" pitchFamily="34" charset="0"/>
              <a:buChar char="•"/>
            </a:pPr>
            <a:r>
              <a:rPr lang="en-US" sz="2400" dirty="0">
                <a:solidFill>
                  <a:schemeClr val="tx1"/>
                </a:solidFill>
              </a:rPr>
              <a:t>CDC Syphilis Pocket Guide: </a:t>
            </a:r>
            <a:r>
              <a:rPr lang="en-US" sz="2400" dirty="0">
                <a:solidFill>
                  <a:schemeClr val="tx1"/>
                </a:solidFill>
                <a:hlinkClick r:id="rId6"/>
              </a:rPr>
              <a:t>https://www.cdc.gov/std/syphilis/syphilis-pocket-guide-final-508.pdf</a:t>
            </a:r>
            <a:endParaRPr lang="en-US" sz="2400" dirty="0">
              <a:solidFill>
                <a:schemeClr val="tx1"/>
              </a:solidFill>
            </a:endParaRPr>
          </a:p>
          <a:p>
            <a:pPr marL="742950" indent="-742950">
              <a:buFont typeface="Arial" panose="020B0604020202020204" pitchFamily="34" charset="0"/>
              <a:buChar char="•"/>
            </a:pPr>
            <a:r>
              <a:rPr lang="en-US" sz="2400" dirty="0">
                <a:solidFill>
                  <a:schemeClr val="tx1"/>
                </a:solidFill>
              </a:rPr>
              <a:t>National STD curriculum: </a:t>
            </a:r>
            <a:r>
              <a:rPr lang="en-US" sz="2400" dirty="0">
                <a:solidFill>
                  <a:schemeClr val="tx1"/>
                </a:solidFill>
                <a:hlinkClick r:id="rId7"/>
              </a:rPr>
              <a:t>https://www.std.uw.edu/</a:t>
            </a:r>
            <a:endParaRPr lang="en-US" sz="2400" dirty="0">
              <a:solidFill>
                <a:schemeClr val="tx1"/>
              </a:solidFill>
            </a:endParaRPr>
          </a:p>
          <a:p>
            <a:pPr marL="742950" indent="-742950">
              <a:buFont typeface="Arial" panose="020B0604020202020204" pitchFamily="34" charset="0"/>
              <a:buChar char="•"/>
            </a:pPr>
            <a:r>
              <a:rPr lang="en-US" sz="2400" dirty="0">
                <a:solidFill>
                  <a:schemeClr val="tx1"/>
                </a:solidFill>
              </a:rPr>
              <a:t>STD podcast: </a:t>
            </a:r>
            <a:r>
              <a:rPr lang="en-US" sz="2400" dirty="0">
                <a:solidFill>
                  <a:schemeClr val="tx1"/>
                </a:solidFill>
                <a:hlinkClick r:id="rId8"/>
              </a:rPr>
              <a:t>https://www.std.uw.edu/podcast</a:t>
            </a:r>
            <a:endParaRPr lang="en-US" sz="2400" dirty="0">
              <a:solidFill>
                <a:schemeClr val="tx1"/>
              </a:solidFill>
            </a:endParaRPr>
          </a:p>
          <a:p>
            <a:pPr marL="742950" indent="-742950">
              <a:buFont typeface="Arial" panose="020B0604020202020204" pitchFamily="34" charset="0"/>
              <a:buChar char="•"/>
            </a:pPr>
            <a:r>
              <a:rPr lang="en-US" sz="2400" dirty="0">
                <a:solidFill>
                  <a:schemeClr val="tx1"/>
                </a:solidFill>
              </a:rPr>
              <a:t>National Network of STD Prevention Training Centers:  </a:t>
            </a:r>
            <a:r>
              <a:rPr lang="en-US" sz="2400" dirty="0">
                <a:solidFill>
                  <a:schemeClr val="tx1"/>
                </a:solidFill>
                <a:hlinkClick r:id="rId9"/>
              </a:rPr>
              <a:t>https://www.cdc.gov/std/training/default.htm</a:t>
            </a:r>
            <a:r>
              <a:rPr lang="en-US" sz="2400" dirty="0">
                <a:solidFill>
                  <a:schemeClr val="tx1"/>
                </a:solidFill>
              </a:rPr>
              <a:t> </a:t>
            </a:r>
          </a:p>
          <a:p>
            <a:pPr marL="742950" indent="-742950">
              <a:buFont typeface="Arial" panose="020B0604020202020204" pitchFamily="34" charset="0"/>
              <a:buChar char="•"/>
            </a:pPr>
            <a:endParaRPr lang="en-US" sz="2000" dirty="0">
              <a:solidFill>
                <a:schemeClr val="tx1"/>
              </a:solidFill>
            </a:endParaRPr>
          </a:p>
          <a:p>
            <a:pPr marL="742950" indent="-742950">
              <a:buFont typeface="Arial" panose="020B0604020202020204" pitchFamily="34" charset="0"/>
              <a:buChar char="•"/>
            </a:pPr>
            <a:endParaRPr lang="en-US" sz="2000" dirty="0">
              <a:solidFill>
                <a:schemeClr val="tx1"/>
              </a:solidFill>
            </a:endParaRPr>
          </a:p>
          <a:p>
            <a:pPr marL="742950" indent="-742950">
              <a:buFont typeface="Arial" panose="020B0604020202020204" pitchFamily="34" charset="0"/>
              <a:buChar char="•"/>
            </a:pPr>
            <a:endParaRPr lang="en-US" sz="2000" dirty="0">
              <a:solidFill>
                <a:schemeClr val="tx1"/>
              </a:solidFill>
            </a:endParaRPr>
          </a:p>
          <a:p>
            <a:pPr marL="742950" indent="-742950">
              <a:buFont typeface="Arial" panose="020B0604020202020204" pitchFamily="34" charset="0"/>
              <a:buChar char="•"/>
            </a:pPr>
            <a:endParaRPr lang="en-US" sz="2000" dirty="0">
              <a:solidFill>
                <a:schemeClr val="tx1">
                  <a:lumMod val="65000"/>
                  <a:lumOff val="35000"/>
                </a:schemeClr>
              </a:solidFill>
            </a:endParaRPr>
          </a:p>
          <a:p>
            <a:pPr marL="742950" indent="-742950">
              <a:buFont typeface="Arial" panose="020B0604020202020204" pitchFamily="34" charset="0"/>
              <a:buChar char="•"/>
            </a:pPr>
            <a:endParaRPr lang="en-US" sz="2400" dirty="0">
              <a:solidFill>
                <a:schemeClr val="tx1"/>
              </a:solidFill>
            </a:endParaRPr>
          </a:p>
          <a:p>
            <a:pPr marL="742950" indent="-742950">
              <a:buFont typeface="Arial" panose="020B0604020202020204" pitchFamily="34" charset="0"/>
              <a:buChar char="•"/>
            </a:pPr>
            <a:endParaRPr lang="en-US" sz="2000" dirty="0">
              <a:solidFill>
                <a:schemeClr val="tx1"/>
              </a:solidFill>
            </a:endParaRPr>
          </a:p>
          <a:p>
            <a:pPr marL="0" indent="0"/>
            <a:endParaRPr lang="en-US" sz="2400" dirty="0">
              <a:solidFill>
                <a:schemeClr val="tx1"/>
              </a:solidFill>
            </a:endParaRPr>
          </a:p>
          <a:p>
            <a:endParaRPr lang="en-US" dirty="0"/>
          </a:p>
        </p:txBody>
      </p:sp>
    </p:spTree>
    <p:extLst>
      <p:ext uri="{BB962C8B-B14F-4D97-AF65-F5344CB8AC3E}">
        <p14:creationId xmlns:p14="http://schemas.microsoft.com/office/powerpoint/2010/main" val="35025212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26AC23E-4BB7-4528-B9A4-D91FD6FBC0A4}"/>
              </a:ext>
            </a:extLst>
          </p:cNvPr>
          <p:cNvPicPr>
            <a:picLocks noChangeAspect="1"/>
          </p:cNvPicPr>
          <p:nvPr/>
        </p:nvPicPr>
        <p:blipFill>
          <a:blip r:embed="rId2"/>
          <a:stretch>
            <a:fillRect/>
          </a:stretch>
        </p:blipFill>
        <p:spPr>
          <a:xfrm>
            <a:off x="6421035" y="1877240"/>
            <a:ext cx="5129784" cy="3103519"/>
          </a:xfrm>
          <a:prstGeom prst="rect">
            <a:avLst/>
          </a:prstGeom>
        </p:spPr>
      </p:pic>
      <p:sp>
        <p:nvSpPr>
          <p:cNvPr id="40" name="Rectangle 39">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37C2F56-57F4-4339-AE14-1C38759F8B10}"/>
              </a:ext>
            </a:extLst>
          </p:cNvPr>
          <p:cNvPicPr>
            <a:picLocks noChangeAspect="1"/>
          </p:cNvPicPr>
          <p:nvPr/>
        </p:nvPicPr>
        <p:blipFill>
          <a:blip r:embed="rId3"/>
          <a:stretch>
            <a:fillRect/>
          </a:stretch>
        </p:blipFill>
        <p:spPr>
          <a:xfrm>
            <a:off x="641180" y="2608235"/>
            <a:ext cx="5129784" cy="1641530"/>
          </a:xfrm>
          <a:prstGeom prst="rect">
            <a:avLst/>
          </a:prstGeom>
        </p:spPr>
      </p:pic>
    </p:spTree>
    <p:extLst>
      <p:ext uri="{BB962C8B-B14F-4D97-AF65-F5344CB8AC3E}">
        <p14:creationId xmlns:p14="http://schemas.microsoft.com/office/powerpoint/2010/main" val="294430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BC88C9-2D16-47BE-B002-3938F2794F02}"/>
              </a:ext>
            </a:extLst>
          </p:cNvPr>
          <p:cNvSpPr txBox="1"/>
          <p:nvPr/>
        </p:nvSpPr>
        <p:spPr>
          <a:xfrm>
            <a:off x="0" y="640081"/>
            <a:ext cx="4654297" cy="3643820"/>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Heroin</a:t>
            </a:r>
          </a:p>
          <a:p>
            <a:pPr algn="ctr">
              <a:lnSpc>
                <a:spcPct val="90000"/>
              </a:lnSpc>
              <a:spcBef>
                <a:spcPct val="0"/>
              </a:spcBef>
              <a:spcAft>
                <a:spcPts val="600"/>
              </a:spcAft>
            </a:pPr>
            <a:endParaRPr lang="en-US" sz="4400" b="1" dirty="0">
              <a:solidFill>
                <a:schemeClr val="bg1"/>
              </a:solidFill>
              <a:latin typeface="+mj-lt"/>
              <a:ea typeface="+mj-ea"/>
              <a:cs typeface="+mj-cs"/>
            </a:endParaRPr>
          </a:p>
          <a:p>
            <a:pPr algn="ct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 </a:t>
            </a:r>
            <a:r>
              <a:rPr kumimoji="0" lang="en-US" sz="8000" b="1" i="0" u="none" strike="noStrike" kern="1200" cap="none" spc="0" normalizeH="0" baseline="0" noProof="0" dirty="0">
                <a:ln>
                  <a:noFill/>
                </a:ln>
                <a:solidFill>
                  <a:schemeClr val="bg1"/>
                </a:solidFill>
                <a:effectLst/>
                <a:uLnTx/>
                <a:uFillTx/>
                <a:latin typeface="+mj-lt"/>
                <a:ea typeface="+mj-ea"/>
                <a:cs typeface="+mj-cs"/>
              </a:rPr>
              <a:t>~3%</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1">
            <a:extLst>
              <a:ext uri="{FF2B5EF4-FFF2-40B4-BE49-F238E27FC236}">
                <a16:creationId xmlns:a16="http://schemas.microsoft.com/office/drawing/2014/main" id="{C4380B59-91D8-406F-952D-132DD63D60C3}"/>
              </a:ext>
            </a:extLst>
          </p:cNvPr>
          <p:cNvPicPr>
            <a:picLocks noChangeAspect="1"/>
          </p:cNvPicPr>
          <p:nvPr/>
        </p:nvPicPr>
        <p:blipFill>
          <a:blip r:embed="rId3"/>
          <a:stretch>
            <a:fillRect/>
          </a:stretch>
        </p:blipFill>
        <p:spPr>
          <a:xfrm>
            <a:off x="5011803" y="1478072"/>
            <a:ext cx="6893715" cy="3643820"/>
          </a:xfrm>
          <a:prstGeom prst="rect">
            <a:avLst/>
          </a:prstGeom>
        </p:spPr>
      </p:pic>
      <p:cxnSp>
        <p:nvCxnSpPr>
          <p:cNvPr id="7" name="Straight Connector 6">
            <a:extLst>
              <a:ext uri="{FF2B5EF4-FFF2-40B4-BE49-F238E27FC236}">
                <a16:creationId xmlns:a16="http://schemas.microsoft.com/office/drawing/2014/main" id="{F7EB117D-2F92-468D-B15E-6CC2D1F0C7E7}"/>
              </a:ext>
            </a:extLst>
          </p:cNvPr>
          <p:cNvCxnSpPr/>
          <p:nvPr/>
        </p:nvCxnSpPr>
        <p:spPr>
          <a:xfrm>
            <a:off x="286482" y="2530258"/>
            <a:ext cx="39974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9002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ass, sky, outdoor, plant&#10;&#10;Description automatically generated">
            <a:extLst>
              <a:ext uri="{FF2B5EF4-FFF2-40B4-BE49-F238E27FC236}">
                <a16:creationId xmlns:a16="http://schemas.microsoft.com/office/drawing/2014/main" id="{A0B1F64C-1793-4F2D-943C-C4FA90EC0776}"/>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24951" b="63"/>
          <a:stretch/>
        </p:blipFill>
        <p:spPr>
          <a:xfrm>
            <a:off x="20" y="1282"/>
            <a:ext cx="12191980" cy="6856718"/>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119C9B-3D1C-4EBB-989F-48DEA5733636}"/>
              </a:ext>
            </a:extLst>
          </p:cNvPr>
          <p:cNvPicPr>
            <a:picLocks noChangeAspect="1"/>
          </p:cNvPicPr>
          <p:nvPr/>
        </p:nvPicPr>
        <p:blipFill>
          <a:blip r:embed="rId3"/>
          <a:stretch>
            <a:fillRect/>
          </a:stretch>
        </p:blipFill>
        <p:spPr>
          <a:xfrm>
            <a:off x="548159" y="484377"/>
            <a:ext cx="11095682" cy="5889246"/>
          </a:xfrm>
          <a:prstGeom prst="rect">
            <a:avLst/>
          </a:prstGeom>
        </p:spPr>
      </p:pic>
    </p:spTree>
    <p:extLst>
      <p:ext uri="{BB962C8B-B14F-4D97-AF65-F5344CB8AC3E}">
        <p14:creationId xmlns:p14="http://schemas.microsoft.com/office/powerpoint/2010/main" val="216697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674C-9B75-45E3-8169-53D1BFC6AB1B}"/>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5C5C38D5-D7E5-4A4D-88AC-B4978809E2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46245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305DC-B48F-4E0A-B757-F0EAD6730683}"/>
              </a:ext>
            </a:extLst>
          </p:cNvPr>
          <p:cNvSpPr>
            <a:spLocks noGrp="1"/>
          </p:cNvSpPr>
          <p:nvPr>
            <p:ph type="title"/>
          </p:nvPr>
        </p:nvSpPr>
        <p:spPr>
          <a:xfrm>
            <a:off x="1155557" y="649674"/>
            <a:ext cx="4284420" cy="1687143"/>
          </a:xfrm>
        </p:spPr>
        <p:txBody>
          <a:bodyPr anchor="t">
            <a:normAutofit/>
          </a:bodyPr>
          <a:lstStyle/>
          <a:p>
            <a:r>
              <a:rPr lang="en-US" sz="3700" dirty="0">
                <a:solidFill>
                  <a:schemeClr val="bg1"/>
                </a:solidFill>
                <a:latin typeface="+mn-lt"/>
              </a:rPr>
              <a:t>An opportunity for ED providers to intervene:</a:t>
            </a:r>
          </a:p>
        </p:txBody>
      </p:sp>
      <p:sp>
        <p:nvSpPr>
          <p:cNvPr id="23" name="Rectangle 2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64275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BA489B4F-5FD2-4D4B-B972-ECDF5BB8E0F8}"/>
              </a:ext>
            </a:extLst>
          </p:cNvPr>
          <p:cNvSpPr>
            <a:spLocks noGrp="1"/>
          </p:cNvSpPr>
          <p:nvPr>
            <p:ph idx="1"/>
          </p:nvPr>
        </p:nvSpPr>
        <p:spPr>
          <a:xfrm>
            <a:off x="6752022" y="849338"/>
            <a:ext cx="4293299" cy="1487480"/>
          </a:xfrm>
        </p:spPr>
        <p:txBody>
          <a:bodyPr>
            <a:normAutofit/>
          </a:bodyPr>
          <a:lstStyle/>
          <a:p>
            <a:pPr marL="0" indent="0">
              <a:buNone/>
            </a:pPr>
            <a:r>
              <a:rPr lang="en-US" sz="1600" dirty="0"/>
              <a:t>Source: </a:t>
            </a:r>
            <a:r>
              <a:rPr lang="en-US" sz="1600" b="0" i="0">
                <a:effectLst/>
              </a:rPr>
              <a:t>Ernst, A. A., Romolo, R., &amp; Nick, T. (1993). Emergency department screening for syphilis in pregnant women without prenatal care. </a:t>
            </a:r>
            <a:r>
              <a:rPr lang="en-US" sz="1600" b="0" i="1">
                <a:effectLst/>
              </a:rPr>
              <a:t>Annals of emergency medicine</a:t>
            </a:r>
            <a:r>
              <a:rPr lang="en-US" sz="1600" b="0" i="0">
                <a:effectLst/>
              </a:rPr>
              <a:t>, </a:t>
            </a:r>
            <a:r>
              <a:rPr lang="en-US" sz="1600" b="0" i="1">
                <a:effectLst/>
              </a:rPr>
              <a:t>22</a:t>
            </a:r>
            <a:r>
              <a:rPr lang="en-US" sz="1600" b="0" i="0">
                <a:effectLst/>
              </a:rPr>
              <a:t>(5), 781-785.</a:t>
            </a:r>
            <a:endParaRPr lang="en-US" sz="1600" dirty="0"/>
          </a:p>
        </p:txBody>
      </p:sp>
      <p:pic>
        <p:nvPicPr>
          <p:cNvPr id="8" name="Content Placeholder 4" descr="A screenshot of a computer&#10;&#10;Description automatically generated with medium confidence">
            <a:extLst>
              <a:ext uri="{FF2B5EF4-FFF2-40B4-BE49-F238E27FC236}">
                <a16:creationId xmlns:a16="http://schemas.microsoft.com/office/drawing/2014/main" id="{4258EB85-7A61-4040-9840-BE7FC93EC60A}"/>
              </a:ext>
            </a:extLst>
          </p:cNvPr>
          <p:cNvPicPr>
            <a:picLocks noChangeAspect="1"/>
          </p:cNvPicPr>
          <p:nvPr/>
        </p:nvPicPr>
        <p:blipFill rotWithShape="1">
          <a:blip r:embed="rId3"/>
          <a:srcRect r="3983" b="-2"/>
          <a:stretch/>
        </p:blipFill>
        <p:spPr>
          <a:xfrm>
            <a:off x="1155556" y="2631774"/>
            <a:ext cx="9889765" cy="3579308"/>
          </a:xfrm>
          <a:prstGeom prst="rect">
            <a:avLst/>
          </a:prstGeom>
        </p:spPr>
      </p:pic>
    </p:spTree>
    <p:extLst>
      <p:ext uri="{BB962C8B-B14F-4D97-AF65-F5344CB8AC3E}">
        <p14:creationId xmlns:p14="http://schemas.microsoft.com/office/powerpoint/2010/main" val="39671051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788A"/>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305DC-B48F-4E0A-B757-F0EAD6730683}"/>
              </a:ext>
            </a:extLst>
          </p:cNvPr>
          <p:cNvSpPr>
            <a:spLocks noGrp="1"/>
          </p:cNvSpPr>
          <p:nvPr>
            <p:ph type="title"/>
          </p:nvPr>
        </p:nvSpPr>
        <p:spPr>
          <a:xfrm>
            <a:off x="1095860" y="753733"/>
            <a:ext cx="4284420" cy="1687143"/>
          </a:xfrm>
        </p:spPr>
        <p:txBody>
          <a:bodyPr anchor="t">
            <a:normAutofit/>
          </a:bodyPr>
          <a:lstStyle/>
          <a:p>
            <a:r>
              <a:rPr lang="en-US" sz="3700" dirty="0">
                <a:solidFill>
                  <a:schemeClr val="bg1"/>
                </a:solidFill>
                <a:latin typeface="+mn-lt"/>
              </a:rPr>
              <a:t>An opportunity for ED providers to intervene:</a:t>
            </a:r>
          </a:p>
        </p:txBody>
      </p:sp>
      <p:sp>
        <p:nvSpPr>
          <p:cNvPr id="14" name="Rectangle 1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64275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BA489B4F-5FD2-4D4B-B972-ECDF5BB8E0F8}"/>
              </a:ext>
            </a:extLst>
          </p:cNvPr>
          <p:cNvSpPr>
            <a:spLocks noGrp="1"/>
          </p:cNvSpPr>
          <p:nvPr>
            <p:ph idx="1"/>
          </p:nvPr>
        </p:nvSpPr>
        <p:spPr>
          <a:xfrm>
            <a:off x="253675" y="6033927"/>
            <a:ext cx="5588661" cy="918139"/>
          </a:xfrm>
        </p:spPr>
        <p:txBody>
          <a:bodyPr>
            <a:normAutofit/>
          </a:bodyPr>
          <a:lstStyle/>
          <a:p>
            <a:pPr marL="0" indent="0">
              <a:buNone/>
            </a:pPr>
            <a:r>
              <a:rPr lang="en-US" sz="1600" dirty="0">
                <a:solidFill>
                  <a:schemeClr val="bg1"/>
                </a:solidFill>
              </a:rPr>
              <a:t>Source: </a:t>
            </a:r>
            <a:r>
              <a:rPr lang="en-US" sz="1600" b="0" i="0" dirty="0">
                <a:solidFill>
                  <a:schemeClr val="bg1"/>
                </a:solidFill>
                <a:effectLst/>
              </a:rPr>
              <a:t>Ernst, A. A., </a:t>
            </a:r>
            <a:r>
              <a:rPr lang="en-US" sz="1600" b="0" i="0" dirty="0" err="1">
                <a:solidFill>
                  <a:schemeClr val="bg1"/>
                </a:solidFill>
                <a:effectLst/>
              </a:rPr>
              <a:t>Romolo</a:t>
            </a:r>
            <a:r>
              <a:rPr lang="en-US" sz="1600" b="0" i="0" dirty="0">
                <a:solidFill>
                  <a:schemeClr val="bg1"/>
                </a:solidFill>
                <a:effectLst/>
              </a:rPr>
              <a:t>, R., &amp; Nick, T. (1993). Emergency department screening for syphilis in pregnant women without prenatal care. </a:t>
            </a:r>
            <a:r>
              <a:rPr lang="en-US" sz="1600" b="0" i="1" dirty="0">
                <a:solidFill>
                  <a:schemeClr val="bg1"/>
                </a:solidFill>
                <a:effectLst/>
              </a:rPr>
              <a:t>Annals of emergency medicine</a:t>
            </a:r>
            <a:r>
              <a:rPr lang="en-US" sz="1600" b="0" i="0" dirty="0">
                <a:solidFill>
                  <a:schemeClr val="bg1"/>
                </a:solidFill>
                <a:effectLst/>
              </a:rPr>
              <a:t>, </a:t>
            </a:r>
            <a:r>
              <a:rPr lang="en-US" sz="1600" b="0" i="1" dirty="0">
                <a:solidFill>
                  <a:schemeClr val="bg1"/>
                </a:solidFill>
                <a:effectLst/>
              </a:rPr>
              <a:t>22</a:t>
            </a:r>
            <a:r>
              <a:rPr lang="en-US" sz="1600" b="0" i="0" dirty="0">
                <a:solidFill>
                  <a:schemeClr val="bg1"/>
                </a:solidFill>
                <a:effectLst/>
              </a:rPr>
              <a:t>(5), 781-785.</a:t>
            </a:r>
            <a:endParaRPr lang="en-US" sz="1600" dirty="0">
              <a:solidFill>
                <a:schemeClr val="bg1"/>
              </a:solidFill>
            </a:endParaRPr>
          </a:p>
        </p:txBody>
      </p:sp>
      <p:pic>
        <p:nvPicPr>
          <p:cNvPr id="5" name="Content Placeholder 4">
            <a:extLst>
              <a:ext uri="{FF2B5EF4-FFF2-40B4-BE49-F238E27FC236}">
                <a16:creationId xmlns:a16="http://schemas.microsoft.com/office/drawing/2014/main" id="{4D591B00-6F25-42D3-B618-15E493F118E5}"/>
              </a:ext>
            </a:extLst>
          </p:cNvPr>
          <p:cNvPicPr>
            <a:picLocks noChangeAspect="1"/>
          </p:cNvPicPr>
          <p:nvPr/>
        </p:nvPicPr>
        <p:blipFill rotWithShape="1">
          <a:blip r:embed="rId3"/>
          <a:srcRect r="3983" b="-2"/>
          <a:stretch/>
        </p:blipFill>
        <p:spPr>
          <a:xfrm>
            <a:off x="190289" y="3582654"/>
            <a:ext cx="5731009" cy="2451273"/>
          </a:xfrm>
          <a:prstGeom prst="rect">
            <a:avLst/>
          </a:prstGeom>
        </p:spPr>
      </p:pic>
      <p:sp>
        <p:nvSpPr>
          <p:cNvPr id="6" name="TextBox 5">
            <a:extLst>
              <a:ext uri="{FF2B5EF4-FFF2-40B4-BE49-F238E27FC236}">
                <a16:creationId xmlns:a16="http://schemas.microsoft.com/office/drawing/2014/main" id="{201049A8-68FB-4519-9432-E8AEB249CC2F}"/>
              </a:ext>
            </a:extLst>
          </p:cNvPr>
          <p:cNvSpPr txBox="1"/>
          <p:nvPr/>
        </p:nvSpPr>
        <p:spPr>
          <a:xfrm>
            <a:off x="7307298" y="2537539"/>
            <a:ext cx="4237463"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788A"/>
                </a:solidFill>
                <a:effectLst/>
                <a:uLnTx/>
                <a:uFillTx/>
                <a:latin typeface="Calibri" panose="020F0502020204030204"/>
                <a:ea typeface="+mn-ea"/>
                <a:cs typeface="+mn-cs"/>
              </a:rPr>
              <a:t>11.1%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newly detected syphilis</a:t>
            </a:r>
          </a:p>
        </p:txBody>
      </p:sp>
      <p:sp>
        <p:nvSpPr>
          <p:cNvPr id="7" name="TextBox 6">
            <a:extLst>
              <a:ext uri="{FF2B5EF4-FFF2-40B4-BE49-F238E27FC236}">
                <a16:creationId xmlns:a16="http://schemas.microsoft.com/office/drawing/2014/main" id="{A36B4C9C-4FB6-438B-8313-E8CFD32B1493}"/>
              </a:ext>
            </a:extLst>
          </p:cNvPr>
          <p:cNvSpPr txBox="1"/>
          <p:nvPr/>
        </p:nvSpPr>
        <p:spPr>
          <a:xfrm>
            <a:off x="7251547" y="1120252"/>
            <a:ext cx="50961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72 pregnant women without prenatal care screened</a:t>
            </a:r>
          </a:p>
        </p:txBody>
      </p:sp>
    </p:spTree>
    <p:extLst>
      <p:ext uri="{BB962C8B-B14F-4D97-AF65-F5344CB8AC3E}">
        <p14:creationId xmlns:p14="http://schemas.microsoft.com/office/powerpoint/2010/main" val="17513413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EBD1C1-AB83-4F73-A2AA-B5E720C4531E}"/>
              </a:ext>
            </a:extLst>
          </p:cNvPr>
          <p:cNvPicPr>
            <a:picLocks noGrp="1" noChangeAspect="1"/>
          </p:cNvPicPr>
          <p:nvPr>
            <p:ph sz="quarter" idx="10"/>
          </p:nvPr>
        </p:nvPicPr>
        <p:blipFill>
          <a:blip r:embed="rId3"/>
          <a:stretch>
            <a:fillRect/>
          </a:stretch>
        </p:blipFill>
        <p:spPr>
          <a:xfrm>
            <a:off x="160838" y="1746504"/>
            <a:ext cx="3323708" cy="2811180"/>
          </a:xfrm>
          <a:prstGeom prst="rect">
            <a:avLst/>
          </a:prstGeom>
        </p:spPr>
      </p:pic>
      <p:pic>
        <p:nvPicPr>
          <p:cNvPr id="5" name="Picture 4">
            <a:extLst>
              <a:ext uri="{FF2B5EF4-FFF2-40B4-BE49-F238E27FC236}">
                <a16:creationId xmlns:a16="http://schemas.microsoft.com/office/drawing/2014/main" id="{6C0AD199-7CB1-48D2-9785-5D3487977997}"/>
              </a:ext>
            </a:extLst>
          </p:cNvPr>
          <p:cNvPicPr>
            <a:picLocks noChangeAspect="1"/>
          </p:cNvPicPr>
          <p:nvPr/>
        </p:nvPicPr>
        <p:blipFill>
          <a:blip r:embed="rId4"/>
          <a:stretch>
            <a:fillRect/>
          </a:stretch>
        </p:blipFill>
        <p:spPr>
          <a:xfrm>
            <a:off x="3699775" y="1746504"/>
            <a:ext cx="2247613" cy="2811180"/>
          </a:xfrm>
          <a:prstGeom prst="rect">
            <a:avLst/>
          </a:prstGeom>
        </p:spPr>
      </p:pic>
      <p:pic>
        <p:nvPicPr>
          <p:cNvPr id="6" name="Picture 5">
            <a:extLst>
              <a:ext uri="{FF2B5EF4-FFF2-40B4-BE49-F238E27FC236}">
                <a16:creationId xmlns:a16="http://schemas.microsoft.com/office/drawing/2014/main" id="{EFD57533-9F5C-42F3-8D39-C7FA63DD44E6}"/>
              </a:ext>
            </a:extLst>
          </p:cNvPr>
          <p:cNvPicPr>
            <a:picLocks noChangeAspect="1"/>
          </p:cNvPicPr>
          <p:nvPr/>
        </p:nvPicPr>
        <p:blipFill>
          <a:blip r:embed="rId5"/>
          <a:stretch>
            <a:fillRect/>
          </a:stretch>
        </p:blipFill>
        <p:spPr>
          <a:xfrm>
            <a:off x="6217182" y="1746505"/>
            <a:ext cx="2469753" cy="2811180"/>
          </a:xfrm>
          <a:prstGeom prst="rect">
            <a:avLst/>
          </a:prstGeom>
        </p:spPr>
      </p:pic>
      <p:pic>
        <p:nvPicPr>
          <p:cNvPr id="7" name="Picture 6">
            <a:extLst>
              <a:ext uri="{FF2B5EF4-FFF2-40B4-BE49-F238E27FC236}">
                <a16:creationId xmlns:a16="http://schemas.microsoft.com/office/drawing/2014/main" id="{A47C0F83-7E68-4AEF-AB49-90F43503A755}"/>
              </a:ext>
            </a:extLst>
          </p:cNvPr>
          <p:cNvPicPr>
            <a:picLocks noChangeAspect="1"/>
          </p:cNvPicPr>
          <p:nvPr/>
        </p:nvPicPr>
        <p:blipFill>
          <a:blip r:embed="rId6"/>
          <a:stretch>
            <a:fillRect/>
          </a:stretch>
        </p:blipFill>
        <p:spPr>
          <a:xfrm>
            <a:off x="8921403" y="1746505"/>
            <a:ext cx="2882566" cy="2811180"/>
          </a:xfrm>
          <a:prstGeom prst="rect">
            <a:avLst/>
          </a:prstGeom>
        </p:spPr>
      </p:pic>
      <p:sp>
        <p:nvSpPr>
          <p:cNvPr id="8" name="TextBox 7">
            <a:extLst>
              <a:ext uri="{FF2B5EF4-FFF2-40B4-BE49-F238E27FC236}">
                <a16:creationId xmlns:a16="http://schemas.microsoft.com/office/drawing/2014/main" id="{45C67EFB-7AAD-49C4-B595-6F0AB2FC1AF4}"/>
              </a:ext>
            </a:extLst>
          </p:cNvPr>
          <p:cNvSpPr txBox="1"/>
          <p:nvPr/>
        </p:nvSpPr>
        <p:spPr>
          <a:xfrm>
            <a:off x="452874" y="5811211"/>
            <a:ext cx="101105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https://www.cdc.gov/ncbddd/birthdefects/surveillancemanual/quick-reference-handbook/congenital-syphilis.html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7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BC88C9-2D16-47BE-B002-3938F2794F02}"/>
              </a:ext>
            </a:extLst>
          </p:cNvPr>
          <p:cNvSpPr txBox="1"/>
          <p:nvPr/>
        </p:nvSpPr>
        <p:spPr>
          <a:xfrm>
            <a:off x="0" y="640081"/>
            <a:ext cx="4654297" cy="3643820"/>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Injection Drugs</a:t>
            </a:r>
          </a:p>
          <a:p>
            <a:pPr algn="ctr">
              <a:lnSpc>
                <a:spcPct val="90000"/>
              </a:lnSpc>
              <a:spcBef>
                <a:spcPct val="0"/>
              </a:spcBef>
              <a:spcAft>
                <a:spcPts val="600"/>
              </a:spcAft>
            </a:pPr>
            <a:endParaRPr lang="en-US" sz="4400" b="1" dirty="0">
              <a:solidFill>
                <a:schemeClr val="bg1"/>
              </a:solidFill>
              <a:latin typeface="+mj-lt"/>
              <a:ea typeface="+mj-ea"/>
              <a:cs typeface="+mj-cs"/>
            </a:endParaRPr>
          </a:p>
          <a:p>
            <a:pPr algn="ct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 </a:t>
            </a:r>
            <a:r>
              <a:rPr lang="en-US" sz="8000" b="1" dirty="0">
                <a:solidFill>
                  <a:schemeClr val="bg1"/>
                </a:solidFill>
                <a:latin typeface="+mj-lt"/>
                <a:ea typeface="+mj-ea"/>
                <a:cs typeface="+mj-cs"/>
              </a:rPr>
              <a:t>&gt;8</a:t>
            </a:r>
            <a:r>
              <a:rPr kumimoji="0" lang="en-US" sz="8000" b="1" i="0" u="none" strike="noStrike" kern="1200" cap="none" spc="0" normalizeH="0" baseline="0" noProof="0" dirty="0">
                <a:ln>
                  <a:noFill/>
                </a:ln>
                <a:solidFill>
                  <a:schemeClr val="bg1"/>
                </a:solidFill>
                <a:effectLst/>
                <a:uLnTx/>
                <a:uFillTx/>
                <a:latin typeface="+mj-lt"/>
                <a:ea typeface="+mj-ea"/>
                <a:cs typeface="+mj-cs"/>
              </a:rPr>
              <a:t>%</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1">
            <a:extLst>
              <a:ext uri="{FF2B5EF4-FFF2-40B4-BE49-F238E27FC236}">
                <a16:creationId xmlns:a16="http://schemas.microsoft.com/office/drawing/2014/main" id="{C4380B59-91D8-406F-952D-132DD63D60C3}"/>
              </a:ext>
            </a:extLst>
          </p:cNvPr>
          <p:cNvPicPr>
            <a:picLocks noChangeAspect="1"/>
          </p:cNvPicPr>
          <p:nvPr/>
        </p:nvPicPr>
        <p:blipFill>
          <a:blip r:embed="rId3"/>
          <a:stretch>
            <a:fillRect/>
          </a:stretch>
        </p:blipFill>
        <p:spPr>
          <a:xfrm>
            <a:off x="5011803" y="1478072"/>
            <a:ext cx="6893715" cy="3643820"/>
          </a:xfrm>
          <a:prstGeom prst="rect">
            <a:avLst/>
          </a:prstGeom>
        </p:spPr>
      </p:pic>
      <p:cxnSp>
        <p:nvCxnSpPr>
          <p:cNvPr id="7" name="Straight Connector 6">
            <a:extLst>
              <a:ext uri="{FF2B5EF4-FFF2-40B4-BE49-F238E27FC236}">
                <a16:creationId xmlns:a16="http://schemas.microsoft.com/office/drawing/2014/main" id="{F7EB117D-2F92-468D-B15E-6CC2D1F0C7E7}"/>
              </a:ext>
            </a:extLst>
          </p:cNvPr>
          <p:cNvCxnSpPr/>
          <p:nvPr/>
        </p:nvCxnSpPr>
        <p:spPr>
          <a:xfrm>
            <a:off x="286482" y="2530258"/>
            <a:ext cx="39974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706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BC88C9-2D16-47BE-B002-3938F2794F02}"/>
              </a:ext>
            </a:extLst>
          </p:cNvPr>
          <p:cNvSpPr txBox="1"/>
          <p:nvPr/>
        </p:nvSpPr>
        <p:spPr>
          <a:xfrm>
            <a:off x="0" y="640081"/>
            <a:ext cx="4654297" cy="364382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Methamphetamine</a:t>
            </a:r>
            <a:endParaRPr lang="en-US" sz="4400" b="1" dirty="0">
              <a:solidFill>
                <a:schemeClr val="bg1"/>
              </a:solidFill>
              <a:latin typeface="+mj-lt"/>
              <a:ea typeface="+mj-ea"/>
              <a:cs typeface="+mj-cs"/>
            </a:endParaRPr>
          </a:p>
          <a:p>
            <a:pP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 </a:t>
            </a:r>
          </a:p>
          <a:p>
            <a:pPr algn="ctr">
              <a:lnSpc>
                <a:spcPct val="90000"/>
              </a:lnSpc>
              <a:spcBef>
                <a:spcPct val="0"/>
              </a:spcBef>
              <a:spcAft>
                <a:spcPts val="600"/>
              </a:spcAft>
            </a:pPr>
            <a:r>
              <a:rPr lang="en-US" sz="8000" b="1" kern="1200" dirty="0">
                <a:solidFill>
                  <a:schemeClr val="bg1"/>
                </a:solidFill>
                <a:latin typeface="+mj-lt"/>
                <a:ea typeface="+mj-ea"/>
                <a:cs typeface="+mj-cs"/>
              </a:rPr>
              <a:t>&gt;10%</a:t>
            </a:r>
            <a:endParaRPr lang="en-US" sz="8000" kern="1200" dirty="0">
              <a:solidFill>
                <a:schemeClr val="bg1"/>
              </a:solidFill>
              <a:latin typeface="+mj-lt"/>
              <a:ea typeface="+mj-ea"/>
              <a:cs typeface="+mj-cs"/>
            </a:endParaRPr>
          </a:p>
        </p:txBody>
      </p:sp>
      <p:pic>
        <p:nvPicPr>
          <p:cNvPr id="2" name="Picture 1">
            <a:extLst>
              <a:ext uri="{FF2B5EF4-FFF2-40B4-BE49-F238E27FC236}">
                <a16:creationId xmlns:a16="http://schemas.microsoft.com/office/drawing/2014/main" id="{C4380B59-91D8-406F-952D-132DD63D60C3}"/>
              </a:ext>
            </a:extLst>
          </p:cNvPr>
          <p:cNvPicPr>
            <a:picLocks noChangeAspect="1"/>
          </p:cNvPicPr>
          <p:nvPr/>
        </p:nvPicPr>
        <p:blipFill>
          <a:blip r:embed="rId3"/>
          <a:stretch>
            <a:fillRect/>
          </a:stretch>
        </p:blipFill>
        <p:spPr>
          <a:xfrm>
            <a:off x="5011803" y="1478072"/>
            <a:ext cx="6893715" cy="3643820"/>
          </a:xfrm>
          <a:prstGeom prst="rect">
            <a:avLst/>
          </a:prstGeom>
        </p:spPr>
      </p:pic>
      <p:cxnSp>
        <p:nvCxnSpPr>
          <p:cNvPr id="7" name="Straight Connector 6">
            <a:extLst>
              <a:ext uri="{FF2B5EF4-FFF2-40B4-BE49-F238E27FC236}">
                <a16:creationId xmlns:a16="http://schemas.microsoft.com/office/drawing/2014/main" id="{F7EB117D-2F92-468D-B15E-6CC2D1F0C7E7}"/>
              </a:ext>
            </a:extLst>
          </p:cNvPr>
          <p:cNvCxnSpPr/>
          <p:nvPr/>
        </p:nvCxnSpPr>
        <p:spPr>
          <a:xfrm>
            <a:off x="286482" y="2530258"/>
            <a:ext cx="39974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7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C2842-C9BE-4E75-8106-97F44A744DF8}"/>
              </a:ext>
            </a:extLst>
          </p:cNvPr>
          <p:cNvPicPr>
            <a:picLocks noChangeAspect="1"/>
          </p:cNvPicPr>
          <p:nvPr/>
        </p:nvPicPr>
        <p:blipFill rotWithShape="1">
          <a:blip r:embed="rId3"/>
          <a:srcRect b="2744"/>
          <a:stretch/>
        </p:blipFill>
        <p:spPr>
          <a:xfrm>
            <a:off x="4283901" y="1401366"/>
            <a:ext cx="7902193" cy="4323028"/>
          </a:xfrm>
          <a:prstGeom prst="rect">
            <a:avLst/>
          </a:prstGeom>
        </p:spPr>
      </p:pic>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BC88C9-2D16-47BE-B002-3938F2794F02}"/>
              </a:ext>
            </a:extLst>
          </p:cNvPr>
          <p:cNvSpPr txBox="1"/>
          <p:nvPr/>
        </p:nvSpPr>
        <p:spPr>
          <a:xfrm>
            <a:off x="0" y="640081"/>
            <a:ext cx="4654297" cy="3643820"/>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Methamphetamine</a:t>
            </a:r>
          </a:p>
          <a:p>
            <a:pPr algn="ctr">
              <a:lnSpc>
                <a:spcPct val="90000"/>
              </a:lnSpc>
              <a:spcBef>
                <a:spcPct val="0"/>
              </a:spcBef>
              <a:spcAft>
                <a:spcPts val="600"/>
              </a:spcAft>
            </a:pPr>
            <a:r>
              <a:rPr lang="en-US" sz="4400" b="1" dirty="0">
                <a:solidFill>
                  <a:schemeClr val="bg1"/>
                </a:solidFill>
                <a:latin typeface="+mj-lt"/>
                <a:ea typeface="+mj-ea"/>
                <a:cs typeface="+mj-cs"/>
              </a:rPr>
              <a:t>in Women</a:t>
            </a:r>
          </a:p>
          <a:p>
            <a:pPr>
              <a:lnSpc>
                <a:spcPct val="90000"/>
              </a:lnSpc>
              <a:spcBef>
                <a:spcPct val="0"/>
              </a:spcBef>
              <a:spcAft>
                <a:spcPts val="600"/>
              </a:spcAft>
            </a:pPr>
            <a:r>
              <a:rPr kumimoji="0" lang="en-US" sz="4400" b="1" i="0" u="none" strike="noStrike" kern="1200" cap="none" spc="0" normalizeH="0" baseline="0" noProof="0" dirty="0">
                <a:ln>
                  <a:noFill/>
                </a:ln>
                <a:solidFill>
                  <a:schemeClr val="bg1"/>
                </a:solidFill>
                <a:effectLst/>
                <a:uLnTx/>
                <a:uFillTx/>
                <a:latin typeface="+mj-lt"/>
                <a:ea typeface="+mj-ea"/>
                <a:cs typeface="+mj-cs"/>
              </a:rPr>
              <a:t> </a:t>
            </a:r>
          </a:p>
          <a:p>
            <a:pPr algn="ctr">
              <a:lnSpc>
                <a:spcPct val="90000"/>
              </a:lnSpc>
              <a:spcBef>
                <a:spcPct val="0"/>
              </a:spcBef>
              <a:spcAft>
                <a:spcPts val="600"/>
              </a:spcAft>
            </a:pPr>
            <a:r>
              <a:rPr lang="en-US" sz="8000" b="1" kern="1200" dirty="0">
                <a:solidFill>
                  <a:schemeClr val="bg1"/>
                </a:solidFill>
                <a:latin typeface="+mj-lt"/>
                <a:ea typeface="+mj-ea"/>
                <a:cs typeface="+mj-cs"/>
              </a:rPr>
              <a:t>&gt; </a:t>
            </a:r>
            <a:r>
              <a:rPr lang="en-US" sz="8000" b="1" dirty="0">
                <a:solidFill>
                  <a:schemeClr val="bg1"/>
                </a:solidFill>
                <a:latin typeface="+mj-lt"/>
                <a:ea typeface="+mj-ea"/>
                <a:cs typeface="+mj-cs"/>
              </a:rPr>
              <a:t>20%</a:t>
            </a:r>
            <a:endParaRPr lang="en-US" sz="8000" kern="1200" dirty="0">
              <a:solidFill>
                <a:schemeClr val="bg1"/>
              </a:solidFill>
              <a:latin typeface="+mj-lt"/>
              <a:ea typeface="+mj-ea"/>
              <a:cs typeface="+mj-cs"/>
            </a:endParaRPr>
          </a:p>
        </p:txBody>
      </p:sp>
      <p:cxnSp>
        <p:nvCxnSpPr>
          <p:cNvPr id="7" name="Straight Connector 6">
            <a:extLst>
              <a:ext uri="{FF2B5EF4-FFF2-40B4-BE49-F238E27FC236}">
                <a16:creationId xmlns:a16="http://schemas.microsoft.com/office/drawing/2014/main" id="{F7EB117D-2F92-468D-B15E-6CC2D1F0C7E7}"/>
              </a:ext>
            </a:extLst>
          </p:cNvPr>
          <p:cNvCxnSpPr/>
          <p:nvPr/>
        </p:nvCxnSpPr>
        <p:spPr>
          <a:xfrm>
            <a:off x="286482" y="2530258"/>
            <a:ext cx="39974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315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192065" y="5351210"/>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Diagnosis</a:t>
            </a: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369075"/>
            <a:ext cx="275043" cy="650405"/>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42777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B906C9-F5CC-4FB5-A518-33432AA7FBCF}"/>
              </a:ext>
            </a:extLst>
          </p:cNvPr>
          <p:cNvPicPr>
            <a:picLocks noChangeAspect="1"/>
          </p:cNvPicPr>
          <p:nvPr/>
        </p:nvPicPr>
        <p:blipFill rotWithShape="1">
          <a:blip r:embed="rId3">
            <a:alphaModFix amt="40000"/>
          </a:blip>
          <a:srcRect r="885" b="-6"/>
          <a:stretch/>
        </p:blipFill>
        <p:spPr>
          <a:xfrm>
            <a:off x="3132161" y="2042"/>
            <a:ext cx="9059839" cy="6855958"/>
          </a:xfrm>
          <a:prstGeom prst="rect">
            <a:avLst/>
          </a:prstGeom>
          <a:solidFill>
            <a:srgbClr val="006166">
              <a:alpha val="77000"/>
            </a:srgbClr>
          </a:solidFill>
        </p:spPr>
      </p:pic>
      <p:sp>
        <p:nvSpPr>
          <p:cNvPr id="4" name="Title 1">
            <a:extLst>
              <a:ext uri="{FF2B5EF4-FFF2-40B4-BE49-F238E27FC236}">
                <a16:creationId xmlns:a16="http://schemas.microsoft.com/office/drawing/2014/main" id="{8869DF80-C4E2-4051-974A-2C9F514CBDA6}"/>
              </a:ext>
            </a:extLst>
          </p:cNvPr>
          <p:cNvSpPr txBox="1">
            <a:spLocks/>
          </p:cNvSpPr>
          <p:nvPr/>
        </p:nvSpPr>
        <p:spPr>
          <a:xfrm>
            <a:off x="6173846" y="3429000"/>
            <a:ext cx="5635595" cy="3367554"/>
          </a:xfrm>
          <a:prstGeom prst="rect">
            <a:avLst/>
          </a:prstGeom>
        </p:spPr>
        <p:txBody>
          <a:bodyPr vert="horz" lIns="91440" tIns="45720" rIns="91440" bIns="45720" rtlCol="0" anchor="b" anchorCtr="0">
            <a:normAutofit/>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0" marR="0" lvl="0" indent="0" eaLnBrk="1" fontAlgn="base" hangingPunct="1">
              <a:lnSpc>
                <a:spcPct val="90000"/>
              </a:lnSpc>
              <a:spcAft>
                <a:spcPts val="600"/>
              </a:spcAft>
              <a:buClrTx/>
              <a:buSzTx/>
              <a:tabLst/>
              <a:defRPr/>
            </a:pPr>
            <a:r>
              <a:rPr kumimoji="0" lang="en-US" sz="6000" b="1" i="0" u="none" strike="noStrike" kern="1200" cap="none" spc="0" normalizeH="0" baseline="0" noProof="0" dirty="0">
                <a:ln>
                  <a:noFill/>
                </a:ln>
                <a:solidFill>
                  <a:schemeClr val="tx1"/>
                </a:solidFill>
                <a:effectLst/>
                <a:uLnTx/>
                <a:uFillTx/>
                <a:latin typeface="+mn-lt"/>
                <a:ea typeface="+mj-ea"/>
                <a:cs typeface="+mj-cs"/>
              </a:rPr>
              <a:t>Who should you test in the ED?</a:t>
            </a: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4" descr="Test tubes with blood">
            <a:extLst>
              <a:ext uri="{FF2B5EF4-FFF2-40B4-BE49-F238E27FC236}">
                <a16:creationId xmlns:a16="http://schemas.microsoft.com/office/drawing/2014/main" id="{CEE8C49E-B6FB-4C79-B7D5-5D9A71001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84" r="-1"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76013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AC8-4043-41B6-94CE-4C6BB021C29E}"/>
              </a:ext>
            </a:extLst>
          </p:cNvPr>
          <p:cNvSpPr>
            <a:spLocks noGrp="1"/>
          </p:cNvSpPr>
          <p:nvPr>
            <p:ph type="title"/>
          </p:nvPr>
        </p:nvSpPr>
        <p:spPr>
          <a:xfrm>
            <a:off x="189571" y="629266"/>
            <a:ext cx="3964853" cy="1622321"/>
          </a:xfrm>
        </p:spPr>
        <p:txBody>
          <a:bodyPr vert="horz" lIns="91440" tIns="45720" rIns="91440" bIns="45720" rtlCol="0" anchor="ctr">
            <a:normAutofit/>
          </a:bodyPr>
          <a:lstStyle/>
          <a:p>
            <a:r>
              <a:rPr lang="en-US" sz="4400" b="1" dirty="0">
                <a:solidFill>
                  <a:schemeClr val="bg1"/>
                </a:solidFill>
                <a:latin typeface="+mn-lt"/>
              </a:rPr>
              <a:t>R</a:t>
            </a:r>
            <a:r>
              <a:rPr kumimoji="0" lang="en-US" sz="4400" b="1" i="0" u="none" strike="noStrike" kern="1200" cap="none" spc="0" normalizeH="0" baseline="0" noProof="0" dirty="0" err="1">
                <a:ln>
                  <a:noFill/>
                </a:ln>
                <a:solidFill>
                  <a:schemeClr val="bg1"/>
                </a:solidFill>
                <a:effectLst/>
                <a:uLnTx/>
                <a:uFillTx/>
                <a:latin typeface="+mn-lt"/>
                <a:ea typeface="+mj-ea"/>
                <a:cs typeface="+mj-cs"/>
              </a:rPr>
              <a:t>isk</a:t>
            </a:r>
            <a:r>
              <a:rPr kumimoji="0" lang="en-US" sz="4400" b="1" i="0" u="none" strike="noStrike" kern="1200" cap="none" spc="0" normalizeH="0" baseline="0" noProof="0" dirty="0">
                <a:ln>
                  <a:noFill/>
                </a:ln>
                <a:solidFill>
                  <a:schemeClr val="bg1"/>
                </a:solidFill>
                <a:effectLst/>
                <a:uLnTx/>
                <a:uFillTx/>
                <a:latin typeface="+mn-lt"/>
                <a:ea typeface="+mj-ea"/>
                <a:cs typeface="+mj-cs"/>
              </a:rPr>
              <a:t> factors</a:t>
            </a:r>
            <a:endParaRPr lang="en-US" sz="4400" kern="1200" dirty="0">
              <a:solidFill>
                <a:schemeClr val="bg1"/>
              </a:solidFill>
              <a:latin typeface="+mn-lt"/>
              <a:ea typeface="+mj-ea"/>
              <a:cs typeface="+mj-cs"/>
            </a:endParaRPr>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9E64C-28D5-4FE5-9ACD-9272B434E993}"/>
              </a:ext>
            </a:extLst>
          </p:cNvPr>
          <p:cNvCxnSpPr/>
          <p:nvPr/>
        </p:nvCxnSpPr>
        <p:spPr>
          <a:xfrm>
            <a:off x="189571" y="1862254"/>
            <a:ext cx="3501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283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AC8-4043-41B6-94CE-4C6BB021C29E}"/>
              </a:ext>
            </a:extLst>
          </p:cNvPr>
          <p:cNvSpPr>
            <a:spLocks noGrp="1"/>
          </p:cNvSpPr>
          <p:nvPr>
            <p:ph type="title"/>
          </p:nvPr>
        </p:nvSpPr>
        <p:spPr>
          <a:xfrm>
            <a:off x="189571" y="629266"/>
            <a:ext cx="3964853" cy="1622321"/>
          </a:xfrm>
        </p:spPr>
        <p:txBody>
          <a:bodyPr vert="horz" lIns="91440" tIns="45720" rIns="91440" bIns="45720" rtlCol="0" anchor="ctr">
            <a:normAutofit/>
          </a:bodyPr>
          <a:lstStyle/>
          <a:p>
            <a:r>
              <a:rPr lang="en-US" sz="4400" b="1" dirty="0">
                <a:solidFill>
                  <a:schemeClr val="bg1"/>
                </a:solidFill>
                <a:latin typeface="+mn-lt"/>
              </a:rPr>
              <a:t>R</a:t>
            </a:r>
            <a:r>
              <a:rPr kumimoji="0" lang="en-US" sz="4400" b="1" i="0" u="none" strike="noStrike" kern="1200" cap="none" spc="0" normalizeH="0" baseline="0" noProof="0" dirty="0" err="1">
                <a:ln>
                  <a:noFill/>
                </a:ln>
                <a:solidFill>
                  <a:schemeClr val="bg1"/>
                </a:solidFill>
                <a:effectLst/>
                <a:uLnTx/>
                <a:uFillTx/>
                <a:latin typeface="+mn-lt"/>
                <a:ea typeface="+mj-ea"/>
                <a:cs typeface="+mj-cs"/>
              </a:rPr>
              <a:t>isk</a:t>
            </a:r>
            <a:r>
              <a:rPr kumimoji="0" lang="en-US" sz="4400" b="1" i="0" u="none" strike="noStrike" kern="1200" cap="none" spc="0" normalizeH="0" baseline="0" noProof="0" dirty="0">
                <a:ln>
                  <a:noFill/>
                </a:ln>
                <a:solidFill>
                  <a:schemeClr val="bg1"/>
                </a:solidFill>
                <a:effectLst/>
                <a:uLnTx/>
                <a:uFillTx/>
                <a:latin typeface="+mn-lt"/>
                <a:ea typeface="+mj-ea"/>
                <a:cs typeface="+mj-cs"/>
              </a:rPr>
              <a:t> factors</a:t>
            </a:r>
            <a:endParaRPr lang="en-US" sz="4400" kern="1200" dirty="0">
              <a:solidFill>
                <a:schemeClr val="bg1"/>
              </a:solidFill>
              <a:latin typeface="+mn-lt"/>
              <a:ea typeface="+mj-ea"/>
              <a:cs typeface="+mj-cs"/>
            </a:endParaRPr>
          </a:p>
        </p:txBody>
      </p:sp>
      <p:sp>
        <p:nvSpPr>
          <p:cNvPr id="4" name="Text Placeholder 3">
            <a:extLst>
              <a:ext uri="{FF2B5EF4-FFF2-40B4-BE49-F238E27FC236}">
                <a16:creationId xmlns:a16="http://schemas.microsoft.com/office/drawing/2014/main" id="{C83899A1-5776-450E-B77E-0B0151E172FD}"/>
              </a:ext>
            </a:extLst>
          </p:cNvPr>
          <p:cNvSpPr>
            <a:spLocks noGrp="1"/>
          </p:cNvSpPr>
          <p:nvPr>
            <p:ph type="body" sz="half" idx="2"/>
          </p:nvPr>
        </p:nvSpPr>
        <p:spPr>
          <a:xfrm>
            <a:off x="37093" y="3095243"/>
            <a:ext cx="4601963" cy="1389075"/>
          </a:xfrm>
        </p:spPr>
        <p:txBody>
          <a:bodyPr vert="horz" lIns="91440" tIns="45720" rIns="91440" bIns="45720" rtlCol="0">
            <a:normAutofit fontScale="92500" lnSpcReduction="10000"/>
          </a:bodyPr>
          <a:lstStyle/>
          <a:p>
            <a:pPr marR="0" lvl="0" fontAlgn="base">
              <a:spcBef>
                <a:spcPct val="20000"/>
              </a:spcBef>
              <a:spcAft>
                <a:spcPct val="0"/>
              </a:spcAft>
              <a:buClr>
                <a:schemeClr val="bg1"/>
              </a:buClr>
              <a:buSzPct val="70000"/>
              <a:tabLst/>
              <a:defRPr/>
            </a:pPr>
            <a:r>
              <a:rPr kumimoji="0" lang="en-US" sz="3600" b="1" i="0" u="none" strike="noStrike" cap="none" spc="0" normalizeH="0" baseline="0" noProof="0" dirty="0">
                <a:ln>
                  <a:noFill/>
                </a:ln>
                <a:solidFill>
                  <a:schemeClr val="bg1"/>
                </a:solidFill>
                <a:effectLst/>
                <a:uLnTx/>
                <a:uFillTx/>
              </a:rPr>
              <a:t>Multiple sex partners &amp; Men </a:t>
            </a:r>
            <a:r>
              <a:rPr lang="en-US" sz="3600" b="1" dirty="0">
                <a:solidFill>
                  <a:schemeClr val="bg1"/>
                </a:solidFill>
              </a:rPr>
              <a:t>w</a:t>
            </a:r>
            <a:r>
              <a:rPr kumimoji="0" lang="en-US" sz="3600" b="1" i="0" u="none" strike="noStrike" cap="none" spc="0" normalizeH="0" baseline="0" noProof="0" dirty="0">
                <a:ln>
                  <a:noFill/>
                </a:ln>
                <a:solidFill>
                  <a:schemeClr val="bg1"/>
                </a:solidFill>
                <a:effectLst/>
                <a:uLnTx/>
                <a:uFillTx/>
              </a:rPr>
              <a:t>ho have Sex with Men (MSM)</a:t>
            </a:r>
          </a:p>
          <a:p>
            <a:pPr indent="-228600">
              <a:buFont typeface="Arial" panose="020B0604020202020204" pitchFamily="34" charset="0"/>
              <a:buChar char="•"/>
            </a:pPr>
            <a:endParaRPr lang="en-US" sz="2000" dirty="0"/>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Children with solid fill">
            <a:extLst>
              <a:ext uri="{FF2B5EF4-FFF2-40B4-BE49-F238E27FC236}">
                <a16:creationId xmlns:a16="http://schemas.microsoft.com/office/drawing/2014/main" id="{231BC05C-FD45-483C-8094-10DB6C36FC73}"/>
              </a:ext>
            </a:extLst>
          </p:cNvPr>
          <p:cNvPicPr>
            <a:picLocks noGrp="1" noChangeAspect="1"/>
          </p:cNvPicPr>
          <p:nvPr>
            <p:ph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5743" y="807593"/>
            <a:ext cx="5239568" cy="5239568"/>
          </a:xfrm>
          <a:prstGeom prst="rect">
            <a:avLst/>
          </a:prstGeom>
          <a:effectLst/>
        </p:spPr>
      </p:pic>
      <p:cxnSp>
        <p:nvCxnSpPr>
          <p:cNvPr id="8" name="Straight Connector 7">
            <a:extLst>
              <a:ext uri="{FF2B5EF4-FFF2-40B4-BE49-F238E27FC236}">
                <a16:creationId xmlns:a16="http://schemas.microsoft.com/office/drawing/2014/main" id="{07F9E64C-28D5-4FE5-9ACD-9272B434E993}"/>
              </a:ext>
            </a:extLst>
          </p:cNvPr>
          <p:cNvCxnSpPr/>
          <p:nvPr/>
        </p:nvCxnSpPr>
        <p:spPr>
          <a:xfrm>
            <a:off x="189571" y="1862254"/>
            <a:ext cx="3501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15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AC8-4043-41B6-94CE-4C6BB021C29E}"/>
              </a:ext>
            </a:extLst>
          </p:cNvPr>
          <p:cNvSpPr>
            <a:spLocks noGrp="1"/>
          </p:cNvSpPr>
          <p:nvPr>
            <p:ph type="title"/>
          </p:nvPr>
        </p:nvSpPr>
        <p:spPr>
          <a:xfrm>
            <a:off x="189571" y="629266"/>
            <a:ext cx="3964853" cy="1622321"/>
          </a:xfrm>
        </p:spPr>
        <p:txBody>
          <a:bodyPr vert="horz" lIns="91440" tIns="45720" rIns="91440" bIns="45720" rtlCol="0" anchor="ctr">
            <a:normAutofit/>
          </a:bodyPr>
          <a:lstStyle/>
          <a:p>
            <a:r>
              <a:rPr lang="en-US" sz="4400" b="1" dirty="0">
                <a:solidFill>
                  <a:schemeClr val="bg1"/>
                </a:solidFill>
                <a:latin typeface="+mn-lt"/>
              </a:rPr>
              <a:t>R</a:t>
            </a:r>
            <a:r>
              <a:rPr kumimoji="0" lang="en-US" sz="4400" b="1" i="0" u="none" strike="noStrike" kern="1200" cap="none" spc="0" normalizeH="0" baseline="0" noProof="0" dirty="0" err="1">
                <a:ln>
                  <a:noFill/>
                </a:ln>
                <a:solidFill>
                  <a:schemeClr val="bg1"/>
                </a:solidFill>
                <a:effectLst/>
                <a:uLnTx/>
                <a:uFillTx/>
                <a:latin typeface="+mn-lt"/>
                <a:ea typeface="+mj-ea"/>
                <a:cs typeface="+mj-cs"/>
              </a:rPr>
              <a:t>isk</a:t>
            </a:r>
            <a:r>
              <a:rPr kumimoji="0" lang="en-US" sz="4400" b="1" i="0" u="none" strike="noStrike" kern="1200" cap="none" spc="0" normalizeH="0" baseline="0" noProof="0" dirty="0">
                <a:ln>
                  <a:noFill/>
                </a:ln>
                <a:solidFill>
                  <a:schemeClr val="bg1"/>
                </a:solidFill>
                <a:effectLst/>
                <a:uLnTx/>
                <a:uFillTx/>
                <a:latin typeface="+mn-lt"/>
                <a:ea typeface="+mj-ea"/>
                <a:cs typeface="+mj-cs"/>
              </a:rPr>
              <a:t> factors</a:t>
            </a:r>
            <a:endParaRPr lang="en-US" sz="4400" kern="1200" dirty="0">
              <a:solidFill>
                <a:schemeClr val="bg1"/>
              </a:solidFill>
              <a:latin typeface="+mn-lt"/>
              <a:ea typeface="+mj-ea"/>
              <a:cs typeface="+mj-cs"/>
            </a:endParaRPr>
          </a:p>
        </p:txBody>
      </p:sp>
      <p:sp>
        <p:nvSpPr>
          <p:cNvPr id="4" name="Text Placeholder 3">
            <a:extLst>
              <a:ext uri="{FF2B5EF4-FFF2-40B4-BE49-F238E27FC236}">
                <a16:creationId xmlns:a16="http://schemas.microsoft.com/office/drawing/2014/main" id="{C83899A1-5776-450E-B77E-0B0151E172FD}"/>
              </a:ext>
            </a:extLst>
          </p:cNvPr>
          <p:cNvSpPr>
            <a:spLocks noGrp="1"/>
          </p:cNvSpPr>
          <p:nvPr>
            <p:ph type="body" sz="half" idx="2"/>
          </p:nvPr>
        </p:nvSpPr>
        <p:spPr>
          <a:xfrm>
            <a:off x="838200" y="3301690"/>
            <a:ext cx="4601963" cy="990600"/>
          </a:xfrm>
        </p:spPr>
        <p:txBody>
          <a:bodyPr vert="horz" lIns="91440" tIns="45720" rIns="91440" bIns="45720" rtlCol="0">
            <a:normAutofit/>
          </a:bodyPr>
          <a:lstStyle/>
          <a:p>
            <a:pPr marR="0" lvl="0" fontAlgn="base">
              <a:spcBef>
                <a:spcPct val="20000"/>
              </a:spcBef>
              <a:spcAft>
                <a:spcPct val="0"/>
              </a:spcAft>
              <a:buClr>
                <a:schemeClr val="bg1"/>
              </a:buClr>
              <a:buSzPct val="70000"/>
              <a:tabLst/>
              <a:defRPr/>
            </a:pPr>
            <a:r>
              <a:rPr kumimoji="0" lang="en-US" sz="3600" b="1" i="0" u="none" strike="noStrike" cap="none" spc="0" normalizeH="0" baseline="0" noProof="0" dirty="0">
                <a:ln>
                  <a:noFill/>
                </a:ln>
                <a:solidFill>
                  <a:schemeClr val="bg1"/>
                </a:solidFill>
                <a:effectLst/>
                <a:uLnTx/>
                <a:uFillTx/>
              </a:rPr>
              <a:t>Sex + Drugs</a:t>
            </a:r>
          </a:p>
          <a:p>
            <a:pPr indent="-228600">
              <a:buFont typeface="Arial" panose="020B0604020202020204" pitchFamily="34" charset="0"/>
              <a:buChar char="•"/>
            </a:pPr>
            <a:endParaRPr lang="en-US" sz="2000" dirty="0"/>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9E64C-28D5-4FE5-9ACD-9272B434E993}"/>
              </a:ext>
            </a:extLst>
          </p:cNvPr>
          <p:cNvCxnSpPr/>
          <p:nvPr/>
        </p:nvCxnSpPr>
        <p:spPr>
          <a:xfrm>
            <a:off x="189571" y="1862254"/>
            <a:ext cx="3501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Needle with solid fill">
            <a:extLst>
              <a:ext uri="{FF2B5EF4-FFF2-40B4-BE49-F238E27FC236}">
                <a16:creationId xmlns:a16="http://schemas.microsoft.com/office/drawing/2014/main" id="{1DB39043-FDE0-443E-83F8-979D5A9FF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1019" y="2335251"/>
            <a:ext cx="1957039" cy="1957039"/>
          </a:xfrm>
          <a:prstGeom prst="rect">
            <a:avLst/>
          </a:prstGeom>
        </p:spPr>
      </p:pic>
      <p:sp>
        <p:nvSpPr>
          <p:cNvPr id="9" name="Date Placeholder 8">
            <a:extLst>
              <a:ext uri="{FF2B5EF4-FFF2-40B4-BE49-F238E27FC236}">
                <a16:creationId xmlns:a16="http://schemas.microsoft.com/office/drawing/2014/main" id="{4D088B7A-D515-45DE-A8A7-E06DC32421D4}"/>
              </a:ext>
            </a:extLst>
          </p:cNvPr>
          <p:cNvSpPr>
            <a:spLocks noGrp="1"/>
          </p:cNvSpPr>
          <p:nvPr>
            <p:ph type="dt" sz="half" idx="10"/>
          </p:nvPr>
        </p:nvSpPr>
        <p:spPr/>
        <p:txBody>
          <a:bodyPr/>
          <a:lstStyle/>
          <a:p>
            <a:endParaRPr lang="en-US"/>
          </a:p>
        </p:txBody>
      </p:sp>
      <p:pic>
        <p:nvPicPr>
          <p:cNvPr id="11" name="Picture 10">
            <a:extLst>
              <a:ext uri="{FF2B5EF4-FFF2-40B4-BE49-F238E27FC236}">
                <a16:creationId xmlns:a16="http://schemas.microsoft.com/office/drawing/2014/main" id="{4F79E005-001D-4585-8092-E6DC875A0E6E}"/>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5868320" y="2149165"/>
            <a:ext cx="2190750" cy="2381250"/>
          </a:xfrm>
          <a:prstGeom prst="rect">
            <a:avLst/>
          </a:prstGeom>
        </p:spPr>
      </p:pic>
      <p:sp>
        <p:nvSpPr>
          <p:cNvPr id="13" name="TextBox 12">
            <a:extLst>
              <a:ext uri="{FF2B5EF4-FFF2-40B4-BE49-F238E27FC236}">
                <a16:creationId xmlns:a16="http://schemas.microsoft.com/office/drawing/2014/main" id="{7DDA4D45-06C8-458D-8E49-C94A49FD4C12}"/>
              </a:ext>
            </a:extLst>
          </p:cNvPr>
          <p:cNvSpPr txBox="1"/>
          <p:nvPr/>
        </p:nvSpPr>
        <p:spPr>
          <a:xfrm>
            <a:off x="8364531" y="2678070"/>
            <a:ext cx="1326995" cy="1323439"/>
          </a:xfrm>
          <a:prstGeom prst="rect">
            <a:avLst/>
          </a:prstGeom>
          <a:noFill/>
        </p:spPr>
        <p:txBody>
          <a:bodyPr wrap="square" rtlCol="0">
            <a:spAutoFit/>
          </a:bodyPr>
          <a:lstStyle/>
          <a:p>
            <a:r>
              <a:rPr lang="en-US" sz="8000" b="1" dirty="0"/>
              <a:t>+</a:t>
            </a:r>
          </a:p>
        </p:txBody>
      </p:sp>
    </p:spTree>
    <p:extLst>
      <p:ext uri="{BB962C8B-B14F-4D97-AF65-F5344CB8AC3E}">
        <p14:creationId xmlns:p14="http://schemas.microsoft.com/office/powerpoint/2010/main" val="108322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169466" y="5369075"/>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syphilis</a:t>
            </a: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369075"/>
            <a:ext cx="275043" cy="650405"/>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31644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AC8-4043-41B6-94CE-4C6BB021C29E}"/>
              </a:ext>
            </a:extLst>
          </p:cNvPr>
          <p:cNvSpPr>
            <a:spLocks noGrp="1"/>
          </p:cNvSpPr>
          <p:nvPr>
            <p:ph type="title"/>
          </p:nvPr>
        </p:nvSpPr>
        <p:spPr>
          <a:xfrm>
            <a:off x="189571" y="629266"/>
            <a:ext cx="3964853" cy="1622321"/>
          </a:xfrm>
        </p:spPr>
        <p:txBody>
          <a:bodyPr vert="horz" lIns="91440" tIns="45720" rIns="91440" bIns="45720" rtlCol="0" anchor="ctr">
            <a:normAutofit/>
          </a:bodyPr>
          <a:lstStyle/>
          <a:p>
            <a:r>
              <a:rPr lang="en-US" sz="4400" b="1" dirty="0">
                <a:solidFill>
                  <a:schemeClr val="bg1"/>
                </a:solidFill>
                <a:latin typeface="+mn-lt"/>
              </a:rPr>
              <a:t>R</a:t>
            </a:r>
            <a:r>
              <a:rPr kumimoji="0" lang="en-US" sz="4400" b="1" i="0" u="none" strike="noStrike" kern="1200" cap="none" spc="0" normalizeH="0" baseline="0" noProof="0" dirty="0" err="1">
                <a:ln>
                  <a:noFill/>
                </a:ln>
                <a:solidFill>
                  <a:schemeClr val="bg1"/>
                </a:solidFill>
                <a:effectLst/>
                <a:uLnTx/>
                <a:uFillTx/>
                <a:latin typeface="+mn-lt"/>
                <a:ea typeface="+mj-ea"/>
                <a:cs typeface="+mj-cs"/>
              </a:rPr>
              <a:t>isk</a:t>
            </a:r>
            <a:r>
              <a:rPr kumimoji="0" lang="en-US" sz="4400" b="1" i="0" u="none" strike="noStrike" kern="1200" cap="none" spc="0" normalizeH="0" baseline="0" noProof="0" dirty="0">
                <a:ln>
                  <a:noFill/>
                </a:ln>
                <a:solidFill>
                  <a:schemeClr val="bg1"/>
                </a:solidFill>
                <a:effectLst/>
                <a:uLnTx/>
                <a:uFillTx/>
                <a:latin typeface="+mn-lt"/>
                <a:ea typeface="+mj-ea"/>
                <a:cs typeface="+mj-cs"/>
              </a:rPr>
              <a:t> factors</a:t>
            </a:r>
            <a:endParaRPr lang="en-US" sz="4400" kern="1200" dirty="0">
              <a:solidFill>
                <a:schemeClr val="bg1"/>
              </a:solidFill>
              <a:latin typeface="+mn-lt"/>
              <a:ea typeface="+mj-ea"/>
              <a:cs typeface="+mj-cs"/>
            </a:endParaRPr>
          </a:p>
        </p:txBody>
      </p:sp>
      <p:sp>
        <p:nvSpPr>
          <p:cNvPr id="4" name="Text Placeholder 3">
            <a:extLst>
              <a:ext uri="{FF2B5EF4-FFF2-40B4-BE49-F238E27FC236}">
                <a16:creationId xmlns:a16="http://schemas.microsoft.com/office/drawing/2014/main" id="{C83899A1-5776-450E-B77E-0B0151E172FD}"/>
              </a:ext>
            </a:extLst>
          </p:cNvPr>
          <p:cNvSpPr>
            <a:spLocks noGrp="1"/>
          </p:cNvSpPr>
          <p:nvPr>
            <p:ph type="body" sz="half" idx="2"/>
          </p:nvPr>
        </p:nvSpPr>
        <p:spPr>
          <a:xfrm>
            <a:off x="368994" y="3301690"/>
            <a:ext cx="4601963" cy="990600"/>
          </a:xfrm>
        </p:spPr>
        <p:txBody>
          <a:bodyPr vert="horz" lIns="91440" tIns="45720" rIns="91440" bIns="45720" rtlCol="0">
            <a:normAutofit/>
          </a:bodyPr>
          <a:lstStyle/>
          <a:p>
            <a:pPr marR="0" lvl="0" fontAlgn="base">
              <a:spcBef>
                <a:spcPct val="20000"/>
              </a:spcBef>
              <a:spcAft>
                <a:spcPct val="0"/>
              </a:spcAft>
              <a:buClr>
                <a:schemeClr val="bg1"/>
              </a:buClr>
              <a:buSzPct val="70000"/>
              <a:tabLst/>
              <a:defRPr/>
            </a:pPr>
            <a:r>
              <a:rPr kumimoji="0" lang="en-US" sz="3600" b="1" i="0" u="none" strike="noStrike" cap="none" spc="0" normalizeH="0" baseline="0" noProof="0" dirty="0">
                <a:ln>
                  <a:noFill/>
                </a:ln>
                <a:solidFill>
                  <a:schemeClr val="bg1"/>
                </a:solidFill>
                <a:effectLst/>
                <a:uLnTx/>
                <a:uFillTx/>
              </a:rPr>
              <a:t>Meth or Heroin Use</a:t>
            </a:r>
          </a:p>
          <a:p>
            <a:pPr indent="-228600">
              <a:buFont typeface="Arial" panose="020B0604020202020204" pitchFamily="34" charset="0"/>
              <a:buChar char="•"/>
            </a:pPr>
            <a:endParaRPr lang="en-US" sz="2000" dirty="0"/>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9E64C-28D5-4FE5-9ACD-9272B434E993}"/>
              </a:ext>
            </a:extLst>
          </p:cNvPr>
          <p:cNvCxnSpPr/>
          <p:nvPr/>
        </p:nvCxnSpPr>
        <p:spPr>
          <a:xfrm>
            <a:off x="189571" y="1862254"/>
            <a:ext cx="3501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Needle with solid fill">
            <a:extLst>
              <a:ext uri="{FF2B5EF4-FFF2-40B4-BE49-F238E27FC236}">
                <a16:creationId xmlns:a16="http://schemas.microsoft.com/office/drawing/2014/main" id="{1DB39043-FDE0-443E-83F8-979D5A9FFC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21920" y="2233769"/>
            <a:ext cx="2387216" cy="2387216"/>
          </a:xfrm>
          <a:prstGeom prst="rect">
            <a:avLst/>
          </a:prstGeom>
        </p:spPr>
      </p:pic>
      <p:sp>
        <p:nvSpPr>
          <p:cNvPr id="9" name="Date Placeholder 8">
            <a:extLst>
              <a:ext uri="{FF2B5EF4-FFF2-40B4-BE49-F238E27FC236}">
                <a16:creationId xmlns:a16="http://schemas.microsoft.com/office/drawing/2014/main" id="{4D088B7A-D515-45DE-A8A7-E06DC32421D4}"/>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42529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AC8-4043-41B6-94CE-4C6BB021C29E}"/>
              </a:ext>
            </a:extLst>
          </p:cNvPr>
          <p:cNvSpPr>
            <a:spLocks noGrp="1"/>
          </p:cNvSpPr>
          <p:nvPr>
            <p:ph type="title"/>
          </p:nvPr>
        </p:nvSpPr>
        <p:spPr>
          <a:xfrm>
            <a:off x="189571" y="629266"/>
            <a:ext cx="3964853" cy="1622321"/>
          </a:xfrm>
        </p:spPr>
        <p:txBody>
          <a:bodyPr vert="horz" lIns="91440" tIns="45720" rIns="91440" bIns="45720" rtlCol="0" anchor="ctr">
            <a:normAutofit/>
          </a:bodyPr>
          <a:lstStyle/>
          <a:p>
            <a:r>
              <a:rPr lang="en-US" sz="4400" b="1" dirty="0">
                <a:solidFill>
                  <a:schemeClr val="bg1"/>
                </a:solidFill>
                <a:latin typeface="+mn-lt"/>
              </a:rPr>
              <a:t>R</a:t>
            </a:r>
            <a:r>
              <a:rPr kumimoji="0" lang="en-US" sz="4400" b="1" i="0" u="none" strike="noStrike" kern="1200" cap="none" spc="0" normalizeH="0" baseline="0" noProof="0" dirty="0" err="1">
                <a:ln>
                  <a:noFill/>
                </a:ln>
                <a:solidFill>
                  <a:schemeClr val="bg1"/>
                </a:solidFill>
                <a:effectLst/>
                <a:uLnTx/>
                <a:uFillTx/>
                <a:latin typeface="+mn-lt"/>
                <a:ea typeface="+mj-ea"/>
                <a:cs typeface="+mj-cs"/>
              </a:rPr>
              <a:t>isk</a:t>
            </a:r>
            <a:r>
              <a:rPr kumimoji="0" lang="en-US" sz="4400" b="1" i="0" u="none" strike="noStrike" kern="1200" cap="none" spc="0" normalizeH="0" baseline="0" noProof="0" dirty="0">
                <a:ln>
                  <a:noFill/>
                </a:ln>
                <a:solidFill>
                  <a:schemeClr val="bg1"/>
                </a:solidFill>
                <a:effectLst/>
                <a:uLnTx/>
                <a:uFillTx/>
                <a:latin typeface="+mn-lt"/>
                <a:ea typeface="+mj-ea"/>
                <a:cs typeface="+mj-cs"/>
              </a:rPr>
              <a:t> factors</a:t>
            </a:r>
            <a:endParaRPr lang="en-US" sz="4400" kern="1200" dirty="0">
              <a:solidFill>
                <a:schemeClr val="bg1"/>
              </a:solidFill>
              <a:latin typeface="+mn-lt"/>
              <a:ea typeface="+mj-ea"/>
              <a:cs typeface="+mj-cs"/>
            </a:endParaRPr>
          </a:p>
        </p:txBody>
      </p:sp>
      <p:sp>
        <p:nvSpPr>
          <p:cNvPr id="4" name="Text Placeholder 3">
            <a:extLst>
              <a:ext uri="{FF2B5EF4-FFF2-40B4-BE49-F238E27FC236}">
                <a16:creationId xmlns:a16="http://schemas.microsoft.com/office/drawing/2014/main" id="{C83899A1-5776-450E-B77E-0B0151E172FD}"/>
              </a:ext>
            </a:extLst>
          </p:cNvPr>
          <p:cNvSpPr>
            <a:spLocks noGrp="1"/>
          </p:cNvSpPr>
          <p:nvPr>
            <p:ph type="body" sz="half" idx="2"/>
          </p:nvPr>
        </p:nvSpPr>
        <p:spPr>
          <a:xfrm>
            <a:off x="748136" y="3427376"/>
            <a:ext cx="2942918" cy="990600"/>
          </a:xfrm>
        </p:spPr>
        <p:txBody>
          <a:bodyPr vert="horz" lIns="91440" tIns="45720" rIns="91440" bIns="45720" rtlCol="0">
            <a:normAutofit/>
          </a:bodyPr>
          <a:lstStyle/>
          <a:p>
            <a:pPr marR="0" lvl="0" fontAlgn="base">
              <a:spcBef>
                <a:spcPct val="20000"/>
              </a:spcBef>
              <a:spcAft>
                <a:spcPct val="0"/>
              </a:spcAft>
              <a:buClr>
                <a:schemeClr val="bg1"/>
              </a:buClr>
              <a:buSzPct val="70000"/>
              <a:tabLst/>
              <a:defRPr/>
            </a:pPr>
            <a:r>
              <a:rPr kumimoji="0" lang="en-US" sz="3600" b="1" i="0" u="none" strike="noStrike" cap="none" spc="0" normalizeH="0" baseline="0" noProof="0" dirty="0">
                <a:ln>
                  <a:noFill/>
                </a:ln>
                <a:solidFill>
                  <a:schemeClr val="bg1"/>
                </a:solidFill>
                <a:effectLst/>
                <a:uLnTx/>
                <a:uFillTx/>
              </a:rPr>
              <a:t>Incarceration</a:t>
            </a:r>
          </a:p>
          <a:p>
            <a:pPr indent="-228600">
              <a:buFont typeface="Arial" panose="020B0604020202020204" pitchFamily="34" charset="0"/>
              <a:buChar char="•"/>
            </a:pPr>
            <a:endParaRPr lang="en-US" sz="2000" dirty="0"/>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9E64C-28D5-4FE5-9ACD-9272B434E993}"/>
              </a:ext>
            </a:extLst>
          </p:cNvPr>
          <p:cNvCxnSpPr/>
          <p:nvPr/>
        </p:nvCxnSpPr>
        <p:spPr>
          <a:xfrm>
            <a:off x="189571" y="1862254"/>
            <a:ext cx="3501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4D088B7A-D515-45DE-A8A7-E06DC32421D4}"/>
              </a:ext>
            </a:extLst>
          </p:cNvPr>
          <p:cNvSpPr>
            <a:spLocks noGrp="1"/>
          </p:cNvSpPr>
          <p:nvPr>
            <p:ph type="dt" sz="half" idx="10"/>
          </p:nvPr>
        </p:nvSpPr>
        <p:spPr/>
        <p:txBody>
          <a:bodyPr/>
          <a:lstStyle/>
          <a:p>
            <a:endParaRPr lang="en-US"/>
          </a:p>
        </p:txBody>
      </p:sp>
      <p:pic>
        <p:nvPicPr>
          <p:cNvPr id="5" name="Graphic 4" descr="Jail with solid fill">
            <a:extLst>
              <a:ext uri="{FF2B5EF4-FFF2-40B4-BE49-F238E27FC236}">
                <a16:creationId xmlns:a16="http://schemas.microsoft.com/office/drawing/2014/main" id="{69F2CFF9-5D22-4061-9DF2-F47AA68292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0152" y="1212001"/>
            <a:ext cx="4430751" cy="4430751"/>
          </a:xfrm>
          <a:prstGeom prst="rect">
            <a:avLst/>
          </a:prstGeom>
        </p:spPr>
      </p:pic>
    </p:spTree>
    <p:extLst>
      <p:ext uri="{BB962C8B-B14F-4D97-AF65-F5344CB8AC3E}">
        <p14:creationId xmlns:p14="http://schemas.microsoft.com/office/powerpoint/2010/main" val="3102246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AC8-4043-41B6-94CE-4C6BB021C29E}"/>
              </a:ext>
            </a:extLst>
          </p:cNvPr>
          <p:cNvSpPr>
            <a:spLocks noGrp="1"/>
          </p:cNvSpPr>
          <p:nvPr>
            <p:ph type="title"/>
          </p:nvPr>
        </p:nvSpPr>
        <p:spPr>
          <a:xfrm>
            <a:off x="189571" y="629266"/>
            <a:ext cx="3964853" cy="1622321"/>
          </a:xfrm>
        </p:spPr>
        <p:txBody>
          <a:bodyPr vert="horz" lIns="91440" tIns="45720" rIns="91440" bIns="45720" rtlCol="0" anchor="ctr">
            <a:normAutofit/>
          </a:bodyPr>
          <a:lstStyle/>
          <a:p>
            <a:r>
              <a:rPr lang="en-US" sz="4400" b="1" dirty="0">
                <a:solidFill>
                  <a:schemeClr val="bg1"/>
                </a:solidFill>
                <a:latin typeface="+mn-lt"/>
              </a:rPr>
              <a:t>R</a:t>
            </a:r>
            <a:r>
              <a:rPr kumimoji="0" lang="en-US" sz="4400" b="1" i="0" u="none" strike="noStrike" kern="1200" cap="none" spc="0" normalizeH="0" baseline="0" noProof="0" dirty="0" err="1">
                <a:ln>
                  <a:noFill/>
                </a:ln>
                <a:solidFill>
                  <a:schemeClr val="bg1"/>
                </a:solidFill>
                <a:effectLst/>
                <a:uLnTx/>
                <a:uFillTx/>
                <a:latin typeface="+mn-lt"/>
                <a:ea typeface="+mj-ea"/>
                <a:cs typeface="+mj-cs"/>
              </a:rPr>
              <a:t>isk</a:t>
            </a:r>
            <a:r>
              <a:rPr kumimoji="0" lang="en-US" sz="4400" b="1" i="0" u="none" strike="noStrike" kern="1200" cap="none" spc="0" normalizeH="0" baseline="0" noProof="0" dirty="0">
                <a:ln>
                  <a:noFill/>
                </a:ln>
                <a:solidFill>
                  <a:schemeClr val="bg1"/>
                </a:solidFill>
                <a:effectLst/>
                <a:uLnTx/>
                <a:uFillTx/>
                <a:latin typeface="+mn-lt"/>
                <a:ea typeface="+mj-ea"/>
                <a:cs typeface="+mj-cs"/>
              </a:rPr>
              <a:t> factors</a:t>
            </a:r>
            <a:endParaRPr lang="en-US" sz="4400" kern="1200" dirty="0">
              <a:solidFill>
                <a:schemeClr val="bg1"/>
              </a:solidFill>
              <a:latin typeface="+mn-lt"/>
              <a:ea typeface="+mj-ea"/>
              <a:cs typeface="+mj-cs"/>
            </a:endParaRPr>
          </a:p>
        </p:txBody>
      </p:sp>
      <p:sp>
        <p:nvSpPr>
          <p:cNvPr id="4" name="Text Placeholder 3">
            <a:extLst>
              <a:ext uri="{FF2B5EF4-FFF2-40B4-BE49-F238E27FC236}">
                <a16:creationId xmlns:a16="http://schemas.microsoft.com/office/drawing/2014/main" id="{C83899A1-5776-450E-B77E-0B0151E172FD}"/>
              </a:ext>
            </a:extLst>
          </p:cNvPr>
          <p:cNvSpPr>
            <a:spLocks noGrp="1"/>
          </p:cNvSpPr>
          <p:nvPr>
            <p:ph type="body" sz="half" idx="2"/>
          </p:nvPr>
        </p:nvSpPr>
        <p:spPr>
          <a:xfrm>
            <a:off x="748136" y="3427376"/>
            <a:ext cx="2942918" cy="990600"/>
          </a:xfrm>
        </p:spPr>
        <p:txBody>
          <a:bodyPr vert="horz" lIns="91440" tIns="45720" rIns="91440" bIns="45720" rtlCol="0">
            <a:normAutofit/>
          </a:bodyPr>
          <a:lstStyle/>
          <a:p>
            <a:pPr marR="0" lvl="0" fontAlgn="base">
              <a:spcBef>
                <a:spcPct val="20000"/>
              </a:spcBef>
              <a:spcAft>
                <a:spcPct val="0"/>
              </a:spcAft>
              <a:buClr>
                <a:schemeClr val="bg1"/>
              </a:buClr>
              <a:buSzPct val="70000"/>
              <a:tabLst/>
              <a:defRPr/>
            </a:pPr>
            <a:r>
              <a:rPr kumimoji="0" lang="en-US" sz="3600" b="1" i="0" u="none" strike="noStrike" cap="none" spc="0" normalizeH="0" baseline="0" noProof="0" dirty="0">
                <a:ln>
                  <a:noFill/>
                </a:ln>
                <a:solidFill>
                  <a:schemeClr val="bg1"/>
                </a:solidFill>
                <a:effectLst/>
                <a:uLnTx/>
                <a:uFillTx/>
              </a:rPr>
              <a:t>Homelessness</a:t>
            </a:r>
          </a:p>
          <a:p>
            <a:pPr indent="-228600">
              <a:buFont typeface="Arial" panose="020B0604020202020204" pitchFamily="34" charset="0"/>
              <a:buChar char="•"/>
            </a:pPr>
            <a:endParaRPr lang="en-US" sz="2000" dirty="0"/>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9E64C-28D5-4FE5-9ACD-9272B434E993}"/>
              </a:ext>
            </a:extLst>
          </p:cNvPr>
          <p:cNvCxnSpPr/>
          <p:nvPr/>
        </p:nvCxnSpPr>
        <p:spPr>
          <a:xfrm>
            <a:off x="189571" y="1862254"/>
            <a:ext cx="3501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4D088B7A-D515-45DE-A8A7-E06DC32421D4}"/>
              </a:ext>
            </a:extLst>
          </p:cNvPr>
          <p:cNvSpPr>
            <a:spLocks noGrp="1"/>
          </p:cNvSpPr>
          <p:nvPr>
            <p:ph type="dt" sz="half" idx="10"/>
          </p:nvPr>
        </p:nvSpPr>
        <p:spPr/>
        <p:txBody>
          <a:bodyPr/>
          <a:lstStyle/>
          <a:p>
            <a:endParaRPr lang="en-US"/>
          </a:p>
        </p:txBody>
      </p:sp>
      <p:pic>
        <p:nvPicPr>
          <p:cNvPr id="6" name="Graphic 5" descr="Suburban scene outline">
            <a:extLst>
              <a:ext uri="{FF2B5EF4-FFF2-40B4-BE49-F238E27FC236}">
                <a16:creationId xmlns:a16="http://schemas.microsoft.com/office/drawing/2014/main" id="{7EBAA485-8460-47F3-89DD-7715B39D4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6494" y="2251587"/>
            <a:ext cx="2911428" cy="2911428"/>
          </a:xfrm>
          <a:prstGeom prst="rect">
            <a:avLst/>
          </a:prstGeom>
        </p:spPr>
      </p:pic>
      <p:pic>
        <p:nvPicPr>
          <p:cNvPr id="10" name="Graphic 9" descr="Close with solid fill">
            <a:extLst>
              <a:ext uri="{FF2B5EF4-FFF2-40B4-BE49-F238E27FC236}">
                <a16:creationId xmlns:a16="http://schemas.microsoft.com/office/drawing/2014/main" id="{F18760F3-6CC5-439F-A80D-E813787AE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2927" y="3427376"/>
            <a:ext cx="1221058" cy="1221058"/>
          </a:xfrm>
          <a:prstGeom prst="rect">
            <a:avLst/>
          </a:prstGeom>
        </p:spPr>
      </p:pic>
    </p:spTree>
    <p:extLst>
      <p:ext uri="{BB962C8B-B14F-4D97-AF65-F5344CB8AC3E}">
        <p14:creationId xmlns:p14="http://schemas.microsoft.com/office/powerpoint/2010/main" val="3828100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4" descr="Test tubes with blood">
            <a:extLst>
              <a:ext uri="{FF2B5EF4-FFF2-40B4-BE49-F238E27FC236}">
                <a16:creationId xmlns:a16="http://schemas.microsoft.com/office/drawing/2014/main" id="{CEE8C49E-B6FB-4C79-B7D5-5D9A71001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84" r="-1"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FA22807-7BD2-441B-9116-80A7765C8EFF}"/>
              </a:ext>
            </a:extLst>
          </p:cNvPr>
          <p:cNvSpPr txBox="1">
            <a:spLocks/>
          </p:cNvSpPr>
          <p:nvPr/>
        </p:nvSpPr>
        <p:spPr>
          <a:xfrm>
            <a:off x="6234665" y="591014"/>
            <a:ext cx="6308714" cy="5319132"/>
          </a:xfrm>
          <a:prstGeom prst="rect">
            <a:avLst/>
          </a:prstGeom>
        </p:spPr>
        <p:txBody>
          <a:bodyPr vert="horz" lIns="91440" tIns="45720" rIns="91440" bIns="45720" rtlCol="0" anchor="b" anchorCtr="0">
            <a:normAutofit fontScale="77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457189" indent="-457189">
              <a:lnSpc>
                <a:spcPct val="100000"/>
              </a:lnSpc>
              <a:spcBef>
                <a:spcPct val="20000"/>
              </a:spcBef>
              <a:buClr>
                <a:schemeClr val="tx1"/>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Anyone tested for HIV or other STI</a:t>
            </a:r>
          </a:p>
          <a:p>
            <a:pPr>
              <a:lnSpc>
                <a:spcPct val="100000"/>
              </a:lnSpc>
              <a:spcBef>
                <a:spcPct val="20000"/>
              </a:spcBef>
              <a:buClr>
                <a:schemeClr val="tx1"/>
              </a:buClr>
              <a:buSzPct val="70000"/>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indent="-457189">
              <a:lnSpc>
                <a:spcPct val="100000"/>
              </a:lnSpc>
              <a:spcBef>
                <a:spcPct val="20000"/>
              </a:spcBef>
              <a:buClr>
                <a:schemeClr val="tx1"/>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Syphilis symptoms (especially with risk factors)</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Pregnant women not linked to prenatal care </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In high prevalence or outbreak settings: </a:t>
            </a:r>
          </a:p>
          <a:p>
            <a:pPr marL="990575" marR="0" lvl="1" indent="-380990" algn="l" defTabSz="914400" rtl="0" eaLnBrk="0" fontAlgn="base" latinLnBrk="0" hangingPunct="0">
              <a:lnSpc>
                <a:spcPct val="100000"/>
              </a:lnSpc>
              <a:spcBef>
                <a:spcPct val="20000"/>
              </a:spcBef>
              <a:spcAft>
                <a:spcPct val="0"/>
              </a:spcAft>
              <a:buClr>
                <a:schemeClr val="tx1"/>
              </a:buClr>
              <a:buSzPct val="100000"/>
              <a:buFont typeface="Arial" panose="020B0604020202020204" pitchFamily="34" charset="0"/>
              <a:buChar char="•"/>
              <a:tabLst/>
              <a:defRPr/>
            </a:pPr>
            <a:r>
              <a:rPr kumimoji="0" lang="en-US" sz="3600" b="0" i="0" u="none" strike="noStrike" kern="1200" cap="none" spc="0" normalizeH="0" baseline="0" noProof="0" dirty="0">
                <a:ln>
                  <a:noFill/>
                </a:ln>
                <a:effectLst/>
                <a:uLnTx/>
                <a:uFillTx/>
                <a:latin typeface="Calibri" panose="020F0502020204030204" pitchFamily="34" charset="0"/>
                <a:ea typeface="+mn-ea"/>
                <a:cs typeface="+mn-cs"/>
              </a:rPr>
              <a:t>All pregnant women</a:t>
            </a:r>
          </a:p>
          <a:p>
            <a:pPr marL="990575" marR="0" lvl="1" indent="-380990" algn="l" defTabSz="914400" rtl="0" eaLnBrk="0" fontAlgn="base" latinLnBrk="0" hangingPunct="0">
              <a:lnSpc>
                <a:spcPct val="100000"/>
              </a:lnSpc>
              <a:spcBef>
                <a:spcPct val="20000"/>
              </a:spcBef>
              <a:spcAft>
                <a:spcPct val="0"/>
              </a:spcAft>
              <a:buClr>
                <a:schemeClr val="tx1"/>
              </a:buClr>
              <a:buSzPct val="100000"/>
              <a:buFont typeface="Arial" panose="020B0604020202020204" pitchFamily="34" charset="0"/>
              <a:buChar char="•"/>
              <a:tabLst/>
              <a:defRPr/>
            </a:pPr>
            <a:r>
              <a:rPr kumimoji="0" lang="en-US" sz="3600" b="0" i="0" u="none" strike="noStrike" kern="1200" cap="none" spc="0" normalizeH="0" baseline="0" noProof="0" dirty="0">
                <a:ln>
                  <a:noFill/>
                </a:ln>
                <a:effectLst/>
                <a:uLnTx/>
                <a:uFillTx/>
                <a:latin typeface="Calibri" panose="020F0502020204030204" pitchFamily="34" charset="0"/>
                <a:ea typeface="+mn-ea"/>
                <a:cs typeface="+mn-cs"/>
              </a:rPr>
              <a:t>Persons with certain risk factors</a:t>
            </a:r>
          </a:p>
        </p:txBody>
      </p:sp>
      <p:cxnSp>
        <p:nvCxnSpPr>
          <p:cNvPr id="6" name="Straight Connector 5">
            <a:extLst>
              <a:ext uri="{FF2B5EF4-FFF2-40B4-BE49-F238E27FC236}">
                <a16:creationId xmlns:a16="http://schemas.microsoft.com/office/drawing/2014/main" id="{C57DE87A-B45A-48A6-9E1E-FC483F4A8FD0}"/>
              </a:ext>
            </a:extLst>
          </p:cNvPr>
          <p:cNvCxnSpPr/>
          <p:nvPr/>
        </p:nvCxnSpPr>
        <p:spPr>
          <a:xfrm>
            <a:off x="6234665" y="2578529"/>
            <a:ext cx="397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27202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FFA22807-7BD2-441B-9116-80A7765C8EFF}"/>
              </a:ext>
            </a:extLst>
          </p:cNvPr>
          <p:cNvSpPr txBox="1">
            <a:spLocks/>
          </p:cNvSpPr>
          <p:nvPr/>
        </p:nvSpPr>
        <p:spPr>
          <a:xfrm>
            <a:off x="6234665" y="591014"/>
            <a:ext cx="6308714" cy="5319132"/>
          </a:xfrm>
          <a:prstGeom prst="rect">
            <a:avLst/>
          </a:prstGeom>
        </p:spPr>
        <p:txBody>
          <a:bodyPr vert="horz" lIns="91440" tIns="45720" rIns="91440" bIns="45720" rtlCol="0" anchor="b" anchorCtr="0">
            <a:normAutofit fontScale="77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457189" indent="-457189">
              <a:lnSpc>
                <a:spcPct val="100000"/>
              </a:lnSpc>
              <a:spcBef>
                <a:spcPct val="20000"/>
              </a:spcBef>
              <a:buClr>
                <a:schemeClr val="tx1"/>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Anyone tested for HIV or other STI</a:t>
            </a:r>
          </a:p>
          <a:p>
            <a:pPr>
              <a:lnSpc>
                <a:spcPct val="100000"/>
              </a:lnSpc>
              <a:spcBef>
                <a:spcPct val="20000"/>
              </a:spcBef>
              <a:buClr>
                <a:schemeClr val="tx1"/>
              </a:buClr>
              <a:buSzPct val="70000"/>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indent="-457189">
              <a:lnSpc>
                <a:spcPct val="100000"/>
              </a:lnSpc>
              <a:spcBef>
                <a:spcPct val="20000"/>
              </a:spcBef>
              <a:buClr>
                <a:schemeClr val="tx1"/>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Syphilis symptoms (especially with risk factors)</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571500" marR="0" lvl="0" indent="-571500" algn="l" defTabSz="914400" rtl="0" eaLnBrk="0" fontAlgn="base" latinLnBrk="0" hangingPunct="0">
              <a:lnSpc>
                <a:spcPct val="100000"/>
              </a:lnSpc>
              <a:spcBef>
                <a:spcPct val="20000"/>
              </a:spcBef>
              <a:spcAft>
                <a:spcPct val="0"/>
              </a:spcAft>
              <a:buClr>
                <a:schemeClr val="bg1">
                  <a:lumMod val="75000"/>
                  <a:lumOff val="25000"/>
                </a:schemeClr>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rPr>
              <a:t>Pregnant women not linked to prenatal care </a:t>
            </a:r>
          </a:p>
          <a:p>
            <a:pPr marL="571500" marR="0" lvl="0" indent="-571500" algn="l" defTabSz="914400" rtl="0" eaLnBrk="0" fontAlgn="base" latinLnBrk="0" hangingPunct="0">
              <a:lnSpc>
                <a:spcPct val="100000"/>
              </a:lnSpc>
              <a:spcBef>
                <a:spcPct val="20000"/>
              </a:spcBef>
              <a:spcAft>
                <a:spcPct val="0"/>
              </a:spcAft>
              <a:buClr>
                <a:schemeClr val="bg1">
                  <a:lumMod val="75000"/>
                  <a:lumOff val="25000"/>
                </a:schemeClr>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endParaRPr>
          </a:p>
          <a:p>
            <a:pPr marL="571500" marR="0" lvl="0" indent="-571500" algn="l" defTabSz="914400" rtl="0" eaLnBrk="0" fontAlgn="base" latinLnBrk="0" hangingPunct="0">
              <a:lnSpc>
                <a:spcPct val="100000"/>
              </a:lnSpc>
              <a:spcBef>
                <a:spcPct val="20000"/>
              </a:spcBef>
              <a:spcAft>
                <a:spcPct val="0"/>
              </a:spcAft>
              <a:buClr>
                <a:schemeClr val="bg1">
                  <a:lumMod val="75000"/>
                  <a:lumOff val="25000"/>
                </a:schemeClr>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rPr>
              <a:t>In high prevalence or outbreak settings: </a:t>
            </a:r>
          </a:p>
          <a:p>
            <a:pPr marL="1181085" marR="0" lvl="1" indent="-571500" algn="l" defTabSz="914400" rtl="0" eaLnBrk="0" fontAlgn="base" latinLnBrk="0" hangingPunct="0">
              <a:lnSpc>
                <a:spcPct val="100000"/>
              </a:lnSpc>
              <a:spcBef>
                <a:spcPct val="20000"/>
              </a:spcBef>
              <a:spcAft>
                <a:spcPct val="0"/>
              </a:spcAft>
              <a:buClr>
                <a:schemeClr val="bg1">
                  <a:lumMod val="75000"/>
                  <a:lumOff val="25000"/>
                </a:schemeClr>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schemeClr val="bg1">
                    <a:lumMod val="75000"/>
                    <a:lumOff val="25000"/>
                  </a:schemeClr>
                </a:solidFill>
                <a:effectLst/>
                <a:uLnTx/>
                <a:uFillTx/>
                <a:latin typeface="Calibri" panose="020F0502020204030204" pitchFamily="34" charset="0"/>
                <a:ea typeface="+mn-ea"/>
                <a:cs typeface="+mn-cs"/>
              </a:rPr>
              <a:t>All pregnant women</a:t>
            </a:r>
          </a:p>
          <a:p>
            <a:pPr marL="1181085" marR="0" lvl="1" indent="-571500" algn="l" defTabSz="914400" rtl="0" eaLnBrk="0" fontAlgn="base" latinLnBrk="0" hangingPunct="0">
              <a:lnSpc>
                <a:spcPct val="100000"/>
              </a:lnSpc>
              <a:spcBef>
                <a:spcPct val="20000"/>
              </a:spcBef>
              <a:spcAft>
                <a:spcPct val="0"/>
              </a:spcAft>
              <a:buClr>
                <a:schemeClr val="bg1">
                  <a:lumMod val="75000"/>
                  <a:lumOff val="25000"/>
                </a:schemeClr>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schemeClr val="bg1">
                    <a:lumMod val="75000"/>
                    <a:lumOff val="25000"/>
                  </a:schemeClr>
                </a:solidFill>
                <a:effectLst/>
                <a:uLnTx/>
                <a:uFillTx/>
                <a:latin typeface="Calibri" panose="020F0502020204030204" pitchFamily="34" charset="0"/>
                <a:ea typeface="+mn-ea"/>
                <a:cs typeface="+mn-cs"/>
              </a:rPr>
              <a:t>Persons with certain risk factors</a:t>
            </a:r>
          </a:p>
        </p:txBody>
      </p:sp>
      <p:cxnSp>
        <p:nvCxnSpPr>
          <p:cNvPr id="6" name="Straight Connector 5">
            <a:extLst>
              <a:ext uri="{FF2B5EF4-FFF2-40B4-BE49-F238E27FC236}">
                <a16:creationId xmlns:a16="http://schemas.microsoft.com/office/drawing/2014/main" id="{C57DE87A-B45A-48A6-9E1E-FC483F4A8FD0}"/>
              </a:ext>
            </a:extLst>
          </p:cNvPr>
          <p:cNvCxnSpPr/>
          <p:nvPr/>
        </p:nvCxnSpPr>
        <p:spPr>
          <a:xfrm>
            <a:off x="6234665" y="2578529"/>
            <a:ext cx="397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9E1DF8-CDF2-46E9-AF07-4006D983ABBC}"/>
              </a:ext>
            </a:extLst>
          </p:cNvPr>
          <p:cNvSpPr txBox="1"/>
          <p:nvPr/>
        </p:nvSpPr>
        <p:spPr>
          <a:xfrm>
            <a:off x="201881" y="2590405"/>
            <a:ext cx="4678877" cy="1938992"/>
          </a:xfrm>
          <a:prstGeom prst="rect">
            <a:avLst/>
          </a:prstGeom>
          <a:noFill/>
        </p:spPr>
        <p:txBody>
          <a:bodyPr wrap="square" rtlCol="0">
            <a:spAutoFit/>
          </a:bodyPr>
          <a:lstStyle/>
          <a:p>
            <a:r>
              <a:rPr lang="en-US" sz="4000" dirty="0">
                <a:solidFill>
                  <a:schemeClr val="bg1">
                    <a:lumMod val="75000"/>
                    <a:lumOff val="25000"/>
                  </a:schemeClr>
                </a:solidFill>
              </a:rPr>
              <a:t>Consider testing as part of your differential diagnosis</a:t>
            </a:r>
          </a:p>
        </p:txBody>
      </p:sp>
    </p:spTree>
    <p:extLst>
      <p:ext uri="{BB962C8B-B14F-4D97-AF65-F5344CB8AC3E}">
        <p14:creationId xmlns:p14="http://schemas.microsoft.com/office/powerpoint/2010/main" val="31367005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FFA22807-7BD2-441B-9116-80A7765C8EFF}"/>
              </a:ext>
            </a:extLst>
          </p:cNvPr>
          <p:cNvSpPr txBox="1">
            <a:spLocks/>
          </p:cNvSpPr>
          <p:nvPr/>
        </p:nvSpPr>
        <p:spPr>
          <a:xfrm>
            <a:off x="6234665" y="591014"/>
            <a:ext cx="6308714" cy="5319132"/>
          </a:xfrm>
          <a:prstGeom prst="rect">
            <a:avLst/>
          </a:prstGeom>
        </p:spPr>
        <p:txBody>
          <a:bodyPr vert="horz" lIns="91440" tIns="45720" rIns="91440" bIns="45720" rtlCol="0" anchor="b" anchorCtr="0">
            <a:normAutofit fontScale="77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571500" indent="-571500">
              <a:lnSpc>
                <a:spcPct val="100000"/>
              </a:lnSpc>
              <a:spcBef>
                <a:spcPct val="20000"/>
              </a:spcBef>
              <a:buClr>
                <a:schemeClr val="bg1">
                  <a:lumMod val="75000"/>
                  <a:lumOff val="25000"/>
                </a:schemeClr>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rPr>
              <a:t>Anyone tested for HIV or other STI</a:t>
            </a:r>
          </a:p>
          <a:p>
            <a:pPr marL="571500" indent="-571500">
              <a:lnSpc>
                <a:spcPct val="100000"/>
              </a:lnSpc>
              <a:spcBef>
                <a:spcPct val="20000"/>
              </a:spcBef>
              <a:buClr>
                <a:schemeClr val="bg1">
                  <a:lumMod val="75000"/>
                  <a:lumOff val="25000"/>
                </a:schemeClr>
              </a:buClr>
              <a:buSzPct val="70000"/>
              <a:buFont typeface="Wingdings" panose="05000000000000000000" pitchFamily="2" charset="2"/>
              <a:buChar char="§"/>
              <a:defRPr/>
            </a:pPr>
            <a:endPar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endParaRPr>
          </a:p>
          <a:p>
            <a:pPr marL="571500" indent="-571500">
              <a:lnSpc>
                <a:spcPct val="100000"/>
              </a:lnSpc>
              <a:spcBef>
                <a:spcPct val="20000"/>
              </a:spcBef>
              <a:buClr>
                <a:schemeClr val="bg1">
                  <a:lumMod val="75000"/>
                  <a:lumOff val="25000"/>
                </a:schemeClr>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rPr>
              <a:t>Syphilis symptoms (especially with risk factors)</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Pregnant women not linked to prenatal care </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In high prevalence or outbreak settings: </a:t>
            </a:r>
          </a:p>
          <a:p>
            <a:pPr marL="990575" marR="0" lvl="1" indent="-380990" algn="l" defTabSz="914400" rtl="0" eaLnBrk="0" fontAlgn="base" latinLnBrk="0" hangingPunct="0">
              <a:lnSpc>
                <a:spcPct val="100000"/>
              </a:lnSpc>
              <a:spcBef>
                <a:spcPct val="20000"/>
              </a:spcBef>
              <a:spcAft>
                <a:spcPct val="0"/>
              </a:spcAft>
              <a:buClr>
                <a:schemeClr val="tx1"/>
              </a:buClr>
              <a:buSzPct val="100000"/>
              <a:buFont typeface="Arial" panose="020B0604020202020204" pitchFamily="34" charset="0"/>
              <a:buChar char="•"/>
              <a:tabLst/>
              <a:defRPr/>
            </a:pPr>
            <a:r>
              <a:rPr kumimoji="0" lang="en-US" sz="3600" b="0" i="0" u="none" strike="noStrike" kern="1200" cap="none" spc="0" normalizeH="0" baseline="0" noProof="0" dirty="0">
                <a:ln>
                  <a:noFill/>
                </a:ln>
                <a:effectLst/>
                <a:uLnTx/>
                <a:uFillTx/>
                <a:latin typeface="Calibri" panose="020F0502020204030204" pitchFamily="34" charset="0"/>
                <a:ea typeface="+mn-ea"/>
                <a:cs typeface="+mn-cs"/>
              </a:rPr>
              <a:t>All pregnant women</a:t>
            </a:r>
          </a:p>
          <a:p>
            <a:pPr marL="990575" marR="0" lvl="1" indent="-380990" algn="l" defTabSz="914400" rtl="0" eaLnBrk="0" fontAlgn="base" latinLnBrk="0" hangingPunct="0">
              <a:lnSpc>
                <a:spcPct val="100000"/>
              </a:lnSpc>
              <a:spcBef>
                <a:spcPct val="20000"/>
              </a:spcBef>
              <a:spcAft>
                <a:spcPct val="0"/>
              </a:spcAft>
              <a:buClr>
                <a:schemeClr val="tx1"/>
              </a:buClr>
              <a:buSzPct val="100000"/>
              <a:buFont typeface="Arial" panose="020B0604020202020204" pitchFamily="34" charset="0"/>
              <a:buChar char="•"/>
              <a:tabLst/>
              <a:defRPr/>
            </a:pPr>
            <a:r>
              <a:rPr kumimoji="0" lang="en-US" sz="3600" b="0" i="0" u="none" strike="noStrike" kern="1200" cap="none" spc="0" normalizeH="0" baseline="0" noProof="0" dirty="0">
                <a:ln>
                  <a:noFill/>
                </a:ln>
                <a:effectLst/>
                <a:uLnTx/>
                <a:uFillTx/>
                <a:latin typeface="Calibri" panose="020F0502020204030204" pitchFamily="34" charset="0"/>
                <a:ea typeface="+mn-ea"/>
                <a:cs typeface="+mn-cs"/>
              </a:rPr>
              <a:t>Persons with certain risk factors</a:t>
            </a:r>
          </a:p>
        </p:txBody>
      </p:sp>
      <p:cxnSp>
        <p:nvCxnSpPr>
          <p:cNvPr id="6" name="Straight Connector 5">
            <a:extLst>
              <a:ext uri="{FF2B5EF4-FFF2-40B4-BE49-F238E27FC236}">
                <a16:creationId xmlns:a16="http://schemas.microsoft.com/office/drawing/2014/main" id="{C57DE87A-B45A-48A6-9E1E-FC483F4A8FD0}"/>
              </a:ext>
            </a:extLst>
          </p:cNvPr>
          <p:cNvCxnSpPr/>
          <p:nvPr/>
        </p:nvCxnSpPr>
        <p:spPr>
          <a:xfrm>
            <a:off x="6234665" y="2578529"/>
            <a:ext cx="397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9E1DF8-CDF2-46E9-AF07-4006D983ABBC}"/>
              </a:ext>
            </a:extLst>
          </p:cNvPr>
          <p:cNvSpPr txBox="1"/>
          <p:nvPr/>
        </p:nvSpPr>
        <p:spPr>
          <a:xfrm>
            <a:off x="201881" y="2590405"/>
            <a:ext cx="4678877" cy="1938992"/>
          </a:xfrm>
          <a:prstGeom prst="rect">
            <a:avLst/>
          </a:prstGeom>
          <a:noFill/>
        </p:spPr>
        <p:txBody>
          <a:bodyPr wrap="square" rtlCol="0">
            <a:spAutoFit/>
          </a:bodyPr>
          <a:lstStyle/>
          <a:p>
            <a:r>
              <a:rPr lang="en-US" sz="4000" dirty="0">
                <a:solidFill>
                  <a:schemeClr val="bg1">
                    <a:lumMod val="75000"/>
                    <a:lumOff val="25000"/>
                  </a:schemeClr>
                </a:solidFill>
              </a:rPr>
              <a:t>Consider testing as part of ED-based screening</a:t>
            </a:r>
          </a:p>
        </p:txBody>
      </p:sp>
    </p:spTree>
    <p:extLst>
      <p:ext uri="{BB962C8B-B14F-4D97-AF65-F5344CB8AC3E}">
        <p14:creationId xmlns:p14="http://schemas.microsoft.com/office/powerpoint/2010/main" val="280862268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AB906C9-F5CC-4FB5-A518-33432AA7FBCF}"/>
              </a:ext>
            </a:extLst>
          </p:cNvPr>
          <p:cNvPicPr>
            <a:picLocks noChangeAspect="1"/>
          </p:cNvPicPr>
          <p:nvPr/>
        </p:nvPicPr>
        <p:blipFill rotWithShape="1">
          <a:blip r:embed="rId2">
            <a:alphaModFix amt="40000"/>
          </a:blip>
          <a:srcRect r="885" b="-6"/>
          <a:stretch/>
        </p:blipFill>
        <p:spPr>
          <a:xfrm>
            <a:off x="3132161" y="-1"/>
            <a:ext cx="9059839" cy="6855958"/>
          </a:xfrm>
          <a:prstGeom prst="rect">
            <a:avLst/>
          </a:prstGeom>
          <a:solidFill>
            <a:srgbClr val="006166">
              <a:alpha val="77000"/>
            </a:srgbClr>
          </a:solidFill>
        </p:spPr>
      </p:pic>
      <p:sp>
        <p:nvSpPr>
          <p:cNvPr id="4" name="Title 1">
            <a:extLst>
              <a:ext uri="{FF2B5EF4-FFF2-40B4-BE49-F238E27FC236}">
                <a16:creationId xmlns:a16="http://schemas.microsoft.com/office/drawing/2014/main" id="{8869DF80-C4E2-4051-974A-2C9F514CBDA6}"/>
              </a:ext>
            </a:extLst>
          </p:cNvPr>
          <p:cNvSpPr txBox="1">
            <a:spLocks/>
          </p:cNvSpPr>
          <p:nvPr/>
        </p:nvSpPr>
        <p:spPr>
          <a:xfrm>
            <a:off x="5686818" y="156116"/>
            <a:ext cx="6913755" cy="1890017"/>
          </a:xfrm>
          <a:prstGeom prst="rect">
            <a:avLst/>
          </a:prstGeom>
        </p:spPr>
        <p:txBody>
          <a:bodyPr vert="horz" lIns="91440" tIns="45720" rIns="91440" bIns="45720" rtlCol="0" anchor="b" anchorCtr="0">
            <a:normAutofit lnSpcReduction="1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Light" panose="020F0302020204030204"/>
                <a:ea typeface="+mj-ea"/>
                <a:cs typeface="+mj-cs"/>
              </a:rPr>
              <a:t>How do you test in the ED?</a:t>
            </a: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est tubes with blood">
            <a:extLst>
              <a:ext uri="{FF2B5EF4-FFF2-40B4-BE49-F238E27FC236}">
                <a16:creationId xmlns:a16="http://schemas.microsoft.com/office/drawing/2014/main" id="{CEE8C49E-B6FB-4C79-B7D5-5D9A71001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84" r="-1"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9295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spTree>
    <p:extLst>
      <p:ext uri="{BB962C8B-B14F-4D97-AF65-F5344CB8AC3E}">
        <p14:creationId xmlns:p14="http://schemas.microsoft.com/office/powerpoint/2010/main" val="388809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spTree>
    <p:extLst>
      <p:ext uri="{BB962C8B-B14F-4D97-AF65-F5344CB8AC3E}">
        <p14:creationId xmlns:p14="http://schemas.microsoft.com/office/powerpoint/2010/main" val="160119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Tree>
    <p:extLst>
      <p:ext uri="{BB962C8B-B14F-4D97-AF65-F5344CB8AC3E}">
        <p14:creationId xmlns:p14="http://schemas.microsoft.com/office/powerpoint/2010/main" val="28298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CB25D8-0622-47AA-A229-D25210B281C2}"/>
              </a:ext>
            </a:extLst>
          </p:cNvPr>
          <p:cNvPicPr>
            <a:picLocks noChangeAspect="1"/>
          </p:cNvPicPr>
          <p:nvPr/>
        </p:nvPicPr>
        <p:blipFill rotWithShape="1">
          <a:blip r:embed="rId3">
            <a:extLst>
              <a:ext uri="{28A0092B-C50C-407E-A947-70E740481C1C}">
                <a14:useLocalDpi xmlns:a14="http://schemas.microsoft.com/office/drawing/2010/main" val="0"/>
              </a:ext>
            </a:extLst>
          </a:blip>
          <a:srcRect l="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1"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B1FB6EF-D79C-40B9-B2D0-AA0A1D602FDA}"/>
              </a:ext>
            </a:extLst>
          </p:cNvPr>
          <p:cNvSpPr>
            <a:spLocks noGrp="1"/>
          </p:cNvSpPr>
          <p:nvPr>
            <p:ph type="title"/>
          </p:nvPr>
        </p:nvSpPr>
        <p:spPr>
          <a:xfrm>
            <a:off x="298524" y="1612972"/>
            <a:ext cx="3438144" cy="703071"/>
          </a:xfrm>
        </p:spPr>
        <p:txBody>
          <a:bodyPr vert="horz" lIns="91440" tIns="45720" rIns="91440" bIns="45720" rtlCol="0" anchor="b">
            <a:normAutofit/>
          </a:bodyPr>
          <a:lstStyle/>
          <a:p>
            <a:pPr>
              <a:lnSpc>
                <a:spcPct val="90000"/>
              </a:lnSpc>
            </a:pPr>
            <a:r>
              <a:rPr lang="en-US" sz="3600" dirty="0">
                <a:latin typeface="+mn-lt"/>
              </a:rPr>
              <a:t>What is syphilis?</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17331D4B-8027-4065-8686-F786F4A6E460}"/>
              </a:ext>
            </a:extLst>
          </p:cNvPr>
          <p:cNvSpPr>
            <a:spLocks noGrp="1"/>
          </p:cNvSpPr>
          <p:nvPr>
            <p:ph type="body" sz="quarter" idx="10"/>
          </p:nvPr>
        </p:nvSpPr>
        <p:spPr>
          <a:xfrm>
            <a:off x="62175" y="2698406"/>
            <a:ext cx="4446529" cy="3330574"/>
          </a:xfrm>
        </p:spPr>
        <p:txBody>
          <a:bodyPr vert="horz" lIns="91440" tIns="45720" rIns="91440" bIns="45720" rtlCol="0" anchor="t">
            <a:normAutofit/>
          </a:bodyPr>
          <a:lstStyle/>
          <a:p>
            <a:pPr marL="342891" indent="-228600">
              <a:spcBef>
                <a:spcPct val="20000"/>
              </a:spcBef>
              <a:buFont typeface="Arial" panose="020B0604020202020204" pitchFamily="34" charset="0"/>
              <a:buChar char="•"/>
            </a:pPr>
            <a:r>
              <a:rPr lang="en-US" sz="2800" b="1" i="1" dirty="0">
                <a:solidFill>
                  <a:schemeClr val="tx1"/>
                </a:solidFill>
              </a:rPr>
              <a:t>Treponema pallidum</a:t>
            </a:r>
            <a:endParaRPr lang="en-US" sz="2800" b="1" dirty="0">
              <a:solidFill>
                <a:schemeClr val="tx1"/>
              </a:solidFill>
            </a:endParaRPr>
          </a:p>
          <a:p>
            <a:pPr marL="228589" indent="0">
              <a:spcBef>
                <a:spcPct val="20000"/>
              </a:spcBef>
              <a:buNone/>
            </a:pPr>
            <a:endParaRPr lang="en-US" sz="2800" dirty="0">
              <a:solidFill>
                <a:schemeClr val="tx1"/>
              </a:solidFill>
            </a:endParaRPr>
          </a:p>
          <a:p>
            <a:pPr marL="342891" indent="-228600">
              <a:spcBef>
                <a:spcPct val="20000"/>
              </a:spcBef>
              <a:buFont typeface="Arial" panose="020B0604020202020204" pitchFamily="34" charset="0"/>
              <a:buChar char="•"/>
            </a:pPr>
            <a:r>
              <a:rPr lang="en-US" sz="2800" b="1" dirty="0">
                <a:solidFill>
                  <a:schemeClr val="tx1"/>
                </a:solidFill>
              </a:rPr>
              <a:t>Transmission:</a:t>
            </a:r>
          </a:p>
          <a:p>
            <a:pPr marL="742932" lvl="1">
              <a:spcBef>
                <a:spcPct val="20000"/>
              </a:spcBef>
            </a:pPr>
            <a:r>
              <a:rPr lang="en-US" sz="2800" dirty="0">
                <a:solidFill>
                  <a:schemeClr val="tx1"/>
                </a:solidFill>
              </a:rPr>
              <a:t>Sexual</a:t>
            </a:r>
          </a:p>
          <a:p>
            <a:pPr marL="742932" lvl="1">
              <a:spcBef>
                <a:spcPct val="20000"/>
              </a:spcBef>
            </a:pPr>
            <a:r>
              <a:rPr lang="en-US" sz="2800" dirty="0">
                <a:solidFill>
                  <a:schemeClr val="tx1"/>
                </a:solidFill>
              </a:rPr>
              <a:t>Vertical</a:t>
            </a:r>
          </a:p>
          <a:p>
            <a:pPr marL="742932" lvl="1">
              <a:spcBef>
                <a:spcPct val="20000"/>
              </a:spcBef>
            </a:pPr>
            <a:r>
              <a:rPr lang="en-US" sz="2800" dirty="0">
                <a:solidFill>
                  <a:schemeClr val="tx1"/>
                </a:solidFill>
              </a:rPr>
              <a:t>Non-sexual contact</a:t>
            </a:r>
          </a:p>
        </p:txBody>
      </p:sp>
      <p:sp>
        <p:nvSpPr>
          <p:cNvPr id="2" name="Rectangle 1">
            <a:extLst>
              <a:ext uri="{FF2B5EF4-FFF2-40B4-BE49-F238E27FC236}">
                <a16:creationId xmlns:a16="http://schemas.microsoft.com/office/drawing/2014/main" id="{7631F000-06D9-4111-8D2D-89324635E1D1}"/>
              </a:ext>
            </a:extLst>
          </p:cNvPr>
          <p:cNvSpPr/>
          <p:nvPr/>
        </p:nvSpPr>
        <p:spPr>
          <a:xfrm>
            <a:off x="371094" y="696686"/>
            <a:ext cx="1356106" cy="650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36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spTree>
    <p:extLst>
      <p:ext uri="{BB962C8B-B14F-4D97-AF65-F5344CB8AC3E}">
        <p14:creationId xmlns:p14="http://schemas.microsoft.com/office/powerpoint/2010/main" val="60004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sp>
        <p:nvSpPr>
          <p:cNvPr id="17" name="Rectangle: Rounded Corners 16">
            <a:extLst>
              <a:ext uri="{FF2B5EF4-FFF2-40B4-BE49-F238E27FC236}">
                <a16:creationId xmlns:a16="http://schemas.microsoft.com/office/drawing/2014/main" id="{0EE90A18-F877-4FE4-AC32-BEE6592DFABA}"/>
              </a:ext>
            </a:extLst>
          </p:cNvPr>
          <p:cNvSpPr/>
          <p:nvPr/>
        </p:nvSpPr>
        <p:spPr>
          <a:xfrm>
            <a:off x="2559933" y="448085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spTree>
    <p:extLst>
      <p:ext uri="{BB962C8B-B14F-4D97-AF65-F5344CB8AC3E}">
        <p14:creationId xmlns:p14="http://schemas.microsoft.com/office/powerpoint/2010/main" val="32342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grpSp>
        <p:nvGrpSpPr>
          <p:cNvPr id="16" name="Group 15">
            <a:extLst>
              <a:ext uri="{FF2B5EF4-FFF2-40B4-BE49-F238E27FC236}">
                <a16:creationId xmlns:a16="http://schemas.microsoft.com/office/drawing/2014/main" id="{5EBE7F39-9DCE-49C4-9FC3-7FE1BC8AB83B}"/>
              </a:ext>
            </a:extLst>
          </p:cNvPr>
          <p:cNvGrpSpPr/>
          <p:nvPr/>
        </p:nvGrpSpPr>
        <p:grpSpPr>
          <a:xfrm>
            <a:off x="2559933" y="4480850"/>
            <a:ext cx="7384648" cy="1226915"/>
            <a:chOff x="2546433" y="1758870"/>
            <a:chExt cx="7384648" cy="1226915"/>
          </a:xfrm>
        </p:grpSpPr>
        <p:sp>
          <p:nvSpPr>
            <p:cNvPr id="17" name="Rectangle: Rounded Corners 16">
              <a:extLst>
                <a:ext uri="{FF2B5EF4-FFF2-40B4-BE49-F238E27FC236}">
                  <a16:creationId xmlns:a16="http://schemas.microsoft.com/office/drawing/2014/main" id="{0EE90A18-F877-4FE4-AC32-BEE6592DFABA}"/>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cxnSp>
          <p:nvCxnSpPr>
            <p:cNvPr id="18" name="Straight Arrow Connector 17">
              <a:extLst>
                <a:ext uri="{FF2B5EF4-FFF2-40B4-BE49-F238E27FC236}">
                  <a16:creationId xmlns:a16="http://schemas.microsoft.com/office/drawing/2014/main" id="{E6033559-C20A-450F-BE59-699D503825F0}"/>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Rounded Corners 18">
              <a:extLst>
                <a:ext uri="{FF2B5EF4-FFF2-40B4-BE49-F238E27FC236}">
                  <a16:creationId xmlns:a16="http://schemas.microsoft.com/office/drawing/2014/main" id="{D3051F8A-2E95-420B-8D79-6C53BF5D0B2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grpSp>
    </p:spTree>
    <p:extLst>
      <p:ext uri="{BB962C8B-B14F-4D97-AF65-F5344CB8AC3E}">
        <p14:creationId xmlns:p14="http://schemas.microsoft.com/office/powerpoint/2010/main" val="36264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grpSp>
        <p:nvGrpSpPr>
          <p:cNvPr id="16" name="Group 15">
            <a:extLst>
              <a:ext uri="{FF2B5EF4-FFF2-40B4-BE49-F238E27FC236}">
                <a16:creationId xmlns:a16="http://schemas.microsoft.com/office/drawing/2014/main" id="{5EBE7F39-9DCE-49C4-9FC3-7FE1BC8AB83B}"/>
              </a:ext>
            </a:extLst>
          </p:cNvPr>
          <p:cNvGrpSpPr/>
          <p:nvPr/>
        </p:nvGrpSpPr>
        <p:grpSpPr>
          <a:xfrm>
            <a:off x="2559933" y="4480850"/>
            <a:ext cx="7384648" cy="1226915"/>
            <a:chOff x="2546433" y="1758870"/>
            <a:chExt cx="7384648" cy="1226915"/>
          </a:xfrm>
        </p:grpSpPr>
        <p:sp>
          <p:nvSpPr>
            <p:cNvPr id="17" name="Rectangle: Rounded Corners 16">
              <a:extLst>
                <a:ext uri="{FF2B5EF4-FFF2-40B4-BE49-F238E27FC236}">
                  <a16:creationId xmlns:a16="http://schemas.microsoft.com/office/drawing/2014/main" id="{0EE90A18-F877-4FE4-AC32-BEE6592DFABA}"/>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cxnSp>
          <p:nvCxnSpPr>
            <p:cNvPr id="18" name="Straight Arrow Connector 17">
              <a:extLst>
                <a:ext uri="{FF2B5EF4-FFF2-40B4-BE49-F238E27FC236}">
                  <a16:creationId xmlns:a16="http://schemas.microsoft.com/office/drawing/2014/main" id="{E6033559-C20A-450F-BE59-699D503825F0}"/>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Rounded Corners 18">
              <a:extLst>
                <a:ext uri="{FF2B5EF4-FFF2-40B4-BE49-F238E27FC236}">
                  <a16:creationId xmlns:a16="http://schemas.microsoft.com/office/drawing/2014/main" id="{D3051F8A-2E95-420B-8D79-6C53BF5D0B2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grpSp>
      <p:sp>
        <p:nvSpPr>
          <p:cNvPr id="14" name="Rectangle: Rounded Corners 13">
            <a:extLst>
              <a:ext uri="{FF2B5EF4-FFF2-40B4-BE49-F238E27FC236}">
                <a16:creationId xmlns:a16="http://schemas.microsoft.com/office/drawing/2014/main" id="{C65D04A4-C889-4C96-B6A6-576E0C3FA3D9}"/>
              </a:ext>
            </a:extLst>
          </p:cNvPr>
          <p:cNvSpPr/>
          <p:nvPr/>
        </p:nvSpPr>
        <p:spPr>
          <a:xfrm>
            <a:off x="10772858" y="4480850"/>
            <a:ext cx="1343771"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TPPA</a:t>
            </a:r>
          </a:p>
        </p:txBody>
      </p:sp>
      <p:cxnSp>
        <p:nvCxnSpPr>
          <p:cNvPr id="20" name="Straight Arrow Connector 19">
            <a:extLst>
              <a:ext uri="{FF2B5EF4-FFF2-40B4-BE49-F238E27FC236}">
                <a16:creationId xmlns:a16="http://schemas.microsoft.com/office/drawing/2014/main" id="{66B43D2F-5560-45D1-98EE-5EB63954B231}"/>
              </a:ext>
            </a:extLst>
          </p:cNvPr>
          <p:cNvCxnSpPr>
            <a:cxnSpLocks/>
          </p:cNvCxnSpPr>
          <p:nvPr/>
        </p:nvCxnSpPr>
        <p:spPr>
          <a:xfrm>
            <a:off x="9999756" y="5094306"/>
            <a:ext cx="738812"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4F53FA18-1806-4ED6-9AD8-88A5B464D396}"/>
              </a:ext>
            </a:extLst>
          </p:cNvPr>
          <p:cNvSpPr/>
          <p:nvPr/>
        </p:nvSpPr>
        <p:spPr>
          <a:xfrm>
            <a:off x="9566476" y="3764290"/>
            <a:ext cx="1600633" cy="574451"/>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yriad Web Pro"/>
                <a:ea typeface="+mn-ea"/>
                <a:cs typeface="+mn-cs"/>
              </a:rPr>
              <a:t>If discordance</a:t>
            </a:r>
          </a:p>
        </p:txBody>
      </p:sp>
    </p:spTree>
    <p:extLst>
      <p:ext uri="{BB962C8B-B14F-4D97-AF65-F5344CB8AC3E}">
        <p14:creationId xmlns:p14="http://schemas.microsoft.com/office/powerpoint/2010/main" val="132285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20B2-2C5A-4FEC-A22A-35B916AF1ED7}"/>
              </a:ext>
            </a:extLst>
          </p:cNvPr>
          <p:cNvSpPr>
            <a:spLocks noGrp="1"/>
          </p:cNvSpPr>
          <p:nvPr>
            <p:ph type="title"/>
          </p:nvPr>
        </p:nvSpPr>
        <p:spPr/>
        <p:txBody>
          <a:bodyPr/>
          <a:lstStyle/>
          <a:p>
            <a:r>
              <a:rPr lang="en-US" dirty="0"/>
              <a:t>2 types of serologic tests for syphilis</a:t>
            </a:r>
          </a:p>
        </p:txBody>
      </p:sp>
      <p:sp>
        <p:nvSpPr>
          <p:cNvPr id="3" name="Text Placeholder 2">
            <a:extLst>
              <a:ext uri="{FF2B5EF4-FFF2-40B4-BE49-F238E27FC236}">
                <a16:creationId xmlns:a16="http://schemas.microsoft.com/office/drawing/2014/main" id="{E1278196-80B7-4010-8EEB-72D84EF951C1}"/>
              </a:ext>
            </a:extLst>
          </p:cNvPr>
          <p:cNvSpPr>
            <a:spLocks noGrp="1"/>
          </p:cNvSpPr>
          <p:nvPr>
            <p:ph type="body" sz="quarter" idx="10"/>
          </p:nvPr>
        </p:nvSpPr>
        <p:spPr>
          <a:xfrm>
            <a:off x="609600" y="1545167"/>
            <a:ext cx="5239965" cy="4455584"/>
          </a:xfrm>
        </p:spPr>
        <p:txBody>
          <a:bodyPr/>
          <a:lstStyle/>
          <a:p>
            <a:pPr marL="0" indent="0">
              <a:buNone/>
            </a:pPr>
            <a:r>
              <a:rPr lang="en-US" dirty="0">
                <a:solidFill>
                  <a:srgbClr val="000000"/>
                </a:solidFill>
              </a:rPr>
              <a:t>Non-treponemal</a:t>
            </a:r>
          </a:p>
          <a:p>
            <a:r>
              <a:rPr lang="en-US" dirty="0">
                <a:solidFill>
                  <a:srgbClr val="000000"/>
                </a:solidFill>
              </a:rPr>
              <a:t>RPR, VDRL</a:t>
            </a:r>
          </a:p>
          <a:p>
            <a:r>
              <a:rPr lang="en-US" dirty="0">
                <a:solidFill>
                  <a:srgbClr val="000000"/>
                </a:solidFill>
              </a:rPr>
              <a:t>Titers – manual, slow</a:t>
            </a:r>
          </a:p>
          <a:p>
            <a:r>
              <a:rPr lang="en-US" dirty="0">
                <a:solidFill>
                  <a:srgbClr val="000000"/>
                </a:solidFill>
              </a:rPr>
              <a:t>May not results before disposition</a:t>
            </a:r>
          </a:p>
          <a:p>
            <a:pPr marL="0" indent="0">
              <a:buNone/>
            </a:pPr>
            <a:endParaRPr lang="en-US" dirty="0"/>
          </a:p>
        </p:txBody>
      </p:sp>
      <p:pic>
        <p:nvPicPr>
          <p:cNvPr id="4" name="Picture 4" descr="Test tubes with blood">
            <a:extLst>
              <a:ext uri="{FF2B5EF4-FFF2-40B4-BE49-F238E27FC236}">
                <a16:creationId xmlns:a16="http://schemas.microsoft.com/office/drawing/2014/main" id="{8D37CF6D-681A-4503-92DF-5C6EF3FF72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 t="24676" r="-821" b="14009"/>
          <a:stretch/>
        </p:blipFill>
        <p:spPr bwMode="auto">
          <a:xfrm>
            <a:off x="10375899" y="327979"/>
            <a:ext cx="1037515" cy="1036320"/>
          </a:xfrm>
          <a:prstGeom prst="ellipse">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20B2-2C5A-4FEC-A22A-35B916AF1ED7}"/>
              </a:ext>
            </a:extLst>
          </p:cNvPr>
          <p:cNvSpPr>
            <a:spLocks noGrp="1"/>
          </p:cNvSpPr>
          <p:nvPr>
            <p:ph type="title"/>
          </p:nvPr>
        </p:nvSpPr>
        <p:spPr/>
        <p:txBody>
          <a:bodyPr/>
          <a:lstStyle/>
          <a:p>
            <a:r>
              <a:rPr lang="en-US" dirty="0"/>
              <a:t>2 types of serologic tests for syphilis</a:t>
            </a:r>
          </a:p>
        </p:txBody>
      </p:sp>
      <p:sp>
        <p:nvSpPr>
          <p:cNvPr id="3" name="Text Placeholder 2">
            <a:extLst>
              <a:ext uri="{FF2B5EF4-FFF2-40B4-BE49-F238E27FC236}">
                <a16:creationId xmlns:a16="http://schemas.microsoft.com/office/drawing/2014/main" id="{E1278196-80B7-4010-8EEB-72D84EF951C1}"/>
              </a:ext>
            </a:extLst>
          </p:cNvPr>
          <p:cNvSpPr>
            <a:spLocks noGrp="1"/>
          </p:cNvSpPr>
          <p:nvPr>
            <p:ph type="body" sz="quarter" idx="10"/>
          </p:nvPr>
        </p:nvSpPr>
        <p:spPr>
          <a:xfrm>
            <a:off x="609600" y="1545167"/>
            <a:ext cx="5239965" cy="4455584"/>
          </a:xfrm>
        </p:spPr>
        <p:txBody>
          <a:bodyPr/>
          <a:lstStyle/>
          <a:p>
            <a:pPr marL="0" indent="0">
              <a:buNone/>
            </a:pPr>
            <a:r>
              <a:rPr lang="en-US" dirty="0">
                <a:solidFill>
                  <a:srgbClr val="000000"/>
                </a:solidFill>
              </a:rPr>
              <a:t>Non-treponemal</a:t>
            </a:r>
          </a:p>
          <a:p>
            <a:r>
              <a:rPr lang="en-US" dirty="0">
                <a:solidFill>
                  <a:srgbClr val="000000"/>
                </a:solidFill>
              </a:rPr>
              <a:t>RPR, VDRL</a:t>
            </a:r>
          </a:p>
          <a:p>
            <a:r>
              <a:rPr lang="en-US" dirty="0">
                <a:solidFill>
                  <a:srgbClr val="000000"/>
                </a:solidFill>
              </a:rPr>
              <a:t>Titers – manual, slow</a:t>
            </a:r>
          </a:p>
          <a:p>
            <a:r>
              <a:rPr lang="en-US" dirty="0">
                <a:solidFill>
                  <a:srgbClr val="000000"/>
                </a:solidFill>
              </a:rPr>
              <a:t>May not results before disposition</a:t>
            </a:r>
          </a:p>
          <a:p>
            <a:pPr marL="0" indent="0">
              <a:buNone/>
            </a:pPr>
            <a:endParaRPr lang="en-US" dirty="0"/>
          </a:p>
        </p:txBody>
      </p:sp>
      <p:pic>
        <p:nvPicPr>
          <p:cNvPr id="4" name="Picture 4" descr="Test tubes with blood">
            <a:extLst>
              <a:ext uri="{FF2B5EF4-FFF2-40B4-BE49-F238E27FC236}">
                <a16:creationId xmlns:a16="http://schemas.microsoft.com/office/drawing/2014/main" id="{8D37CF6D-681A-4503-92DF-5C6EF3FF72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 t="24676" r="-821" b="14009"/>
          <a:stretch/>
        </p:blipFill>
        <p:spPr bwMode="auto">
          <a:xfrm>
            <a:off x="10375899" y="327979"/>
            <a:ext cx="1037515" cy="1036320"/>
          </a:xfrm>
          <a:prstGeom prst="ellipse">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5DD05C-AA34-4E16-87CA-ED2A55530DA3}"/>
              </a:ext>
            </a:extLst>
          </p:cNvPr>
          <p:cNvSpPr txBox="1"/>
          <p:nvPr/>
        </p:nvSpPr>
        <p:spPr>
          <a:xfrm>
            <a:off x="5849565" y="1545167"/>
            <a:ext cx="6093912" cy="2357568"/>
          </a:xfrm>
          <a:prstGeom prst="rect">
            <a:avLst/>
          </a:prstGeom>
          <a:noFill/>
        </p:spPr>
        <p:txBody>
          <a:bodyPr wrap="square">
            <a:spAutoFit/>
          </a:bodyPr>
          <a:lstStyle/>
          <a:p>
            <a:pPr marL="0" marR="0" lvl="0" indent="0" algn="l" defTabSz="1219170" rtl="0" eaLnBrk="0" fontAlgn="base" latinLnBrk="0" hangingPunct="0">
              <a:lnSpc>
                <a:spcPct val="100000"/>
              </a:lnSpc>
              <a:spcBef>
                <a:spcPct val="20000"/>
              </a:spcBef>
              <a:spcAft>
                <a:spcPct val="0"/>
              </a:spcAft>
              <a:buClr>
                <a:srgbClr val="00788A"/>
              </a:buClr>
              <a:buSzTx/>
              <a:buFont typeface="Wingdings" panose="05000000000000000000" pitchFamily="2" charset="2"/>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Treponemal</a:t>
            </a:r>
          </a:p>
          <a:p>
            <a:pPr marL="457189" marR="0" lvl="0" indent="-457189" algn="l" defTabSz="121917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EIA, TPPA, FTA-ABS</a:t>
            </a:r>
          </a:p>
          <a:p>
            <a:pPr marL="457189" marR="0" lvl="0" indent="-457189" algn="l" defTabSz="121917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lang="en-US" sz="3200" b="1" dirty="0">
                <a:solidFill>
                  <a:srgbClr val="000000"/>
                </a:solidFill>
                <a:latin typeface="Calibri" panose="020F0502020204030204" pitchFamily="34" charset="0"/>
              </a:rPr>
              <a:t>Automated – faster results</a:t>
            </a:r>
          </a:p>
          <a:p>
            <a:pPr marL="457189" marR="0" lvl="0" indent="-457189" algn="l" defTabSz="121917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lang="en-US" sz="3200" b="1" dirty="0">
                <a:solidFill>
                  <a:srgbClr val="000000"/>
                </a:solidFill>
                <a:latin typeface="Calibri" panose="020F0502020204030204" pitchFamily="34" charset="0"/>
              </a:rPr>
              <a:t>Remain positive for life</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56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grpSp>
        <p:nvGrpSpPr>
          <p:cNvPr id="16" name="Group 15">
            <a:extLst>
              <a:ext uri="{FF2B5EF4-FFF2-40B4-BE49-F238E27FC236}">
                <a16:creationId xmlns:a16="http://schemas.microsoft.com/office/drawing/2014/main" id="{5EBE7F39-9DCE-49C4-9FC3-7FE1BC8AB83B}"/>
              </a:ext>
            </a:extLst>
          </p:cNvPr>
          <p:cNvGrpSpPr/>
          <p:nvPr/>
        </p:nvGrpSpPr>
        <p:grpSpPr>
          <a:xfrm>
            <a:off x="2559933" y="4480850"/>
            <a:ext cx="7384648" cy="1226915"/>
            <a:chOff x="2546433" y="1758870"/>
            <a:chExt cx="7384648" cy="1226915"/>
          </a:xfrm>
        </p:grpSpPr>
        <p:sp>
          <p:nvSpPr>
            <p:cNvPr id="17" name="Rectangle: Rounded Corners 16">
              <a:extLst>
                <a:ext uri="{FF2B5EF4-FFF2-40B4-BE49-F238E27FC236}">
                  <a16:creationId xmlns:a16="http://schemas.microsoft.com/office/drawing/2014/main" id="{0EE90A18-F877-4FE4-AC32-BEE6592DFABA}"/>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cxnSp>
          <p:nvCxnSpPr>
            <p:cNvPr id="18" name="Straight Arrow Connector 17">
              <a:extLst>
                <a:ext uri="{FF2B5EF4-FFF2-40B4-BE49-F238E27FC236}">
                  <a16:creationId xmlns:a16="http://schemas.microsoft.com/office/drawing/2014/main" id="{E6033559-C20A-450F-BE59-699D503825F0}"/>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Rounded Corners 18">
              <a:extLst>
                <a:ext uri="{FF2B5EF4-FFF2-40B4-BE49-F238E27FC236}">
                  <a16:creationId xmlns:a16="http://schemas.microsoft.com/office/drawing/2014/main" id="{D3051F8A-2E95-420B-8D79-6C53BF5D0B2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grpSp>
    </p:spTree>
    <p:extLst>
      <p:ext uri="{BB962C8B-B14F-4D97-AF65-F5344CB8AC3E}">
        <p14:creationId xmlns:p14="http://schemas.microsoft.com/office/powerpoint/2010/main" val="76249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20" name="Text Placeholder 2">
            <a:extLst>
              <a:ext uri="{FF2B5EF4-FFF2-40B4-BE49-F238E27FC236}">
                <a16:creationId xmlns:a16="http://schemas.microsoft.com/office/drawing/2014/main" id="{354083C2-579F-49A6-8AA9-E46EC6FA9F6E}"/>
              </a:ext>
            </a:extLst>
          </p:cNvPr>
          <p:cNvSpPr>
            <a:spLocks noGrp="1"/>
          </p:cNvSpPr>
          <p:nvPr>
            <p:ph type="body" sz="quarter" idx="10"/>
          </p:nvPr>
        </p:nvSpPr>
        <p:spPr>
          <a:xfrm>
            <a:off x="3335918" y="3723626"/>
            <a:ext cx="5863547" cy="1226915"/>
          </a:xfrm>
        </p:spPr>
        <p:txBody>
          <a:bodyPr/>
          <a:lstStyle/>
          <a:p>
            <a:pPr marL="0" indent="0">
              <a:buNone/>
            </a:pPr>
            <a:r>
              <a:rPr lang="en-US" dirty="0">
                <a:solidFill>
                  <a:srgbClr val="100409"/>
                </a:solidFill>
              </a:rPr>
              <a:t>Missed treatment opportunities</a:t>
            </a:r>
          </a:p>
        </p:txBody>
      </p:sp>
    </p:spTree>
    <p:extLst>
      <p:ext uri="{BB962C8B-B14F-4D97-AF65-F5344CB8AC3E}">
        <p14:creationId xmlns:p14="http://schemas.microsoft.com/office/powerpoint/2010/main" val="370643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4B52B9C-BB01-4B40-9F2B-6DDB3E450B35}"/>
              </a:ext>
            </a:extLst>
          </p:cNvPr>
          <p:cNvSpPr txBox="1">
            <a:spLocks noGrp="1"/>
          </p:cNvSpPr>
          <p:nvPr>
            <p:ph type="title"/>
          </p:nvPr>
        </p:nvSpPr>
        <p:spPr>
          <a:xfrm>
            <a:off x="1180575" y="537951"/>
            <a:ext cx="9257167" cy="574453"/>
          </a:xfrm>
          <a:prstGeom prst="rect">
            <a:avLst/>
          </a:prstGeom>
        </p:spPr>
        <p:txBody>
          <a:bodyPr wrap="square" lIns="0" tIns="0" rIns="0" bIns="0" anchor="b" anchorCtr="0">
            <a:spAutoFit/>
          </a:bodyPr>
          <a:lstStyle>
            <a:lvl1pPr>
              <a:defRPr sz="2350" b="1" i="0">
                <a:solidFill>
                  <a:srgbClr val="0A0A0A"/>
                </a:solidFill>
                <a:latin typeface="Arial"/>
                <a:ea typeface="+mj-ea"/>
                <a:cs typeface="Arial"/>
              </a:defRPr>
            </a:lvl1pPr>
          </a:lstStyle>
          <a:p>
            <a:pPr defTabSz="685783">
              <a:lnSpc>
                <a:spcPct val="100000"/>
              </a:lnSpc>
              <a:spcBef>
                <a:spcPts val="0"/>
              </a:spcBef>
              <a:defRPr/>
            </a:pPr>
            <a:r>
              <a:rPr lang="en-US" altLang="en-US" sz="3733" dirty="0">
                <a:solidFill>
                  <a:srgbClr val="00788A"/>
                </a:solidFill>
                <a:latin typeface="+mn-lt"/>
              </a:rPr>
              <a:t>There are 2 syphilis screening algorithms</a:t>
            </a:r>
            <a:endParaRPr lang="en-US" sz="3733" kern="0" dirty="0">
              <a:solidFill>
                <a:srgbClr val="00788A"/>
              </a:solidFill>
              <a:latin typeface="+mn-lt"/>
              <a:cs typeface="Calibri" panose="020F0502020204030204" pitchFamily="34" charset="0"/>
            </a:endParaRPr>
          </a:p>
        </p:txBody>
      </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grpSp>
        <p:nvGrpSpPr>
          <p:cNvPr id="16" name="Group 15">
            <a:extLst>
              <a:ext uri="{FF2B5EF4-FFF2-40B4-BE49-F238E27FC236}">
                <a16:creationId xmlns:a16="http://schemas.microsoft.com/office/drawing/2014/main" id="{5EBE7F39-9DCE-49C4-9FC3-7FE1BC8AB83B}"/>
              </a:ext>
            </a:extLst>
          </p:cNvPr>
          <p:cNvGrpSpPr/>
          <p:nvPr/>
        </p:nvGrpSpPr>
        <p:grpSpPr>
          <a:xfrm>
            <a:off x="2559933" y="4480850"/>
            <a:ext cx="7384648" cy="1226915"/>
            <a:chOff x="2546433" y="1758870"/>
            <a:chExt cx="7384648" cy="1226915"/>
          </a:xfrm>
        </p:grpSpPr>
        <p:sp>
          <p:nvSpPr>
            <p:cNvPr id="17" name="Rectangle: Rounded Corners 16">
              <a:extLst>
                <a:ext uri="{FF2B5EF4-FFF2-40B4-BE49-F238E27FC236}">
                  <a16:creationId xmlns:a16="http://schemas.microsoft.com/office/drawing/2014/main" id="{0EE90A18-F877-4FE4-AC32-BEE6592DFABA}"/>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cxnSp>
          <p:nvCxnSpPr>
            <p:cNvPr id="18" name="Straight Arrow Connector 17">
              <a:extLst>
                <a:ext uri="{FF2B5EF4-FFF2-40B4-BE49-F238E27FC236}">
                  <a16:creationId xmlns:a16="http://schemas.microsoft.com/office/drawing/2014/main" id="{E6033559-C20A-450F-BE59-699D503825F0}"/>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Rounded Corners 18">
              <a:extLst>
                <a:ext uri="{FF2B5EF4-FFF2-40B4-BE49-F238E27FC236}">
                  <a16:creationId xmlns:a16="http://schemas.microsoft.com/office/drawing/2014/main" id="{D3051F8A-2E95-420B-8D79-6C53BF5D0B2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grpSp>
      <p:sp>
        <p:nvSpPr>
          <p:cNvPr id="14" name="Text Placeholder 2">
            <a:extLst>
              <a:ext uri="{FF2B5EF4-FFF2-40B4-BE49-F238E27FC236}">
                <a16:creationId xmlns:a16="http://schemas.microsoft.com/office/drawing/2014/main" id="{3E78E197-60FD-4930-AE0E-E9C73C2E8B09}"/>
              </a:ext>
            </a:extLst>
          </p:cNvPr>
          <p:cNvSpPr>
            <a:spLocks noGrp="1"/>
          </p:cNvSpPr>
          <p:nvPr>
            <p:ph type="body" sz="quarter" idx="10"/>
          </p:nvPr>
        </p:nvSpPr>
        <p:spPr>
          <a:xfrm>
            <a:off x="4656034" y="3300717"/>
            <a:ext cx="2879932" cy="574454"/>
          </a:xfrm>
        </p:spPr>
        <p:txBody>
          <a:bodyPr/>
          <a:lstStyle/>
          <a:p>
            <a:pPr marL="0" indent="0">
              <a:buNone/>
            </a:pPr>
            <a:r>
              <a:rPr lang="en-US" dirty="0">
                <a:solidFill>
                  <a:srgbClr val="100409"/>
                </a:solidFill>
              </a:rPr>
              <a:t>Overtreatment</a:t>
            </a:r>
          </a:p>
        </p:txBody>
      </p:sp>
    </p:spTree>
    <p:extLst>
      <p:ext uri="{BB962C8B-B14F-4D97-AF65-F5344CB8AC3E}">
        <p14:creationId xmlns:p14="http://schemas.microsoft.com/office/powerpoint/2010/main" val="120583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852C-EF15-460A-BE08-D2430911A602}"/>
              </a:ext>
            </a:extLst>
          </p:cNvPr>
          <p:cNvSpPr>
            <a:spLocks noGrp="1"/>
          </p:cNvSpPr>
          <p:nvPr>
            <p:ph type="title"/>
          </p:nvPr>
        </p:nvSpPr>
        <p:spPr>
          <a:xfrm>
            <a:off x="136991" y="182774"/>
            <a:ext cx="11059884" cy="1162051"/>
          </a:xfrm>
        </p:spPr>
        <p:txBody>
          <a:bodyPr/>
          <a:lstStyle/>
          <a:p>
            <a:r>
              <a:rPr lang="en-US" dirty="0"/>
              <a:t>Case #1</a:t>
            </a:r>
          </a:p>
        </p:txBody>
      </p:sp>
      <p:sp>
        <p:nvSpPr>
          <p:cNvPr id="3" name="Text Placeholder 2">
            <a:extLst>
              <a:ext uri="{FF2B5EF4-FFF2-40B4-BE49-F238E27FC236}">
                <a16:creationId xmlns:a16="http://schemas.microsoft.com/office/drawing/2014/main" id="{A8591AE2-D57D-4B66-9B8A-3BBE0E470953}"/>
              </a:ext>
            </a:extLst>
          </p:cNvPr>
          <p:cNvSpPr>
            <a:spLocks noGrp="1"/>
          </p:cNvSpPr>
          <p:nvPr>
            <p:ph type="body" idx="1"/>
          </p:nvPr>
        </p:nvSpPr>
        <p:spPr>
          <a:xfrm>
            <a:off x="219183" y="-1469097"/>
            <a:ext cx="11835826" cy="4465792"/>
          </a:xfrm>
        </p:spPr>
        <p:txBody>
          <a:bodyPr>
            <a:norm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a:buNone/>
              <a:tabLst/>
              <a:defRPr/>
            </a:pPr>
            <a:r>
              <a:rPr lang="en-US" sz="2400" kern="0" dirty="0">
                <a:solidFill>
                  <a:srgbClr val="FFFFFF"/>
                </a:solidFill>
                <a:latin typeface="Calibri"/>
                <a:cs typeface="Calibri"/>
                <a:sym typeface="Calibri"/>
              </a:rPr>
              <a:t>32</a:t>
            </a:r>
            <a:r>
              <a:rPr kumimoji="0" lang="en-US" sz="2400" b="0" i="0" u="none" strike="noStrike" kern="0" cap="none" spc="0" normalizeH="0" baseline="0" noProof="0" dirty="0">
                <a:ln>
                  <a:noFill/>
                </a:ln>
                <a:solidFill>
                  <a:srgbClr val="FFFFFF"/>
                </a:solidFill>
                <a:effectLst/>
                <a:uLnTx/>
                <a:uFillTx/>
                <a:latin typeface="Calibri"/>
                <a:cs typeface="Calibri"/>
                <a:sym typeface="Calibri"/>
              </a:rPr>
              <a:t>-year-old man comes to the ED with methamphetamine intoxication. He is agitated and resisting efforts to examen or talk to him. </a:t>
            </a:r>
            <a:r>
              <a:rPr lang="en-US" sz="2400" kern="0" dirty="0">
                <a:solidFill>
                  <a:srgbClr val="FFFFFF"/>
                </a:solidFill>
                <a:latin typeface="Calibri"/>
                <a:cs typeface="Calibri"/>
                <a:sym typeface="Calibri"/>
              </a:rPr>
              <a:t>ED staff is eventually able to draw basic labs, including syphilis serologies. The laboratory uses the reverse algorithm, and the EIA returns positive. You plan to begin presumptive treatment in this patient once he clears his intoxication. Which of the following is needed to complete his therapy?</a:t>
            </a:r>
            <a:endParaRPr lang="en-US" dirty="0"/>
          </a:p>
        </p:txBody>
      </p:sp>
      <p:sp>
        <p:nvSpPr>
          <p:cNvPr id="4" name="Text Placeholder 2">
            <a:extLst>
              <a:ext uri="{FF2B5EF4-FFF2-40B4-BE49-F238E27FC236}">
                <a16:creationId xmlns:a16="http://schemas.microsoft.com/office/drawing/2014/main" id="{BEF12E20-16F0-44F6-9CF2-B1B46947E6D3}"/>
              </a:ext>
            </a:extLst>
          </p:cNvPr>
          <p:cNvSpPr txBox="1">
            <a:spLocks/>
          </p:cNvSpPr>
          <p:nvPr/>
        </p:nvSpPr>
        <p:spPr>
          <a:xfrm>
            <a:off x="301375" y="2822142"/>
            <a:ext cx="10363200" cy="3457213"/>
          </a:xfrm>
          <a:prstGeom prst="rect">
            <a:avLst/>
          </a:prstGeom>
        </p:spPr>
        <p:txBody>
          <a:bodyPr vert="horz" lIns="91440" tIns="45720" rIns="91440" bIns="45720" rtlCol="0" anchor="b">
            <a:normAutofit/>
          </a:bodyPr>
          <a:lstStyle>
            <a:lvl1pPr marL="0" indent="0" algn="l" defTabSz="914400" rtl="0" eaLnBrk="1" latinLnBrk="0" hangingPunct="1">
              <a:lnSpc>
                <a:spcPts val="2933"/>
              </a:lnSpc>
              <a:spcBef>
                <a:spcPts val="1000"/>
              </a:spcBef>
              <a:buFont typeface="Arial" panose="020B0604020202020204" pitchFamily="34" charset="0"/>
              <a:buNone/>
              <a:defRPr sz="2667" kern="1200" baseline="0">
                <a:solidFill>
                  <a:schemeClr val="bg2"/>
                </a:solidFill>
                <a:latin typeface="Calibri" pitchFamily="34"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133" kern="1200">
                <a:solidFill>
                  <a:schemeClr val="tx1">
                    <a:tint val="75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933"/>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E7E6E6"/>
              </a:solidFill>
              <a:effectLst/>
              <a:uLnTx/>
              <a:uFillTx/>
              <a:latin typeface="Calibri" pitchFamily="34" charset="0"/>
              <a:ea typeface="+mn-ea"/>
              <a:cs typeface="+mn-cs"/>
            </a:endParaRPr>
          </a:p>
        </p:txBody>
      </p:sp>
      <p:sp>
        <p:nvSpPr>
          <p:cNvPr id="5" name="Title 1">
            <a:extLst>
              <a:ext uri="{FF2B5EF4-FFF2-40B4-BE49-F238E27FC236}">
                <a16:creationId xmlns:a16="http://schemas.microsoft.com/office/drawing/2014/main" id="{E8321E07-8E0A-4EF2-B119-498CB5EFBB99}"/>
              </a:ext>
            </a:extLst>
          </p:cNvPr>
          <p:cNvSpPr txBox="1">
            <a:spLocks/>
          </p:cNvSpPr>
          <p:nvPr/>
        </p:nvSpPr>
        <p:spPr>
          <a:xfrm>
            <a:off x="427516" y="578645"/>
            <a:ext cx="9300154" cy="5319132"/>
          </a:xfrm>
          <a:prstGeom prst="rect">
            <a:avLst/>
          </a:prstGeom>
        </p:spPr>
        <p:txBody>
          <a:bodyPr vert="horz" lIns="91440" tIns="45720" rIns="91440" bIns="45720" rtlCol="0" anchor="b" anchorCtr="0">
            <a:normAutofit/>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A single dose of penicillin IM</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Multiple doses of penicillin IM</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IV penicillin</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2 </a:t>
            </a:r>
            <a:r>
              <a:rPr lang="en-US" sz="2800" b="0" dirty="0">
                <a:solidFill>
                  <a:prstClr val="white">
                    <a:lumMod val="75000"/>
                    <a:lumOff val="25000"/>
                  </a:prstClr>
                </a:solidFill>
              </a:rPr>
              <a:t>weeks of doxycycline</a:t>
            </a:r>
            <a:endPar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endParaRP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lang="en-US" sz="2800" b="0" dirty="0">
                <a:solidFill>
                  <a:prstClr val="white">
                    <a:lumMod val="75000"/>
                    <a:lumOff val="25000"/>
                  </a:prstClr>
                </a:solidFill>
              </a:rPr>
              <a:t>Don’t know</a:t>
            </a:r>
            <a:endPar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endParaRPr>
          </a:p>
        </p:txBody>
      </p:sp>
    </p:spTree>
    <p:extLst>
      <p:ext uri="{BB962C8B-B14F-4D97-AF65-F5344CB8AC3E}">
        <p14:creationId xmlns:p14="http://schemas.microsoft.com/office/powerpoint/2010/main" val="82762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169466" y="5369075"/>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Syphilis is on the rise</a:t>
            </a: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369075"/>
            <a:ext cx="275043" cy="650405"/>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23304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EAFE4F-B970-440E-93C4-AAC5C4FC1E51}"/>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6700" kern="1200">
                <a:solidFill>
                  <a:srgbClr val="FFFFFF"/>
                </a:solidFill>
                <a:latin typeface="+mj-lt"/>
                <a:ea typeface="+mj-ea"/>
                <a:cs typeface="+mj-cs"/>
              </a:rPr>
              <a:t>You can’t treat syphilis until you stage syphilis</a:t>
            </a:r>
          </a:p>
        </p:txBody>
      </p:sp>
    </p:spTree>
    <p:extLst>
      <p:ext uri="{BB962C8B-B14F-4D97-AF65-F5344CB8AC3E}">
        <p14:creationId xmlns:p14="http://schemas.microsoft.com/office/powerpoint/2010/main" val="183464821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258972" y="4852377"/>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buNone/>
              <a:defRPr/>
            </a:pPr>
            <a:r>
              <a:rPr lang="en-US" sz="4000" b="1" dirty="0">
                <a:solidFill>
                  <a:srgbClr val="FFFFFF"/>
                </a:solidFill>
                <a:cs typeface="Calibri" panose="020F0502020204030204" pitchFamily="34" charset="0"/>
              </a:rPr>
              <a:t>Symptoms &amp; Clinical </a:t>
            </a:r>
          </a:p>
          <a:p>
            <a:pPr marL="0" indent="0" defTabSz="914377">
              <a:buNone/>
              <a:defRPr/>
            </a:pPr>
            <a:r>
              <a:rPr lang="en-US" sz="4000" b="1" dirty="0">
                <a:solidFill>
                  <a:srgbClr val="FFFFFF"/>
                </a:solidFill>
                <a:cs typeface="Calibri" panose="020F0502020204030204" pitchFamily="34" charset="0"/>
              </a:rPr>
              <a:t>stages</a:t>
            </a: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169401"/>
            <a:ext cx="275043" cy="650405"/>
          </a:xfrm>
          <a:prstGeom prst="rect">
            <a:avLst/>
          </a:prstGeom>
          <a:solidFill>
            <a:srgbClr val="FFFFFF"/>
          </a:solidFill>
          <a:ln w="25400" cap="flat" cmpd="sng" algn="ctr">
            <a:noFill/>
            <a:prstDash val="solid"/>
          </a:ln>
          <a:effectLst/>
        </p:spPr>
        <p:txBody>
          <a:bodyPr rtlCol="0" anchor="ctr"/>
          <a:lstStyle/>
          <a:p>
            <a:pPr algn="ctr" defTabSz="914377">
              <a:defRPr/>
            </a:pPr>
            <a:endParaRPr lang="en-US" kern="0">
              <a:solidFill>
                <a:srgbClr val="FFC000"/>
              </a:solidFill>
              <a:latin typeface="Myriad Web Pro"/>
            </a:endParaRPr>
          </a:p>
        </p:txBody>
      </p:sp>
    </p:spTree>
    <p:extLst>
      <p:ext uri="{BB962C8B-B14F-4D97-AF65-F5344CB8AC3E}">
        <p14:creationId xmlns:p14="http://schemas.microsoft.com/office/powerpoint/2010/main" val="34457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srcRect t="9114"/>
            <a:stretch/>
          </p:blipFill>
          <p:spPr>
            <a:xfrm>
              <a:off x="553931" y="1311156"/>
              <a:ext cx="10905066" cy="4707797"/>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t>Source: </a:t>
              </a:r>
              <a:r>
                <a:rPr lang="en-US" sz="1400" b="0" i="0" dirty="0">
                  <a:solidFill>
                    <a:srgbClr val="222222"/>
                  </a:solidFill>
                  <a:effectLst/>
                </a:rPr>
                <a:t>Center, Prevention Training. "The Diagnosis, Management and Prevention of Syphilis." (2019). https://www.nycptc.org/x/Syphilis_Monograph_2019_NYC_PTC_NYC_DOHMH.pdf</a:t>
              </a:r>
              <a:endParaRPr lang="en-US" sz="1400" dirty="0"/>
            </a:p>
          </p:txBody>
        </p:sp>
      </p:grpSp>
      <p:sp>
        <p:nvSpPr>
          <p:cNvPr id="10" name="Title 1">
            <a:extLst>
              <a:ext uri="{FF2B5EF4-FFF2-40B4-BE49-F238E27FC236}">
                <a16:creationId xmlns:a16="http://schemas.microsoft.com/office/drawing/2014/main" id="{8E3E2B47-6BDA-45F8-A8D7-4A859C661EC4}"/>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304022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8270"/>
            <a:stretch/>
          </p:blipFill>
          <p:spPr>
            <a:xfrm>
              <a:off x="553931" y="1267410"/>
              <a:ext cx="10905066" cy="475154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11" name="Picture 10">
            <a:extLst>
              <a:ext uri="{FF2B5EF4-FFF2-40B4-BE49-F238E27FC236}">
                <a16:creationId xmlns:a16="http://schemas.microsoft.com/office/drawing/2014/main" id="{387A8275-D51C-42C7-964E-B720FFC8D98A}"/>
              </a:ext>
            </a:extLst>
          </p:cNvPr>
          <p:cNvPicPr>
            <a:picLocks noChangeAspect="1"/>
          </p:cNvPicPr>
          <p:nvPr/>
        </p:nvPicPr>
        <p:blipFill rotWithShape="1">
          <a:blip r:embed="rId5"/>
          <a:srcRect l="22286" t="40958" r="67040" b="46092"/>
          <a:stretch/>
        </p:blipFill>
        <p:spPr>
          <a:xfrm>
            <a:off x="3236687" y="2960914"/>
            <a:ext cx="1132113" cy="667657"/>
          </a:xfrm>
          <a:prstGeom prst="rect">
            <a:avLst/>
          </a:prstGeom>
        </p:spPr>
      </p:pic>
      <p:sp>
        <p:nvSpPr>
          <p:cNvPr id="12" name="Title 1">
            <a:extLst>
              <a:ext uri="{FF2B5EF4-FFF2-40B4-BE49-F238E27FC236}">
                <a16:creationId xmlns:a16="http://schemas.microsoft.com/office/drawing/2014/main" id="{F8654960-D9FD-429C-B754-E97E6D40A2EB}"/>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24129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9D9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Primary</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2A5F1E-F2DE-4717-AB93-D17AB1FEE759}"/>
              </a:ext>
            </a:extLst>
          </p:cNvPr>
          <p:cNvSpPr/>
          <p:nvPr/>
        </p:nvSpPr>
        <p:spPr>
          <a:xfrm>
            <a:off x="5617029" y="0"/>
            <a:ext cx="6574968"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8D69C8A7-4413-4D96-86C7-EE4E6899F166}"/>
              </a:ext>
            </a:extLst>
          </p:cNvPr>
          <p:cNvSpPr txBox="1"/>
          <p:nvPr/>
        </p:nvSpPr>
        <p:spPr>
          <a:xfrm>
            <a:off x="5818164" y="1593730"/>
            <a:ext cx="6217933" cy="4339650"/>
          </a:xfrm>
          <a:prstGeom prst="rect">
            <a:avLst/>
          </a:prstGeom>
          <a:noFill/>
        </p:spPr>
        <p:txBody>
          <a:bodyPr wrap="square" rtlCol="0">
            <a:spAutoFit/>
          </a:bodyPr>
          <a:lstStyle/>
          <a:p>
            <a:r>
              <a:rPr lang="en-US" sz="4000" b="1" dirty="0">
                <a:solidFill>
                  <a:schemeClr val="bg1"/>
                </a:solidFill>
                <a:cs typeface="Arial" panose="020B0604020202020204" pitchFamily="34" charset="0"/>
              </a:rPr>
              <a:t>~ 3 weeks incubation</a:t>
            </a:r>
          </a:p>
          <a:p>
            <a:endParaRPr lang="en-US" sz="4000" b="1" dirty="0">
              <a:solidFill>
                <a:schemeClr val="bg1"/>
              </a:solidFill>
              <a:cs typeface="Arial" panose="020B0604020202020204" pitchFamily="34" charset="0"/>
            </a:endParaRPr>
          </a:p>
          <a:p>
            <a:r>
              <a:rPr lang="en-US" sz="4000" b="1" dirty="0">
                <a:solidFill>
                  <a:schemeClr val="bg1"/>
                </a:solidFill>
                <a:cs typeface="Arial" panose="020B0604020202020204" pitchFamily="34" charset="0"/>
              </a:rPr>
              <a:t>Chancre stage </a:t>
            </a:r>
            <a:r>
              <a:rPr lang="en-US" sz="3600" dirty="0">
                <a:solidFill>
                  <a:schemeClr val="bg1"/>
                </a:solidFill>
                <a:cs typeface="Arial" panose="020B0604020202020204" pitchFamily="34" charset="0"/>
              </a:rPr>
              <a:t>(localized signs of infection)</a:t>
            </a:r>
          </a:p>
          <a:p>
            <a:endParaRPr lang="en-US" sz="4000" b="1" dirty="0">
              <a:solidFill>
                <a:schemeClr val="bg1"/>
              </a:solidFill>
              <a:cs typeface="Arial" panose="020B0604020202020204" pitchFamily="34" charset="0"/>
            </a:endParaRPr>
          </a:p>
          <a:p>
            <a:r>
              <a:rPr lang="en-US" sz="4000" b="1" dirty="0">
                <a:solidFill>
                  <a:schemeClr val="bg1"/>
                </a:solidFill>
                <a:cs typeface="Arial" panose="020B0604020202020204" pitchFamily="34" charset="0"/>
              </a:rPr>
              <a:t>Highly infectious</a:t>
            </a:r>
          </a:p>
          <a:p>
            <a:endParaRPr lang="en-US" sz="4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9540393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9D9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Primary - Chancre</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08CB787-D01C-49EE-BA35-4F3418A33D50}"/>
              </a:ext>
            </a:extLst>
          </p:cNvPr>
          <p:cNvPicPr>
            <a:picLocks noChangeAspect="1"/>
          </p:cNvPicPr>
          <p:nvPr/>
        </p:nvPicPr>
        <p:blipFill rotWithShape="1">
          <a:blip r:embed="rId3"/>
          <a:srcRect l="33191" r="33504" b="44160"/>
          <a:stretch/>
        </p:blipFill>
        <p:spPr>
          <a:xfrm>
            <a:off x="5632394" y="566916"/>
            <a:ext cx="5861116" cy="5724168"/>
          </a:xfrm>
          <a:prstGeom prst="rect">
            <a:avLst/>
          </a:prstGeom>
        </p:spPr>
      </p:pic>
      <p:pic>
        <p:nvPicPr>
          <p:cNvPr id="6" name="Picture 5">
            <a:extLst>
              <a:ext uri="{FF2B5EF4-FFF2-40B4-BE49-F238E27FC236}">
                <a16:creationId xmlns:a16="http://schemas.microsoft.com/office/drawing/2014/main" id="{8536787E-7A92-495B-B8C6-14B10B69C89A}"/>
              </a:ext>
            </a:extLst>
          </p:cNvPr>
          <p:cNvPicPr>
            <a:picLocks noChangeAspect="1"/>
          </p:cNvPicPr>
          <p:nvPr/>
        </p:nvPicPr>
        <p:blipFill rotWithShape="1">
          <a:blip r:embed="rId3"/>
          <a:srcRect l="2304" t="70798" r="23393" b="17287"/>
          <a:stretch/>
        </p:blipFill>
        <p:spPr>
          <a:xfrm>
            <a:off x="5242538" y="6066112"/>
            <a:ext cx="5439975" cy="508430"/>
          </a:xfrm>
          <a:prstGeom prst="rect">
            <a:avLst/>
          </a:prstGeom>
        </p:spPr>
      </p:pic>
    </p:spTree>
    <p:extLst>
      <p:ext uri="{BB962C8B-B14F-4D97-AF65-F5344CB8AC3E}">
        <p14:creationId xmlns:p14="http://schemas.microsoft.com/office/powerpoint/2010/main" val="9698549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9D9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Primary - Chancre</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E3F4F3-5C95-484B-916C-D6BB68F2506F}"/>
              </a:ext>
            </a:extLst>
          </p:cNvPr>
          <p:cNvPicPr>
            <a:picLocks noChangeAspect="1"/>
          </p:cNvPicPr>
          <p:nvPr/>
        </p:nvPicPr>
        <p:blipFill>
          <a:blip r:embed="rId3"/>
          <a:stretch>
            <a:fillRect/>
          </a:stretch>
        </p:blipFill>
        <p:spPr>
          <a:xfrm>
            <a:off x="5363568" y="996480"/>
            <a:ext cx="6226524" cy="4865039"/>
          </a:xfrm>
          <a:prstGeom prst="rect">
            <a:avLst/>
          </a:prstGeom>
        </p:spPr>
      </p:pic>
    </p:spTree>
    <p:extLst>
      <p:ext uri="{BB962C8B-B14F-4D97-AF65-F5344CB8AC3E}">
        <p14:creationId xmlns:p14="http://schemas.microsoft.com/office/powerpoint/2010/main" val="1201791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9D9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966780" y="1572219"/>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Primary</a:t>
            </a:r>
            <a:r>
              <a:rPr lang="en-US" b="1" dirty="0">
                <a:solidFill>
                  <a:prstClr val="black"/>
                </a:solidFill>
                <a:latin typeface="Arial" panose="020B0604020202020204" pitchFamily="34" charset="0"/>
                <a:cs typeface="Arial" panose="020B0604020202020204" pitchFamily="34" charset="0"/>
              </a:rPr>
              <a:t> – Atypical Chancre</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D09D189-00B9-468C-B407-BF3C28ABF10A}"/>
              </a:ext>
            </a:extLst>
          </p:cNvPr>
          <p:cNvPicPr>
            <a:picLocks noChangeAspect="1"/>
          </p:cNvPicPr>
          <p:nvPr/>
        </p:nvPicPr>
        <p:blipFill rotWithShape="1">
          <a:blip r:embed="rId3"/>
          <a:srcRect r="67008" b="43480"/>
          <a:stretch/>
        </p:blipFill>
        <p:spPr>
          <a:xfrm>
            <a:off x="5632394" y="566916"/>
            <a:ext cx="5625183" cy="5616170"/>
          </a:xfrm>
          <a:prstGeom prst="rect">
            <a:avLst/>
          </a:prstGeom>
        </p:spPr>
      </p:pic>
      <p:pic>
        <p:nvPicPr>
          <p:cNvPr id="9" name="Picture 8">
            <a:extLst>
              <a:ext uri="{FF2B5EF4-FFF2-40B4-BE49-F238E27FC236}">
                <a16:creationId xmlns:a16="http://schemas.microsoft.com/office/drawing/2014/main" id="{FAE4479E-6744-425B-80CF-23A7AB6FB0B9}"/>
              </a:ext>
            </a:extLst>
          </p:cNvPr>
          <p:cNvPicPr>
            <a:picLocks noChangeAspect="1"/>
          </p:cNvPicPr>
          <p:nvPr/>
        </p:nvPicPr>
        <p:blipFill rotWithShape="1">
          <a:blip r:embed="rId3"/>
          <a:srcRect l="2462" t="62623" r="12762" b="25461"/>
          <a:stretch/>
        </p:blipFill>
        <p:spPr>
          <a:xfrm>
            <a:off x="4683457" y="6129100"/>
            <a:ext cx="6206603" cy="508431"/>
          </a:xfrm>
          <a:prstGeom prst="rect">
            <a:avLst/>
          </a:prstGeom>
        </p:spPr>
      </p:pic>
    </p:spTree>
    <p:extLst>
      <p:ext uri="{BB962C8B-B14F-4D97-AF65-F5344CB8AC3E}">
        <p14:creationId xmlns:p14="http://schemas.microsoft.com/office/powerpoint/2010/main" val="562647973"/>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9D9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1108855" y="1941062"/>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Primary – </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b="1" dirty="0">
                <a:solidFill>
                  <a:prstClr val="black"/>
                </a:solidFill>
                <a:latin typeface="Arial" panose="020B0604020202020204" pitchFamily="34" charset="0"/>
                <a:cs typeface="Arial" panose="020B0604020202020204" pitchFamily="34" charset="0"/>
              </a:rPr>
              <a:t>Atypical Chancre</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58C1ADD-A520-48D9-92D4-5787CDF15027}"/>
              </a:ext>
            </a:extLst>
          </p:cNvPr>
          <p:cNvPicPr>
            <a:picLocks noChangeAspect="1"/>
          </p:cNvPicPr>
          <p:nvPr/>
        </p:nvPicPr>
        <p:blipFill rotWithShape="1">
          <a:blip r:embed="rId3"/>
          <a:srcRect l="67273" b="43480"/>
          <a:stretch/>
        </p:blipFill>
        <p:spPr>
          <a:xfrm>
            <a:off x="5272419" y="504801"/>
            <a:ext cx="5810726" cy="5848398"/>
          </a:xfrm>
          <a:prstGeom prst="rect">
            <a:avLst/>
          </a:prstGeom>
        </p:spPr>
      </p:pic>
      <p:pic>
        <p:nvPicPr>
          <p:cNvPr id="12" name="Picture 11">
            <a:extLst>
              <a:ext uri="{FF2B5EF4-FFF2-40B4-BE49-F238E27FC236}">
                <a16:creationId xmlns:a16="http://schemas.microsoft.com/office/drawing/2014/main" id="{9F43EBD1-1504-4907-ADFE-8BEE55D85A28}"/>
              </a:ext>
            </a:extLst>
          </p:cNvPr>
          <p:cNvPicPr>
            <a:picLocks noChangeAspect="1"/>
          </p:cNvPicPr>
          <p:nvPr/>
        </p:nvPicPr>
        <p:blipFill rotWithShape="1">
          <a:blip r:embed="rId3"/>
          <a:srcRect l="2263" t="81560" r="20632" b="9558"/>
          <a:stretch/>
        </p:blipFill>
        <p:spPr>
          <a:xfrm>
            <a:off x="5109028" y="6226628"/>
            <a:ext cx="5644995" cy="378971"/>
          </a:xfrm>
          <a:prstGeom prst="rect">
            <a:avLst/>
          </a:prstGeom>
        </p:spPr>
      </p:pic>
    </p:spTree>
    <p:extLst>
      <p:ext uri="{BB962C8B-B14F-4D97-AF65-F5344CB8AC3E}">
        <p14:creationId xmlns:p14="http://schemas.microsoft.com/office/powerpoint/2010/main" val="116907542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19D9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1125453" y="1417320"/>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Primary – </a:t>
            </a:r>
            <a:b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Atypical Chancre</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5C31DC3-898A-44F7-AD54-7B9140830DFB}"/>
              </a:ext>
            </a:extLst>
          </p:cNvPr>
          <p:cNvPicPr>
            <a:picLocks noChangeAspect="1"/>
          </p:cNvPicPr>
          <p:nvPr/>
        </p:nvPicPr>
        <p:blipFill>
          <a:blip r:embed="rId3"/>
          <a:stretch>
            <a:fillRect/>
          </a:stretch>
        </p:blipFill>
        <p:spPr>
          <a:xfrm>
            <a:off x="5188630" y="850446"/>
            <a:ext cx="6521124" cy="5157107"/>
          </a:xfrm>
          <a:prstGeom prst="rect">
            <a:avLst/>
          </a:prstGeom>
        </p:spPr>
      </p:pic>
    </p:spTree>
    <p:extLst>
      <p:ext uri="{BB962C8B-B14F-4D97-AF65-F5344CB8AC3E}">
        <p14:creationId xmlns:p14="http://schemas.microsoft.com/office/powerpoint/2010/main" val="324434204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682B4-B36D-493D-9926-3EF5A6587979}"/>
              </a:ext>
            </a:extLst>
          </p:cNvPr>
          <p:cNvSpPr>
            <a:spLocks noGrp="1"/>
          </p:cNvSpPr>
          <p:nvPr>
            <p:ph type="title"/>
          </p:nvPr>
        </p:nvSpPr>
        <p:spPr>
          <a:xfrm>
            <a:off x="609599" y="-89974"/>
            <a:ext cx="10972800" cy="1146048"/>
          </a:xfrm>
        </p:spPr>
        <p:txBody>
          <a:bodyPr/>
          <a:lstStyle/>
          <a:p>
            <a:r>
              <a:rPr lang="en-US" dirty="0">
                <a:solidFill>
                  <a:schemeClr val="tx1">
                    <a:lumMod val="85000"/>
                    <a:lumOff val="15000"/>
                  </a:schemeClr>
                </a:solidFill>
              </a:rPr>
              <a:t>We thought syphilis was on its way out…</a:t>
            </a:r>
          </a:p>
        </p:txBody>
      </p:sp>
      <p:pic>
        <p:nvPicPr>
          <p:cNvPr id="3" name="Picture 2">
            <a:extLst>
              <a:ext uri="{FF2B5EF4-FFF2-40B4-BE49-F238E27FC236}">
                <a16:creationId xmlns:a16="http://schemas.microsoft.com/office/drawing/2014/main" id="{58C3F73C-1C06-46A1-AF04-2435DB30CEE5}"/>
              </a:ext>
            </a:extLst>
          </p:cNvPr>
          <p:cNvPicPr>
            <a:picLocks noChangeAspect="1"/>
          </p:cNvPicPr>
          <p:nvPr/>
        </p:nvPicPr>
        <p:blipFill rotWithShape="1">
          <a:blip r:embed="rId3"/>
          <a:srcRect b="12247"/>
          <a:stretch/>
        </p:blipFill>
        <p:spPr>
          <a:xfrm>
            <a:off x="1304237" y="1192193"/>
            <a:ext cx="10552093" cy="5208606"/>
          </a:xfrm>
          <a:prstGeom prst="rect">
            <a:avLst/>
          </a:prstGeom>
          <a:ln w="28575">
            <a:noFill/>
          </a:ln>
        </p:spPr>
      </p:pic>
    </p:spTree>
    <p:extLst>
      <p:ext uri="{BB962C8B-B14F-4D97-AF65-F5344CB8AC3E}">
        <p14:creationId xmlns:p14="http://schemas.microsoft.com/office/powerpoint/2010/main" val="1552196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8270"/>
            <a:stretch/>
          </p:blipFill>
          <p:spPr>
            <a:xfrm>
              <a:off x="553931" y="1267410"/>
              <a:ext cx="10905066" cy="475154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11" name="Picture 10">
            <a:extLst>
              <a:ext uri="{FF2B5EF4-FFF2-40B4-BE49-F238E27FC236}">
                <a16:creationId xmlns:a16="http://schemas.microsoft.com/office/drawing/2014/main" id="{387A8275-D51C-42C7-964E-B720FFC8D98A}"/>
              </a:ext>
            </a:extLst>
          </p:cNvPr>
          <p:cNvPicPr>
            <a:picLocks noChangeAspect="1"/>
          </p:cNvPicPr>
          <p:nvPr/>
        </p:nvPicPr>
        <p:blipFill rotWithShape="1">
          <a:blip r:embed="rId5"/>
          <a:srcRect l="22286" t="40958" r="67040" b="46092"/>
          <a:stretch/>
        </p:blipFill>
        <p:spPr>
          <a:xfrm>
            <a:off x="3236687" y="2960914"/>
            <a:ext cx="1132113" cy="667657"/>
          </a:xfrm>
          <a:prstGeom prst="rect">
            <a:avLst/>
          </a:prstGeom>
        </p:spPr>
      </p:pic>
      <p:sp>
        <p:nvSpPr>
          <p:cNvPr id="12" name="Title 1">
            <a:extLst>
              <a:ext uri="{FF2B5EF4-FFF2-40B4-BE49-F238E27FC236}">
                <a16:creationId xmlns:a16="http://schemas.microsoft.com/office/drawing/2014/main" id="{F8654960-D9FD-429C-B754-E97E6D40A2EB}"/>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35354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35628" t="41206" r="53698" b="46126"/>
          <a:stretch/>
        </p:blipFill>
        <p:spPr>
          <a:xfrm>
            <a:off x="4659086" y="2975430"/>
            <a:ext cx="1132114" cy="653142"/>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237479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2A5F1E-F2DE-4717-AB93-D17AB1FEE759}"/>
              </a:ext>
            </a:extLst>
          </p:cNvPr>
          <p:cNvSpPr/>
          <p:nvPr/>
        </p:nvSpPr>
        <p:spPr>
          <a:xfrm>
            <a:off x="5617029" y="0"/>
            <a:ext cx="6574968"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D69C8A7-4413-4D96-86C7-EE4E6899F166}"/>
              </a:ext>
            </a:extLst>
          </p:cNvPr>
          <p:cNvSpPr txBox="1"/>
          <p:nvPr/>
        </p:nvSpPr>
        <p:spPr>
          <a:xfrm>
            <a:off x="5818164" y="424179"/>
            <a:ext cx="6217933"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weeks after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rPr>
              <a:t>Disseminated, systemic form of infection</a:t>
            </a:r>
            <a:endParaRPr kumimoji="0" lang="en-US" sz="40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Highly infectious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Rash stage </a:t>
            </a:r>
            <a:r>
              <a:rPr kumimoji="0" lang="en-US" sz="40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(mucocutaneous lesions)</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78805"/>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F27E911-74C4-4535-976E-E64F7B1CBFC7}"/>
              </a:ext>
            </a:extLst>
          </p:cNvPr>
          <p:cNvPicPr>
            <a:picLocks noChangeAspect="1"/>
          </p:cNvPicPr>
          <p:nvPr/>
        </p:nvPicPr>
        <p:blipFill rotWithShape="1">
          <a:blip r:embed="rId3"/>
          <a:srcRect l="47610"/>
          <a:stretch/>
        </p:blipFill>
        <p:spPr>
          <a:xfrm>
            <a:off x="5363568" y="493485"/>
            <a:ext cx="6218432" cy="6081603"/>
          </a:xfrm>
          <a:prstGeom prst="rect">
            <a:avLst/>
          </a:prstGeom>
        </p:spPr>
      </p:pic>
    </p:spTree>
    <p:extLst>
      <p:ext uri="{BB962C8B-B14F-4D97-AF65-F5344CB8AC3E}">
        <p14:creationId xmlns:p14="http://schemas.microsoft.com/office/powerpoint/2010/main" val="236379481"/>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F27E911-74C4-4535-976E-E64F7B1CBFC7}"/>
              </a:ext>
            </a:extLst>
          </p:cNvPr>
          <p:cNvPicPr>
            <a:picLocks noChangeAspect="1"/>
          </p:cNvPicPr>
          <p:nvPr/>
        </p:nvPicPr>
        <p:blipFill rotWithShape="1">
          <a:blip r:embed="rId3"/>
          <a:srcRect r="53735"/>
          <a:stretch/>
        </p:blipFill>
        <p:spPr>
          <a:xfrm>
            <a:off x="5626506" y="388198"/>
            <a:ext cx="5491438" cy="6081603"/>
          </a:xfrm>
          <a:prstGeom prst="rect">
            <a:avLst/>
          </a:prstGeom>
        </p:spPr>
      </p:pic>
    </p:spTree>
    <p:extLst>
      <p:ext uri="{BB962C8B-B14F-4D97-AF65-F5344CB8AC3E}">
        <p14:creationId xmlns:p14="http://schemas.microsoft.com/office/powerpoint/2010/main" val="3293287988"/>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32231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B99358A-60C1-49F7-A037-ADC281F6CB73}"/>
              </a:ext>
            </a:extLst>
          </p:cNvPr>
          <p:cNvPicPr>
            <a:picLocks noChangeAspect="1"/>
          </p:cNvPicPr>
          <p:nvPr/>
        </p:nvPicPr>
        <p:blipFill rotWithShape="1">
          <a:blip r:embed="rId3"/>
          <a:srcRect l="2720" t="1997" r="2126"/>
          <a:stretch/>
        </p:blipFill>
        <p:spPr>
          <a:xfrm>
            <a:off x="5118032" y="750971"/>
            <a:ext cx="6362768" cy="5427800"/>
          </a:xfrm>
          <a:prstGeom prst="rect">
            <a:avLst/>
          </a:prstGeom>
        </p:spPr>
      </p:pic>
      <p:pic>
        <p:nvPicPr>
          <p:cNvPr id="11" name="Picture 10">
            <a:extLst>
              <a:ext uri="{FF2B5EF4-FFF2-40B4-BE49-F238E27FC236}">
                <a16:creationId xmlns:a16="http://schemas.microsoft.com/office/drawing/2014/main" id="{DDC08D39-C64E-4E2C-A9F8-1F7E3724C9F7}"/>
              </a:ext>
            </a:extLst>
          </p:cNvPr>
          <p:cNvPicPr>
            <a:picLocks noChangeAspect="1"/>
          </p:cNvPicPr>
          <p:nvPr/>
        </p:nvPicPr>
        <p:blipFill rotWithShape="1">
          <a:blip r:embed="rId4"/>
          <a:srcRect l="8512" t="60200" r="13807" b="28648"/>
          <a:stretch/>
        </p:blipFill>
        <p:spPr>
          <a:xfrm>
            <a:off x="4865166" y="6044672"/>
            <a:ext cx="5675084" cy="473713"/>
          </a:xfrm>
          <a:prstGeom prst="rect">
            <a:avLst/>
          </a:prstGeom>
        </p:spPr>
      </p:pic>
    </p:spTree>
    <p:extLst>
      <p:ext uri="{BB962C8B-B14F-4D97-AF65-F5344CB8AC3E}">
        <p14:creationId xmlns:p14="http://schemas.microsoft.com/office/powerpoint/2010/main" val="844496619"/>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485022" y="1417320"/>
            <a:ext cx="3793522"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 – Condyloma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lata</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A423032-AE9C-4FD7-928C-DFA080E722F5}"/>
              </a:ext>
            </a:extLst>
          </p:cNvPr>
          <p:cNvPicPr>
            <a:picLocks noChangeAspect="1"/>
          </p:cNvPicPr>
          <p:nvPr/>
        </p:nvPicPr>
        <p:blipFill rotWithShape="1">
          <a:blip r:embed="rId3"/>
          <a:srcRect l="69405" t="30008" b="44169"/>
          <a:stretch/>
        </p:blipFill>
        <p:spPr>
          <a:xfrm>
            <a:off x="5056793" y="1867263"/>
            <a:ext cx="6841981" cy="3357880"/>
          </a:xfrm>
          <a:prstGeom prst="rect">
            <a:avLst/>
          </a:prstGeom>
        </p:spPr>
      </p:pic>
      <p:pic>
        <p:nvPicPr>
          <p:cNvPr id="13" name="Picture 12">
            <a:extLst>
              <a:ext uri="{FF2B5EF4-FFF2-40B4-BE49-F238E27FC236}">
                <a16:creationId xmlns:a16="http://schemas.microsoft.com/office/drawing/2014/main" id="{DAF88759-7CC3-4CEC-8E75-0804585360C2}"/>
              </a:ext>
            </a:extLst>
          </p:cNvPr>
          <p:cNvPicPr>
            <a:picLocks noChangeAspect="1"/>
          </p:cNvPicPr>
          <p:nvPr/>
        </p:nvPicPr>
        <p:blipFill rotWithShape="1">
          <a:blip r:embed="rId3"/>
          <a:srcRect t="88972" b="1462"/>
          <a:stretch/>
        </p:blipFill>
        <p:spPr>
          <a:xfrm>
            <a:off x="4363811" y="5597796"/>
            <a:ext cx="7305675" cy="406401"/>
          </a:xfrm>
          <a:prstGeom prst="rect">
            <a:avLst/>
          </a:prstGeom>
        </p:spPr>
      </p:pic>
    </p:spTree>
    <p:extLst>
      <p:ext uri="{BB962C8B-B14F-4D97-AF65-F5344CB8AC3E}">
        <p14:creationId xmlns:p14="http://schemas.microsoft.com/office/powerpoint/2010/main" val="3194153078"/>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26895" y="1417320"/>
            <a:ext cx="366896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 – Mucous patch</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0F434C9-C096-4B47-94F7-0C81254AF565}"/>
              </a:ext>
            </a:extLst>
          </p:cNvPr>
          <p:cNvPicPr>
            <a:picLocks noChangeAspect="1"/>
          </p:cNvPicPr>
          <p:nvPr/>
        </p:nvPicPr>
        <p:blipFill rotWithShape="1">
          <a:blip r:embed="rId3"/>
          <a:srcRect r="65594" b="43144"/>
          <a:stretch/>
        </p:blipFill>
        <p:spPr>
          <a:xfrm>
            <a:off x="5717009" y="673314"/>
            <a:ext cx="5521549" cy="5305618"/>
          </a:xfrm>
          <a:prstGeom prst="rect">
            <a:avLst/>
          </a:prstGeom>
        </p:spPr>
      </p:pic>
      <p:pic>
        <p:nvPicPr>
          <p:cNvPr id="9" name="Picture 8">
            <a:extLst>
              <a:ext uri="{FF2B5EF4-FFF2-40B4-BE49-F238E27FC236}">
                <a16:creationId xmlns:a16="http://schemas.microsoft.com/office/drawing/2014/main" id="{5D404627-4637-4456-B290-ACCAB34809D5}"/>
              </a:ext>
            </a:extLst>
          </p:cNvPr>
          <p:cNvPicPr>
            <a:picLocks noChangeAspect="1"/>
          </p:cNvPicPr>
          <p:nvPr/>
        </p:nvPicPr>
        <p:blipFill rotWithShape="1">
          <a:blip r:embed="rId3"/>
          <a:srcRect l="1757" t="61245" r="13807" b="28648"/>
          <a:stretch/>
        </p:blipFill>
        <p:spPr>
          <a:xfrm>
            <a:off x="5181602" y="5835589"/>
            <a:ext cx="6168568" cy="429324"/>
          </a:xfrm>
          <a:prstGeom prst="rect">
            <a:avLst/>
          </a:prstGeom>
        </p:spPr>
      </p:pic>
    </p:spTree>
    <p:extLst>
      <p:ext uri="{BB962C8B-B14F-4D97-AF65-F5344CB8AC3E}">
        <p14:creationId xmlns:p14="http://schemas.microsoft.com/office/powerpoint/2010/main" val="1893499885"/>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9B47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26895" y="1417320"/>
            <a:ext cx="3668967"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Secondary – Mucous patch</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7A5FEEC-B2D0-4411-B405-69FFE6D501F1}"/>
              </a:ext>
            </a:extLst>
          </p:cNvPr>
          <p:cNvPicPr>
            <a:picLocks noChangeAspect="1"/>
          </p:cNvPicPr>
          <p:nvPr/>
        </p:nvPicPr>
        <p:blipFill>
          <a:blip r:embed="rId3"/>
          <a:stretch>
            <a:fillRect/>
          </a:stretch>
        </p:blipFill>
        <p:spPr>
          <a:xfrm>
            <a:off x="5000153" y="651451"/>
            <a:ext cx="6419850" cy="4591050"/>
          </a:xfrm>
          <a:prstGeom prst="rect">
            <a:avLst/>
          </a:prstGeom>
        </p:spPr>
      </p:pic>
      <p:sp>
        <p:nvSpPr>
          <p:cNvPr id="5" name="TextBox 4">
            <a:extLst>
              <a:ext uri="{FF2B5EF4-FFF2-40B4-BE49-F238E27FC236}">
                <a16:creationId xmlns:a16="http://schemas.microsoft.com/office/drawing/2014/main" id="{11FA163D-5FB1-4232-BD11-8B69E40F7B16}"/>
              </a:ext>
            </a:extLst>
          </p:cNvPr>
          <p:cNvSpPr txBox="1"/>
          <p:nvPr/>
        </p:nvSpPr>
        <p:spPr>
          <a:xfrm>
            <a:off x="3856490" y="4993749"/>
            <a:ext cx="7327553" cy="923330"/>
          </a:xfrm>
          <a:prstGeom prst="rect">
            <a:avLst/>
          </a:prstGeom>
          <a:solidFill>
            <a:srgbClr val="6C1B38"/>
          </a:solidFill>
        </p:spPr>
        <p:txBody>
          <a:bodyPr wrap="square" rtlCol="0">
            <a:spAutoFit/>
          </a:bodyPr>
          <a:lstStyle/>
          <a:p>
            <a:r>
              <a:rPr lang="en-US" dirty="0"/>
              <a:t>Source: De Paulo, L. F. B., </a:t>
            </a:r>
            <a:r>
              <a:rPr lang="en-US" dirty="0" err="1"/>
              <a:t>Servato</a:t>
            </a:r>
            <a:r>
              <a:rPr lang="en-US" dirty="0"/>
              <a:t>, J. P. S., Oliveira, M. T. F., </a:t>
            </a:r>
            <a:r>
              <a:rPr lang="en-US" dirty="0" err="1"/>
              <a:t>Durighetto</a:t>
            </a:r>
            <a:r>
              <a:rPr lang="en-US" dirty="0"/>
              <a:t> Jr, A. F., &amp; </a:t>
            </a:r>
            <a:r>
              <a:rPr lang="en-US" dirty="0" err="1"/>
              <a:t>Zanetta</a:t>
            </a:r>
            <a:r>
              <a:rPr lang="en-US" dirty="0"/>
              <a:t>-Barbosa, D. (2015). Oral manifestations of secondary syphilis. International Journal of Infectious Diseases, 35, 40-42.</a:t>
            </a:r>
          </a:p>
        </p:txBody>
      </p:sp>
    </p:spTree>
    <p:extLst>
      <p:ext uri="{BB962C8B-B14F-4D97-AF65-F5344CB8AC3E}">
        <p14:creationId xmlns:p14="http://schemas.microsoft.com/office/powerpoint/2010/main" val="2984090826"/>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35628" t="41206" r="53698" b="46126"/>
          <a:stretch/>
        </p:blipFill>
        <p:spPr>
          <a:xfrm>
            <a:off x="4659086" y="2975430"/>
            <a:ext cx="1132114" cy="653142"/>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45990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25F5C-7920-4991-96B4-8CC1533EC3C3}"/>
              </a:ext>
            </a:extLst>
          </p:cNvPr>
          <p:cNvPicPr>
            <a:picLocks noChangeAspect="1"/>
          </p:cNvPicPr>
          <p:nvPr/>
        </p:nvPicPr>
        <p:blipFill rotWithShape="1">
          <a:blip r:embed="rId3"/>
          <a:srcRect b="12620"/>
          <a:stretch/>
        </p:blipFill>
        <p:spPr>
          <a:xfrm>
            <a:off x="735566" y="1129571"/>
            <a:ext cx="10720868" cy="5269485"/>
          </a:xfrm>
          <a:prstGeom prst="rect">
            <a:avLst/>
          </a:prstGeom>
        </p:spPr>
      </p:pic>
      <p:sp>
        <p:nvSpPr>
          <p:cNvPr id="5" name="TextBox 4">
            <a:extLst>
              <a:ext uri="{FF2B5EF4-FFF2-40B4-BE49-F238E27FC236}">
                <a16:creationId xmlns:a16="http://schemas.microsoft.com/office/drawing/2014/main" id="{EA07F9AC-B217-405B-AC50-7606D9143761}"/>
              </a:ext>
            </a:extLst>
          </p:cNvPr>
          <p:cNvSpPr txBox="1"/>
          <p:nvPr/>
        </p:nvSpPr>
        <p:spPr>
          <a:xfrm>
            <a:off x="370390" y="380592"/>
            <a:ext cx="8654969" cy="666786"/>
          </a:xfrm>
          <a:prstGeom prst="rect">
            <a:avLst/>
          </a:prstGeom>
          <a:noFill/>
        </p:spPr>
        <p:txBody>
          <a:bodyPr wrap="square">
            <a:spAutoFit/>
          </a:bodyPr>
          <a:lstStyle/>
          <a:p>
            <a:r>
              <a:rPr lang="en-US" sz="3733" b="1" dirty="0">
                <a:solidFill>
                  <a:prstClr val="black">
                    <a:lumMod val="85000"/>
                    <a:lumOff val="15000"/>
                  </a:prstClr>
                </a:solidFill>
                <a:latin typeface="Calibri" panose="020F0502020204030204"/>
                <a:ea typeface="+mj-ea"/>
                <a:cs typeface="+mj-cs"/>
              </a:rPr>
              <a:t>Syphilis has re-emerged</a:t>
            </a:r>
            <a:endParaRPr lang="en-US" dirty="0"/>
          </a:p>
        </p:txBody>
      </p:sp>
    </p:spTree>
    <p:extLst>
      <p:ext uri="{BB962C8B-B14F-4D97-AF65-F5344CB8AC3E}">
        <p14:creationId xmlns:p14="http://schemas.microsoft.com/office/powerpoint/2010/main" val="4088185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49177" t="40643" r="40149" b="46971"/>
          <a:stretch/>
        </p:blipFill>
        <p:spPr>
          <a:xfrm>
            <a:off x="6096000" y="2946400"/>
            <a:ext cx="1132114" cy="638629"/>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241863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FE8CD"/>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841248" y="818457"/>
            <a:ext cx="3585609"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Early Latent</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2A5F1E-F2DE-4717-AB93-D17AB1FEE759}"/>
              </a:ext>
            </a:extLst>
          </p:cNvPr>
          <p:cNvSpPr/>
          <p:nvPr/>
        </p:nvSpPr>
        <p:spPr>
          <a:xfrm>
            <a:off x="5617029" y="0"/>
            <a:ext cx="6574968"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Partial clearance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rPr>
              <a:t>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symptomatic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Possible relapse into earlier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panose="020F0502020204030204"/>
            </a:endParaRPr>
          </a:p>
          <a:p>
            <a:pPr>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&lt; 12 months from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D69C8A7-4413-4D96-86C7-EE4E6899F166}"/>
              </a:ext>
            </a:extLst>
          </p:cNvPr>
          <p:cNvSpPr txBox="1"/>
          <p:nvPr/>
        </p:nvSpPr>
        <p:spPr>
          <a:xfrm>
            <a:off x="5818164" y="424179"/>
            <a:ext cx="62179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73060"/>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49177" t="40643" r="40149" b="46971"/>
          <a:stretch/>
        </p:blipFill>
        <p:spPr>
          <a:xfrm>
            <a:off x="6096000" y="2946400"/>
            <a:ext cx="1132114" cy="638629"/>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6302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59673" t="41071" r="23460" b="46971"/>
          <a:stretch/>
        </p:blipFill>
        <p:spPr>
          <a:xfrm>
            <a:off x="7209182" y="2968487"/>
            <a:ext cx="1789043" cy="616542"/>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201132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7DDCF"/>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2A5F1E-F2DE-4717-AB93-D17AB1FEE759}"/>
              </a:ext>
            </a:extLst>
          </p:cNvPr>
          <p:cNvSpPr/>
          <p:nvPr/>
        </p:nvSpPr>
        <p:spPr>
          <a:xfrm>
            <a:off x="5617029" y="0"/>
            <a:ext cx="6574968"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rPr>
              <a:t>≥ 12 months after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rPr>
              <a:t>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symptomatic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rPr>
              <a:t>Late latent, not infectious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Unknown duration, may be infectious</a:t>
            </a:r>
          </a:p>
        </p:txBody>
      </p:sp>
      <p:sp>
        <p:nvSpPr>
          <p:cNvPr id="5" name="TextBox 4">
            <a:extLst>
              <a:ext uri="{FF2B5EF4-FFF2-40B4-BE49-F238E27FC236}">
                <a16:creationId xmlns:a16="http://schemas.microsoft.com/office/drawing/2014/main" id="{8D69C8A7-4413-4D96-86C7-EE4E6899F166}"/>
              </a:ext>
            </a:extLst>
          </p:cNvPr>
          <p:cNvSpPr txBox="1"/>
          <p:nvPr/>
        </p:nvSpPr>
        <p:spPr>
          <a:xfrm>
            <a:off x="5818164" y="424179"/>
            <a:ext cx="62179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07B122-A55C-48DE-9E0D-C46DF64E48CA}"/>
              </a:ext>
            </a:extLst>
          </p:cNvPr>
          <p:cNvSpPr txBox="1"/>
          <p:nvPr/>
        </p:nvSpPr>
        <p:spPr>
          <a:xfrm>
            <a:off x="808886" y="1722121"/>
            <a:ext cx="4501647" cy="3477875"/>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Late Latent </a:t>
            </a:r>
            <a:br>
              <a:rPr lang="en-US" sz="4400" b="1" dirty="0">
                <a:solidFill>
                  <a:schemeClr val="bg1"/>
                </a:solidFill>
                <a:latin typeface="Arial" panose="020B0604020202020204" pitchFamily="34" charset="0"/>
                <a:cs typeface="Arial" panose="020B0604020202020204" pitchFamily="34" charset="0"/>
              </a:rPr>
            </a:br>
            <a:r>
              <a:rPr lang="en-US" sz="4400" b="1" dirty="0">
                <a:solidFill>
                  <a:schemeClr val="bg1"/>
                </a:solidFill>
                <a:latin typeface="Arial" panose="020B0604020202020204" pitchFamily="34" charset="0"/>
                <a:cs typeface="Arial" panose="020B0604020202020204" pitchFamily="34" charset="0"/>
              </a:rPr>
              <a:t>&amp;</a:t>
            </a:r>
            <a:br>
              <a:rPr lang="en-US" sz="4400" b="1" dirty="0">
                <a:solidFill>
                  <a:schemeClr val="bg1"/>
                </a:solidFill>
                <a:latin typeface="Arial" panose="020B0604020202020204" pitchFamily="34" charset="0"/>
                <a:cs typeface="Arial" panose="020B0604020202020204" pitchFamily="34" charset="0"/>
              </a:rPr>
            </a:br>
            <a:r>
              <a:rPr lang="en-US" sz="4400" b="1" dirty="0">
                <a:solidFill>
                  <a:schemeClr val="bg1"/>
                </a:solidFill>
                <a:latin typeface="Arial" panose="020B0604020202020204" pitchFamily="34" charset="0"/>
                <a:cs typeface="Arial" panose="020B0604020202020204" pitchFamily="34" charset="0"/>
              </a:rPr>
              <a:t>Latent, Unknown Duration</a:t>
            </a:r>
          </a:p>
        </p:txBody>
      </p:sp>
    </p:spTree>
    <p:extLst>
      <p:ext uri="{BB962C8B-B14F-4D97-AF65-F5344CB8AC3E}">
        <p14:creationId xmlns:p14="http://schemas.microsoft.com/office/powerpoint/2010/main" val="1813822319"/>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59673" t="41071" r="23460" b="46971"/>
          <a:stretch/>
        </p:blipFill>
        <p:spPr>
          <a:xfrm>
            <a:off x="7209182" y="2968487"/>
            <a:ext cx="1789043" cy="616542"/>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40131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81290" t="33875" r="6467" b="53530"/>
          <a:stretch/>
        </p:blipFill>
        <p:spPr>
          <a:xfrm>
            <a:off x="9501809" y="2597426"/>
            <a:ext cx="1298712" cy="649357"/>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Clinical Stages</a:t>
            </a:r>
            <a:endParaRPr lang="en-US" sz="2667" dirty="0"/>
          </a:p>
        </p:txBody>
      </p:sp>
    </p:spTree>
    <p:extLst>
      <p:ext uri="{BB962C8B-B14F-4D97-AF65-F5344CB8AC3E}">
        <p14:creationId xmlns:p14="http://schemas.microsoft.com/office/powerpoint/2010/main" val="9224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79469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1397840" y="924475"/>
            <a:ext cx="3585609"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Tertiary</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2A5F1E-F2DE-4717-AB93-D17AB1FEE759}"/>
              </a:ext>
            </a:extLst>
          </p:cNvPr>
          <p:cNvSpPr/>
          <p:nvPr/>
        </p:nvSpPr>
        <p:spPr>
          <a:xfrm>
            <a:off x="5617029" y="0"/>
            <a:ext cx="6574968"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D4006D2-A71E-423F-A0E8-C7D827526A24}"/>
              </a:ext>
            </a:extLst>
          </p:cNvPr>
          <p:cNvSpPr txBox="1"/>
          <p:nvPr/>
        </p:nvSpPr>
        <p:spPr>
          <a:xfrm>
            <a:off x="5836911" y="920620"/>
            <a:ext cx="6217933"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Years to decades after infection</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Chronic, persistent infection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prstClr val="black"/>
                </a:solidFill>
                <a:latin typeface="Calibri" panose="020F0502020204030204"/>
                <a:cs typeface="Arial" panose="020B0604020202020204" pitchFamily="34" charset="0"/>
              </a:rPr>
              <a:t>e.g., cardiovascular system, skin, bones</a:t>
            </a:r>
          </a:p>
          <a:p>
            <a:pPr marR="0" lvl="0" algn="l" defTabSz="914400" rtl="0" eaLnBrk="1" fontAlgn="auto" latinLnBrk="0" hangingPunct="1">
              <a:lnSpc>
                <a:spcPct val="100000"/>
              </a:lnSpc>
              <a:spcBef>
                <a:spcPts val="0"/>
              </a:spcBef>
              <a:spcAft>
                <a:spcPts val="0"/>
              </a:spcAft>
              <a:buClrTx/>
              <a:buSzTx/>
              <a:tabLst/>
              <a:defRPr/>
            </a:pPr>
            <a:endParaRPr lang="en-US" sz="4000" b="1" dirty="0">
              <a:solidFill>
                <a:prstClr val="black"/>
              </a:solidFill>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cs typeface="Arial" panose="020B0604020202020204" pitchFamily="34" charset="0"/>
              </a:rPr>
              <a:t>Not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infectious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30983737"/>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79469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1397840" y="924475"/>
            <a:ext cx="3585609"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Tertiary - </a:t>
            </a:r>
            <a:r>
              <a:rPr kumimoji="0" lang="en-US" sz="44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Gumma</a:t>
            </a:r>
            <a:endPar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1FA292-9B8D-47F8-B111-CC9DE8330ACD}"/>
              </a:ext>
            </a:extLst>
          </p:cNvPr>
          <p:cNvPicPr>
            <a:picLocks noChangeAspect="1"/>
          </p:cNvPicPr>
          <p:nvPr/>
        </p:nvPicPr>
        <p:blipFill>
          <a:blip r:embed="rId3"/>
          <a:stretch>
            <a:fillRect/>
          </a:stretch>
        </p:blipFill>
        <p:spPr>
          <a:xfrm>
            <a:off x="5131703" y="1155968"/>
            <a:ext cx="6572440" cy="4516205"/>
          </a:xfrm>
          <a:prstGeom prst="rect">
            <a:avLst/>
          </a:prstGeom>
        </p:spPr>
      </p:pic>
    </p:spTree>
    <p:extLst>
      <p:ext uri="{BB962C8B-B14F-4D97-AF65-F5344CB8AC3E}">
        <p14:creationId xmlns:p14="http://schemas.microsoft.com/office/powerpoint/2010/main" val="3717473737"/>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9469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1397840" y="924475"/>
            <a:ext cx="3585609"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Tertiary - </a:t>
            </a:r>
            <a:r>
              <a:rPr kumimoji="0" lang="en-US" sz="44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Gumma</a:t>
            </a:r>
            <a:endPar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41F368D3-9EE9-45C2-BC6C-4E68DCAFE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921" y="1122745"/>
            <a:ext cx="6898800" cy="471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99440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Congenital Syphilis — Rates of Reported Cases by Year of Birth, Race, and Hispanic Ethnicity of Mother, United States, 2010–2019</a:t>
            </a:r>
          </a:p>
        </p:txBody>
      </p:sp>
      <p:pic>
        <p:nvPicPr>
          <p:cNvPr id="3" name="Picture 1" descr="Line graph showing rates of reported congenital syphilis cases by year of birth and race and Hispanic ethnicity in the United States during 2010 to 2019."/>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 live births</a:t>
            </a:r>
          </a:p>
          <a:p>
            <a:r>
              <a:rPr b="1"/>
              <a:t>ACRONYMS:</a:t>
            </a:r>
            <a:r>
              <a:t> AI/AN = American Indians/Alaska Natives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79469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1397840" y="924475"/>
            <a:ext cx="3585609" cy="297587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Tertiary –</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b="1" dirty="0">
                <a:latin typeface="Arial" panose="020B0604020202020204" pitchFamily="34" charset="0"/>
                <a:cs typeface="Arial" panose="020B0604020202020204" pitchFamily="34" charset="0"/>
              </a:rPr>
              <a:t>Aortitis</a:t>
            </a:r>
            <a:endParaRPr kumimoji="0" lang="en-US"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9803AB-B6A0-4A7D-AFEB-E0FD56D63522}"/>
              </a:ext>
            </a:extLst>
          </p:cNvPr>
          <p:cNvPicPr>
            <a:picLocks noChangeAspect="1"/>
          </p:cNvPicPr>
          <p:nvPr/>
        </p:nvPicPr>
        <p:blipFill>
          <a:blip r:embed="rId3"/>
          <a:stretch>
            <a:fillRect/>
          </a:stretch>
        </p:blipFill>
        <p:spPr>
          <a:xfrm>
            <a:off x="5681438" y="243067"/>
            <a:ext cx="5859458" cy="5851003"/>
          </a:xfrm>
          <a:prstGeom prst="rect">
            <a:avLst/>
          </a:prstGeom>
        </p:spPr>
      </p:pic>
      <p:sp>
        <p:nvSpPr>
          <p:cNvPr id="9" name="TextBox 8">
            <a:extLst>
              <a:ext uri="{FF2B5EF4-FFF2-40B4-BE49-F238E27FC236}">
                <a16:creationId xmlns:a16="http://schemas.microsoft.com/office/drawing/2014/main" id="{C1532F61-B67D-435B-A254-927DCDAD97EE}"/>
              </a:ext>
            </a:extLst>
          </p:cNvPr>
          <p:cNvSpPr txBox="1"/>
          <p:nvPr/>
        </p:nvSpPr>
        <p:spPr>
          <a:xfrm>
            <a:off x="2958298" y="6156399"/>
            <a:ext cx="9233702" cy="646331"/>
          </a:xfrm>
          <a:prstGeom prst="rect">
            <a:avLst/>
          </a:prstGeom>
          <a:noFill/>
        </p:spPr>
        <p:txBody>
          <a:bodyPr wrap="square">
            <a:spAutoFit/>
          </a:bodyPr>
          <a:lstStyle/>
          <a:p>
            <a:r>
              <a:rPr lang="en-US" dirty="0"/>
              <a:t>Source: Lian, K., Lee, L., &amp; Machan, L. (2017). Syphilitic aortitis with coronary ostial involvement: AIRP best cases in radiologic-pathologic correlation. </a:t>
            </a:r>
            <a:r>
              <a:rPr lang="en-US" dirty="0" err="1"/>
              <a:t>RadioGraphics</a:t>
            </a:r>
            <a:r>
              <a:rPr lang="en-US" dirty="0"/>
              <a:t>, 37(2), 407-412.</a:t>
            </a:r>
          </a:p>
        </p:txBody>
      </p:sp>
    </p:spTree>
    <p:extLst>
      <p:ext uri="{BB962C8B-B14F-4D97-AF65-F5344CB8AC3E}">
        <p14:creationId xmlns:p14="http://schemas.microsoft.com/office/powerpoint/2010/main" val="279267319"/>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192065" y="5351210"/>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sz="4000" b="1" dirty="0">
                <a:solidFill>
                  <a:srgbClr val="FFFFFF"/>
                </a:solidFill>
                <a:cs typeface="Calibri" panose="020F0502020204030204" pitchFamily="34" charset="0"/>
              </a:rPr>
              <a:t>Sites of Infection</a:t>
            </a:r>
            <a:endPar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369075"/>
            <a:ext cx="275043" cy="650405"/>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165014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srcRect t="9114"/>
            <a:stretch/>
          </p:blipFill>
          <p:spPr>
            <a:xfrm>
              <a:off x="553931" y="1311156"/>
              <a:ext cx="10905066" cy="4707797"/>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t>Source: </a:t>
              </a:r>
              <a:r>
                <a:rPr lang="en-US" sz="1400" b="0" i="0" dirty="0">
                  <a:solidFill>
                    <a:srgbClr val="222222"/>
                  </a:solidFill>
                  <a:effectLst/>
                </a:rPr>
                <a:t>Center, Prevention Training. "The Diagnosis, Management and Prevention of Syphilis." (2019). https://www.nycptc.org/x/Syphilis_Monograph_2019_NYC_PTC_NYC_DOHMH.pdf</a:t>
              </a:r>
              <a:endParaRPr lang="en-US" sz="1400" dirty="0"/>
            </a:p>
          </p:txBody>
        </p:sp>
      </p:grpSp>
      <p:sp>
        <p:nvSpPr>
          <p:cNvPr id="10" name="Title 1">
            <a:extLst>
              <a:ext uri="{FF2B5EF4-FFF2-40B4-BE49-F238E27FC236}">
                <a16:creationId xmlns:a16="http://schemas.microsoft.com/office/drawing/2014/main" id="{8E3E2B47-6BDA-45F8-A8D7-4A859C661EC4}"/>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endParaRPr lang="en-US" sz="2667" dirty="0"/>
          </a:p>
        </p:txBody>
      </p:sp>
    </p:spTree>
    <p:extLst>
      <p:ext uri="{BB962C8B-B14F-4D97-AF65-F5344CB8AC3E}">
        <p14:creationId xmlns:p14="http://schemas.microsoft.com/office/powerpoint/2010/main" val="243801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5"/>
          <a:srcRect l="21938" t="57806" r="30485" b="21243"/>
          <a:stretch/>
        </p:blipFill>
        <p:spPr>
          <a:xfrm>
            <a:off x="3206187" y="3831220"/>
            <a:ext cx="5046562" cy="1080118"/>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1219170">
              <a:lnSpc>
                <a:spcPts val="4000"/>
              </a:lnSpc>
              <a:defRPr/>
            </a:pPr>
            <a:r>
              <a:rPr lang="en-US" sz="3733" dirty="0"/>
              <a:t>Neurosyphilis</a:t>
            </a:r>
            <a:endParaRPr lang="en-US" sz="2667" dirty="0"/>
          </a:p>
        </p:txBody>
      </p:sp>
      <p:pic>
        <p:nvPicPr>
          <p:cNvPr id="12" name="Picture 11">
            <a:extLst>
              <a:ext uri="{FF2B5EF4-FFF2-40B4-BE49-F238E27FC236}">
                <a16:creationId xmlns:a16="http://schemas.microsoft.com/office/drawing/2014/main" id="{33BB846E-FC1E-4316-87BE-328EA826B0ED}"/>
              </a:ext>
            </a:extLst>
          </p:cNvPr>
          <p:cNvPicPr>
            <a:picLocks noChangeAspect="1"/>
          </p:cNvPicPr>
          <p:nvPr/>
        </p:nvPicPr>
        <p:blipFill rotWithShape="1">
          <a:blip r:embed="rId5"/>
          <a:srcRect l="81063" t="49236" r="5515" b="21244"/>
          <a:stretch/>
        </p:blipFill>
        <p:spPr>
          <a:xfrm>
            <a:off x="9479667" y="3388029"/>
            <a:ext cx="1423686" cy="1521885"/>
          </a:xfrm>
          <a:prstGeom prst="rect">
            <a:avLst/>
          </a:prstGeom>
        </p:spPr>
      </p:pic>
    </p:spTree>
    <p:extLst>
      <p:ext uri="{BB962C8B-B14F-4D97-AF65-F5344CB8AC3E}">
        <p14:creationId xmlns:p14="http://schemas.microsoft.com/office/powerpoint/2010/main" val="382572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FB7896-2195-415B-A1C0-6440CE2B2ECC}"/>
              </a:ext>
            </a:extLst>
          </p:cNvPr>
          <p:cNvSpPr>
            <a:spLocks noGrp="1"/>
          </p:cNvSpPr>
          <p:nvPr>
            <p:ph type="title"/>
          </p:nvPr>
        </p:nvSpPr>
        <p:spPr>
          <a:xfrm>
            <a:off x="0" y="0"/>
            <a:ext cx="6493397" cy="3832257"/>
          </a:xfrm>
          <a:solidFill>
            <a:srgbClr val="F6B0D1"/>
          </a:solidFill>
          <a:ln w="38100">
            <a:noFill/>
          </a:ln>
        </p:spPr>
        <p:txBody>
          <a:bodyPr>
            <a:noAutofit/>
          </a:bodyPr>
          <a:lstStyle/>
          <a:p>
            <a:pPr algn="ctr"/>
            <a:r>
              <a:rPr lang="en-US" sz="3200" b="1" dirty="0">
                <a:solidFill>
                  <a:schemeClr val="bg1"/>
                </a:solidFill>
                <a:latin typeface="Arial" panose="020B0604020202020204" pitchFamily="34" charset="0"/>
                <a:cs typeface="Arial" panose="020B0604020202020204" pitchFamily="34" charset="0"/>
              </a:rPr>
              <a:t>Early Neurosyphilis</a:t>
            </a:r>
          </a:p>
        </p:txBody>
      </p:sp>
      <p:sp>
        <p:nvSpPr>
          <p:cNvPr id="2" name="Rectangle 1">
            <a:extLst>
              <a:ext uri="{FF2B5EF4-FFF2-40B4-BE49-F238E27FC236}">
                <a16:creationId xmlns:a16="http://schemas.microsoft.com/office/drawing/2014/main" id="{4608BE4E-9A96-422B-99D5-D4FB1F4FBCFE}"/>
              </a:ext>
            </a:extLst>
          </p:cNvPr>
          <p:cNvSpPr/>
          <p:nvPr/>
        </p:nvSpPr>
        <p:spPr>
          <a:xfrm>
            <a:off x="0" y="3429000"/>
            <a:ext cx="6493397" cy="3428999"/>
          </a:xfrm>
          <a:prstGeom prst="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Late Neurosyphilis</a:t>
            </a:r>
            <a:endParaRPr lang="en-US" dirty="0">
              <a:solidFill>
                <a:schemeClr val="bg1"/>
              </a:solidFill>
            </a:endParaRPr>
          </a:p>
        </p:txBody>
      </p:sp>
      <p:cxnSp>
        <p:nvCxnSpPr>
          <p:cNvPr id="6" name="Straight Connector 5">
            <a:extLst>
              <a:ext uri="{FF2B5EF4-FFF2-40B4-BE49-F238E27FC236}">
                <a16:creationId xmlns:a16="http://schemas.microsoft.com/office/drawing/2014/main" id="{67245CBE-EA44-4C27-B28A-0E91E2EA501D}"/>
              </a:ext>
            </a:extLst>
          </p:cNvPr>
          <p:cNvCxnSpPr>
            <a:cxnSpLocks/>
          </p:cNvCxnSpPr>
          <p:nvPr/>
        </p:nvCxnSpPr>
        <p:spPr>
          <a:xfrm>
            <a:off x="5868365" y="1458411"/>
            <a:ext cx="0" cy="38196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750C3EB-61E1-493A-BF28-C29AC564BACE}"/>
              </a:ext>
            </a:extLst>
          </p:cNvPr>
          <p:cNvSpPr/>
          <p:nvPr/>
        </p:nvSpPr>
        <p:spPr>
          <a:xfrm>
            <a:off x="6493397" y="1"/>
            <a:ext cx="569860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C2854B8-59A8-4BEB-A592-9A86FE939B2D}"/>
              </a:ext>
            </a:extLst>
          </p:cNvPr>
          <p:cNvCxnSpPr>
            <a:cxnSpLocks/>
          </p:cNvCxnSpPr>
          <p:nvPr/>
        </p:nvCxnSpPr>
        <p:spPr>
          <a:xfrm flipV="1">
            <a:off x="6921661" y="3429000"/>
            <a:ext cx="4849793" cy="1"/>
          </a:xfrm>
          <a:prstGeom prst="line">
            <a:avLst/>
          </a:prstGeom>
          <a:ln w="28575">
            <a:solidFill>
              <a:srgbClr val="CC339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DAD747-ACCE-4768-B079-F7C0E7846ABB}"/>
              </a:ext>
            </a:extLst>
          </p:cNvPr>
          <p:cNvSpPr txBox="1"/>
          <p:nvPr/>
        </p:nvSpPr>
        <p:spPr>
          <a:xfrm>
            <a:off x="6597570" y="375673"/>
            <a:ext cx="5486400" cy="2677656"/>
          </a:xfrm>
          <a:prstGeom prst="rect">
            <a:avLst/>
          </a:prstGeom>
          <a:noFill/>
        </p:spPr>
        <p:txBody>
          <a:bodyPr wrap="square" rtlCol="0">
            <a:spAutoFit/>
          </a:bodyPr>
          <a:lstStyle/>
          <a:p>
            <a:r>
              <a:rPr lang="en-US" sz="2800" b="1" dirty="0"/>
              <a:t>Weeks to years after infection</a:t>
            </a:r>
          </a:p>
          <a:p>
            <a:endParaRPr lang="en-US" sz="2800" b="1" dirty="0"/>
          </a:p>
          <a:p>
            <a:r>
              <a:rPr lang="en-US" sz="2800" b="1" dirty="0"/>
              <a:t>Meningitis affecting cranial nerves</a:t>
            </a:r>
          </a:p>
          <a:p>
            <a:endParaRPr lang="en-US" sz="2800" b="1" dirty="0"/>
          </a:p>
          <a:p>
            <a:r>
              <a:rPr lang="en-US" sz="2800" b="1" dirty="0"/>
              <a:t>Meningovascular syphilis, stroke-like symptoms</a:t>
            </a:r>
          </a:p>
        </p:txBody>
      </p:sp>
      <p:sp>
        <p:nvSpPr>
          <p:cNvPr id="16" name="TextBox 15">
            <a:extLst>
              <a:ext uri="{FF2B5EF4-FFF2-40B4-BE49-F238E27FC236}">
                <a16:creationId xmlns:a16="http://schemas.microsoft.com/office/drawing/2014/main" id="{2D99C7EA-71AF-4725-993B-582B9D33A6C2}"/>
              </a:ext>
            </a:extLst>
          </p:cNvPr>
          <p:cNvSpPr txBox="1"/>
          <p:nvPr/>
        </p:nvSpPr>
        <p:spPr>
          <a:xfrm>
            <a:off x="6597570" y="3657602"/>
            <a:ext cx="5486400" cy="2246769"/>
          </a:xfrm>
          <a:prstGeom prst="rect">
            <a:avLst/>
          </a:prstGeom>
          <a:noFill/>
        </p:spPr>
        <p:txBody>
          <a:bodyPr wrap="square" rtlCol="0">
            <a:spAutoFit/>
          </a:bodyPr>
          <a:lstStyle/>
          <a:p>
            <a:r>
              <a:rPr lang="en-US" sz="2800" b="1" dirty="0"/>
              <a:t>10 – 30 years after infection</a:t>
            </a:r>
          </a:p>
          <a:p>
            <a:endParaRPr lang="en-US" sz="2800" b="1" dirty="0"/>
          </a:p>
          <a:p>
            <a:r>
              <a:rPr lang="en-US" sz="2800" b="1" dirty="0"/>
              <a:t>Tertiary stage</a:t>
            </a:r>
          </a:p>
          <a:p>
            <a:endParaRPr lang="en-US" sz="2800" b="1" dirty="0"/>
          </a:p>
          <a:p>
            <a:r>
              <a:rPr lang="en-US" sz="2800" b="1" dirty="0"/>
              <a:t>General paresis or </a:t>
            </a:r>
            <a:r>
              <a:rPr lang="en-US" sz="2800" b="1" dirty="0" err="1"/>
              <a:t>tabes</a:t>
            </a:r>
            <a:r>
              <a:rPr lang="en-US" sz="2800" b="1" dirty="0"/>
              <a:t> dorsalis</a:t>
            </a:r>
          </a:p>
        </p:txBody>
      </p:sp>
    </p:spTree>
    <p:extLst>
      <p:ext uri="{BB962C8B-B14F-4D97-AF65-F5344CB8AC3E}">
        <p14:creationId xmlns:p14="http://schemas.microsoft.com/office/powerpoint/2010/main" val="114502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C3399"/>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293334" y="2951545"/>
            <a:ext cx="3585609" cy="1157151"/>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Late Neurosyphilis</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6A66F1-56D9-49FF-B2E7-7A783B9E99B5}"/>
              </a:ext>
            </a:extLst>
          </p:cNvPr>
          <p:cNvPicPr>
            <a:picLocks noChangeAspect="1"/>
          </p:cNvPicPr>
          <p:nvPr/>
        </p:nvPicPr>
        <p:blipFill>
          <a:blip r:embed="rId3"/>
          <a:stretch>
            <a:fillRect/>
          </a:stretch>
        </p:blipFill>
        <p:spPr>
          <a:xfrm>
            <a:off x="3966595" y="636608"/>
            <a:ext cx="8077798" cy="5296917"/>
          </a:xfrm>
          <a:prstGeom prst="rect">
            <a:avLst/>
          </a:prstGeom>
        </p:spPr>
      </p:pic>
      <p:sp>
        <p:nvSpPr>
          <p:cNvPr id="9" name="TextBox 8">
            <a:extLst>
              <a:ext uri="{FF2B5EF4-FFF2-40B4-BE49-F238E27FC236}">
                <a16:creationId xmlns:a16="http://schemas.microsoft.com/office/drawing/2014/main" id="{F741879D-7B09-4339-B4E0-DF580D7B23F5}"/>
              </a:ext>
            </a:extLst>
          </p:cNvPr>
          <p:cNvSpPr txBox="1"/>
          <p:nvPr/>
        </p:nvSpPr>
        <p:spPr>
          <a:xfrm>
            <a:off x="200028" y="6183093"/>
            <a:ext cx="12192000" cy="646331"/>
          </a:xfrm>
          <a:prstGeom prst="rect">
            <a:avLst/>
          </a:prstGeom>
          <a:noFill/>
        </p:spPr>
        <p:txBody>
          <a:bodyPr wrap="square" rtlCol="0">
            <a:spAutoFit/>
          </a:bodyPr>
          <a:lstStyle/>
          <a:p>
            <a:r>
              <a:rPr lang="en-US" dirty="0"/>
              <a:t>Source: </a:t>
            </a:r>
            <a:r>
              <a:rPr lang="en-US" i="0" dirty="0">
                <a:effectLst/>
                <a:latin typeface="Lucida Grande"/>
              </a:rPr>
              <a:t>Li, C., Wang, S., Tang, G., Liu, L., &amp; Chen, G. (2019). Neuroimaging findings of cerebral syphilitic </a:t>
            </a:r>
            <a:r>
              <a:rPr lang="en-US" i="0" dirty="0" err="1">
                <a:effectLst/>
                <a:latin typeface="Lucida Grande"/>
              </a:rPr>
              <a:t>gumma</a:t>
            </a:r>
            <a:r>
              <a:rPr lang="en-US" i="0" dirty="0">
                <a:effectLst/>
                <a:latin typeface="Lucida Grande"/>
              </a:rPr>
              <a:t>. Experimental and Therapeutic Medicine, 18, 4185-4192. https://doi.org/10.3892/etm.2019.8089</a:t>
            </a:r>
            <a:endParaRPr lang="en-US" dirty="0"/>
          </a:p>
        </p:txBody>
      </p:sp>
    </p:spTree>
    <p:extLst>
      <p:ext uri="{BB962C8B-B14F-4D97-AF65-F5344CB8AC3E}">
        <p14:creationId xmlns:p14="http://schemas.microsoft.com/office/powerpoint/2010/main" val="4283266760"/>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3399"/>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293334" y="2951545"/>
            <a:ext cx="3585609" cy="1157151"/>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Late Neurosyphilis</a:t>
            </a: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6E0135F6-7126-4544-801A-9FD0D0C35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84" y="1350893"/>
            <a:ext cx="6667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14343"/>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9C8E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50DA6C7B-8E04-4727-AAE4-10818C7E3CDD}"/>
              </a:ext>
            </a:extLst>
          </p:cNvPr>
          <p:cNvSpPr txBox="1">
            <a:spLocks/>
          </p:cNvSpPr>
          <p:nvPr/>
        </p:nvSpPr>
        <p:spPr>
          <a:xfrm>
            <a:off x="637192" y="1417320"/>
            <a:ext cx="4289003" cy="875927"/>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err="1">
                <a:solidFill>
                  <a:schemeClr val="bg1"/>
                </a:solidFill>
                <a:latin typeface="Arial" panose="020B0604020202020204" pitchFamily="34" charset="0"/>
                <a:cs typeface="Arial" panose="020B0604020202020204" pitchFamily="34" charset="0"/>
              </a:rPr>
              <a:t>Occular</a:t>
            </a:r>
            <a:r>
              <a:rPr lang="en-US" sz="3600" b="1" dirty="0">
                <a:solidFill>
                  <a:schemeClr val="bg1"/>
                </a:solidFill>
                <a:latin typeface="Arial" panose="020B0604020202020204" pitchFamily="34" charset="0"/>
                <a:cs typeface="Arial" panose="020B0604020202020204" pitchFamily="34" charset="0"/>
              </a:rPr>
              <a:t> Syphilis</a:t>
            </a:r>
          </a:p>
        </p:txBody>
      </p:sp>
      <p:sp>
        <p:nvSpPr>
          <p:cNvPr id="12" name="Title 2">
            <a:extLst>
              <a:ext uri="{FF2B5EF4-FFF2-40B4-BE49-F238E27FC236}">
                <a16:creationId xmlns:a16="http://schemas.microsoft.com/office/drawing/2014/main" id="{90A3F8F5-D9DF-455B-AE0E-D6416893ACA3}"/>
              </a:ext>
            </a:extLst>
          </p:cNvPr>
          <p:cNvSpPr txBox="1">
            <a:spLocks/>
          </p:cNvSpPr>
          <p:nvPr/>
        </p:nvSpPr>
        <p:spPr>
          <a:xfrm>
            <a:off x="-1" y="3428999"/>
            <a:ext cx="5636871" cy="3428999"/>
          </a:xfrm>
          <a:prstGeom prst="rect">
            <a:avLst/>
          </a:prstGeom>
          <a:solidFill>
            <a:srgbClr val="6A69B0"/>
          </a:solidFill>
          <a:ln w="38100">
            <a:solidFill>
              <a:srgbClr val="6A69B0"/>
            </a:solidFill>
          </a:ln>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prstClr val="black"/>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67E2F5-6E6E-45B5-A11B-79ADE6EF34C4}"/>
              </a:ext>
            </a:extLst>
          </p:cNvPr>
          <p:cNvSpPr/>
          <p:nvPr/>
        </p:nvSpPr>
        <p:spPr>
          <a:xfrm>
            <a:off x="5636873" y="1"/>
            <a:ext cx="6555128" cy="68579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7AFA97EC-DA8A-4B04-A062-9052383F1FE6}"/>
              </a:ext>
            </a:extLst>
          </p:cNvPr>
          <p:cNvSpPr txBox="1">
            <a:spLocks/>
          </p:cNvSpPr>
          <p:nvPr/>
        </p:nvSpPr>
        <p:spPr>
          <a:xfrm>
            <a:off x="1105967" y="4665907"/>
            <a:ext cx="3188824" cy="774773"/>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err="1">
                <a:solidFill>
                  <a:schemeClr val="bg1"/>
                </a:solidFill>
                <a:latin typeface="Arial" panose="020B0604020202020204" pitchFamily="34" charset="0"/>
                <a:cs typeface="Arial" panose="020B0604020202020204" pitchFamily="34" charset="0"/>
              </a:rPr>
              <a:t>Otic</a:t>
            </a:r>
            <a:r>
              <a:rPr lang="en-US" sz="3600" b="1" dirty="0">
                <a:solidFill>
                  <a:schemeClr val="bg1"/>
                </a:solidFill>
                <a:latin typeface="Arial" panose="020B0604020202020204" pitchFamily="34" charset="0"/>
                <a:cs typeface="Arial" panose="020B0604020202020204" pitchFamily="34" charset="0"/>
              </a:rPr>
              <a:t> Syphilis</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cxnSp>
        <p:nvCxnSpPr>
          <p:cNvPr id="14" name="Straight Connector 13">
            <a:extLst>
              <a:ext uri="{FF2B5EF4-FFF2-40B4-BE49-F238E27FC236}">
                <a16:creationId xmlns:a16="http://schemas.microsoft.com/office/drawing/2014/main" id="{7DE0A5A0-ED9A-413A-8394-57C536F8DA6A}"/>
              </a:ext>
            </a:extLst>
          </p:cNvPr>
          <p:cNvCxnSpPr>
            <a:cxnSpLocks/>
          </p:cNvCxnSpPr>
          <p:nvPr/>
        </p:nvCxnSpPr>
        <p:spPr>
          <a:xfrm flipV="1">
            <a:off x="6510176" y="3428999"/>
            <a:ext cx="4849793" cy="1"/>
          </a:xfrm>
          <a:prstGeom prst="line">
            <a:avLst/>
          </a:prstGeom>
          <a:ln w="28575">
            <a:solidFill>
              <a:srgbClr val="79469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E9ABFC-84A3-444E-9721-51472963E278}"/>
              </a:ext>
            </a:extLst>
          </p:cNvPr>
          <p:cNvSpPr txBox="1"/>
          <p:nvPr/>
        </p:nvSpPr>
        <p:spPr>
          <a:xfrm>
            <a:off x="6191872" y="731898"/>
            <a:ext cx="5486400"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Any stage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Symptoms of posterior or </a:t>
            </a:r>
            <a:r>
              <a:rPr kumimoji="0" lang="en-US" sz="2800" b="1" i="0" u="none" strike="noStrike" kern="0" cap="none" spc="0" normalizeH="0" baseline="0" noProof="0" dirty="0" err="1">
                <a:ln>
                  <a:noFill/>
                </a:ln>
                <a:solidFill>
                  <a:prstClr val="black"/>
                </a:solidFill>
                <a:effectLst/>
                <a:uLnTx/>
                <a:uFillTx/>
              </a:rPr>
              <a:t>panuveitis</a:t>
            </a:r>
            <a:endParaRPr kumimoji="0" lang="en-US" sz="2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p:txBody>
      </p:sp>
      <p:sp>
        <p:nvSpPr>
          <p:cNvPr id="17" name="TextBox 16">
            <a:extLst>
              <a:ext uri="{FF2B5EF4-FFF2-40B4-BE49-F238E27FC236}">
                <a16:creationId xmlns:a16="http://schemas.microsoft.com/office/drawing/2014/main" id="{2F6E2CBE-C974-4191-9B27-6048C9C2BF5F}"/>
              </a:ext>
            </a:extLst>
          </p:cNvPr>
          <p:cNvSpPr txBox="1"/>
          <p:nvPr/>
        </p:nvSpPr>
        <p:spPr>
          <a:xfrm>
            <a:off x="6096000" y="3915366"/>
            <a:ext cx="548640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Any stage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b="1" dirty="0">
                <a:solidFill>
                  <a:srgbClr val="202124"/>
                </a:solidFill>
              </a:rPr>
              <a:t>S</a:t>
            </a:r>
            <a:r>
              <a:rPr lang="en-US" sz="2800" b="1" i="0" dirty="0">
                <a:solidFill>
                  <a:srgbClr val="202124"/>
                </a:solidFill>
                <a:effectLst/>
              </a:rPr>
              <a:t>ensorineural hearing loss, tinnitus, or vertigo</a:t>
            </a:r>
            <a:endParaRPr kumimoji="0" lang="en-US" sz="2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43918782"/>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547D9368-866C-4717-A9A7-E17628155402}"/>
              </a:ext>
            </a:extLst>
          </p:cNvPr>
          <p:cNvSpPr/>
          <p:nvPr/>
        </p:nvSpPr>
        <p:spPr>
          <a:xfrm>
            <a:off x="589391" y="1516284"/>
            <a:ext cx="4271976" cy="4004943"/>
          </a:xfrm>
          <a:prstGeom prst="homePlate">
            <a:avLst>
              <a:gd name="adj" fmla="val 22110"/>
            </a:avLst>
          </a:prstGeom>
          <a:solidFill>
            <a:srgbClr val="9A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Neurosyphilis of any stage</a:t>
            </a:r>
          </a:p>
        </p:txBody>
      </p:sp>
      <p:sp>
        <p:nvSpPr>
          <p:cNvPr id="3" name="TextBox 2">
            <a:extLst>
              <a:ext uri="{FF2B5EF4-FFF2-40B4-BE49-F238E27FC236}">
                <a16:creationId xmlns:a16="http://schemas.microsoft.com/office/drawing/2014/main" id="{C01D5F1D-E60C-416A-9890-B9E8E452B639}"/>
              </a:ext>
            </a:extLst>
          </p:cNvPr>
          <p:cNvSpPr txBox="1"/>
          <p:nvPr/>
        </p:nvSpPr>
        <p:spPr>
          <a:xfrm>
            <a:off x="5879939" y="1874728"/>
            <a:ext cx="5636871" cy="3108543"/>
          </a:xfrm>
          <a:prstGeom prst="rect">
            <a:avLst/>
          </a:prstGeom>
          <a:noFill/>
        </p:spPr>
        <p:txBody>
          <a:bodyPr wrap="square" rtlCol="0">
            <a:spAutoFit/>
          </a:bodyPr>
          <a:lstStyle/>
          <a:p>
            <a:r>
              <a:rPr lang="en-US" sz="2800" b="1" dirty="0"/>
              <a:t>Can result in permanent neurologic damage</a:t>
            </a:r>
          </a:p>
          <a:p>
            <a:endParaRPr lang="en-US" sz="2800" b="1" dirty="0"/>
          </a:p>
          <a:p>
            <a:r>
              <a:rPr lang="en-US" sz="2800" b="1" dirty="0"/>
              <a:t>Requires immediate treatment</a:t>
            </a:r>
          </a:p>
          <a:p>
            <a:endParaRPr lang="en-US" sz="2800" b="1" dirty="0"/>
          </a:p>
          <a:p>
            <a:r>
              <a:rPr lang="en-US" sz="2800" b="1" dirty="0"/>
              <a:t>And complete neurologic exam including LP</a:t>
            </a:r>
          </a:p>
        </p:txBody>
      </p:sp>
    </p:spTree>
    <p:extLst>
      <p:ext uri="{BB962C8B-B14F-4D97-AF65-F5344CB8AC3E}">
        <p14:creationId xmlns:p14="http://schemas.microsoft.com/office/powerpoint/2010/main" val="2482453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852C-EF15-460A-BE08-D2430911A602}"/>
              </a:ext>
            </a:extLst>
          </p:cNvPr>
          <p:cNvSpPr>
            <a:spLocks noGrp="1"/>
          </p:cNvSpPr>
          <p:nvPr>
            <p:ph type="title"/>
          </p:nvPr>
        </p:nvSpPr>
        <p:spPr>
          <a:xfrm>
            <a:off x="136991" y="182774"/>
            <a:ext cx="11059884" cy="1162051"/>
          </a:xfrm>
        </p:spPr>
        <p:txBody>
          <a:bodyPr/>
          <a:lstStyle/>
          <a:p>
            <a:r>
              <a:rPr lang="en-US" dirty="0"/>
              <a:t>Case #2</a:t>
            </a:r>
          </a:p>
        </p:txBody>
      </p:sp>
      <p:sp>
        <p:nvSpPr>
          <p:cNvPr id="3" name="Text Placeholder 2">
            <a:extLst>
              <a:ext uri="{FF2B5EF4-FFF2-40B4-BE49-F238E27FC236}">
                <a16:creationId xmlns:a16="http://schemas.microsoft.com/office/drawing/2014/main" id="{A8591AE2-D57D-4B66-9B8A-3BBE0E470953}"/>
              </a:ext>
            </a:extLst>
          </p:cNvPr>
          <p:cNvSpPr>
            <a:spLocks noGrp="1"/>
          </p:cNvSpPr>
          <p:nvPr>
            <p:ph type="body" idx="1"/>
          </p:nvPr>
        </p:nvSpPr>
        <p:spPr>
          <a:xfrm>
            <a:off x="301375" y="-888071"/>
            <a:ext cx="11835826" cy="4465792"/>
          </a:xfrm>
        </p:spPr>
        <p:txBody>
          <a:bodyPr>
            <a:norm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A 24-year-old female presents to the ED with a complaint of irregular vaginal bleeding. During her pelvic exam, you note a small ulcer near the vaginal introitus. On further exam it appears painless. The patient hasn’t noticed it. She doesn’t know when how long it’s been there. Which of the following appropriate describe the syphilis stage and most appropriate ED management? </a:t>
            </a:r>
          </a:p>
          <a:p>
            <a:endParaRPr lang="en-US" dirty="0"/>
          </a:p>
        </p:txBody>
      </p:sp>
      <p:sp>
        <p:nvSpPr>
          <p:cNvPr id="4" name="Text Placeholder 2">
            <a:extLst>
              <a:ext uri="{FF2B5EF4-FFF2-40B4-BE49-F238E27FC236}">
                <a16:creationId xmlns:a16="http://schemas.microsoft.com/office/drawing/2014/main" id="{BEF12E20-16F0-44F6-9CF2-B1B46947E6D3}"/>
              </a:ext>
            </a:extLst>
          </p:cNvPr>
          <p:cNvSpPr txBox="1">
            <a:spLocks/>
          </p:cNvSpPr>
          <p:nvPr/>
        </p:nvSpPr>
        <p:spPr>
          <a:xfrm>
            <a:off x="301375" y="2822142"/>
            <a:ext cx="10363200" cy="3457213"/>
          </a:xfrm>
          <a:prstGeom prst="rect">
            <a:avLst/>
          </a:prstGeom>
        </p:spPr>
        <p:txBody>
          <a:bodyPr vert="horz" lIns="91440" tIns="45720" rIns="91440" bIns="45720" rtlCol="0" anchor="b">
            <a:normAutofit/>
          </a:bodyPr>
          <a:lstStyle>
            <a:lvl1pPr marL="0" indent="0" algn="l" defTabSz="914400" rtl="0" eaLnBrk="1" latinLnBrk="0" hangingPunct="1">
              <a:lnSpc>
                <a:spcPts val="2933"/>
              </a:lnSpc>
              <a:spcBef>
                <a:spcPts val="1000"/>
              </a:spcBef>
              <a:buFont typeface="Arial" panose="020B0604020202020204" pitchFamily="34" charset="0"/>
              <a:buNone/>
              <a:defRPr sz="2667" kern="1200" baseline="0">
                <a:solidFill>
                  <a:schemeClr val="bg2"/>
                </a:solidFill>
                <a:latin typeface="Calibri" pitchFamily="34"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133" kern="1200">
                <a:solidFill>
                  <a:schemeClr val="tx1">
                    <a:tint val="75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933"/>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E7E6E6"/>
              </a:solidFill>
              <a:effectLst/>
              <a:uLnTx/>
              <a:uFillTx/>
              <a:latin typeface="Calibri" pitchFamily="34" charset="0"/>
              <a:ea typeface="+mn-ea"/>
              <a:cs typeface="+mn-cs"/>
            </a:endParaRPr>
          </a:p>
        </p:txBody>
      </p:sp>
      <p:sp>
        <p:nvSpPr>
          <p:cNvPr id="5" name="Title 1">
            <a:extLst>
              <a:ext uri="{FF2B5EF4-FFF2-40B4-BE49-F238E27FC236}">
                <a16:creationId xmlns:a16="http://schemas.microsoft.com/office/drawing/2014/main" id="{E8321E07-8E0A-4EF2-B119-498CB5EFBB99}"/>
              </a:ext>
            </a:extLst>
          </p:cNvPr>
          <p:cNvSpPr txBox="1">
            <a:spLocks/>
          </p:cNvSpPr>
          <p:nvPr/>
        </p:nvSpPr>
        <p:spPr>
          <a:xfrm>
            <a:off x="433572" y="2415670"/>
            <a:ext cx="11324856" cy="3457213"/>
          </a:xfrm>
          <a:prstGeom prst="rect">
            <a:avLst/>
          </a:prstGeom>
        </p:spPr>
        <p:txBody>
          <a:bodyPr vert="horz" lIns="91440" tIns="45720" rIns="91440" bIns="45720" rtlCol="0" anchor="b" anchorCtr="0">
            <a:normAutofit/>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0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Primary syphilis - Order syphilis serologies, pregnancy test, and presumptively treat with IM BIC. </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0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Primary syphilis - Order syphilis serologies, pregnancy test, and presumptively treat with IM BIC. Take a sexual history and conduct a neuro exam</a:t>
            </a:r>
          </a:p>
          <a:p>
            <a:pPr marL="742950" indent="-742950">
              <a:lnSpc>
                <a:spcPct val="100000"/>
              </a:lnSpc>
              <a:spcBef>
                <a:spcPct val="20000"/>
              </a:spcBef>
              <a:buClr>
                <a:prstClr val="white">
                  <a:lumMod val="75000"/>
                  <a:lumOff val="25000"/>
                </a:prstClr>
              </a:buClr>
              <a:buSzPct val="70000"/>
              <a:buFont typeface="+mj-lt"/>
              <a:buAutoNum type="alphaUcPeriod"/>
              <a:defRPr/>
            </a:pPr>
            <a:r>
              <a:rPr lang="en-US" sz="2000" b="0" dirty="0">
                <a:solidFill>
                  <a:prstClr val="white">
                    <a:lumMod val="75000"/>
                    <a:lumOff val="25000"/>
                  </a:prstClr>
                </a:solidFill>
              </a:rPr>
              <a:t>Secondary syphilis - </a:t>
            </a:r>
            <a:r>
              <a:rPr kumimoji="0" lang="en-US" sz="20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Order syphilis serologies, pregnancy test, and presumptively treat with IM BIC. Take a sexual history and conduct a neuro exam</a:t>
            </a:r>
          </a:p>
          <a:p>
            <a:pPr marL="742950" indent="-742950">
              <a:lnSpc>
                <a:spcPct val="100000"/>
              </a:lnSpc>
              <a:spcBef>
                <a:spcPct val="20000"/>
              </a:spcBef>
              <a:buClr>
                <a:prstClr val="white">
                  <a:lumMod val="75000"/>
                  <a:lumOff val="25000"/>
                </a:prstClr>
              </a:buClr>
              <a:buSzPct val="70000"/>
              <a:buFont typeface="+mj-lt"/>
              <a:buAutoNum type="alphaUcPeriod"/>
              <a:defRPr/>
            </a:pPr>
            <a:r>
              <a:rPr kumimoji="0" lang="en-US" sz="20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Primary syphilis - Order syphilis serologies, pregnancy test, wait to treat until both results return. Take a sexual history and conduct a neuro exam</a:t>
            </a:r>
          </a:p>
        </p:txBody>
      </p:sp>
    </p:spTree>
    <p:extLst>
      <p:ext uri="{BB962C8B-B14F-4D97-AF65-F5344CB8AC3E}">
        <p14:creationId xmlns:p14="http://schemas.microsoft.com/office/powerpoint/2010/main" val="95292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51A8C-CB86-4A92-8A78-B9CFD6E861E3}"/>
              </a:ext>
            </a:extLst>
          </p:cNvPr>
          <p:cNvPicPr>
            <a:picLocks noChangeAspect="1"/>
          </p:cNvPicPr>
          <p:nvPr/>
        </p:nvPicPr>
        <p:blipFill rotWithShape="1">
          <a:blip r:embed="rId3"/>
          <a:srcRect b="1693"/>
          <a:stretch/>
        </p:blipFill>
        <p:spPr>
          <a:xfrm>
            <a:off x="3637267" y="1216101"/>
            <a:ext cx="8673769" cy="4796392"/>
          </a:xfrm>
          <a:prstGeom prst="rect">
            <a:avLst/>
          </a:prstGeom>
        </p:spPr>
      </p:pic>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BC88C9-2D16-47BE-B002-3938F2794F02}"/>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kumimoji="0" lang="en-US" sz="3600" b="1" i="0" u="none" strike="noStrike" kern="1200" cap="none" spc="0" normalizeH="0" baseline="0" noProof="0">
                <a:ln>
                  <a:noFill/>
                </a:ln>
                <a:solidFill>
                  <a:srgbClr val="FFFFFF"/>
                </a:solidFill>
                <a:effectLst/>
                <a:uLnTx/>
                <a:uFillTx/>
                <a:latin typeface="+mj-lt"/>
                <a:ea typeface="+mj-ea"/>
                <a:cs typeface="+mj-cs"/>
              </a:rPr>
              <a:t>Proportion of syphilis cases in women is rising</a:t>
            </a:r>
            <a:endParaRPr lang="en-US" sz="3600" kern="1200">
              <a:solidFill>
                <a:srgbClr val="FFFFFF"/>
              </a:solidFill>
              <a:latin typeface="+mj-lt"/>
              <a:ea typeface="+mj-ea"/>
              <a:cs typeface="+mj-cs"/>
            </a:endParaRPr>
          </a:p>
        </p:txBody>
      </p:sp>
    </p:spTree>
    <p:extLst>
      <p:ext uri="{BB962C8B-B14F-4D97-AF65-F5344CB8AC3E}">
        <p14:creationId xmlns:p14="http://schemas.microsoft.com/office/powerpoint/2010/main" val="21793394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258972" y="5369075"/>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buNone/>
              <a:defRPr/>
            </a:pPr>
            <a:r>
              <a:rPr lang="en-US" sz="4000" b="1" dirty="0">
                <a:solidFill>
                  <a:srgbClr val="FFFFFF"/>
                </a:solidFill>
                <a:cs typeface="Calibri" panose="020F0502020204030204" pitchFamily="34" charset="0"/>
              </a:rPr>
              <a:t>Treatment</a:t>
            </a: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369075"/>
            <a:ext cx="275043" cy="650405"/>
          </a:xfrm>
          <a:prstGeom prst="rect">
            <a:avLst/>
          </a:prstGeom>
          <a:solidFill>
            <a:srgbClr val="FFFFFF"/>
          </a:solidFill>
          <a:ln w="25400" cap="flat" cmpd="sng" algn="ctr">
            <a:noFill/>
            <a:prstDash val="solid"/>
          </a:ln>
          <a:effectLst/>
        </p:spPr>
        <p:txBody>
          <a:bodyPr rtlCol="0" anchor="ctr"/>
          <a:lstStyle/>
          <a:p>
            <a:pPr algn="ctr" defTabSz="914377">
              <a:defRPr/>
            </a:pPr>
            <a:endParaRPr lang="en-US" kern="0">
              <a:solidFill>
                <a:srgbClr val="FFC000"/>
              </a:solidFill>
              <a:latin typeface="Myriad Web Pro"/>
            </a:endParaRPr>
          </a:p>
        </p:txBody>
      </p:sp>
    </p:spTree>
    <p:extLst>
      <p:ext uri="{BB962C8B-B14F-4D97-AF65-F5344CB8AC3E}">
        <p14:creationId xmlns:p14="http://schemas.microsoft.com/office/powerpoint/2010/main" val="376549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srcRect t="9114"/>
            <a:stretch/>
          </p:blipFill>
          <p:spPr>
            <a:xfrm>
              <a:off x="553931" y="1311156"/>
              <a:ext cx="10905066" cy="4707797"/>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a:ln>
                    <a:noFill/>
                  </a:ln>
                  <a:solidFill>
                    <a:srgbClr val="222222"/>
                  </a:solidFill>
                  <a:effectLst/>
                  <a:uLnTx/>
                  <a:uFillTx/>
                  <a:latin typeface="Calibri" panose="020F0502020204030204"/>
                  <a:ea typeface="+mn-ea"/>
                  <a:cs typeface="+mn-cs"/>
                </a:rPr>
                <a:t>Center, Prevention Training. "The Diagnosis, Management and Prevention of Syphilis." (2019). https://www.nycptc.org/x/Syphilis_Monograph_2019_NYC_PTC_NYC_DOHMH.pdf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8E3E2B47-6BDA-45F8-A8D7-4A859C661EC4}"/>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1219170" rtl="0" eaLnBrk="0" fontAlgn="base" latinLnBrk="0" hangingPunct="0">
              <a:lnSpc>
                <a:spcPts val="4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788A"/>
                </a:solidFill>
                <a:effectLst/>
                <a:uLnTx/>
                <a:uFillTx/>
                <a:latin typeface="Calibri" pitchFamily="34" charset="0"/>
                <a:ea typeface="+mj-ea"/>
                <a:cs typeface="+mj-cs"/>
              </a:rPr>
              <a:t>3 Treatment Categories</a:t>
            </a:r>
            <a:endParaRPr kumimoji="0" lang="en-US" sz="2667" b="1" i="0" u="none" strike="noStrike" kern="1200" cap="none" spc="0" normalizeH="0" baseline="0" noProof="0" dirty="0">
              <a:ln>
                <a:noFill/>
              </a:ln>
              <a:solidFill>
                <a:srgbClr val="00788A"/>
              </a:solidFill>
              <a:effectLst/>
              <a:uLnTx/>
              <a:uFillTx/>
              <a:latin typeface="Calibri" pitchFamily="34" charset="0"/>
              <a:ea typeface="+mj-ea"/>
              <a:cs typeface="+mj-cs"/>
            </a:endParaRPr>
          </a:p>
        </p:txBody>
      </p:sp>
    </p:spTree>
    <p:extLst>
      <p:ext uri="{BB962C8B-B14F-4D97-AF65-F5344CB8AC3E}">
        <p14:creationId xmlns:p14="http://schemas.microsoft.com/office/powerpoint/2010/main" val="36700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extLst>
                <a:ext uri="{BEBA8EAE-BF5A-486C-A8C5-ECC9F3942E4B}">
                  <a14:imgProps xmlns:a14="http://schemas.microsoft.com/office/drawing/2010/main">
                    <a14:imgLayer r:embed="rId6">
                      <a14:imgEffect>
                        <a14:saturation sat="0"/>
                      </a14:imgEffect>
                    </a14:imgLayer>
                  </a14:imgProps>
                </a:ext>
              </a:extLst>
            </a:blip>
            <a:srcRect t="8509"/>
            <a:stretch/>
          </p:blipFill>
          <p:spPr>
            <a:xfrm>
              <a:off x="553931" y="1279818"/>
              <a:ext cx="10905066" cy="4739135"/>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0D11B72F-45FB-4CE9-98D6-A71DA577329F}"/>
              </a:ext>
            </a:extLst>
          </p:cNvPr>
          <p:cNvPicPr>
            <a:picLocks noChangeAspect="1"/>
          </p:cNvPicPr>
          <p:nvPr/>
        </p:nvPicPr>
        <p:blipFill rotWithShape="1">
          <a:blip r:embed="rId7"/>
          <a:srcRect l="4154" t="41487" r="39877" b="40777"/>
          <a:stretch/>
        </p:blipFill>
        <p:spPr>
          <a:xfrm>
            <a:off x="1320800" y="2989943"/>
            <a:ext cx="5936344" cy="914400"/>
          </a:xfrm>
          <a:prstGeom prst="rect">
            <a:avLst/>
          </a:prstGeom>
        </p:spPr>
      </p:pic>
      <p:sp>
        <p:nvSpPr>
          <p:cNvPr id="10" name="TextBox 9">
            <a:extLst>
              <a:ext uri="{FF2B5EF4-FFF2-40B4-BE49-F238E27FC236}">
                <a16:creationId xmlns:a16="http://schemas.microsoft.com/office/drawing/2014/main" id="{B7EB9D50-A42C-44B6-B5D1-15DE9338A4A1}"/>
              </a:ext>
            </a:extLst>
          </p:cNvPr>
          <p:cNvSpPr txBox="1"/>
          <p:nvPr/>
        </p:nvSpPr>
        <p:spPr>
          <a:xfrm>
            <a:off x="2308303" y="1898854"/>
            <a:ext cx="2743200" cy="646331"/>
          </a:xfrm>
          <a:prstGeom prst="rect">
            <a:avLst/>
          </a:prstGeom>
          <a:noFill/>
        </p:spPr>
        <p:txBody>
          <a:bodyPr wrap="square" rtlCol="0">
            <a:spAutoFit/>
          </a:bodyPr>
          <a:lstStyle/>
          <a:p>
            <a:r>
              <a:rPr lang="en-US" sz="3600" b="1" dirty="0">
                <a:solidFill>
                  <a:srgbClr val="00788A"/>
                </a:solidFill>
              </a:rPr>
              <a:t>Early Syphilis</a:t>
            </a:r>
          </a:p>
        </p:txBody>
      </p:sp>
      <p:sp>
        <p:nvSpPr>
          <p:cNvPr id="11" name="Title 1">
            <a:extLst>
              <a:ext uri="{FF2B5EF4-FFF2-40B4-BE49-F238E27FC236}">
                <a16:creationId xmlns:a16="http://schemas.microsoft.com/office/drawing/2014/main" id="{8B72B15D-EA40-4E5E-8FAF-C6BB534A385C}"/>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1219170" rtl="0" eaLnBrk="0" fontAlgn="base" latinLnBrk="0" hangingPunct="0">
              <a:lnSpc>
                <a:spcPts val="4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788A"/>
                </a:solidFill>
                <a:effectLst/>
                <a:uLnTx/>
                <a:uFillTx/>
                <a:latin typeface="Calibri" pitchFamily="34" charset="0"/>
                <a:ea typeface="+mj-ea"/>
                <a:cs typeface="+mj-cs"/>
              </a:rPr>
              <a:t>3 Treatment Categories</a:t>
            </a:r>
            <a:endParaRPr kumimoji="0" lang="en-US" sz="2667" b="1" i="0" u="none" strike="noStrike" kern="1200" cap="none" spc="0" normalizeH="0" baseline="0" noProof="0" dirty="0">
              <a:ln>
                <a:noFill/>
              </a:ln>
              <a:solidFill>
                <a:srgbClr val="00788A"/>
              </a:solidFill>
              <a:effectLst/>
              <a:uLnTx/>
              <a:uFillTx/>
              <a:latin typeface="Calibri" pitchFamily="34" charset="0"/>
              <a:ea typeface="+mj-ea"/>
              <a:cs typeface="+mj-cs"/>
            </a:endParaRPr>
          </a:p>
        </p:txBody>
      </p:sp>
    </p:spTree>
    <p:extLst>
      <p:ext uri="{BB962C8B-B14F-4D97-AF65-F5344CB8AC3E}">
        <p14:creationId xmlns:p14="http://schemas.microsoft.com/office/powerpoint/2010/main" val="282083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22000"/>
              <a:extLst>
                <a:ext uri="{BEBA8EAE-BF5A-486C-A8C5-ECC9F3942E4B}">
                  <a14:imgProps xmlns:a14="http://schemas.microsoft.com/office/drawing/2010/main">
                    <a14:imgLayer r:embed="rId6">
                      <a14:imgEffect>
                        <a14:saturation sat="0"/>
                      </a14:imgEffect>
                    </a14:imgLayer>
                  </a14:imgProps>
                </a:ext>
              </a:extLst>
            </a:blip>
            <a:srcRect t="8153"/>
            <a:stretch/>
          </p:blipFill>
          <p:spPr>
            <a:xfrm>
              <a:off x="553931" y="1261363"/>
              <a:ext cx="10905066" cy="4757590"/>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r>
                <a:rPr lang="en-US" sz="1400" dirty="0">
                  <a:solidFill>
                    <a:schemeClr val="bg1">
                      <a:lumMod val="75000"/>
                    </a:schemeClr>
                  </a:solidFill>
                </a:rPr>
                <a:t>Source: </a:t>
              </a:r>
              <a:r>
                <a:rPr lang="en-US" sz="1400" b="0" i="0" dirty="0">
                  <a:solidFill>
                    <a:schemeClr val="bg1">
                      <a:lumMod val="75000"/>
                    </a:schemeClr>
                  </a:solidFill>
                  <a:effectLst/>
                </a:rPr>
                <a:t>Center, Prevention Training. "The Diagnosis, Management and Prevention of Syphilis." (2019). https://www.nycptc.org/x/Syphilis_Monograph_2019_NYC_PTC_NYC_DOHMH.pdf</a:t>
              </a:r>
              <a:endParaRPr lang="en-US" sz="1400" dirty="0">
                <a:solidFill>
                  <a:schemeClr val="bg1">
                    <a:lumMod val="75000"/>
                  </a:schemeClr>
                </a:solidFill>
              </a:endParaRPr>
            </a:p>
          </p:txBody>
        </p:sp>
      </p:grpSp>
      <p:pic>
        <p:nvPicPr>
          <p:cNvPr id="9" name="Picture 8">
            <a:extLst>
              <a:ext uri="{FF2B5EF4-FFF2-40B4-BE49-F238E27FC236}">
                <a16:creationId xmlns:a16="http://schemas.microsoft.com/office/drawing/2014/main" id="{0D11B72F-45FB-4CE9-98D6-A71DA577329F}"/>
              </a:ext>
            </a:extLst>
          </p:cNvPr>
          <p:cNvPicPr>
            <a:picLocks noChangeAspect="1"/>
          </p:cNvPicPr>
          <p:nvPr/>
        </p:nvPicPr>
        <p:blipFill rotWithShape="1">
          <a:blip r:embed="rId7"/>
          <a:srcRect l="60355" t="41487" r="23244" b="46861"/>
          <a:stretch/>
        </p:blipFill>
        <p:spPr>
          <a:xfrm>
            <a:off x="7281746" y="2989944"/>
            <a:ext cx="1739590" cy="600750"/>
          </a:xfrm>
          <a:prstGeom prst="rect">
            <a:avLst/>
          </a:prstGeom>
        </p:spPr>
      </p:pic>
      <p:sp>
        <p:nvSpPr>
          <p:cNvPr id="10" name="TextBox 9">
            <a:extLst>
              <a:ext uri="{FF2B5EF4-FFF2-40B4-BE49-F238E27FC236}">
                <a16:creationId xmlns:a16="http://schemas.microsoft.com/office/drawing/2014/main" id="{B7EB9D50-A42C-44B6-B5D1-15DE9338A4A1}"/>
              </a:ext>
            </a:extLst>
          </p:cNvPr>
          <p:cNvSpPr txBox="1"/>
          <p:nvPr/>
        </p:nvSpPr>
        <p:spPr>
          <a:xfrm>
            <a:off x="7632382" y="1898854"/>
            <a:ext cx="2743200" cy="646331"/>
          </a:xfrm>
          <a:prstGeom prst="rect">
            <a:avLst/>
          </a:prstGeom>
          <a:noFill/>
        </p:spPr>
        <p:txBody>
          <a:bodyPr wrap="square" rtlCol="0">
            <a:spAutoFit/>
          </a:bodyPr>
          <a:lstStyle/>
          <a:p>
            <a:r>
              <a:rPr lang="en-US" sz="3600" b="1" dirty="0">
                <a:solidFill>
                  <a:srgbClr val="00788A"/>
                </a:solidFill>
              </a:rPr>
              <a:t>Late Syphilis</a:t>
            </a:r>
          </a:p>
        </p:txBody>
      </p:sp>
      <p:pic>
        <p:nvPicPr>
          <p:cNvPr id="11" name="Picture 10">
            <a:extLst>
              <a:ext uri="{FF2B5EF4-FFF2-40B4-BE49-F238E27FC236}">
                <a16:creationId xmlns:a16="http://schemas.microsoft.com/office/drawing/2014/main" id="{56BC9A64-5007-435B-BAE7-DF1268E17758}"/>
              </a:ext>
            </a:extLst>
          </p:cNvPr>
          <p:cNvPicPr>
            <a:picLocks noChangeAspect="1"/>
          </p:cNvPicPr>
          <p:nvPr/>
        </p:nvPicPr>
        <p:blipFill rotWithShape="1">
          <a:blip r:embed="rId7"/>
          <a:srcRect l="81496" t="32858" r="6107" b="53999"/>
          <a:stretch/>
        </p:blipFill>
        <p:spPr>
          <a:xfrm>
            <a:off x="9524080" y="2545185"/>
            <a:ext cx="1314904" cy="677517"/>
          </a:xfrm>
          <a:prstGeom prst="rect">
            <a:avLst/>
          </a:prstGeom>
        </p:spPr>
      </p:pic>
      <p:sp>
        <p:nvSpPr>
          <p:cNvPr id="12" name="Title 1">
            <a:extLst>
              <a:ext uri="{FF2B5EF4-FFF2-40B4-BE49-F238E27FC236}">
                <a16:creationId xmlns:a16="http://schemas.microsoft.com/office/drawing/2014/main" id="{DCE17E54-17EF-403A-98D9-2C80C90DA5EB}"/>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1219170" rtl="0" eaLnBrk="0" fontAlgn="base" latinLnBrk="0" hangingPunct="0">
              <a:lnSpc>
                <a:spcPts val="4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788A"/>
                </a:solidFill>
                <a:effectLst/>
                <a:uLnTx/>
                <a:uFillTx/>
                <a:latin typeface="Calibri" pitchFamily="34" charset="0"/>
                <a:ea typeface="+mj-ea"/>
                <a:cs typeface="+mj-cs"/>
              </a:rPr>
              <a:t>3 Treatment Categories</a:t>
            </a:r>
            <a:endParaRPr kumimoji="0" lang="en-US" sz="2667" b="1" i="0" u="none" strike="noStrike" kern="1200" cap="none" spc="0" normalizeH="0" baseline="0" noProof="0" dirty="0">
              <a:ln>
                <a:noFill/>
              </a:ln>
              <a:solidFill>
                <a:srgbClr val="00788A"/>
              </a:solidFill>
              <a:effectLst/>
              <a:uLnTx/>
              <a:uFillTx/>
              <a:latin typeface="Calibri" pitchFamily="34" charset="0"/>
              <a:ea typeface="+mj-ea"/>
              <a:cs typeface="+mj-cs"/>
            </a:endParaRPr>
          </a:p>
        </p:txBody>
      </p:sp>
    </p:spTree>
    <p:extLst>
      <p:ext uri="{BB962C8B-B14F-4D97-AF65-F5344CB8AC3E}">
        <p14:creationId xmlns:p14="http://schemas.microsoft.com/office/powerpoint/2010/main" val="300383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1A96BF-723F-4980-9389-7B1EE7253855}"/>
              </a:ext>
            </a:extLst>
          </p:cNvPr>
          <p:cNvGrpSpPr/>
          <p:nvPr/>
        </p:nvGrpSpPr>
        <p:grpSpPr>
          <a:xfrm>
            <a:off x="377369" y="348344"/>
            <a:ext cx="11575145" cy="6226629"/>
            <a:chOff x="37036" y="334166"/>
            <a:chExt cx="11900964" cy="6255657"/>
          </a:xfrm>
        </p:grpSpPr>
        <p:sp>
          <p:nvSpPr>
            <p:cNvPr id="2" name="Rectangle 1">
              <a:extLst>
                <a:ext uri="{FF2B5EF4-FFF2-40B4-BE49-F238E27FC236}">
                  <a16:creationId xmlns:a16="http://schemas.microsoft.com/office/drawing/2014/main" id="{1C4CA1AF-4344-4F15-91D5-AF635480CB81}"/>
                </a:ext>
              </a:extLst>
            </p:cNvPr>
            <p:cNvSpPr/>
            <p:nvPr/>
          </p:nvSpPr>
          <p:spPr>
            <a:xfrm>
              <a:off x="37036" y="334166"/>
              <a:ext cx="11751732" cy="6255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D4844D-2BE8-4D0A-BEDD-56A85FB8CD52}"/>
                </a:ext>
              </a:extLst>
            </p:cNvPr>
            <p:cNvPicPr>
              <a:picLocks noChangeAspect="1"/>
            </p:cNvPicPr>
            <p:nvPr/>
          </p:nvPicPr>
          <p:blipFill rotWithShape="1">
            <a:blip r:embed="rId5">
              <a:grayscl/>
              <a:alphaModFix amt="17000"/>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rcRect t="9677"/>
            <a:stretch/>
          </p:blipFill>
          <p:spPr>
            <a:xfrm>
              <a:off x="553931" y="1340320"/>
              <a:ext cx="10905066" cy="4678633"/>
            </a:xfrm>
            <a:prstGeom prst="rect">
              <a:avLst/>
            </a:prstGeom>
          </p:spPr>
        </p:pic>
        <p:sp>
          <p:nvSpPr>
            <p:cNvPr id="8" name="TextBox 7">
              <a:extLst>
                <a:ext uri="{FF2B5EF4-FFF2-40B4-BE49-F238E27FC236}">
                  <a16:creationId xmlns:a16="http://schemas.microsoft.com/office/drawing/2014/main" id="{E1E75A9C-BD9B-4C74-B7D4-FA469291BD32}"/>
                </a:ext>
              </a:extLst>
            </p:cNvPr>
            <p:cNvSpPr txBox="1"/>
            <p:nvPr/>
          </p:nvSpPr>
          <p:spPr>
            <a:xfrm>
              <a:off x="762000" y="5902132"/>
              <a:ext cx="11176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Center, Prevention Training. "The Diagnosis, Management and Prevention of Syphilis." (2019). https://www.nycptc.org/x/Syphilis_Monograph_2019_NYC_PTC_NYC_DOHMH.pdf</a:t>
              </a:r>
            </a:p>
          </p:txBody>
        </p:sp>
      </p:grpSp>
      <p:pic>
        <p:nvPicPr>
          <p:cNvPr id="9" name="Picture 8">
            <a:extLst>
              <a:ext uri="{FF2B5EF4-FFF2-40B4-BE49-F238E27FC236}">
                <a16:creationId xmlns:a16="http://schemas.microsoft.com/office/drawing/2014/main" id="{D720D328-E516-4AEB-819D-3BB4D3C9ADE0}"/>
              </a:ext>
            </a:extLst>
          </p:cNvPr>
          <p:cNvPicPr>
            <a:picLocks noChangeAspect="1"/>
          </p:cNvPicPr>
          <p:nvPr/>
        </p:nvPicPr>
        <p:blipFill rotWithShape="1">
          <a:blip r:embed="rId7"/>
          <a:srcRect l="21938" t="57806" r="30485" b="21243"/>
          <a:stretch/>
        </p:blipFill>
        <p:spPr>
          <a:xfrm>
            <a:off x="3206187" y="3831220"/>
            <a:ext cx="5046562" cy="1080118"/>
          </a:xfrm>
          <a:prstGeom prst="rect">
            <a:avLst/>
          </a:prstGeom>
        </p:spPr>
      </p:pic>
      <p:sp>
        <p:nvSpPr>
          <p:cNvPr id="10" name="Title 1">
            <a:extLst>
              <a:ext uri="{FF2B5EF4-FFF2-40B4-BE49-F238E27FC236}">
                <a16:creationId xmlns:a16="http://schemas.microsoft.com/office/drawing/2014/main" id="{D0393CB7-4F66-4657-A6B1-379A38D4F223}"/>
              </a:ext>
            </a:extLst>
          </p:cNvPr>
          <p:cNvSpPr txBox="1">
            <a:spLocks/>
          </p:cNvSpPr>
          <p:nvPr/>
        </p:nvSpPr>
        <p:spPr>
          <a:xfrm>
            <a:off x="6804838" y="1714815"/>
            <a:ext cx="3508386"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1219170" rtl="0" eaLnBrk="0" fontAlgn="base" latinLnBrk="0" hangingPunct="0">
              <a:lnSpc>
                <a:spcPts val="4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788A"/>
                </a:solidFill>
                <a:effectLst/>
                <a:uLnTx/>
                <a:uFillTx/>
                <a:latin typeface="Calibri" pitchFamily="34" charset="0"/>
                <a:ea typeface="+mj-ea"/>
                <a:cs typeface="+mj-cs"/>
              </a:rPr>
              <a:t>Neurosyphilis</a:t>
            </a:r>
            <a:endParaRPr kumimoji="0" lang="en-US" sz="2667" b="1" i="0" u="none" strike="noStrike" kern="1200" cap="none" spc="0" normalizeH="0" baseline="0" noProof="0" dirty="0">
              <a:ln>
                <a:noFill/>
              </a:ln>
              <a:solidFill>
                <a:srgbClr val="00788A"/>
              </a:solidFill>
              <a:effectLst/>
              <a:uLnTx/>
              <a:uFillTx/>
              <a:latin typeface="Calibri" pitchFamily="34" charset="0"/>
              <a:ea typeface="+mj-ea"/>
              <a:cs typeface="+mj-cs"/>
            </a:endParaRPr>
          </a:p>
        </p:txBody>
      </p:sp>
      <p:pic>
        <p:nvPicPr>
          <p:cNvPr id="12" name="Picture 11">
            <a:extLst>
              <a:ext uri="{FF2B5EF4-FFF2-40B4-BE49-F238E27FC236}">
                <a16:creationId xmlns:a16="http://schemas.microsoft.com/office/drawing/2014/main" id="{33BB846E-FC1E-4316-87BE-328EA826B0ED}"/>
              </a:ext>
            </a:extLst>
          </p:cNvPr>
          <p:cNvPicPr>
            <a:picLocks noChangeAspect="1"/>
          </p:cNvPicPr>
          <p:nvPr/>
        </p:nvPicPr>
        <p:blipFill rotWithShape="1">
          <a:blip r:embed="rId7"/>
          <a:srcRect l="81063" t="49236" r="5515" b="21244"/>
          <a:stretch/>
        </p:blipFill>
        <p:spPr>
          <a:xfrm>
            <a:off x="9479667" y="3414533"/>
            <a:ext cx="1423686" cy="1521885"/>
          </a:xfrm>
          <a:prstGeom prst="rect">
            <a:avLst/>
          </a:prstGeom>
        </p:spPr>
      </p:pic>
      <p:sp>
        <p:nvSpPr>
          <p:cNvPr id="11" name="Title 1">
            <a:extLst>
              <a:ext uri="{FF2B5EF4-FFF2-40B4-BE49-F238E27FC236}">
                <a16:creationId xmlns:a16="http://schemas.microsoft.com/office/drawing/2014/main" id="{F95DF734-7E79-44AB-90CD-760A2B10DAA3}"/>
              </a:ext>
            </a:extLst>
          </p:cNvPr>
          <p:cNvSpPr txBox="1">
            <a:spLocks/>
          </p:cNvSpPr>
          <p:nvPr/>
        </p:nvSpPr>
        <p:spPr>
          <a:xfrm>
            <a:off x="0" y="482841"/>
            <a:ext cx="12061371" cy="806767"/>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1219170" rtl="0" eaLnBrk="0" fontAlgn="base" latinLnBrk="0" hangingPunct="0">
              <a:lnSpc>
                <a:spcPts val="4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788A"/>
                </a:solidFill>
                <a:effectLst/>
                <a:uLnTx/>
                <a:uFillTx/>
                <a:latin typeface="Calibri" pitchFamily="34" charset="0"/>
                <a:ea typeface="+mj-ea"/>
                <a:cs typeface="+mj-cs"/>
              </a:rPr>
              <a:t>3 Treatment Categories</a:t>
            </a:r>
            <a:endParaRPr kumimoji="0" lang="en-US" sz="2667" b="1" i="0" u="none" strike="noStrike" kern="1200" cap="none" spc="0" normalizeH="0" baseline="0" noProof="0" dirty="0">
              <a:ln>
                <a:noFill/>
              </a:ln>
              <a:solidFill>
                <a:srgbClr val="00788A"/>
              </a:solidFill>
              <a:effectLst/>
              <a:uLnTx/>
              <a:uFillTx/>
              <a:latin typeface="Calibri" pitchFamily="34" charset="0"/>
              <a:ea typeface="+mj-ea"/>
              <a:cs typeface="+mj-cs"/>
            </a:endParaRPr>
          </a:p>
        </p:txBody>
      </p:sp>
    </p:spTree>
    <p:extLst>
      <p:ext uri="{BB962C8B-B14F-4D97-AF65-F5344CB8AC3E}">
        <p14:creationId xmlns:p14="http://schemas.microsoft.com/office/powerpoint/2010/main" val="37988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11B72F-45FB-4CE9-98D6-A71DA577329F}"/>
              </a:ext>
            </a:extLst>
          </p:cNvPr>
          <p:cNvPicPr>
            <a:picLocks noChangeAspect="1"/>
          </p:cNvPicPr>
          <p:nvPr/>
        </p:nvPicPr>
        <p:blipFill rotWithShape="1">
          <a:blip r:embed="rId5"/>
          <a:srcRect l="4154" t="41487" r="39877" b="40777"/>
          <a:stretch/>
        </p:blipFill>
        <p:spPr>
          <a:xfrm>
            <a:off x="3162901" y="2075322"/>
            <a:ext cx="5936344" cy="914400"/>
          </a:xfrm>
          <a:prstGeom prst="rect">
            <a:avLst/>
          </a:prstGeom>
        </p:spPr>
      </p:pic>
      <p:sp>
        <p:nvSpPr>
          <p:cNvPr id="10" name="TextBox 9">
            <a:extLst>
              <a:ext uri="{FF2B5EF4-FFF2-40B4-BE49-F238E27FC236}">
                <a16:creationId xmlns:a16="http://schemas.microsoft.com/office/drawing/2014/main" id="{B7EB9D50-A42C-44B6-B5D1-15DE9338A4A1}"/>
              </a:ext>
            </a:extLst>
          </p:cNvPr>
          <p:cNvSpPr txBox="1"/>
          <p:nvPr/>
        </p:nvSpPr>
        <p:spPr>
          <a:xfrm>
            <a:off x="4763720" y="1072786"/>
            <a:ext cx="2743200" cy="646331"/>
          </a:xfrm>
          <a:prstGeom prst="rect">
            <a:avLst/>
          </a:prstGeom>
          <a:noFill/>
        </p:spPr>
        <p:txBody>
          <a:bodyPr wrap="square" rtlCol="0">
            <a:spAutoFit/>
          </a:bodyPr>
          <a:lstStyle/>
          <a:p>
            <a:r>
              <a:rPr lang="en-US" sz="3600" b="1" dirty="0">
                <a:solidFill>
                  <a:srgbClr val="00788A"/>
                </a:solidFill>
              </a:rPr>
              <a:t>Early Syphilis</a:t>
            </a:r>
          </a:p>
        </p:txBody>
      </p:sp>
      <p:sp>
        <p:nvSpPr>
          <p:cNvPr id="4" name="TextBox 3">
            <a:extLst>
              <a:ext uri="{FF2B5EF4-FFF2-40B4-BE49-F238E27FC236}">
                <a16:creationId xmlns:a16="http://schemas.microsoft.com/office/drawing/2014/main" id="{E7290C5B-E4A1-4DCB-9A48-BA91514654BF}"/>
              </a:ext>
            </a:extLst>
          </p:cNvPr>
          <p:cNvSpPr txBox="1"/>
          <p:nvPr/>
        </p:nvSpPr>
        <p:spPr>
          <a:xfrm>
            <a:off x="3470932" y="4615188"/>
            <a:ext cx="5461195" cy="1077218"/>
          </a:xfrm>
          <a:prstGeom prst="rect">
            <a:avLst/>
          </a:prstGeom>
          <a:noFill/>
        </p:spPr>
        <p:txBody>
          <a:bodyPr wrap="square" rtlCol="0">
            <a:spAutoFit/>
          </a:bodyPr>
          <a:lstStyle/>
          <a:p>
            <a:pPr algn="ctr"/>
            <a:r>
              <a:rPr lang="en-US" sz="3200" b="1" dirty="0"/>
              <a:t>Single dose </a:t>
            </a:r>
            <a:r>
              <a:rPr lang="en-US" sz="3200" dirty="0"/>
              <a:t>of 2.4 million units of </a:t>
            </a:r>
            <a:r>
              <a:rPr lang="en-US" sz="3200" b="1" dirty="0"/>
              <a:t>Benzathine Penicillin G</a:t>
            </a:r>
          </a:p>
        </p:txBody>
      </p:sp>
      <p:sp>
        <p:nvSpPr>
          <p:cNvPr id="12" name="TextBox 11">
            <a:extLst>
              <a:ext uri="{FF2B5EF4-FFF2-40B4-BE49-F238E27FC236}">
                <a16:creationId xmlns:a16="http://schemas.microsoft.com/office/drawing/2014/main" id="{33D4CCF4-D94B-467C-AD6D-608DF9C7A796}"/>
              </a:ext>
            </a:extLst>
          </p:cNvPr>
          <p:cNvSpPr txBox="1"/>
          <p:nvPr/>
        </p:nvSpPr>
        <p:spPr>
          <a:xfrm>
            <a:off x="4995874" y="3968857"/>
            <a:ext cx="2192988" cy="646331"/>
          </a:xfrm>
          <a:prstGeom prst="rect">
            <a:avLst/>
          </a:prstGeom>
          <a:noFill/>
        </p:spPr>
        <p:txBody>
          <a:bodyPr wrap="square" rtlCol="0">
            <a:spAutoFit/>
          </a:bodyPr>
          <a:lstStyle/>
          <a:p>
            <a:r>
              <a:rPr lang="en-US" sz="3600" b="1" dirty="0">
                <a:solidFill>
                  <a:srgbClr val="00788A"/>
                </a:solidFill>
              </a:rPr>
              <a:t>Treatment</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843561" y="3429000"/>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EB9D50-A42C-44B6-B5D1-15DE9338A4A1}"/>
              </a:ext>
            </a:extLst>
          </p:cNvPr>
          <p:cNvSpPr txBox="1"/>
          <p:nvPr/>
        </p:nvSpPr>
        <p:spPr>
          <a:xfrm>
            <a:off x="4763720" y="1072786"/>
            <a:ext cx="2743200" cy="646331"/>
          </a:xfrm>
          <a:prstGeom prst="rect">
            <a:avLst/>
          </a:prstGeom>
          <a:noFill/>
        </p:spPr>
        <p:txBody>
          <a:bodyPr wrap="square" rtlCol="0">
            <a:spAutoFit/>
          </a:bodyPr>
          <a:lstStyle/>
          <a:p>
            <a:r>
              <a:rPr lang="en-US" sz="3600" b="1" dirty="0">
                <a:solidFill>
                  <a:srgbClr val="00788A"/>
                </a:solidFill>
              </a:rPr>
              <a:t>Late Syphilis</a:t>
            </a:r>
          </a:p>
        </p:txBody>
      </p:sp>
      <p:sp>
        <p:nvSpPr>
          <p:cNvPr id="4" name="TextBox 3">
            <a:extLst>
              <a:ext uri="{FF2B5EF4-FFF2-40B4-BE49-F238E27FC236}">
                <a16:creationId xmlns:a16="http://schemas.microsoft.com/office/drawing/2014/main" id="{E7290C5B-E4A1-4DCB-9A48-BA91514654BF}"/>
              </a:ext>
            </a:extLst>
          </p:cNvPr>
          <p:cNvSpPr txBox="1"/>
          <p:nvPr/>
        </p:nvSpPr>
        <p:spPr>
          <a:xfrm>
            <a:off x="2824741" y="4615188"/>
            <a:ext cx="6933156" cy="1077218"/>
          </a:xfrm>
          <a:prstGeom prst="rect">
            <a:avLst/>
          </a:prstGeom>
          <a:noFill/>
        </p:spPr>
        <p:txBody>
          <a:bodyPr wrap="square" rtlCol="0">
            <a:spAutoFit/>
          </a:bodyPr>
          <a:lstStyle/>
          <a:p>
            <a:pPr algn="ctr"/>
            <a:r>
              <a:rPr lang="en-US" sz="3200" b="1" dirty="0"/>
              <a:t>3 doses </a:t>
            </a:r>
            <a:r>
              <a:rPr lang="en-US" sz="3200" dirty="0"/>
              <a:t>of 2.4 million units of Benzathine Penicillin G </a:t>
            </a:r>
            <a:r>
              <a:rPr lang="en-US" sz="3200" b="1" dirty="0"/>
              <a:t>one week apart</a:t>
            </a:r>
          </a:p>
        </p:txBody>
      </p:sp>
      <p:sp>
        <p:nvSpPr>
          <p:cNvPr id="12" name="TextBox 11">
            <a:extLst>
              <a:ext uri="{FF2B5EF4-FFF2-40B4-BE49-F238E27FC236}">
                <a16:creationId xmlns:a16="http://schemas.microsoft.com/office/drawing/2014/main" id="{33D4CCF4-D94B-467C-AD6D-608DF9C7A796}"/>
              </a:ext>
            </a:extLst>
          </p:cNvPr>
          <p:cNvSpPr txBox="1"/>
          <p:nvPr/>
        </p:nvSpPr>
        <p:spPr>
          <a:xfrm>
            <a:off x="4995874" y="3968857"/>
            <a:ext cx="2192988" cy="646331"/>
          </a:xfrm>
          <a:prstGeom prst="rect">
            <a:avLst/>
          </a:prstGeom>
          <a:noFill/>
        </p:spPr>
        <p:txBody>
          <a:bodyPr wrap="square" rtlCol="0">
            <a:spAutoFit/>
          </a:bodyPr>
          <a:lstStyle/>
          <a:p>
            <a:r>
              <a:rPr lang="en-US" sz="3600" b="1" dirty="0">
                <a:solidFill>
                  <a:srgbClr val="00788A"/>
                </a:solidFill>
              </a:rPr>
              <a:t>Treatment</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843561" y="3429000"/>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8C4C7F-9651-4FC3-A6A8-875B21AF2DDE}"/>
              </a:ext>
            </a:extLst>
          </p:cNvPr>
          <p:cNvGrpSpPr/>
          <p:nvPr/>
        </p:nvGrpSpPr>
        <p:grpSpPr>
          <a:xfrm>
            <a:off x="4038893" y="2202524"/>
            <a:ext cx="3567330" cy="677517"/>
            <a:chOff x="4038893" y="2202524"/>
            <a:chExt cx="3567330" cy="677517"/>
          </a:xfrm>
        </p:grpSpPr>
        <p:pic>
          <p:nvPicPr>
            <p:cNvPr id="11" name="Picture 10">
              <a:extLst>
                <a:ext uri="{FF2B5EF4-FFF2-40B4-BE49-F238E27FC236}">
                  <a16:creationId xmlns:a16="http://schemas.microsoft.com/office/drawing/2014/main" id="{9E6195F2-CB1B-496D-91CB-9E543FDA2C76}"/>
                </a:ext>
              </a:extLst>
            </p:cNvPr>
            <p:cNvPicPr>
              <a:picLocks noChangeAspect="1"/>
            </p:cNvPicPr>
            <p:nvPr/>
          </p:nvPicPr>
          <p:blipFill rotWithShape="1">
            <a:blip r:embed="rId5"/>
            <a:srcRect l="60355" t="41487" r="23244" b="46861"/>
            <a:stretch/>
          </p:blipFill>
          <p:spPr>
            <a:xfrm>
              <a:off x="4038893" y="2234215"/>
              <a:ext cx="1739590" cy="600750"/>
            </a:xfrm>
            <a:prstGeom prst="rect">
              <a:avLst/>
            </a:prstGeom>
          </p:spPr>
        </p:pic>
        <p:pic>
          <p:nvPicPr>
            <p:cNvPr id="13" name="Picture 12">
              <a:extLst>
                <a:ext uri="{FF2B5EF4-FFF2-40B4-BE49-F238E27FC236}">
                  <a16:creationId xmlns:a16="http://schemas.microsoft.com/office/drawing/2014/main" id="{83C4AA38-D229-4D60-B651-583472EA4D1C}"/>
                </a:ext>
              </a:extLst>
            </p:cNvPr>
            <p:cNvPicPr>
              <a:picLocks noChangeAspect="1"/>
            </p:cNvPicPr>
            <p:nvPr/>
          </p:nvPicPr>
          <p:blipFill rotWithShape="1">
            <a:blip r:embed="rId5"/>
            <a:srcRect l="81496" t="32858" r="6107" b="53999"/>
            <a:stretch/>
          </p:blipFill>
          <p:spPr>
            <a:xfrm>
              <a:off x="6291319" y="2202524"/>
              <a:ext cx="1314904" cy="677517"/>
            </a:xfrm>
            <a:prstGeom prst="rect">
              <a:avLst/>
            </a:prstGeom>
          </p:spPr>
        </p:pic>
        <p:pic>
          <p:nvPicPr>
            <p:cNvPr id="15" name="Picture 14">
              <a:extLst>
                <a:ext uri="{FF2B5EF4-FFF2-40B4-BE49-F238E27FC236}">
                  <a16:creationId xmlns:a16="http://schemas.microsoft.com/office/drawing/2014/main" id="{839ACE95-2A0C-4847-9F30-1B69E7808E9F}"/>
                </a:ext>
              </a:extLst>
            </p:cNvPr>
            <p:cNvPicPr>
              <a:picLocks noChangeAspect="1"/>
            </p:cNvPicPr>
            <p:nvPr/>
          </p:nvPicPr>
          <p:blipFill rotWithShape="1">
            <a:blip r:embed="rId6">
              <a:grayscl/>
              <a:alphaModFix/>
              <a:extLst>
                <a:ext uri="{BEBA8EAE-BF5A-486C-A8C5-ECC9F3942E4B}">
                  <a14:imgProps xmlns:a14="http://schemas.microsoft.com/office/drawing/2010/main">
                    <a14:imgLayer r:embed="rId7">
                      <a14:imgEffect>
                        <a14:saturation sat="0"/>
                      </a14:imgEffect>
                    </a14:imgLayer>
                  </a14:imgProps>
                </a:ext>
              </a:extLst>
            </a:blip>
            <a:srcRect l="77072" t="41460" r="18828" b="48374"/>
            <a:stretch/>
          </p:blipFill>
          <p:spPr>
            <a:xfrm>
              <a:off x="5810017" y="2286647"/>
              <a:ext cx="434899" cy="524099"/>
            </a:xfrm>
            <a:prstGeom prst="rect">
              <a:avLst/>
            </a:prstGeom>
          </p:spPr>
        </p:pic>
      </p:grpSp>
    </p:spTree>
    <p:extLst>
      <p:ext uri="{BB962C8B-B14F-4D97-AF65-F5344CB8AC3E}">
        <p14:creationId xmlns:p14="http://schemas.microsoft.com/office/powerpoint/2010/main" val="290030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EB9D50-A42C-44B6-B5D1-15DE9338A4A1}"/>
              </a:ext>
            </a:extLst>
          </p:cNvPr>
          <p:cNvSpPr txBox="1"/>
          <p:nvPr/>
        </p:nvSpPr>
        <p:spPr>
          <a:xfrm>
            <a:off x="4583013" y="1080914"/>
            <a:ext cx="2888906" cy="646331"/>
          </a:xfrm>
          <a:prstGeom prst="rect">
            <a:avLst/>
          </a:prstGeom>
          <a:noFill/>
        </p:spPr>
        <p:txBody>
          <a:bodyPr wrap="square" rtlCol="0">
            <a:spAutoFit/>
          </a:bodyPr>
          <a:lstStyle/>
          <a:p>
            <a:r>
              <a:rPr lang="en-US" sz="3600" b="1" dirty="0">
                <a:solidFill>
                  <a:srgbClr val="00788A"/>
                </a:solidFill>
              </a:rPr>
              <a:t>Neurosyphilis</a:t>
            </a:r>
          </a:p>
        </p:txBody>
      </p:sp>
      <p:sp>
        <p:nvSpPr>
          <p:cNvPr id="4" name="TextBox 3">
            <a:extLst>
              <a:ext uri="{FF2B5EF4-FFF2-40B4-BE49-F238E27FC236}">
                <a16:creationId xmlns:a16="http://schemas.microsoft.com/office/drawing/2014/main" id="{E7290C5B-E4A1-4DCB-9A48-BA91514654BF}"/>
              </a:ext>
            </a:extLst>
          </p:cNvPr>
          <p:cNvSpPr txBox="1"/>
          <p:nvPr/>
        </p:nvSpPr>
        <p:spPr>
          <a:xfrm>
            <a:off x="2824741" y="4615188"/>
            <a:ext cx="6933156" cy="1077218"/>
          </a:xfrm>
          <a:prstGeom prst="rect">
            <a:avLst/>
          </a:prstGeom>
          <a:noFill/>
        </p:spPr>
        <p:txBody>
          <a:bodyPr wrap="square" rtlCol="0">
            <a:spAutoFit/>
          </a:bodyPr>
          <a:lstStyle/>
          <a:p>
            <a:pPr algn="ctr"/>
            <a:r>
              <a:rPr lang="en-US" sz="3200" b="1" dirty="0"/>
              <a:t>Aqueous crystalline penicillin G </a:t>
            </a:r>
            <a:r>
              <a:rPr lang="en-US" sz="3200" dirty="0"/>
              <a:t>18 – 24 million units/day</a:t>
            </a:r>
          </a:p>
        </p:txBody>
      </p:sp>
      <p:sp>
        <p:nvSpPr>
          <p:cNvPr id="12" name="TextBox 11">
            <a:extLst>
              <a:ext uri="{FF2B5EF4-FFF2-40B4-BE49-F238E27FC236}">
                <a16:creationId xmlns:a16="http://schemas.microsoft.com/office/drawing/2014/main" id="{33D4CCF4-D94B-467C-AD6D-608DF9C7A796}"/>
              </a:ext>
            </a:extLst>
          </p:cNvPr>
          <p:cNvSpPr txBox="1"/>
          <p:nvPr/>
        </p:nvSpPr>
        <p:spPr>
          <a:xfrm>
            <a:off x="4995874" y="3968857"/>
            <a:ext cx="2192988" cy="646331"/>
          </a:xfrm>
          <a:prstGeom prst="rect">
            <a:avLst/>
          </a:prstGeom>
          <a:noFill/>
        </p:spPr>
        <p:txBody>
          <a:bodyPr wrap="square" rtlCol="0">
            <a:spAutoFit/>
          </a:bodyPr>
          <a:lstStyle/>
          <a:p>
            <a:r>
              <a:rPr lang="en-US" sz="3600" b="1" dirty="0">
                <a:solidFill>
                  <a:srgbClr val="00788A"/>
                </a:solidFill>
              </a:rPr>
              <a:t>Treatment</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743200" y="3555992"/>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2C7EA82-6111-4CED-83B7-0F05B3B75CD9}"/>
              </a:ext>
            </a:extLst>
          </p:cNvPr>
          <p:cNvPicPr>
            <a:picLocks noChangeAspect="1"/>
          </p:cNvPicPr>
          <p:nvPr/>
        </p:nvPicPr>
        <p:blipFill rotWithShape="1">
          <a:blip r:embed="rId5"/>
          <a:srcRect l="21938" t="57806" r="30485" b="21243"/>
          <a:stretch/>
        </p:blipFill>
        <p:spPr>
          <a:xfrm>
            <a:off x="2648625" y="2101559"/>
            <a:ext cx="5046562" cy="1080118"/>
          </a:xfrm>
          <a:prstGeom prst="rect">
            <a:avLst/>
          </a:prstGeom>
        </p:spPr>
      </p:pic>
      <p:pic>
        <p:nvPicPr>
          <p:cNvPr id="17" name="Picture 16">
            <a:extLst>
              <a:ext uri="{FF2B5EF4-FFF2-40B4-BE49-F238E27FC236}">
                <a16:creationId xmlns:a16="http://schemas.microsoft.com/office/drawing/2014/main" id="{617644E4-DC7F-49DA-A740-2AEC58E92700}"/>
              </a:ext>
            </a:extLst>
          </p:cNvPr>
          <p:cNvPicPr>
            <a:picLocks noChangeAspect="1"/>
          </p:cNvPicPr>
          <p:nvPr/>
        </p:nvPicPr>
        <p:blipFill rotWithShape="1">
          <a:blip r:embed="rId5"/>
          <a:srcRect l="81063" t="49236" r="5515" b="21244"/>
          <a:stretch/>
        </p:blipFill>
        <p:spPr>
          <a:xfrm>
            <a:off x="8431451" y="1846949"/>
            <a:ext cx="1423686" cy="1521885"/>
          </a:xfrm>
          <a:prstGeom prst="rect">
            <a:avLst/>
          </a:prstGeom>
        </p:spPr>
      </p:pic>
      <p:sp>
        <p:nvSpPr>
          <p:cNvPr id="3" name="TextBox 2">
            <a:extLst>
              <a:ext uri="{FF2B5EF4-FFF2-40B4-BE49-F238E27FC236}">
                <a16:creationId xmlns:a16="http://schemas.microsoft.com/office/drawing/2014/main" id="{F8D3A96B-0AD5-45BA-A636-942C2FEA3EAA}"/>
              </a:ext>
            </a:extLst>
          </p:cNvPr>
          <p:cNvSpPr txBox="1"/>
          <p:nvPr/>
        </p:nvSpPr>
        <p:spPr>
          <a:xfrm>
            <a:off x="7689753" y="2284469"/>
            <a:ext cx="747132" cy="584775"/>
          </a:xfrm>
          <a:prstGeom prst="rect">
            <a:avLst/>
          </a:prstGeom>
          <a:noFill/>
        </p:spPr>
        <p:txBody>
          <a:bodyPr wrap="square" rtlCol="0">
            <a:spAutoFit/>
          </a:bodyPr>
          <a:lstStyle/>
          <a:p>
            <a:r>
              <a:rPr lang="en-US" sz="3200" b="1" dirty="0"/>
              <a:t>OR</a:t>
            </a:r>
            <a:endParaRPr lang="en-US" b="1" dirty="0"/>
          </a:p>
        </p:txBody>
      </p:sp>
    </p:spTree>
    <p:extLst>
      <p:ext uri="{BB962C8B-B14F-4D97-AF65-F5344CB8AC3E}">
        <p14:creationId xmlns:p14="http://schemas.microsoft.com/office/powerpoint/2010/main" val="146087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EB9D50-A42C-44B6-B5D1-15DE9338A4A1}"/>
              </a:ext>
            </a:extLst>
          </p:cNvPr>
          <p:cNvSpPr txBox="1"/>
          <p:nvPr/>
        </p:nvSpPr>
        <p:spPr>
          <a:xfrm>
            <a:off x="4438309" y="991807"/>
            <a:ext cx="3625010" cy="646331"/>
          </a:xfrm>
          <a:prstGeom prst="rect">
            <a:avLst/>
          </a:prstGeom>
          <a:noFill/>
        </p:spPr>
        <p:txBody>
          <a:bodyPr wrap="square" rtlCol="0">
            <a:spAutoFit/>
          </a:bodyPr>
          <a:lstStyle/>
          <a:p>
            <a:r>
              <a:rPr lang="en-US" sz="3600" b="1" dirty="0">
                <a:solidFill>
                  <a:srgbClr val="00788A"/>
                </a:solidFill>
              </a:rPr>
              <a:t>Pregnant Women</a:t>
            </a:r>
          </a:p>
        </p:txBody>
      </p:sp>
      <p:sp>
        <p:nvSpPr>
          <p:cNvPr id="4" name="TextBox 3">
            <a:extLst>
              <a:ext uri="{FF2B5EF4-FFF2-40B4-BE49-F238E27FC236}">
                <a16:creationId xmlns:a16="http://schemas.microsoft.com/office/drawing/2014/main" id="{E7290C5B-E4A1-4DCB-9A48-BA91514654BF}"/>
              </a:ext>
            </a:extLst>
          </p:cNvPr>
          <p:cNvSpPr txBox="1"/>
          <p:nvPr/>
        </p:nvSpPr>
        <p:spPr>
          <a:xfrm>
            <a:off x="2824741" y="4615188"/>
            <a:ext cx="6933156" cy="584775"/>
          </a:xfrm>
          <a:prstGeom prst="rect">
            <a:avLst/>
          </a:prstGeom>
          <a:noFill/>
        </p:spPr>
        <p:txBody>
          <a:bodyPr wrap="square" rtlCol="0">
            <a:spAutoFit/>
          </a:bodyPr>
          <a:lstStyle/>
          <a:p>
            <a:pPr algn="ctr"/>
            <a:r>
              <a:rPr lang="en-US" sz="3200" b="1" dirty="0"/>
              <a:t>According to Stage</a:t>
            </a:r>
            <a:endParaRPr lang="en-US" sz="3200" dirty="0"/>
          </a:p>
        </p:txBody>
      </p:sp>
      <p:sp>
        <p:nvSpPr>
          <p:cNvPr id="12" name="TextBox 11">
            <a:extLst>
              <a:ext uri="{FF2B5EF4-FFF2-40B4-BE49-F238E27FC236}">
                <a16:creationId xmlns:a16="http://schemas.microsoft.com/office/drawing/2014/main" id="{33D4CCF4-D94B-467C-AD6D-608DF9C7A796}"/>
              </a:ext>
            </a:extLst>
          </p:cNvPr>
          <p:cNvSpPr txBox="1"/>
          <p:nvPr/>
        </p:nvSpPr>
        <p:spPr>
          <a:xfrm>
            <a:off x="4995874" y="3968857"/>
            <a:ext cx="2192988" cy="646331"/>
          </a:xfrm>
          <a:prstGeom prst="rect">
            <a:avLst/>
          </a:prstGeom>
          <a:noFill/>
        </p:spPr>
        <p:txBody>
          <a:bodyPr wrap="square" rtlCol="0">
            <a:spAutoFit/>
          </a:bodyPr>
          <a:lstStyle/>
          <a:p>
            <a:r>
              <a:rPr lang="en-US" sz="3600" b="1" dirty="0">
                <a:solidFill>
                  <a:srgbClr val="00788A"/>
                </a:solidFill>
              </a:rPr>
              <a:t>Treatment</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743200" y="3555992"/>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735BD9E-E40A-47B4-80B7-E9AA117D6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13154" y="1658037"/>
            <a:ext cx="1158427" cy="1773102"/>
          </a:xfrm>
          <a:prstGeom prst="rect">
            <a:avLst/>
          </a:prstGeom>
        </p:spPr>
      </p:pic>
    </p:spTree>
    <p:extLst>
      <p:ext uri="{BB962C8B-B14F-4D97-AF65-F5344CB8AC3E}">
        <p14:creationId xmlns:p14="http://schemas.microsoft.com/office/powerpoint/2010/main" val="21613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EB9D50-A42C-44B6-B5D1-15DE9338A4A1}"/>
              </a:ext>
            </a:extLst>
          </p:cNvPr>
          <p:cNvSpPr txBox="1"/>
          <p:nvPr/>
        </p:nvSpPr>
        <p:spPr>
          <a:xfrm>
            <a:off x="4438309" y="991807"/>
            <a:ext cx="3625010" cy="646331"/>
          </a:xfrm>
          <a:prstGeom prst="rect">
            <a:avLst/>
          </a:prstGeom>
          <a:noFill/>
        </p:spPr>
        <p:txBody>
          <a:bodyPr wrap="square" rtlCol="0">
            <a:spAutoFit/>
          </a:bodyPr>
          <a:lstStyle/>
          <a:p>
            <a:r>
              <a:rPr lang="en-US" sz="3600" b="1" dirty="0">
                <a:solidFill>
                  <a:srgbClr val="00788A"/>
                </a:solidFill>
              </a:rPr>
              <a:t>Pregnant Women</a:t>
            </a:r>
          </a:p>
        </p:txBody>
      </p:sp>
      <p:sp>
        <p:nvSpPr>
          <p:cNvPr id="4" name="TextBox 3">
            <a:extLst>
              <a:ext uri="{FF2B5EF4-FFF2-40B4-BE49-F238E27FC236}">
                <a16:creationId xmlns:a16="http://schemas.microsoft.com/office/drawing/2014/main" id="{E7290C5B-E4A1-4DCB-9A48-BA91514654BF}"/>
              </a:ext>
            </a:extLst>
          </p:cNvPr>
          <p:cNvSpPr txBox="1"/>
          <p:nvPr/>
        </p:nvSpPr>
        <p:spPr>
          <a:xfrm>
            <a:off x="2824740" y="4615188"/>
            <a:ext cx="7345171" cy="584775"/>
          </a:xfrm>
          <a:prstGeom prst="rect">
            <a:avLst/>
          </a:prstGeom>
          <a:noFill/>
        </p:spPr>
        <p:txBody>
          <a:bodyPr wrap="square" rtlCol="0">
            <a:spAutoFit/>
          </a:bodyPr>
          <a:lstStyle/>
          <a:p>
            <a:pPr algn="ctr"/>
            <a:r>
              <a:rPr lang="en-US" sz="3200" b="1" dirty="0"/>
              <a:t>If you treat the mother, you treat the baby</a:t>
            </a:r>
            <a:endParaRPr lang="en-US" sz="3200" dirty="0"/>
          </a:p>
        </p:txBody>
      </p:sp>
      <p:sp>
        <p:nvSpPr>
          <p:cNvPr id="12" name="TextBox 11">
            <a:extLst>
              <a:ext uri="{FF2B5EF4-FFF2-40B4-BE49-F238E27FC236}">
                <a16:creationId xmlns:a16="http://schemas.microsoft.com/office/drawing/2014/main" id="{33D4CCF4-D94B-467C-AD6D-608DF9C7A796}"/>
              </a:ext>
            </a:extLst>
          </p:cNvPr>
          <p:cNvSpPr txBox="1"/>
          <p:nvPr/>
        </p:nvSpPr>
        <p:spPr>
          <a:xfrm>
            <a:off x="4995874" y="3968857"/>
            <a:ext cx="2192988" cy="646331"/>
          </a:xfrm>
          <a:prstGeom prst="rect">
            <a:avLst/>
          </a:prstGeom>
          <a:noFill/>
        </p:spPr>
        <p:txBody>
          <a:bodyPr wrap="square" rtlCol="0">
            <a:spAutoFit/>
          </a:bodyPr>
          <a:lstStyle/>
          <a:p>
            <a:r>
              <a:rPr lang="en-US" sz="3600" b="1" dirty="0">
                <a:solidFill>
                  <a:srgbClr val="00788A"/>
                </a:solidFill>
              </a:rPr>
              <a:t>Treatment</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743200" y="3555992"/>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735BD9E-E40A-47B4-80B7-E9AA117D6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13154" y="1658037"/>
            <a:ext cx="1158427" cy="1773102"/>
          </a:xfrm>
          <a:prstGeom prst="rect">
            <a:avLst/>
          </a:prstGeom>
        </p:spPr>
      </p:pic>
    </p:spTree>
    <p:extLst>
      <p:ext uri="{BB962C8B-B14F-4D97-AF65-F5344CB8AC3E}">
        <p14:creationId xmlns:p14="http://schemas.microsoft.com/office/powerpoint/2010/main" val="7315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rPr dirty="0"/>
              <a:t>Congenital Syphilis — Number of Reported Cases by Vital Status and Clinical Signs and Symptoms* of Infections, United States, 2015–2019</a:t>
            </a:r>
          </a:p>
        </p:txBody>
      </p:sp>
      <p:pic>
        <p:nvPicPr>
          <p:cNvPr id="3" name="Picture 1" descr="Area plot showing number of cases of congenital syphilis by vital status and clinical signs and symptoms of infection in the United States from 2015 to 2019."/>
          <p:cNvPicPr>
            <a:picLocks noGrp="1" noChangeAspect="1"/>
          </p:cNvPicPr>
          <p:nvPr/>
        </p:nvPicPr>
        <p:blipFill>
          <a:blip r:embed="rId3"/>
          <a:stretch>
            <a:fillRect/>
          </a:stretch>
        </p:blipFill>
        <p:spPr bwMode="auto">
          <a:xfrm>
            <a:off x="2099733" y="1286933"/>
            <a:ext cx="7992533" cy="4284133"/>
          </a:xfrm>
          <a:prstGeom prst="rect">
            <a:avLst/>
          </a:prstGeom>
          <a:noFill/>
          <a:ln w="9525">
            <a:noFill/>
            <a:headEnd/>
            <a:tailEnd/>
          </a:ln>
        </p:spPr>
      </p:pic>
      <p:sp>
        <p:nvSpPr>
          <p:cNvPr id="4" name="Content Placeholder 3"/>
          <p:cNvSpPr>
            <a:spLocks noGrp="1"/>
          </p:cNvSpPr>
          <p:nvPr>
            <p:ph sz="half" idx="2"/>
          </p:nvPr>
        </p:nvSpPr>
        <p:spPr>
          <a:xfrm>
            <a:off x="1828798" y="5532291"/>
            <a:ext cx="9665209" cy="858099"/>
          </a:xfrm>
        </p:spPr>
        <p:txBody>
          <a:bodyPr>
            <a:normAutofit/>
          </a:bodyPr>
          <a:lstStyle/>
          <a:p>
            <a:r>
              <a:rPr sz="1200" dirty="0"/>
              <a:t>* Signs/symptoms include long bone changes, snuffles, condyloma </a:t>
            </a:r>
            <a:r>
              <a:rPr sz="1200" dirty="0" err="1"/>
              <a:t>lata</a:t>
            </a:r>
            <a:r>
              <a:rPr sz="1200" dirty="0"/>
              <a:t>, syphilitic skin rash, </a:t>
            </a:r>
            <a:r>
              <a:rPr sz="1200" dirty="0" err="1"/>
              <a:t>pseudoparalysis</a:t>
            </a:r>
            <a:r>
              <a:rPr sz="1200" dirty="0"/>
              <a:t>, hepatosplenomegaly, edema, jaundice, hepatitis, reactive CSF-VDRL, elevated CSF WBC or protein, or evidence of direct detection of </a:t>
            </a:r>
            <a:r>
              <a:rPr sz="1200" i="1" dirty="0"/>
              <a:t>T. Pallidum</a:t>
            </a:r>
            <a:r>
              <a:rPr sz="1200" dirty="0"/>
              <a:t>.</a:t>
            </a:r>
          </a:p>
          <a:p>
            <a:r>
              <a:rPr sz="1200" b="1" dirty="0"/>
              <a:t>NOTE</a:t>
            </a:r>
            <a:r>
              <a:rPr sz="1200" dirty="0"/>
              <a:t>: Of the 5,269 congenital syphilis cases reported during 2015–2019, 22 (0.4%) did not have sufficient information to be categorized</a:t>
            </a:r>
            <a:endParaRPr sz="1200" dirty="0">
              <a:cs typeface="Calibri"/>
            </a:endParaRPr>
          </a:p>
        </p:txBody>
      </p:sp>
      <p:sp>
        <p:nvSpPr>
          <p:cNvPr id="5" name="TextBox 4">
            <a:extLst>
              <a:ext uri="{FF2B5EF4-FFF2-40B4-BE49-F238E27FC236}">
                <a16:creationId xmlns:a16="http://schemas.microsoft.com/office/drawing/2014/main" id="{A8F86986-D11A-4CC9-A9A9-12487D9DC766}"/>
              </a:ext>
            </a:extLst>
          </p:cNvPr>
          <p:cNvSpPr txBox="1"/>
          <p:nvPr/>
        </p:nvSpPr>
        <p:spPr>
          <a:xfrm>
            <a:off x="6455664" y="6390390"/>
            <a:ext cx="53126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https://www.cdc.gov/std/statistics/2019/overview.htm#Syphilis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59430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3359-7465-4662-A15D-869FF5867712}"/>
              </a:ext>
            </a:extLst>
          </p:cNvPr>
          <p:cNvSpPr>
            <a:spLocks noGrp="1"/>
          </p:cNvSpPr>
          <p:nvPr>
            <p:ph type="title"/>
          </p:nvPr>
        </p:nvSpPr>
        <p:spPr/>
        <p:txBody>
          <a:bodyPr/>
          <a:lstStyle/>
          <a:p>
            <a:r>
              <a:rPr lang="en-US" dirty="0"/>
              <a:t>In summary:</a:t>
            </a:r>
          </a:p>
        </p:txBody>
      </p:sp>
      <p:sp>
        <p:nvSpPr>
          <p:cNvPr id="3" name="Text Placeholder 2">
            <a:extLst>
              <a:ext uri="{FF2B5EF4-FFF2-40B4-BE49-F238E27FC236}">
                <a16:creationId xmlns:a16="http://schemas.microsoft.com/office/drawing/2014/main" id="{72B830C3-5551-48D1-B877-7BDAAF8F8B01}"/>
              </a:ext>
            </a:extLst>
          </p:cNvPr>
          <p:cNvSpPr>
            <a:spLocks noGrp="1"/>
          </p:cNvSpPr>
          <p:nvPr>
            <p:ph type="body" sz="quarter" idx="10"/>
          </p:nvPr>
        </p:nvSpPr>
        <p:spPr>
          <a:xfrm>
            <a:off x="609600" y="2191804"/>
            <a:ext cx="10972800" cy="3060287"/>
          </a:xfrm>
        </p:spPr>
        <p:txBody>
          <a:bodyPr/>
          <a:lstStyle/>
          <a:p>
            <a:r>
              <a:rPr lang="en-US" dirty="0">
                <a:solidFill>
                  <a:schemeClr val="accent4">
                    <a:lumMod val="50000"/>
                  </a:schemeClr>
                </a:solidFill>
              </a:rPr>
              <a:t>Early syphilis = 1 dose IM</a:t>
            </a:r>
          </a:p>
          <a:p>
            <a:pPr marL="0" indent="0">
              <a:buNone/>
            </a:pPr>
            <a:endParaRPr lang="en-US" dirty="0">
              <a:solidFill>
                <a:schemeClr val="accent4">
                  <a:lumMod val="50000"/>
                </a:schemeClr>
              </a:solidFill>
            </a:endParaRPr>
          </a:p>
          <a:p>
            <a:r>
              <a:rPr lang="en-US" dirty="0">
                <a:solidFill>
                  <a:schemeClr val="accent4">
                    <a:lumMod val="50000"/>
                  </a:schemeClr>
                </a:solidFill>
              </a:rPr>
              <a:t>Late syphilis = 3 doses IM a week apart</a:t>
            </a:r>
          </a:p>
          <a:p>
            <a:pPr marL="0" indent="0">
              <a:buNone/>
            </a:pPr>
            <a:endParaRPr lang="en-US" dirty="0">
              <a:solidFill>
                <a:schemeClr val="accent4">
                  <a:lumMod val="50000"/>
                </a:schemeClr>
              </a:solidFill>
            </a:endParaRPr>
          </a:p>
          <a:p>
            <a:r>
              <a:rPr lang="en-US" dirty="0">
                <a:solidFill>
                  <a:schemeClr val="accent4">
                    <a:lumMod val="50000"/>
                  </a:schemeClr>
                </a:solidFill>
              </a:rPr>
              <a:t>Neurosyphilis = IV + LP + admission </a:t>
            </a:r>
          </a:p>
        </p:txBody>
      </p:sp>
      <p:pic>
        <p:nvPicPr>
          <p:cNvPr id="4" name="Picture 3">
            <a:extLst>
              <a:ext uri="{FF2B5EF4-FFF2-40B4-BE49-F238E27FC236}">
                <a16:creationId xmlns:a16="http://schemas.microsoft.com/office/drawing/2014/main" id="{D7A8989B-84E1-41CD-AAA0-BCD7466041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0408" y="2191804"/>
            <a:ext cx="651183" cy="529533"/>
          </a:xfrm>
          <a:prstGeom prst="rect">
            <a:avLst/>
          </a:prstGeom>
        </p:spPr>
      </p:pic>
      <p:pic>
        <p:nvPicPr>
          <p:cNvPr id="5" name="Picture 4">
            <a:extLst>
              <a:ext uri="{FF2B5EF4-FFF2-40B4-BE49-F238E27FC236}">
                <a16:creationId xmlns:a16="http://schemas.microsoft.com/office/drawing/2014/main" id="{9FA204DC-C6EA-4FB5-A14A-982494DF06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98" y="3395413"/>
            <a:ext cx="651183" cy="529533"/>
          </a:xfrm>
          <a:prstGeom prst="rect">
            <a:avLst/>
          </a:prstGeom>
        </p:spPr>
      </p:pic>
      <p:pic>
        <p:nvPicPr>
          <p:cNvPr id="6" name="Picture 5">
            <a:extLst>
              <a:ext uri="{FF2B5EF4-FFF2-40B4-BE49-F238E27FC236}">
                <a16:creationId xmlns:a16="http://schemas.microsoft.com/office/drawing/2014/main" id="{8654B00F-18FF-4F5D-8C15-D58B45030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9624" y="3395412"/>
            <a:ext cx="651183" cy="529533"/>
          </a:xfrm>
          <a:prstGeom prst="rect">
            <a:avLst/>
          </a:prstGeom>
        </p:spPr>
      </p:pic>
      <p:pic>
        <p:nvPicPr>
          <p:cNvPr id="7" name="Picture 6">
            <a:extLst>
              <a:ext uri="{FF2B5EF4-FFF2-40B4-BE49-F238E27FC236}">
                <a16:creationId xmlns:a16="http://schemas.microsoft.com/office/drawing/2014/main" id="{FB86E433-F7C1-4CEA-82FC-5086E6F68E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6174" y="3395411"/>
            <a:ext cx="651183" cy="529533"/>
          </a:xfrm>
          <a:prstGeom prst="rect">
            <a:avLst/>
          </a:prstGeom>
        </p:spPr>
      </p:pic>
      <p:pic>
        <p:nvPicPr>
          <p:cNvPr id="9" name="Graphic 8" descr="IV outline">
            <a:extLst>
              <a:ext uri="{FF2B5EF4-FFF2-40B4-BE49-F238E27FC236}">
                <a16:creationId xmlns:a16="http://schemas.microsoft.com/office/drawing/2014/main" id="{05A99925-32AA-4132-BEEF-D3B17ACCDC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5695" y="4337691"/>
            <a:ext cx="914400" cy="914400"/>
          </a:xfrm>
          <a:prstGeom prst="rect">
            <a:avLst/>
          </a:prstGeom>
        </p:spPr>
      </p:pic>
      <p:pic>
        <p:nvPicPr>
          <p:cNvPr id="11" name="Picture 10">
            <a:extLst>
              <a:ext uri="{FF2B5EF4-FFF2-40B4-BE49-F238E27FC236}">
                <a16:creationId xmlns:a16="http://schemas.microsoft.com/office/drawing/2014/main" id="{750883A6-B124-43C1-ACA7-E267811FCC92}"/>
              </a:ext>
            </a:extLst>
          </p:cNvPr>
          <p:cNvPicPr>
            <a:picLocks noChangeAspect="1"/>
          </p:cNvPicPr>
          <p:nvPr/>
        </p:nvPicPr>
        <p:blipFill>
          <a:blip r:embed="rId5">
            <a:clrChange>
              <a:clrFrom>
                <a:srgbClr val="F7F7F7"/>
              </a:clrFrom>
              <a:clrTo>
                <a:srgbClr val="F7F7F7">
                  <a:alpha val="0"/>
                </a:srgbClr>
              </a:clrTo>
            </a:clrChange>
            <a:biLevel thresh="75000"/>
          </a:blip>
          <a:stretch>
            <a:fillRect/>
          </a:stretch>
        </p:blipFill>
        <p:spPr>
          <a:xfrm>
            <a:off x="8638543" y="4131711"/>
            <a:ext cx="1059545" cy="1120380"/>
          </a:xfrm>
          <a:prstGeom prst="rect">
            <a:avLst/>
          </a:prstGeom>
        </p:spPr>
      </p:pic>
      <p:sp>
        <p:nvSpPr>
          <p:cNvPr id="12" name="TextBox 11">
            <a:extLst>
              <a:ext uri="{FF2B5EF4-FFF2-40B4-BE49-F238E27FC236}">
                <a16:creationId xmlns:a16="http://schemas.microsoft.com/office/drawing/2014/main" id="{6AD41D4C-4DF9-40D0-98AC-47ABAFB2B70A}"/>
              </a:ext>
            </a:extLst>
          </p:cNvPr>
          <p:cNvSpPr txBox="1"/>
          <p:nvPr/>
        </p:nvSpPr>
        <p:spPr>
          <a:xfrm>
            <a:off x="8115476" y="4240893"/>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
        <p:nvSpPr>
          <p:cNvPr id="13" name="TextBox 12">
            <a:extLst>
              <a:ext uri="{FF2B5EF4-FFF2-40B4-BE49-F238E27FC236}">
                <a16:creationId xmlns:a16="http://schemas.microsoft.com/office/drawing/2014/main" id="{8D9E013D-4D11-42BC-83E6-73CBD77ADC6F}"/>
              </a:ext>
            </a:extLst>
          </p:cNvPr>
          <p:cNvSpPr txBox="1"/>
          <p:nvPr/>
        </p:nvSpPr>
        <p:spPr>
          <a:xfrm>
            <a:off x="8412146" y="3099310"/>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
        <p:nvSpPr>
          <p:cNvPr id="14" name="TextBox 13">
            <a:extLst>
              <a:ext uri="{FF2B5EF4-FFF2-40B4-BE49-F238E27FC236}">
                <a16:creationId xmlns:a16="http://schemas.microsoft.com/office/drawing/2014/main" id="{994A48DF-3D50-4B61-A0E2-FAB5842B84FF}"/>
              </a:ext>
            </a:extLst>
          </p:cNvPr>
          <p:cNvSpPr txBox="1"/>
          <p:nvPr/>
        </p:nvSpPr>
        <p:spPr>
          <a:xfrm>
            <a:off x="9502849" y="3099310"/>
            <a:ext cx="651183" cy="1107996"/>
          </a:xfrm>
          <a:prstGeom prst="rect">
            <a:avLst/>
          </a:prstGeom>
          <a:noFill/>
        </p:spPr>
        <p:txBody>
          <a:bodyPr wrap="square" rtlCol="0">
            <a:spAutoFit/>
          </a:bodyPr>
          <a:lstStyle/>
          <a:p>
            <a:r>
              <a:rPr lang="en-US" sz="66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38714097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tretch>
            <a:fillRect/>
          </a:stretch>
        </p:blipFill>
        <p:spPr>
          <a:xfrm>
            <a:off x="-135467" y="-1505225"/>
            <a:ext cx="12462933" cy="9347200"/>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9" name="Text Placeholder 5">
            <a:extLst>
              <a:ext uri="{FF2B5EF4-FFF2-40B4-BE49-F238E27FC236}">
                <a16:creationId xmlns:a16="http://schemas.microsoft.com/office/drawing/2014/main" id="{3F040FFA-4316-46D6-8BCF-779B951FB136}"/>
              </a:ext>
            </a:extLst>
          </p:cNvPr>
          <p:cNvSpPr txBox="1">
            <a:spLocks/>
          </p:cNvSpPr>
          <p:nvPr/>
        </p:nvSpPr>
        <p:spPr bwMode="auto">
          <a:xfrm>
            <a:off x="7258972" y="5369075"/>
            <a:ext cx="7772400" cy="6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buNone/>
              <a:defRPr/>
            </a:pPr>
            <a:r>
              <a:rPr lang="en-US" sz="4000" b="1" dirty="0">
                <a:solidFill>
                  <a:srgbClr val="FFFFFF"/>
                </a:solidFill>
                <a:cs typeface="Calibri" panose="020F0502020204030204" pitchFamily="34" charset="0"/>
              </a:rPr>
              <a:t>ED Management</a:t>
            </a:r>
          </a:p>
        </p:txBody>
      </p:sp>
      <p:sp>
        <p:nvSpPr>
          <p:cNvPr id="11" name="Rectangle 10">
            <a:extLst>
              <a:ext uri="{FF2B5EF4-FFF2-40B4-BE49-F238E27FC236}">
                <a16:creationId xmlns:a16="http://schemas.microsoft.com/office/drawing/2014/main" id="{6127DD4E-3F48-4EBF-958F-E6138544777B}"/>
              </a:ext>
            </a:extLst>
          </p:cNvPr>
          <p:cNvSpPr/>
          <p:nvPr/>
        </p:nvSpPr>
        <p:spPr>
          <a:xfrm>
            <a:off x="6894423" y="5369075"/>
            <a:ext cx="275043" cy="650405"/>
          </a:xfrm>
          <a:prstGeom prst="rect">
            <a:avLst/>
          </a:prstGeom>
          <a:solidFill>
            <a:srgbClr val="FFFFFF"/>
          </a:solidFill>
          <a:ln w="25400" cap="flat" cmpd="sng" algn="ctr">
            <a:noFill/>
            <a:prstDash val="solid"/>
          </a:ln>
          <a:effectLst/>
        </p:spPr>
        <p:txBody>
          <a:bodyPr rtlCol="0" anchor="ctr"/>
          <a:lstStyle/>
          <a:p>
            <a:pPr algn="ctr" defTabSz="914377">
              <a:defRPr/>
            </a:pPr>
            <a:endParaRPr lang="en-US" kern="0">
              <a:solidFill>
                <a:srgbClr val="FFC000"/>
              </a:solidFill>
              <a:latin typeface="Myriad Web Pro"/>
            </a:endParaRPr>
          </a:p>
        </p:txBody>
      </p:sp>
    </p:spTree>
    <p:extLst>
      <p:ext uri="{BB962C8B-B14F-4D97-AF65-F5344CB8AC3E}">
        <p14:creationId xmlns:p14="http://schemas.microsoft.com/office/powerpoint/2010/main" val="317131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est tubes with blood">
            <a:extLst>
              <a:ext uri="{FF2B5EF4-FFF2-40B4-BE49-F238E27FC236}">
                <a16:creationId xmlns:a16="http://schemas.microsoft.com/office/drawing/2014/main" id="{CEE8C49E-B6FB-4C79-B7D5-5D9A71001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84" r="-1"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FA22807-7BD2-441B-9116-80A7765C8EFF}"/>
              </a:ext>
            </a:extLst>
          </p:cNvPr>
          <p:cNvSpPr txBox="1">
            <a:spLocks/>
          </p:cNvSpPr>
          <p:nvPr/>
        </p:nvSpPr>
        <p:spPr>
          <a:xfrm>
            <a:off x="6234665" y="591014"/>
            <a:ext cx="6308714" cy="5319132"/>
          </a:xfrm>
          <a:prstGeom prst="rect">
            <a:avLst/>
          </a:prstGeom>
        </p:spPr>
        <p:txBody>
          <a:bodyPr vert="horz" lIns="91440" tIns="45720" rIns="91440" bIns="45720" rtlCol="0" anchor="b" anchorCtr="0">
            <a:normAutofit fontScale="77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rPr>
              <a:t>Anyone tested for HIV or other STI</a:t>
            </a:r>
          </a:p>
          <a:p>
            <a:pPr marL="0" marR="0" lvl="0" indent="0" algn="l" defTabSz="914400" rtl="0" eaLnBrk="0" fontAlgn="base" latinLnBrk="0" hangingPunct="0">
              <a:lnSpc>
                <a:spcPct val="100000"/>
              </a:lnSpc>
              <a:spcBef>
                <a:spcPct val="20000"/>
              </a:spcBef>
              <a:spcAft>
                <a:spcPct val="0"/>
              </a:spcAft>
              <a:buClr>
                <a:prstClr val="white"/>
              </a:buClr>
              <a:buSzPct val="70000"/>
              <a:buFontTx/>
              <a:buNone/>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rPr>
              <a:t>Syphilis symptoms (especially with risk factors)</a:t>
            </a:r>
          </a:p>
          <a:p>
            <a:pPr marL="0" marR="0" lvl="0" indent="0" algn="l" defTabSz="914400" rtl="0" eaLnBrk="0" fontAlgn="base" latinLnBrk="0" hangingPunct="0">
              <a:lnSpc>
                <a:spcPct val="100000"/>
              </a:lnSpc>
              <a:spcBef>
                <a:spcPct val="20000"/>
              </a:spcBef>
              <a:spcAft>
                <a:spcPct val="0"/>
              </a:spcAft>
              <a:buClr>
                <a:prstClr val="white"/>
              </a:buClr>
              <a:buSzPct val="70000"/>
              <a:buFontTx/>
              <a:buNone/>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rPr>
              <a:t>Pregnant women not linked to prenatal care </a:t>
            </a:r>
          </a:p>
          <a:p>
            <a:pPr marL="0" marR="0" lvl="0" indent="0" algn="l" defTabSz="914400" rtl="0" eaLnBrk="0" fontAlgn="base" latinLnBrk="0" hangingPunct="0">
              <a:lnSpc>
                <a:spcPct val="100000"/>
              </a:lnSpc>
              <a:spcBef>
                <a:spcPct val="20000"/>
              </a:spcBef>
              <a:spcAft>
                <a:spcPct val="0"/>
              </a:spcAft>
              <a:buClr>
                <a:prstClr val="white"/>
              </a:buClr>
              <a:buSzPct val="70000"/>
              <a:buFontTx/>
              <a:buNone/>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rPr>
              <a:t>In high prevalence or outbreak settings: </a:t>
            </a:r>
          </a:p>
          <a:p>
            <a:pPr marL="990575" marR="0" lvl="1" indent="-380990" algn="l" defTabSz="914400" rtl="0" eaLnBrk="0" fontAlgn="base" latinLnBrk="0" hangingPunct="0">
              <a:lnSpc>
                <a:spcPct val="100000"/>
              </a:lnSpc>
              <a:spcBef>
                <a:spcPct val="20000"/>
              </a:spcBef>
              <a:spcAft>
                <a:spcPct val="0"/>
              </a:spcAft>
              <a:buClr>
                <a:prstClr val="white"/>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All pregnant women</a:t>
            </a:r>
          </a:p>
          <a:p>
            <a:pPr marL="990575" marR="0" lvl="1" indent="-380990" algn="l" defTabSz="914400" rtl="0" eaLnBrk="0" fontAlgn="base" latinLnBrk="0" hangingPunct="0">
              <a:lnSpc>
                <a:spcPct val="100000"/>
              </a:lnSpc>
              <a:spcBef>
                <a:spcPct val="20000"/>
              </a:spcBef>
              <a:spcAft>
                <a:spcPct val="0"/>
              </a:spcAft>
              <a:buClr>
                <a:prstClr val="white"/>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Persons with certain risk factors</a:t>
            </a:r>
          </a:p>
        </p:txBody>
      </p:sp>
      <p:cxnSp>
        <p:nvCxnSpPr>
          <p:cNvPr id="6" name="Straight Connector 5">
            <a:extLst>
              <a:ext uri="{FF2B5EF4-FFF2-40B4-BE49-F238E27FC236}">
                <a16:creationId xmlns:a16="http://schemas.microsoft.com/office/drawing/2014/main" id="{C57DE87A-B45A-48A6-9E1E-FC483F4A8FD0}"/>
              </a:ext>
            </a:extLst>
          </p:cNvPr>
          <p:cNvCxnSpPr/>
          <p:nvPr/>
        </p:nvCxnSpPr>
        <p:spPr>
          <a:xfrm>
            <a:off x="6234665" y="2578529"/>
            <a:ext cx="397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788799"/>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FFA22807-7BD2-441B-9116-80A7765C8EFF}"/>
              </a:ext>
            </a:extLst>
          </p:cNvPr>
          <p:cNvSpPr txBox="1">
            <a:spLocks/>
          </p:cNvSpPr>
          <p:nvPr/>
        </p:nvSpPr>
        <p:spPr>
          <a:xfrm>
            <a:off x="6234665" y="591014"/>
            <a:ext cx="6308714" cy="5319132"/>
          </a:xfrm>
          <a:prstGeom prst="rect">
            <a:avLst/>
          </a:prstGeom>
        </p:spPr>
        <p:txBody>
          <a:bodyPr vert="horz" lIns="91440" tIns="45720" rIns="91440" bIns="45720" rtlCol="0" anchor="b" anchorCtr="0">
            <a:normAutofit fontScale="77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rPr>
              <a:t>Anyone tested for HIV or other STI</a:t>
            </a:r>
          </a:p>
          <a:p>
            <a:pPr marL="0" marR="0" lvl="0" indent="0" algn="l" defTabSz="914400" rtl="0" eaLnBrk="0" fontAlgn="base" latinLnBrk="0" hangingPunct="0">
              <a:lnSpc>
                <a:spcPct val="100000"/>
              </a:lnSpc>
              <a:spcBef>
                <a:spcPct val="20000"/>
              </a:spcBef>
              <a:spcAft>
                <a:spcPct val="0"/>
              </a:spcAft>
              <a:buClr>
                <a:prstClr val="white"/>
              </a:buClr>
              <a:buSzPct val="70000"/>
              <a:buFontTx/>
              <a:buNone/>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rPr>
              <a:t>Syphilis symptoms (especially with risk factors)</a:t>
            </a:r>
          </a:p>
          <a:p>
            <a:pPr marL="0" marR="0" lvl="0" indent="0" algn="l" defTabSz="914400" rtl="0" eaLnBrk="0" fontAlgn="base" latinLnBrk="0" hangingPunct="0">
              <a:lnSpc>
                <a:spcPct val="100000"/>
              </a:lnSpc>
              <a:spcBef>
                <a:spcPct val="20000"/>
              </a:spcBef>
              <a:spcAft>
                <a:spcPct val="0"/>
              </a:spcAft>
              <a:buClr>
                <a:prstClr val="white"/>
              </a:buClr>
              <a:buSzPct val="70000"/>
              <a:buFontTx/>
              <a:buNone/>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457189" marR="0" lvl="0" indent="-457189" algn="l" defTabSz="914400" rtl="0" eaLnBrk="0" fontAlgn="base" latinLnBrk="0" hangingPunct="0">
              <a:lnSpc>
                <a:spcPct val="100000"/>
              </a:lnSpc>
              <a:spcBef>
                <a:spcPct val="20000"/>
              </a:spcBef>
              <a:spcAft>
                <a:spcPct val="0"/>
              </a:spcAft>
              <a:buClr>
                <a:prstClr val="white"/>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prstClr val="white"/>
              </a:solidFill>
              <a:effectLst/>
              <a:uLnTx/>
              <a:uFillTx/>
              <a:latin typeface="Calibri" pitchFamily="34" charset="0"/>
              <a:ea typeface="+mj-ea"/>
              <a:cs typeface="+mj-cs"/>
            </a:endParaRPr>
          </a:p>
          <a:p>
            <a:pPr marL="571500" marR="0" lvl="0" indent="-571500" algn="l" defTabSz="914400" rtl="0" eaLnBrk="0" fontAlgn="base" latinLnBrk="0" hangingPunct="0">
              <a:lnSpc>
                <a:spcPct val="100000"/>
              </a:lnSpc>
              <a:spcBef>
                <a:spcPct val="20000"/>
              </a:spcBef>
              <a:spcAft>
                <a:spcPct val="0"/>
              </a:spcAft>
              <a:buClr>
                <a:prstClr val="black">
                  <a:lumMod val="75000"/>
                  <a:lumOff val="25000"/>
                </a:prstClr>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itchFamily="34" charset="0"/>
                <a:ea typeface="+mj-ea"/>
                <a:cs typeface="+mj-cs"/>
              </a:rPr>
              <a:t>Pregnant women not linked to prenatal care </a:t>
            </a:r>
          </a:p>
          <a:p>
            <a:pPr marL="571500" marR="0" lvl="0" indent="-571500" algn="l" defTabSz="914400" rtl="0" eaLnBrk="0" fontAlgn="base" latinLnBrk="0" hangingPunct="0">
              <a:lnSpc>
                <a:spcPct val="100000"/>
              </a:lnSpc>
              <a:spcBef>
                <a:spcPct val="20000"/>
              </a:spcBef>
              <a:spcAft>
                <a:spcPct val="0"/>
              </a:spcAft>
              <a:buClr>
                <a:prstClr val="black">
                  <a:lumMod val="75000"/>
                  <a:lumOff val="25000"/>
                </a:prstClr>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prstClr val="black">
                  <a:lumMod val="75000"/>
                  <a:lumOff val="25000"/>
                </a:prstClr>
              </a:solidFill>
              <a:effectLst/>
              <a:uLnTx/>
              <a:uFillTx/>
              <a:latin typeface="Calibri" pitchFamily="34" charset="0"/>
              <a:ea typeface="+mj-ea"/>
              <a:cs typeface="+mj-cs"/>
            </a:endParaRPr>
          </a:p>
          <a:p>
            <a:pPr marL="571500" marR="0" lvl="0" indent="-571500" algn="l" defTabSz="914400" rtl="0" eaLnBrk="0" fontAlgn="base" latinLnBrk="0" hangingPunct="0">
              <a:lnSpc>
                <a:spcPct val="100000"/>
              </a:lnSpc>
              <a:spcBef>
                <a:spcPct val="20000"/>
              </a:spcBef>
              <a:spcAft>
                <a:spcPct val="0"/>
              </a:spcAft>
              <a:buClr>
                <a:prstClr val="black">
                  <a:lumMod val="75000"/>
                  <a:lumOff val="25000"/>
                </a:prstClr>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itchFamily="34" charset="0"/>
                <a:ea typeface="+mj-ea"/>
                <a:cs typeface="+mj-cs"/>
              </a:rPr>
              <a:t>In high prevalence or outbreak settings: </a:t>
            </a:r>
          </a:p>
          <a:p>
            <a:pPr marL="1181085" marR="0" lvl="1" indent="-571500" algn="l" defTabSz="914400" rtl="0" eaLnBrk="0" fontAlgn="base" latinLnBrk="0" hangingPunct="0">
              <a:lnSpc>
                <a:spcPct val="100000"/>
              </a:lnSpc>
              <a:spcBef>
                <a:spcPct val="20000"/>
              </a:spcBef>
              <a:spcAft>
                <a:spcPct val="0"/>
              </a:spcAft>
              <a:buClr>
                <a:prstClr val="black">
                  <a:lumMod val="75000"/>
                  <a:lumOff val="25000"/>
                </a:prstClr>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All pregnant women</a:t>
            </a:r>
          </a:p>
          <a:p>
            <a:pPr marL="1181085" marR="0" lvl="1" indent="-571500" algn="l" defTabSz="914400" rtl="0" eaLnBrk="0" fontAlgn="base" latinLnBrk="0" hangingPunct="0">
              <a:lnSpc>
                <a:spcPct val="100000"/>
              </a:lnSpc>
              <a:spcBef>
                <a:spcPct val="20000"/>
              </a:spcBef>
              <a:spcAft>
                <a:spcPct val="0"/>
              </a:spcAft>
              <a:buClr>
                <a:prstClr val="black">
                  <a:lumMod val="75000"/>
                  <a:lumOff val="25000"/>
                </a:prstClr>
              </a:buClr>
              <a:buSzPct val="100000"/>
              <a:buFont typeface="Arial" panose="020B0604020202020204" pitchFamily="34" charset="0"/>
              <a:buChar char="•"/>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Persons with certain risk factors</a:t>
            </a:r>
          </a:p>
        </p:txBody>
      </p:sp>
      <p:cxnSp>
        <p:nvCxnSpPr>
          <p:cNvPr id="6" name="Straight Connector 5">
            <a:extLst>
              <a:ext uri="{FF2B5EF4-FFF2-40B4-BE49-F238E27FC236}">
                <a16:creationId xmlns:a16="http://schemas.microsoft.com/office/drawing/2014/main" id="{C57DE87A-B45A-48A6-9E1E-FC483F4A8FD0}"/>
              </a:ext>
            </a:extLst>
          </p:cNvPr>
          <p:cNvCxnSpPr/>
          <p:nvPr/>
        </p:nvCxnSpPr>
        <p:spPr>
          <a:xfrm>
            <a:off x="6234665" y="2578529"/>
            <a:ext cx="397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9E1DF8-CDF2-46E9-AF07-4006D983ABBC}"/>
              </a:ext>
            </a:extLst>
          </p:cNvPr>
          <p:cNvSpPr txBox="1"/>
          <p:nvPr/>
        </p:nvSpPr>
        <p:spPr>
          <a:xfrm>
            <a:off x="201881" y="2590405"/>
            <a:ext cx="467887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Symptomatic</a:t>
            </a:r>
            <a:r>
              <a:rPr kumimoji="0" lang="en-US"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 syphilis on differential diagnosis</a:t>
            </a:r>
          </a:p>
        </p:txBody>
      </p:sp>
    </p:spTree>
    <p:extLst>
      <p:ext uri="{BB962C8B-B14F-4D97-AF65-F5344CB8AC3E}">
        <p14:creationId xmlns:p14="http://schemas.microsoft.com/office/powerpoint/2010/main" val="1029963369"/>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8"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11B72F-45FB-4CE9-98D6-A71DA577329F}"/>
              </a:ext>
            </a:extLst>
          </p:cNvPr>
          <p:cNvPicPr>
            <a:picLocks noChangeAspect="1"/>
          </p:cNvPicPr>
          <p:nvPr/>
        </p:nvPicPr>
        <p:blipFill rotWithShape="1">
          <a:blip r:embed="rId5"/>
          <a:srcRect l="4154" t="41487" r="39877" b="40777"/>
          <a:stretch/>
        </p:blipFill>
        <p:spPr>
          <a:xfrm>
            <a:off x="3124196" y="950232"/>
            <a:ext cx="5936344" cy="914400"/>
          </a:xfrm>
          <a:prstGeom prst="rect">
            <a:avLst/>
          </a:prstGeom>
        </p:spPr>
      </p:pic>
      <p:sp>
        <p:nvSpPr>
          <p:cNvPr id="10" name="TextBox 9">
            <a:extLst>
              <a:ext uri="{FF2B5EF4-FFF2-40B4-BE49-F238E27FC236}">
                <a16:creationId xmlns:a16="http://schemas.microsoft.com/office/drawing/2014/main" id="{B7EB9D50-A42C-44B6-B5D1-15DE9338A4A1}"/>
              </a:ext>
            </a:extLst>
          </p:cNvPr>
          <p:cNvSpPr txBox="1"/>
          <p:nvPr/>
        </p:nvSpPr>
        <p:spPr>
          <a:xfrm>
            <a:off x="4763720" y="348344"/>
            <a:ext cx="2743200" cy="646331"/>
          </a:xfrm>
          <a:prstGeom prst="rect">
            <a:avLst/>
          </a:prstGeom>
          <a:noFill/>
        </p:spPr>
        <p:txBody>
          <a:bodyPr wrap="square" rtlCol="0">
            <a:spAutoFit/>
          </a:bodyPr>
          <a:lstStyle/>
          <a:p>
            <a:r>
              <a:rPr lang="en-US" sz="3600" b="1" dirty="0">
                <a:solidFill>
                  <a:srgbClr val="00788A"/>
                </a:solidFill>
              </a:rPr>
              <a:t>Early Syphilis</a:t>
            </a:r>
          </a:p>
        </p:txBody>
      </p:sp>
      <p:sp>
        <p:nvSpPr>
          <p:cNvPr id="4" name="TextBox 3">
            <a:extLst>
              <a:ext uri="{FF2B5EF4-FFF2-40B4-BE49-F238E27FC236}">
                <a16:creationId xmlns:a16="http://schemas.microsoft.com/office/drawing/2014/main" id="{E7290C5B-E4A1-4DCB-9A48-BA91514654BF}"/>
              </a:ext>
            </a:extLst>
          </p:cNvPr>
          <p:cNvSpPr txBox="1"/>
          <p:nvPr/>
        </p:nvSpPr>
        <p:spPr>
          <a:xfrm>
            <a:off x="770687" y="1864632"/>
            <a:ext cx="11296729" cy="3046988"/>
          </a:xfrm>
          <a:prstGeom prst="rect">
            <a:avLst/>
          </a:prstGeom>
          <a:noFill/>
        </p:spPr>
        <p:txBody>
          <a:bodyPr wrap="square" numCol="2" rtlCol="0">
            <a:spAutoFit/>
          </a:bodyPr>
          <a:lstStyle/>
          <a:p>
            <a:r>
              <a:rPr lang="en-US" sz="3200" dirty="0"/>
              <a:t>Consider syphilis for:</a:t>
            </a:r>
          </a:p>
          <a:p>
            <a:pPr marL="457200" indent="-457200">
              <a:buFontTx/>
              <a:buChar char="-"/>
            </a:pPr>
            <a:r>
              <a:rPr lang="en-US" sz="3200" b="1" dirty="0"/>
              <a:t>Any genital or perianal ulcer</a:t>
            </a:r>
          </a:p>
          <a:p>
            <a:pPr marL="457200" indent="-457200">
              <a:buFontTx/>
              <a:buChar char="-"/>
            </a:pPr>
            <a:r>
              <a:rPr lang="en-US" sz="3200" b="1" dirty="0"/>
              <a:t>Any unexplained rash or oral sore</a:t>
            </a:r>
          </a:p>
          <a:p>
            <a:endParaRPr lang="en-US" sz="3200" b="1" dirty="0"/>
          </a:p>
          <a:p>
            <a:endParaRPr lang="en-US" sz="3200" b="1" dirty="0"/>
          </a:p>
          <a:p>
            <a:endParaRPr lang="en-US" sz="3200" b="1" dirty="0"/>
          </a:p>
          <a:p>
            <a:r>
              <a:rPr lang="en-US" sz="3200" b="1" dirty="0"/>
              <a:t>- </a:t>
            </a:r>
            <a:r>
              <a:rPr lang="en-US" sz="3200" dirty="0"/>
              <a:t>Especially with risk factors</a:t>
            </a:r>
          </a:p>
          <a:p>
            <a:pPr algn="ctr"/>
            <a:endParaRPr lang="en-US" sz="3200" b="1" dirty="0"/>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807935" y="1635887"/>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570593A-BFA0-43B0-8DA2-4B219E5AD768}"/>
              </a:ext>
            </a:extLst>
          </p:cNvPr>
          <p:cNvSpPr txBox="1"/>
          <p:nvPr/>
        </p:nvSpPr>
        <p:spPr>
          <a:xfrm>
            <a:off x="787065" y="4267214"/>
            <a:ext cx="11020302" cy="2062103"/>
          </a:xfrm>
          <a:prstGeom prst="rect">
            <a:avLst/>
          </a:prstGeom>
          <a:noFill/>
        </p:spPr>
        <p:txBody>
          <a:bodyPr wrap="square" numCol="2" rtlCol="0">
            <a:spAutoFit/>
          </a:bodyPr>
          <a:lstStyle/>
          <a:p>
            <a:r>
              <a:rPr lang="en-US" sz="3200" dirty="0"/>
              <a:t>Management:</a:t>
            </a:r>
          </a:p>
          <a:p>
            <a:pPr marL="457200" indent="-457200">
              <a:buFontTx/>
              <a:buChar char="-"/>
            </a:pPr>
            <a:r>
              <a:rPr lang="en-US" sz="3200" b="1" dirty="0"/>
              <a:t>Collect serologies </a:t>
            </a:r>
          </a:p>
          <a:p>
            <a:pPr marL="457200" indent="-457200">
              <a:buFontTx/>
              <a:buChar char="-"/>
            </a:pPr>
            <a:r>
              <a:rPr lang="en-US" sz="3200" b="1" dirty="0"/>
              <a:t>Conduct a neuro exam</a:t>
            </a:r>
          </a:p>
          <a:p>
            <a:pPr marL="457200" indent="-457200">
              <a:buFontTx/>
              <a:buChar char="-"/>
            </a:pPr>
            <a:r>
              <a:rPr lang="en-US" sz="3200" b="1" dirty="0"/>
              <a:t>Take a sexual history</a:t>
            </a:r>
          </a:p>
          <a:p>
            <a:pPr marL="457200" indent="-457200">
              <a:buFontTx/>
              <a:buChar char="-"/>
            </a:pPr>
            <a:endParaRPr lang="en-US" sz="3200" b="1" dirty="0"/>
          </a:p>
          <a:p>
            <a:pPr marL="457200" indent="-457200">
              <a:buFontTx/>
              <a:buChar char="-"/>
            </a:pPr>
            <a:r>
              <a:rPr lang="en-US" sz="3200" b="1" dirty="0"/>
              <a:t>Consider presumptive treatment</a:t>
            </a:r>
          </a:p>
          <a:p>
            <a:pPr marL="457200" indent="-457200">
              <a:buFontTx/>
              <a:buChar char="-"/>
            </a:pPr>
            <a:r>
              <a:rPr lang="en-US" sz="3200" b="1" dirty="0"/>
              <a:t>Get a pregnancy test</a:t>
            </a:r>
          </a:p>
        </p:txBody>
      </p:sp>
    </p:spTree>
    <p:extLst>
      <p:ext uri="{BB962C8B-B14F-4D97-AF65-F5344CB8AC3E}">
        <p14:creationId xmlns:p14="http://schemas.microsoft.com/office/powerpoint/2010/main" val="219153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7" y="315685"/>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EB9D50-A42C-44B6-B5D1-15DE9338A4A1}"/>
              </a:ext>
            </a:extLst>
          </p:cNvPr>
          <p:cNvSpPr txBox="1"/>
          <p:nvPr/>
        </p:nvSpPr>
        <p:spPr>
          <a:xfrm>
            <a:off x="4720766" y="544399"/>
            <a:ext cx="2743200" cy="646331"/>
          </a:xfrm>
          <a:prstGeom prst="rect">
            <a:avLst/>
          </a:prstGeom>
          <a:noFill/>
        </p:spPr>
        <p:txBody>
          <a:bodyPr wrap="square" rtlCol="0">
            <a:spAutoFit/>
          </a:bodyPr>
          <a:lstStyle/>
          <a:p>
            <a:r>
              <a:rPr lang="en-US" sz="3600" b="1" dirty="0">
                <a:solidFill>
                  <a:srgbClr val="00788A"/>
                </a:solidFill>
              </a:rPr>
              <a:t>Late Syphilis</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629805" y="1936446"/>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3C4AA38-D229-4D60-B651-583472EA4D1C}"/>
              </a:ext>
            </a:extLst>
          </p:cNvPr>
          <p:cNvPicPr>
            <a:picLocks noChangeAspect="1"/>
          </p:cNvPicPr>
          <p:nvPr/>
        </p:nvPicPr>
        <p:blipFill rotWithShape="1">
          <a:blip r:embed="rId5"/>
          <a:srcRect l="81496" t="32858" r="6107" b="53999"/>
          <a:stretch/>
        </p:blipFill>
        <p:spPr>
          <a:xfrm>
            <a:off x="5291220" y="1214397"/>
            <a:ext cx="1314904" cy="677517"/>
          </a:xfrm>
          <a:prstGeom prst="rect">
            <a:avLst/>
          </a:prstGeom>
        </p:spPr>
      </p:pic>
      <p:sp>
        <p:nvSpPr>
          <p:cNvPr id="12" name="TextBox 11">
            <a:extLst>
              <a:ext uri="{FF2B5EF4-FFF2-40B4-BE49-F238E27FC236}">
                <a16:creationId xmlns:a16="http://schemas.microsoft.com/office/drawing/2014/main" id="{D649E9CB-6EF1-4CAB-8A69-7A7126AF8C7C}"/>
              </a:ext>
            </a:extLst>
          </p:cNvPr>
          <p:cNvSpPr txBox="1"/>
          <p:nvPr/>
        </p:nvSpPr>
        <p:spPr>
          <a:xfrm>
            <a:off x="517904" y="2151726"/>
            <a:ext cx="11296729" cy="2554545"/>
          </a:xfrm>
          <a:prstGeom prst="rect">
            <a:avLst/>
          </a:prstGeom>
          <a:noFill/>
        </p:spPr>
        <p:txBody>
          <a:bodyPr wrap="square" numCol="2" rtlCol="0">
            <a:spAutoFit/>
          </a:bodyPr>
          <a:lstStyle/>
          <a:p>
            <a:r>
              <a:rPr lang="en-US" sz="3200" dirty="0"/>
              <a:t>Consider syphilis for:</a:t>
            </a:r>
          </a:p>
          <a:p>
            <a:pPr marL="457200" indent="-457200">
              <a:buFontTx/>
              <a:buChar char="-"/>
            </a:pPr>
            <a:r>
              <a:rPr lang="en-US" sz="3200" b="1" dirty="0"/>
              <a:t>Cardiovascular disease </a:t>
            </a:r>
            <a:r>
              <a:rPr lang="en-US" sz="3200" dirty="0"/>
              <a:t>including, aortic and valve disease</a:t>
            </a:r>
          </a:p>
          <a:p>
            <a:pPr marL="457200" indent="-457200">
              <a:buFontTx/>
              <a:buChar char="-"/>
            </a:pPr>
            <a:endParaRPr lang="en-US" sz="3200" b="1" dirty="0"/>
          </a:p>
          <a:p>
            <a:pPr marL="457200" indent="-457200">
              <a:buFontTx/>
              <a:buChar char="-"/>
            </a:pPr>
            <a:endParaRPr lang="en-US" sz="3200" b="1" dirty="0"/>
          </a:p>
          <a:p>
            <a:pPr marL="457200" indent="-457200">
              <a:buFontTx/>
              <a:buChar char="-"/>
            </a:pPr>
            <a:r>
              <a:rPr lang="en-US" sz="3200" b="1" dirty="0"/>
              <a:t>Atypical soft tissue masses</a:t>
            </a:r>
          </a:p>
          <a:p>
            <a:pPr marL="457200" indent="-457200">
              <a:buFontTx/>
              <a:buChar char="-"/>
            </a:pPr>
            <a:r>
              <a:rPr lang="en-US" sz="3200" dirty="0"/>
              <a:t>Especially with risk factors</a:t>
            </a:r>
          </a:p>
          <a:p>
            <a:pPr algn="ctr"/>
            <a:endParaRPr lang="en-US" sz="3200" b="1" dirty="0"/>
          </a:p>
        </p:txBody>
      </p:sp>
      <p:sp>
        <p:nvSpPr>
          <p:cNvPr id="16" name="TextBox 15">
            <a:extLst>
              <a:ext uri="{FF2B5EF4-FFF2-40B4-BE49-F238E27FC236}">
                <a16:creationId xmlns:a16="http://schemas.microsoft.com/office/drawing/2014/main" id="{1A464C63-02BF-4334-BF0A-331A53AC7EFF}"/>
              </a:ext>
            </a:extLst>
          </p:cNvPr>
          <p:cNvSpPr txBox="1"/>
          <p:nvPr/>
        </p:nvSpPr>
        <p:spPr>
          <a:xfrm>
            <a:off x="787065" y="4267214"/>
            <a:ext cx="11020302" cy="2554545"/>
          </a:xfrm>
          <a:prstGeom prst="rect">
            <a:avLst/>
          </a:prstGeom>
          <a:noFill/>
        </p:spPr>
        <p:txBody>
          <a:bodyPr wrap="square" numCol="2" rtlCol="0">
            <a:spAutoFit/>
          </a:bodyPr>
          <a:lstStyle/>
          <a:p>
            <a:r>
              <a:rPr lang="en-US" sz="3200" dirty="0"/>
              <a:t>Management:</a:t>
            </a:r>
          </a:p>
          <a:p>
            <a:pPr marL="457200" indent="-457200">
              <a:buFontTx/>
              <a:buChar char="-"/>
            </a:pPr>
            <a:r>
              <a:rPr lang="en-US" sz="3200" b="1" dirty="0"/>
              <a:t>Collect serologies </a:t>
            </a:r>
          </a:p>
          <a:p>
            <a:pPr marL="457200" indent="-457200">
              <a:buFontTx/>
              <a:buChar char="-"/>
            </a:pPr>
            <a:r>
              <a:rPr lang="en-US" sz="3200" b="1" dirty="0"/>
              <a:t>Conduct a neuro exam </a:t>
            </a:r>
            <a:r>
              <a:rPr lang="en-US" sz="3200" b="1" dirty="0">
                <a:solidFill>
                  <a:srgbClr val="FF0000"/>
                </a:solidFill>
              </a:rPr>
              <a:t>+ LP</a:t>
            </a:r>
          </a:p>
          <a:p>
            <a:pPr marL="457200" indent="-457200">
              <a:buFontTx/>
              <a:buChar char="-"/>
            </a:pPr>
            <a:r>
              <a:rPr lang="en-US" sz="3200" b="1" dirty="0"/>
              <a:t>Take a sexual history</a:t>
            </a:r>
          </a:p>
          <a:p>
            <a:pPr marL="457200" indent="-457200">
              <a:buFontTx/>
              <a:buChar char="-"/>
            </a:pPr>
            <a:endParaRPr lang="en-US" sz="3200" b="1" dirty="0"/>
          </a:p>
          <a:p>
            <a:pPr marL="457200" indent="-457200">
              <a:buFontTx/>
              <a:buChar char="-"/>
            </a:pPr>
            <a:endParaRPr lang="en-US" sz="3200" b="1" dirty="0"/>
          </a:p>
          <a:p>
            <a:pPr marL="457200" indent="-457200">
              <a:buFontTx/>
              <a:buChar char="-"/>
            </a:pPr>
            <a:r>
              <a:rPr lang="en-US" sz="3200" b="1" dirty="0"/>
              <a:t>Consider presumptive treatment</a:t>
            </a:r>
          </a:p>
          <a:p>
            <a:pPr marL="457200" indent="-457200">
              <a:buFontTx/>
              <a:buChar char="-"/>
            </a:pPr>
            <a:r>
              <a:rPr lang="en-US" sz="3200" b="1" dirty="0"/>
              <a:t>Get a pregnancy test</a:t>
            </a:r>
          </a:p>
        </p:txBody>
      </p:sp>
    </p:spTree>
    <p:extLst>
      <p:ext uri="{BB962C8B-B14F-4D97-AF65-F5344CB8AC3E}">
        <p14:creationId xmlns:p14="http://schemas.microsoft.com/office/powerpoint/2010/main" val="92641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EB9D50-A42C-44B6-B5D1-15DE9338A4A1}"/>
              </a:ext>
            </a:extLst>
          </p:cNvPr>
          <p:cNvSpPr txBox="1"/>
          <p:nvPr/>
        </p:nvSpPr>
        <p:spPr>
          <a:xfrm>
            <a:off x="4416759" y="348344"/>
            <a:ext cx="2888906" cy="646331"/>
          </a:xfrm>
          <a:prstGeom prst="rect">
            <a:avLst/>
          </a:prstGeom>
          <a:noFill/>
        </p:spPr>
        <p:txBody>
          <a:bodyPr wrap="square" rtlCol="0">
            <a:spAutoFit/>
          </a:bodyPr>
          <a:lstStyle/>
          <a:p>
            <a:r>
              <a:rPr lang="en-US" sz="3600" b="1" dirty="0">
                <a:solidFill>
                  <a:srgbClr val="00788A"/>
                </a:solidFill>
              </a:rPr>
              <a:t>Neurosyphilis</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441118" y="2305336"/>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2C7EA82-6111-4CED-83B7-0F05B3B75CD9}"/>
              </a:ext>
            </a:extLst>
          </p:cNvPr>
          <p:cNvPicPr>
            <a:picLocks noChangeAspect="1"/>
          </p:cNvPicPr>
          <p:nvPr/>
        </p:nvPicPr>
        <p:blipFill rotWithShape="1">
          <a:blip r:embed="rId5"/>
          <a:srcRect l="21938" t="57806" r="30485" b="21243"/>
          <a:stretch/>
        </p:blipFill>
        <p:spPr>
          <a:xfrm>
            <a:off x="2648625" y="949658"/>
            <a:ext cx="5046562" cy="1080118"/>
          </a:xfrm>
          <a:prstGeom prst="rect">
            <a:avLst/>
          </a:prstGeom>
        </p:spPr>
      </p:pic>
      <p:pic>
        <p:nvPicPr>
          <p:cNvPr id="17" name="Picture 16">
            <a:extLst>
              <a:ext uri="{FF2B5EF4-FFF2-40B4-BE49-F238E27FC236}">
                <a16:creationId xmlns:a16="http://schemas.microsoft.com/office/drawing/2014/main" id="{617644E4-DC7F-49DA-A740-2AEC58E92700}"/>
              </a:ext>
            </a:extLst>
          </p:cNvPr>
          <p:cNvPicPr>
            <a:picLocks noChangeAspect="1"/>
          </p:cNvPicPr>
          <p:nvPr/>
        </p:nvPicPr>
        <p:blipFill rotWithShape="1">
          <a:blip r:embed="rId5"/>
          <a:srcRect l="81063" t="49236" r="5515" b="21244"/>
          <a:stretch/>
        </p:blipFill>
        <p:spPr>
          <a:xfrm>
            <a:off x="8431451" y="695048"/>
            <a:ext cx="1423686" cy="1521885"/>
          </a:xfrm>
          <a:prstGeom prst="rect">
            <a:avLst/>
          </a:prstGeom>
        </p:spPr>
      </p:pic>
      <p:sp>
        <p:nvSpPr>
          <p:cNvPr id="3" name="TextBox 2">
            <a:extLst>
              <a:ext uri="{FF2B5EF4-FFF2-40B4-BE49-F238E27FC236}">
                <a16:creationId xmlns:a16="http://schemas.microsoft.com/office/drawing/2014/main" id="{F8D3A96B-0AD5-45BA-A636-942C2FEA3EAA}"/>
              </a:ext>
            </a:extLst>
          </p:cNvPr>
          <p:cNvSpPr txBox="1"/>
          <p:nvPr/>
        </p:nvSpPr>
        <p:spPr>
          <a:xfrm>
            <a:off x="7689753" y="1132568"/>
            <a:ext cx="747132" cy="584775"/>
          </a:xfrm>
          <a:prstGeom prst="rect">
            <a:avLst/>
          </a:prstGeom>
          <a:noFill/>
        </p:spPr>
        <p:txBody>
          <a:bodyPr wrap="square" rtlCol="0">
            <a:spAutoFit/>
          </a:bodyPr>
          <a:lstStyle/>
          <a:p>
            <a:r>
              <a:rPr lang="en-US" sz="3200" b="1" dirty="0"/>
              <a:t>OR</a:t>
            </a:r>
            <a:endParaRPr lang="en-US" b="1" dirty="0"/>
          </a:p>
        </p:txBody>
      </p:sp>
      <p:sp>
        <p:nvSpPr>
          <p:cNvPr id="18" name="TextBox 17">
            <a:extLst>
              <a:ext uri="{FF2B5EF4-FFF2-40B4-BE49-F238E27FC236}">
                <a16:creationId xmlns:a16="http://schemas.microsoft.com/office/drawing/2014/main" id="{D6318856-BA70-4D16-8144-F12851761A0C}"/>
              </a:ext>
            </a:extLst>
          </p:cNvPr>
          <p:cNvSpPr txBox="1"/>
          <p:nvPr/>
        </p:nvSpPr>
        <p:spPr>
          <a:xfrm>
            <a:off x="770688" y="2317748"/>
            <a:ext cx="11296729" cy="3046988"/>
          </a:xfrm>
          <a:prstGeom prst="rect">
            <a:avLst/>
          </a:prstGeom>
          <a:noFill/>
        </p:spPr>
        <p:txBody>
          <a:bodyPr wrap="square" numCol="2" rtlCol="0">
            <a:spAutoFit/>
          </a:bodyPr>
          <a:lstStyle/>
          <a:p>
            <a:r>
              <a:rPr lang="en-US" sz="3200" dirty="0"/>
              <a:t>Consider neurosyphilis:</a:t>
            </a:r>
          </a:p>
          <a:p>
            <a:pPr marL="457200" indent="-457200">
              <a:buFontTx/>
              <a:buChar char="-"/>
            </a:pPr>
            <a:r>
              <a:rPr lang="en-US" sz="3200" b="1" dirty="0"/>
              <a:t>Meningitis </a:t>
            </a:r>
          </a:p>
          <a:p>
            <a:pPr marL="457200" indent="-457200">
              <a:buFontTx/>
              <a:buChar char="-"/>
            </a:pPr>
            <a:r>
              <a:rPr lang="en-US" sz="3200" b="1" dirty="0"/>
              <a:t>Stroke-like symptoms</a:t>
            </a:r>
          </a:p>
          <a:p>
            <a:pPr marL="457200" indent="-457200">
              <a:buFontTx/>
              <a:buChar char="-"/>
            </a:pPr>
            <a:r>
              <a:rPr lang="en-US" sz="3200" b="1" dirty="0"/>
              <a:t>Vision changes or eye pain</a:t>
            </a:r>
          </a:p>
          <a:p>
            <a:pPr marL="457200" indent="-457200">
              <a:buFontTx/>
              <a:buChar char="-"/>
            </a:pPr>
            <a:endParaRPr lang="en-US" sz="3200" b="1" dirty="0"/>
          </a:p>
          <a:p>
            <a:pPr marL="457200" indent="-457200">
              <a:buFontTx/>
              <a:buChar char="-"/>
            </a:pPr>
            <a:endParaRPr lang="en-US" sz="3200" b="1" dirty="0"/>
          </a:p>
          <a:p>
            <a:pPr marL="457200" indent="-457200">
              <a:buFontTx/>
              <a:buChar char="-"/>
            </a:pPr>
            <a:endParaRPr lang="en-US" sz="3200" b="1" dirty="0"/>
          </a:p>
          <a:p>
            <a:pPr marL="457200" indent="-457200">
              <a:buFontTx/>
              <a:buChar char="-"/>
            </a:pPr>
            <a:r>
              <a:rPr lang="en-US" sz="3200" b="1" dirty="0"/>
              <a:t>Dementia, paresis</a:t>
            </a:r>
          </a:p>
          <a:p>
            <a:pPr marL="457200" indent="-457200">
              <a:buFontTx/>
              <a:buChar char="-"/>
            </a:pPr>
            <a:r>
              <a:rPr lang="en-US" sz="3200" dirty="0"/>
              <a:t>especially with risk factors </a:t>
            </a:r>
            <a:r>
              <a:rPr lang="en-US" sz="3200" b="1" dirty="0"/>
              <a:t>or other syphilis hallmarks</a:t>
            </a:r>
            <a:endParaRPr lang="en-US" sz="3200" dirty="0"/>
          </a:p>
          <a:p>
            <a:pPr algn="ctr"/>
            <a:endParaRPr lang="en-US" sz="3200" b="1" dirty="0"/>
          </a:p>
        </p:txBody>
      </p:sp>
      <p:sp>
        <p:nvSpPr>
          <p:cNvPr id="19" name="TextBox 18">
            <a:extLst>
              <a:ext uri="{FF2B5EF4-FFF2-40B4-BE49-F238E27FC236}">
                <a16:creationId xmlns:a16="http://schemas.microsoft.com/office/drawing/2014/main" id="{E3A16624-21BE-4153-80F1-8CB1A95B9806}"/>
              </a:ext>
            </a:extLst>
          </p:cNvPr>
          <p:cNvSpPr txBox="1"/>
          <p:nvPr/>
        </p:nvSpPr>
        <p:spPr>
          <a:xfrm>
            <a:off x="787066" y="4446361"/>
            <a:ext cx="11020302" cy="2554545"/>
          </a:xfrm>
          <a:prstGeom prst="rect">
            <a:avLst/>
          </a:prstGeom>
          <a:noFill/>
        </p:spPr>
        <p:txBody>
          <a:bodyPr wrap="square" numCol="2" rtlCol="0">
            <a:spAutoFit/>
          </a:bodyPr>
          <a:lstStyle/>
          <a:p>
            <a:r>
              <a:rPr lang="en-US" sz="3200" dirty="0"/>
              <a:t>Management:</a:t>
            </a:r>
          </a:p>
          <a:p>
            <a:pPr marL="457200" indent="-457200">
              <a:buFontTx/>
              <a:buChar char="-"/>
            </a:pPr>
            <a:r>
              <a:rPr lang="en-US" sz="3200" b="1" dirty="0"/>
              <a:t>Collect serologies </a:t>
            </a:r>
          </a:p>
          <a:p>
            <a:pPr marL="457200" indent="-457200">
              <a:buFontTx/>
              <a:buChar char="-"/>
            </a:pPr>
            <a:r>
              <a:rPr lang="en-US" sz="3200" b="1" dirty="0"/>
              <a:t>Conduct a neuro exam </a:t>
            </a:r>
            <a:r>
              <a:rPr lang="en-US" sz="3200" b="1" dirty="0">
                <a:solidFill>
                  <a:srgbClr val="FF0000"/>
                </a:solidFill>
              </a:rPr>
              <a:t>+ LP</a:t>
            </a:r>
          </a:p>
          <a:p>
            <a:pPr marL="457200" indent="-457200">
              <a:buFontTx/>
              <a:buChar char="-"/>
            </a:pPr>
            <a:r>
              <a:rPr lang="en-US" sz="3200" b="1" dirty="0"/>
              <a:t>Take a sexual history</a:t>
            </a:r>
          </a:p>
          <a:p>
            <a:pPr marL="457200" indent="-457200">
              <a:buFontTx/>
              <a:buChar char="-"/>
            </a:pPr>
            <a:endParaRPr lang="en-US" sz="3200" b="1" dirty="0"/>
          </a:p>
          <a:p>
            <a:pPr marL="457200" indent="-457200">
              <a:buFontTx/>
              <a:buChar char="-"/>
            </a:pPr>
            <a:endParaRPr lang="en-US" sz="3200" b="1" i="1" dirty="0"/>
          </a:p>
          <a:p>
            <a:pPr marL="457200" indent="-457200">
              <a:buFontTx/>
              <a:buChar char="-"/>
            </a:pPr>
            <a:r>
              <a:rPr lang="en-US" sz="3200" b="1" i="1" dirty="0"/>
              <a:t>Initiate</a:t>
            </a:r>
            <a:r>
              <a:rPr lang="en-US" sz="3200" b="1" dirty="0"/>
              <a:t> treatment </a:t>
            </a:r>
          </a:p>
          <a:p>
            <a:pPr marL="457200" indent="-457200">
              <a:buFontTx/>
              <a:buChar char="-"/>
            </a:pPr>
            <a:r>
              <a:rPr lang="en-US" sz="3200" b="1" dirty="0"/>
              <a:t>Get a pregnancy test</a:t>
            </a:r>
          </a:p>
        </p:txBody>
      </p:sp>
    </p:spTree>
    <p:extLst>
      <p:ext uri="{BB962C8B-B14F-4D97-AF65-F5344CB8AC3E}">
        <p14:creationId xmlns:p14="http://schemas.microsoft.com/office/powerpoint/2010/main" val="290553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5258"/>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FFA22807-7BD2-441B-9116-80A7765C8EFF}"/>
              </a:ext>
            </a:extLst>
          </p:cNvPr>
          <p:cNvSpPr txBox="1">
            <a:spLocks/>
          </p:cNvSpPr>
          <p:nvPr/>
        </p:nvSpPr>
        <p:spPr>
          <a:xfrm>
            <a:off x="6234665" y="591014"/>
            <a:ext cx="6308714" cy="5319132"/>
          </a:xfrm>
          <a:prstGeom prst="rect">
            <a:avLst/>
          </a:prstGeom>
        </p:spPr>
        <p:txBody>
          <a:bodyPr vert="horz" lIns="91440" tIns="45720" rIns="91440" bIns="45720" rtlCol="0" anchor="b" anchorCtr="0">
            <a:normAutofit fontScale="77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571500" indent="-571500">
              <a:lnSpc>
                <a:spcPct val="100000"/>
              </a:lnSpc>
              <a:spcBef>
                <a:spcPct val="20000"/>
              </a:spcBef>
              <a:buClr>
                <a:schemeClr val="bg1">
                  <a:lumMod val="75000"/>
                  <a:lumOff val="25000"/>
                </a:schemeClr>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rPr>
              <a:t>Anyone tested for HIV or other STI</a:t>
            </a:r>
          </a:p>
          <a:p>
            <a:pPr marL="571500" indent="-571500">
              <a:lnSpc>
                <a:spcPct val="100000"/>
              </a:lnSpc>
              <a:spcBef>
                <a:spcPct val="20000"/>
              </a:spcBef>
              <a:buClr>
                <a:schemeClr val="bg1">
                  <a:lumMod val="75000"/>
                  <a:lumOff val="25000"/>
                </a:schemeClr>
              </a:buClr>
              <a:buSzPct val="70000"/>
              <a:buFont typeface="Wingdings" panose="05000000000000000000" pitchFamily="2" charset="2"/>
              <a:buChar char="§"/>
              <a:defRPr/>
            </a:pPr>
            <a:endPar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endParaRPr>
          </a:p>
          <a:p>
            <a:pPr marL="571500" indent="-571500">
              <a:lnSpc>
                <a:spcPct val="100000"/>
              </a:lnSpc>
              <a:spcBef>
                <a:spcPct val="20000"/>
              </a:spcBef>
              <a:buClr>
                <a:schemeClr val="bg1">
                  <a:lumMod val="75000"/>
                  <a:lumOff val="25000"/>
                </a:schemeClr>
              </a:buClr>
              <a:buSzPct val="70000"/>
              <a:buFont typeface="Wingdings" panose="05000000000000000000" pitchFamily="2" charset="2"/>
              <a:buChar char="§"/>
              <a:defRPr/>
            </a:pPr>
            <a:r>
              <a:rPr kumimoji="0" lang="en-US" sz="3600" b="1" i="0" u="none" strike="noStrike" kern="1200" cap="none" spc="0" normalizeH="0" baseline="0" noProof="0" dirty="0">
                <a:ln>
                  <a:noFill/>
                </a:ln>
                <a:solidFill>
                  <a:schemeClr val="bg1">
                    <a:lumMod val="75000"/>
                    <a:lumOff val="25000"/>
                  </a:schemeClr>
                </a:solidFill>
                <a:effectLst/>
                <a:uLnTx/>
                <a:uFillTx/>
                <a:latin typeface="Calibri" pitchFamily="34" charset="0"/>
                <a:ea typeface="+mn-ea"/>
                <a:cs typeface="+mn-cs"/>
              </a:rPr>
              <a:t>Syphilis symptoms (especially with risk factors)</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Pregnant women not linked to prenatal care </a:t>
            </a:r>
          </a:p>
          <a:p>
            <a:pPr marR="0" lvl="0" algn="l" defTabSz="914400" rtl="0" eaLnBrk="0" fontAlgn="base" latinLnBrk="0" hangingPunct="0">
              <a:lnSpc>
                <a:spcPct val="100000"/>
              </a:lnSpc>
              <a:spcBef>
                <a:spcPct val="20000"/>
              </a:spcBef>
              <a:spcAft>
                <a:spcPct val="0"/>
              </a:spcAft>
              <a:buClr>
                <a:schemeClr val="tx1"/>
              </a:buClr>
              <a:buSzPct val="70000"/>
              <a:tabLst/>
              <a:defRPr/>
            </a:pPr>
            <a:endPar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457189" marR="0" lvl="0" indent="-457189" algn="l" defTabSz="914400" rtl="0" eaLnBrk="0" fontAlgn="base" latinLnBrk="0" hangingPunct="0">
              <a:lnSpc>
                <a:spcPct val="100000"/>
              </a:lnSpc>
              <a:spcBef>
                <a:spcPct val="20000"/>
              </a:spcBef>
              <a:spcAft>
                <a:spcPct val="0"/>
              </a:spcAft>
              <a:buClr>
                <a:schemeClr val="tx1"/>
              </a:buClr>
              <a:buSzPct val="70000"/>
              <a:buFont typeface="Wingdings" panose="05000000000000000000" pitchFamily="2" charset="2"/>
              <a:buChar char="§"/>
              <a:tabLst/>
              <a:defRPr/>
            </a:pPr>
            <a:r>
              <a:rPr kumimoji="0" lang="en-US" sz="3600" b="1" i="0" u="none" strike="noStrike" kern="1200" cap="none" spc="0" normalizeH="0" baseline="0" noProof="0" dirty="0">
                <a:ln>
                  <a:noFill/>
                </a:ln>
                <a:solidFill>
                  <a:schemeClr val="tx1"/>
                </a:solidFill>
                <a:effectLst/>
                <a:uLnTx/>
                <a:uFillTx/>
                <a:latin typeface="Calibri" pitchFamily="34" charset="0"/>
                <a:ea typeface="+mn-ea"/>
                <a:cs typeface="+mn-cs"/>
              </a:rPr>
              <a:t>In high prevalence or outbreak settings: </a:t>
            </a:r>
          </a:p>
          <a:p>
            <a:pPr marL="990575" marR="0" lvl="1" indent="-380990" algn="l" defTabSz="914400" rtl="0" eaLnBrk="0" fontAlgn="base" latinLnBrk="0" hangingPunct="0">
              <a:lnSpc>
                <a:spcPct val="100000"/>
              </a:lnSpc>
              <a:spcBef>
                <a:spcPct val="20000"/>
              </a:spcBef>
              <a:spcAft>
                <a:spcPct val="0"/>
              </a:spcAft>
              <a:buClr>
                <a:schemeClr val="tx1"/>
              </a:buClr>
              <a:buSzPct val="100000"/>
              <a:buFont typeface="Arial" panose="020B0604020202020204" pitchFamily="34" charset="0"/>
              <a:buChar char="•"/>
              <a:tabLst/>
              <a:defRPr/>
            </a:pPr>
            <a:r>
              <a:rPr kumimoji="0" lang="en-US" sz="3600" b="0" i="0" u="none" strike="noStrike" kern="1200" cap="none" spc="0" normalizeH="0" baseline="0" noProof="0" dirty="0">
                <a:ln>
                  <a:noFill/>
                </a:ln>
                <a:effectLst/>
                <a:uLnTx/>
                <a:uFillTx/>
                <a:latin typeface="Calibri" panose="020F0502020204030204" pitchFamily="34" charset="0"/>
                <a:ea typeface="+mn-ea"/>
                <a:cs typeface="+mn-cs"/>
              </a:rPr>
              <a:t>All pregnant women</a:t>
            </a:r>
          </a:p>
          <a:p>
            <a:pPr marL="990575" marR="0" lvl="1" indent="-380990" algn="l" defTabSz="914400" rtl="0" eaLnBrk="0" fontAlgn="base" latinLnBrk="0" hangingPunct="0">
              <a:lnSpc>
                <a:spcPct val="100000"/>
              </a:lnSpc>
              <a:spcBef>
                <a:spcPct val="20000"/>
              </a:spcBef>
              <a:spcAft>
                <a:spcPct val="0"/>
              </a:spcAft>
              <a:buClr>
                <a:schemeClr val="tx1"/>
              </a:buClr>
              <a:buSzPct val="100000"/>
              <a:buFont typeface="Arial" panose="020B0604020202020204" pitchFamily="34" charset="0"/>
              <a:buChar char="•"/>
              <a:tabLst/>
              <a:defRPr/>
            </a:pPr>
            <a:r>
              <a:rPr kumimoji="0" lang="en-US" sz="3600" b="0" i="0" u="none" strike="noStrike" kern="1200" cap="none" spc="0" normalizeH="0" baseline="0" noProof="0" dirty="0">
                <a:ln>
                  <a:noFill/>
                </a:ln>
                <a:effectLst/>
                <a:uLnTx/>
                <a:uFillTx/>
                <a:latin typeface="Calibri" panose="020F0502020204030204" pitchFamily="34" charset="0"/>
                <a:ea typeface="+mn-ea"/>
                <a:cs typeface="+mn-cs"/>
              </a:rPr>
              <a:t>Persons with certain risk factors</a:t>
            </a:r>
          </a:p>
        </p:txBody>
      </p:sp>
      <p:cxnSp>
        <p:nvCxnSpPr>
          <p:cNvPr id="6" name="Straight Connector 5">
            <a:extLst>
              <a:ext uri="{FF2B5EF4-FFF2-40B4-BE49-F238E27FC236}">
                <a16:creationId xmlns:a16="http://schemas.microsoft.com/office/drawing/2014/main" id="{C57DE87A-B45A-48A6-9E1E-FC483F4A8FD0}"/>
              </a:ext>
            </a:extLst>
          </p:cNvPr>
          <p:cNvCxnSpPr/>
          <p:nvPr/>
        </p:nvCxnSpPr>
        <p:spPr>
          <a:xfrm>
            <a:off x="6234665" y="2578529"/>
            <a:ext cx="397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9E1DF8-CDF2-46E9-AF07-4006D983ABBC}"/>
              </a:ext>
            </a:extLst>
          </p:cNvPr>
          <p:cNvSpPr txBox="1"/>
          <p:nvPr/>
        </p:nvSpPr>
        <p:spPr>
          <a:xfrm>
            <a:off x="201881" y="2590405"/>
            <a:ext cx="4678877" cy="1938992"/>
          </a:xfrm>
          <a:prstGeom prst="rect">
            <a:avLst/>
          </a:prstGeom>
          <a:noFill/>
        </p:spPr>
        <p:txBody>
          <a:bodyPr wrap="square" rtlCol="0">
            <a:spAutoFit/>
          </a:bodyPr>
          <a:lstStyle/>
          <a:p>
            <a:r>
              <a:rPr lang="en-US" sz="4000" dirty="0">
                <a:solidFill>
                  <a:schemeClr val="bg1">
                    <a:lumMod val="75000"/>
                    <a:lumOff val="25000"/>
                  </a:schemeClr>
                </a:solidFill>
              </a:rPr>
              <a:t>Consider testing as part of ED-based screening</a:t>
            </a:r>
          </a:p>
        </p:txBody>
      </p:sp>
    </p:spTree>
    <p:extLst>
      <p:ext uri="{BB962C8B-B14F-4D97-AF65-F5344CB8AC3E}">
        <p14:creationId xmlns:p14="http://schemas.microsoft.com/office/powerpoint/2010/main" val="2270744335"/>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grpSp>
        <p:nvGrpSpPr>
          <p:cNvPr id="16" name="Group 15">
            <a:extLst>
              <a:ext uri="{FF2B5EF4-FFF2-40B4-BE49-F238E27FC236}">
                <a16:creationId xmlns:a16="http://schemas.microsoft.com/office/drawing/2014/main" id="{5EBE7F39-9DCE-49C4-9FC3-7FE1BC8AB83B}"/>
              </a:ext>
            </a:extLst>
          </p:cNvPr>
          <p:cNvGrpSpPr/>
          <p:nvPr/>
        </p:nvGrpSpPr>
        <p:grpSpPr>
          <a:xfrm>
            <a:off x="2559933" y="4480850"/>
            <a:ext cx="7384648" cy="1226915"/>
            <a:chOff x="2546433" y="1758870"/>
            <a:chExt cx="7384648" cy="1226915"/>
          </a:xfrm>
        </p:grpSpPr>
        <p:sp>
          <p:nvSpPr>
            <p:cNvPr id="17" name="Rectangle: Rounded Corners 16">
              <a:extLst>
                <a:ext uri="{FF2B5EF4-FFF2-40B4-BE49-F238E27FC236}">
                  <a16:creationId xmlns:a16="http://schemas.microsoft.com/office/drawing/2014/main" id="{0EE90A18-F877-4FE4-AC32-BEE6592DFABA}"/>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cxnSp>
          <p:nvCxnSpPr>
            <p:cNvPr id="18" name="Straight Arrow Connector 17">
              <a:extLst>
                <a:ext uri="{FF2B5EF4-FFF2-40B4-BE49-F238E27FC236}">
                  <a16:creationId xmlns:a16="http://schemas.microsoft.com/office/drawing/2014/main" id="{E6033559-C20A-450F-BE59-699D503825F0}"/>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Rounded Corners 18">
              <a:extLst>
                <a:ext uri="{FF2B5EF4-FFF2-40B4-BE49-F238E27FC236}">
                  <a16:creationId xmlns:a16="http://schemas.microsoft.com/office/drawing/2014/main" id="{D3051F8A-2E95-420B-8D79-6C53BF5D0B2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grpSp>
    </p:spTree>
    <p:extLst>
      <p:ext uri="{BB962C8B-B14F-4D97-AF65-F5344CB8AC3E}">
        <p14:creationId xmlns:p14="http://schemas.microsoft.com/office/powerpoint/2010/main" val="390177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B830C3-5551-48D1-B877-7BDAAF8F8B01}"/>
              </a:ext>
            </a:extLst>
          </p:cNvPr>
          <p:cNvSpPr>
            <a:spLocks noGrp="1"/>
          </p:cNvSpPr>
          <p:nvPr>
            <p:ph type="body" sz="quarter" idx="10"/>
          </p:nvPr>
        </p:nvSpPr>
        <p:spPr>
          <a:xfrm>
            <a:off x="609600" y="2191804"/>
            <a:ext cx="10972800" cy="3060287"/>
          </a:xfrm>
        </p:spPr>
        <p:txBody>
          <a:bodyPr/>
          <a:lstStyle/>
          <a:p>
            <a:r>
              <a:rPr lang="en-US" dirty="0">
                <a:solidFill>
                  <a:schemeClr val="accent4">
                    <a:lumMod val="50000"/>
                  </a:schemeClr>
                </a:solidFill>
              </a:rPr>
              <a:t>Early syphilis = 1 dose IM</a:t>
            </a:r>
          </a:p>
          <a:p>
            <a:pPr marL="0" indent="0">
              <a:buNone/>
            </a:pPr>
            <a:endParaRPr lang="en-US" dirty="0">
              <a:solidFill>
                <a:schemeClr val="accent4">
                  <a:lumMod val="50000"/>
                </a:schemeClr>
              </a:solidFill>
            </a:endParaRPr>
          </a:p>
          <a:p>
            <a:r>
              <a:rPr lang="en-US" dirty="0">
                <a:solidFill>
                  <a:schemeClr val="accent4">
                    <a:lumMod val="50000"/>
                  </a:schemeClr>
                </a:solidFill>
              </a:rPr>
              <a:t>Late syphilis = 3 doses IM a week apart</a:t>
            </a:r>
          </a:p>
          <a:p>
            <a:pPr marL="0" indent="0">
              <a:buNone/>
            </a:pPr>
            <a:endParaRPr lang="en-US" dirty="0">
              <a:solidFill>
                <a:schemeClr val="accent4">
                  <a:lumMod val="50000"/>
                </a:schemeClr>
              </a:solidFill>
            </a:endParaRPr>
          </a:p>
          <a:p>
            <a:r>
              <a:rPr lang="en-US" dirty="0">
                <a:solidFill>
                  <a:schemeClr val="accent4">
                    <a:lumMod val="50000"/>
                  </a:schemeClr>
                </a:solidFill>
              </a:rPr>
              <a:t>Neurosyphilis = IV + LP + admission </a:t>
            </a:r>
          </a:p>
        </p:txBody>
      </p:sp>
      <p:pic>
        <p:nvPicPr>
          <p:cNvPr id="4" name="Picture 3">
            <a:extLst>
              <a:ext uri="{FF2B5EF4-FFF2-40B4-BE49-F238E27FC236}">
                <a16:creationId xmlns:a16="http://schemas.microsoft.com/office/drawing/2014/main" id="{D7A8989B-84E1-41CD-AAA0-BCD746604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408" y="2191804"/>
            <a:ext cx="651183" cy="529533"/>
          </a:xfrm>
          <a:prstGeom prst="rect">
            <a:avLst/>
          </a:prstGeom>
        </p:spPr>
      </p:pic>
      <p:pic>
        <p:nvPicPr>
          <p:cNvPr id="5" name="Picture 4">
            <a:extLst>
              <a:ext uri="{FF2B5EF4-FFF2-40B4-BE49-F238E27FC236}">
                <a16:creationId xmlns:a16="http://schemas.microsoft.com/office/drawing/2014/main" id="{9FA204DC-C6EA-4FB5-A14A-982494DF0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598" y="3395413"/>
            <a:ext cx="651183" cy="529533"/>
          </a:xfrm>
          <a:prstGeom prst="rect">
            <a:avLst/>
          </a:prstGeom>
        </p:spPr>
      </p:pic>
      <p:pic>
        <p:nvPicPr>
          <p:cNvPr id="6" name="Picture 5">
            <a:extLst>
              <a:ext uri="{FF2B5EF4-FFF2-40B4-BE49-F238E27FC236}">
                <a16:creationId xmlns:a16="http://schemas.microsoft.com/office/drawing/2014/main" id="{8654B00F-18FF-4F5D-8C15-D58B45030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9624" y="3395412"/>
            <a:ext cx="651183" cy="529533"/>
          </a:xfrm>
          <a:prstGeom prst="rect">
            <a:avLst/>
          </a:prstGeom>
        </p:spPr>
      </p:pic>
      <p:pic>
        <p:nvPicPr>
          <p:cNvPr id="7" name="Picture 6">
            <a:extLst>
              <a:ext uri="{FF2B5EF4-FFF2-40B4-BE49-F238E27FC236}">
                <a16:creationId xmlns:a16="http://schemas.microsoft.com/office/drawing/2014/main" id="{FB86E433-F7C1-4CEA-82FC-5086E6F68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174" y="3395411"/>
            <a:ext cx="651183" cy="529533"/>
          </a:xfrm>
          <a:prstGeom prst="rect">
            <a:avLst/>
          </a:prstGeom>
        </p:spPr>
      </p:pic>
      <p:pic>
        <p:nvPicPr>
          <p:cNvPr id="9" name="Graphic 8" descr="IV outline">
            <a:extLst>
              <a:ext uri="{FF2B5EF4-FFF2-40B4-BE49-F238E27FC236}">
                <a16:creationId xmlns:a16="http://schemas.microsoft.com/office/drawing/2014/main" id="{05A99925-32AA-4132-BEEF-D3B17ACCDC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5695" y="4337691"/>
            <a:ext cx="914400" cy="914400"/>
          </a:xfrm>
          <a:prstGeom prst="rect">
            <a:avLst/>
          </a:prstGeom>
        </p:spPr>
      </p:pic>
      <p:pic>
        <p:nvPicPr>
          <p:cNvPr id="11" name="Picture 10">
            <a:extLst>
              <a:ext uri="{FF2B5EF4-FFF2-40B4-BE49-F238E27FC236}">
                <a16:creationId xmlns:a16="http://schemas.microsoft.com/office/drawing/2014/main" id="{750883A6-B124-43C1-ACA7-E267811FCC92}"/>
              </a:ext>
            </a:extLst>
          </p:cNvPr>
          <p:cNvPicPr>
            <a:picLocks noChangeAspect="1"/>
          </p:cNvPicPr>
          <p:nvPr/>
        </p:nvPicPr>
        <p:blipFill>
          <a:blip r:embed="rId6">
            <a:clrChange>
              <a:clrFrom>
                <a:srgbClr val="F7F7F7"/>
              </a:clrFrom>
              <a:clrTo>
                <a:srgbClr val="F7F7F7">
                  <a:alpha val="0"/>
                </a:srgbClr>
              </a:clrTo>
            </a:clrChange>
            <a:biLevel thresh="75000"/>
          </a:blip>
          <a:stretch>
            <a:fillRect/>
          </a:stretch>
        </p:blipFill>
        <p:spPr>
          <a:xfrm>
            <a:off x="8638543" y="4131711"/>
            <a:ext cx="1059545" cy="1120380"/>
          </a:xfrm>
          <a:prstGeom prst="rect">
            <a:avLst/>
          </a:prstGeom>
        </p:spPr>
      </p:pic>
      <p:sp>
        <p:nvSpPr>
          <p:cNvPr id="12" name="TextBox 11">
            <a:extLst>
              <a:ext uri="{FF2B5EF4-FFF2-40B4-BE49-F238E27FC236}">
                <a16:creationId xmlns:a16="http://schemas.microsoft.com/office/drawing/2014/main" id="{6AD41D4C-4DF9-40D0-98AC-47ABAFB2B70A}"/>
              </a:ext>
            </a:extLst>
          </p:cNvPr>
          <p:cNvSpPr txBox="1"/>
          <p:nvPr/>
        </p:nvSpPr>
        <p:spPr>
          <a:xfrm>
            <a:off x="8115476" y="4240893"/>
            <a:ext cx="65118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3" name="TextBox 12">
            <a:extLst>
              <a:ext uri="{FF2B5EF4-FFF2-40B4-BE49-F238E27FC236}">
                <a16:creationId xmlns:a16="http://schemas.microsoft.com/office/drawing/2014/main" id="{8D9E013D-4D11-42BC-83E6-73CBD77ADC6F}"/>
              </a:ext>
            </a:extLst>
          </p:cNvPr>
          <p:cNvSpPr txBox="1"/>
          <p:nvPr/>
        </p:nvSpPr>
        <p:spPr>
          <a:xfrm>
            <a:off x="8412146" y="3099310"/>
            <a:ext cx="65118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4" name="TextBox 13">
            <a:extLst>
              <a:ext uri="{FF2B5EF4-FFF2-40B4-BE49-F238E27FC236}">
                <a16:creationId xmlns:a16="http://schemas.microsoft.com/office/drawing/2014/main" id="{994A48DF-3D50-4B61-A0E2-FAB5842B84FF}"/>
              </a:ext>
            </a:extLst>
          </p:cNvPr>
          <p:cNvSpPr txBox="1"/>
          <p:nvPr/>
        </p:nvSpPr>
        <p:spPr>
          <a:xfrm>
            <a:off x="9502849" y="3099310"/>
            <a:ext cx="65118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97659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5576</TotalTime>
  <Words>3188</Words>
  <Application>Microsoft Macintosh PowerPoint</Application>
  <PresentationFormat>Widescreen</PresentationFormat>
  <Paragraphs>598</Paragraphs>
  <Slides>114</Slides>
  <Notes>101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114</vt:i4>
      </vt:variant>
    </vt:vector>
  </HeadingPairs>
  <TitlesOfParts>
    <vt:vector size="127" baseType="lpstr">
      <vt:lpstr>Arial</vt:lpstr>
      <vt:lpstr>Calibri</vt:lpstr>
      <vt:lpstr>Calibri Light</vt:lpstr>
      <vt:lpstr>Courier New</vt:lpstr>
      <vt:lpstr>Lucida Grande</vt:lpstr>
      <vt:lpstr>Myriad Web Pro</vt:lpstr>
      <vt:lpstr>Tw Cen MT</vt:lpstr>
      <vt:lpstr>Wingdings</vt:lpstr>
      <vt:lpstr>Office Theme</vt:lpstr>
      <vt:lpstr>1_Office Theme</vt:lpstr>
      <vt:lpstr>NCEH_ATSDR_combined</vt:lpstr>
      <vt:lpstr>1_NCEH_ATSDR_combined</vt:lpstr>
      <vt:lpstr>2_Office Theme</vt:lpstr>
      <vt:lpstr> Syphilis in the ED: Why it Matters and What to Know </vt:lpstr>
      <vt:lpstr>PowerPoint Presentation</vt:lpstr>
      <vt:lpstr>What is syphilis?</vt:lpstr>
      <vt:lpstr>PowerPoint Presentation</vt:lpstr>
      <vt:lpstr>We thought syphilis was on its way out…</vt:lpstr>
      <vt:lpstr>PowerPoint Presentation</vt:lpstr>
      <vt:lpstr>Congenital Syphilis — Rates of Reported Cases by Year of Birth, Race, and Hispanic Ethnicity of Mother, United States, 2010–2019</vt:lpstr>
      <vt:lpstr>PowerPoint Presentation</vt:lpstr>
      <vt:lpstr>Congenital Syphilis — Number of Reported Cases by Vital Status and Clinical Signs and Symptoms* of Infections, United States, 2015–2019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factors</vt:lpstr>
      <vt:lpstr>Risk factors</vt:lpstr>
      <vt:lpstr>Risk factors</vt:lpstr>
      <vt:lpstr>Risk factors</vt:lpstr>
      <vt:lpstr>Risk factors</vt:lpstr>
      <vt:lpstr>Risk factors</vt:lpstr>
      <vt:lpstr>PowerPoint Presentation</vt:lpstr>
      <vt:lpstr>PowerPoint Presentation</vt:lpstr>
      <vt:lpstr>PowerPoint Presentation</vt:lpstr>
      <vt:lpstr>PowerPoint Presentation</vt:lpstr>
      <vt:lpstr>There are 2 syphilis screening algorithms</vt:lpstr>
      <vt:lpstr>There are 2 syphilis screening algorithms</vt:lpstr>
      <vt:lpstr>There are 2 syphilis screening algorithms</vt:lpstr>
      <vt:lpstr>There are 2 syphilis screening algorithms</vt:lpstr>
      <vt:lpstr>There are 2 syphilis screening algorithms</vt:lpstr>
      <vt:lpstr>There are 2 syphilis screening algorithms</vt:lpstr>
      <vt:lpstr>There are 2 syphilis screening algorithms</vt:lpstr>
      <vt:lpstr>2 types of serologic tests for syphilis</vt:lpstr>
      <vt:lpstr>2 types of serologic tests for syphilis</vt:lpstr>
      <vt:lpstr>There are 2 syphilis screening algorithms</vt:lpstr>
      <vt:lpstr>There are 2 syphilis screening algorithms</vt:lpstr>
      <vt:lpstr>There are 2 syphilis screening algorithms</vt:lpstr>
      <vt:lpstr>Case #1</vt:lpstr>
      <vt:lpstr>You can’t treat syphilis until you stage syphilis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Neurosyphilis</vt:lpstr>
      <vt:lpstr>PowerPoint Presentation</vt:lpstr>
      <vt:lpstr>PowerPoint Presentation</vt:lpstr>
      <vt:lpstr>PowerPoint Presentation</vt:lpstr>
      <vt:lpstr>PowerPoint Presentation</vt:lpstr>
      <vt:lpstr>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actually care about:</vt:lpstr>
      <vt:lpstr>If you have one positive test, at least try…</vt:lpstr>
      <vt:lpstr>If screening in the ED…</vt:lpstr>
      <vt:lpstr>Case #2</vt:lpstr>
      <vt:lpstr>Summary</vt:lpstr>
      <vt:lpstr>Summary</vt:lpstr>
      <vt:lpstr>PowerPoint Presentation</vt:lpstr>
      <vt:lpstr>PowerPoint Presentation</vt:lpstr>
      <vt:lpstr>PowerPoint Presentation</vt:lpstr>
      <vt:lpstr>Thank you!</vt:lpstr>
      <vt:lpstr>An opportunity for ED providers to intervene:</vt:lpstr>
      <vt:lpstr>An opportunity for ED providers to intervene: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Tromble, Erin (CDC/DDID/NCHHSTP/DSTDP)</dc:creator>
  <cp:lastModifiedBy>Nicholas Cushman</cp:lastModifiedBy>
  <cp:revision>512</cp:revision>
  <dcterms:created xsi:type="dcterms:W3CDTF">2022-02-22T17:36:53Z</dcterms:created>
  <dcterms:modified xsi:type="dcterms:W3CDTF">2022-03-03T14:31:38Z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2022-02-22T20:00:47Z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a9771071-3136-4047-b8ba-fdf34a34c171</vt:lpwstr>
  </property>
  <property fmtid="{D5CDD505-2E9C-101B-9397-08002B2CF9AE}" pid="8" name="MSIP_Label_7b94a7b8-f06c-4dfe-bdcc-9b548fd58c31_ContentBits">
    <vt:lpwstr>0</vt:lpwstr>
  </property>
</Properties>
</file>