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4y4HhDG8x+SC+C6mRPGHz0noS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1307" autoAdjust="0"/>
  </p:normalViewPr>
  <p:slideViewPr>
    <p:cSldViewPr snapToGrid="0">
      <p:cViewPr varScale="1">
        <p:scale>
          <a:sx n="52" d="100"/>
          <a:sy n="52" d="100"/>
        </p:scale>
        <p:origin x="1843"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56" name="Google Shape;1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76bffbb58_1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176bffbb58_1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4" name="Google Shape;174;g1176bffbb58_1_4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797d478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797d478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797d478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7a650e1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17a650e1d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17a650e1d7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2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76bffbb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176bffbb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0" name="Google Shape;110;g1176bffbb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118" name="Google Shape;1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26" name="Google Shape;1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Like many people during the pandemic I worried how lack of support services and outreach programs would impact harm reduction as a whole.  I learned that the National Council for Mental Wellbeing was curious about the same, and had completed a brief review to illustrate what many of us were experiencing in our communities.  In it they noted an increase in health and social harms for folks that used substances and significant decreases in harm reduction services.  Health fairs weren’t happening, community naloxone deployment events were put on pause, and so many of the outlets we had previously used to reach people were no longer available.  This was something happening in communities all across the country with the full impact yet to be seen.  Conversely, this review also noted that many programs had started addressing these concerns by finding innovative solutions to serve their clients and that is a big part of what we will be discussing today.     </a:t>
            </a:r>
            <a:endParaRPr dirty="0"/>
          </a:p>
        </p:txBody>
      </p:sp>
      <p:sp>
        <p:nvSpPr>
          <p:cNvPr id="134" name="Google Shape;1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31"/>
          <p:cNvSpPr/>
          <p:nvPr/>
        </p:nvSpPr>
        <p:spPr>
          <a:xfrm>
            <a:off x="0" y="761999"/>
            <a:ext cx="9141600" cy="5334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1"/>
          <p:cNvSpPr/>
          <p:nvPr/>
        </p:nvSpPr>
        <p:spPr>
          <a:xfrm>
            <a:off x="9270263" y="761999"/>
            <a:ext cx="2925300" cy="5334000"/>
          </a:xfrm>
          <a:prstGeom prst="rect">
            <a:avLst/>
          </a:prstGeom>
          <a:solidFill>
            <a:srgbClr val="C8C8C8">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1"/>
          <p:cNvSpPr txBox="1">
            <a:spLocks noGrp="1"/>
          </p:cNvSpPr>
          <p:nvPr>
            <p:ph type="ctrTitle"/>
          </p:nvPr>
        </p:nvSpPr>
        <p:spPr>
          <a:xfrm>
            <a:off x="1069848" y="1298448"/>
            <a:ext cx="73152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AE5F1"/>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3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4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1"/>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1"/>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4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3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Google Shape;32;p34"/>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8" name="Google Shape;38;p3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4" name="Google Shape;44;p33"/>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5" name="Google Shape;45;p3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1" name="Google Shape;51;p36"/>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2" name="Google Shape;52;p36"/>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3" name="Google Shape;53;p36"/>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4" name="Google Shape;54;p3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38"/>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38"/>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a:spLocks noGrp="1"/>
          </p:cNvSpPr>
          <p:nvPr>
            <p:ph type="pic" idx="2"/>
          </p:nvPr>
        </p:nvSpPr>
        <p:spPr>
          <a:xfrm>
            <a:off x="3570644" y="767419"/>
            <a:ext cx="8115300" cy="5331000"/>
          </a:xfrm>
          <a:prstGeom prst="rect">
            <a:avLst/>
          </a:prstGeom>
          <a:solidFill>
            <a:srgbClr val="BFBFBF"/>
          </a:solidFill>
          <a:ln>
            <a:noFill/>
          </a:ln>
        </p:spPr>
      </p:sp>
      <p:sp>
        <p:nvSpPr>
          <p:cNvPr id="72" name="Google Shape;72;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3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1" y="758952"/>
            <a:ext cx="3443700" cy="533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p:nvPr/>
        </p:nvSpPr>
        <p:spPr>
          <a:xfrm>
            <a:off x="11815864" y="758952"/>
            <a:ext cx="384000" cy="5331000"/>
          </a:xfrm>
          <a:prstGeom prst="rect">
            <a:avLst/>
          </a:prstGeom>
          <a:solidFill>
            <a:srgbClr val="C8C8C8">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0"/>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3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3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6" name="Google Shape;16;p3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cuitysolutions.co.uk/accounting-software-challenges-financial-project-servi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tsd.va.gov/apps/craftptsd/lesson16/16_014.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thenationalcouncil.org/covid-19-pandemic-impact-on-harm-reduction-services-an-environmental-sc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069848" y="1298448"/>
            <a:ext cx="7315200" cy="325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a:t>Innovative Strategies in Harm Reduction: Text-Based Care</a:t>
            </a:r>
            <a:endParaRPr/>
          </a:p>
        </p:txBody>
      </p:sp>
      <p:sp>
        <p:nvSpPr>
          <p:cNvPr id="93" name="Google Shape;93;p1"/>
          <p:cNvSpPr txBox="1">
            <a:spLocks noGrp="1"/>
          </p:cNvSpPr>
          <p:nvPr>
            <p:ph type="subTitle" idx="1"/>
          </p:nvPr>
        </p:nvSpPr>
        <p:spPr>
          <a:xfrm>
            <a:off x="1100015" y="4670246"/>
            <a:ext cx="7315200" cy="114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US"/>
              <a:t>Samantha Gustafson, PharmD, BCACP, NCPS</a:t>
            </a:r>
            <a:endParaRPr/>
          </a:p>
          <a:p>
            <a:pPr marL="0" lvl="0" indent="0" algn="l" rtl="0">
              <a:lnSpc>
                <a:spcPct val="90000"/>
              </a:lnSpc>
              <a:spcBef>
                <a:spcPts val="0"/>
              </a:spcBef>
              <a:spcAft>
                <a:spcPts val="0"/>
              </a:spcAft>
              <a:buSzPts val="2200"/>
              <a:buNone/>
            </a:pPr>
            <a:r>
              <a:rPr lang="en-US"/>
              <a:t>LCDR, United States Public Health Service</a:t>
            </a:r>
            <a:endParaRPr/>
          </a:p>
          <a:p>
            <a:pPr marL="0" lvl="0" indent="0" algn="l" rtl="0">
              <a:lnSpc>
                <a:spcPct val="90000"/>
              </a:lnSpc>
              <a:spcBef>
                <a:spcPts val="0"/>
              </a:spcBef>
              <a:spcAft>
                <a:spcPts val="0"/>
              </a:spcAft>
              <a:buSzPts val="2200"/>
              <a:buNone/>
            </a:pPr>
            <a:r>
              <a:rPr lang="en-US"/>
              <a:t>Red Lake, MN</a:t>
            </a:r>
            <a:endParaRPr/>
          </a:p>
        </p:txBody>
      </p:sp>
      <p:pic>
        <p:nvPicPr>
          <p:cNvPr id="94" name="Google Shape;94;p1"/>
          <p:cNvPicPr preferRelativeResize="0"/>
          <p:nvPr/>
        </p:nvPicPr>
        <p:blipFill rotWithShape="1">
          <a:blip r:embed="rId3">
            <a:alphaModFix/>
          </a:blip>
          <a:srcRect/>
          <a:stretch/>
        </p:blipFill>
        <p:spPr>
          <a:xfrm>
            <a:off x="9420225" y="2134362"/>
            <a:ext cx="2628900" cy="24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252919" y="-400163"/>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Where We Started</a:t>
            </a:r>
            <a:endParaRPr/>
          </a:p>
        </p:txBody>
      </p:sp>
      <p:sp>
        <p:nvSpPr>
          <p:cNvPr id="159" name="Google Shape;159;p16"/>
          <p:cNvSpPr txBox="1">
            <a:spLocks noGrp="1"/>
          </p:cNvSpPr>
          <p:nvPr>
            <p:ph type="body" idx="1"/>
          </p:nvPr>
        </p:nvSpPr>
        <p:spPr>
          <a:xfrm>
            <a:off x="3474250" y="1459925"/>
            <a:ext cx="5433000" cy="4162500"/>
          </a:xfrm>
          <a:prstGeom prst="rect">
            <a:avLst/>
          </a:prstGeom>
          <a:noFill/>
          <a:ln>
            <a:noFill/>
          </a:ln>
        </p:spPr>
        <p:txBody>
          <a:bodyPr spcFirstLastPara="1" wrap="square" lIns="91425" tIns="45700" rIns="91425" bIns="45700" anchor="ctr" anchorCtr="0">
            <a:noAutofit/>
          </a:bodyPr>
          <a:lstStyle/>
          <a:p>
            <a:pPr marL="546100" lvl="0" indent="-457200" algn="l" rtl="0">
              <a:lnSpc>
                <a:spcPct val="100000"/>
              </a:lnSpc>
              <a:spcBef>
                <a:spcPts val="0"/>
              </a:spcBef>
              <a:spcAft>
                <a:spcPts val="0"/>
              </a:spcAft>
              <a:buClr>
                <a:srgbClr val="0C343D"/>
              </a:buClr>
              <a:buSzPts val="2200"/>
              <a:buChar char="●"/>
            </a:pPr>
            <a:r>
              <a:rPr lang="en-US" sz="2600" b="1">
                <a:solidFill>
                  <a:srgbClr val="953734"/>
                </a:solidFill>
              </a:rPr>
              <a:t>Text-based requests for harm reduction kits</a:t>
            </a:r>
            <a:endParaRPr/>
          </a:p>
          <a:p>
            <a:pPr marL="1003300" lvl="1" indent="-457200" algn="l" rtl="0">
              <a:lnSpc>
                <a:spcPct val="120000"/>
              </a:lnSpc>
              <a:spcBef>
                <a:spcPts val="1000"/>
              </a:spcBef>
              <a:spcAft>
                <a:spcPts val="0"/>
              </a:spcAft>
              <a:buClr>
                <a:srgbClr val="0C343D"/>
              </a:buClr>
              <a:buSzPts val="2200"/>
              <a:buFont typeface="Courier New"/>
              <a:buChar char="o"/>
            </a:pPr>
            <a:r>
              <a:rPr lang="en-US" sz="2000">
                <a:solidFill>
                  <a:schemeClr val="dk1"/>
                </a:solidFill>
              </a:rPr>
              <a:t>Titled ‘Kind Kits’</a:t>
            </a:r>
            <a:endParaRPr/>
          </a:p>
          <a:p>
            <a:pPr marL="1003300" lvl="1" indent="-457200" algn="l" rtl="0">
              <a:lnSpc>
                <a:spcPct val="120000"/>
              </a:lnSpc>
              <a:spcBef>
                <a:spcPts val="0"/>
              </a:spcBef>
              <a:spcAft>
                <a:spcPts val="0"/>
              </a:spcAft>
              <a:buClr>
                <a:srgbClr val="0C343D"/>
              </a:buClr>
              <a:buSzPts val="2200"/>
              <a:buFont typeface="Courier New"/>
              <a:buChar char="o"/>
            </a:pPr>
            <a:r>
              <a:rPr lang="en-US" sz="2200">
                <a:solidFill>
                  <a:schemeClr val="dk1"/>
                </a:solidFill>
              </a:rPr>
              <a:t>Text ‘KIND’ to 97779</a:t>
            </a:r>
            <a:endParaRPr/>
          </a:p>
          <a:p>
            <a:pPr marL="1003300" lvl="1" indent="-457200" algn="l" rtl="0">
              <a:lnSpc>
                <a:spcPct val="120000"/>
              </a:lnSpc>
              <a:spcBef>
                <a:spcPts val="0"/>
              </a:spcBef>
              <a:spcAft>
                <a:spcPts val="0"/>
              </a:spcAft>
              <a:buClr>
                <a:srgbClr val="0C343D"/>
              </a:buClr>
              <a:buSzPts val="2200"/>
              <a:buFont typeface="Courier New"/>
              <a:buChar char="o"/>
            </a:pPr>
            <a:r>
              <a:rPr lang="en-US" sz="2200">
                <a:solidFill>
                  <a:schemeClr val="dk1"/>
                </a:solidFill>
              </a:rPr>
              <a:t>Participants prompted through series of questions</a:t>
            </a:r>
            <a:endParaRPr/>
          </a:p>
          <a:p>
            <a:pPr marL="1003300" lvl="1" indent="-457200" algn="l" rtl="0">
              <a:lnSpc>
                <a:spcPct val="120000"/>
              </a:lnSpc>
              <a:spcBef>
                <a:spcPts val="0"/>
              </a:spcBef>
              <a:spcAft>
                <a:spcPts val="0"/>
              </a:spcAft>
              <a:buClr>
                <a:srgbClr val="0C343D"/>
              </a:buClr>
              <a:buSzPts val="2200"/>
              <a:buFont typeface="Courier New"/>
              <a:buChar char="o"/>
            </a:pPr>
            <a:r>
              <a:rPr lang="en-US" sz="2200">
                <a:solidFill>
                  <a:schemeClr val="dk1"/>
                </a:solidFill>
              </a:rPr>
              <a:t>Option given for narcan kit or kind kit</a:t>
            </a:r>
            <a:endParaRPr/>
          </a:p>
          <a:p>
            <a:pPr marL="1003300" lvl="1" indent="-457200" algn="l" rtl="0">
              <a:lnSpc>
                <a:spcPct val="120000"/>
              </a:lnSpc>
              <a:spcBef>
                <a:spcPts val="0"/>
              </a:spcBef>
              <a:spcAft>
                <a:spcPts val="0"/>
              </a:spcAft>
              <a:buClr>
                <a:srgbClr val="0C343D"/>
              </a:buClr>
              <a:buSzPts val="2200"/>
              <a:buFont typeface="Courier New"/>
              <a:buChar char="o"/>
            </a:pPr>
            <a:r>
              <a:rPr lang="en-US" sz="2200">
                <a:solidFill>
                  <a:schemeClr val="dk1"/>
                </a:solidFill>
              </a:rPr>
              <a:t>May be mailed (name not required) or picked up at Red Lake Pharmacy</a:t>
            </a:r>
            <a:endParaRPr sz="2200">
              <a:solidFill>
                <a:schemeClr val="dk1"/>
              </a:solidFill>
            </a:endParaRPr>
          </a:p>
        </p:txBody>
      </p:sp>
      <p:pic>
        <p:nvPicPr>
          <p:cNvPr id="160" name="Google Shape;160;p16"/>
          <p:cNvPicPr preferRelativeResize="0">
            <a:picLocks noGrp="1"/>
          </p:cNvPicPr>
          <p:nvPr>
            <p:ph type="body" idx="4294967295"/>
          </p:nvPr>
        </p:nvPicPr>
        <p:blipFill rotWithShape="1">
          <a:blip r:embed="rId3">
            <a:alphaModFix/>
          </a:blip>
          <a:srcRect/>
          <a:stretch/>
        </p:blipFill>
        <p:spPr>
          <a:xfrm rot="-855260">
            <a:off x="0" y="2671763"/>
            <a:ext cx="2771775" cy="3663950"/>
          </a:xfrm>
          <a:prstGeom prst="rect">
            <a:avLst/>
          </a:prstGeom>
          <a:noFill/>
          <a:ln>
            <a:noFill/>
          </a:ln>
        </p:spPr>
      </p:pic>
      <p:pic>
        <p:nvPicPr>
          <p:cNvPr id="161" name="Google Shape;161;p16"/>
          <p:cNvPicPr preferRelativeResize="0"/>
          <p:nvPr/>
        </p:nvPicPr>
        <p:blipFill rotWithShape="1">
          <a:blip r:embed="rId4">
            <a:alphaModFix/>
          </a:blip>
          <a:srcRect/>
          <a:stretch/>
        </p:blipFill>
        <p:spPr>
          <a:xfrm>
            <a:off x="9096375" y="4924425"/>
            <a:ext cx="3095625" cy="1933575"/>
          </a:xfrm>
          <a:prstGeom prst="rect">
            <a:avLst/>
          </a:prstGeom>
          <a:noFill/>
          <a:ln>
            <a:noFill/>
          </a:ln>
        </p:spPr>
      </p:pic>
      <p:pic>
        <p:nvPicPr>
          <p:cNvPr id="162" name="Google Shape;162;p16"/>
          <p:cNvPicPr preferRelativeResize="0"/>
          <p:nvPr/>
        </p:nvPicPr>
        <p:blipFill rotWithShape="1">
          <a:blip r:embed="rId5">
            <a:alphaModFix/>
          </a:blip>
          <a:srcRect/>
          <a:stretch/>
        </p:blipFill>
        <p:spPr>
          <a:xfrm>
            <a:off x="9592875" y="0"/>
            <a:ext cx="2599125" cy="3025989"/>
          </a:xfrm>
          <a:prstGeom prst="rect">
            <a:avLst/>
          </a:prstGeom>
          <a:noFill/>
          <a:ln>
            <a:noFill/>
          </a:ln>
        </p:spPr>
      </p:pic>
      <p:pic>
        <p:nvPicPr>
          <p:cNvPr id="163" name="Google Shape;163;p16"/>
          <p:cNvPicPr preferRelativeResize="0"/>
          <p:nvPr/>
        </p:nvPicPr>
        <p:blipFill rotWithShape="1">
          <a:blip r:embed="rId6">
            <a:alphaModFix/>
          </a:blip>
          <a:srcRect/>
          <a:stretch/>
        </p:blipFill>
        <p:spPr>
          <a:xfrm>
            <a:off x="9063038" y="2981313"/>
            <a:ext cx="3162300" cy="194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52919" y="-476363"/>
            <a:ext cx="2947500" cy="4601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a:t>Where We Are Now</a:t>
            </a:r>
            <a:endParaRPr/>
          </a:p>
        </p:txBody>
      </p:sp>
      <p:sp>
        <p:nvSpPr>
          <p:cNvPr id="169" name="Google Shape;169;p24"/>
          <p:cNvSpPr txBox="1">
            <a:spLocks noGrp="1"/>
          </p:cNvSpPr>
          <p:nvPr>
            <p:ph type="body" idx="1"/>
          </p:nvPr>
        </p:nvSpPr>
        <p:spPr>
          <a:xfrm>
            <a:off x="3488275" y="803675"/>
            <a:ext cx="4708200" cy="5330100"/>
          </a:xfrm>
          <a:prstGeom prst="rect">
            <a:avLst/>
          </a:prstGeom>
          <a:noFill/>
          <a:ln>
            <a:noFill/>
          </a:ln>
        </p:spPr>
        <p:txBody>
          <a:bodyPr spcFirstLastPara="1" wrap="square" lIns="91425" tIns="45700" rIns="91425" bIns="45700" anchor="ctr" anchorCtr="0">
            <a:normAutofit lnSpcReduction="10000"/>
          </a:bodyPr>
          <a:lstStyle/>
          <a:p>
            <a:pPr marL="431800" lvl="0" indent="-342900" algn="l" rtl="0">
              <a:lnSpc>
                <a:spcPct val="90000"/>
              </a:lnSpc>
              <a:spcBef>
                <a:spcPts val="1200"/>
              </a:spcBef>
              <a:spcAft>
                <a:spcPts val="0"/>
              </a:spcAft>
              <a:buClr>
                <a:srgbClr val="0C343D"/>
              </a:buClr>
              <a:buSzPts val="2200"/>
              <a:buChar char="●"/>
            </a:pPr>
            <a:r>
              <a:rPr lang="en-US" sz="2400" dirty="0">
                <a:solidFill>
                  <a:schemeClr val="dk1"/>
                </a:solidFill>
              </a:rPr>
              <a:t>Currently limited to Beltrami County residents </a:t>
            </a:r>
            <a:endParaRPr sz="2400" dirty="0">
              <a:solidFill>
                <a:schemeClr val="dk1"/>
              </a:solidFill>
            </a:endParaRPr>
          </a:p>
          <a:p>
            <a:pPr marL="457200" lvl="0" indent="-368300" algn="l" rtl="0">
              <a:lnSpc>
                <a:spcPct val="90000"/>
              </a:lnSpc>
              <a:spcBef>
                <a:spcPts val="1000"/>
              </a:spcBef>
              <a:spcAft>
                <a:spcPts val="0"/>
              </a:spcAft>
              <a:buClr>
                <a:srgbClr val="0C343D"/>
              </a:buClr>
              <a:buSzPts val="2200"/>
              <a:buChar char="●"/>
            </a:pPr>
            <a:r>
              <a:rPr lang="en-US" sz="2400" b="1" dirty="0">
                <a:solidFill>
                  <a:srgbClr val="953734"/>
                </a:solidFill>
              </a:rPr>
              <a:t>Kits include:</a:t>
            </a:r>
            <a:endParaRPr b="1" dirty="0">
              <a:solidFill>
                <a:srgbClr val="953734"/>
              </a:solidFill>
            </a:endParaRPr>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Clean syringes/needles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Sharps containers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Tourniquets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Cookers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Cotton</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Alcohol swabs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Naloxone</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Condoms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Fentanyl Test Strips</a:t>
            </a:r>
            <a:endParaRPr sz="2000"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LOTS of education</a:t>
            </a:r>
            <a:endParaRPr sz="2000" dirty="0">
              <a:solidFill>
                <a:schemeClr val="dk1"/>
              </a:solidFill>
            </a:endParaRPr>
          </a:p>
          <a:p>
            <a:pPr marL="457200" lvl="0" indent="-368300" algn="l" rtl="0">
              <a:lnSpc>
                <a:spcPct val="90000"/>
              </a:lnSpc>
              <a:spcBef>
                <a:spcPts val="1000"/>
              </a:spcBef>
              <a:spcAft>
                <a:spcPts val="0"/>
              </a:spcAft>
              <a:buClr>
                <a:srgbClr val="0C343D"/>
              </a:buClr>
              <a:buSzPts val="2200"/>
              <a:buChar char="●"/>
            </a:pPr>
            <a:r>
              <a:rPr lang="en-US" sz="2400" b="1" dirty="0">
                <a:solidFill>
                  <a:srgbClr val="953734"/>
                </a:solidFill>
              </a:rPr>
              <a:t>Often requested at pharmacy window</a:t>
            </a:r>
            <a:endParaRPr dirty="0"/>
          </a:p>
          <a:p>
            <a:pPr marL="914400" lvl="1" indent="-368300" algn="l" rtl="0">
              <a:lnSpc>
                <a:spcPct val="90000"/>
              </a:lnSpc>
              <a:spcBef>
                <a:spcPts val="0"/>
              </a:spcBef>
              <a:spcAft>
                <a:spcPts val="0"/>
              </a:spcAft>
              <a:buClr>
                <a:srgbClr val="0C343D"/>
              </a:buClr>
              <a:buSzPts val="2200"/>
              <a:buFont typeface="Courier New"/>
              <a:buChar char="o"/>
            </a:pPr>
            <a:r>
              <a:rPr lang="en-US" sz="2000" dirty="0">
                <a:solidFill>
                  <a:schemeClr val="dk1"/>
                </a:solidFill>
              </a:rPr>
              <a:t>Nearly 300 kits deployed in first 5 months</a:t>
            </a:r>
            <a:endParaRPr sz="2000" dirty="0">
              <a:solidFill>
                <a:schemeClr val="dk1"/>
              </a:solidFill>
            </a:endParaRPr>
          </a:p>
        </p:txBody>
      </p:sp>
      <p:pic>
        <p:nvPicPr>
          <p:cNvPr id="170" name="Google Shape;170;p24"/>
          <p:cNvPicPr preferRelativeResize="0"/>
          <p:nvPr/>
        </p:nvPicPr>
        <p:blipFill rotWithShape="1">
          <a:blip r:embed="rId3">
            <a:alphaModFix/>
          </a:blip>
          <a:srcRect/>
          <a:stretch/>
        </p:blipFill>
        <p:spPr>
          <a:xfrm>
            <a:off x="8196550" y="736700"/>
            <a:ext cx="4071650" cy="5397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176bffbb58_1_48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Challenges</a:t>
            </a:r>
            <a:endParaRPr/>
          </a:p>
        </p:txBody>
      </p:sp>
      <p:sp>
        <p:nvSpPr>
          <p:cNvPr id="177" name="Google Shape;177;g1176bffbb58_1_489"/>
          <p:cNvSpPr txBox="1">
            <a:spLocks noGrp="1"/>
          </p:cNvSpPr>
          <p:nvPr>
            <p:ph type="body" idx="1"/>
          </p:nvPr>
        </p:nvSpPr>
        <p:spPr>
          <a:xfrm>
            <a:off x="3869275" y="704251"/>
            <a:ext cx="7315200" cy="2689800"/>
          </a:xfrm>
          <a:prstGeom prst="rect">
            <a:avLst/>
          </a:prstGeom>
          <a:noFill/>
          <a:ln>
            <a:noFill/>
          </a:ln>
        </p:spPr>
        <p:txBody>
          <a:bodyPr spcFirstLastPara="1" wrap="square" lIns="91425" tIns="45700" rIns="91425" bIns="45700" anchor="ctr" anchorCtr="0">
            <a:normAutofit/>
          </a:bodyPr>
          <a:lstStyle/>
          <a:p>
            <a:pPr marL="457200" lvl="0" indent="-368300" algn="l" rtl="0">
              <a:lnSpc>
                <a:spcPct val="90000"/>
              </a:lnSpc>
              <a:spcBef>
                <a:spcPts val="1200"/>
              </a:spcBef>
              <a:spcAft>
                <a:spcPts val="0"/>
              </a:spcAft>
              <a:buSzPts val="2200"/>
              <a:buChar char="●"/>
            </a:pPr>
            <a:r>
              <a:rPr lang="en-US" sz="2400"/>
              <a:t>Lack of face-to-face education</a:t>
            </a:r>
            <a:endParaRPr sz="2400"/>
          </a:p>
          <a:p>
            <a:pPr marL="457200" lvl="0" indent="-368300" algn="l" rtl="0">
              <a:lnSpc>
                <a:spcPct val="90000"/>
              </a:lnSpc>
              <a:spcBef>
                <a:spcPts val="0"/>
              </a:spcBef>
              <a:spcAft>
                <a:spcPts val="0"/>
              </a:spcAft>
              <a:buSzPts val="2200"/>
              <a:buChar char="●"/>
            </a:pPr>
            <a:r>
              <a:rPr lang="en-US" sz="2400"/>
              <a:t>May not reach all tribal members if living outside of Beltrami County</a:t>
            </a:r>
            <a:endParaRPr sz="2400"/>
          </a:p>
          <a:p>
            <a:pPr marL="457200" lvl="0" indent="-368300" algn="l" rtl="0">
              <a:lnSpc>
                <a:spcPct val="90000"/>
              </a:lnSpc>
              <a:spcBef>
                <a:spcPts val="0"/>
              </a:spcBef>
              <a:spcAft>
                <a:spcPts val="0"/>
              </a:spcAft>
              <a:buSzPts val="2200"/>
              <a:buChar char="●"/>
            </a:pPr>
            <a:r>
              <a:rPr lang="en-US" sz="2400"/>
              <a:t>Kits discarded in hospital restrooms, which can be alarming to staff</a:t>
            </a:r>
            <a:endParaRPr sz="2400"/>
          </a:p>
        </p:txBody>
      </p:sp>
      <p:pic>
        <p:nvPicPr>
          <p:cNvPr id="178" name="Google Shape;178;g1176bffbb58_1_489"/>
          <p:cNvPicPr preferRelativeResize="0"/>
          <p:nvPr/>
        </p:nvPicPr>
        <p:blipFill rotWithShape="1">
          <a:blip r:embed="rId3">
            <a:alphaModFix/>
          </a:blip>
          <a:srcRect/>
          <a:stretch/>
        </p:blipFill>
        <p:spPr>
          <a:xfrm>
            <a:off x="4692269" y="3013051"/>
            <a:ext cx="5952531" cy="3387749"/>
          </a:xfrm>
          <a:prstGeom prst="rect">
            <a:avLst/>
          </a:prstGeom>
          <a:noFill/>
          <a:ln>
            <a:noFill/>
          </a:ln>
        </p:spPr>
      </p:pic>
      <p:sp>
        <p:nvSpPr>
          <p:cNvPr id="179" name="Google Shape;179;g1176bffbb58_1_489"/>
          <p:cNvSpPr txBox="1"/>
          <p:nvPr/>
        </p:nvSpPr>
        <p:spPr>
          <a:xfrm>
            <a:off x="107150" y="6442775"/>
            <a:ext cx="6362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Image Credit: </a:t>
            </a:r>
            <a:r>
              <a:rPr lang="en-US" sz="1000" b="0" i="0" u="sng" strike="noStrike" cap="none">
                <a:solidFill>
                  <a:schemeClr val="hlink"/>
                </a:solidFill>
                <a:latin typeface="Arial"/>
                <a:ea typeface="Arial"/>
                <a:cs typeface="Arial"/>
                <a:sym typeface="Arial"/>
                <a:hlinkClick r:id="rId4"/>
              </a:rPr>
              <a:t>https://www.acuitysolutions.co.uk/accounting-software-challenges-financial-project-services/</a:t>
            </a:r>
            <a:r>
              <a:rPr lang="en-US"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11797d47800_0_0"/>
          <p:cNvPicPr preferRelativeResize="0"/>
          <p:nvPr/>
        </p:nvPicPr>
        <p:blipFill rotWithShape="1">
          <a:blip r:embed="rId3">
            <a:alphaModFix/>
          </a:blip>
          <a:srcRect/>
          <a:stretch/>
        </p:blipFill>
        <p:spPr>
          <a:xfrm>
            <a:off x="5514103" y="1276225"/>
            <a:ext cx="6259725" cy="4860825"/>
          </a:xfrm>
          <a:prstGeom prst="rect">
            <a:avLst/>
          </a:prstGeom>
          <a:noFill/>
          <a:ln>
            <a:noFill/>
          </a:ln>
        </p:spPr>
      </p:pic>
      <p:sp>
        <p:nvSpPr>
          <p:cNvPr id="186" name="Google Shape;186;g11797d47800_0_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Next Steps</a:t>
            </a:r>
            <a:endParaRPr/>
          </a:p>
        </p:txBody>
      </p:sp>
      <p:sp>
        <p:nvSpPr>
          <p:cNvPr id="187" name="Google Shape;187;g11797d47800_0_0"/>
          <p:cNvSpPr txBox="1">
            <a:spLocks noGrp="1"/>
          </p:cNvSpPr>
          <p:nvPr>
            <p:ph type="body" idx="1"/>
          </p:nvPr>
        </p:nvSpPr>
        <p:spPr>
          <a:xfrm>
            <a:off x="3640675" y="864100"/>
            <a:ext cx="4113900" cy="4801800"/>
          </a:xfrm>
          <a:prstGeom prst="rect">
            <a:avLst/>
          </a:prstGeom>
          <a:noFill/>
          <a:ln>
            <a:noFill/>
          </a:ln>
        </p:spPr>
        <p:txBody>
          <a:bodyPr spcFirstLastPara="1" wrap="square" lIns="91425" tIns="45700" rIns="91425" bIns="45700" anchor="ctr" anchorCtr="0">
            <a:normAutofit/>
          </a:bodyPr>
          <a:lstStyle/>
          <a:p>
            <a:pPr marL="457200" lvl="0" indent="-368300" algn="l" rtl="0">
              <a:lnSpc>
                <a:spcPct val="90000"/>
              </a:lnSpc>
              <a:spcBef>
                <a:spcPts val="1200"/>
              </a:spcBef>
              <a:spcAft>
                <a:spcPts val="0"/>
              </a:spcAft>
              <a:buSzPts val="2200"/>
              <a:buChar char="●"/>
            </a:pPr>
            <a:r>
              <a:rPr lang="en-US" sz="2400"/>
              <a:t>Expanded education efforts</a:t>
            </a:r>
            <a:endParaRPr sz="2400"/>
          </a:p>
          <a:p>
            <a:pPr marL="914400" lvl="1" indent="-381000" algn="l" rtl="0">
              <a:lnSpc>
                <a:spcPct val="90000"/>
              </a:lnSpc>
              <a:spcBef>
                <a:spcPts val="0"/>
              </a:spcBef>
              <a:spcAft>
                <a:spcPts val="0"/>
              </a:spcAft>
              <a:buSzPts val="2400"/>
              <a:buChar char="○"/>
            </a:pPr>
            <a:r>
              <a:rPr lang="en-US" sz="2400"/>
              <a:t>Most kits requested at pharmacy window</a:t>
            </a:r>
            <a:endParaRPr sz="2400"/>
          </a:p>
          <a:p>
            <a:pPr marL="457200" lvl="0" indent="-381000" algn="l" rtl="0">
              <a:lnSpc>
                <a:spcPct val="90000"/>
              </a:lnSpc>
              <a:spcBef>
                <a:spcPts val="0"/>
              </a:spcBef>
              <a:spcAft>
                <a:spcPts val="0"/>
              </a:spcAft>
              <a:buSzPts val="2400"/>
              <a:buChar char="●"/>
            </a:pPr>
            <a:r>
              <a:rPr lang="en-US" sz="2400"/>
              <a:t>Consideration for expanding access to other counties</a:t>
            </a:r>
            <a:endParaRPr sz="2400"/>
          </a:p>
        </p:txBody>
      </p:sp>
      <p:sp>
        <p:nvSpPr>
          <p:cNvPr id="188" name="Google Shape;188;g11797d47800_0_0"/>
          <p:cNvSpPr txBox="1"/>
          <p:nvPr/>
        </p:nvSpPr>
        <p:spPr>
          <a:xfrm>
            <a:off x="152400" y="6324600"/>
            <a:ext cx="4889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Image Credit: </a:t>
            </a:r>
            <a:r>
              <a:rPr lang="en-US" sz="1000" b="0" i="0" u="sng" strike="noStrike" cap="none">
                <a:solidFill>
                  <a:schemeClr val="hlink"/>
                </a:solidFill>
                <a:latin typeface="Arial"/>
                <a:ea typeface="Arial"/>
                <a:cs typeface="Arial"/>
                <a:sym typeface="Arial"/>
                <a:hlinkClick r:id="rId4"/>
              </a:rPr>
              <a:t>https://www.ptsd.va.gov/apps/craftptsd/lesson16/16_014.htm</a:t>
            </a:r>
            <a:r>
              <a:rPr lang="en-US"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17a650e1d7_0_1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Summary</a:t>
            </a:r>
            <a:endParaRPr/>
          </a:p>
        </p:txBody>
      </p:sp>
      <p:sp>
        <p:nvSpPr>
          <p:cNvPr id="195" name="Google Shape;195;g117a650e1d7_0_12"/>
          <p:cNvSpPr txBox="1">
            <a:spLocks noGrp="1"/>
          </p:cNvSpPr>
          <p:nvPr>
            <p:ph type="body" idx="1"/>
          </p:nvPr>
        </p:nvSpPr>
        <p:spPr>
          <a:xfrm>
            <a:off x="3869275" y="864100"/>
            <a:ext cx="7542900" cy="512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200"/>
              </a:spcBef>
              <a:spcAft>
                <a:spcPts val="0"/>
              </a:spcAft>
              <a:buSzPts val="1800"/>
              <a:buNone/>
            </a:pPr>
            <a:endParaRPr/>
          </a:p>
          <a:p>
            <a:pPr marL="457200" lvl="0" indent="-368300" algn="l" rtl="0">
              <a:lnSpc>
                <a:spcPct val="90000"/>
              </a:lnSpc>
              <a:spcBef>
                <a:spcPts val="1200"/>
              </a:spcBef>
              <a:spcAft>
                <a:spcPts val="0"/>
              </a:spcAft>
              <a:buSzPts val="2200"/>
              <a:buChar char="●"/>
            </a:pPr>
            <a:r>
              <a:rPr lang="en-US" sz="2400"/>
              <a:t>Contactless, text-based harm reduction services provide valuable resources to people in need</a:t>
            </a:r>
            <a:endParaRPr sz="2400"/>
          </a:p>
          <a:p>
            <a:pPr marL="457200" lvl="0" indent="-368300" algn="l" rtl="0">
              <a:lnSpc>
                <a:spcPct val="90000"/>
              </a:lnSpc>
              <a:spcBef>
                <a:spcPts val="0"/>
              </a:spcBef>
              <a:spcAft>
                <a:spcPts val="0"/>
              </a:spcAft>
              <a:buSzPts val="2200"/>
              <a:buChar char="●"/>
            </a:pPr>
            <a:r>
              <a:rPr lang="en-US" sz="2400"/>
              <a:t>Meaningful relationships can still be built by providing a safe space to meet people where they’re at</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C131-E2B0-4495-8160-F5307B2A617C}"/>
              </a:ext>
            </a:extLst>
          </p:cNvPr>
          <p:cNvSpPr>
            <a:spLocks noGrp="1"/>
          </p:cNvSpPr>
          <p:nvPr>
            <p:ph type="ctrTitle"/>
          </p:nvPr>
        </p:nvSpPr>
        <p:spPr/>
        <p:txBody>
          <a:bodyPr/>
          <a:lstStyle/>
          <a:p>
            <a:r>
              <a:rPr lang="en-US" dirty="0"/>
              <a:t>Success Story</a:t>
            </a:r>
          </a:p>
        </p:txBody>
      </p:sp>
    </p:spTree>
    <p:extLst>
      <p:ext uri="{BB962C8B-B14F-4D97-AF65-F5344CB8AC3E}">
        <p14:creationId xmlns:p14="http://schemas.microsoft.com/office/powerpoint/2010/main" val="316575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3867913" y="2195875"/>
            <a:ext cx="7315200" cy="3912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595959"/>
              </a:buClr>
              <a:buSzPct val="100000"/>
              <a:buFont typeface="Corbel"/>
              <a:buNone/>
            </a:pPr>
            <a:r>
              <a:rPr lang="en-US">
                <a:solidFill>
                  <a:schemeClr val="dk1"/>
                </a:solidFill>
              </a:rPr>
              <a:t>Questions?</a:t>
            </a:r>
            <a:endParaRPr>
              <a:solidFill>
                <a:schemeClr val="dk1"/>
              </a:solidFill>
            </a:endParaRPr>
          </a:p>
          <a:p>
            <a:pPr marL="0" lvl="0" indent="0" algn="l" rtl="0">
              <a:lnSpc>
                <a:spcPct val="90000"/>
              </a:lnSpc>
              <a:spcBef>
                <a:spcPts val="0"/>
              </a:spcBef>
              <a:spcAft>
                <a:spcPts val="0"/>
              </a:spcAft>
              <a:buClr>
                <a:srgbClr val="595959"/>
              </a:buClr>
              <a:buSzPct val="100000"/>
              <a:buFont typeface="Corbel"/>
              <a:buNone/>
            </a:pPr>
            <a:endParaRPr/>
          </a:p>
          <a:p>
            <a:pPr marL="0" lvl="0" indent="0" algn="l" rtl="0">
              <a:lnSpc>
                <a:spcPct val="90000"/>
              </a:lnSpc>
              <a:spcBef>
                <a:spcPts val="0"/>
              </a:spcBef>
              <a:spcAft>
                <a:spcPts val="0"/>
              </a:spcAft>
              <a:buClr>
                <a:srgbClr val="595959"/>
              </a:buClr>
              <a:buSzPct val="100000"/>
              <a:buFont typeface="Corbel"/>
              <a:buNone/>
            </a:pPr>
            <a:endParaRPr/>
          </a:p>
          <a:p>
            <a:pPr marL="0" lvl="0" indent="0" algn="l" rtl="0">
              <a:lnSpc>
                <a:spcPct val="90000"/>
              </a:lnSpc>
              <a:spcBef>
                <a:spcPts val="0"/>
              </a:spcBef>
              <a:spcAft>
                <a:spcPts val="0"/>
              </a:spcAft>
              <a:buClr>
                <a:srgbClr val="595959"/>
              </a:buClr>
              <a:buSzPct val="100000"/>
              <a:buFont typeface="Corbel"/>
              <a:buNone/>
            </a:pPr>
            <a:endParaRPr/>
          </a:p>
          <a:p>
            <a:pPr marL="0" lvl="0" indent="0" algn="l" rtl="0">
              <a:lnSpc>
                <a:spcPct val="90000"/>
              </a:lnSpc>
              <a:spcBef>
                <a:spcPts val="0"/>
              </a:spcBef>
              <a:spcAft>
                <a:spcPts val="0"/>
              </a:spcAft>
              <a:buClr>
                <a:srgbClr val="595959"/>
              </a:buClr>
              <a:buSzPct val="100000"/>
              <a:buFont typeface="Corbel"/>
              <a:buNone/>
            </a:pPr>
            <a:endParaRPr/>
          </a:p>
          <a:p>
            <a:pPr marL="0" lvl="0" indent="0" algn="l" rtl="0">
              <a:lnSpc>
                <a:spcPct val="90000"/>
              </a:lnSpc>
              <a:spcBef>
                <a:spcPts val="0"/>
              </a:spcBef>
              <a:spcAft>
                <a:spcPts val="0"/>
              </a:spcAft>
              <a:buClr>
                <a:srgbClr val="595959"/>
              </a:buClr>
              <a:buSzPct val="100000"/>
              <a:buFont typeface="Corbel"/>
              <a:buNone/>
            </a:pPr>
            <a:endParaRPr/>
          </a:p>
          <a:p>
            <a:pPr marL="0" lvl="0" indent="0" algn="r" rtl="0">
              <a:lnSpc>
                <a:spcPct val="90000"/>
              </a:lnSpc>
              <a:spcBef>
                <a:spcPts val="0"/>
              </a:spcBef>
              <a:spcAft>
                <a:spcPts val="0"/>
              </a:spcAft>
              <a:buClr>
                <a:srgbClr val="595959"/>
              </a:buClr>
              <a:buSzPct val="100000"/>
              <a:buFont typeface="Corbel"/>
              <a:buNone/>
            </a:pPr>
            <a:r>
              <a:rPr lang="en-US">
                <a:solidFill>
                  <a:schemeClr val="dk1"/>
                </a:solidFill>
              </a:rPr>
              <a:t>Thank you!</a:t>
            </a:r>
            <a:endParaRPr>
              <a:solidFill>
                <a:schemeClr val="dk1"/>
              </a:solidFill>
            </a:endParaRPr>
          </a:p>
        </p:txBody>
      </p:sp>
      <p:pic>
        <p:nvPicPr>
          <p:cNvPr id="201" name="Google Shape;201;p28"/>
          <p:cNvPicPr preferRelativeResize="0"/>
          <p:nvPr/>
        </p:nvPicPr>
        <p:blipFill rotWithShape="1">
          <a:blip r:embed="rId3">
            <a:alphaModFix/>
          </a:blip>
          <a:srcRect/>
          <a:stretch/>
        </p:blipFill>
        <p:spPr>
          <a:xfrm>
            <a:off x="5308938" y="2483463"/>
            <a:ext cx="4433175" cy="189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orbel"/>
              <a:buNone/>
            </a:pPr>
            <a:r>
              <a:rPr lang="en-US" sz="4000"/>
              <a:t>Disclosures</a:t>
            </a:r>
            <a:endParaRPr sz="4000"/>
          </a:p>
        </p:txBody>
      </p:sp>
      <p:sp>
        <p:nvSpPr>
          <p:cNvPr id="100" name="Google Shape;100;p2"/>
          <p:cNvSpPr txBox="1">
            <a:spLocks noGrp="1"/>
          </p:cNvSpPr>
          <p:nvPr>
            <p:ph type="body" idx="1"/>
          </p:nvPr>
        </p:nvSpPr>
        <p:spPr>
          <a:xfrm>
            <a:off x="3869275" y="1779503"/>
            <a:ext cx="7315200" cy="3573600"/>
          </a:xfrm>
          <a:prstGeom prst="rect">
            <a:avLst/>
          </a:prstGeom>
          <a:noFill/>
          <a:ln>
            <a:noFill/>
          </a:ln>
        </p:spPr>
        <p:txBody>
          <a:bodyPr spcFirstLastPara="1" wrap="square" lIns="91425" tIns="45700" rIns="91425" bIns="45700" anchor="ctr" anchorCtr="0">
            <a:normAutofit/>
          </a:bodyPr>
          <a:lstStyle/>
          <a:p>
            <a:pPr marL="527051" lvl="0" indent="-476250" algn="l" rtl="0">
              <a:lnSpc>
                <a:spcPct val="90000"/>
              </a:lnSpc>
              <a:spcBef>
                <a:spcPts val="0"/>
              </a:spcBef>
              <a:spcAft>
                <a:spcPts val="0"/>
              </a:spcAft>
              <a:buSzPts val="2000"/>
              <a:buChar char="●"/>
            </a:pPr>
            <a:r>
              <a:rPr lang="en-US" sz="2800">
                <a:solidFill>
                  <a:schemeClr val="dk1"/>
                </a:solidFill>
              </a:rPr>
              <a:t>I have no conflict of interest to disclose.</a:t>
            </a:r>
            <a:endParaRPr/>
          </a:p>
          <a:p>
            <a:pPr marL="527051" lvl="0" indent="-476250" algn="l" rtl="0">
              <a:lnSpc>
                <a:spcPct val="90000"/>
              </a:lnSpc>
              <a:spcBef>
                <a:spcPts val="0"/>
              </a:spcBef>
              <a:spcAft>
                <a:spcPts val="0"/>
              </a:spcAft>
              <a:buSzPts val="2000"/>
              <a:buChar char="●"/>
            </a:pPr>
            <a:r>
              <a:rPr lang="en-US" sz="2800">
                <a:solidFill>
                  <a:schemeClr val="dk1"/>
                </a:solidFill>
              </a:rPr>
              <a:t>I do intend to talk about an off-label use of fentanyl test strips (FTS).  </a:t>
            </a:r>
            <a:endParaRPr sz="2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orbel"/>
              <a:buNone/>
            </a:pPr>
            <a:r>
              <a:rPr lang="en-US" sz="4000"/>
              <a:t>Objectives</a:t>
            </a:r>
            <a:endParaRPr sz="4000"/>
          </a:p>
        </p:txBody>
      </p:sp>
      <p:sp>
        <p:nvSpPr>
          <p:cNvPr id="106" name="Google Shape;106;p3"/>
          <p:cNvSpPr txBox="1">
            <a:spLocks noGrp="1"/>
          </p:cNvSpPr>
          <p:nvPr>
            <p:ph type="body" idx="1"/>
          </p:nvPr>
        </p:nvSpPr>
        <p:spPr>
          <a:xfrm>
            <a:off x="3869275" y="864100"/>
            <a:ext cx="7690200" cy="5120700"/>
          </a:xfrm>
          <a:prstGeom prst="rect">
            <a:avLst/>
          </a:prstGeom>
          <a:noFill/>
          <a:ln>
            <a:noFill/>
          </a:ln>
        </p:spPr>
        <p:txBody>
          <a:bodyPr spcFirstLastPara="1" wrap="square" lIns="91425" tIns="45700" rIns="91425" bIns="45700" anchor="ctr" anchorCtr="0">
            <a:normAutofit/>
          </a:bodyPr>
          <a:lstStyle/>
          <a:p>
            <a:pPr marL="457200" lvl="0" indent="0" algn="l" rtl="0">
              <a:lnSpc>
                <a:spcPct val="90000"/>
              </a:lnSpc>
              <a:spcBef>
                <a:spcPts val="1200"/>
              </a:spcBef>
              <a:spcAft>
                <a:spcPts val="0"/>
              </a:spcAft>
              <a:buSzPts val="1800"/>
              <a:buNone/>
            </a:pPr>
            <a:endParaRPr sz="2800" dirty="0">
              <a:solidFill>
                <a:schemeClr val="dk1"/>
              </a:solidFill>
            </a:endParaRPr>
          </a:p>
          <a:p>
            <a:pPr marL="457200" lvl="0" indent="-488950" algn="l" rtl="0">
              <a:lnSpc>
                <a:spcPct val="90000"/>
              </a:lnSpc>
              <a:spcBef>
                <a:spcPts val="1200"/>
              </a:spcBef>
              <a:spcAft>
                <a:spcPts val="0"/>
              </a:spcAft>
              <a:buSzPts val="3300"/>
              <a:buChar char="•"/>
            </a:pPr>
            <a:r>
              <a:rPr lang="en-US" sz="2800" dirty="0">
                <a:solidFill>
                  <a:schemeClr val="dk1"/>
                </a:solidFill>
              </a:rPr>
              <a:t>Describe the impact of the </a:t>
            </a:r>
            <a:r>
              <a:rPr lang="en-US" sz="2800">
                <a:solidFill>
                  <a:schemeClr val="dk1"/>
                </a:solidFill>
              </a:rPr>
              <a:t>COVID pandemic on harm reduction resources.</a:t>
            </a:r>
            <a:endParaRPr/>
          </a:p>
          <a:p>
            <a:pPr marL="457200" lvl="0" indent="-488950" algn="l" rtl="0">
              <a:lnSpc>
                <a:spcPct val="90000"/>
              </a:lnSpc>
              <a:spcBef>
                <a:spcPts val="1200"/>
              </a:spcBef>
              <a:spcAft>
                <a:spcPts val="0"/>
              </a:spcAft>
              <a:buSzPts val="3300"/>
              <a:buChar char="•"/>
            </a:pPr>
            <a:r>
              <a:rPr lang="en-US" sz="2800" dirty="0">
                <a:solidFill>
                  <a:schemeClr val="dk1"/>
                </a:solidFill>
              </a:rPr>
              <a:t>Identify promising practices in text-based, contactless care to meet people where they’re at. </a:t>
            </a:r>
            <a:endParaRPr sz="28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76bffbb58_0_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u="sng" dirty="0"/>
              <a:t>Background:</a:t>
            </a:r>
            <a:endParaRPr u="sng" dirty="0"/>
          </a:p>
          <a:p>
            <a:pPr marL="0" lvl="0" indent="0" algn="l" rtl="0">
              <a:lnSpc>
                <a:spcPct val="90000"/>
              </a:lnSpc>
              <a:spcBef>
                <a:spcPts val="0"/>
              </a:spcBef>
              <a:spcAft>
                <a:spcPts val="0"/>
              </a:spcAft>
              <a:buSzPts val="1800"/>
              <a:buNone/>
            </a:pPr>
            <a:r>
              <a:rPr lang="en-US" dirty="0"/>
              <a:t>Provisional</a:t>
            </a:r>
            <a:endParaRPr dirty="0"/>
          </a:p>
          <a:p>
            <a:pPr marL="0" lvl="0" indent="0" algn="l" rtl="0">
              <a:lnSpc>
                <a:spcPct val="90000"/>
              </a:lnSpc>
              <a:spcBef>
                <a:spcPts val="0"/>
              </a:spcBef>
              <a:spcAft>
                <a:spcPts val="0"/>
              </a:spcAft>
              <a:buSzPts val="1800"/>
              <a:buNone/>
            </a:pPr>
            <a:r>
              <a:rPr lang="en-US" dirty="0"/>
              <a:t>Drug</a:t>
            </a:r>
            <a:endParaRPr dirty="0"/>
          </a:p>
          <a:p>
            <a:pPr marL="0" lvl="0" indent="0" algn="l" rtl="0">
              <a:lnSpc>
                <a:spcPct val="90000"/>
              </a:lnSpc>
              <a:spcBef>
                <a:spcPts val="0"/>
              </a:spcBef>
              <a:spcAft>
                <a:spcPts val="0"/>
              </a:spcAft>
              <a:buSzPts val="1800"/>
              <a:buNone/>
            </a:pPr>
            <a:r>
              <a:rPr lang="en-US" dirty="0"/>
              <a:t>Overdose </a:t>
            </a:r>
            <a:endParaRPr dirty="0"/>
          </a:p>
          <a:p>
            <a:pPr marL="0" lvl="0" indent="0" algn="l" rtl="0">
              <a:lnSpc>
                <a:spcPct val="90000"/>
              </a:lnSpc>
              <a:spcBef>
                <a:spcPts val="0"/>
              </a:spcBef>
              <a:spcAft>
                <a:spcPts val="0"/>
              </a:spcAft>
              <a:buSzPts val="1800"/>
              <a:buNone/>
            </a:pPr>
            <a:r>
              <a:rPr lang="en-US" dirty="0"/>
              <a:t>Deaths </a:t>
            </a:r>
            <a:endParaRPr dirty="0"/>
          </a:p>
          <a:p>
            <a:pPr marL="0" lvl="0" indent="0" algn="l" rtl="0">
              <a:lnSpc>
                <a:spcPct val="90000"/>
              </a:lnSpc>
              <a:spcBef>
                <a:spcPts val="0"/>
              </a:spcBef>
              <a:spcAft>
                <a:spcPts val="0"/>
              </a:spcAft>
              <a:buSzPts val="1800"/>
              <a:buNone/>
            </a:pPr>
            <a:r>
              <a:rPr lang="en-US" dirty="0"/>
              <a:t>During the</a:t>
            </a:r>
            <a:endParaRPr dirty="0"/>
          </a:p>
          <a:p>
            <a:pPr marL="0" lvl="0" indent="0" algn="l" rtl="0">
              <a:lnSpc>
                <a:spcPct val="90000"/>
              </a:lnSpc>
              <a:spcBef>
                <a:spcPts val="0"/>
              </a:spcBef>
              <a:spcAft>
                <a:spcPts val="0"/>
              </a:spcAft>
              <a:buSzPts val="1800"/>
              <a:buNone/>
            </a:pPr>
            <a:r>
              <a:rPr lang="en-US" dirty="0"/>
              <a:t>Pandemic</a:t>
            </a:r>
            <a:endParaRPr dirty="0"/>
          </a:p>
        </p:txBody>
      </p:sp>
      <p:sp>
        <p:nvSpPr>
          <p:cNvPr id="113" name="Google Shape;113;g1176bffbb58_0_0"/>
          <p:cNvSpPr txBox="1"/>
          <p:nvPr/>
        </p:nvSpPr>
        <p:spPr>
          <a:xfrm>
            <a:off x="252925" y="6282025"/>
            <a:ext cx="4192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Arial"/>
                <a:ea typeface="Arial"/>
                <a:cs typeface="Arial"/>
                <a:sym typeface="Arial"/>
                <a:hlinkClick r:id="rId3"/>
              </a:rPr>
              <a:t>https://www.cdc.gov/nchs/nvss/vsrr/drug-overdose-data.htm</a:t>
            </a:r>
            <a:r>
              <a:rPr lang="en-US"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p:txBody>
      </p:sp>
      <p:pic>
        <p:nvPicPr>
          <p:cNvPr id="114" name="Google Shape;114;g1176bffbb58_0_0"/>
          <p:cNvPicPr preferRelativeResize="0"/>
          <p:nvPr/>
        </p:nvPicPr>
        <p:blipFill rotWithShape="1">
          <a:blip r:embed="rId4">
            <a:alphaModFix/>
          </a:blip>
          <a:srcRect/>
          <a:stretch/>
        </p:blipFill>
        <p:spPr>
          <a:xfrm>
            <a:off x="2901075" y="1553775"/>
            <a:ext cx="9310576" cy="407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61758" y="196984"/>
            <a:ext cx="6184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Corbel"/>
              <a:ea typeface="Corbel"/>
              <a:cs typeface="Corbel"/>
              <a:sym typeface="Corbel"/>
            </a:endParaRPr>
          </a:p>
        </p:txBody>
      </p:sp>
      <p:pic>
        <p:nvPicPr>
          <p:cNvPr id="121" name="Google Shape;121;p19"/>
          <p:cNvPicPr preferRelativeResize="0"/>
          <p:nvPr/>
        </p:nvPicPr>
        <p:blipFill rotWithShape="1">
          <a:blip r:embed="rId3">
            <a:alphaModFix/>
          </a:blip>
          <a:srcRect/>
          <a:stretch/>
        </p:blipFill>
        <p:spPr>
          <a:xfrm>
            <a:off x="0" y="0"/>
            <a:ext cx="6951751" cy="6858000"/>
          </a:xfrm>
          <a:prstGeom prst="rect">
            <a:avLst/>
          </a:prstGeom>
          <a:noFill/>
          <a:ln>
            <a:noFill/>
          </a:ln>
        </p:spPr>
      </p:pic>
      <p:pic>
        <p:nvPicPr>
          <p:cNvPr id="122" name="Google Shape;122;p19"/>
          <p:cNvPicPr preferRelativeResize="0"/>
          <p:nvPr/>
        </p:nvPicPr>
        <p:blipFill rotWithShape="1">
          <a:blip r:embed="rId4">
            <a:alphaModFix/>
          </a:blip>
          <a:srcRect r="999" b="5024"/>
          <a:stretch/>
        </p:blipFill>
        <p:spPr>
          <a:xfrm>
            <a:off x="980775" y="1719250"/>
            <a:ext cx="5808726" cy="3392424"/>
          </a:xfrm>
          <a:prstGeom prst="rect">
            <a:avLst/>
          </a:prstGeom>
          <a:noFill/>
          <a:ln>
            <a:noFill/>
          </a:ln>
        </p:spPr>
      </p:pic>
      <p:sp>
        <p:nvSpPr>
          <p:cNvPr id="123" name="Google Shape;123;p19"/>
          <p:cNvSpPr txBox="1"/>
          <p:nvPr/>
        </p:nvSpPr>
        <p:spPr>
          <a:xfrm>
            <a:off x="7257975" y="1142150"/>
            <a:ext cx="4548900" cy="4638300"/>
          </a:xfrm>
          <a:prstGeom prst="rect">
            <a:avLst/>
          </a:prstGeom>
          <a:noFill/>
          <a:ln>
            <a:noFill/>
          </a:ln>
        </p:spPr>
        <p:txBody>
          <a:bodyPr spcFirstLastPara="1" wrap="square" lIns="91425" tIns="91425" rIns="91425" bIns="91425" anchor="t" anchorCtr="0">
            <a:spAutoFit/>
          </a:bodyPr>
          <a:lstStyle/>
          <a:p>
            <a:pPr marL="419100" marR="0" lvl="0" indent="-393700" algn="l" rtl="0">
              <a:lnSpc>
                <a:spcPct val="100000"/>
              </a:lnSpc>
              <a:spcBef>
                <a:spcPts val="1000"/>
              </a:spcBef>
              <a:spcAft>
                <a:spcPts val="0"/>
              </a:spcAft>
              <a:buClr>
                <a:srgbClr val="0C343D"/>
              </a:buClr>
              <a:buSzPts val="3200"/>
              <a:buFont typeface="Arial"/>
              <a:buChar char="•"/>
            </a:pPr>
            <a:r>
              <a:rPr lang="en-US" sz="2400">
                <a:solidFill>
                  <a:schemeClr val="dk1"/>
                </a:solidFill>
                <a:latin typeface="Century Gothic"/>
                <a:ea typeface="Century Gothic"/>
                <a:cs typeface="Century Gothic"/>
                <a:sym typeface="Century Gothic"/>
              </a:rPr>
              <a:t>Interruptions in recovery services</a:t>
            </a:r>
            <a:endParaRPr/>
          </a:p>
          <a:p>
            <a:pPr marL="419100" marR="0" lvl="0" indent="-393700" algn="l" rtl="0">
              <a:lnSpc>
                <a:spcPct val="150000"/>
              </a:lnSpc>
              <a:spcBef>
                <a:spcPts val="1000"/>
              </a:spcBef>
              <a:spcAft>
                <a:spcPts val="0"/>
              </a:spcAft>
              <a:buClr>
                <a:srgbClr val="0C343D"/>
              </a:buClr>
              <a:buSzPts val="3200"/>
              <a:buFont typeface="Arial"/>
              <a:buChar char="•"/>
            </a:pPr>
            <a:r>
              <a:rPr lang="en-US" sz="2400">
                <a:solidFill>
                  <a:schemeClr val="dk1"/>
                </a:solidFill>
                <a:latin typeface="Century Gothic"/>
                <a:ea typeface="Century Gothic"/>
                <a:cs typeface="Century Gothic"/>
                <a:sym typeface="Century Gothic"/>
              </a:rPr>
              <a:t>Disrupted routines</a:t>
            </a:r>
            <a:endParaRPr sz="2400">
              <a:solidFill>
                <a:schemeClr val="dk1"/>
              </a:solidFill>
              <a:latin typeface="Century Gothic"/>
              <a:ea typeface="Century Gothic"/>
              <a:cs typeface="Century Gothic"/>
              <a:sym typeface="Century Gothic"/>
            </a:endParaRPr>
          </a:p>
          <a:p>
            <a:pPr marL="419100" marR="0" lvl="0" indent="-393700" algn="l" rtl="0">
              <a:lnSpc>
                <a:spcPct val="150000"/>
              </a:lnSpc>
              <a:spcBef>
                <a:spcPts val="1000"/>
              </a:spcBef>
              <a:spcAft>
                <a:spcPts val="0"/>
              </a:spcAft>
              <a:buClr>
                <a:srgbClr val="0C343D"/>
              </a:buClr>
              <a:buSzPts val="3200"/>
              <a:buFont typeface="Arial"/>
              <a:buChar char="•"/>
            </a:pPr>
            <a:r>
              <a:rPr lang="en-US" sz="2400">
                <a:solidFill>
                  <a:schemeClr val="dk1"/>
                </a:solidFill>
                <a:latin typeface="Century Gothic"/>
                <a:ea typeface="Century Gothic"/>
                <a:cs typeface="Century Gothic"/>
                <a:sym typeface="Century Gothic"/>
              </a:rPr>
              <a:t>Stress</a:t>
            </a:r>
            <a:endParaRPr sz="2400">
              <a:solidFill>
                <a:schemeClr val="dk1"/>
              </a:solidFill>
              <a:latin typeface="Century Gothic"/>
              <a:ea typeface="Century Gothic"/>
              <a:cs typeface="Century Gothic"/>
              <a:sym typeface="Century Gothic"/>
            </a:endParaRPr>
          </a:p>
          <a:p>
            <a:pPr marL="419100" marR="0" lvl="0" indent="-393700" algn="l" rtl="0">
              <a:lnSpc>
                <a:spcPct val="150000"/>
              </a:lnSpc>
              <a:spcBef>
                <a:spcPts val="1000"/>
              </a:spcBef>
              <a:spcAft>
                <a:spcPts val="0"/>
              </a:spcAft>
              <a:buClr>
                <a:srgbClr val="0C343D"/>
              </a:buClr>
              <a:buSzPts val="3200"/>
              <a:buFont typeface="Arial"/>
              <a:buChar char="•"/>
            </a:pPr>
            <a:r>
              <a:rPr lang="en-US" sz="2400">
                <a:solidFill>
                  <a:schemeClr val="dk1"/>
                </a:solidFill>
                <a:latin typeface="Century Gothic"/>
                <a:ea typeface="Century Gothic"/>
                <a:cs typeface="Century Gothic"/>
                <a:sym typeface="Century Gothic"/>
              </a:rPr>
              <a:t>Loss of work</a:t>
            </a:r>
            <a:endParaRPr sz="2400">
              <a:solidFill>
                <a:schemeClr val="dk1"/>
              </a:solidFill>
              <a:latin typeface="Century Gothic"/>
              <a:ea typeface="Century Gothic"/>
              <a:cs typeface="Century Gothic"/>
              <a:sym typeface="Century Gothic"/>
            </a:endParaRPr>
          </a:p>
          <a:p>
            <a:pPr marL="419100" marR="0" lvl="0" indent="-393700" algn="l" rtl="0">
              <a:lnSpc>
                <a:spcPct val="100000"/>
              </a:lnSpc>
              <a:spcBef>
                <a:spcPts val="1000"/>
              </a:spcBef>
              <a:spcAft>
                <a:spcPts val="0"/>
              </a:spcAft>
              <a:buClr>
                <a:srgbClr val="0C343D"/>
              </a:buClr>
              <a:buSzPts val="3200"/>
              <a:buFont typeface="Arial"/>
              <a:buChar char="•"/>
            </a:pPr>
            <a:r>
              <a:rPr lang="en-US" sz="2400">
                <a:solidFill>
                  <a:schemeClr val="dk1"/>
                </a:solidFill>
                <a:latin typeface="Century Gothic"/>
                <a:ea typeface="Century Gothic"/>
                <a:cs typeface="Century Gothic"/>
                <a:sym typeface="Century Gothic"/>
              </a:rPr>
              <a:t>Limited access to support services</a:t>
            </a:r>
            <a:endParaRPr sz="24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Increased Risk</a:t>
            </a:r>
            <a:endParaRPr/>
          </a:p>
        </p:txBody>
      </p:sp>
      <p:sp>
        <p:nvSpPr>
          <p:cNvPr id="129" name="Google Shape;129;p17"/>
          <p:cNvSpPr txBox="1"/>
          <p:nvPr/>
        </p:nvSpPr>
        <p:spPr>
          <a:xfrm>
            <a:off x="3440550" y="1434150"/>
            <a:ext cx="4548900" cy="4017300"/>
          </a:xfrm>
          <a:prstGeom prst="rect">
            <a:avLst/>
          </a:prstGeom>
          <a:noFill/>
          <a:ln>
            <a:noFill/>
          </a:ln>
        </p:spPr>
        <p:txBody>
          <a:bodyPr spcFirstLastPara="1" wrap="square" lIns="91425" tIns="91425" rIns="91425" bIns="91425" anchor="t" anchorCtr="0">
            <a:spAutoFit/>
          </a:bodyPr>
          <a:lstStyle/>
          <a:p>
            <a:pPr marL="419100" marR="0" lvl="0" indent="-393700" algn="l" rtl="0">
              <a:lnSpc>
                <a:spcPct val="200000"/>
              </a:lnSpc>
              <a:spcBef>
                <a:spcPts val="1000"/>
              </a:spcBef>
              <a:spcAft>
                <a:spcPts val="0"/>
              </a:spcAft>
              <a:buClr>
                <a:srgbClr val="0C343D"/>
              </a:buClr>
              <a:buSzPts val="3200"/>
              <a:buFont typeface="Arial"/>
              <a:buChar char="•"/>
            </a:pPr>
            <a:r>
              <a:rPr lang="en-US" sz="2400" b="0" i="0" u="none" strike="noStrike" cap="none">
                <a:solidFill>
                  <a:schemeClr val="dk1"/>
                </a:solidFill>
                <a:latin typeface="Century Gothic"/>
                <a:ea typeface="Century Gothic"/>
                <a:cs typeface="Century Gothic"/>
                <a:sym typeface="Century Gothic"/>
              </a:rPr>
              <a:t>Changing drug supply</a:t>
            </a:r>
            <a:endParaRPr/>
          </a:p>
          <a:p>
            <a:pPr marL="419100" marR="0" lvl="0" indent="-393700" algn="l" rtl="0">
              <a:lnSpc>
                <a:spcPct val="200000"/>
              </a:lnSpc>
              <a:spcBef>
                <a:spcPts val="1000"/>
              </a:spcBef>
              <a:spcAft>
                <a:spcPts val="0"/>
              </a:spcAft>
              <a:buClr>
                <a:srgbClr val="0C343D"/>
              </a:buClr>
              <a:buSzPts val="3200"/>
              <a:buFont typeface="Arial"/>
              <a:buChar char="•"/>
            </a:pPr>
            <a:r>
              <a:rPr lang="en-US" sz="2400" b="0" i="0" u="none" strike="noStrike" cap="none">
                <a:solidFill>
                  <a:schemeClr val="dk1"/>
                </a:solidFill>
                <a:latin typeface="Century Gothic"/>
                <a:ea typeface="Century Gothic"/>
                <a:cs typeface="Century Gothic"/>
                <a:sym typeface="Century Gothic"/>
              </a:rPr>
              <a:t>Longer gaps between use</a:t>
            </a:r>
            <a:endParaRPr sz="1900" b="0" i="0" u="none" strike="noStrike" cap="none">
              <a:solidFill>
                <a:schemeClr val="dk1"/>
              </a:solidFill>
              <a:latin typeface="Arial"/>
              <a:ea typeface="Arial"/>
              <a:cs typeface="Arial"/>
              <a:sym typeface="Arial"/>
            </a:endParaRPr>
          </a:p>
          <a:p>
            <a:pPr marL="419100" marR="0" lvl="0" indent="-393700" algn="l" rtl="0">
              <a:lnSpc>
                <a:spcPct val="200000"/>
              </a:lnSpc>
              <a:spcBef>
                <a:spcPts val="1000"/>
              </a:spcBef>
              <a:spcAft>
                <a:spcPts val="0"/>
              </a:spcAft>
              <a:buClr>
                <a:srgbClr val="0C343D"/>
              </a:buClr>
              <a:buSzPts val="3200"/>
              <a:buFont typeface="Arial"/>
              <a:buChar char="•"/>
            </a:pPr>
            <a:r>
              <a:rPr lang="en-US" sz="2400" b="0" i="0" u="none" strike="noStrike" cap="none">
                <a:solidFill>
                  <a:schemeClr val="dk1"/>
                </a:solidFill>
                <a:latin typeface="Century Gothic"/>
                <a:ea typeface="Century Gothic"/>
                <a:cs typeface="Century Gothic"/>
                <a:sym typeface="Century Gothic"/>
              </a:rPr>
              <a:t>Drug potency</a:t>
            </a:r>
            <a:endParaRPr sz="1900" b="0" i="0" u="none" strike="noStrike" cap="none">
              <a:solidFill>
                <a:schemeClr val="dk1"/>
              </a:solidFill>
              <a:latin typeface="Arial"/>
              <a:ea typeface="Arial"/>
              <a:cs typeface="Arial"/>
              <a:sym typeface="Arial"/>
            </a:endParaRPr>
          </a:p>
          <a:p>
            <a:pPr marL="419100" marR="0" lvl="0" indent="-393700" algn="l" rtl="0">
              <a:lnSpc>
                <a:spcPct val="200000"/>
              </a:lnSpc>
              <a:spcBef>
                <a:spcPts val="1000"/>
              </a:spcBef>
              <a:spcAft>
                <a:spcPts val="0"/>
              </a:spcAft>
              <a:buClr>
                <a:srgbClr val="0C343D"/>
              </a:buClr>
              <a:buSzPts val="3200"/>
              <a:buFont typeface="Arial"/>
              <a:buChar char="•"/>
            </a:pPr>
            <a:r>
              <a:rPr lang="en-US" sz="2400" b="0" i="0" u="none" strike="noStrike" cap="none">
                <a:solidFill>
                  <a:schemeClr val="dk1"/>
                </a:solidFill>
                <a:latin typeface="Century Gothic"/>
                <a:ea typeface="Century Gothic"/>
                <a:cs typeface="Century Gothic"/>
                <a:sym typeface="Century Gothic"/>
              </a:rPr>
              <a:t>Overdosing alone</a:t>
            </a:r>
            <a:r>
              <a:rPr lang="en-US" sz="2400" b="0" i="0" u="none" strike="noStrike" cap="none">
                <a:solidFill>
                  <a:srgbClr val="FFFFFF"/>
                </a:solidFill>
                <a:latin typeface="Century Gothic"/>
                <a:ea typeface="Century Gothic"/>
                <a:cs typeface="Century Gothic"/>
                <a:sym typeface="Century Gothic"/>
              </a:rPr>
              <a:t> </a:t>
            </a:r>
            <a:endParaRPr sz="2400" b="0" i="0" u="none" strike="noStrike" cap="none">
              <a:solidFill>
                <a:srgbClr val="FFFFFF"/>
              </a:solidFill>
              <a:latin typeface="Century Gothic"/>
              <a:ea typeface="Century Gothic"/>
              <a:cs typeface="Century Gothic"/>
              <a:sym typeface="Century Gothic"/>
            </a:endParaRPr>
          </a:p>
        </p:txBody>
      </p:sp>
      <p:pic>
        <p:nvPicPr>
          <p:cNvPr id="130" name="Google Shape;130;p17"/>
          <p:cNvPicPr preferRelativeResize="0"/>
          <p:nvPr/>
        </p:nvPicPr>
        <p:blipFill rotWithShape="1">
          <a:blip r:embed="rId3">
            <a:alphaModFix/>
          </a:blip>
          <a:srcRect/>
          <a:stretch/>
        </p:blipFill>
        <p:spPr>
          <a:xfrm>
            <a:off x="8117075" y="902975"/>
            <a:ext cx="4074924" cy="2293556"/>
          </a:xfrm>
          <a:prstGeom prst="rect">
            <a:avLst/>
          </a:prstGeom>
          <a:noFill/>
          <a:ln>
            <a:noFill/>
          </a:ln>
        </p:spPr>
      </p:pic>
      <p:pic>
        <p:nvPicPr>
          <p:cNvPr id="131" name="Google Shape;131;p17"/>
          <p:cNvPicPr preferRelativeResize="0"/>
          <p:nvPr/>
        </p:nvPicPr>
        <p:blipFill rotWithShape="1">
          <a:blip r:embed="rId4">
            <a:alphaModFix/>
          </a:blip>
          <a:srcRect/>
          <a:stretch/>
        </p:blipFill>
        <p:spPr>
          <a:xfrm>
            <a:off x="8141850" y="3196525"/>
            <a:ext cx="4050150" cy="27016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Impact on Services</a:t>
            </a:r>
            <a:endParaRPr/>
          </a:p>
        </p:txBody>
      </p:sp>
      <p:sp>
        <p:nvSpPr>
          <p:cNvPr id="137" name="Google Shape;137;p22"/>
          <p:cNvSpPr txBox="1"/>
          <p:nvPr/>
        </p:nvSpPr>
        <p:spPr>
          <a:xfrm>
            <a:off x="3616525" y="716451"/>
            <a:ext cx="8036700" cy="3121200"/>
          </a:xfrm>
          <a:prstGeom prst="rect">
            <a:avLst/>
          </a:prstGeom>
          <a:noFill/>
          <a:ln>
            <a:noFill/>
          </a:ln>
        </p:spPr>
        <p:txBody>
          <a:bodyPr spcFirstLastPara="1" wrap="square" lIns="91425" tIns="91425" rIns="91425" bIns="91425" anchor="t" anchorCtr="0">
            <a:spAutoFit/>
          </a:bodyPr>
          <a:lstStyle/>
          <a:p>
            <a:pPr marL="419100" marR="0" lvl="0" indent="-387350" algn="l" rtl="0">
              <a:lnSpc>
                <a:spcPct val="115000"/>
              </a:lnSpc>
              <a:spcBef>
                <a:spcPts val="1000"/>
              </a:spcBef>
              <a:spcAft>
                <a:spcPts val="0"/>
              </a:spcAft>
              <a:buClr>
                <a:srgbClr val="0C343D"/>
              </a:buClr>
              <a:buSzPts val="3100"/>
              <a:buFont typeface="Arial"/>
              <a:buChar char="•"/>
            </a:pPr>
            <a:r>
              <a:rPr lang="en-US" sz="2400" b="0" i="0" u="none" strike="noStrike" cap="none">
                <a:solidFill>
                  <a:schemeClr val="dk1"/>
                </a:solidFill>
                <a:latin typeface="Century Gothic"/>
                <a:ea typeface="Century Gothic"/>
                <a:cs typeface="Century Gothic"/>
                <a:sym typeface="Century Gothic"/>
              </a:rPr>
              <a:t>The National Council for Mental Wellbeing completed a brief review</a:t>
            </a:r>
            <a:endParaRPr/>
          </a:p>
          <a:p>
            <a:pPr marL="419100" marR="0" lvl="0" indent="-387350" algn="l" rtl="0">
              <a:lnSpc>
                <a:spcPct val="115000"/>
              </a:lnSpc>
              <a:spcBef>
                <a:spcPts val="1000"/>
              </a:spcBef>
              <a:spcAft>
                <a:spcPts val="0"/>
              </a:spcAft>
              <a:buClr>
                <a:srgbClr val="0C343D"/>
              </a:buClr>
              <a:buSzPts val="3100"/>
              <a:buFont typeface="Arial"/>
              <a:buChar char="•"/>
            </a:pPr>
            <a:r>
              <a:rPr lang="en-US" sz="2400" b="0" i="0" u="none" strike="noStrike" cap="none">
                <a:solidFill>
                  <a:schemeClr val="dk1"/>
                </a:solidFill>
                <a:latin typeface="Century Gothic"/>
                <a:ea typeface="Century Gothic"/>
                <a:cs typeface="Century Gothic"/>
                <a:sym typeface="Century Gothic"/>
              </a:rPr>
              <a:t>Findings:</a:t>
            </a:r>
            <a:endParaRPr sz="2400" b="0" i="0" u="none" strike="noStrike" cap="none">
              <a:solidFill>
                <a:schemeClr val="dk1"/>
              </a:solidFill>
              <a:latin typeface="Century Gothic"/>
              <a:ea typeface="Century Gothic"/>
              <a:cs typeface="Century Gothic"/>
              <a:sym typeface="Century Gothic"/>
            </a:endParaRPr>
          </a:p>
          <a:p>
            <a:pPr marL="914400" marR="0" lvl="1" indent="-349250" algn="l" rtl="0">
              <a:lnSpc>
                <a:spcPct val="115000"/>
              </a:lnSpc>
              <a:spcBef>
                <a:spcPts val="0"/>
              </a:spcBef>
              <a:spcAft>
                <a:spcPts val="0"/>
              </a:spcAft>
              <a:buClr>
                <a:srgbClr val="0C343D"/>
              </a:buClr>
              <a:buSzPts val="1900"/>
              <a:buFont typeface="Arial"/>
              <a:buChar char="○"/>
            </a:pPr>
            <a:r>
              <a:rPr lang="en-US" sz="1800" b="0" i="0" u="none" strike="noStrike" cap="none">
                <a:solidFill>
                  <a:schemeClr val="dk1"/>
                </a:solidFill>
                <a:latin typeface="Century Gothic"/>
                <a:ea typeface="Century Gothic"/>
                <a:cs typeface="Century Gothic"/>
                <a:sym typeface="Century Gothic"/>
              </a:rPr>
              <a:t>Increased health and social harms to people who use drugs</a:t>
            </a:r>
            <a:endParaRPr sz="1800" b="0" i="0" u="none" strike="noStrike" cap="none">
              <a:solidFill>
                <a:schemeClr val="dk1"/>
              </a:solidFill>
              <a:latin typeface="Century Gothic"/>
              <a:ea typeface="Century Gothic"/>
              <a:cs typeface="Century Gothic"/>
              <a:sym typeface="Century Gothic"/>
            </a:endParaRPr>
          </a:p>
          <a:p>
            <a:pPr marL="914400" marR="0" lvl="1" indent="-349250" algn="l" rtl="0">
              <a:lnSpc>
                <a:spcPct val="115000"/>
              </a:lnSpc>
              <a:spcBef>
                <a:spcPts val="0"/>
              </a:spcBef>
              <a:spcAft>
                <a:spcPts val="0"/>
              </a:spcAft>
              <a:buClr>
                <a:srgbClr val="0C343D"/>
              </a:buClr>
              <a:buSzPts val="1900"/>
              <a:buFont typeface="Arial"/>
              <a:buChar char="○"/>
            </a:pPr>
            <a:r>
              <a:rPr lang="en-US" sz="1800" b="0" i="0" u="none" strike="noStrike" cap="none">
                <a:solidFill>
                  <a:schemeClr val="dk1"/>
                </a:solidFill>
                <a:latin typeface="Century Gothic"/>
                <a:ea typeface="Century Gothic"/>
                <a:cs typeface="Century Gothic"/>
                <a:sym typeface="Century Gothic"/>
              </a:rPr>
              <a:t>Significant reductions to harm reduction services</a:t>
            </a:r>
            <a:endParaRPr sz="1800" b="0" i="0" u="none" strike="noStrike" cap="none">
              <a:solidFill>
                <a:schemeClr val="dk1"/>
              </a:solidFill>
              <a:latin typeface="Century Gothic"/>
              <a:ea typeface="Century Gothic"/>
              <a:cs typeface="Century Gothic"/>
              <a:sym typeface="Century Gothic"/>
            </a:endParaRPr>
          </a:p>
          <a:p>
            <a:pPr marL="914400" marR="0" lvl="1" indent="-349250" algn="l" rtl="0">
              <a:lnSpc>
                <a:spcPct val="115000"/>
              </a:lnSpc>
              <a:spcBef>
                <a:spcPts val="0"/>
              </a:spcBef>
              <a:spcAft>
                <a:spcPts val="0"/>
              </a:spcAft>
              <a:buClr>
                <a:srgbClr val="0C343D"/>
              </a:buClr>
              <a:buSzPts val="1900"/>
              <a:buFont typeface="Arial"/>
              <a:buChar char="○"/>
            </a:pPr>
            <a:r>
              <a:rPr lang="en-US" sz="1800" b="0" i="0" u="none" strike="noStrike" cap="none">
                <a:solidFill>
                  <a:schemeClr val="dk1"/>
                </a:solidFill>
                <a:latin typeface="Century Gothic"/>
                <a:ea typeface="Century Gothic"/>
                <a:cs typeface="Century Gothic"/>
                <a:sym typeface="Century Gothic"/>
              </a:rPr>
              <a:t>Many programs came up with innovative solutions to serve their clients</a:t>
            </a:r>
            <a:endParaRPr sz="1800" b="0" i="0" u="none" strike="noStrike" cap="none">
              <a:solidFill>
                <a:schemeClr val="dk1"/>
              </a:solidFill>
              <a:latin typeface="Century Gothic"/>
              <a:ea typeface="Century Gothic"/>
              <a:cs typeface="Century Gothic"/>
              <a:sym typeface="Century Gothic"/>
            </a:endParaRPr>
          </a:p>
        </p:txBody>
      </p:sp>
      <p:sp>
        <p:nvSpPr>
          <p:cNvPr id="138" name="Google Shape;138;p22"/>
          <p:cNvSpPr txBox="1"/>
          <p:nvPr/>
        </p:nvSpPr>
        <p:spPr>
          <a:xfrm>
            <a:off x="252925" y="6438600"/>
            <a:ext cx="9148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b="0" i="0" u="sng" strike="noStrike" cap="none">
                <a:solidFill>
                  <a:schemeClr val="hlink"/>
                </a:solidFill>
                <a:latin typeface="Century Gothic"/>
                <a:ea typeface="Century Gothic"/>
                <a:cs typeface="Century Gothic"/>
                <a:sym typeface="Century Gothic"/>
                <a:hlinkClick r:id="rId3"/>
              </a:rPr>
              <a:t>https://www.thenationalcouncil.org/covid-19-pandemic-impact-on-harm-reduction-services-an-environmental-scan/</a:t>
            </a:r>
            <a:r>
              <a:rPr lang="en-US" sz="1000" b="0" i="0" u="sng" strike="noStrike" cap="none">
                <a:solidFill>
                  <a:schemeClr val="hlink"/>
                </a:solidFill>
                <a:latin typeface="Century Gothic"/>
                <a:ea typeface="Century Gothic"/>
                <a:cs typeface="Century Gothic"/>
                <a:sym typeface="Century Gothic"/>
              </a:rPr>
              <a:t> </a:t>
            </a:r>
            <a:endParaRPr sz="1000" b="0" i="0" u="sng" strike="noStrike" cap="none">
              <a:solidFill>
                <a:schemeClr val="hlink"/>
              </a:solidFill>
              <a:latin typeface="Century Gothic"/>
              <a:ea typeface="Century Gothic"/>
              <a:cs typeface="Century Gothic"/>
              <a:sym typeface="Century Gothic"/>
            </a:endParaRPr>
          </a:p>
        </p:txBody>
      </p:sp>
      <p:pic>
        <p:nvPicPr>
          <p:cNvPr id="139" name="Google Shape;139;p22"/>
          <p:cNvPicPr preferRelativeResize="0"/>
          <p:nvPr/>
        </p:nvPicPr>
        <p:blipFill rotWithShape="1">
          <a:blip r:embed="rId4">
            <a:alphaModFix/>
          </a:blip>
          <a:srcRect/>
          <a:stretch/>
        </p:blipFill>
        <p:spPr>
          <a:xfrm>
            <a:off x="5169923" y="3728775"/>
            <a:ext cx="4929902" cy="27632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8"/>
          <p:cNvPicPr preferRelativeResize="0"/>
          <p:nvPr/>
        </p:nvPicPr>
        <p:blipFill rotWithShape="1">
          <a:blip r:embed="rId3">
            <a:alphaModFix/>
          </a:blip>
          <a:srcRect/>
          <a:stretch/>
        </p:blipFill>
        <p:spPr>
          <a:xfrm>
            <a:off x="1299356" y="0"/>
            <a:ext cx="9593284"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Opportunity in Red Lake</a:t>
            </a:r>
            <a:endParaRPr/>
          </a:p>
        </p:txBody>
      </p:sp>
      <p:sp>
        <p:nvSpPr>
          <p:cNvPr id="151" name="Google Shape;151;p26"/>
          <p:cNvSpPr txBox="1">
            <a:spLocks noGrp="1"/>
          </p:cNvSpPr>
          <p:nvPr>
            <p:ph type="body" idx="1"/>
          </p:nvPr>
        </p:nvSpPr>
        <p:spPr>
          <a:xfrm>
            <a:off x="3574600" y="872725"/>
            <a:ext cx="7998300" cy="3238800"/>
          </a:xfrm>
          <a:prstGeom prst="rect">
            <a:avLst/>
          </a:prstGeom>
          <a:noFill/>
          <a:ln>
            <a:noFill/>
          </a:ln>
        </p:spPr>
        <p:txBody>
          <a:bodyPr spcFirstLastPara="1" wrap="square" lIns="91425" tIns="45700" rIns="91425" bIns="45700" anchor="ctr" anchorCtr="0">
            <a:normAutofit/>
          </a:bodyPr>
          <a:lstStyle/>
          <a:p>
            <a:pPr marL="425450" lvl="0" indent="-342900" algn="l" rtl="0">
              <a:lnSpc>
                <a:spcPct val="90000"/>
              </a:lnSpc>
              <a:spcBef>
                <a:spcPts val="1200"/>
              </a:spcBef>
              <a:spcAft>
                <a:spcPts val="0"/>
              </a:spcAft>
              <a:buClr>
                <a:srgbClr val="0C343D"/>
              </a:buClr>
              <a:buSzPts val="2300"/>
              <a:buChar char="●"/>
            </a:pPr>
            <a:r>
              <a:rPr lang="en-US" sz="2500" b="1">
                <a:solidFill>
                  <a:srgbClr val="953734"/>
                </a:solidFill>
              </a:rPr>
              <a:t>Partnership with the Northwest Portland Area Indian Health Board</a:t>
            </a:r>
            <a:endParaRPr/>
          </a:p>
          <a:p>
            <a:pPr marL="882650" lvl="1" indent="-342900" algn="l" rtl="0">
              <a:lnSpc>
                <a:spcPct val="90000"/>
              </a:lnSpc>
              <a:spcBef>
                <a:spcPts val="250"/>
              </a:spcBef>
              <a:spcAft>
                <a:spcPts val="0"/>
              </a:spcAft>
              <a:buClr>
                <a:srgbClr val="0C343D"/>
              </a:buClr>
              <a:buSzPts val="2300"/>
              <a:buFont typeface="Courier New"/>
              <a:buChar char="o"/>
            </a:pPr>
            <a:r>
              <a:rPr lang="en-US" sz="2100">
                <a:solidFill>
                  <a:schemeClr val="dk1"/>
                </a:solidFill>
              </a:rPr>
              <a:t>Potential to pilot contactless text-based strategy discussed?</a:t>
            </a:r>
            <a:endParaRPr/>
          </a:p>
          <a:p>
            <a:pPr marL="882650" lvl="1" indent="-342900" algn="l" rtl="0">
              <a:lnSpc>
                <a:spcPct val="90000"/>
              </a:lnSpc>
              <a:spcBef>
                <a:spcPts val="250"/>
              </a:spcBef>
              <a:spcAft>
                <a:spcPts val="0"/>
              </a:spcAft>
              <a:buClr>
                <a:srgbClr val="0C343D"/>
              </a:buClr>
              <a:buSzPts val="2300"/>
              <a:buFont typeface="Courier New"/>
              <a:buChar char="o"/>
            </a:pPr>
            <a:r>
              <a:rPr lang="en-US" sz="2300">
                <a:solidFill>
                  <a:schemeClr val="dk1"/>
                </a:solidFill>
              </a:rPr>
              <a:t>What would that look like?</a:t>
            </a:r>
            <a:endParaRPr sz="2300">
              <a:solidFill>
                <a:schemeClr val="dk1"/>
              </a:solidFill>
            </a:endParaRPr>
          </a:p>
          <a:p>
            <a:pPr marL="1371600" lvl="2" indent="-374650" algn="l" rtl="0">
              <a:lnSpc>
                <a:spcPct val="90000"/>
              </a:lnSpc>
              <a:spcBef>
                <a:spcPts val="0"/>
              </a:spcBef>
              <a:spcAft>
                <a:spcPts val="0"/>
              </a:spcAft>
              <a:buClr>
                <a:srgbClr val="0C343D"/>
              </a:buClr>
              <a:buSzPts val="2300"/>
              <a:buChar char="■"/>
            </a:pPr>
            <a:r>
              <a:rPr lang="en-US" sz="2100">
                <a:solidFill>
                  <a:schemeClr val="dk1"/>
                </a:solidFill>
              </a:rPr>
              <a:t>What harm reduction tools were needed?</a:t>
            </a:r>
            <a:endParaRPr sz="2100">
              <a:solidFill>
                <a:schemeClr val="dk1"/>
              </a:solidFill>
            </a:endParaRPr>
          </a:p>
          <a:p>
            <a:pPr marL="1371600" lvl="2" indent="-374650" algn="l" rtl="0">
              <a:lnSpc>
                <a:spcPct val="90000"/>
              </a:lnSpc>
              <a:spcBef>
                <a:spcPts val="0"/>
              </a:spcBef>
              <a:spcAft>
                <a:spcPts val="0"/>
              </a:spcAft>
              <a:buClr>
                <a:srgbClr val="0C343D"/>
              </a:buClr>
              <a:buSzPts val="2300"/>
              <a:buChar char="■"/>
            </a:pPr>
            <a:r>
              <a:rPr lang="en-US" sz="2100">
                <a:solidFill>
                  <a:schemeClr val="dk1"/>
                </a:solidFill>
              </a:rPr>
              <a:t>How could we get them to people in the community?</a:t>
            </a:r>
            <a:endParaRPr sz="2100">
              <a:solidFill>
                <a:schemeClr val="dk1"/>
              </a:solidFill>
            </a:endParaRPr>
          </a:p>
          <a:p>
            <a:pPr marL="1371600" lvl="2" indent="-374650" algn="l" rtl="0">
              <a:lnSpc>
                <a:spcPct val="90000"/>
              </a:lnSpc>
              <a:spcBef>
                <a:spcPts val="0"/>
              </a:spcBef>
              <a:spcAft>
                <a:spcPts val="0"/>
              </a:spcAft>
              <a:buClr>
                <a:srgbClr val="0C343D"/>
              </a:buClr>
              <a:buSzPts val="2300"/>
              <a:buChar char="■"/>
            </a:pPr>
            <a:r>
              <a:rPr lang="en-US" sz="2100">
                <a:solidFill>
                  <a:schemeClr val="dk1"/>
                </a:solidFill>
              </a:rPr>
              <a:t>How could it be marketed?</a:t>
            </a:r>
            <a:endParaRPr sz="2100">
              <a:solidFill>
                <a:schemeClr val="dk1"/>
              </a:solidFill>
            </a:endParaRPr>
          </a:p>
        </p:txBody>
      </p:sp>
      <p:pic>
        <p:nvPicPr>
          <p:cNvPr id="152" name="Google Shape;152;p26"/>
          <p:cNvPicPr preferRelativeResize="0"/>
          <p:nvPr/>
        </p:nvPicPr>
        <p:blipFill rotWithShape="1">
          <a:blip r:embed="rId3">
            <a:alphaModFix/>
          </a:blip>
          <a:srcRect/>
          <a:stretch/>
        </p:blipFill>
        <p:spPr>
          <a:xfrm>
            <a:off x="4330147" y="3984899"/>
            <a:ext cx="6487200" cy="2442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fadeDir="5400012" sy="-100000" algn="bl" rotWithShape="0"/>
          </a:effectLst>
        </p:spPr>
      </p:pic>
    </p:spTree>
  </p:cSld>
  <p:clrMapOvr>
    <a:masterClrMapping/>
  </p:clrMapOvr>
</p:sld>
</file>

<file path=ppt/theme/theme1.xml><?xml version="1.0" encoding="utf-8"?>
<a:theme xmlns:a="http://schemas.openxmlformats.org/drawingml/2006/main" name="Frame">
  <a:themeElements>
    <a:clrScheme name="Custom 2">
      <a:dk1>
        <a:srgbClr val="000000"/>
      </a:dk1>
      <a:lt1>
        <a:srgbClr val="FFFFFF"/>
      </a:lt1>
      <a:dk2>
        <a:srgbClr val="1F497D"/>
      </a:dk2>
      <a:lt2>
        <a:srgbClr val="EEECE1"/>
      </a:lt2>
      <a:accent1>
        <a:srgbClr val="0F243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629</Words>
  <Application>Microsoft Office PowerPoint</Application>
  <PresentationFormat>Widescreen</PresentationFormat>
  <Paragraphs>97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Calibri</vt:lpstr>
      <vt:lpstr>Courier New</vt:lpstr>
      <vt:lpstr>Noto Sans Symbols</vt:lpstr>
      <vt:lpstr>Corbel</vt:lpstr>
      <vt:lpstr>Frame</vt:lpstr>
      <vt:lpstr>Innovative Strategies in Harm Reduction: Text-Based Care</vt:lpstr>
      <vt:lpstr>Disclosures</vt:lpstr>
      <vt:lpstr>Objectives</vt:lpstr>
      <vt:lpstr>Background: Provisional Drug Overdose  Deaths  During the Pandemic</vt:lpstr>
      <vt:lpstr>PowerPoint Presentation</vt:lpstr>
      <vt:lpstr>Increased Risk</vt:lpstr>
      <vt:lpstr>Impact on Services</vt:lpstr>
      <vt:lpstr>PowerPoint Presentation</vt:lpstr>
      <vt:lpstr>Opportunity in Red Lake</vt:lpstr>
      <vt:lpstr>Where We Started</vt:lpstr>
      <vt:lpstr>Where We Are Now</vt:lpstr>
      <vt:lpstr>Challenges</vt:lpstr>
      <vt:lpstr>Next Steps</vt:lpstr>
      <vt:lpstr>Summary</vt:lpstr>
      <vt:lpstr>Success Story</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Strategies in Harm Reduction: Text-Based Care</dc:title>
  <dc:creator>Ron Pula</dc:creator>
  <cp:lastModifiedBy>Samantha Gustafson</cp:lastModifiedBy>
  <cp:revision>8</cp:revision>
  <dcterms:created xsi:type="dcterms:W3CDTF">2019-04-16T04:44:05Z</dcterms:created>
  <dcterms:modified xsi:type="dcterms:W3CDTF">2022-03-01T16:03:24Z</dcterms:modified>
</cp:coreProperties>
</file>