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545" r:id="rId2"/>
    <p:sldId id="583" r:id="rId3"/>
    <p:sldId id="542" r:id="rId4"/>
    <p:sldId id="532" r:id="rId5"/>
    <p:sldId id="611" r:id="rId6"/>
    <p:sldId id="586" r:id="rId7"/>
    <p:sldId id="558" r:id="rId8"/>
    <p:sldId id="584" r:id="rId9"/>
    <p:sldId id="533" r:id="rId10"/>
    <p:sldId id="559" r:id="rId11"/>
    <p:sldId id="585" r:id="rId12"/>
    <p:sldId id="560" r:id="rId13"/>
    <p:sldId id="562" r:id="rId14"/>
    <p:sldId id="563" r:id="rId15"/>
    <p:sldId id="587" r:id="rId16"/>
    <p:sldId id="565" r:id="rId17"/>
    <p:sldId id="566" r:id="rId18"/>
    <p:sldId id="564" r:id="rId19"/>
    <p:sldId id="569" r:id="rId20"/>
    <p:sldId id="589" r:id="rId21"/>
    <p:sldId id="591" r:id="rId22"/>
    <p:sldId id="592" r:id="rId23"/>
    <p:sldId id="577" r:id="rId24"/>
    <p:sldId id="578" r:id="rId25"/>
    <p:sldId id="579" r:id="rId26"/>
    <p:sldId id="580" r:id="rId27"/>
    <p:sldId id="594" r:id="rId28"/>
    <p:sldId id="596" r:id="rId29"/>
    <p:sldId id="597" r:id="rId30"/>
    <p:sldId id="598" r:id="rId31"/>
    <p:sldId id="600" r:id="rId32"/>
    <p:sldId id="582" r:id="rId33"/>
    <p:sldId id="601" r:id="rId34"/>
    <p:sldId id="613" r:id="rId35"/>
    <p:sldId id="603" r:id="rId36"/>
    <p:sldId id="604" r:id="rId37"/>
    <p:sldId id="605" r:id="rId38"/>
    <p:sldId id="606" r:id="rId39"/>
    <p:sldId id="612" r:id="rId40"/>
    <p:sldId id="610" r:id="rId41"/>
    <p:sldId id="60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EF5"/>
    <a:srgbClr val="E5ABF5"/>
    <a:srgbClr val="D98EED"/>
    <a:srgbClr val="79CEE8"/>
    <a:srgbClr val="E8E679"/>
    <a:srgbClr val="189C9C"/>
    <a:srgbClr val="17A4A3"/>
    <a:srgbClr val="17A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76" autoAdjust="0"/>
    <p:restoredTop sz="80000" autoAdjust="0"/>
  </p:normalViewPr>
  <p:slideViewPr>
    <p:cSldViewPr snapToGrid="0" snapToObjects="1">
      <p:cViewPr varScale="1">
        <p:scale>
          <a:sx n="92" d="100"/>
          <a:sy n="92" d="100"/>
        </p:scale>
        <p:origin x="15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25.png"/><Relationship Id="rId6" Type="http://schemas.openxmlformats.org/officeDocument/2006/relationships/image" Target="../media/image37.svg"/><Relationship Id="rId5" Type="http://schemas.openxmlformats.org/officeDocument/2006/relationships/image" Target="../media/image27.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9.png"/></Relationships>
</file>

<file path=ppt/diagrams/_rels/data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25.png"/><Relationship Id="rId6" Type="http://schemas.openxmlformats.org/officeDocument/2006/relationships/image" Target="../media/image37.svg"/><Relationship Id="rId5" Type="http://schemas.openxmlformats.org/officeDocument/2006/relationships/image" Target="../media/image27.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9.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3B4D3D-8EC5-4A6D-A4AE-BCEDC43E0CB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0EB941A-3216-4ABE-B786-D105644F477F}">
      <dgm:prSet/>
      <dgm:spPr/>
      <dgm:t>
        <a:bodyPr/>
        <a:lstStyle/>
        <a:p>
          <a:r>
            <a:rPr lang="en-US"/>
            <a:t>Individual Provider</a:t>
          </a:r>
        </a:p>
      </dgm:t>
    </dgm:pt>
    <dgm:pt modelId="{2BCC0665-FA97-4E58-99BC-A5810C481324}" type="parTrans" cxnId="{FE1C9BB8-5067-4A88-96A7-F11857D994EA}">
      <dgm:prSet/>
      <dgm:spPr/>
      <dgm:t>
        <a:bodyPr/>
        <a:lstStyle/>
        <a:p>
          <a:endParaRPr lang="en-US"/>
        </a:p>
      </dgm:t>
    </dgm:pt>
    <dgm:pt modelId="{AEE0750D-3257-4723-959B-3E740CF271A6}" type="sibTrans" cxnId="{FE1C9BB8-5067-4A88-96A7-F11857D994EA}">
      <dgm:prSet/>
      <dgm:spPr/>
      <dgm:t>
        <a:bodyPr/>
        <a:lstStyle/>
        <a:p>
          <a:endParaRPr lang="en-US"/>
        </a:p>
      </dgm:t>
    </dgm:pt>
    <dgm:pt modelId="{38F35E60-252D-43DF-8A83-416D968FD61E}">
      <dgm:prSet/>
      <dgm:spPr/>
      <dgm:t>
        <a:bodyPr/>
        <a:lstStyle/>
        <a:p>
          <a:r>
            <a:rPr lang="en-US" dirty="0"/>
            <a:t>Orthopedic surgeon did not recognize that opioids are not the first line of treatment for management of pain in the </a:t>
          </a:r>
          <a:r>
            <a:rPr lang="en-US" dirty="0" smtClean="0"/>
            <a:t>outpatient setting</a:t>
          </a:r>
          <a:endParaRPr lang="en-US" dirty="0"/>
        </a:p>
      </dgm:t>
    </dgm:pt>
    <dgm:pt modelId="{C35EE8E2-06A1-4A20-B06E-7C798CE46A4C}" type="parTrans" cxnId="{61AB2FAC-2B42-455A-AAE3-7A9FA7BA93C5}">
      <dgm:prSet/>
      <dgm:spPr/>
      <dgm:t>
        <a:bodyPr/>
        <a:lstStyle/>
        <a:p>
          <a:endParaRPr lang="en-US"/>
        </a:p>
      </dgm:t>
    </dgm:pt>
    <dgm:pt modelId="{7575458A-E86C-4A29-9E56-CA1A50A280DF}" type="sibTrans" cxnId="{61AB2FAC-2B42-455A-AAE3-7A9FA7BA93C5}">
      <dgm:prSet/>
      <dgm:spPr/>
      <dgm:t>
        <a:bodyPr/>
        <a:lstStyle/>
        <a:p>
          <a:endParaRPr lang="en-US"/>
        </a:p>
      </dgm:t>
    </dgm:pt>
    <dgm:pt modelId="{D6568885-0F4B-42EF-A036-6A880149A6E9}">
      <dgm:prSet/>
      <dgm:spPr/>
      <dgm:t>
        <a:bodyPr/>
        <a:lstStyle/>
        <a:p>
          <a:r>
            <a:rPr lang="en-US" dirty="0"/>
            <a:t>The </a:t>
          </a:r>
          <a:r>
            <a:rPr lang="en-US" dirty="0" smtClean="0"/>
            <a:t>patient’s </a:t>
          </a:r>
          <a:r>
            <a:rPr lang="en-US" dirty="0"/>
            <a:t>PCP did not recognize that the patient has an SUD</a:t>
          </a:r>
          <a:br>
            <a:rPr lang="en-US" dirty="0"/>
          </a:br>
          <a:endParaRPr lang="en-US" dirty="0"/>
        </a:p>
      </dgm:t>
    </dgm:pt>
    <dgm:pt modelId="{647CFDFC-A80D-4723-9D7D-18B623E02CBC}" type="parTrans" cxnId="{82376E8F-CC79-46E9-8E98-E34CDED78EE0}">
      <dgm:prSet/>
      <dgm:spPr/>
      <dgm:t>
        <a:bodyPr/>
        <a:lstStyle/>
        <a:p>
          <a:endParaRPr lang="en-US"/>
        </a:p>
      </dgm:t>
    </dgm:pt>
    <dgm:pt modelId="{4F4003BE-3D68-4294-8BA9-1BEF4D549989}" type="sibTrans" cxnId="{82376E8F-CC79-46E9-8E98-E34CDED78EE0}">
      <dgm:prSet/>
      <dgm:spPr/>
      <dgm:t>
        <a:bodyPr/>
        <a:lstStyle/>
        <a:p>
          <a:endParaRPr lang="en-US"/>
        </a:p>
      </dgm:t>
    </dgm:pt>
    <dgm:pt modelId="{04D38B39-E010-43C9-8D7F-D2453B13FE07}">
      <dgm:prSet/>
      <dgm:spPr/>
      <dgm:t>
        <a:bodyPr/>
        <a:lstStyle/>
        <a:p>
          <a:r>
            <a:rPr lang="en-US"/>
            <a:t>Health System</a:t>
          </a:r>
        </a:p>
      </dgm:t>
    </dgm:pt>
    <dgm:pt modelId="{8E3F3808-1F49-4A23-BA88-17EEC2237587}" type="parTrans" cxnId="{D9802AB2-D5DB-45EB-8FB1-6EFD71123EA7}">
      <dgm:prSet/>
      <dgm:spPr/>
      <dgm:t>
        <a:bodyPr/>
        <a:lstStyle/>
        <a:p>
          <a:endParaRPr lang="en-US"/>
        </a:p>
      </dgm:t>
    </dgm:pt>
    <dgm:pt modelId="{1F442776-DB1B-4153-AFA4-38D0E505225C}" type="sibTrans" cxnId="{D9802AB2-D5DB-45EB-8FB1-6EFD71123EA7}">
      <dgm:prSet/>
      <dgm:spPr/>
      <dgm:t>
        <a:bodyPr/>
        <a:lstStyle/>
        <a:p>
          <a:endParaRPr lang="en-US"/>
        </a:p>
      </dgm:t>
    </dgm:pt>
    <dgm:pt modelId="{25C0D59B-326A-4B12-B082-6A6CE659D8E0}">
      <dgm:prSet/>
      <dgm:spPr/>
      <dgm:t>
        <a:bodyPr/>
        <a:lstStyle/>
        <a:p>
          <a:r>
            <a:rPr lang="en-US" dirty="0"/>
            <a:t>Should have </a:t>
          </a:r>
          <a:r>
            <a:rPr lang="en-US" dirty="0" smtClean="0"/>
            <a:t>had guidelines/policies </a:t>
          </a:r>
          <a:r>
            <a:rPr lang="en-US" dirty="0"/>
            <a:t>in place for pain management</a:t>
          </a:r>
        </a:p>
      </dgm:t>
    </dgm:pt>
    <dgm:pt modelId="{FFFD853F-FF0C-4147-A6E8-AF49FF5B91C2}" type="parTrans" cxnId="{03D5EB02-4D56-40E2-AC3B-F398F9B8DC31}">
      <dgm:prSet/>
      <dgm:spPr/>
      <dgm:t>
        <a:bodyPr/>
        <a:lstStyle/>
        <a:p>
          <a:endParaRPr lang="en-US"/>
        </a:p>
      </dgm:t>
    </dgm:pt>
    <dgm:pt modelId="{05647FCE-3CBF-4AE7-8C49-1B67804D0CFD}" type="sibTrans" cxnId="{03D5EB02-4D56-40E2-AC3B-F398F9B8DC31}">
      <dgm:prSet/>
      <dgm:spPr/>
      <dgm:t>
        <a:bodyPr/>
        <a:lstStyle/>
        <a:p>
          <a:endParaRPr lang="en-US"/>
        </a:p>
      </dgm:t>
    </dgm:pt>
    <dgm:pt modelId="{DAADD6B3-7D8E-4F56-B727-A9F47E395DBD}">
      <dgm:prSet/>
      <dgm:spPr/>
      <dgm:t>
        <a:bodyPr/>
        <a:lstStyle/>
        <a:p>
          <a:r>
            <a:rPr lang="en-US" dirty="0"/>
            <a:t>Should have policies in place for Medication Assisted Treatment</a:t>
          </a:r>
        </a:p>
      </dgm:t>
    </dgm:pt>
    <dgm:pt modelId="{BDB3A98C-6FAD-4918-B4AB-86BF0086A592}" type="parTrans" cxnId="{3626F8EF-D387-42DF-948D-FBBE9521A5A7}">
      <dgm:prSet/>
      <dgm:spPr/>
      <dgm:t>
        <a:bodyPr/>
        <a:lstStyle/>
        <a:p>
          <a:endParaRPr lang="en-US"/>
        </a:p>
      </dgm:t>
    </dgm:pt>
    <dgm:pt modelId="{ECDACFB2-FA61-4670-BD96-E52A243F4FFC}" type="sibTrans" cxnId="{3626F8EF-D387-42DF-948D-FBBE9521A5A7}">
      <dgm:prSet/>
      <dgm:spPr/>
      <dgm:t>
        <a:bodyPr/>
        <a:lstStyle/>
        <a:p>
          <a:endParaRPr lang="en-US"/>
        </a:p>
      </dgm:t>
    </dgm:pt>
    <dgm:pt modelId="{6344BA70-2131-4B0C-A11F-1F7B6A5F4A79}">
      <dgm:prSet/>
      <dgm:spPr/>
      <dgm:t>
        <a:bodyPr/>
        <a:lstStyle/>
        <a:p>
          <a:r>
            <a:rPr lang="en-US" dirty="0"/>
            <a:t>Should have policies in place for screening for SUD, HIV, HCV and STIs</a:t>
          </a:r>
          <a:br>
            <a:rPr lang="en-US" dirty="0"/>
          </a:br>
          <a:endParaRPr lang="en-US" dirty="0"/>
        </a:p>
      </dgm:t>
    </dgm:pt>
    <dgm:pt modelId="{F060F265-9015-46D9-970D-450CD33D777F}" type="parTrans" cxnId="{0D08ED71-752E-4778-A09A-D30D97B49021}">
      <dgm:prSet/>
      <dgm:spPr/>
      <dgm:t>
        <a:bodyPr/>
        <a:lstStyle/>
        <a:p>
          <a:endParaRPr lang="en-US"/>
        </a:p>
      </dgm:t>
    </dgm:pt>
    <dgm:pt modelId="{A601C243-5382-4DE5-819D-4775D8C7D275}" type="sibTrans" cxnId="{0D08ED71-752E-4778-A09A-D30D97B49021}">
      <dgm:prSet/>
      <dgm:spPr/>
      <dgm:t>
        <a:bodyPr/>
        <a:lstStyle/>
        <a:p>
          <a:endParaRPr lang="en-US"/>
        </a:p>
      </dgm:t>
    </dgm:pt>
    <dgm:pt modelId="{67AC0002-7782-410E-B99F-8E6AB11EB679}">
      <dgm:prSet/>
      <dgm:spPr/>
      <dgm:t>
        <a:bodyPr/>
        <a:lstStyle/>
        <a:p>
          <a:r>
            <a:rPr lang="en-US"/>
            <a:t>Society</a:t>
          </a:r>
        </a:p>
      </dgm:t>
    </dgm:pt>
    <dgm:pt modelId="{11D8CDF7-E12A-48B7-9762-720D4F86F4BA}" type="parTrans" cxnId="{E6A93F23-769E-40F2-B787-A306F31D55A7}">
      <dgm:prSet/>
      <dgm:spPr/>
      <dgm:t>
        <a:bodyPr/>
        <a:lstStyle/>
        <a:p>
          <a:endParaRPr lang="en-US"/>
        </a:p>
      </dgm:t>
    </dgm:pt>
    <dgm:pt modelId="{F96A35C0-A82F-41E2-9722-B30A8E903F25}" type="sibTrans" cxnId="{E6A93F23-769E-40F2-B787-A306F31D55A7}">
      <dgm:prSet/>
      <dgm:spPr/>
      <dgm:t>
        <a:bodyPr/>
        <a:lstStyle/>
        <a:p>
          <a:endParaRPr lang="en-US"/>
        </a:p>
      </dgm:t>
    </dgm:pt>
    <dgm:pt modelId="{8A9B7874-6944-476D-99CE-97D3D1014D10}">
      <dgm:prSet/>
      <dgm:spPr/>
      <dgm:t>
        <a:bodyPr/>
        <a:lstStyle/>
        <a:p>
          <a:r>
            <a:rPr lang="en-US" dirty="0"/>
            <a:t>Should recognize the syringe service programs are evidence-based practices</a:t>
          </a:r>
        </a:p>
      </dgm:t>
    </dgm:pt>
    <dgm:pt modelId="{0EB54DE3-10ED-480D-B9B1-BEAD59CF2B3F}" type="parTrans" cxnId="{88FF3223-E1BE-4201-8294-367EBBBE3846}">
      <dgm:prSet/>
      <dgm:spPr/>
      <dgm:t>
        <a:bodyPr/>
        <a:lstStyle/>
        <a:p>
          <a:endParaRPr lang="en-US"/>
        </a:p>
      </dgm:t>
    </dgm:pt>
    <dgm:pt modelId="{2601D923-ABD0-4590-A570-FA155B996A88}" type="sibTrans" cxnId="{88FF3223-E1BE-4201-8294-367EBBBE3846}">
      <dgm:prSet/>
      <dgm:spPr/>
      <dgm:t>
        <a:bodyPr/>
        <a:lstStyle/>
        <a:p>
          <a:endParaRPr lang="en-US"/>
        </a:p>
      </dgm:t>
    </dgm:pt>
    <dgm:pt modelId="{F4A6590C-B710-481D-A627-F653E36F62BA}">
      <dgm:prSet/>
      <dgm:spPr/>
      <dgm:t>
        <a:bodyPr/>
        <a:lstStyle/>
        <a:p>
          <a:pPr algn="ctr"/>
          <a:r>
            <a:rPr lang="en-US" dirty="0">
              <a:solidFill>
                <a:schemeClr val="tx1"/>
              </a:solidFill>
            </a:rPr>
            <a:t>We Should Not be Relying on Fortune for Patient Care</a:t>
          </a:r>
        </a:p>
      </dgm:t>
    </dgm:pt>
    <dgm:pt modelId="{C804E83B-1BA0-48CE-9C64-4F7789B01094}" type="parTrans" cxnId="{278AC425-4AE3-4C50-9E65-288EF9EC4832}">
      <dgm:prSet/>
      <dgm:spPr/>
      <dgm:t>
        <a:bodyPr/>
        <a:lstStyle/>
        <a:p>
          <a:endParaRPr lang="en-US"/>
        </a:p>
      </dgm:t>
    </dgm:pt>
    <dgm:pt modelId="{1946E931-3F9F-42FC-8D44-A81DB32BC86C}" type="sibTrans" cxnId="{278AC425-4AE3-4C50-9E65-288EF9EC4832}">
      <dgm:prSet/>
      <dgm:spPr/>
      <dgm:t>
        <a:bodyPr/>
        <a:lstStyle/>
        <a:p>
          <a:endParaRPr lang="en-US"/>
        </a:p>
      </dgm:t>
    </dgm:pt>
    <dgm:pt modelId="{429AF736-07D0-E04F-A7D2-DF502AC58F81}" type="pres">
      <dgm:prSet presAssocID="{B33B4D3D-8EC5-4A6D-A4AE-BCEDC43E0CB7}" presName="linear" presStyleCnt="0">
        <dgm:presLayoutVars>
          <dgm:animLvl val="lvl"/>
          <dgm:resizeHandles val="exact"/>
        </dgm:presLayoutVars>
      </dgm:prSet>
      <dgm:spPr/>
      <dgm:t>
        <a:bodyPr/>
        <a:lstStyle/>
        <a:p>
          <a:endParaRPr lang="en-US"/>
        </a:p>
      </dgm:t>
    </dgm:pt>
    <dgm:pt modelId="{46B3F932-9757-F645-ACAD-E78EB517060A}" type="pres">
      <dgm:prSet presAssocID="{20EB941A-3216-4ABE-B786-D105644F477F}" presName="parentText" presStyleLbl="node1" presStyleIdx="0" presStyleCnt="4">
        <dgm:presLayoutVars>
          <dgm:chMax val="0"/>
          <dgm:bulletEnabled val="1"/>
        </dgm:presLayoutVars>
      </dgm:prSet>
      <dgm:spPr/>
      <dgm:t>
        <a:bodyPr/>
        <a:lstStyle/>
        <a:p>
          <a:endParaRPr lang="en-US"/>
        </a:p>
      </dgm:t>
    </dgm:pt>
    <dgm:pt modelId="{79A66C25-D56E-3346-8BA4-064B271FB089}" type="pres">
      <dgm:prSet presAssocID="{20EB941A-3216-4ABE-B786-D105644F477F}" presName="childText" presStyleLbl="revTx" presStyleIdx="0" presStyleCnt="3">
        <dgm:presLayoutVars>
          <dgm:bulletEnabled val="1"/>
        </dgm:presLayoutVars>
      </dgm:prSet>
      <dgm:spPr/>
      <dgm:t>
        <a:bodyPr/>
        <a:lstStyle/>
        <a:p>
          <a:endParaRPr lang="en-US"/>
        </a:p>
      </dgm:t>
    </dgm:pt>
    <dgm:pt modelId="{B869FDB7-612C-9B43-B52F-50405D90ED52}" type="pres">
      <dgm:prSet presAssocID="{04D38B39-E010-43C9-8D7F-D2453B13FE07}" presName="parentText" presStyleLbl="node1" presStyleIdx="1" presStyleCnt="4">
        <dgm:presLayoutVars>
          <dgm:chMax val="0"/>
          <dgm:bulletEnabled val="1"/>
        </dgm:presLayoutVars>
      </dgm:prSet>
      <dgm:spPr/>
      <dgm:t>
        <a:bodyPr/>
        <a:lstStyle/>
        <a:p>
          <a:endParaRPr lang="en-US"/>
        </a:p>
      </dgm:t>
    </dgm:pt>
    <dgm:pt modelId="{357CEFA6-7C8D-7B42-8E3E-7D3079358588}" type="pres">
      <dgm:prSet presAssocID="{04D38B39-E010-43C9-8D7F-D2453B13FE07}" presName="childText" presStyleLbl="revTx" presStyleIdx="1" presStyleCnt="3">
        <dgm:presLayoutVars>
          <dgm:bulletEnabled val="1"/>
        </dgm:presLayoutVars>
      </dgm:prSet>
      <dgm:spPr/>
      <dgm:t>
        <a:bodyPr/>
        <a:lstStyle/>
        <a:p>
          <a:endParaRPr lang="en-US"/>
        </a:p>
      </dgm:t>
    </dgm:pt>
    <dgm:pt modelId="{1554C20F-59CC-C64D-B29C-524D8C5B58AB}" type="pres">
      <dgm:prSet presAssocID="{67AC0002-7782-410E-B99F-8E6AB11EB679}" presName="parentText" presStyleLbl="node1" presStyleIdx="2" presStyleCnt="4">
        <dgm:presLayoutVars>
          <dgm:chMax val="0"/>
          <dgm:bulletEnabled val="1"/>
        </dgm:presLayoutVars>
      </dgm:prSet>
      <dgm:spPr/>
      <dgm:t>
        <a:bodyPr/>
        <a:lstStyle/>
        <a:p>
          <a:endParaRPr lang="en-US"/>
        </a:p>
      </dgm:t>
    </dgm:pt>
    <dgm:pt modelId="{2F75629C-BC95-134F-9953-3E61B7B2ACBF}" type="pres">
      <dgm:prSet presAssocID="{67AC0002-7782-410E-B99F-8E6AB11EB679}" presName="childText" presStyleLbl="revTx" presStyleIdx="2" presStyleCnt="3">
        <dgm:presLayoutVars>
          <dgm:bulletEnabled val="1"/>
        </dgm:presLayoutVars>
      </dgm:prSet>
      <dgm:spPr/>
      <dgm:t>
        <a:bodyPr/>
        <a:lstStyle/>
        <a:p>
          <a:endParaRPr lang="en-US"/>
        </a:p>
      </dgm:t>
    </dgm:pt>
    <dgm:pt modelId="{D81494CF-6808-6B4E-BD2F-1748BBCA2485}" type="pres">
      <dgm:prSet presAssocID="{F4A6590C-B710-481D-A627-F653E36F62BA}" presName="parentText" presStyleLbl="node1" presStyleIdx="3" presStyleCnt="4">
        <dgm:presLayoutVars>
          <dgm:chMax val="0"/>
          <dgm:bulletEnabled val="1"/>
        </dgm:presLayoutVars>
      </dgm:prSet>
      <dgm:spPr/>
      <dgm:t>
        <a:bodyPr/>
        <a:lstStyle/>
        <a:p>
          <a:endParaRPr lang="en-US"/>
        </a:p>
      </dgm:t>
    </dgm:pt>
  </dgm:ptLst>
  <dgm:cxnLst>
    <dgm:cxn modelId="{4F44329F-BB93-FD46-8092-049C266F7F0B}" type="presOf" srcId="{B33B4D3D-8EC5-4A6D-A4AE-BCEDC43E0CB7}" destId="{429AF736-07D0-E04F-A7D2-DF502AC58F81}" srcOrd="0" destOrd="0" presId="urn:microsoft.com/office/officeart/2005/8/layout/vList2"/>
    <dgm:cxn modelId="{2ACC7813-A641-224C-BE40-5EEE0783D0F0}" type="presOf" srcId="{DAADD6B3-7D8E-4F56-B727-A9F47E395DBD}" destId="{357CEFA6-7C8D-7B42-8E3E-7D3079358588}" srcOrd="0" destOrd="1" presId="urn:microsoft.com/office/officeart/2005/8/layout/vList2"/>
    <dgm:cxn modelId="{D22C845D-29E7-F548-9B9B-60154FB9C136}" type="presOf" srcId="{20EB941A-3216-4ABE-B786-D105644F477F}" destId="{46B3F932-9757-F645-ACAD-E78EB517060A}" srcOrd="0" destOrd="0" presId="urn:microsoft.com/office/officeart/2005/8/layout/vList2"/>
    <dgm:cxn modelId="{F8D1325A-8AD2-7448-AD78-4D974B18B0CD}" type="presOf" srcId="{67AC0002-7782-410E-B99F-8E6AB11EB679}" destId="{1554C20F-59CC-C64D-B29C-524D8C5B58AB}" srcOrd="0" destOrd="0" presId="urn:microsoft.com/office/officeart/2005/8/layout/vList2"/>
    <dgm:cxn modelId="{DB5E4666-C5EE-7E40-A7D6-E70FB1F54AF4}" type="presOf" srcId="{8A9B7874-6944-476D-99CE-97D3D1014D10}" destId="{2F75629C-BC95-134F-9953-3E61B7B2ACBF}" srcOrd="0" destOrd="0" presId="urn:microsoft.com/office/officeart/2005/8/layout/vList2"/>
    <dgm:cxn modelId="{82376E8F-CC79-46E9-8E98-E34CDED78EE0}" srcId="{20EB941A-3216-4ABE-B786-D105644F477F}" destId="{D6568885-0F4B-42EF-A036-6A880149A6E9}" srcOrd="1" destOrd="0" parTransId="{647CFDFC-A80D-4723-9D7D-18B623E02CBC}" sibTransId="{4F4003BE-3D68-4294-8BA9-1BEF4D549989}"/>
    <dgm:cxn modelId="{0F61CB96-DEB3-744B-B9BF-EE8F7296A719}" type="presOf" srcId="{38F35E60-252D-43DF-8A83-416D968FD61E}" destId="{79A66C25-D56E-3346-8BA4-064B271FB089}" srcOrd="0" destOrd="0" presId="urn:microsoft.com/office/officeart/2005/8/layout/vList2"/>
    <dgm:cxn modelId="{278AC425-4AE3-4C50-9E65-288EF9EC4832}" srcId="{B33B4D3D-8EC5-4A6D-A4AE-BCEDC43E0CB7}" destId="{F4A6590C-B710-481D-A627-F653E36F62BA}" srcOrd="3" destOrd="0" parTransId="{C804E83B-1BA0-48CE-9C64-4F7789B01094}" sibTransId="{1946E931-3F9F-42FC-8D44-A81DB32BC86C}"/>
    <dgm:cxn modelId="{03D5EB02-4D56-40E2-AC3B-F398F9B8DC31}" srcId="{04D38B39-E010-43C9-8D7F-D2453B13FE07}" destId="{25C0D59B-326A-4B12-B082-6A6CE659D8E0}" srcOrd="0" destOrd="0" parTransId="{FFFD853F-FF0C-4147-A6E8-AF49FF5B91C2}" sibTransId="{05647FCE-3CBF-4AE7-8C49-1B67804D0CFD}"/>
    <dgm:cxn modelId="{24B9DCDD-282A-0D4F-9107-898D94834FA1}" type="presOf" srcId="{F4A6590C-B710-481D-A627-F653E36F62BA}" destId="{D81494CF-6808-6B4E-BD2F-1748BBCA2485}" srcOrd="0" destOrd="0" presId="urn:microsoft.com/office/officeart/2005/8/layout/vList2"/>
    <dgm:cxn modelId="{FE1C9BB8-5067-4A88-96A7-F11857D994EA}" srcId="{B33B4D3D-8EC5-4A6D-A4AE-BCEDC43E0CB7}" destId="{20EB941A-3216-4ABE-B786-D105644F477F}" srcOrd="0" destOrd="0" parTransId="{2BCC0665-FA97-4E58-99BC-A5810C481324}" sibTransId="{AEE0750D-3257-4723-959B-3E740CF271A6}"/>
    <dgm:cxn modelId="{3626F8EF-D387-42DF-948D-FBBE9521A5A7}" srcId="{04D38B39-E010-43C9-8D7F-D2453B13FE07}" destId="{DAADD6B3-7D8E-4F56-B727-A9F47E395DBD}" srcOrd="1" destOrd="0" parTransId="{BDB3A98C-6FAD-4918-B4AB-86BF0086A592}" sibTransId="{ECDACFB2-FA61-4670-BD96-E52A243F4FFC}"/>
    <dgm:cxn modelId="{CD6E08F9-2F44-2142-B628-036AC677526C}" type="presOf" srcId="{D6568885-0F4B-42EF-A036-6A880149A6E9}" destId="{79A66C25-D56E-3346-8BA4-064B271FB089}" srcOrd="0" destOrd="1" presId="urn:microsoft.com/office/officeart/2005/8/layout/vList2"/>
    <dgm:cxn modelId="{C9B29816-9606-5E43-A2FF-8E58929D9207}" type="presOf" srcId="{04D38B39-E010-43C9-8D7F-D2453B13FE07}" destId="{B869FDB7-612C-9B43-B52F-50405D90ED52}" srcOrd="0" destOrd="0" presId="urn:microsoft.com/office/officeart/2005/8/layout/vList2"/>
    <dgm:cxn modelId="{85468BE7-1890-DF4E-B922-7C3A17A9C956}" type="presOf" srcId="{6344BA70-2131-4B0C-A11F-1F7B6A5F4A79}" destId="{357CEFA6-7C8D-7B42-8E3E-7D3079358588}" srcOrd="0" destOrd="2" presId="urn:microsoft.com/office/officeart/2005/8/layout/vList2"/>
    <dgm:cxn modelId="{1D037AEB-B491-4C49-BF13-F721841E2659}" type="presOf" srcId="{25C0D59B-326A-4B12-B082-6A6CE659D8E0}" destId="{357CEFA6-7C8D-7B42-8E3E-7D3079358588}" srcOrd="0" destOrd="0" presId="urn:microsoft.com/office/officeart/2005/8/layout/vList2"/>
    <dgm:cxn modelId="{61AB2FAC-2B42-455A-AAE3-7A9FA7BA93C5}" srcId="{20EB941A-3216-4ABE-B786-D105644F477F}" destId="{38F35E60-252D-43DF-8A83-416D968FD61E}" srcOrd="0" destOrd="0" parTransId="{C35EE8E2-06A1-4A20-B06E-7C798CE46A4C}" sibTransId="{7575458A-E86C-4A29-9E56-CA1A50A280DF}"/>
    <dgm:cxn modelId="{D9802AB2-D5DB-45EB-8FB1-6EFD71123EA7}" srcId="{B33B4D3D-8EC5-4A6D-A4AE-BCEDC43E0CB7}" destId="{04D38B39-E010-43C9-8D7F-D2453B13FE07}" srcOrd="1" destOrd="0" parTransId="{8E3F3808-1F49-4A23-BA88-17EEC2237587}" sibTransId="{1F442776-DB1B-4153-AFA4-38D0E505225C}"/>
    <dgm:cxn modelId="{E6A93F23-769E-40F2-B787-A306F31D55A7}" srcId="{B33B4D3D-8EC5-4A6D-A4AE-BCEDC43E0CB7}" destId="{67AC0002-7782-410E-B99F-8E6AB11EB679}" srcOrd="2" destOrd="0" parTransId="{11D8CDF7-E12A-48B7-9762-720D4F86F4BA}" sibTransId="{F96A35C0-A82F-41E2-9722-B30A8E903F25}"/>
    <dgm:cxn modelId="{88FF3223-E1BE-4201-8294-367EBBBE3846}" srcId="{67AC0002-7782-410E-B99F-8E6AB11EB679}" destId="{8A9B7874-6944-476D-99CE-97D3D1014D10}" srcOrd="0" destOrd="0" parTransId="{0EB54DE3-10ED-480D-B9B1-BEAD59CF2B3F}" sibTransId="{2601D923-ABD0-4590-A570-FA155B996A88}"/>
    <dgm:cxn modelId="{0D08ED71-752E-4778-A09A-D30D97B49021}" srcId="{04D38B39-E010-43C9-8D7F-D2453B13FE07}" destId="{6344BA70-2131-4B0C-A11F-1F7B6A5F4A79}" srcOrd="2" destOrd="0" parTransId="{F060F265-9015-46D9-970D-450CD33D777F}" sibTransId="{A601C243-5382-4DE5-819D-4775D8C7D275}"/>
    <dgm:cxn modelId="{963BB543-A975-E748-9F0C-C18CBB303B2B}" type="presParOf" srcId="{429AF736-07D0-E04F-A7D2-DF502AC58F81}" destId="{46B3F932-9757-F645-ACAD-E78EB517060A}" srcOrd="0" destOrd="0" presId="urn:microsoft.com/office/officeart/2005/8/layout/vList2"/>
    <dgm:cxn modelId="{05161403-2735-994B-8CEB-CA5B07D0C02E}" type="presParOf" srcId="{429AF736-07D0-E04F-A7D2-DF502AC58F81}" destId="{79A66C25-D56E-3346-8BA4-064B271FB089}" srcOrd="1" destOrd="0" presId="urn:microsoft.com/office/officeart/2005/8/layout/vList2"/>
    <dgm:cxn modelId="{6073CFCB-D6F4-BC49-B794-10392448C55F}" type="presParOf" srcId="{429AF736-07D0-E04F-A7D2-DF502AC58F81}" destId="{B869FDB7-612C-9B43-B52F-50405D90ED52}" srcOrd="2" destOrd="0" presId="urn:microsoft.com/office/officeart/2005/8/layout/vList2"/>
    <dgm:cxn modelId="{5F73A101-AFEF-CC42-9F58-B90241993912}" type="presParOf" srcId="{429AF736-07D0-E04F-A7D2-DF502AC58F81}" destId="{357CEFA6-7C8D-7B42-8E3E-7D3079358588}" srcOrd="3" destOrd="0" presId="urn:microsoft.com/office/officeart/2005/8/layout/vList2"/>
    <dgm:cxn modelId="{CE02E3C7-F4DD-7B40-AB65-4B8CC048C4B2}" type="presParOf" srcId="{429AF736-07D0-E04F-A7D2-DF502AC58F81}" destId="{1554C20F-59CC-C64D-B29C-524D8C5B58AB}" srcOrd="4" destOrd="0" presId="urn:microsoft.com/office/officeart/2005/8/layout/vList2"/>
    <dgm:cxn modelId="{E23BE4B4-A5E1-A141-B8F6-6D7817C8FB82}" type="presParOf" srcId="{429AF736-07D0-E04F-A7D2-DF502AC58F81}" destId="{2F75629C-BC95-134F-9953-3E61B7B2ACBF}" srcOrd="5" destOrd="0" presId="urn:microsoft.com/office/officeart/2005/8/layout/vList2"/>
    <dgm:cxn modelId="{F4FF16F2-035B-D440-8734-9F1F537D2548}" type="presParOf" srcId="{429AF736-07D0-E04F-A7D2-DF502AC58F81}" destId="{D81494CF-6808-6B4E-BD2F-1748BBCA248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611B69-BDC6-4158-8AC5-065671AE19F9}"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97FCCB69-5AF3-4E80-BDD7-A6A0063E2E8C}">
      <dgm:prSet custT="1"/>
      <dgm:spPr/>
      <dgm:t>
        <a:bodyPr/>
        <a:lstStyle/>
        <a:p>
          <a:pPr>
            <a:lnSpc>
              <a:spcPct val="100000"/>
            </a:lnSpc>
          </a:pPr>
          <a:r>
            <a:rPr lang="en-US" sz="2400" b="0" dirty="0"/>
            <a:t>Recognition of the problem by leadership</a:t>
          </a:r>
          <a:br>
            <a:rPr lang="en-US" sz="2400" b="0" dirty="0"/>
          </a:br>
          <a:endParaRPr lang="en-US" sz="2400" b="0" dirty="0"/>
        </a:p>
      </dgm:t>
    </dgm:pt>
    <dgm:pt modelId="{54FE5540-65B6-4FD1-960B-F20885172D39}" type="parTrans" cxnId="{798C99AF-B02A-4BC0-B0FC-F78DC313D205}">
      <dgm:prSet/>
      <dgm:spPr/>
      <dgm:t>
        <a:bodyPr/>
        <a:lstStyle/>
        <a:p>
          <a:endParaRPr lang="en-US"/>
        </a:p>
      </dgm:t>
    </dgm:pt>
    <dgm:pt modelId="{A1B45154-21FD-4C88-A946-6F2F9B53F71F}" type="sibTrans" cxnId="{798C99AF-B02A-4BC0-B0FC-F78DC313D205}">
      <dgm:prSet/>
      <dgm:spPr/>
      <dgm:t>
        <a:bodyPr/>
        <a:lstStyle/>
        <a:p>
          <a:endParaRPr lang="en-US"/>
        </a:p>
      </dgm:t>
    </dgm:pt>
    <dgm:pt modelId="{AD24CE84-5F77-44CC-87A6-4A4CF77A017F}">
      <dgm:prSet custT="1"/>
      <dgm:spPr/>
      <dgm:t>
        <a:bodyPr/>
        <a:lstStyle/>
        <a:p>
          <a:pPr>
            <a:lnSpc>
              <a:spcPct val="100000"/>
            </a:lnSpc>
          </a:pPr>
          <a:r>
            <a:rPr lang="en-US" sz="2400" b="0" dirty="0"/>
            <a:t>Policy development to address the problem</a:t>
          </a:r>
          <a:br>
            <a:rPr lang="en-US" sz="2400" b="0" dirty="0"/>
          </a:br>
          <a:endParaRPr lang="en-US" sz="2400" b="0" dirty="0"/>
        </a:p>
      </dgm:t>
    </dgm:pt>
    <dgm:pt modelId="{74E85324-E94A-4CD4-9213-D242E9DDB274}" type="parTrans" cxnId="{C64364C0-6A1C-4F52-BBD7-28AB6335EDAD}">
      <dgm:prSet/>
      <dgm:spPr/>
      <dgm:t>
        <a:bodyPr/>
        <a:lstStyle/>
        <a:p>
          <a:endParaRPr lang="en-US"/>
        </a:p>
      </dgm:t>
    </dgm:pt>
    <dgm:pt modelId="{10425A5A-05CF-43B6-938B-621C744E481C}" type="sibTrans" cxnId="{C64364C0-6A1C-4F52-BBD7-28AB6335EDAD}">
      <dgm:prSet/>
      <dgm:spPr/>
      <dgm:t>
        <a:bodyPr/>
        <a:lstStyle/>
        <a:p>
          <a:endParaRPr lang="en-US"/>
        </a:p>
      </dgm:t>
    </dgm:pt>
    <dgm:pt modelId="{B4725B87-FF99-4D3E-B539-36F6CB620119}">
      <dgm:prSet custT="1"/>
      <dgm:spPr/>
      <dgm:t>
        <a:bodyPr/>
        <a:lstStyle/>
        <a:p>
          <a:pPr>
            <a:lnSpc>
              <a:spcPct val="100000"/>
            </a:lnSpc>
          </a:pPr>
          <a:r>
            <a:rPr lang="en-US" sz="2400" b="0" dirty="0"/>
            <a:t>Definition of goals objective and targets</a:t>
          </a:r>
          <a:br>
            <a:rPr lang="en-US" sz="2400" b="0" dirty="0"/>
          </a:br>
          <a:endParaRPr lang="en-US" sz="2400" b="0" dirty="0"/>
        </a:p>
      </dgm:t>
    </dgm:pt>
    <dgm:pt modelId="{AF03EE83-1046-462D-ADB2-4DFC2F3D2D42}" type="parTrans" cxnId="{563DE63C-3C13-413E-88FC-59A7A98E4D57}">
      <dgm:prSet/>
      <dgm:spPr/>
      <dgm:t>
        <a:bodyPr/>
        <a:lstStyle/>
        <a:p>
          <a:endParaRPr lang="en-US"/>
        </a:p>
      </dgm:t>
    </dgm:pt>
    <dgm:pt modelId="{8A475E57-B9CF-4140-9563-3FB9DC5C3856}" type="sibTrans" cxnId="{563DE63C-3C13-413E-88FC-59A7A98E4D57}">
      <dgm:prSet/>
      <dgm:spPr/>
      <dgm:t>
        <a:bodyPr/>
        <a:lstStyle/>
        <a:p>
          <a:endParaRPr lang="en-US"/>
        </a:p>
      </dgm:t>
    </dgm:pt>
    <dgm:pt modelId="{2764410C-687A-4A13-9DF9-480C7C8BD8E8}">
      <dgm:prSet custT="1"/>
      <dgm:spPr/>
      <dgm:t>
        <a:bodyPr/>
        <a:lstStyle/>
        <a:p>
          <a:pPr>
            <a:lnSpc>
              <a:spcPct val="100000"/>
            </a:lnSpc>
          </a:pPr>
          <a:r>
            <a:rPr lang="en-US" sz="2400" b="0" dirty="0"/>
            <a:t>Strategic planning</a:t>
          </a:r>
          <a:br>
            <a:rPr lang="en-US" sz="2400" b="0" dirty="0"/>
          </a:br>
          <a:endParaRPr lang="en-US" sz="2400" b="0" dirty="0"/>
        </a:p>
      </dgm:t>
    </dgm:pt>
    <dgm:pt modelId="{0DBBA2F0-2368-4EA9-865E-CB3C282932E1}" type="parTrans" cxnId="{3CE3CA0F-7AB4-4830-A93B-E1A241EF6363}">
      <dgm:prSet/>
      <dgm:spPr/>
      <dgm:t>
        <a:bodyPr/>
        <a:lstStyle/>
        <a:p>
          <a:endParaRPr lang="en-US"/>
        </a:p>
      </dgm:t>
    </dgm:pt>
    <dgm:pt modelId="{5F169CE0-EC61-4122-99B1-AA59020BDDC3}" type="sibTrans" cxnId="{3CE3CA0F-7AB4-4830-A93B-E1A241EF6363}">
      <dgm:prSet/>
      <dgm:spPr/>
      <dgm:t>
        <a:bodyPr/>
        <a:lstStyle/>
        <a:p>
          <a:endParaRPr lang="en-US"/>
        </a:p>
      </dgm:t>
    </dgm:pt>
    <dgm:pt modelId="{CB98B14E-4E90-47AE-81D3-FBABB42F3439}">
      <dgm:prSet custT="1"/>
      <dgm:spPr/>
      <dgm:t>
        <a:bodyPr/>
        <a:lstStyle/>
        <a:p>
          <a:pPr>
            <a:lnSpc>
              <a:spcPct val="100000"/>
            </a:lnSpc>
          </a:pPr>
          <a:r>
            <a:rPr lang="en-US" sz="2400" b="0" dirty="0"/>
            <a:t>Incentive</a:t>
          </a:r>
        </a:p>
      </dgm:t>
    </dgm:pt>
    <dgm:pt modelId="{77DE20C8-B294-4F8C-A7EC-933E459CE552}" type="parTrans" cxnId="{58E99073-510E-485A-BD6F-AE8B512D6116}">
      <dgm:prSet/>
      <dgm:spPr/>
      <dgm:t>
        <a:bodyPr/>
        <a:lstStyle/>
        <a:p>
          <a:endParaRPr lang="en-US"/>
        </a:p>
      </dgm:t>
    </dgm:pt>
    <dgm:pt modelId="{3C808941-5A8A-44A7-85CC-1C108AFC0E89}" type="sibTrans" cxnId="{58E99073-510E-485A-BD6F-AE8B512D6116}">
      <dgm:prSet/>
      <dgm:spPr/>
      <dgm:t>
        <a:bodyPr/>
        <a:lstStyle/>
        <a:p>
          <a:endParaRPr lang="en-US"/>
        </a:p>
      </dgm:t>
    </dgm:pt>
    <dgm:pt modelId="{461C2758-43EE-4592-B767-966B7AF37828}" type="pres">
      <dgm:prSet presAssocID="{BB611B69-BDC6-4158-8AC5-065671AE19F9}" presName="root" presStyleCnt="0">
        <dgm:presLayoutVars>
          <dgm:dir/>
          <dgm:resizeHandles val="exact"/>
        </dgm:presLayoutVars>
      </dgm:prSet>
      <dgm:spPr/>
      <dgm:t>
        <a:bodyPr/>
        <a:lstStyle/>
        <a:p>
          <a:endParaRPr lang="en-US"/>
        </a:p>
      </dgm:t>
    </dgm:pt>
    <dgm:pt modelId="{02FBBB6A-686B-4948-B473-FB62A2F3F82F}" type="pres">
      <dgm:prSet presAssocID="{97FCCB69-5AF3-4E80-BDD7-A6A0063E2E8C}" presName="compNode" presStyleCnt="0"/>
      <dgm:spPr/>
    </dgm:pt>
    <dgm:pt modelId="{61FDDA64-84BA-4506-8147-BF84D214EA3E}" type="pres">
      <dgm:prSet presAssocID="{97FCCB69-5AF3-4E80-BDD7-A6A0063E2E8C}" presName="bgRect" presStyleLbl="bgShp" presStyleIdx="0" presStyleCnt="5"/>
      <dgm:spPr/>
    </dgm:pt>
    <dgm:pt modelId="{A869B7A2-BF3D-4D81-9D1F-486AE09C7018}" type="pres">
      <dgm:prSet presAssocID="{97FCCB69-5AF3-4E80-BDD7-A6A0063E2E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Lecturer"/>
        </a:ext>
      </dgm:extLst>
    </dgm:pt>
    <dgm:pt modelId="{1E3C7606-D488-415F-A9D1-7A936C7B2BF9}" type="pres">
      <dgm:prSet presAssocID="{97FCCB69-5AF3-4E80-BDD7-A6A0063E2E8C}" presName="spaceRect" presStyleCnt="0"/>
      <dgm:spPr/>
    </dgm:pt>
    <dgm:pt modelId="{DE7340CB-B4BF-4B11-8F18-D28679DAB07A}" type="pres">
      <dgm:prSet presAssocID="{97FCCB69-5AF3-4E80-BDD7-A6A0063E2E8C}" presName="parTx" presStyleLbl="revTx" presStyleIdx="0" presStyleCnt="5">
        <dgm:presLayoutVars>
          <dgm:chMax val="0"/>
          <dgm:chPref val="0"/>
        </dgm:presLayoutVars>
      </dgm:prSet>
      <dgm:spPr/>
      <dgm:t>
        <a:bodyPr/>
        <a:lstStyle/>
        <a:p>
          <a:endParaRPr lang="en-US"/>
        </a:p>
      </dgm:t>
    </dgm:pt>
    <dgm:pt modelId="{1AA9DB75-2756-4069-8BFD-5D69945F140B}" type="pres">
      <dgm:prSet presAssocID="{A1B45154-21FD-4C88-A946-6F2F9B53F71F}" presName="sibTrans" presStyleCnt="0"/>
      <dgm:spPr/>
    </dgm:pt>
    <dgm:pt modelId="{43B9ED8D-667D-424C-8DC3-5F638FC0C629}" type="pres">
      <dgm:prSet presAssocID="{AD24CE84-5F77-44CC-87A6-4A4CF77A017F}" presName="compNode" presStyleCnt="0"/>
      <dgm:spPr/>
    </dgm:pt>
    <dgm:pt modelId="{95F92BEB-FFDB-49B0-B4D7-A9F6C866A85A}" type="pres">
      <dgm:prSet presAssocID="{AD24CE84-5F77-44CC-87A6-4A4CF77A017F}" presName="bgRect" presStyleLbl="bgShp" presStyleIdx="1" presStyleCnt="5"/>
      <dgm:spPr/>
    </dgm:pt>
    <dgm:pt modelId="{D15E6EE4-0C25-4B31-9E7D-FDEF72A3E7E1}" type="pres">
      <dgm:prSet presAssocID="{AD24CE84-5F77-44CC-87A6-4A4CF77A017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Head with Gears"/>
        </a:ext>
      </dgm:extLst>
    </dgm:pt>
    <dgm:pt modelId="{BEB8AB52-047D-446E-813F-1CEF2037F022}" type="pres">
      <dgm:prSet presAssocID="{AD24CE84-5F77-44CC-87A6-4A4CF77A017F}" presName="spaceRect" presStyleCnt="0"/>
      <dgm:spPr/>
    </dgm:pt>
    <dgm:pt modelId="{5C65E933-3B96-4BDE-BB2E-7FF5FB5F52CB}" type="pres">
      <dgm:prSet presAssocID="{AD24CE84-5F77-44CC-87A6-4A4CF77A017F}" presName="parTx" presStyleLbl="revTx" presStyleIdx="1" presStyleCnt="5">
        <dgm:presLayoutVars>
          <dgm:chMax val="0"/>
          <dgm:chPref val="0"/>
        </dgm:presLayoutVars>
      </dgm:prSet>
      <dgm:spPr/>
      <dgm:t>
        <a:bodyPr/>
        <a:lstStyle/>
        <a:p>
          <a:endParaRPr lang="en-US"/>
        </a:p>
      </dgm:t>
    </dgm:pt>
    <dgm:pt modelId="{D0217F04-24CF-4F20-9BB5-85ACCE5B7B42}" type="pres">
      <dgm:prSet presAssocID="{10425A5A-05CF-43B6-938B-621C744E481C}" presName="sibTrans" presStyleCnt="0"/>
      <dgm:spPr/>
    </dgm:pt>
    <dgm:pt modelId="{513F67D2-2E4C-4A51-9E7B-86C5D942394F}" type="pres">
      <dgm:prSet presAssocID="{B4725B87-FF99-4D3E-B539-36F6CB620119}" presName="compNode" presStyleCnt="0"/>
      <dgm:spPr/>
    </dgm:pt>
    <dgm:pt modelId="{D15BEB2E-91D1-4C31-8D1C-0A72CC0AD066}" type="pres">
      <dgm:prSet presAssocID="{B4725B87-FF99-4D3E-B539-36F6CB620119}" presName="bgRect" presStyleLbl="bgShp" presStyleIdx="2" presStyleCnt="5"/>
      <dgm:spPr/>
    </dgm:pt>
    <dgm:pt modelId="{91D42532-2C27-4F7F-A856-1F2D6330527A}" type="pres">
      <dgm:prSet presAssocID="{B4725B87-FF99-4D3E-B539-36F6CB62011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Bullseye"/>
        </a:ext>
      </dgm:extLst>
    </dgm:pt>
    <dgm:pt modelId="{C5627F66-B09E-4207-9AC9-DB6A621CDB96}" type="pres">
      <dgm:prSet presAssocID="{B4725B87-FF99-4D3E-B539-36F6CB620119}" presName="spaceRect" presStyleCnt="0"/>
      <dgm:spPr/>
    </dgm:pt>
    <dgm:pt modelId="{8A521C42-E268-4000-9F0A-FFC8D863B381}" type="pres">
      <dgm:prSet presAssocID="{B4725B87-FF99-4D3E-B539-36F6CB620119}" presName="parTx" presStyleLbl="revTx" presStyleIdx="2" presStyleCnt="5">
        <dgm:presLayoutVars>
          <dgm:chMax val="0"/>
          <dgm:chPref val="0"/>
        </dgm:presLayoutVars>
      </dgm:prSet>
      <dgm:spPr/>
      <dgm:t>
        <a:bodyPr/>
        <a:lstStyle/>
        <a:p>
          <a:endParaRPr lang="en-US"/>
        </a:p>
      </dgm:t>
    </dgm:pt>
    <dgm:pt modelId="{72B11ADD-063B-4186-B614-0CAF61F93FE6}" type="pres">
      <dgm:prSet presAssocID="{8A475E57-B9CF-4140-9563-3FB9DC5C3856}" presName="sibTrans" presStyleCnt="0"/>
      <dgm:spPr/>
    </dgm:pt>
    <dgm:pt modelId="{44E694E6-2DAB-47B4-A5C2-0278A51FDE30}" type="pres">
      <dgm:prSet presAssocID="{2764410C-687A-4A13-9DF9-480C7C8BD8E8}" presName="compNode" presStyleCnt="0"/>
      <dgm:spPr/>
    </dgm:pt>
    <dgm:pt modelId="{F86852F3-38B1-40EB-AEDF-9C46185A293E}" type="pres">
      <dgm:prSet presAssocID="{2764410C-687A-4A13-9DF9-480C7C8BD8E8}" presName="bgRect" presStyleLbl="bgShp" presStyleIdx="3" presStyleCnt="5"/>
      <dgm:spPr/>
    </dgm:pt>
    <dgm:pt modelId="{0F7D3934-F4C7-473A-94BD-186414383B3C}" type="pres">
      <dgm:prSet presAssocID="{2764410C-687A-4A13-9DF9-480C7C8BD8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Playbook"/>
        </a:ext>
      </dgm:extLst>
    </dgm:pt>
    <dgm:pt modelId="{72D31C87-9E60-47B3-9F80-6ACCE942193D}" type="pres">
      <dgm:prSet presAssocID="{2764410C-687A-4A13-9DF9-480C7C8BD8E8}" presName="spaceRect" presStyleCnt="0"/>
      <dgm:spPr/>
    </dgm:pt>
    <dgm:pt modelId="{5C671D2E-9AEB-47C9-A543-F5BFFDA8D44D}" type="pres">
      <dgm:prSet presAssocID="{2764410C-687A-4A13-9DF9-480C7C8BD8E8}" presName="parTx" presStyleLbl="revTx" presStyleIdx="3" presStyleCnt="5">
        <dgm:presLayoutVars>
          <dgm:chMax val="0"/>
          <dgm:chPref val="0"/>
        </dgm:presLayoutVars>
      </dgm:prSet>
      <dgm:spPr/>
      <dgm:t>
        <a:bodyPr/>
        <a:lstStyle/>
        <a:p>
          <a:endParaRPr lang="en-US"/>
        </a:p>
      </dgm:t>
    </dgm:pt>
    <dgm:pt modelId="{96BE729E-F448-40C4-8FA0-96B380733648}" type="pres">
      <dgm:prSet presAssocID="{5F169CE0-EC61-4122-99B1-AA59020BDDC3}" presName="sibTrans" presStyleCnt="0"/>
      <dgm:spPr/>
    </dgm:pt>
    <dgm:pt modelId="{476EAD7A-F42A-4D11-B2A9-EE5F04F4548F}" type="pres">
      <dgm:prSet presAssocID="{CB98B14E-4E90-47AE-81D3-FBABB42F3439}" presName="compNode" presStyleCnt="0"/>
      <dgm:spPr/>
    </dgm:pt>
    <dgm:pt modelId="{B4D6DFFF-E096-4EA2-97B7-3399CFAD8526}" type="pres">
      <dgm:prSet presAssocID="{CB98B14E-4E90-47AE-81D3-FBABB42F3439}" presName="bgRect" presStyleLbl="bgShp" presStyleIdx="4" presStyleCnt="5"/>
      <dgm:spPr/>
    </dgm:pt>
    <dgm:pt modelId="{D59F1BB8-9DA8-463A-9454-CBCFE52A4A55}" type="pres">
      <dgm:prSet presAssocID="{CB98B14E-4E90-47AE-81D3-FBABB42F343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Money"/>
        </a:ext>
      </dgm:extLst>
    </dgm:pt>
    <dgm:pt modelId="{B13005BE-BE38-4186-8E1B-DF3B31F9AB88}" type="pres">
      <dgm:prSet presAssocID="{CB98B14E-4E90-47AE-81D3-FBABB42F3439}" presName="spaceRect" presStyleCnt="0"/>
      <dgm:spPr/>
    </dgm:pt>
    <dgm:pt modelId="{7C5D16B8-7CA7-4288-A752-DBD29AF348DD}" type="pres">
      <dgm:prSet presAssocID="{CB98B14E-4E90-47AE-81D3-FBABB42F3439}" presName="parTx" presStyleLbl="revTx" presStyleIdx="4" presStyleCnt="5">
        <dgm:presLayoutVars>
          <dgm:chMax val="0"/>
          <dgm:chPref val="0"/>
        </dgm:presLayoutVars>
      </dgm:prSet>
      <dgm:spPr/>
      <dgm:t>
        <a:bodyPr/>
        <a:lstStyle/>
        <a:p>
          <a:endParaRPr lang="en-US"/>
        </a:p>
      </dgm:t>
    </dgm:pt>
  </dgm:ptLst>
  <dgm:cxnLst>
    <dgm:cxn modelId="{655C5E70-1731-439F-96D6-6F471BE6F9DC}" type="presOf" srcId="{BB611B69-BDC6-4158-8AC5-065671AE19F9}" destId="{461C2758-43EE-4592-B767-966B7AF37828}" srcOrd="0" destOrd="0" presId="urn:microsoft.com/office/officeart/2018/2/layout/IconVerticalSolidList"/>
    <dgm:cxn modelId="{31318AD9-F0CA-4B7B-BCFB-E8CE13B1FCC2}" type="presOf" srcId="{AD24CE84-5F77-44CC-87A6-4A4CF77A017F}" destId="{5C65E933-3B96-4BDE-BB2E-7FF5FB5F52CB}" srcOrd="0" destOrd="0" presId="urn:microsoft.com/office/officeart/2018/2/layout/IconVerticalSolidList"/>
    <dgm:cxn modelId="{C64364C0-6A1C-4F52-BBD7-28AB6335EDAD}" srcId="{BB611B69-BDC6-4158-8AC5-065671AE19F9}" destId="{AD24CE84-5F77-44CC-87A6-4A4CF77A017F}" srcOrd="1" destOrd="0" parTransId="{74E85324-E94A-4CD4-9213-D242E9DDB274}" sibTransId="{10425A5A-05CF-43B6-938B-621C744E481C}"/>
    <dgm:cxn modelId="{58E99073-510E-485A-BD6F-AE8B512D6116}" srcId="{BB611B69-BDC6-4158-8AC5-065671AE19F9}" destId="{CB98B14E-4E90-47AE-81D3-FBABB42F3439}" srcOrd="4" destOrd="0" parTransId="{77DE20C8-B294-4F8C-A7EC-933E459CE552}" sibTransId="{3C808941-5A8A-44A7-85CC-1C108AFC0E89}"/>
    <dgm:cxn modelId="{563DE63C-3C13-413E-88FC-59A7A98E4D57}" srcId="{BB611B69-BDC6-4158-8AC5-065671AE19F9}" destId="{B4725B87-FF99-4D3E-B539-36F6CB620119}" srcOrd="2" destOrd="0" parTransId="{AF03EE83-1046-462D-ADB2-4DFC2F3D2D42}" sibTransId="{8A475E57-B9CF-4140-9563-3FB9DC5C3856}"/>
    <dgm:cxn modelId="{ED12FE9C-96EE-467D-ADF3-6C3158162417}" type="presOf" srcId="{97FCCB69-5AF3-4E80-BDD7-A6A0063E2E8C}" destId="{DE7340CB-B4BF-4B11-8F18-D28679DAB07A}" srcOrd="0" destOrd="0" presId="urn:microsoft.com/office/officeart/2018/2/layout/IconVerticalSolidList"/>
    <dgm:cxn modelId="{798C99AF-B02A-4BC0-B0FC-F78DC313D205}" srcId="{BB611B69-BDC6-4158-8AC5-065671AE19F9}" destId="{97FCCB69-5AF3-4E80-BDD7-A6A0063E2E8C}" srcOrd="0" destOrd="0" parTransId="{54FE5540-65B6-4FD1-960B-F20885172D39}" sibTransId="{A1B45154-21FD-4C88-A946-6F2F9B53F71F}"/>
    <dgm:cxn modelId="{311A98BC-6244-4589-BB00-DA2B57061233}" type="presOf" srcId="{B4725B87-FF99-4D3E-B539-36F6CB620119}" destId="{8A521C42-E268-4000-9F0A-FFC8D863B381}" srcOrd="0" destOrd="0" presId="urn:microsoft.com/office/officeart/2018/2/layout/IconVerticalSolidList"/>
    <dgm:cxn modelId="{A5ADAF3C-945E-413A-8CA0-0000CE2C4A59}" type="presOf" srcId="{2764410C-687A-4A13-9DF9-480C7C8BD8E8}" destId="{5C671D2E-9AEB-47C9-A543-F5BFFDA8D44D}" srcOrd="0" destOrd="0" presId="urn:microsoft.com/office/officeart/2018/2/layout/IconVerticalSolidList"/>
    <dgm:cxn modelId="{01157C1F-9543-4136-AEEE-588DDDA66160}" type="presOf" srcId="{CB98B14E-4E90-47AE-81D3-FBABB42F3439}" destId="{7C5D16B8-7CA7-4288-A752-DBD29AF348DD}" srcOrd="0" destOrd="0" presId="urn:microsoft.com/office/officeart/2018/2/layout/IconVerticalSolidList"/>
    <dgm:cxn modelId="{3CE3CA0F-7AB4-4830-A93B-E1A241EF6363}" srcId="{BB611B69-BDC6-4158-8AC5-065671AE19F9}" destId="{2764410C-687A-4A13-9DF9-480C7C8BD8E8}" srcOrd="3" destOrd="0" parTransId="{0DBBA2F0-2368-4EA9-865E-CB3C282932E1}" sibTransId="{5F169CE0-EC61-4122-99B1-AA59020BDDC3}"/>
    <dgm:cxn modelId="{3FE909C7-5086-4F36-B207-FFB3B3BB5ED7}" type="presParOf" srcId="{461C2758-43EE-4592-B767-966B7AF37828}" destId="{02FBBB6A-686B-4948-B473-FB62A2F3F82F}" srcOrd="0" destOrd="0" presId="urn:microsoft.com/office/officeart/2018/2/layout/IconVerticalSolidList"/>
    <dgm:cxn modelId="{025808FC-F89A-40B8-A303-50451EADCC58}" type="presParOf" srcId="{02FBBB6A-686B-4948-B473-FB62A2F3F82F}" destId="{61FDDA64-84BA-4506-8147-BF84D214EA3E}" srcOrd="0" destOrd="0" presId="urn:microsoft.com/office/officeart/2018/2/layout/IconVerticalSolidList"/>
    <dgm:cxn modelId="{D99A7BCD-CF44-4E11-8198-7F707AFDFCDD}" type="presParOf" srcId="{02FBBB6A-686B-4948-B473-FB62A2F3F82F}" destId="{A869B7A2-BF3D-4D81-9D1F-486AE09C7018}" srcOrd="1" destOrd="0" presId="urn:microsoft.com/office/officeart/2018/2/layout/IconVerticalSolidList"/>
    <dgm:cxn modelId="{09A2EF4A-8B60-48BA-8D6E-290C8989039C}" type="presParOf" srcId="{02FBBB6A-686B-4948-B473-FB62A2F3F82F}" destId="{1E3C7606-D488-415F-A9D1-7A936C7B2BF9}" srcOrd="2" destOrd="0" presId="urn:microsoft.com/office/officeart/2018/2/layout/IconVerticalSolidList"/>
    <dgm:cxn modelId="{EB3E2640-1BA0-4BE5-A335-A797E6AEF3E0}" type="presParOf" srcId="{02FBBB6A-686B-4948-B473-FB62A2F3F82F}" destId="{DE7340CB-B4BF-4B11-8F18-D28679DAB07A}" srcOrd="3" destOrd="0" presId="urn:microsoft.com/office/officeart/2018/2/layout/IconVerticalSolidList"/>
    <dgm:cxn modelId="{D7B7EF0C-8AA2-485F-9588-F4A447A4D29E}" type="presParOf" srcId="{461C2758-43EE-4592-B767-966B7AF37828}" destId="{1AA9DB75-2756-4069-8BFD-5D69945F140B}" srcOrd="1" destOrd="0" presId="urn:microsoft.com/office/officeart/2018/2/layout/IconVerticalSolidList"/>
    <dgm:cxn modelId="{24322F9B-20A0-4AE2-AAC0-9189449DB127}" type="presParOf" srcId="{461C2758-43EE-4592-B767-966B7AF37828}" destId="{43B9ED8D-667D-424C-8DC3-5F638FC0C629}" srcOrd="2" destOrd="0" presId="urn:microsoft.com/office/officeart/2018/2/layout/IconVerticalSolidList"/>
    <dgm:cxn modelId="{E83FB1A5-0181-47A7-93BF-6A406BA92D29}" type="presParOf" srcId="{43B9ED8D-667D-424C-8DC3-5F638FC0C629}" destId="{95F92BEB-FFDB-49B0-B4D7-A9F6C866A85A}" srcOrd="0" destOrd="0" presId="urn:microsoft.com/office/officeart/2018/2/layout/IconVerticalSolidList"/>
    <dgm:cxn modelId="{3663E739-03C2-4EF9-8D8B-B7CE4CD816CA}" type="presParOf" srcId="{43B9ED8D-667D-424C-8DC3-5F638FC0C629}" destId="{D15E6EE4-0C25-4B31-9E7D-FDEF72A3E7E1}" srcOrd="1" destOrd="0" presId="urn:microsoft.com/office/officeart/2018/2/layout/IconVerticalSolidList"/>
    <dgm:cxn modelId="{0917EC1A-5E1F-48BE-822C-3F23A26E8197}" type="presParOf" srcId="{43B9ED8D-667D-424C-8DC3-5F638FC0C629}" destId="{BEB8AB52-047D-446E-813F-1CEF2037F022}" srcOrd="2" destOrd="0" presId="urn:microsoft.com/office/officeart/2018/2/layout/IconVerticalSolidList"/>
    <dgm:cxn modelId="{86BB9425-026D-4A75-AB88-E7EB0D47F7F3}" type="presParOf" srcId="{43B9ED8D-667D-424C-8DC3-5F638FC0C629}" destId="{5C65E933-3B96-4BDE-BB2E-7FF5FB5F52CB}" srcOrd="3" destOrd="0" presId="urn:microsoft.com/office/officeart/2018/2/layout/IconVerticalSolidList"/>
    <dgm:cxn modelId="{34B3D918-A060-496F-98D5-9E45FCD4AFDC}" type="presParOf" srcId="{461C2758-43EE-4592-B767-966B7AF37828}" destId="{D0217F04-24CF-4F20-9BB5-85ACCE5B7B42}" srcOrd="3" destOrd="0" presId="urn:microsoft.com/office/officeart/2018/2/layout/IconVerticalSolidList"/>
    <dgm:cxn modelId="{6050C511-C3BC-4B90-8A41-B9568EA6AEA3}" type="presParOf" srcId="{461C2758-43EE-4592-B767-966B7AF37828}" destId="{513F67D2-2E4C-4A51-9E7B-86C5D942394F}" srcOrd="4" destOrd="0" presId="urn:microsoft.com/office/officeart/2018/2/layout/IconVerticalSolidList"/>
    <dgm:cxn modelId="{974C250A-4B37-462B-9F4D-3BC56A525F62}" type="presParOf" srcId="{513F67D2-2E4C-4A51-9E7B-86C5D942394F}" destId="{D15BEB2E-91D1-4C31-8D1C-0A72CC0AD066}" srcOrd="0" destOrd="0" presId="urn:microsoft.com/office/officeart/2018/2/layout/IconVerticalSolidList"/>
    <dgm:cxn modelId="{B3401358-C9F0-4DB7-B885-FF0DE8EEE84D}" type="presParOf" srcId="{513F67D2-2E4C-4A51-9E7B-86C5D942394F}" destId="{91D42532-2C27-4F7F-A856-1F2D6330527A}" srcOrd="1" destOrd="0" presId="urn:microsoft.com/office/officeart/2018/2/layout/IconVerticalSolidList"/>
    <dgm:cxn modelId="{D58C3AF2-E6CD-437A-95BC-D0CDB8C71DCC}" type="presParOf" srcId="{513F67D2-2E4C-4A51-9E7B-86C5D942394F}" destId="{C5627F66-B09E-4207-9AC9-DB6A621CDB96}" srcOrd="2" destOrd="0" presId="urn:microsoft.com/office/officeart/2018/2/layout/IconVerticalSolidList"/>
    <dgm:cxn modelId="{FE67B2AC-3945-49E3-B305-243237CB6C03}" type="presParOf" srcId="{513F67D2-2E4C-4A51-9E7B-86C5D942394F}" destId="{8A521C42-E268-4000-9F0A-FFC8D863B381}" srcOrd="3" destOrd="0" presId="urn:microsoft.com/office/officeart/2018/2/layout/IconVerticalSolidList"/>
    <dgm:cxn modelId="{C48BA483-8D21-4D61-9A73-11C778AF157D}" type="presParOf" srcId="{461C2758-43EE-4592-B767-966B7AF37828}" destId="{72B11ADD-063B-4186-B614-0CAF61F93FE6}" srcOrd="5" destOrd="0" presId="urn:microsoft.com/office/officeart/2018/2/layout/IconVerticalSolidList"/>
    <dgm:cxn modelId="{3B084B5A-5BE1-47F2-8E8B-D2A2D2F0BC6F}" type="presParOf" srcId="{461C2758-43EE-4592-B767-966B7AF37828}" destId="{44E694E6-2DAB-47B4-A5C2-0278A51FDE30}" srcOrd="6" destOrd="0" presId="urn:microsoft.com/office/officeart/2018/2/layout/IconVerticalSolidList"/>
    <dgm:cxn modelId="{AD36956D-0C2E-4FE6-A3DE-F76FD5E1F7B7}" type="presParOf" srcId="{44E694E6-2DAB-47B4-A5C2-0278A51FDE30}" destId="{F86852F3-38B1-40EB-AEDF-9C46185A293E}" srcOrd="0" destOrd="0" presId="urn:microsoft.com/office/officeart/2018/2/layout/IconVerticalSolidList"/>
    <dgm:cxn modelId="{9F7DF637-BC1A-4992-ABE8-F0B24C2001CA}" type="presParOf" srcId="{44E694E6-2DAB-47B4-A5C2-0278A51FDE30}" destId="{0F7D3934-F4C7-473A-94BD-186414383B3C}" srcOrd="1" destOrd="0" presId="urn:microsoft.com/office/officeart/2018/2/layout/IconVerticalSolidList"/>
    <dgm:cxn modelId="{08A3176C-58C4-4F67-9FF4-02F6A2F17F57}" type="presParOf" srcId="{44E694E6-2DAB-47B4-A5C2-0278A51FDE30}" destId="{72D31C87-9E60-47B3-9F80-6ACCE942193D}" srcOrd="2" destOrd="0" presId="urn:microsoft.com/office/officeart/2018/2/layout/IconVerticalSolidList"/>
    <dgm:cxn modelId="{44AA4F25-0F70-4B2F-8430-C2D384399311}" type="presParOf" srcId="{44E694E6-2DAB-47B4-A5C2-0278A51FDE30}" destId="{5C671D2E-9AEB-47C9-A543-F5BFFDA8D44D}" srcOrd="3" destOrd="0" presId="urn:microsoft.com/office/officeart/2018/2/layout/IconVerticalSolidList"/>
    <dgm:cxn modelId="{FA87AECC-7288-44F1-86CA-01167452AE6E}" type="presParOf" srcId="{461C2758-43EE-4592-B767-966B7AF37828}" destId="{96BE729E-F448-40C4-8FA0-96B380733648}" srcOrd="7" destOrd="0" presId="urn:microsoft.com/office/officeart/2018/2/layout/IconVerticalSolidList"/>
    <dgm:cxn modelId="{4161FB9F-02FC-4A93-AEDD-17E2229E5CC3}" type="presParOf" srcId="{461C2758-43EE-4592-B767-966B7AF37828}" destId="{476EAD7A-F42A-4D11-B2A9-EE5F04F4548F}" srcOrd="8" destOrd="0" presId="urn:microsoft.com/office/officeart/2018/2/layout/IconVerticalSolidList"/>
    <dgm:cxn modelId="{D1D35AEF-7D56-4CA8-9698-7DE0CB936EA8}" type="presParOf" srcId="{476EAD7A-F42A-4D11-B2A9-EE5F04F4548F}" destId="{B4D6DFFF-E096-4EA2-97B7-3399CFAD8526}" srcOrd="0" destOrd="0" presId="urn:microsoft.com/office/officeart/2018/2/layout/IconVerticalSolidList"/>
    <dgm:cxn modelId="{B123A157-E241-4558-90F2-ABC40B3D6E3A}" type="presParOf" srcId="{476EAD7A-F42A-4D11-B2A9-EE5F04F4548F}" destId="{D59F1BB8-9DA8-463A-9454-CBCFE52A4A55}" srcOrd="1" destOrd="0" presId="urn:microsoft.com/office/officeart/2018/2/layout/IconVerticalSolidList"/>
    <dgm:cxn modelId="{C6497383-8E43-4624-B81C-B89CB6F8CD05}" type="presParOf" srcId="{476EAD7A-F42A-4D11-B2A9-EE5F04F4548F}" destId="{B13005BE-BE38-4186-8E1B-DF3B31F9AB88}" srcOrd="2" destOrd="0" presId="urn:microsoft.com/office/officeart/2018/2/layout/IconVerticalSolidList"/>
    <dgm:cxn modelId="{3740AA35-FC95-4D8C-B58B-1941098B80BD}" type="presParOf" srcId="{476EAD7A-F42A-4D11-B2A9-EE5F04F4548F}" destId="{7C5D16B8-7CA7-4288-A752-DBD29AF348D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B882ED8-E646-48F5-8D22-33366FA2F264}"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EBDEEDF6-44DE-4873-9520-E4E300D84BD9}">
      <dgm:prSet/>
      <dgm:spPr/>
      <dgm:t>
        <a:bodyPr/>
        <a:lstStyle/>
        <a:p>
          <a:r>
            <a:rPr lang="en-US" dirty="0"/>
            <a:t>Improving HIV screening</a:t>
          </a:r>
        </a:p>
      </dgm:t>
    </dgm:pt>
    <dgm:pt modelId="{FDD402AB-B80C-40C8-8CF9-1D0988634186}" type="parTrans" cxnId="{318819A0-6788-4D1C-AEA8-0F4222713CAB}">
      <dgm:prSet/>
      <dgm:spPr/>
      <dgm:t>
        <a:bodyPr/>
        <a:lstStyle/>
        <a:p>
          <a:endParaRPr lang="en-US"/>
        </a:p>
      </dgm:t>
    </dgm:pt>
    <dgm:pt modelId="{3F17EF63-70A5-41A9-90EA-7DF90495118F}" type="sibTrans" cxnId="{318819A0-6788-4D1C-AEA8-0F4222713CAB}">
      <dgm:prSet/>
      <dgm:spPr/>
      <dgm:t>
        <a:bodyPr/>
        <a:lstStyle/>
        <a:p>
          <a:endParaRPr lang="en-US"/>
        </a:p>
      </dgm:t>
    </dgm:pt>
    <dgm:pt modelId="{337AB550-599A-42DF-8E52-2905DF8B1EBE}">
      <dgm:prSet/>
      <dgm:spPr/>
      <dgm:t>
        <a:bodyPr/>
        <a:lstStyle/>
        <a:p>
          <a:r>
            <a:rPr lang="en-US" dirty="0"/>
            <a:t>Community and provider education</a:t>
          </a:r>
        </a:p>
      </dgm:t>
    </dgm:pt>
    <dgm:pt modelId="{B44B9853-92A3-40B5-B1BB-29BA4CDC2515}" type="parTrans" cxnId="{B80A0097-73C6-439B-92C5-8FBD7543AB1D}">
      <dgm:prSet/>
      <dgm:spPr/>
      <dgm:t>
        <a:bodyPr/>
        <a:lstStyle/>
        <a:p>
          <a:endParaRPr lang="en-US"/>
        </a:p>
      </dgm:t>
    </dgm:pt>
    <dgm:pt modelId="{4B693B8B-ABFF-4228-8937-70AA04B0BCC7}" type="sibTrans" cxnId="{B80A0097-73C6-439B-92C5-8FBD7543AB1D}">
      <dgm:prSet/>
      <dgm:spPr/>
      <dgm:t>
        <a:bodyPr/>
        <a:lstStyle/>
        <a:p>
          <a:endParaRPr lang="en-US"/>
        </a:p>
      </dgm:t>
    </dgm:pt>
    <dgm:pt modelId="{55DE1B15-3E82-4FE3-B2DF-1720E3BC9072}">
      <dgm:prSet/>
      <dgm:spPr/>
      <dgm:t>
        <a:bodyPr/>
        <a:lstStyle/>
        <a:p>
          <a:r>
            <a:rPr lang="en-US" dirty="0"/>
            <a:t>Innovative screening strategies</a:t>
          </a:r>
        </a:p>
      </dgm:t>
    </dgm:pt>
    <dgm:pt modelId="{04915D0F-3784-4960-A175-6FA66E2FD3BE}" type="parTrans" cxnId="{0531F7FE-8A5F-445C-94DF-9C5D28A2937C}">
      <dgm:prSet/>
      <dgm:spPr/>
      <dgm:t>
        <a:bodyPr/>
        <a:lstStyle/>
        <a:p>
          <a:endParaRPr lang="en-US"/>
        </a:p>
      </dgm:t>
    </dgm:pt>
    <dgm:pt modelId="{C3B060EA-E1D8-4496-9C69-939602F83CFD}" type="sibTrans" cxnId="{0531F7FE-8A5F-445C-94DF-9C5D28A2937C}">
      <dgm:prSet/>
      <dgm:spPr/>
      <dgm:t>
        <a:bodyPr/>
        <a:lstStyle/>
        <a:p>
          <a:endParaRPr lang="en-US"/>
        </a:p>
      </dgm:t>
    </dgm:pt>
    <dgm:pt modelId="{E1FEF978-69D1-4BF0-9419-18409E3F4AD2}">
      <dgm:prSet/>
      <dgm:spPr/>
      <dgm:t>
        <a:bodyPr/>
        <a:lstStyle/>
        <a:p>
          <a:r>
            <a:rPr lang="en-US" dirty="0"/>
            <a:t>Increasing PrEP uptake</a:t>
          </a:r>
        </a:p>
      </dgm:t>
    </dgm:pt>
    <dgm:pt modelId="{457F05A8-4022-4599-85E5-BB602BB88B75}" type="parTrans" cxnId="{582A423A-16D7-470A-94FF-648C5786A939}">
      <dgm:prSet/>
      <dgm:spPr/>
      <dgm:t>
        <a:bodyPr/>
        <a:lstStyle/>
        <a:p>
          <a:endParaRPr lang="en-US"/>
        </a:p>
      </dgm:t>
    </dgm:pt>
    <dgm:pt modelId="{2B6FA25E-D73D-43D7-91E0-51F57101751F}" type="sibTrans" cxnId="{582A423A-16D7-470A-94FF-648C5786A939}">
      <dgm:prSet/>
      <dgm:spPr/>
      <dgm:t>
        <a:bodyPr/>
        <a:lstStyle/>
        <a:p>
          <a:endParaRPr lang="en-US"/>
        </a:p>
      </dgm:t>
    </dgm:pt>
    <dgm:pt modelId="{BD7617F1-C4AB-4165-B7F2-0B064615C369}">
      <dgm:prSet/>
      <dgm:spPr/>
      <dgm:t>
        <a:bodyPr/>
        <a:lstStyle/>
        <a:p>
          <a:r>
            <a:rPr lang="en-US"/>
            <a:t>Community and provider education</a:t>
          </a:r>
        </a:p>
      </dgm:t>
    </dgm:pt>
    <dgm:pt modelId="{E3503AB9-F444-462D-9973-F49B40C69E4F}" type="parTrans" cxnId="{D0CAF067-B829-4CE9-893D-40FF7AC63CB4}">
      <dgm:prSet/>
      <dgm:spPr/>
      <dgm:t>
        <a:bodyPr/>
        <a:lstStyle/>
        <a:p>
          <a:endParaRPr lang="en-US"/>
        </a:p>
      </dgm:t>
    </dgm:pt>
    <dgm:pt modelId="{A27FB082-7F43-428A-9A2B-EA9C51182444}" type="sibTrans" cxnId="{D0CAF067-B829-4CE9-893D-40FF7AC63CB4}">
      <dgm:prSet/>
      <dgm:spPr/>
      <dgm:t>
        <a:bodyPr/>
        <a:lstStyle/>
        <a:p>
          <a:endParaRPr lang="en-US"/>
        </a:p>
      </dgm:t>
    </dgm:pt>
    <dgm:pt modelId="{4AFBCE94-94B5-4D55-B944-35788F1010FD}">
      <dgm:prSet/>
      <dgm:spPr/>
      <dgm:t>
        <a:bodyPr/>
        <a:lstStyle/>
        <a:p>
          <a:r>
            <a:rPr lang="en-US" dirty="0"/>
            <a:t>Innovative PrEP uptake strategies</a:t>
          </a:r>
        </a:p>
      </dgm:t>
    </dgm:pt>
    <dgm:pt modelId="{06D7C98E-0F46-462B-9982-454C84EEA87D}" type="parTrans" cxnId="{44C218B0-E337-439A-8C2E-225121010577}">
      <dgm:prSet/>
      <dgm:spPr/>
      <dgm:t>
        <a:bodyPr/>
        <a:lstStyle/>
        <a:p>
          <a:endParaRPr lang="en-US"/>
        </a:p>
      </dgm:t>
    </dgm:pt>
    <dgm:pt modelId="{07D89433-87F0-4B30-9227-C48DE93DF711}" type="sibTrans" cxnId="{44C218B0-E337-439A-8C2E-225121010577}">
      <dgm:prSet/>
      <dgm:spPr/>
      <dgm:t>
        <a:bodyPr/>
        <a:lstStyle/>
        <a:p>
          <a:endParaRPr lang="en-US"/>
        </a:p>
      </dgm:t>
    </dgm:pt>
    <dgm:pt modelId="{CBEFE134-B7A2-9749-B586-BC7539692496}">
      <dgm:prSet/>
      <dgm:spPr/>
      <dgm:t>
        <a:bodyPr/>
        <a:lstStyle/>
        <a:p>
          <a:r>
            <a:rPr lang="en-US" dirty="0"/>
            <a:t>Optimizing the HIV Cascade of Care</a:t>
          </a:r>
        </a:p>
      </dgm:t>
    </dgm:pt>
    <dgm:pt modelId="{5A14914F-3700-0742-85FA-FE7671D06BFC}" type="parTrans" cxnId="{14ACBE66-6011-104C-AE71-D4369F5B93A5}">
      <dgm:prSet/>
      <dgm:spPr/>
      <dgm:t>
        <a:bodyPr/>
        <a:lstStyle/>
        <a:p>
          <a:endParaRPr lang="en-US"/>
        </a:p>
      </dgm:t>
    </dgm:pt>
    <dgm:pt modelId="{103A5C60-DB11-2346-B9AE-23B332EC60B0}" type="sibTrans" cxnId="{14ACBE66-6011-104C-AE71-D4369F5B93A5}">
      <dgm:prSet/>
      <dgm:spPr/>
      <dgm:t>
        <a:bodyPr/>
        <a:lstStyle/>
        <a:p>
          <a:endParaRPr lang="en-US"/>
        </a:p>
      </dgm:t>
    </dgm:pt>
    <dgm:pt modelId="{D80E8B96-6124-DF4A-8EBF-766FEB00CAAE}" type="pres">
      <dgm:prSet presAssocID="{1B882ED8-E646-48F5-8D22-33366FA2F264}" presName="linear" presStyleCnt="0">
        <dgm:presLayoutVars>
          <dgm:animLvl val="lvl"/>
          <dgm:resizeHandles val="exact"/>
        </dgm:presLayoutVars>
      </dgm:prSet>
      <dgm:spPr/>
      <dgm:t>
        <a:bodyPr/>
        <a:lstStyle/>
        <a:p>
          <a:endParaRPr lang="en-US"/>
        </a:p>
      </dgm:t>
    </dgm:pt>
    <dgm:pt modelId="{FA593ED4-CE8E-EE4A-88B9-F9452A576844}" type="pres">
      <dgm:prSet presAssocID="{EBDEEDF6-44DE-4873-9520-E4E300D84BD9}" presName="parentText" presStyleLbl="node1" presStyleIdx="0" presStyleCnt="3">
        <dgm:presLayoutVars>
          <dgm:chMax val="0"/>
          <dgm:bulletEnabled val="1"/>
        </dgm:presLayoutVars>
      </dgm:prSet>
      <dgm:spPr/>
      <dgm:t>
        <a:bodyPr/>
        <a:lstStyle/>
        <a:p>
          <a:endParaRPr lang="en-US"/>
        </a:p>
      </dgm:t>
    </dgm:pt>
    <dgm:pt modelId="{91815EA0-6587-5942-8F67-06CDD5F1B9A5}" type="pres">
      <dgm:prSet presAssocID="{EBDEEDF6-44DE-4873-9520-E4E300D84BD9}" presName="childText" presStyleLbl="revTx" presStyleIdx="0" presStyleCnt="2">
        <dgm:presLayoutVars>
          <dgm:bulletEnabled val="1"/>
        </dgm:presLayoutVars>
      </dgm:prSet>
      <dgm:spPr/>
      <dgm:t>
        <a:bodyPr/>
        <a:lstStyle/>
        <a:p>
          <a:endParaRPr lang="en-US"/>
        </a:p>
      </dgm:t>
    </dgm:pt>
    <dgm:pt modelId="{E80A5806-CDD3-B94D-BE0D-F7A14BC40ECB}" type="pres">
      <dgm:prSet presAssocID="{E1FEF978-69D1-4BF0-9419-18409E3F4AD2}" presName="parentText" presStyleLbl="node1" presStyleIdx="1" presStyleCnt="3">
        <dgm:presLayoutVars>
          <dgm:chMax val="0"/>
          <dgm:bulletEnabled val="1"/>
        </dgm:presLayoutVars>
      </dgm:prSet>
      <dgm:spPr/>
      <dgm:t>
        <a:bodyPr/>
        <a:lstStyle/>
        <a:p>
          <a:endParaRPr lang="en-US"/>
        </a:p>
      </dgm:t>
    </dgm:pt>
    <dgm:pt modelId="{5BF48E45-6728-B740-8611-77BFD9B31884}" type="pres">
      <dgm:prSet presAssocID="{E1FEF978-69D1-4BF0-9419-18409E3F4AD2}" presName="childText" presStyleLbl="revTx" presStyleIdx="1" presStyleCnt="2">
        <dgm:presLayoutVars>
          <dgm:bulletEnabled val="1"/>
        </dgm:presLayoutVars>
      </dgm:prSet>
      <dgm:spPr/>
      <dgm:t>
        <a:bodyPr/>
        <a:lstStyle/>
        <a:p>
          <a:endParaRPr lang="en-US"/>
        </a:p>
      </dgm:t>
    </dgm:pt>
    <dgm:pt modelId="{F7A19F03-8CF9-384C-8E7F-745B5ECFC899}" type="pres">
      <dgm:prSet presAssocID="{CBEFE134-B7A2-9749-B586-BC7539692496}" presName="parentText" presStyleLbl="node1" presStyleIdx="2" presStyleCnt="3">
        <dgm:presLayoutVars>
          <dgm:chMax val="0"/>
          <dgm:bulletEnabled val="1"/>
        </dgm:presLayoutVars>
      </dgm:prSet>
      <dgm:spPr/>
      <dgm:t>
        <a:bodyPr/>
        <a:lstStyle/>
        <a:p>
          <a:endParaRPr lang="en-US"/>
        </a:p>
      </dgm:t>
    </dgm:pt>
  </dgm:ptLst>
  <dgm:cxnLst>
    <dgm:cxn modelId="{0531F7FE-8A5F-445C-94DF-9C5D28A2937C}" srcId="{EBDEEDF6-44DE-4873-9520-E4E300D84BD9}" destId="{55DE1B15-3E82-4FE3-B2DF-1720E3BC9072}" srcOrd="1" destOrd="0" parTransId="{04915D0F-3784-4960-A175-6FA66E2FD3BE}" sibTransId="{C3B060EA-E1D8-4496-9C69-939602F83CFD}"/>
    <dgm:cxn modelId="{1C889BFB-822A-7446-BF41-E2F80A1D4526}" type="presOf" srcId="{E1FEF978-69D1-4BF0-9419-18409E3F4AD2}" destId="{E80A5806-CDD3-B94D-BE0D-F7A14BC40ECB}" srcOrd="0" destOrd="0" presId="urn:microsoft.com/office/officeart/2005/8/layout/vList2"/>
    <dgm:cxn modelId="{318819A0-6788-4D1C-AEA8-0F4222713CAB}" srcId="{1B882ED8-E646-48F5-8D22-33366FA2F264}" destId="{EBDEEDF6-44DE-4873-9520-E4E300D84BD9}" srcOrd="0" destOrd="0" parTransId="{FDD402AB-B80C-40C8-8CF9-1D0988634186}" sibTransId="{3F17EF63-70A5-41A9-90EA-7DF90495118F}"/>
    <dgm:cxn modelId="{B80A0097-73C6-439B-92C5-8FBD7543AB1D}" srcId="{EBDEEDF6-44DE-4873-9520-E4E300D84BD9}" destId="{337AB550-599A-42DF-8E52-2905DF8B1EBE}" srcOrd="0" destOrd="0" parTransId="{B44B9853-92A3-40B5-B1BB-29BA4CDC2515}" sibTransId="{4B693B8B-ABFF-4228-8937-70AA04B0BCC7}"/>
    <dgm:cxn modelId="{79A2DC7D-AD35-FD4C-BAF0-68464BE3D503}" type="presOf" srcId="{BD7617F1-C4AB-4165-B7F2-0B064615C369}" destId="{5BF48E45-6728-B740-8611-77BFD9B31884}" srcOrd="0" destOrd="0" presId="urn:microsoft.com/office/officeart/2005/8/layout/vList2"/>
    <dgm:cxn modelId="{B5925309-9973-DD44-826A-09270983613B}" type="presOf" srcId="{337AB550-599A-42DF-8E52-2905DF8B1EBE}" destId="{91815EA0-6587-5942-8F67-06CDD5F1B9A5}" srcOrd="0" destOrd="0" presId="urn:microsoft.com/office/officeart/2005/8/layout/vList2"/>
    <dgm:cxn modelId="{9B6C2B03-9327-994B-BC37-704F9E445B66}" type="presOf" srcId="{55DE1B15-3E82-4FE3-B2DF-1720E3BC9072}" destId="{91815EA0-6587-5942-8F67-06CDD5F1B9A5}" srcOrd="0" destOrd="1" presId="urn:microsoft.com/office/officeart/2005/8/layout/vList2"/>
    <dgm:cxn modelId="{4AAA7BAC-1E56-F14F-9FCB-F32584FA0228}" type="presOf" srcId="{EBDEEDF6-44DE-4873-9520-E4E300D84BD9}" destId="{FA593ED4-CE8E-EE4A-88B9-F9452A576844}" srcOrd="0" destOrd="0" presId="urn:microsoft.com/office/officeart/2005/8/layout/vList2"/>
    <dgm:cxn modelId="{D0CAF067-B829-4CE9-893D-40FF7AC63CB4}" srcId="{E1FEF978-69D1-4BF0-9419-18409E3F4AD2}" destId="{BD7617F1-C4AB-4165-B7F2-0B064615C369}" srcOrd="0" destOrd="0" parTransId="{E3503AB9-F444-462D-9973-F49B40C69E4F}" sibTransId="{A27FB082-7F43-428A-9A2B-EA9C51182444}"/>
    <dgm:cxn modelId="{44C218B0-E337-439A-8C2E-225121010577}" srcId="{E1FEF978-69D1-4BF0-9419-18409E3F4AD2}" destId="{4AFBCE94-94B5-4D55-B944-35788F1010FD}" srcOrd="1" destOrd="0" parTransId="{06D7C98E-0F46-462B-9982-454C84EEA87D}" sibTransId="{07D89433-87F0-4B30-9227-C48DE93DF711}"/>
    <dgm:cxn modelId="{D0468EE2-294C-A44A-B370-A48DE31D21B8}" type="presOf" srcId="{1B882ED8-E646-48F5-8D22-33366FA2F264}" destId="{D80E8B96-6124-DF4A-8EBF-766FEB00CAAE}" srcOrd="0" destOrd="0" presId="urn:microsoft.com/office/officeart/2005/8/layout/vList2"/>
    <dgm:cxn modelId="{C0E493FA-CEE3-1E45-8A2E-68392F7BF81E}" type="presOf" srcId="{4AFBCE94-94B5-4D55-B944-35788F1010FD}" destId="{5BF48E45-6728-B740-8611-77BFD9B31884}" srcOrd="0" destOrd="1" presId="urn:microsoft.com/office/officeart/2005/8/layout/vList2"/>
    <dgm:cxn modelId="{0E5C2F24-1D18-0D48-B8F9-407C9845316E}" type="presOf" srcId="{CBEFE134-B7A2-9749-B586-BC7539692496}" destId="{F7A19F03-8CF9-384C-8E7F-745B5ECFC899}" srcOrd="0" destOrd="0" presId="urn:microsoft.com/office/officeart/2005/8/layout/vList2"/>
    <dgm:cxn modelId="{582A423A-16D7-470A-94FF-648C5786A939}" srcId="{1B882ED8-E646-48F5-8D22-33366FA2F264}" destId="{E1FEF978-69D1-4BF0-9419-18409E3F4AD2}" srcOrd="1" destOrd="0" parTransId="{457F05A8-4022-4599-85E5-BB602BB88B75}" sibTransId="{2B6FA25E-D73D-43D7-91E0-51F57101751F}"/>
    <dgm:cxn modelId="{14ACBE66-6011-104C-AE71-D4369F5B93A5}" srcId="{1B882ED8-E646-48F5-8D22-33366FA2F264}" destId="{CBEFE134-B7A2-9749-B586-BC7539692496}" srcOrd="2" destOrd="0" parTransId="{5A14914F-3700-0742-85FA-FE7671D06BFC}" sibTransId="{103A5C60-DB11-2346-B9AE-23B332EC60B0}"/>
    <dgm:cxn modelId="{FA92DB53-A12C-3A46-A7D6-B986C60B380B}" type="presParOf" srcId="{D80E8B96-6124-DF4A-8EBF-766FEB00CAAE}" destId="{FA593ED4-CE8E-EE4A-88B9-F9452A576844}" srcOrd="0" destOrd="0" presId="urn:microsoft.com/office/officeart/2005/8/layout/vList2"/>
    <dgm:cxn modelId="{98BFA5FE-236C-8A4E-BDDC-5B5574C02990}" type="presParOf" srcId="{D80E8B96-6124-DF4A-8EBF-766FEB00CAAE}" destId="{91815EA0-6587-5942-8F67-06CDD5F1B9A5}" srcOrd="1" destOrd="0" presId="urn:microsoft.com/office/officeart/2005/8/layout/vList2"/>
    <dgm:cxn modelId="{F8763921-DB95-124D-90CD-804AC197A713}" type="presParOf" srcId="{D80E8B96-6124-DF4A-8EBF-766FEB00CAAE}" destId="{E80A5806-CDD3-B94D-BE0D-F7A14BC40ECB}" srcOrd="2" destOrd="0" presId="urn:microsoft.com/office/officeart/2005/8/layout/vList2"/>
    <dgm:cxn modelId="{A9854864-8F9A-5543-8D80-EF4195C2ED4B}" type="presParOf" srcId="{D80E8B96-6124-DF4A-8EBF-766FEB00CAAE}" destId="{5BF48E45-6728-B740-8611-77BFD9B31884}" srcOrd="3" destOrd="0" presId="urn:microsoft.com/office/officeart/2005/8/layout/vList2"/>
    <dgm:cxn modelId="{EB25FE61-A336-D74A-9ED5-3EBF5318FCE5}" type="presParOf" srcId="{D80E8B96-6124-DF4A-8EBF-766FEB00CAAE}" destId="{F7A19F03-8CF9-384C-8E7F-745B5ECFC89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0EC52F-3045-42DE-B4E1-805CBA88DD5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7852C14-F3B7-4436-85FE-2589892CC371}">
      <dgm:prSet/>
      <dgm:spPr/>
      <dgm:t>
        <a:bodyPr/>
        <a:lstStyle/>
        <a:p>
          <a:r>
            <a:rPr lang="en-US" dirty="0"/>
            <a:t>Understanding our leadership and our community</a:t>
          </a:r>
        </a:p>
      </dgm:t>
    </dgm:pt>
    <dgm:pt modelId="{F594B96A-C57D-4239-A6FE-77A5B0465174}" type="parTrans" cxnId="{C5F0938C-B810-4C83-A047-0E1AD042B297}">
      <dgm:prSet/>
      <dgm:spPr/>
      <dgm:t>
        <a:bodyPr/>
        <a:lstStyle/>
        <a:p>
          <a:endParaRPr lang="en-US"/>
        </a:p>
      </dgm:t>
    </dgm:pt>
    <dgm:pt modelId="{4EC7D96E-4C6C-4205-A603-6CB94B5BE749}" type="sibTrans" cxnId="{C5F0938C-B810-4C83-A047-0E1AD042B297}">
      <dgm:prSet/>
      <dgm:spPr/>
      <dgm:t>
        <a:bodyPr/>
        <a:lstStyle/>
        <a:p>
          <a:endParaRPr lang="en-US"/>
        </a:p>
      </dgm:t>
    </dgm:pt>
    <dgm:pt modelId="{ED5BE6DD-57C9-4146-9047-E2FC5CBBD2C7}">
      <dgm:prSet/>
      <dgm:spPr/>
      <dgm:t>
        <a:bodyPr/>
        <a:lstStyle/>
        <a:p>
          <a:r>
            <a:rPr lang="en-US" dirty="0"/>
            <a:t>Advisory Board</a:t>
          </a:r>
        </a:p>
      </dgm:t>
    </dgm:pt>
    <dgm:pt modelId="{91788152-7941-4F51-A717-AE11E4CBE40B}" type="parTrans" cxnId="{F69C15A2-C15E-4602-89E8-FB6D9F89C971}">
      <dgm:prSet/>
      <dgm:spPr/>
      <dgm:t>
        <a:bodyPr/>
        <a:lstStyle/>
        <a:p>
          <a:endParaRPr lang="en-US"/>
        </a:p>
      </dgm:t>
    </dgm:pt>
    <dgm:pt modelId="{7B85D987-CA5A-4D4C-9572-D291B96E96F7}" type="sibTrans" cxnId="{F69C15A2-C15E-4602-89E8-FB6D9F89C971}">
      <dgm:prSet/>
      <dgm:spPr/>
      <dgm:t>
        <a:bodyPr/>
        <a:lstStyle/>
        <a:p>
          <a:endParaRPr lang="en-US"/>
        </a:p>
      </dgm:t>
    </dgm:pt>
    <dgm:pt modelId="{A822A113-6896-D548-A5CE-C49634D8A43B}">
      <dgm:prSet/>
      <dgm:spPr/>
      <dgm:t>
        <a:bodyPr/>
        <a:lstStyle/>
        <a:p>
          <a:r>
            <a:rPr lang="en-US" dirty="0"/>
            <a:t>Community and medical provider/pharmacist HIV awareness</a:t>
          </a:r>
        </a:p>
      </dgm:t>
    </dgm:pt>
    <dgm:pt modelId="{84298988-049D-3743-89C5-7396494235E6}" type="parTrans" cxnId="{21272742-48B8-304C-A47A-3F7A9E56B24B}">
      <dgm:prSet/>
      <dgm:spPr/>
      <dgm:t>
        <a:bodyPr/>
        <a:lstStyle/>
        <a:p>
          <a:endParaRPr lang="en-US"/>
        </a:p>
      </dgm:t>
    </dgm:pt>
    <dgm:pt modelId="{9C7AB97C-7DE1-5049-AA5F-04CEB7246E26}" type="sibTrans" cxnId="{21272742-48B8-304C-A47A-3F7A9E56B24B}">
      <dgm:prSet/>
      <dgm:spPr/>
      <dgm:t>
        <a:bodyPr/>
        <a:lstStyle/>
        <a:p>
          <a:endParaRPr lang="en-US"/>
        </a:p>
      </dgm:t>
    </dgm:pt>
    <dgm:pt modelId="{DFBA0004-DD33-EA47-82A4-AC5647E1302F}">
      <dgm:prSet/>
      <dgm:spPr/>
      <dgm:t>
        <a:bodyPr/>
        <a:lstStyle/>
        <a:p>
          <a:r>
            <a:rPr lang="en-US" dirty="0"/>
            <a:t>Community: Public campaign and school education</a:t>
          </a:r>
        </a:p>
      </dgm:t>
    </dgm:pt>
    <dgm:pt modelId="{4627116B-3C77-0A49-ADF1-8E1F135084D1}" type="parTrans" cxnId="{C63BB1C8-0900-B443-AF28-49AF7B730713}">
      <dgm:prSet/>
      <dgm:spPr/>
      <dgm:t>
        <a:bodyPr/>
        <a:lstStyle/>
        <a:p>
          <a:endParaRPr lang="en-US"/>
        </a:p>
      </dgm:t>
    </dgm:pt>
    <dgm:pt modelId="{F2029E63-B647-5148-9208-1F061FFF474C}" type="sibTrans" cxnId="{C63BB1C8-0900-B443-AF28-49AF7B730713}">
      <dgm:prSet/>
      <dgm:spPr/>
      <dgm:t>
        <a:bodyPr/>
        <a:lstStyle/>
        <a:p>
          <a:endParaRPr lang="en-US"/>
        </a:p>
      </dgm:t>
    </dgm:pt>
    <dgm:pt modelId="{F6679B96-416C-9F46-B52E-09819A8AEF4C}">
      <dgm:prSet/>
      <dgm:spPr/>
      <dgm:t>
        <a:bodyPr/>
        <a:lstStyle/>
        <a:p>
          <a:r>
            <a:rPr lang="en-US" dirty="0"/>
            <a:t>Providers: workshops/ProjectECHO/Diversity training/LGBTQ training</a:t>
          </a:r>
        </a:p>
      </dgm:t>
    </dgm:pt>
    <dgm:pt modelId="{DF38AB3E-29F1-8740-8765-963437EF0114}" type="parTrans" cxnId="{50D53702-F429-3A4B-95DB-C4DECBC1B157}">
      <dgm:prSet/>
      <dgm:spPr/>
      <dgm:t>
        <a:bodyPr/>
        <a:lstStyle/>
        <a:p>
          <a:endParaRPr lang="en-US"/>
        </a:p>
      </dgm:t>
    </dgm:pt>
    <dgm:pt modelId="{F19ED6FB-B6AB-014E-984E-7A1952AD0FC3}" type="sibTrans" cxnId="{50D53702-F429-3A4B-95DB-C4DECBC1B157}">
      <dgm:prSet/>
      <dgm:spPr/>
      <dgm:t>
        <a:bodyPr/>
        <a:lstStyle/>
        <a:p>
          <a:endParaRPr lang="en-US"/>
        </a:p>
      </dgm:t>
    </dgm:pt>
    <dgm:pt modelId="{C25448BE-E36F-8944-83CE-93369B122087}">
      <dgm:prSet/>
      <dgm:spPr/>
      <dgm:t>
        <a:bodyPr/>
        <a:lstStyle/>
        <a:p>
          <a:r>
            <a:rPr lang="en-US" dirty="0"/>
            <a:t>General public, PrEP patients, and HIV patient surveys</a:t>
          </a:r>
        </a:p>
      </dgm:t>
    </dgm:pt>
    <dgm:pt modelId="{F8B146D8-1000-2447-9169-6B2967FE7EAA}" type="parTrans" cxnId="{43D4F242-4DA8-774D-B026-988A12CBC1DE}">
      <dgm:prSet/>
      <dgm:spPr/>
      <dgm:t>
        <a:bodyPr/>
        <a:lstStyle/>
        <a:p>
          <a:endParaRPr lang="en-US"/>
        </a:p>
      </dgm:t>
    </dgm:pt>
    <dgm:pt modelId="{7C07B28A-2914-8548-8DFE-78F3B06D878F}" type="sibTrans" cxnId="{43D4F242-4DA8-774D-B026-988A12CBC1DE}">
      <dgm:prSet/>
      <dgm:spPr/>
      <dgm:t>
        <a:bodyPr/>
        <a:lstStyle/>
        <a:p>
          <a:endParaRPr lang="en-US"/>
        </a:p>
      </dgm:t>
    </dgm:pt>
    <dgm:pt modelId="{BF5C46F5-4879-1D41-ACD4-77F952F3FC24}" type="pres">
      <dgm:prSet presAssocID="{1F0EC52F-3045-42DE-B4E1-805CBA88DD50}" presName="linear" presStyleCnt="0">
        <dgm:presLayoutVars>
          <dgm:animLvl val="lvl"/>
          <dgm:resizeHandles val="exact"/>
        </dgm:presLayoutVars>
      </dgm:prSet>
      <dgm:spPr/>
      <dgm:t>
        <a:bodyPr/>
        <a:lstStyle/>
        <a:p>
          <a:endParaRPr lang="en-US"/>
        </a:p>
      </dgm:t>
    </dgm:pt>
    <dgm:pt modelId="{31758508-BE01-734A-8036-578EE03DC81E}" type="pres">
      <dgm:prSet presAssocID="{27852C14-F3B7-4436-85FE-2589892CC371}" presName="parentText" presStyleLbl="node1" presStyleIdx="0" presStyleCnt="2">
        <dgm:presLayoutVars>
          <dgm:chMax val="0"/>
          <dgm:bulletEnabled val="1"/>
        </dgm:presLayoutVars>
      </dgm:prSet>
      <dgm:spPr/>
      <dgm:t>
        <a:bodyPr/>
        <a:lstStyle/>
        <a:p>
          <a:endParaRPr lang="en-US"/>
        </a:p>
      </dgm:t>
    </dgm:pt>
    <dgm:pt modelId="{09D751A5-BB50-2041-8283-EF7A7954DC66}" type="pres">
      <dgm:prSet presAssocID="{27852C14-F3B7-4436-85FE-2589892CC371}" presName="childText" presStyleLbl="revTx" presStyleIdx="0" presStyleCnt="2">
        <dgm:presLayoutVars>
          <dgm:bulletEnabled val="1"/>
        </dgm:presLayoutVars>
      </dgm:prSet>
      <dgm:spPr/>
      <dgm:t>
        <a:bodyPr/>
        <a:lstStyle/>
        <a:p>
          <a:endParaRPr lang="en-US"/>
        </a:p>
      </dgm:t>
    </dgm:pt>
    <dgm:pt modelId="{96E35325-6BF9-DD4C-A9D6-A42BA4C3FBB2}" type="pres">
      <dgm:prSet presAssocID="{A822A113-6896-D548-A5CE-C49634D8A43B}" presName="parentText" presStyleLbl="node1" presStyleIdx="1" presStyleCnt="2">
        <dgm:presLayoutVars>
          <dgm:chMax val="0"/>
          <dgm:bulletEnabled val="1"/>
        </dgm:presLayoutVars>
      </dgm:prSet>
      <dgm:spPr/>
      <dgm:t>
        <a:bodyPr/>
        <a:lstStyle/>
        <a:p>
          <a:endParaRPr lang="en-US"/>
        </a:p>
      </dgm:t>
    </dgm:pt>
    <dgm:pt modelId="{C7D811B1-3467-2C47-90BC-F450AFB832D1}" type="pres">
      <dgm:prSet presAssocID="{A822A113-6896-D548-A5CE-C49634D8A43B}" presName="childText" presStyleLbl="revTx" presStyleIdx="1" presStyleCnt="2">
        <dgm:presLayoutVars>
          <dgm:bulletEnabled val="1"/>
        </dgm:presLayoutVars>
      </dgm:prSet>
      <dgm:spPr/>
      <dgm:t>
        <a:bodyPr/>
        <a:lstStyle/>
        <a:p>
          <a:endParaRPr lang="en-US"/>
        </a:p>
      </dgm:t>
    </dgm:pt>
  </dgm:ptLst>
  <dgm:cxnLst>
    <dgm:cxn modelId="{F69C15A2-C15E-4602-89E8-FB6D9F89C971}" srcId="{27852C14-F3B7-4436-85FE-2589892CC371}" destId="{ED5BE6DD-57C9-4146-9047-E2FC5CBBD2C7}" srcOrd="0" destOrd="0" parTransId="{91788152-7941-4F51-A717-AE11E4CBE40B}" sibTransId="{7B85D987-CA5A-4D4C-9572-D291B96E96F7}"/>
    <dgm:cxn modelId="{4596314F-57C8-E446-BC9A-8B9BFFFD575B}" type="presOf" srcId="{DFBA0004-DD33-EA47-82A4-AC5647E1302F}" destId="{C7D811B1-3467-2C47-90BC-F450AFB832D1}" srcOrd="0" destOrd="0" presId="urn:microsoft.com/office/officeart/2005/8/layout/vList2"/>
    <dgm:cxn modelId="{C5F0938C-B810-4C83-A047-0E1AD042B297}" srcId="{1F0EC52F-3045-42DE-B4E1-805CBA88DD50}" destId="{27852C14-F3B7-4436-85FE-2589892CC371}" srcOrd="0" destOrd="0" parTransId="{F594B96A-C57D-4239-A6FE-77A5B0465174}" sibTransId="{4EC7D96E-4C6C-4205-A603-6CB94B5BE749}"/>
    <dgm:cxn modelId="{354B877F-9273-C440-A7ED-BE7183214F7E}" type="presOf" srcId="{ED5BE6DD-57C9-4146-9047-E2FC5CBBD2C7}" destId="{09D751A5-BB50-2041-8283-EF7A7954DC66}" srcOrd="0" destOrd="0" presId="urn:microsoft.com/office/officeart/2005/8/layout/vList2"/>
    <dgm:cxn modelId="{50D53702-F429-3A4B-95DB-C4DECBC1B157}" srcId="{A822A113-6896-D548-A5CE-C49634D8A43B}" destId="{F6679B96-416C-9F46-B52E-09819A8AEF4C}" srcOrd="1" destOrd="0" parTransId="{DF38AB3E-29F1-8740-8765-963437EF0114}" sibTransId="{F19ED6FB-B6AB-014E-984E-7A1952AD0FC3}"/>
    <dgm:cxn modelId="{FFBAA4F7-6C2C-0A44-8B44-693953141316}" type="presOf" srcId="{1F0EC52F-3045-42DE-B4E1-805CBA88DD50}" destId="{BF5C46F5-4879-1D41-ACD4-77F952F3FC24}" srcOrd="0" destOrd="0" presId="urn:microsoft.com/office/officeart/2005/8/layout/vList2"/>
    <dgm:cxn modelId="{6CDFF762-308F-584D-987E-56F04371EF3B}" type="presOf" srcId="{27852C14-F3B7-4436-85FE-2589892CC371}" destId="{31758508-BE01-734A-8036-578EE03DC81E}" srcOrd="0" destOrd="0" presId="urn:microsoft.com/office/officeart/2005/8/layout/vList2"/>
    <dgm:cxn modelId="{43D4F242-4DA8-774D-B026-988A12CBC1DE}" srcId="{27852C14-F3B7-4436-85FE-2589892CC371}" destId="{C25448BE-E36F-8944-83CE-93369B122087}" srcOrd="1" destOrd="0" parTransId="{F8B146D8-1000-2447-9169-6B2967FE7EAA}" sibTransId="{7C07B28A-2914-8548-8DFE-78F3B06D878F}"/>
    <dgm:cxn modelId="{D392E840-58F0-144C-9478-02595249FFE7}" type="presOf" srcId="{F6679B96-416C-9F46-B52E-09819A8AEF4C}" destId="{C7D811B1-3467-2C47-90BC-F450AFB832D1}" srcOrd="0" destOrd="1" presId="urn:microsoft.com/office/officeart/2005/8/layout/vList2"/>
    <dgm:cxn modelId="{C63BB1C8-0900-B443-AF28-49AF7B730713}" srcId="{A822A113-6896-D548-A5CE-C49634D8A43B}" destId="{DFBA0004-DD33-EA47-82A4-AC5647E1302F}" srcOrd="0" destOrd="0" parTransId="{4627116B-3C77-0A49-ADF1-8E1F135084D1}" sibTransId="{F2029E63-B647-5148-9208-1F061FFF474C}"/>
    <dgm:cxn modelId="{507B7F84-43EF-0A43-BFF7-607A8C94DDC8}" type="presOf" srcId="{A822A113-6896-D548-A5CE-C49634D8A43B}" destId="{96E35325-6BF9-DD4C-A9D6-A42BA4C3FBB2}" srcOrd="0" destOrd="0" presId="urn:microsoft.com/office/officeart/2005/8/layout/vList2"/>
    <dgm:cxn modelId="{21272742-48B8-304C-A47A-3F7A9E56B24B}" srcId="{1F0EC52F-3045-42DE-B4E1-805CBA88DD50}" destId="{A822A113-6896-D548-A5CE-C49634D8A43B}" srcOrd="1" destOrd="0" parTransId="{84298988-049D-3743-89C5-7396494235E6}" sibTransId="{9C7AB97C-7DE1-5049-AA5F-04CEB7246E26}"/>
    <dgm:cxn modelId="{54520832-7E9D-B541-9A8F-89A47AF7D4BF}" type="presOf" srcId="{C25448BE-E36F-8944-83CE-93369B122087}" destId="{09D751A5-BB50-2041-8283-EF7A7954DC66}" srcOrd="0" destOrd="1" presId="urn:microsoft.com/office/officeart/2005/8/layout/vList2"/>
    <dgm:cxn modelId="{2D51C60A-718E-934C-8861-28E22F324AA3}" type="presParOf" srcId="{BF5C46F5-4879-1D41-ACD4-77F952F3FC24}" destId="{31758508-BE01-734A-8036-578EE03DC81E}" srcOrd="0" destOrd="0" presId="urn:microsoft.com/office/officeart/2005/8/layout/vList2"/>
    <dgm:cxn modelId="{B819A0BF-07D0-0148-9B4F-C6FB5479AD24}" type="presParOf" srcId="{BF5C46F5-4879-1D41-ACD4-77F952F3FC24}" destId="{09D751A5-BB50-2041-8283-EF7A7954DC66}" srcOrd="1" destOrd="0" presId="urn:microsoft.com/office/officeart/2005/8/layout/vList2"/>
    <dgm:cxn modelId="{CDA5CD14-801B-3E4B-A4FB-08E0C1CCD7B4}" type="presParOf" srcId="{BF5C46F5-4879-1D41-ACD4-77F952F3FC24}" destId="{96E35325-6BF9-DD4C-A9D6-A42BA4C3FBB2}" srcOrd="2" destOrd="0" presId="urn:microsoft.com/office/officeart/2005/8/layout/vList2"/>
    <dgm:cxn modelId="{97775CC2-8CBA-2048-AD3D-F6E175112A93}" type="presParOf" srcId="{BF5C46F5-4879-1D41-ACD4-77F952F3FC24}" destId="{C7D811B1-3467-2C47-90BC-F450AFB832D1}"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0EC52F-3045-42DE-B4E1-805CBA88DD5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B3EACC8-4264-41F5-B8A9-CE8B65E93BFF}">
      <dgm:prSet/>
      <dgm:spPr/>
      <dgm:t>
        <a:bodyPr/>
        <a:lstStyle/>
        <a:p>
          <a:r>
            <a:rPr lang="en-US" dirty="0"/>
            <a:t>HIV Screening expansion</a:t>
          </a:r>
        </a:p>
      </dgm:t>
    </dgm:pt>
    <dgm:pt modelId="{539407A0-B7CA-4F9F-9BDE-EE6826515261}" type="parTrans" cxnId="{8F4E34FE-047D-43DE-87B9-E1D063BBD7CB}">
      <dgm:prSet/>
      <dgm:spPr/>
      <dgm:t>
        <a:bodyPr/>
        <a:lstStyle/>
        <a:p>
          <a:endParaRPr lang="en-US"/>
        </a:p>
      </dgm:t>
    </dgm:pt>
    <dgm:pt modelId="{7FACCEC8-2BB2-4BCD-B0C3-6C2D051B0CAB}" type="sibTrans" cxnId="{8F4E34FE-047D-43DE-87B9-E1D063BBD7CB}">
      <dgm:prSet/>
      <dgm:spPr/>
      <dgm:t>
        <a:bodyPr/>
        <a:lstStyle/>
        <a:p>
          <a:endParaRPr lang="en-US"/>
        </a:p>
      </dgm:t>
    </dgm:pt>
    <dgm:pt modelId="{D48D38F2-C333-4F21-9C49-B35D0C81B35C}">
      <dgm:prSet/>
      <dgm:spPr/>
      <dgm:t>
        <a:bodyPr/>
        <a:lstStyle/>
        <a:p>
          <a:r>
            <a:rPr lang="en-US" dirty="0"/>
            <a:t>Lab triggered screening  in ED/UC, Home testing</a:t>
          </a:r>
        </a:p>
      </dgm:t>
    </dgm:pt>
    <dgm:pt modelId="{6DECEF3E-4BED-42D4-86FF-C0C3605EF5BF}" type="parTrans" cxnId="{633A7B7C-2F25-413A-8558-565EBB237CB2}">
      <dgm:prSet/>
      <dgm:spPr/>
      <dgm:t>
        <a:bodyPr/>
        <a:lstStyle/>
        <a:p>
          <a:endParaRPr lang="en-US"/>
        </a:p>
      </dgm:t>
    </dgm:pt>
    <dgm:pt modelId="{8409C32B-BE3D-4A4D-B68B-83D4BA50B43A}" type="sibTrans" cxnId="{633A7B7C-2F25-413A-8558-565EBB237CB2}">
      <dgm:prSet/>
      <dgm:spPr/>
      <dgm:t>
        <a:bodyPr/>
        <a:lstStyle/>
        <a:p>
          <a:endParaRPr lang="en-US"/>
        </a:p>
      </dgm:t>
    </dgm:pt>
    <dgm:pt modelId="{DB0D3CA1-4FD9-4E1F-95A0-C84983D1A21F}">
      <dgm:prSet/>
      <dgm:spPr/>
      <dgm:t>
        <a:bodyPr/>
        <a:lstStyle/>
        <a:p>
          <a:r>
            <a:rPr lang="en-US" dirty="0"/>
            <a:t>HIV PrEP expansion</a:t>
          </a:r>
        </a:p>
      </dgm:t>
    </dgm:pt>
    <dgm:pt modelId="{7594D392-7409-4679-9B08-BB8AE9A33A95}" type="parTrans" cxnId="{B901C06E-BD1C-4298-B80A-0222FA14B0E7}">
      <dgm:prSet/>
      <dgm:spPr/>
      <dgm:t>
        <a:bodyPr/>
        <a:lstStyle/>
        <a:p>
          <a:endParaRPr lang="en-US"/>
        </a:p>
      </dgm:t>
    </dgm:pt>
    <dgm:pt modelId="{428FAFE1-9D8A-4198-881A-4C14C19019FE}" type="sibTrans" cxnId="{B901C06E-BD1C-4298-B80A-0222FA14B0E7}">
      <dgm:prSet/>
      <dgm:spPr/>
      <dgm:t>
        <a:bodyPr/>
        <a:lstStyle/>
        <a:p>
          <a:endParaRPr lang="en-US"/>
        </a:p>
      </dgm:t>
    </dgm:pt>
    <dgm:pt modelId="{4347D7D3-4932-474C-95B2-81E7E1E313C5}">
      <dgm:prSet/>
      <dgm:spPr/>
      <dgm:t>
        <a:bodyPr/>
        <a:lstStyle/>
        <a:p>
          <a:r>
            <a:rPr lang="en-US" dirty="0"/>
            <a:t>Expanding capacity to pharmacists and other medical providers</a:t>
          </a:r>
        </a:p>
      </dgm:t>
    </dgm:pt>
    <dgm:pt modelId="{AE1C4778-46D4-40D0-BCC6-CD0605B050A2}" type="parTrans" cxnId="{0BEC0513-D393-4FE7-B21E-2452BEEA1DFC}">
      <dgm:prSet/>
      <dgm:spPr/>
      <dgm:t>
        <a:bodyPr/>
        <a:lstStyle/>
        <a:p>
          <a:endParaRPr lang="en-US"/>
        </a:p>
      </dgm:t>
    </dgm:pt>
    <dgm:pt modelId="{F9D41140-6023-415F-AB8B-137424FD790A}" type="sibTrans" cxnId="{0BEC0513-D393-4FE7-B21E-2452BEEA1DFC}">
      <dgm:prSet/>
      <dgm:spPr/>
      <dgm:t>
        <a:bodyPr/>
        <a:lstStyle/>
        <a:p>
          <a:endParaRPr lang="en-US"/>
        </a:p>
      </dgm:t>
    </dgm:pt>
    <dgm:pt modelId="{A062175D-7D4B-4511-B9ED-C41CE3877F80}">
      <dgm:prSet/>
      <dgm:spPr/>
      <dgm:t>
        <a:bodyPr/>
        <a:lstStyle/>
        <a:p>
          <a:r>
            <a:rPr lang="en-US" dirty="0"/>
            <a:t>HIV Care improvement</a:t>
          </a:r>
        </a:p>
      </dgm:t>
    </dgm:pt>
    <dgm:pt modelId="{B1BFC1FE-D006-415A-BFCD-56BAF98D4668}" type="parTrans" cxnId="{BC05B11D-E684-49C0-9440-047C40EE76C3}">
      <dgm:prSet/>
      <dgm:spPr/>
      <dgm:t>
        <a:bodyPr/>
        <a:lstStyle/>
        <a:p>
          <a:endParaRPr lang="en-US"/>
        </a:p>
      </dgm:t>
    </dgm:pt>
    <dgm:pt modelId="{9EDB19AB-7261-4A45-919F-4D1D3FF5BBF9}" type="sibTrans" cxnId="{BC05B11D-E684-49C0-9440-047C40EE76C3}">
      <dgm:prSet/>
      <dgm:spPr/>
      <dgm:t>
        <a:bodyPr/>
        <a:lstStyle/>
        <a:p>
          <a:endParaRPr lang="en-US"/>
        </a:p>
      </dgm:t>
    </dgm:pt>
    <dgm:pt modelId="{E7B51044-46A1-4F8C-A212-CCC6164BD765}">
      <dgm:prSet/>
      <dgm:spPr/>
      <dgm:t>
        <a:bodyPr/>
        <a:lstStyle/>
        <a:p>
          <a:r>
            <a:rPr lang="en-US" dirty="0"/>
            <a:t>Same day treatment</a:t>
          </a:r>
        </a:p>
      </dgm:t>
    </dgm:pt>
    <dgm:pt modelId="{B8A5F60B-1DA8-47DF-A13E-EF3984274E4E}" type="parTrans" cxnId="{A8033727-CA81-494B-BA75-2E1B2D7B6E32}">
      <dgm:prSet/>
      <dgm:spPr/>
      <dgm:t>
        <a:bodyPr/>
        <a:lstStyle/>
        <a:p>
          <a:endParaRPr lang="en-US"/>
        </a:p>
      </dgm:t>
    </dgm:pt>
    <dgm:pt modelId="{81A02B55-5669-4286-A186-D2E4CE42CC71}" type="sibTrans" cxnId="{A8033727-CA81-494B-BA75-2E1B2D7B6E32}">
      <dgm:prSet/>
      <dgm:spPr/>
      <dgm:t>
        <a:bodyPr/>
        <a:lstStyle/>
        <a:p>
          <a:endParaRPr lang="en-US"/>
        </a:p>
      </dgm:t>
    </dgm:pt>
    <dgm:pt modelId="{220A60FF-34D5-ED46-BC77-C7DED0DF0F3B}">
      <dgm:prSet/>
      <dgm:spPr/>
      <dgm:t>
        <a:bodyPr/>
        <a:lstStyle/>
        <a:p>
          <a:r>
            <a:rPr lang="en-US" dirty="0"/>
            <a:t>In-depth analysis of the Cascade of Care</a:t>
          </a:r>
        </a:p>
      </dgm:t>
    </dgm:pt>
    <dgm:pt modelId="{D822194D-A736-BA4A-A7CF-E1713E5F0A95}" type="parTrans" cxnId="{B845C9FD-2E20-EE4A-97DF-3FA0E5412EAC}">
      <dgm:prSet/>
      <dgm:spPr/>
      <dgm:t>
        <a:bodyPr/>
        <a:lstStyle/>
        <a:p>
          <a:endParaRPr lang="en-US"/>
        </a:p>
      </dgm:t>
    </dgm:pt>
    <dgm:pt modelId="{BFE35F24-B606-5B42-8931-73BF6B73357A}" type="sibTrans" cxnId="{B845C9FD-2E20-EE4A-97DF-3FA0E5412EAC}">
      <dgm:prSet/>
      <dgm:spPr/>
      <dgm:t>
        <a:bodyPr/>
        <a:lstStyle/>
        <a:p>
          <a:endParaRPr lang="en-US"/>
        </a:p>
      </dgm:t>
    </dgm:pt>
    <dgm:pt modelId="{A03B87F0-61EB-834F-B517-F203A005FAC8}">
      <dgm:prSet/>
      <dgm:spPr/>
      <dgm:t>
        <a:bodyPr/>
        <a:lstStyle/>
        <a:p>
          <a:r>
            <a:rPr lang="en-US" dirty="0"/>
            <a:t>Harm Reduction</a:t>
          </a:r>
        </a:p>
      </dgm:t>
    </dgm:pt>
    <dgm:pt modelId="{BE102B7F-3820-6D47-A9DE-C19EA3D49C56}" type="parTrans" cxnId="{B01DADFE-A630-D546-9905-5540ACD60D27}">
      <dgm:prSet/>
      <dgm:spPr/>
      <dgm:t>
        <a:bodyPr/>
        <a:lstStyle/>
        <a:p>
          <a:endParaRPr lang="en-US"/>
        </a:p>
      </dgm:t>
    </dgm:pt>
    <dgm:pt modelId="{EFAD7B52-E220-0B4A-BAE0-6A99096809F0}" type="sibTrans" cxnId="{B01DADFE-A630-D546-9905-5540ACD60D27}">
      <dgm:prSet/>
      <dgm:spPr/>
      <dgm:t>
        <a:bodyPr/>
        <a:lstStyle/>
        <a:p>
          <a:endParaRPr lang="en-US"/>
        </a:p>
      </dgm:t>
    </dgm:pt>
    <dgm:pt modelId="{A0F54C68-A924-DB4C-BD8C-2E6A17CBB10B}">
      <dgm:prSet/>
      <dgm:spPr/>
      <dgm:t>
        <a:bodyPr/>
        <a:lstStyle/>
        <a:p>
          <a:r>
            <a:rPr lang="en-US" dirty="0"/>
            <a:t>Medication assisted treatment</a:t>
          </a:r>
        </a:p>
      </dgm:t>
    </dgm:pt>
    <dgm:pt modelId="{C9888308-C20A-5046-A67F-E0C163832329}" type="parTrans" cxnId="{245E666F-A4E8-D44F-A025-E3EAD92412D6}">
      <dgm:prSet/>
      <dgm:spPr/>
      <dgm:t>
        <a:bodyPr/>
        <a:lstStyle/>
        <a:p>
          <a:endParaRPr lang="en-US"/>
        </a:p>
      </dgm:t>
    </dgm:pt>
    <dgm:pt modelId="{30EFCE59-C116-834F-95E0-F09B13B0D4FB}" type="sibTrans" cxnId="{245E666F-A4E8-D44F-A025-E3EAD92412D6}">
      <dgm:prSet/>
      <dgm:spPr/>
      <dgm:t>
        <a:bodyPr/>
        <a:lstStyle/>
        <a:p>
          <a:endParaRPr lang="en-US"/>
        </a:p>
      </dgm:t>
    </dgm:pt>
    <dgm:pt modelId="{60133434-18CE-9445-97A4-E6297530AF0A}">
      <dgm:prSet/>
      <dgm:spPr/>
      <dgm:t>
        <a:bodyPr/>
        <a:lstStyle/>
        <a:p>
          <a:r>
            <a:rPr lang="en-US" dirty="0"/>
            <a:t>Syringe service programs</a:t>
          </a:r>
        </a:p>
      </dgm:t>
    </dgm:pt>
    <dgm:pt modelId="{840AE047-927B-2E45-BCFE-E4C0D6B1D8A6}" type="parTrans" cxnId="{FC54EF6F-AD7C-4149-9A59-5A1152B20D4F}">
      <dgm:prSet/>
      <dgm:spPr/>
      <dgm:t>
        <a:bodyPr/>
        <a:lstStyle/>
        <a:p>
          <a:endParaRPr lang="en-US"/>
        </a:p>
      </dgm:t>
    </dgm:pt>
    <dgm:pt modelId="{AF20C04E-993A-D14B-BE9D-55F46C7D2BB2}" type="sibTrans" cxnId="{FC54EF6F-AD7C-4149-9A59-5A1152B20D4F}">
      <dgm:prSet/>
      <dgm:spPr/>
      <dgm:t>
        <a:bodyPr/>
        <a:lstStyle/>
        <a:p>
          <a:endParaRPr lang="en-US"/>
        </a:p>
      </dgm:t>
    </dgm:pt>
    <dgm:pt modelId="{3240D461-C75F-7A4D-9858-BED2A1842D5C}">
      <dgm:prSet/>
      <dgm:spPr/>
      <dgm:t>
        <a:bodyPr/>
        <a:lstStyle/>
        <a:p>
          <a:r>
            <a:rPr lang="en-US" dirty="0"/>
            <a:t>Treatment as prevention</a:t>
          </a:r>
        </a:p>
      </dgm:t>
    </dgm:pt>
    <dgm:pt modelId="{CC1F3753-24B6-A445-B3EF-5FBF62B7DCF6}" type="parTrans" cxnId="{885B9713-CFBA-5D41-A28B-FE28CC8AFFF2}">
      <dgm:prSet/>
      <dgm:spPr/>
      <dgm:t>
        <a:bodyPr/>
        <a:lstStyle/>
        <a:p>
          <a:endParaRPr lang="en-US"/>
        </a:p>
      </dgm:t>
    </dgm:pt>
    <dgm:pt modelId="{97B6C013-1BB0-D442-A4C8-A969113A842D}" type="sibTrans" cxnId="{885B9713-CFBA-5D41-A28B-FE28CC8AFFF2}">
      <dgm:prSet/>
      <dgm:spPr/>
      <dgm:t>
        <a:bodyPr/>
        <a:lstStyle/>
        <a:p>
          <a:endParaRPr lang="en-US"/>
        </a:p>
      </dgm:t>
    </dgm:pt>
    <dgm:pt modelId="{14683868-7A29-CD41-9940-4E2197E9AB55}">
      <dgm:prSet/>
      <dgm:spPr/>
      <dgm:t>
        <a:bodyPr/>
        <a:lstStyle/>
        <a:p>
          <a:r>
            <a:rPr lang="en-US" dirty="0"/>
            <a:t>Electronic Health Care Reminder</a:t>
          </a:r>
        </a:p>
      </dgm:t>
    </dgm:pt>
    <dgm:pt modelId="{2832B933-5099-5A46-BA9F-110280BE7782}" type="parTrans" cxnId="{CCC78747-A9A9-804D-94E7-607BE7EE2258}">
      <dgm:prSet/>
      <dgm:spPr/>
      <dgm:t>
        <a:bodyPr/>
        <a:lstStyle/>
        <a:p>
          <a:endParaRPr lang="en-US"/>
        </a:p>
      </dgm:t>
    </dgm:pt>
    <dgm:pt modelId="{B5AE3373-6B30-F04F-A147-37FC47AF7A53}" type="sibTrans" cxnId="{CCC78747-A9A9-804D-94E7-607BE7EE2258}">
      <dgm:prSet/>
      <dgm:spPr/>
      <dgm:t>
        <a:bodyPr/>
        <a:lstStyle/>
        <a:p>
          <a:endParaRPr lang="en-US"/>
        </a:p>
      </dgm:t>
    </dgm:pt>
    <dgm:pt modelId="{1EF1CA78-5BAC-B84F-AC91-70ADCA201AD7}">
      <dgm:prSet/>
      <dgm:spPr/>
      <dgm:t>
        <a:bodyPr/>
        <a:lstStyle/>
        <a:p>
          <a:r>
            <a:rPr lang="en-US" dirty="0"/>
            <a:t>HIV Screening Policy Change</a:t>
          </a:r>
        </a:p>
      </dgm:t>
    </dgm:pt>
    <dgm:pt modelId="{0E953D5C-0020-E048-B4E9-47B7CD88AE04}" type="parTrans" cxnId="{82CA7D9E-E243-D041-93A2-547D53503D50}">
      <dgm:prSet/>
      <dgm:spPr/>
      <dgm:t>
        <a:bodyPr/>
        <a:lstStyle/>
        <a:p>
          <a:endParaRPr lang="en-US"/>
        </a:p>
      </dgm:t>
    </dgm:pt>
    <dgm:pt modelId="{286ACB3F-1A74-B740-BDCB-A5258505DFD7}" type="sibTrans" cxnId="{82CA7D9E-E243-D041-93A2-547D53503D50}">
      <dgm:prSet/>
      <dgm:spPr/>
      <dgm:t>
        <a:bodyPr/>
        <a:lstStyle/>
        <a:p>
          <a:endParaRPr lang="en-US"/>
        </a:p>
      </dgm:t>
    </dgm:pt>
    <dgm:pt modelId="{05C6E86C-E37D-F14B-8CC5-DEEC0FA700F3}">
      <dgm:prSet/>
      <dgm:spPr/>
      <dgm:t>
        <a:bodyPr/>
        <a:lstStyle/>
        <a:p>
          <a:r>
            <a:rPr lang="en-US" dirty="0"/>
            <a:t>Every 3 years for Ages 13 -54</a:t>
          </a:r>
        </a:p>
      </dgm:t>
    </dgm:pt>
    <dgm:pt modelId="{CE4D7E8E-F2AF-2D43-95FA-5FD8B1FAFB87}" type="parTrans" cxnId="{F3582BC8-838F-764C-9B99-6739D0002B12}">
      <dgm:prSet/>
      <dgm:spPr/>
      <dgm:t>
        <a:bodyPr/>
        <a:lstStyle/>
        <a:p>
          <a:endParaRPr lang="en-US"/>
        </a:p>
      </dgm:t>
    </dgm:pt>
    <dgm:pt modelId="{3217F728-10DD-244E-AE75-896F4ECB36D2}" type="sibTrans" cxnId="{F3582BC8-838F-764C-9B99-6739D0002B12}">
      <dgm:prSet/>
      <dgm:spPr/>
      <dgm:t>
        <a:bodyPr/>
        <a:lstStyle/>
        <a:p>
          <a:endParaRPr lang="en-US"/>
        </a:p>
      </dgm:t>
    </dgm:pt>
    <dgm:pt modelId="{0B926D76-69F8-5F49-B654-EE33274E1753}">
      <dgm:prSet/>
      <dgm:spPr/>
      <dgm:t>
        <a:bodyPr/>
        <a:lstStyle/>
        <a:p>
          <a:r>
            <a:rPr lang="en-US" dirty="0"/>
            <a:t>Every 5 years for Ages 55-75</a:t>
          </a:r>
        </a:p>
      </dgm:t>
    </dgm:pt>
    <dgm:pt modelId="{D7766199-4FD5-744D-9093-8DB730D73E08}" type="parTrans" cxnId="{DEE30325-8830-DA4A-A5CD-0903579A20F3}">
      <dgm:prSet/>
      <dgm:spPr/>
      <dgm:t>
        <a:bodyPr/>
        <a:lstStyle/>
        <a:p>
          <a:endParaRPr lang="en-US"/>
        </a:p>
      </dgm:t>
    </dgm:pt>
    <dgm:pt modelId="{A9EE4D84-FB29-A44A-AABC-4DDB7FC695AC}" type="sibTrans" cxnId="{DEE30325-8830-DA4A-A5CD-0903579A20F3}">
      <dgm:prSet/>
      <dgm:spPr/>
      <dgm:t>
        <a:bodyPr/>
        <a:lstStyle/>
        <a:p>
          <a:endParaRPr lang="en-US"/>
        </a:p>
      </dgm:t>
    </dgm:pt>
    <dgm:pt modelId="{BF5C46F5-4879-1D41-ACD4-77F952F3FC24}" type="pres">
      <dgm:prSet presAssocID="{1F0EC52F-3045-42DE-B4E1-805CBA88DD50}" presName="linear" presStyleCnt="0">
        <dgm:presLayoutVars>
          <dgm:animLvl val="lvl"/>
          <dgm:resizeHandles val="exact"/>
        </dgm:presLayoutVars>
      </dgm:prSet>
      <dgm:spPr/>
      <dgm:t>
        <a:bodyPr/>
        <a:lstStyle/>
        <a:p>
          <a:endParaRPr lang="en-US"/>
        </a:p>
      </dgm:t>
    </dgm:pt>
    <dgm:pt modelId="{FF79E2FA-51D1-9246-BDC1-AC156C8CC2C8}" type="pres">
      <dgm:prSet presAssocID="{2B3EACC8-4264-41F5-B8A9-CE8B65E93BFF}" presName="parentText" presStyleLbl="node1" presStyleIdx="0" presStyleCnt="4">
        <dgm:presLayoutVars>
          <dgm:chMax val="0"/>
          <dgm:bulletEnabled val="1"/>
        </dgm:presLayoutVars>
      </dgm:prSet>
      <dgm:spPr/>
      <dgm:t>
        <a:bodyPr/>
        <a:lstStyle/>
        <a:p>
          <a:endParaRPr lang="en-US"/>
        </a:p>
      </dgm:t>
    </dgm:pt>
    <dgm:pt modelId="{6DC3E66D-69B0-6947-8B3E-B21BC9D77CD8}" type="pres">
      <dgm:prSet presAssocID="{2B3EACC8-4264-41F5-B8A9-CE8B65E93BFF}" presName="childText" presStyleLbl="revTx" presStyleIdx="0" presStyleCnt="4">
        <dgm:presLayoutVars>
          <dgm:bulletEnabled val="1"/>
        </dgm:presLayoutVars>
      </dgm:prSet>
      <dgm:spPr/>
      <dgm:t>
        <a:bodyPr/>
        <a:lstStyle/>
        <a:p>
          <a:endParaRPr lang="en-US"/>
        </a:p>
      </dgm:t>
    </dgm:pt>
    <dgm:pt modelId="{54F58FD8-792E-D449-BAB2-85AB44D7D2CD}" type="pres">
      <dgm:prSet presAssocID="{DB0D3CA1-4FD9-4E1F-95A0-C84983D1A21F}" presName="parentText" presStyleLbl="node1" presStyleIdx="1" presStyleCnt="4">
        <dgm:presLayoutVars>
          <dgm:chMax val="0"/>
          <dgm:bulletEnabled val="1"/>
        </dgm:presLayoutVars>
      </dgm:prSet>
      <dgm:spPr/>
      <dgm:t>
        <a:bodyPr/>
        <a:lstStyle/>
        <a:p>
          <a:endParaRPr lang="en-US"/>
        </a:p>
      </dgm:t>
    </dgm:pt>
    <dgm:pt modelId="{044AABD4-8B50-E64D-866D-FC275BFF7797}" type="pres">
      <dgm:prSet presAssocID="{DB0D3CA1-4FD9-4E1F-95A0-C84983D1A21F}" presName="childText" presStyleLbl="revTx" presStyleIdx="1" presStyleCnt="4">
        <dgm:presLayoutVars>
          <dgm:bulletEnabled val="1"/>
        </dgm:presLayoutVars>
      </dgm:prSet>
      <dgm:spPr/>
      <dgm:t>
        <a:bodyPr/>
        <a:lstStyle/>
        <a:p>
          <a:endParaRPr lang="en-US"/>
        </a:p>
      </dgm:t>
    </dgm:pt>
    <dgm:pt modelId="{AE8DD8C6-FECF-EE4A-ACEC-8D77A550FD99}" type="pres">
      <dgm:prSet presAssocID="{A062175D-7D4B-4511-B9ED-C41CE3877F80}" presName="parentText" presStyleLbl="node1" presStyleIdx="2" presStyleCnt="4">
        <dgm:presLayoutVars>
          <dgm:chMax val="0"/>
          <dgm:bulletEnabled val="1"/>
        </dgm:presLayoutVars>
      </dgm:prSet>
      <dgm:spPr/>
      <dgm:t>
        <a:bodyPr/>
        <a:lstStyle/>
        <a:p>
          <a:endParaRPr lang="en-US"/>
        </a:p>
      </dgm:t>
    </dgm:pt>
    <dgm:pt modelId="{2C6A033F-2C4C-B749-906A-E121837CD933}" type="pres">
      <dgm:prSet presAssocID="{A062175D-7D4B-4511-B9ED-C41CE3877F80}" presName="childText" presStyleLbl="revTx" presStyleIdx="2" presStyleCnt="4">
        <dgm:presLayoutVars>
          <dgm:bulletEnabled val="1"/>
        </dgm:presLayoutVars>
      </dgm:prSet>
      <dgm:spPr/>
      <dgm:t>
        <a:bodyPr/>
        <a:lstStyle/>
        <a:p>
          <a:endParaRPr lang="en-US"/>
        </a:p>
      </dgm:t>
    </dgm:pt>
    <dgm:pt modelId="{CCCF90E3-603D-684F-BACE-6CBA9872CDFF}" type="pres">
      <dgm:prSet presAssocID="{A03B87F0-61EB-834F-B517-F203A005FAC8}" presName="parentText" presStyleLbl="node1" presStyleIdx="3" presStyleCnt="4">
        <dgm:presLayoutVars>
          <dgm:chMax val="0"/>
          <dgm:bulletEnabled val="1"/>
        </dgm:presLayoutVars>
      </dgm:prSet>
      <dgm:spPr/>
      <dgm:t>
        <a:bodyPr/>
        <a:lstStyle/>
        <a:p>
          <a:endParaRPr lang="en-US"/>
        </a:p>
      </dgm:t>
    </dgm:pt>
    <dgm:pt modelId="{4DF2EF5F-1102-6B4D-A5AF-7AC5627911A8}" type="pres">
      <dgm:prSet presAssocID="{A03B87F0-61EB-834F-B517-F203A005FAC8}" presName="childText" presStyleLbl="revTx" presStyleIdx="3" presStyleCnt="4">
        <dgm:presLayoutVars>
          <dgm:bulletEnabled val="1"/>
        </dgm:presLayoutVars>
      </dgm:prSet>
      <dgm:spPr/>
      <dgm:t>
        <a:bodyPr/>
        <a:lstStyle/>
        <a:p>
          <a:endParaRPr lang="en-US"/>
        </a:p>
      </dgm:t>
    </dgm:pt>
  </dgm:ptLst>
  <dgm:cxnLst>
    <dgm:cxn modelId="{740FE6FD-0CD9-1B46-9983-9B1B7F3BAC91}" type="presOf" srcId="{E7B51044-46A1-4F8C-A212-CCC6164BD765}" destId="{2C6A033F-2C4C-B749-906A-E121837CD933}" srcOrd="0" destOrd="0" presId="urn:microsoft.com/office/officeart/2005/8/layout/vList2"/>
    <dgm:cxn modelId="{FE95E65C-C752-E848-8340-A37605C7A84D}" type="presOf" srcId="{60133434-18CE-9445-97A4-E6297530AF0A}" destId="{4DF2EF5F-1102-6B4D-A5AF-7AC5627911A8}" srcOrd="0" destOrd="1" presId="urn:microsoft.com/office/officeart/2005/8/layout/vList2"/>
    <dgm:cxn modelId="{0BEC0513-D393-4FE7-B21E-2452BEEA1DFC}" srcId="{DB0D3CA1-4FD9-4E1F-95A0-C84983D1A21F}" destId="{4347D7D3-4932-474C-95B2-81E7E1E313C5}" srcOrd="0" destOrd="0" parTransId="{AE1C4778-46D4-40D0-BCC6-CD0605B050A2}" sibTransId="{F9D41140-6023-415F-AB8B-137424FD790A}"/>
    <dgm:cxn modelId="{633A7B7C-2F25-413A-8558-565EBB237CB2}" srcId="{2B3EACC8-4264-41F5-B8A9-CE8B65E93BFF}" destId="{D48D38F2-C333-4F21-9C49-B35D0C81B35C}" srcOrd="0" destOrd="0" parTransId="{6DECEF3E-4BED-42D4-86FF-C0C3605EF5BF}" sibTransId="{8409C32B-BE3D-4A4D-B68B-83D4BA50B43A}"/>
    <dgm:cxn modelId="{8F4E34FE-047D-43DE-87B9-E1D063BBD7CB}" srcId="{1F0EC52F-3045-42DE-B4E1-805CBA88DD50}" destId="{2B3EACC8-4264-41F5-B8A9-CE8B65E93BFF}" srcOrd="0" destOrd="0" parTransId="{539407A0-B7CA-4F9F-9BDE-EE6826515261}" sibTransId="{7FACCEC8-2BB2-4BCD-B0C3-6C2D051B0CAB}"/>
    <dgm:cxn modelId="{CE02E785-DC62-4044-A322-DB1F426A4D28}" type="presOf" srcId="{05C6E86C-E37D-F14B-8CC5-DEEC0FA700F3}" destId="{6DC3E66D-69B0-6947-8B3E-B21BC9D77CD8}" srcOrd="0" destOrd="3" presId="urn:microsoft.com/office/officeart/2005/8/layout/vList2"/>
    <dgm:cxn modelId="{A339E2CC-CE55-3F41-B448-CED12BD92741}" type="presOf" srcId="{A0F54C68-A924-DB4C-BD8C-2E6A17CBB10B}" destId="{4DF2EF5F-1102-6B4D-A5AF-7AC5627911A8}" srcOrd="0" destOrd="0" presId="urn:microsoft.com/office/officeart/2005/8/layout/vList2"/>
    <dgm:cxn modelId="{1EB0D438-06FE-4A44-A24C-3A45BFC183D8}" type="presOf" srcId="{0B926D76-69F8-5F49-B654-EE33274E1753}" destId="{6DC3E66D-69B0-6947-8B3E-B21BC9D77CD8}" srcOrd="0" destOrd="4" presId="urn:microsoft.com/office/officeart/2005/8/layout/vList2"/>
    <dgm:cxn modelId="{494FC49C-E1B3-F242-91B8-89383DF08A0A}" type="presOf" srcId="{A03B87F0-61EB-834F-B517-F203A005FAC8}" destId="{CCCF90E3-603D-684F-BACE-6CBA9872CDFF}" srcOrd="0" destOrd="0" presId="urn:microsoft.com/office/officeart/2005/8/layout/vList2"/>
    <dgm:cxn modelId="{B901C06E-BD1C-4298-B80A-0222FA14B0E7}" srcId="{1F0EC52F-3045-42DE-B4E1-805CBA88DD50}" destId="{DB0D3CA1-4FD9-4E1F-95A0-C84983D1A21F}" srcOrd="1" destOrd="0" parTransId="{7594D392-7409-4679-9B08-BB8AE9A33A95}" sibTransId="{428FAFE1-9D8A-4198-881A-4C14C19019FE}"/>
    <dgm:cxn modelId="{40868859-EA8F-6F49-89BA-1ACF2DAD8AED}" type="presOf" srcId="{DB0D3CA1-4FD9-4E1F-95A0-C84983D1A21F}" destId="{54F58FD8-792E-D449-BAB2-85AB44D7D2CD}" srcOrd="0" destOrd="0" presId="urn:microsoft.com/office/officeart/2005/8/layout/vList2"/>
    <dgm:cxn modelId="{BF0E8B01-AED5-9B47-85E3-539126855141}" type="presOf" srcId="{14683868-7A29-CD41-9940-4E2197E9AB55}" destId="{6DC3E66D-69B0-6947-8B3E-B21BC9D77CD8}" srcOrd="0" destOrd="1" presId="urn:microsoft.com/office/officeart/2005/8/layout/vList2"/>
    <dgm:cxn modelId="{2EE75795-6674-6441-8DAB-02C442676DA5}" type="presOf" srcId="{A062175D-7D4B-4511-B9ED-C41CE3877F80}" destId="{AE8DD8C6-FECF-EE4A-ACEC-8D77A550FD99}" srcOrd="0" destOrd="0" presId="urn:microsoft.com/office/officeart/2005/8/layout/vList2"/>
    <dgm:cxn modelId="{A8033727-CA81-494B-BA75-2E1B2D7B6E32}" srcId="{A062175D-7D4B-4511-B9ED-C41CE3877F80}" destId="{E7B51044-46A1-4F8C-A212-CCC6164BD765}" srcOrd="0" destOrd="0" parTransId="{B8A5F60B-1DA8-47DF-A13E-EF3984274E4E}" sibTransId="{81A02B55-5669-4286-A186-D2E4CE42CC71}"/>
    <dgm:cxn modelId="{553846B6-22D3-9D4D-8686-0B8CB69FD88F}" type="presOf" srcId="{4347D7D3-4932-474C-95B2-81E7E1E313C5}" destId="{044AABD4-8B50-E64D-866D-FC275BFF7797}" srcOrd="0" destOrd="0" presId="urn:microsoft.com/office/officeart/2005/8/layout/vList2"/>
    <dgm:cxn modelId="{FC54EF6F-AD7C-4149-9A59-5A1152B20D4F}" srcId="{A03B87F0-61EB-834F-B517-F203A005FAC8}" destId="{60133434-18CE-9445-97A4-E6297530AF0A}" srcOrd="1" destOrd="0" parTransId="{840AE047-927B-2E45-BCFE-E4C0D6B1D8A6}" sibTransId="{AF20C04E-993A-D14B-BE9D-55F46C7D2BB2}"/>
    <dgm:cxn modelId="{82CA7D9E-E243-D041-93A2-547D53503D50}" srcId="{2B3EACC8-4264-41F5-B8A9-CE8B65E93BFF}" destId="{1EF1CA78-5BAC-B84F-AC91-70ADCA201AD7}" srcOrd="2" destOrd="0" parTransId="{0E953D5C-0020-E048-B4E9-47B7CD88AE04}" sibTransId="{286ACB3F-1A74-B740-BDCB-A5258505DFD7}"/>
    <dgm:cxn modelId="{DEE30325-8830-DA4A-A5CD-0903579A20F3}" srcId="{05C6E86C-E37D-F14B-8CC5-DEEC0FA700F3}" destId="{0B926D76-69F8-5F49-B654-EE33274E1753}" srcOrd="0" destOrd="0" parTransId="{D7766199-4FD5-744D-9093-8DB730D73E08}" sibTransId="{A9EE4D84-FB29-A44A-AABC-4DDB7FC695AC}"/>
    <dgm:cxn modelId="{6D8436AE-0018-B24F-A73A-9A06972758E6}" type="presOf" srcId="{D48D38F2-C333-4F21-9C49-B35D0C81B35C}" destId="{6DC3E66D-69B0-6947-8B3E-B21BC9D77CD8}" srcOrd="0" destOrd="0" presId="urn:microsoft.com/office/officeart/2005/8/layout/vList2"/>
    <dgm:cxn modelId="{885B9713-CFBA-5D41-A28B-FE28CC8AFFF2}" srcId="{A03B87F0-61EB-834F-B517-F203A005FAC8}" destId="{3240D461-C75F-7A4D-9858-BED2A1842D5C}" srcOrd="2" destOrd="0" parTransId="{CC1F3753-24B6-A445-B3EF-5FBF62B7DCF6}" sibTransId="{97B6C013-1BB0-D442-A4C8-A969113A842D}"/>
    <dgm:cxn modelId="{F3582BC8-838F-764C-9B99-6739D0002B12}" srcId="{2B3EACC8-4264-41F5-B8A9-CE8B65E93BFF}" destId="{05C6E86C-E37D-F14B-8CC5-DEEC0FA700F3}" srcOrd="3" destOrd="0" parTransId="{CE4D7E8E-F2AF-2D43-95FA-5FD8B1FAFB87}" sibTransId="{3217F728-10DD-244E-AE75-896F4ECB36D2}"/>
    <dgm:cxn modelId="{34A83D43-B1E4-3746-8907-8F4245C0E974}" type="presOf" srcId="{2B3EACC8-4264-41F5-B8A9-CE8B65E93BFF}" destId="{FF79E2FA-51D1-9246-BDC1-AC156C8CC2C8}" srcOrd="0" destOrd="0" presId="urn:microsoft.com/office/officeart/2005/8/layout/vList2"/>
    <dgm:cxn modelId="{CA3DA2DC-097F-414C-9EC2-643CF4DBDAB6}" type="presOf" srcId="{3240D461-C75F-7A4D-9858-BED2A1842D5C}" destId="{4DF2EF5F-1102-6B4D-A5AF-7AC5627911A8}" srcOrd="0" destOrd="2" presId="urn:microsoft.com/office/officeart/2005/8/layout/vList2"/>
    <dgm:cxn modelId="{6FC969EF-0BA9-8E46-A8CF-F1EF10C6914C}" type="presOf" srcId="{220A60FF-34D5-ED46-BC77-C7DED0DF0F3B}" destId="{2C6A033F-2C4C-B749-906A-E121837CD933}" srcOrd="0" destOrd="1" presId="urn:microsoft.com/office/officeart/2005/8/layout/vList2"/>
    <dgm:cxn modelId="{B845C9FD-2E20-EE4A-97DF-3FA0E5412EAC}" srcId="{A062175D-7D4B-4511-B9ED-C41CE3877F80}" destId="{220A60FF-34D5-ED46-BC77-C7DED0DF0F3B}" srcOrd="1" destOrd="0" parTransId="{D822194D-A736-BA4A-A7CF-E1713E5F0A95}" sibTransId="{BFE35F24-B606-5B42-8931-73BF6B73357A}"/>
    <dgm:cxn modelId="{B01DADFE-A630-D546-9905-5540ACD60D27}" srcId="{1F0EC52F-3045-42DE-B4E1-805CBA88DD50}" destId="{A03B87F0-61EB-834F-B517-F203A005FAC8}" srcOrd="3" destOrd="0" parTransId="{BE102B7F-3820-6D47-A9DE-C19EA3D49C56}" sibTransId="{EFAD7B52-E220-0B4A-BAE0-6A99096809F0}"/>
    <dgm:cxn modelId="{245E666F-A4E8-D44F-A025-E3EAD92412D6}" srcId="{A03B87F0-61EB-834F-B517-F203A005FAC8}" destId="{A0F54C68-A924-DB4C-BD8C-2E6A17CBB10B}" srcOrd="0" destOrd="0" parTransId="{C9888308-C20A-5046-A67F-E0C163832329}" sibTransId="{30EFCE59-C116-834F-95E0-F09B13B0D4FB}"/>
    <dgm:cxn modelId="{CCC78747-A9A9-804D-94E7-607BE7EE2258}" srcId="{2B3EACC8-4264-41F5-B8A9-CE8B65E93BFF}" destId="{14683868-7A29-CD41-9940-4E2197E9AB55}" srcOrd="1" destOrd="0" parTransId="{2832B933-5099-5A46-BA9F-110280BE7782}" sibTransId="{B5AE3373-6B30-F04F-A147-37FC47AF7A53}"/>
    <dgm:cxn modelId="{BC05B11D-E684-49C0-9440-047C40EE76C3}" srcId="{1F0EC52F-3045-42DE-B4E1-805CBA88DD50}" destId="{A062175D-7D4B-4511-B9ED-C41CE3877F80}" srcOrd="2" destOrd="0" parTransId="{B1BFC1FE-D006-415A-BFCD-56BAF98D4668}" sibTransId="{9EDB19AB-7261-4A45-919F-4D1D3FF5BBF9}"/>
    <dgm:cxn modelId="{B75A17A0-D942-1F40-9677-2102CC557469}" type="presOf" srcId="{1EF1CA78-5BAC-B84F-AC91-70ADCA201AD7}" destId="{6DC3E66D-69B0-6947-8B3E-B21BC9D77CD8}" srcOrd="0" destOrd="2" presId="urn:microsoft.com/office/officeart/2005/8/layout/vList2"/>
    <dgm:cxn modelId="{FFBAA4F7-6C2C-0A44-8B44-693953141316}" type="presOf" srcId="{1F0EC52F-3045-42DE-B4E1-805CBA88DD50}" destId="{BF5C46F5-4879-1D41-ACD4-77F952F3FC24}" srcOrd="0" destOrd="0" presId="urn:microsoft.com/office/officeart/2005/8/layout/vList2"/>
    <dgm:cxn modelId="{7C64F8CE-E346-3449-8399-2B7DC39A262C}" type="presParOf" srcId="{BF5C46F5-4879-1D41-ACD4-77F952F3FC24}" destId="{FF79E2FA-51D1-9246-BDC1-AC156C8CC2C8}" srcOrd="0" destOrd="0" presId="urn:microsoft.com/office/officeart/2005/8/layout/vList2"/>
    <dgm:cxn modelId="{DCC2C138-8459-D44A-8A61-45EB14C3A8A6}" type="presParOf" srcId="{BF5C46F5-4879-1D41-ACD4-77F952F3FC24}" destId="{6DC3E66D-69B0-6947-8B3E-B21BC9D77CD8}" srcOrd="1" destOrd="0" presId="urn:microsoft.com/office/officeart/2005/8/layout/vList2"/>
    <dgm:cxn modelId="{4F8C47E9-588D-D44D-A17E-AEDC231FC611}" type="presParOf" srcId="{BF5C46F5-4879-1D41-ACD4-77F952F3FC24}" destId="{54F58FD8-792E-D449-BAB2-85AB44D7D2CD}" srcOrd="2" destOrd="0" presId="urn:microsoft.com/office/officeart/2005/8/layout/vList2"/>
    <dgm:cxn modelId="{91095EA4-D936-394C-A284-21245FF9112F}" type="presParOf" srcId="{BF5C46F5-4879-1D41-ACD4-77F952F3FC24}" destId="{044AABD4-8B50-E64D-866D-FC275BFF7797}" srcOrd="3" destOrd="0" presId="urn:microsoft.com/office/officeart/2005/8/layout/vList2"/>
    <dgm:cxn modelId="{A5ED08D1-0453-F24B-BB6C-C19E00AE8E4F}" type="presParOf" srcId="{BF5C46F5-4879-1D41-ACD4-77F952F3FC24}" destId="{AE8DD8C6-FECF-EE4A-ACEC-8D77A550FD99}" srcOrd="4" destOrd="0" presId="urn:microsoft.com/office/officeart/2005/8/layout/vList2"/>
    <dgm:cxn modelId="{1BAF6723-8C2A-8342-BC5F-04F9B5A967FA}" type="presParOf" srcId="{BF5C46F5-4879-1D41-ACD4-77F952F3FC24}" destId="{2C6A033F-2C4C-B749-906A-E121837CD933}" srcOrd="5" destOrd="0" presId="urn:microsoft.com/office/officeart/2005/8/layout/vList2"/>
    <dgm:cxn modelId="{CDDEFC45-F5C1-4E46-8F0C-2EAB624F2179}" type="presParOf" srcId="{BF5C46F5-4879-1D41-ACD4-77F952F3FC24}" destId="{CCCF90E3-603D-684F-BACE-6CBA9872CDFF}" srcOrd="6" destOrd="0" presId="urn:microsoft.com/office/officeart/2005/8/layout/vList2"/>
    <dgm:cxn modelId="{2AE76E2E-7FF6-4549-8449-2C6592CF6FF2}" type="presParOf" srcId="{BF5C46F5-4879-1D41-ACD4-77F952F3FC24}" destId="{4DF2EF5F-1102-6B4D-A5AF-7AC5627911A8}" srcOrd="7"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CCC9B8-D9DA-4A10-A5BF-F6F7ADD86B2C}"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FC740452-561E-4E43-A4EA-A68CF4EF4DD2}">
      <dgm:prSet/>
      <dgm:spPr/>
      <dgm:t>
        <a:bodyPr/>
        <a:lstStyle/>
        <a:p>
          <a:pPr rtl="0"/>
          <a:r>
            <a:rPr lang="en-US" dirty="0"/>
            <a:t>Patient presents to lab for routine/other phlebotomy</a:t>
          </a:r>
        </a:p>
      </dgm:t>
    </dgm:pt>
    <dgm:pt modelId="{00ADA851-F021-44AB-BD7C-148913A2E30A}" type="parTrans" cxnId="{3F1A9D04-4241-4F60-8988-55B364EEDEC7}">
      <dgm:prSet/>
      <dgm:spPr/>
      <dgm:t>
        <a:bodyPr/>
        <a:lstStyle/>
        <a:p>
          <a:endParaRPr lang="en-US"/>
        </a:p>
      </dgm:t>
    </dgm:pt>
    <dgm:pt modelId="{CF5661E1-02FE-4ECC-9AE2-4183522AB44D}" type="sibTrans" cxnId="{3F1A9D04-4241-4F60-8988-55B364EEDEC7}">
      <dgm:prSet/>
      <dgm:spPr/>
      <dgm:t>
        <a:bodyPr/>
        <a:lstStyle/>
        <a:p>
          <a:endParaRPr lang="en-US"/>
        </a:p>
      </dgm:t>
    </dgm:pt>
    <dgm:pt modelId="{160AE76E-A3EB-435C-9171-84363FC83E69}">
      <dgm:prSet/>
      <dgm:spPr/>
      <dgm:t>
        <a:bodyPr/>
        <a:lstStyle/>
        <a:p>
          <a:pPr rtl="0"/>
          <a:r>
            <a:rPr lang="en-US" dirty="0"/>
            <a:t>Example: Emergency department visit for pneumonia, sent for CBC and CMP, extra tube drawn for HCV antibody</a:t>
          </a:r>
        </a:p>
      </dgm:t>
    </dgm:pt>
    <dgm:pt modelId="{9D17F212-45E8-4712-8D8E-7C178C2A3081}" type="parTrans" cxnId="{CD228CA6-390C-4ED0-82BC-859EB6E28F6D}">
      <dgm:prSet/>
      <dgm:spPr/>
      <dgm:t>
        <a:bodyPr/>
        <a:lstStyle/>
        <a:p>
          <a:endParaRPr lang="en-US"/>
        </a:p>
      </dgm:t>
    </dgm:pt>
    <dgm:pt modelId="{503981B9-C547-46AD-A5C7-9E2C4DA33F3E}" type="sibTrans" cxnId="{CD228CA6-390C-4ED0-82BC-859EB6E28F6D}">
      <dgm:prSet/>
      <dgm:spPr/>
      <dgm:t>
        <a:bodyPr/>
        <a:lstStyle/>
        <a:p>
          <a:endParaRPr lang="en-US"/>
        </a:p>
      </dgm:t>
    </dgm:pt>
    <dgm:pt modelId="{C86A0431-1209-4CB5-A298-273BAF64F603}">
      <dgm:prSet custT="1"/>
      <dgm:spPr/>
      <dgm:t>
        <a:bodyPr/>
        <a:lstStyle/>
        <a:p>
          <a:pPr rtl="0"/>
          <a:r>
            <a:rPr lang="en-US" sz="1000" dirty="0"/>
            <a:t>Order for HIV antibody is added-on post phlebotomy if criteria met for screening</a:t>
          </a:r>
        </a:p>
      </dgm:t>
    </dgm:pt>
    <dgm:pt modelId="{4FCD0D16-5B1B-433F-B5ED-D40617E798C3}" type="parTrans" cxnId="{AF8B7BAA-EE62-4B32-9330-FCF8F343C21B}">
      <dgm:prSet/>
      <dgm:spPr/>
      <dgm:t>
        <a:bodyPr/>
        <a:lstStyle/>
        <a:p>
          <a:endParaRPr lang="en-US"/>
        </a:p>
      </dgm:t>
    </dgm:pt>
    <dgm:pt modelId="{623C0564-9124-4F25-835F-824DC4DC5C3A}" type="sibTrans" cxnId="{AF8B7BAA-EE62-4B32-9330-FCF8F343C21B}">
      <dgm:prSet/>
      <dgm:spPr/>
      <dgm:t>
        <a:bodyPr/>
        <a:lstStyle/>
        <a:p>
          <a:endParaRPr lang="en-US"/>
        </a:p>
      </dgm:t>
    </dgm:pt>
    <dgm:pt modelId="{0747966C-AA2C-4283-A476-009BB89A8B78}">
      <dgm:prSet custT="1"/>
      <dgm:spPr/>
      <dgm:t>
        <a:bodyPr/>
        <a:lstStyle/>
        <a:p>
          <a:pPr rtl="0"/>
          <a:r>
            <a:rPr lang="en-US" sz="1000" dirty="0"/>
            <a:t>If screening is due</a:t>
          </a:r>
        </a:p>
      </dgm:t>
    </dgm:pt>
    <dgm:pt modelId="{AE053A71-097B-4B5D-89AE-7012A443AE0A}" type="parTrans" cxnId="{CC9932AA-3705-4B3C-ACF1-3E2F14955190}">
      <dgm:prSet/>
      <dgm:spPr/>
      <dgm:t>
        <a:bodyPr/>
        <a:lstStyle/>
        <a:p>
          <a:endParaRPr lang="en-US"/>
        </a:p>
      </dgm:t>
    </dgm:pt>
    <dgm:pt modelId="{64738511-8921-473D-9463-BCB4B41A8C2E}" type="sibTrans" cxnId="{CC9932AA-3705-4B3C-ACF1-3E2F14955190}">
      <dgm:prSet/>
      <dgm:spPr/>
      <dgm:t>
        <a:bodyPr/>
        <a:lstStyle/>
        <a:p>
          <a:endParaRPr lang="en-US"/>
        </a:p>
      </dgm:t>
    </dgm:pt>
    <dgm:pt modelId="{EE8B6A56-1F40-4B94-AFED-8602AE357F07}">
      <dgm:prSet custT="1"/>
      <dgm:spPr/>
      <dgm:t>
        <a:bodyPr/>
        <a:lstStyle/>
        <a:p>
          <a:pPr rtl="0"/>
          <a:r>
            <a:rPr lang="en-US" sz="1000" dirty="0"/>
            <a:t>If there is signed informed consent in EHR</a:t>
          </a:r>
        </a:p>
      </dgm:t>
    </dgm:pt>
    <dgm:pt modelId="{82D5A718-D122-4D1F-A1C6-58866C38C896}" type="parTrans" cxnId="{84CAC16A-A82F-48CA-96B5-0B708F8D0B5C}">
      <dgm:prSet/>
      <dgm:spPr/>
      <dgm:t>
        <a:bodyPr/>
        <a:lstStyle/>
        <a:p>
          <a:endParaRPr lang="en-US"/>
        </a:p>
      </dgm:t>
    </dgm:pt>
    <dgm:pt modelId="{AD2E0388-8136-4F72-8564-57D2D017BCF4}" type="sibTrans" cxnId="{84CAC16A-A82F-48CA-96B5-0B708F8D0B5C}">
      <dgm:prSet/>
      <dgm:spPr/>
      <dgm:t>
        <a:bodyPr/>
        <a:lstStyle/>
        <a:p>
          <a:endParaRPr lang="en-US"/>
        </a:p>
      </dgm:t>
    </dgm:pt>
    <dgm:pt modelId="{7EBCF46F-D375-40E2-BC0C-B360C29DF13A}">
      <dgm:prSet/>
      <dgm:spPr/>
      <dgm:t>
        <a:bodyPr/>
        <a:lstStyle/>
        <a:p>
          <a:pPr rtl="0"/>
          <a:r>
            <a:rPr lang="en-US" dirty="0"/>
            <a:t>Process Completed by Hand  </a:t>
          </a:r>
        </a:p>
        <a:p>
          <a:pPr rtl="0"/>
          <a:r>
            <a:rPr lang="en-US" dirty="0"/>
            <a:t> (not  an automated process)</a:t>
          </a:r>
        </a:p>
      </dgm:t>
    </dgm:pt>
    <dgm:pt modelId="{78089294-4181-4151-952C-C89164839849}" type="parTrans" cxnId="{AA8E0A48-0075-4C90-A0BD-BADF22730C26}">
      <dgm:prSet/>
      <dgm:spPr/>
      <dgm:t>
        <a:bodyPr/>
        <a:lstStyle/>
        <a:p>
          <a:endParaRPr lang="en-US"/>
        </a:p>
      </dgm:t>
    </dgm:pt>
    <dgm:pt modelId="{BE0E3F3A-80B4-45C7-ABD9-093139AC68B1}" type="sibTrans" cxnId="{AA8E0A48-0075-4C90-A0BD-BADF22730C26}">
      <dgm:prSet/>
      <dgm:spPr/>
      <dgm:t>
        <a:bodyPr/>
        <a:lstStyle/>
        <a:p>
          <a:endParaRPr lang="en-US"/>
        </a:p>
      </dgm:t>
    </dgm:pt>
    <dgm:pt modelId="{F1E8BC45-C3A1-4612-B76C-B757B6F97AE4}">
      <dgm:prSet/>
      <dgm:spPr/>
      <dgm:t>
        <a:bodyPr/>
        <a:lstStyle/>
        <a:p>
          <a:pPr rtl="0"/>
          <a:r>
            <a:rPr lang="en-US" dirty="0"/>
            <a:t>Results Sent Directly to HCV Program Staff</a:t>
          </a:r>
        </a:p>
      </dgm:t>
    </dgm:pt>
    <dgm:pt modelId="{E8E5BCDD-2C38-46F6-AC30-047D12E2D429}" type="parTrans" cxnId="{9E40D791-F22B-4B2E-8F75-18BC65041469}">
      <dgm:prSet/>
      <dgm:spPr/>
      <dgm:t>
        <a:bodyPr/>
        <a:lstStyle/>
        <a:p>
          <a:endParaRPr lang="en-US"/>
        </a:p>
      </dgm:t>
    </dgm:pt>
    <dgm:pt modelId="{8BB20FBD-1B2D-4C40-9E28-970D85141E93}" type="sibTrans" cxnId="{9E40D791-F22B-4B2E-8F75-18BC65041469}">
      <dgm:prSet/>
      <dgm:spPr/>
      <dgm:t>
        <a:bodyPr/>
        <a:lstStyle/>
        <a:p>
          <a:endParaRPr lang="en-US"/>
        </a:p>
      </dgm:t>
    </dgm:pt>
    <dgm:pt modelId="{26A92947-4365-4C7C-88B3-81C70E532772}" type="pres">
      <dgm:prSet presAssocID="{B3CCC9B8-D9DA-4A10-A5BF-F6F7ADD86B2C}" presName="Name0" presStyleCnt="0">
        <dgm:presLayoutVars>
          <dgm:dir/>
          <dgm:resizeHandles val="exact"/>
        </dgm:presLayoutVars>
      </dgm:prSet>
      <dgm:spPr/>
      <dgm:t>
        <a:bodyPr/>
        <a:lstStyle/>
        <a:p>
          <a:endParaRPr lang="en-US"/>
        </a:p>
      </dgm:t>
    </dgm:pt>
    <dgm:pt modelId="{CBA06EEE-56F3-4335-A8C2-5FB71D5B8934}" type="pres">
      <dgm:prSet presAssocID="{B3CCC9B8-D9DA-4A10-A5BF-F6F7ADD86B2C}" presName="arrow" presStyleLbl="bgShp" presStyleIdx="0" presStyleCnt="1"/>
      <dgm:spPr/>
    </dgm:pt>
    <dgm:pt modelId="{8887546E-2A95-4D5E-8003-52D69C100D7B}" type="pres">
      <dgm:prSet presAssocID="{B3CCC9B8-D9DA-4A10-A5BF-F6F7ADD86B2C}" presName="points" presStyleCnt="0"/>
      <dgm:spPr/>
    </dgm:pt>
    <dgm:pt modelId="{8B78469E-B03B-4F24-9B79-C7872261C1C8}" type="pres">
      <dgm:prSet presAssocID="{FC740452-561E-4E43-A4EA-A68CF4EF4DD2}" presName="compositeA" presStyleCnt="0"/>
      <dgm:spPr/>
    </dgm:pt>
    <dgm:pt modelId="{E90B562A-F7E2-4AB3-BD2E-756E0B28671E}" type="pres">
      <dgm:prSet presAssocID="{FC740452-561E-4E43-A4EA-A68CF4EF4DD2}" presName="textA" presStyleLbl="revTx" presStyleIdx="0" presStyleCnt="3" custScaleX="313433">
        <dgm:presLayoutVars>
          <dgm:bulletEnabled val="1"/>
        </dgm:presLayoutVars>
      </dgm:prSet>
      <dgm:spPr/>
      <dgm:t>
        <a:bodyPr/>
        <a:lstStyle/>
        <a:p>
          <a:endParaRPr lang="en-US"/>
        </a:p>
      </dgm:t>
    </dgm:pt>
    <dgm:pt modelId="{059EB4DC-103F-4BB6-B763-8C7E4DBCECA0}" type="pres">
      <dgm:prSet presAssocID="{FC740452-561E-4E43-A4EA-A68CF4EF4DD2}" presName="circleA" presStyleLbl="node1" presStyleIdx="0" presStyleCnt="3"/>
      <dgm:spPr/>
    </dgm:pt>
    <dgm:pt modelId="{B1FF2726-713B-4628-94DD-7D0199C9C981}" type="pres">
      <dgm:prSet presAssocID="{FC740452-561E-4E43-A4EA-A68CF4EF4DD2}" presName="spaceA" presStyleCnt="0"/>
      <dgm:spPr/>
    </dgm:pt>
    <dgm:pt modelId="{D6B7034C-F6FF-4223-B85B-9F4F108BF6A9}" type="pres">
      <dgm:prSet presAssocID="{CF5661E1-02FE-4ECC-9AE2-4183522AB44D}" presName="space" presStyleCnt="0"/>
      <dgm:spPr/>
    </dgm:pt>
    <dgm:pt modelId="{DD0F00E5-C335-4880-BF2B-8136B20E2AB0}" type="pres">
      <dgm:prSet presAssocID="{C86A0431-1209-4CB5-A298-273BAF64F603}" presName="compositeB" presStyleCnt="0"/>
      <dgm:spPr/>
    </dgm:pt>
    <dgm:pt modelId="{3C775032-578E-4332-9D3D-C922540BAB02}" type="pres">
      <dgm:prSet presAssocID="{C86A0431-1209-4CB5-A298-273BAF64F603}" presName="textB" presStyleLbl="revTx" presStyleIdx="1" presStyleCnt="3" custScaleX="348856" custLinFactNeighborX="406" custLinFactNeighborY="479">
        <dgm:presLayoutVars>
          <dgm:bulletEnabled val="1"/>
        </dgm:presLayoutVars>
      </dgm:prSet>
      <dgm:spPr/>
      <dgm:t>
        <a:bodyPr/>
        <a:lstStyle/>
        <a:p>
          <a:endParaRPr lang="en-US"/>
        </a:p>
      </dgm:t>
    </dgm:pt>
    <dgm:pt modelId="{937774FA-BEEE-4B7B-A2DF-3A6CC1AFF727}" type="pres">
      <dgm:prSet presAssocID="{C86A0431-1209-4CB5-A298-273BAF64F603}" presName="circleB" presStyleLbl="node1" presStyleIdx="1" presStyleCnt="3"/>
      <dgm:spPr/>
    </dgm:pt>
    <dgm:pt modelId="{28505071-6437-452B-8CD3-7447622FEC20}" type="pres">
      <dgm:prSet presAssocID="{C86A0431-1209-4CB5-A298-273BAF64F603}" presName="spaceB" presStyleCnt="0"/>
      <dgm:spPr/>
    </dgm:pt>
    <dgm:pt modelId="{21727A66-E4B0-4C20-8E37-1F20480A77D1}" type="pres">
      <dgm:prSet presAssocID="{623C0564-9124-4F25-835F-824DC4DC5C3A}" presName="space" presStyleCnt="0"/>
      <dgm:spPr/>
    </dgm:pt>
    <dgm:pt modelId="{3229E6EE-92BC-4EB9-B3D9-8595998957EA}" type="pres">
      <dgm:prSet presAssocID="{7EBCF46F-D375-40E2-BC0C-B360C29DF13A}" presName="compositeA" presStyleCnt="0"/>
      <dgm:spPr/>
    </dgm:pt>
    <dgm:pt modelId="{4B998755-F2F1-4FB1-BD5F-2900F2B0DB1C}" type="pres">
      <dgm:prSet presAssocID="{7EBCF46F-D375-40E2-BC0C-B360C29DF13A}" presName="textA" presStyleLbl="revTx" presStyleIdx="2" presStyleCnt="3" custScaleX="344541">
        <dgm:presLayoutVars>
          <dgm:bulletEnabled val="1"/>
        </dgm:presLayoutVars>
      </dgm:prSet>
      <dgm:spPr/>
      <dgm:t>
        <a:bodyPr/>
        <a:lstStyle/>
        <a:p>
          <a:endParaRPr lang="en-US"/>
        </a:p>
      </dgm:t>
    </dgm:pt>
    <dgm:pt modelId="{57BFA4A9-C779-43FC-BBA6-A57E51AAC759}" type="pres">
      <dgm:prSet presAssocID="{7EBCF46F-D375-40E2-BC0C-B360C29DF13A}" presName="circleA" presStyleLbl="node1" presStyleIdx="2" presStyleCnt="3"/>
      <dgm:spPr/>
    </dgm:pt>
    <dgm:pt modelId="{92A02EF6-2538-478F-AFF0-97B0E3B9928C}" type="pres">
      <dgm:prSet presAssocID="{7EBCF46F-D375-40E2-BC0C-B360C29DF13A}" presName="spaceA" presStyleCnt="0"/>
      <dgm:spPr/>
    </dgm:pt>
  </dgm:ptLst>
  <dgm:cxnLst>
    <dgm:cxn modelId="{46382979-AC85-489C-AC00-EE86CEECB972}" type="presOf" srcId="{B3CCC9B8-D9DA-4A10-A5BF-F6F7ADD86B2C}" destId="{26A92947-4365-4C7C-88B3-81C70E532772}" srcOrd="0" destOrd="0" presId="urn:microsoft.com/office/officeart/2005/8/layout/hProcess11"/>
    <dgm:cxn modelId="{CD228CA6-390C-4ED0-82BC-859EB6E28F6D}" srcId="{FC740452-561E-4E43-A4EA-A68CF4EF4DD2}" destId="{160AE76E-A3EB-435C-9171-84363FC83E69}" srcOrd="0" destOrd="0" parTransId="{9D17F212-45E8-4712-8D8E-7C178C2A3081}" sibTransId="{503981B9-C547-46AD-A5C7-9E2C4DA33F3E}"/>
    <dgm:cxn modelId="{3F1A9D04-4241-4F60-8988-55B364EEDEC7}" srcId="{B3CCC9B8-D9DA-4A10-A5BF-F6F7ADD86B2C}" destId="{FC740452-561E-4E43-A4EA-A68CF4EF4DD2}" srcOrd="0" destOrd="0" parTransId="{00ADA851-F021-44AB-BD7C-148913A2E30A}" sibTransId="{CF5661E1-02FE-4ECC-9AE2-4183522AB44D}"/>
    <dgm:cxn modelId="{F422539E-DD8B-4280-80CA-D07FEE9081B3}" type="presOf" srcId="{7EBCF46F-D375-40E2-BC0C-B360C29DF13A}" destId="{4B998755-F2F1-4FB1-BD5F-2900F2B0DB1C}" srcOrd="0" destOrd="0" presId="urn:microsoft.com/office/officeart/2005/8/layout/hProcess11"/>
    <dgm:cxn modelId="{223BCC52-63E4-4957-9F4F-35E792D6C17D}" type="presOf" srcId="{FC740452-561E-4E43-A4EA-A68CF4EF4DD2}" destId="{E90B562A-F7E2-4AB3-BD2E-756E0B28671E}" srcOrd="0" destOrd="0" presId="urn:microsoft.com/office/officeart/2005/8/layout/hProcess11"/>
    <dgm:cxn modelId="{AF8B7BAA-EE62-4B32-9330-FCF8F343C21B}" srcId="{B3CCC9B8-D9DA-4A10-A5BF-F6F7ADD86B2C}" destId="{C86A0431-1209-4CB5-A298-273BAF64F603}" srcOrd="1" destOrd="0" parTransId="{4FCD0D16-5B1B-433F-B5ED-D40617E798C3}" sibTransId="{623C0564-9124-4F25-835F-824DC4DC5C3A}"/>
    <dgm:cxn modelId="{7F22AA81-7A79-40D6-A194-46E23F66FEE6}" type="presOf" srcId="{0747966C-AA2C-4283-A476-009BB89A8B78}" destId="{3C775032-578E-4332-9D3D-C922540BAB02}" srcOrd="0" destOrd="1" presId="urn:microsoft.com/office/officeart/2005/8/layout/hProcess11"/>
    <dgm:cxn modelId="{8CFE6097-F12B-4F5E-95B5-752BAC9CBCD6}" type="presOf" srcId="{160AE76E-A3EB-435C-9171-84363FC83E69}" destId="{E90B562A-F7E2-4AB3-BD2E-756E0B28671E}" srcOrd="0" destOrd="1" presId="urn:microsoft.com/office/officeart/2005/8/layout/hProcess11"/>
    <dgm:cxn modelId="{39DF46A2-6D04-4AA2-84C6-14B060494234}" type="presOf" srcId="{C86A0431-1209-4CB5-A298-273BAF64F603}" destId="{3C775032-578E-4332-9D3D-C922540BAB02}" srcOrd="0" destOrd="0" presId="urn:microsoft.com/office/officeart/2005/8/layout/hProcess11"/>
    <dgm:cxn modelId="{84CAC16A-A82F-48CA-96B5-0B708F8D0B5C}" srcId="{C86A0431-1209-4CB5-A298-273BAF64F603}" destId="{EE8B6A56-1F40-4B94-AFED-8602AE357F07}" srcOrd="1" destOrd="0" parTransId="{82D5A718-D122-4D1F-A1C6-58866C38C896}" sibTransId="{AD2E0388-8136-4F72-8564-57D2D017BCF4}"/>
    <dgm:cxn modelId="{AA8E0A48-0075-4C90-A0BD-BADF22730C26}" srcId="{B3CCC9B8-D9DA-4A10-A5BF-F6F7ADD86B2C}" destId="{7EBCF46F-D375-40E2-BC0C-B360C29DF13A}" srcOrd="2" destOrd="0" parTransId="{78089294-4181-4151-952C-C89164839849}" sibTransId="{BE0E3F3A-80B4-45C7-ABD9-093139AC68B1}"/>
    <dgm:cxn modelId="{FE5C8C84-CE2B-46D5-9BBC-3FD4A2FB678E}" type="presOf" srcId="{F1E8BC45-C3A1-4612-B76C-B757B6F97AE4}" destId="{4B998755-F2F1-4FB1-BD5F-2900F2B0DB1C}" srcOrd="0" destOrd="1" presId="urn:microsoft.com/office/officeart/2005/8/layout/hProcess11"/>
    <dgm:cxn modelId="{DB9AD509-3E4C-4F0E-BDC2-DBC3BBDB95D2}" type="presOf" srcId="{EE8B6A56-1F40-4B94-AFED-8602AE357F07}" destId="{3C775032-578E-4332-9D3D-C922540BAB02}" srcOrd="0" destOrd="2" presId="urn:microsoft.com/office/officeart/2005/8/layout/hProcess11"/>
    <dgm:cxn modelId="{CC9932AA-3705-4B3C-ACF1-3E2F14955190}" srcId="{C86A0431-1209-4CB5-A298-273BAF64F603}" destId="{0747966C-AA2C-4283-A476-009BB89A8B78}" srcOrd="0" destOrd="0" parTransId="{AE053A71-097B-4B5D-89AE-7012A443AE0A}" sibTransId="{64738511-8921-473D-9463-BCB4B41A8C2E}"/>
    <dgm:cxn modelId="{9E40D791-F22B-4B2E-8F75-18BC65041469}" srcId="{7EBCF46F-D375-40E2-BC0C-B360C29DF13A}" destId="{F1E8BC45-C3A1-4612-B76C-B757B6F97AE4}" srcOrd="0" destOrd="0" parTransId="{E8E5BCDD-2C38-46F6-AC30-047D12E2D429}" sibTransId="{8BB20FBD-1B2D-4C40-9E28-970D85141E93}"/>
    <dgm:cxn modelId="{F5ADC131-D551-449F-8396-FD83D6EAC7C6}" type="presParOf" srcId="{26A92947-4365-4C7C-88B3-81C70E532772}" destId="{CBA06EEE-56F3-4335-A8C2-5FB71D5B8934}" srcOrd="0" destOrd="0" presId="urn:microsoft.com/office/officeart/2005/8/layout/hProcess11"/>
    <dgm:cxn modelId="{9567800A-2DC5-40FE-8CBA-8D870E7D5606}" type="presParOf" srcId="{26A92947-4365-4C7C-88B3-81C70E532772}" destId="{8887546E-2A95-4D5E-8003-52D69C100D7B}" srcOrd="1" destOrd="0" presId="urn:microsoft.com/office/officeart/2005/8/layout/hProcess11"/>
    <dgm:cxn modelId="{F698B279-39B1-4A31-B5FE-6D7FB52604C7}" type="presParOf" srcId="{8887546E-2A95-4D5E-8003-52D69C100D7B}" destId="{8B78469E-B03B-4F24-9B79-C7872261C1C8}" srcOrd="0" destOrd="0" presId="urn:microsoft.com/office/officeart/2005/8/layout/hProcess11"/>
    <dgm:cxn modelId="{31D4202A-61BE-4FFE-95B8-0C4743239446}" type="presParOf" srcId="{8B78469E-B03B-4F24-9B79-C7872261C1C8}" destId="{E90B562A-F7E2-4AB3-BD2E-756E0B28671E}" srcOrd="0" destOrd="0" presId="urn:microsoft.com/office/officeart/2005/8/layout/hProcess11"/>
    <dgm:cxn modelId="{8047B6CD-E691-4F0A-A87E-EFAF31E81179}" type="presParOf" srcId="{8B78469E-B03B-4F24-9B79-C7872261C1C8}" destId="{059EB4DC-103F-4BB6-B763-8C7E4DBCECA0}" srcOrd="1" destOrd="0" presId="urn:microsoft.com/office/officeart/2005/8/layout/hProcess11"/>
    <dgm:cxn modelId="{F2DB0B43-4F9D-4645-9410-EC8A6C95CDAA}" type="presParOf" srcId="{8B78469E-B03B-4F24-9B79-C7872261C1C8}" destId="{B1FF2726-713B-4628-94DD-7D0199C9C981}" srcOrd="2" destOrd="0" presId="urn:microsoft.com/office/officeart/2005/8/layout/hProcess11"/>
    <dgm:cxn modelId="{ACD805AD-68C5-4A98-8542-EA14A7C851AA}" type="presParOf" srcId="{8887546E-2A95-4D5E-8003-52D69C100D7B}" destId="{D6B7034C-F6FF-4223-B85B-9F4F108BF6A9}" srcOrd="1" destOrd="0" presId="urn:microsoft.com/office/officeart/2005/8/layout/hProcess11"/>
    <dgm:cxn modelId="{96E3EFA1-7375-419F-90FB-FC69C91FD697}" type="presParOf" srcId="{8887546E-2A95-4D5E-8003-52D69C100D7B}" destId="{DD0F00E5-C335-4880-BF2B-8136B20E2AB0}" srcOrd="2" destOrd="0" presId="urn:microsoft.com/office/officeart/2005/8/layout/hProcess11"/>
    <dgm:cxn modelId="{C2367BC1-5F49-449F-A969-DD300B1DD05E}" type="presParOf" srcId="{DD0F00E5-C335-4880-BF2B-8136B20E2AB0}" destId="{3C775032-578E-4332-9D3D-C922540BAB02}" srcOrd="0" destOrd="0" presId="urn:microsoft.com/office/officeart/2005/8/layout/hProcess11"/>
    <dgm:cxn modelId="{EED235CB-B30C-424C-B908-24D5BE05AFC6}" type="presParOf" srcId="{DD0F00E5-C335-4880-BF2B-8136B20E2AB0}" destId="{937774FA-BEEE-4B7B-A2DF-3A6CC1AFF727}" srcOrd="1" destOrd="0" presId="urn:microsoft.com/office/officeart/2005/8/layout/hProcess11"/>
    <dgm:cxn modelId="{FAA7CBEA-1B46-43E5-A5C5-75F89551553F}" type="presParOf" srcId="{DD0F00E5-C335-4880-BF2B-8136B20E2AB0}" destId="{28505071-6437-452B-8CD3-7447622FEC20}" srcOrd="2" destOrd="0" presId="urn:microsoft.com/office/officeart/2005/8/layout/hProcess11"/>
    <dgm:cxn modelId="{C333375B-ED3D-4161-AC5F-B7A40E2D30CD}" type="presParOf" srcId="{8887546E-2A95-4D5E-8003-52D69C100D7B}" destId="{21727A66-E4B0-4C20-8E37-1F20480A77D1}" srcOrd="3" destOrd="0" presId="urn:microsoft.com/office/officeart/2005/8/layout/hProcess11"/>
    <dgm:cxn modelId="{870189E1-045C-43A8-ABE9-970F5B528F8F}" type="presParOf" srcId="{8887546E-2A95-4D5E-8003-52D69C100D7B}" destId="{3229E6EE-92BC-4EB9-B3D9-8595998957EA}" srcOrd="4" destOrd="0" presId="urn:microsoft.com/office/officeart/2005/8/layout/hProcess11"/>
    <dgm:cxn modelId="{E68E9870-BB49-40CE-8651-395B2641F328}" type="presParOf" srcId="{3229E6EE-92BC-4EB9-B3D9-8595998957EA}" destId="{4B998755-F2F1-4FB1-BD5F-2900F2B0DB1C}" srcOrd="0" destOrd="0" presId="urn:microsoft.com/office/officeart/2005/8/layout/hProcess11"/>
    <dgm:cxn modelId="{9909EEF7-79F3-4A61-BB0C-8C32A237FC8A}" type="presParOf" srcId="{3229E6EE-92BC-4EB9-B3D9-8595998957EA}" destId="{57BFA4A9-C779-43FC-BBA6-A57E51AAC759}" srcOrd="1" destOrd="0" presId="urn:microsoft.com/office/officeart/2005/8/layout/hProcess11"/>
    <dgm:cxn modelId="{54196C7B-F6E2-4BCA-AD61-8CCFF590CCA3}" type="presParOf" srcId="{3229E6EE-92BC-4EB9-B3D9-8595998957EA}" destId="{92A02EF6-2538-478F-AFF0-97B0E3B9928C}"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F03206E-C1A7-4F04-829C-0A05C5B8805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9B0F273-BE0B-0245-8FB2-8A6C8F28D8EA}">
      <dgm:prSet/>
      <dgm:spPr/>
      <dgm:t>
        <a:bodyPr/>
        <a:lstStyle/>
        <a:p>
          <a:pPr rtl="0"/>
          <a:r>
            <a:rPr lang="en-US" dirty="0"/>
            <a:t>PrEP and HIV Screening Workshops</a:t>
          </a:r>
        </a:p>
      </dgm:t>
    </dgm:pt>
    <dgm:pt modelId="{8BA06248-BBB1-BA42-95B2-63AA82C7CE3B}" type="parTrans" cxnId="{FB8F98D8-C528-D94C-9230-FF24CBE868CE}">
      <dgm:prSet/>
      <dgm:spPr/>
      <dgm:t>
        <a:bodyPr/>
        <a:lstStyle/>
        <a:p>
          <a:endParaRPr lang="en-US"/>
        </a:p>
      </dgm:t>
    </dgm:pt>
    <dgm:pt modelId="{95978BF8-2E6C-9442-841B-43F16EF480C7}" type="sibTrans" cxnId="{FB8F98D8-C528-D94C-9230-FF24CBE868CE}">
      <dgm:prSet/>
      <dgm:spPr/>
      <dgm:t>
        <a:bodyPr/>
        <a:lstStyle/>
        <a:p>
          <a:endParaRPr lang="en-US"/>
        </a:p>
      </dgm:t>
    </dgm:pt>
    <dgm:pt modelId="{95B119D5-DC1D-124B-938E-9CBE3D08C41E}">
      <dgm:prSet/>
      <dgm:spPr/>
      <dgm:t>
        <a:bodyPr/>
        <a:lstStyle/>
        <a:p>
          <a:pPr rtl="0"/>
          <a:r>
            <a:rPr lang="en-US" dirty="0"/>
            <a:t>Leadership support for providers to attend</a:t>
          </a:r>
        </a:p>
      </dgm:t>
    </dgm:pt>
    <dgm:pt modelId="{B42608BF-500A-B747-8DD3-30EE97AAB772}" type="parTrans" cxnId="{A96F7867-F25C-9943-BB8B-B8AEFDFD6047}">
      <dgm:prSet/>
      <dgm:spPr/>
      <dgm:t>
        <a:bodyPr/>
        <a:lstStyle/>
        <a:p>
          <a:endParaRPr lang="en-US"/>
        </a:p>
      </dgm:t>
    </dgm:pt>
    <dgm:pt modelId="{33233A48-8650-F642-A6EA-AD3844BC68BB}" type="sibTrans" cxnId="{A96F7867-F25C-9943-BB8B-B8AEFDFD6047}">
      <dgm:prSet/>
      <dgm:spPr/>
      <dgm:t>
        <a:bodyPr/>
        <a:lstStyle/>
        <a:p>
          <a:endParaRPr lang="en-US"/>
        </a:p>
      </dgm:t>
    </dgm:pt>
    <dgm:pt modelId="{139EF23E-45FB-654A-AC41-B78D879920E7}">
      <dgm:prSet/>
      <dgm:spPr/>
      <dgm:t>
        <a:bodyPr/>
        <a:lstStyle/>
        <a:p>
          <a:r>
            <a:rPr lang="en-US" dirty="0"/>
            <a:t>PrEP projectECHO with NPAIHB</a:t>
          </a:r>
        </a:p>
      </dgm:t>
    </dgm:pt>
    <dgm:pt modelId="{554AFE80-F2A6-7549-99CD-B74F12145AC0}" type="parTrans" cxnId="{5A32CE09-3E71-654F-8C5B-DD22F6B64B34}">
      <dgm:prSet/>
      <dgm:spPr/>
      <dgm:t>
        <a:bodyPr/>
        <a:lstStyle/>
        <a:p>
          <a:endParaRPr lang="en-US"/>
        </a:p>
      </dgm:t>
    </dgm:pt>
    <dgm:pt modelId="{6DD73460-AC54-6646-A1C2-868BA8696E94}" type="sibTrans" cxnId="{5A32CE09-3E71-654F-8C5B-DD22F6B64B34}">
      <dgm:prSet/>
      <dgm:spPr/>
      <dgm:t>
        <a:bodyPr/>
        <a:lstStyle/>
        <a:p>
          <a:endParaRPr lang="en-US"/>
        </a:p>
      </dgm:t>
    </dgm:pt>
    <dgm:pt modelId="{B5C579FB-8B65-A440-904B-8C88D0216898}">
      <dgm:prSet/>
      <dgm:spPr/>
      <dgm:t>
        <a:bodyPr/>
        <a:lstStyle/>
        <a:p>
          <a:r>
            <a:rPr lang="en-US" dirty="0"/>
            <a:t>6 Sessions with cases and didactics</a:t>
          </a:r>
        </a:p>
      </dgm:t>
    </dgm:pt>
    <dgm:pt modelId="{23323E56-E972-C349-85CE-DDD42558AF61}" type="parTrans" cxnId="{13ED1762-251E-8341-95CE-B83D53844654}">
      <dgm:prSet/>
      <dgm:spPr/>
      <dgm:t>
        <a:bodyPr/>
        <a:lstStyle/>
        <a:p>
          <a:endParaRPr lang="en-US"/>
        </a:p>
      </dgm:t>
    </dgm:pt>
    <dgm:pt modelId="{5A7FFFA1-C4C5-A648-8B26-769A9260386B}" type="sibTrans" cxnId="{13ED1762-251E-8341-95CE-B83D53844654}">
      <dgm:prSet/>
      <dgm:spPr/>
      <dgm:t>
        <a:bodyPr/>
        <a:lstStyle/>
        <a:p>
          <a:endParaRPr lang="en-US"/>
        </a:p>
      </dgm:t>
    </dgm:pt>
    <dgm:pt modelId="{05B57E94-F5CE-6146-854E-F9952429C3D8}">
      <dgm:prSet/>
      <dgm:spPr/>
      <dgm:t>
        <a:bodyPr/>
        <a:lstStyle/>
        <a:p>
          <a:r>
            <a:rPr lang="en-US" dirty="0"/>
            <a:t>Infectious Disease ProjectECHO</a:t>
          </a:r>
        </a:p>
      </dgm:t>
    </dgm:pt>
    <dgm:pt modelId="{205D4597-41A9-7240-B6C4-9706EC32F4D3}" type="parTrans" cxnId="{CFC31FC7-B686-014F-AAF1-B6197F66DBCD}">
      <dgm:prSet/>
      <dgm:spPr/>
      <dgm:t>
        <a:bodyPr/>
        <a:lstStyle/>
        <a:p>
          <a:endParaRPr lang="en-US"/>
        </a:p>
      </dgm:t>
    </dgm:pt>
    <dgm:pt modelId="{FD62E9F4-7D6A-5147-A574-5E30F0ADBF75}" type="sibTrans" cxnId="{CFC31FC7-B686-014F-AAF1-B6197F66DBCD}">
      <dgm:prSet/>
      <dgm:spPr/>
      <dgm:t>
        <a:bodyPr/>
        <a:lstStyle/>
        <a:p>
          <a:endParaRPr lang="en-US"/>
        </a:p>
      </dgm:t>
    </dgm:pt>
    <dgm:pt modelId="{21A3AFA7-9327-214B-A74E-CE14E05502E3}">
      <dgm:prSet/>
      <dgm:spPr/>
      <dgm:t>
        <a:bodyPr/>
        <a:lstStyle/>
        <a:p>
          <a:r>
            <a:rPr lang="en-US" dirty="0"/>
            <a:t>Weekly meetings with cases and didactics</a:t>
          </a:r>
        </a:p>
      </dgm:t>
    </dgm:pt>
    <dgm:pt modelId="{0B7A4DC7-A0BC-624C-A91E-5E8ADFB37C43}" type="parTrans" cxnId="{F19374FF-64EA-A542-A81D-9F4DED4AA6DD}">
      <dgm:prSet/>
      <dgm:spPr/>
      <dgm:t>
        <a:bodyPr/>
        <a:lstStyle/>
        <a:p>
          <a:endParaRPr lang="en-US"/>
        </a:p>
      </dgm:t>
    </dgm:pt>
    <dgm:pt modelId="{5DB17E55-4E70-C44F-A65F-3505094773AE}" type="sibTrans" cxnId="{F19374FF-64EA-A542-A81D-9F4DED4AA6DD}">
      <dgm:prSet/>
      <dgm:spPr/>
      <dgm:t>
        <a:bodyPr/>
        <a:lstStyle/>
        <a:p>
          <a:endParaRPr lang="en-US"/>
        </a:p>
      </dgm:t>
    </dgm:pt>
    <dgm:pt modelId="{A2A208CE-9180-DD4E-A6B0-D59E3E4DDE38}">
      <dgm:prSet/>
      <dgm:spPr/>
      <dgm:t>
        <a:bodyPr/>
        <a:lstStyle/>
        <a:p>
          <a:r>
            <a:rPr lang="en-US" dirty="0"/>
            <a:t>Pharmacist training by pharmacist</a:t>
          </a:r>
        </a:p>
      </dgm:t>
    </dgm:pt>
    <dgm:pt modelId="{EDA54BB8-04BD-7D46-A104-EF76ED58F26F}" type="parTrans" cxnId="{11781AFF-2127-6942-9EF2-0EE2E1B692BA}">
      <dgm:prSet/>
      <dgm:spPr/>
      <dgm:t>
        <a:bodyPr/>
        <a:lstStyle/>
        <a:p>
          <a:endParaRPr lang="en-US"/>
        </a:p>
      </dgm:t>
    </dgm:pt>
    <dgm:pt modelId="{1705C785-7117-3B44-A71C-686F9140330D}" type="sibTrans" cxnId="{11781AFF-2127-6942-9EF2-0EE2E1B692BA}">
      <dgm:prSet/>
      <dgm:spPr/>
      <dgm:t>
        <a:bodyPr/>
        <a:lstStyle/>
        <a:p>
          <a:endParaRPr lang="en-US"/>
        </a:p>
      </dgm:t>
    </dgm:pt>
    <dgm:pt modelId="{C50112C2-B8A1-C040-AC42-3E480010BD37}">
      <dgm:prSet custT="1"/>
      <dgm:spPr/>
      <dgm:t>
        <a:bodyPr/>
        <a:lstStyle/>
        <a:p>
          <a:r>
            <a:rPr lang="en-US" sz="1400" dirty="0"/>
            <a:t>Patients come to pharmacy asking for PrEP</a:t>
          </a:r>
        </a:p>
      </dgm:t>
    </dgm:pt>
    <dgm:pt modelId="{6FDE1C45-BC9A-BF47-94C0-2C1517C6C9D2}" type="parTrans" cxnId="{38206F23-E492-6A43-8E2F-05A66C4695F5}">
      <dgm:prSet/>
      <dgm:spPr/>
      <dgm:t>
        <a:bodyPr/>
        <a:lstStyle/>
        <a:p>
          <a:endParaRPr lang="en-US"/>
        </a:p>
      </dgm:t>
    </dgm:pt>
    <dgm:pt modelId="{E7F52FEC-5215-874F-A64F-263BA6E6FE84}" type="sibTrans" cxnId="{38206F23-E492-6A43-8E2F-05A66C4695F5}">
      <dgm:prSet/>
      <dgm:spPr/>
      <dgm:t>
        <a:bodyPr/>
        <a:lstStyle/>
        <a:p>
          <a:endParaRPr lang="en-US"/>
        </a:p>
      </dgm:t>
    </dgm:pt>
    <dgm:pt modelId="{301A1641-653F-C44D-B02B-78B859D8FC6A}">
      <dgm:prSet custT="1"/>
      <dgm:spPr/>
      <dgm:t>
        <a:bodyPr/>
        <a:lstStyle/>
        <a:p>
          <a:r>
            <a:rPr lang="en-US" sz="1400" dirty="0"/>
            <a:t>Pharmacists are familiar with managing DM, HTN, warfarin, and Hepatitis C</a:t>
          </a:r>
        </a:p>
      </dgm:t>
    </dgm:pt>
    <dgm:pt modelId="{5AEE5FF3-144F-9440-8B54-F6FA1ACB6AB2}" type="parTrans" cxnId="{2389BAA1-038F-FB48-8AC8-994AA49CBDFF}">
      <dgm:prSet/>
      <dgm:spPr/>
      <dgm:t>
        <a:bodyPr/>
        <a:lstStyle/>
        <a:p>
          <a:endParaRPr lang="en-US"/>
        </a:p>
      </dgm:t>
    </dgm:pt>
    <dgm:pt modelId="{2C43CC8A-C2ED-D643-8B81-F70C313C1331}" type="sibTrans" cxnId="{2389BAA1-038F-FB48-8AC8-994AA49CBDFF}">
      <dgm:prSet/>
      <dgm:spPr/>
      <dgm:t>
        <a:bodyPr/>
        <a:lstStyle/>
        <a:p>
          <a:endParaRPr lang="en-US"/>
        </a:p>
      </dgm:t>
    </dgm:pt>
    <dgm:pt modelId="{4618819B-C824-7549-8666-71B1AAE56150}">
      <dgm:prSet custT="1"/>
      <dgm:spPr/>
      <dgm:t>
        <a:bodyPr/>
        <a:lstStyle/>
        <a:p>
          <a:r>
            <a:rPr lang="en-US" sz="1400" dirty="0"/>
            <a:t>Training provided to 3 pharmacy clinics and 4 pharmacists</a:t>
          </a:r>
        </a:p>
      </dgm:t>
    </dgm:pt>
    <dgm:pt modelId="{4C90BF36-9489-C749-9ECF-82A34EDF65BC}" type="parTrans" cxnId="{28D8CFD4-A727-8144-988C-626C679E6EE2}">
      <dgm:prSet/>
      <dgm:spPr/>
      <dgm:t>
        <a:bodyPr/>
        <a:lstStyle/>
        <a:p>
          <a:endParaRPr lang="en-US"/>
        </a:p>
      </dgm:t>
    </dgm:pt>
    <dgm:pt modelId="{098BDFB7-A037-2D4E-9C61-CE7179D95BB7}" type="sibTrans" cxnId="{28D8CFD4-A727-8144-988C-626C679E6EE2}">
      <dgm:prSet/>
      <dgm:spPr/>
      <dgm:t>
        <a:bodyPr/>
        <a:lstStyle/>
        <a:p>
          <a:endParaRPr lang="en-US"/>
        </a:p>
      </dgm:t>
    </dgm:pt>
    <dgm:pt modelId="{5BDCBB15-F9F1-8A4B-8527-E98E6F62C499}">
      <dgm:prSet/>
      <dgm:spPr/>
      <dgm:t>
        <a:bodyPr/>
        <a:lstStyle/>
        <a:p>
          <a:pPr rtl="0"/>
          <a:r>
            <a:rPr lang="en-US" dirty="0"/>
            <a:t>124 providers and allied health professionals attended </a:t>
          </a:r>
        </a:p>
      </dgm:t>
    </dgm:pt>
    <dgm:pt modelId="{EC474A53-559D-C948-A2D5-AEEB1D39545E}" type="parTrans" cxnId="{3C7A2FEA-FA0F-C44E-9C28-BE9ABD30A745}">
      <dgm:prSet/>
      <dgm:spPr/>
      <dgm:t>
        <a:bodyPr/>
        <a:lstStyle/>
        <a:p>
          <a:endParaRPr lang="en-US"/>
        </a:p>
      </dgm:t>
    </dgm:pt>
    <dgm:pt modelId="{4389FCB4-66A8-E64E-9352-693EA690991D}" type="sibTrans" cxnId="{3C7A2FEA-FA0F-C44E-9C28-BE9ABD30A745}">
      <dgm:prSet/>
      <dgm:spPr/>
      <dgm:t>
        <a:bodyPr/>
        <a:lstStyle/>
        <a:p>
          <a:endParaRPr lang="en-US"/>
        </a:p>
      </dgm:t>
    </dgm:pt>
    <dgm:pt modelId="{B8E4FFF8-1C4D-5F43-BB50-B2E2EB7C13B2}" type="pres">
      <dgm:prSet presAssocID="{BF03206E-C1A7-4F04-829C-0A05C5B8805C}" presName="linear" presStyleCnt="0">
        <dgm:presLayoutVars>
          <dgm:animLvl val="lvl"/>
          <dgm:resizeHandles val="exact"/>
        </dgm:presLayoutVars>
      </dgm:prSet>
      <dgm:spPr/>
      <dgm:t>
        <a:bodyPr/>
        <a:lstStyle/>
        <a:p>
          <a:endParaRPr lang="en-US"/>
        </a:p>
      </dgm:t>
    </dgm:pt>
    <dgm:pt modelId="{682E85EE-6A30-9746-BDB0-F1A15F904775}" type="pres">
      <dgm:prSet presAssocID="{79B0F273-BE0B-0245-8FB2-8A6C8F28D8EA}" presName="parentText" presStyleLbl="node1" presStyleIdx="0" presStyleCnt="4">
        <dgm:presLayoutVars>
          <dgm:chMax val="0"/>
          <dgm:bulletEnabled val="1"/>
        </dgm:presLayoutVars>
      </dgm:prSet>
      <dgm:spPr/>
      <dgm:t>
        <a:bodyPr/>
        <a:lstStyle/>
        <a:p>
          <a:endParaRPr lang="en-US"/>
        </a:p>
      </dgm:t>
    </dgm:pt>
    <dgm:pt modelId="{D5D73AA2-A2E1-754B-9E9D-1436A9A7C5ED}" type="pres">
      <dgm:prSet presAssocID="{79B0F273-BE0B-0245-8FB2-8A6C8F28D8EA}" presName="childText" presStyleLbl="revTx" presStyleIdx="0" presStyleCnt="4">
        <dgm:presLayoutVars>
          <dgm:bulletEnabled val="1"/>
        </dgm:presLayoutVars>
      </dgm:prSet>
      <dgm:spPr/>
      <dgm:t>
        <a:bodyPr/>
        <a:lstStyle/>
        <a:p>
          <a:endParaRPr lang="en-US"/>
        </a:p>
      </dgm:t>
    </dgm:pt>
    <dgm:pt modelId="{C978C833-1A5F-9943-B0F6-2A1215770C0D}" type="pres">
      <dgm:prSet presAssocID="{139EF23E-45FB-654A-AC41-B78D879920E7}" presName="parentText" presStyleLbl="node1" presStyleIdx="1" presStyleCnt="4">
        <dgm:presLayoutVars>
          <dgm:chMax val="0"/>
          <dgm:bulletEnabled val="1"/>
        </dgm:presLayoutVars>
      </dgm:prSet>
      <dgm:spPr/>
      <dgm:t>
        <a:bodyPr/>
        <a:lstStyle/>
        <a:p>
          <a:endParaRPr lang="en-US"/>
        </a:p>
      </dgm:t>
    </dgm:pt>
    <dgm:pt modelId="{F4AC601E-DDC8-4F48-B76C-8E1D67D2103B}" type="pres">
      <dgm:prSet presAssocID="{139EF23E-45FB-654A-AC41-B78D879920E7}" presName="childText" presStyleLbl="revTx" presStyleIdx="1" presStyleCnt="4">
        <dgm:presLayoutVars>
          <dgm:bulletEnabled val="1"/>
        </dgm:presLayoutVars>
      </dgm:prSet>
      <dgm:spPr/>
      <dgm:t>
        <a:bodyPr/>
        <a:lstStyle/>
        <a:p>
          <a:endParaRPr lang="en-US"/>
        </a:p>
      </dgm:t>
    </dgm:pt>
    <dgm:pt modelId="{DE015BD9-365B-1A40-BFB7-0D1CD7E57AA5}" type="pres">
      <dgm:prSet presAssocID="{05B57E94-F5CE-6146-854E-F9952429C3D8}" presName="parentText" presStyleLbl="node1" presStyleIdx="2" presStyleCnt="4">
        <dgm:presLayoutVars>
          <dgm:chMax val="0"/>
          <dgm:bulletEnabled val="1"/>
        </dgm:presLayoutVars>
      </dgm:prSet>
      <dgm:spPr/>
      <dgm:t>
        <a:bodyPr/>
        <a:lstStyle/>
        <a:p>
          <a:endParaRPr lang="en-US"/>
        </a:p>
      </dgm:t>
    </dgm:pt>
    <dgm:pt modelId="{CA9C7FA7-9AEC-164E-B796-C4C2AEACBD8C}" type="pres">
      <dgm:prSet presAssocID="{05B57E94-F5CE-6146-854E-F9952429C3D8}" presName="childText" presStyleLbl="revTx" presStyleIdx="2" presStyleCnt="4">
        <dgm:presLayoutVars>
          <dgm:bulletEnabled val="1"/>
        </dgm:presLayoutVars>
      </dgm:prSet>
      <dgm:spPr/>
      <dgm:t>
        <a:bodyPr/>
        <a:lstStyle/>
        <a:p>
          <a:endParaRPr lang="en-US"/>
        </a:p>
      </dgm:t>
    </dgm:pt>
    <dgm:pt modelId="{71EAA6DF-0A82-1047-99CB-D4A2F16FE800}" type="pres">
      <dgm:prSet presAssocID="{A2A208CE-9180-DD4E-A6B0-D59E3E4DDE38}" presName="parentText" presStyleLbl="node1" presStyleIdx="3" presStyleCnt="4">
        <dgm:presLayoutVars>
          <dgm:chMax val="0"/>
          <dgm:bulletEnabled val="1"/>
        </dgm:presLayoutVars>
      </dgm:prSet>
      <dgm:spPr/>
      <dgm:t>
        <a:bodyPr/>
        <a:lstStyle/>
        <a:p>
          <a:endParaRPr lang="en-US"/>
        </a:p>
      </dgm:t>
    </dgm:pt>
    <dgm:pt modelId="{1E41A7FB-E803-1547-B398-34E762D3EB80}" type="pres">
      <dgm:prSet presAssocID="{A2A208CE-9180-DD4E-A6B0-D59E3E4DDE38}" presName="childText" presStyleLbl="revTx" presStyleIdx="3" presStyleCnt="4">
        <dgm:presLayoutVars>
          <dgm:bulletEnabled val="1"/>
        </dgm:presLayoutVars>
      </dgm:prSet>
      <dgm:spPr/>
      <dgm:t>
        <a:bodyPr/>
        <a:lstStyle/>
        <a:p>
          <a:endParaRPr lang="en-US"/>
        </a:p>
      </dgm:t>
    </dgm:pt>
  </dgm:ptLst>
  <dgm:cxnLst>
    <dgm:cxn modelId="{23BA24D8-588A-5E41-AA61-9A45957490E6}" type="presOf" srcId="{C50112C2-B8A1-C040-AC42-3E480010BD37}" destId="{1E41A7FB-E803-1547-B398-34E762D3EB80}" srcOrd="0" destOrd="0" presId="urn:microsoft.com/office/officeart/2005/8/layout/vList2"/>
    <dgm:cxn modelId="{38206F23-E492-6A43-8E2F-05A66C4695F5}" srcId="{A2A208CE-9180-DD4E-A6B0-D59E3E4DDE38}" destId="{C50112C2-B8A1-C040-AC42-3E480010BD37}" srcOrd="0" destOrd="0" parTransId="{6FDE1C45-BC9A-BF47-94C0-2C1517C6C9D2}" sibTransId="{E7F52FEC-5215-874F-A64F-263BA6E6FE84}"/>
    <dgm:cxn modelId="{8DF641C9-DB0A-4948-B32F-7ABA51621B40}" type="presOf" srcId="{5BDCBB15-F9F1-8A4B-8527-E98E6F62C499}" destId="{D5D73AA2-A2E1-754B-9E9D-1436A9A7C5ED}" srcOrd="0" destOrd="1" presId="urn:microsoft.com/office/officeart/2005/8/layout/vList2"/>
    <dgm:cxn modelId="{2389BAA1-038F-FB48-8AC8-994AA49CBDFF}" srcId="{A2A208CE-9180-DD4E-A6B0-D59E3E4DDE38}" destId="{301A1641-653F-C44D-B02B-78B859D8FC6A}" srcOrd="1" destOrd="0" parTransId="{5AEE5FF3-144F-9440-8B54-F6FA1ACB6AB2}" sibTransId="{2C43CC8A-C2ED-D643-8B81-F70C313C1331}"/>
    <dgm:cxn modelId="{F19374FF-64EA-A542-A81D-9F4DED4AA6DD}" srcId="{05B57E94-F5CE-6146-854E-F9952429C3D8}" destId="{21A3AFA7-9327-214B-A74E-CE14E05502E3}" srcOrd="0" destOrd="0" parTransId="{0B7A4DC7-A0BC-624C-A91E-5E8ADFB37C43}" sibTransId="{5DB17E55-4E70-C44F-A65F-3505094773AE}"/>
    <dgm:cxn modelId="{3C7A2FEA-FA0F-C44E-9C28-BE9ABD30A745}" srcId="{79B0F273-BE0B-0245-8FB2-8A6C8F28D8EA}" destId="{5BDCBB15-F9F1-8A4B-8527-E98E6F62C499}" srcOrd="1" destOrd="0" parTransId="{EC474A53-559D-C948-A2D5-AEEB1D39545E}" sibTransId="{4389FCB4-66A8-E64E-9352-693EA690991D}"/>
    <dgm:cxn modelId="{E7208621-DAD1-C044-B25D-D29D451A494D}" type="presOf" srcId="{95B119D5-DC1D-124B-938E-9CBE3D08C41E}" destId="{D5D73AA2-A2E1-754B-9E9D-1436A9A7C5ED}" srcOrd="0" destOrd="0" presId="urn:microsoft.com/office/officeart/2005/8/layout/vList2"/>
    <dgm:cxn modelId="{5A32CE09-3E71-654F-8C5B-DD22F6B64B34}" srcId="{BF03206E-C1A7-4F04-829C-0A05C5B8805C}" destId="{139EF23E-45FB-654A-AC41-B78D879920E7}" srcOrd="1" destOrd="0" parTransId="{554AFE80-F2A6-7549-99CD-B74F12145AC0}" sibTransId="{6DD73460-AC54-6646-A1C2-868BA8696E94}"/>
    <dgm:cxn modelId="{FB8F98D8-C528-D94C-9230-FF24CBE868CE}" srcId="{BF03206E-C1A7-4F04-829C-0A05C5B8805C}" destId="{79B0F273-BE0B-0245-8FB2-8A6C8F28D8EA}" srcOrd="0" destOrd="0" parTransId="{8BA06248-BBB1-BA42-95B2-63AA82C7CE3B}" sibTransId="{95978BF8-2E6C-9442-841B-43F16EF480C7}"/>
    <dgm:cxn modelId="{1FCB6D97-E408-7E4E-BF2E-154804723BFD}" type="presOf" srcId="{21A3AFA7-9327-214B-A74E-CE14E05502E3}" destId="{CA9C7FA7-9AEC-164E-B796-C4C2AEACBD8C}" srcOrd="0" destOrd="0" presId="urn:microsoft.com/office/officeart/2005/8/layout/vList2"/>
    <dgm:cxn modelId="{FC6D1E1F-63F4-8B4C-A555-8C4AA5585A67}" type="presOf" srcId="{301A1641-653F-C44D-B02B-78B859D8FC6A}" destId="{1E41A7FB-E803-1547-B398-34E762D3EB80}" srcOrd="0" destOrd="1" presId="urn:microsoft.com/office/officeart/2005/8/layout/vList2"/>
    <dgm:cxn modelId="{A96F7867-F25C-9943-BB8B-B8AEFDFD6047}" srcId="{79B0F273-BE0B-0245-8FB2-8A6C8F28D8EA}" destId="{95B119D5-DC1D-124B-938E-9CBE3D08C41E}" srcOrd="0" destOrd="0" parTransId="{B42608BF-500A-B747-8DD3-30EE97AAB772}" sibTransId="{33233A48-8650-F642-A6EA-AD3844BC68BB}"/>
    <dgm:cxn modelId="{203761D9-6748-7E43-BFFA-2BEDA5068218}" type="presOf" srcId="{139EF23E-45FB-654A-AC41-B78D879920E7}" destId="{C978C833-1A5F-9943-B0F6-2A1215770C0D}" srcOrd="0" destOrd="0" presId="urn:microsoft.com/office/officeart/2005/8/layout/vList2"/>
    <dgm:cxn modelId="{13ED1762-251E-8341-95CE-B83D53844654}" srcId="{139EF23E-45FB-654A-AC41-B78D879920E7}" destId="{B5C579FB-8B65-A440-904B-8C88D0216898}" srcOrd="0" destOrd="0" parTransId="{23323E56-E972-C349-85CE-DDD42558AF61}" sibTransId="{5A7FFFA1-C4C5-A648-8B26-769A9260386B}"/>
    <dgm:cxn modelId="{11781AFF-2127-6942-9EF2-0EE2E1B692BA}" srcId="{BF03206E-C1A7-4F04-829C-0A05C5B8805C}" destId="{A2A208CE-9180-DD4E-A6B0-D59E3E4DDE38}" srcOrd="3" destOrd="0" parTransId="{EDA54BB8-04BD-7D46-A104-EF76ED58F26F}" sibTransId="{1705C785-7117-3B44-A71C-686F9140330D}"/>
    <dgm:cxn modelId="{A32F3DF0-4838-AD43-807A-B8D5878DA401}" type="presOf" srcId="{B5C579FB-8B65-A440-904B-8C88D0216898}" destId="{F4AC601E-DDC8-4F48-B76C-8E1D67D2103B}" srcOrd="0" destOrd="0" presId="urn:microsoft.com/office/officeart/2005/8/layout/vList2"/>
    <dgm:cxn modelId="{3A884282-A0C0-BA40-A00B-0596CBFF838C}" type="presOf" srcId="{A2A208CE-9180-DD4E-A6B0-D59E3E4DDE38}" destId="{71EAA6DF-0A82-1047-99CB-D4A2F16FE800}" srcOrd="0" destOrd="0" presId="urn:microsoft.com/office/officeart/2005/8/layout/vList2"/>
    <dgm:cxn modelId="{7F057695-AE02-1043-8B37-9D4755BC518D}" type="presOf" srcId="{BF03206E-C1A7-4F04-829C-0A05C5B8805C}" destId="{B8E4FFF8-1C4D-5F43-BB50-B2E2EB7C13B2}" srcOrd="0" destOrd="0" presId="urn:microsoft.com/office/officeart/2005/8/layout/vList2"/>
    <dgm:cxn modelId="{CFC31FC7-B686-014F-AAF1-B6197F66DBCD}" srcId="{BF03206E-C1A7-4F04-829C-0A05C5B8805C}" destId="{05B57E94-F5CE-6146-854E-F9952429C3D8}" srcOrd="2" destOrd="0" parTransId="{205D4597-41A9-7240-B6C4-9706EC32F4D3}" sibTransId="{FD62E9F4-7D6A-5147-A574-5E30F0ADBF75}"/>
    <dgm:cxn modelId="{8602D3E9-8399-7647-B42B-9EF139350685}" type="presOf" srcId="{4618819B-C824-7549-8666-71B1AAE56150}" destId="{1E41A7FB-E803-1547-B398-34E762D3EB80}" srcOrd="0" destOrd="2" presId="urn:microsoft.com/office/officeart/2005/8/layout/vList2"/>
    <dgm:cxn modelId="{DF10C9B6-40F0-5145-970F-1CD721B26991}" type="presOf" srcId="{79B0F273-BE0B-0245-8FB2-8A6C8F28D8EA}" destId="{682E85EE-6A30-9746-BDB0-F1A15F904775}" srcOrd="0" destOrd="0" presId="urn:microsoft.com/office/officeart/2005/8/layout/vList2"/>
    <dgm:cxn modelId="{64157F97-5C8C-8C43-A195-2EB3AF747B02}" type="presOf" srcId="{05B57E94-F5CE-6146-854E-F9952429C3D8}" destId="{DE015BD9-365B-1A40-BFB7-0D1CD7E57AA5}" srcOrd="0" destOrd="0" presId="urn:microsoft.com/office/officeart/2005/8/layout/vList2"/>
    <dgm:cxn modelId="{28D8CFD4-A727-8144-988C-626C679E6EE2}" srcId="{A2A208CE-9180-DD4E-A6B0-D59E3E4DDE38}" destId="{4618819B-C824-7549-8666-71B1AAE56150}" srcOrd="2" destOrd="0" parTransId="{4C90BF36-9489-C749-9ECF-82A34EDF65BC}" sibTransId="{098BDFB7-A037-2D4E-9C61-CE7179D95BB7}"/>
    <dgm:cxn modelId="{FA74BC6F-1164-3D48-BD73-728CC156A654}" type="presParOf" srcId="{B8E4FFF8-1C4D-5F43-BB50-B2E2EB7C13B2}" destId="{682E85EE-6A30-9746-BDB0-F1A15F904775}" srcOrd="0" destOrd="0" presId="urn:microsoft.com/office/officeart/2005/8/layout/vList2"/>
    <dgm:cxn modelId="{C98C65BC-BA61-984F-B47F-691B5483D32B}" type="presParOf" srcId="{B8E4FFF8-1C4D-5F43-BB50-B2E2EB7C13B2}" destId="{D5D73AA2-A2E1-754B-9E9D-1436A9A7C5ED}" srcOrd="1" destOrd="0" presId="urn:microsoft.com/office/officeart/2005/8/layout/vList2"/>
    <dgm:cxn modelId="{05A1E736-6C59-524A-A545-5CA633259A36}" type="presParOf" srcId="{B8E4FFF8-1C4D-5F43-BB50-B2E2EB7C13B2}" destId="{C978C833-1A5F-9943-B0F6-2A1215770C0D}" srcOrd="2" destOrd="0" presId="urn:microsoft.com/office/officeart/2005/8/layout/vList2"/>
    <dgm:cxn modelId="{2B98EE18-BD69-A840-B01A-A4BAEAA1DEED}" type="presParOf" srcId="{B8E4FFF8-1C4D-5F43-BB50-B2E2EB7C13B2}" destId="{F4AC601E-DDC8-4F48-B76C-8E1D67D2103B}" srcOrd="3" destOrd="0" presId="urn:microsoft.com/office/officeart/2005/8/layout/vList2"/>
    <dgm:cxn modelId="{77CB9F55-902E-9747-9739-5950531CBA6D}" type="presParOf" srcId="{B8E4FFF8-1C4D-5F43-BB50-B2E2EB7C13B2}" destId="{DE015BD9-365B-1A40-BFB7-0D1CD7E57AA5}" srcOrd="4" destOrd="0" presId="urn:microsoft.com/office/officeart/2005/8/layout/vList2"/>
    <dgm:cxn modelId="{BD3194E4-727A-624E-B99E-DE099D920F8A}" type="presParOf" srcId="{B8E4FFF8-1C4D-5F43-BB50-B2E2EB7C13B2}" destId="{CA9C7FA7-9AEC-164E-B796-C4C2AEACBD8C}" srcOrd="5" destOrd="0" presId="urn:microsoft.com/office/officeart/2005/8/layout/vList2"/>
    <dgm:cxn modelId="{B75871CC-B3E6-294E-9A71-D581AD38BA9D}" type="presParOf" srcId="{B8E4FFF8-1C4D-5F43-BB50-B2E2EB7C13B2}" destId="{71EAA6DF-0A82-1047-99CB-D4A2F16FE800}" srcOrd="6" destOrd="0" presId="urn:microsoft.com/office/officeart/2005/8/layout/vList2"/>
    <dgm:cxn modelId="{AE727777-040E-8641-9E78-1E1A56682A09}" type="presParOf" srcId="{B8E4FFF8-1C4D-5F43-BB50-B2E2EB7C13B2}" destId="{1E41A7FB-E803-1547-B398-34E762D3EB80}"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59F0D9-AD50-4D7F-9A97-35D42CF9BD1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9B275416-D573-4CA2-8128-A709057BA9A4}">
      <dgm:prSet/>
      <dgm:spPr/>
      <dgm:t>
        <a:bodyPr/>
        <a:lstStyle/>
        <a:p>
          <a:r>
            <a:rPr lang="en-US" dirty="0"/>
            <a:t>Recognize</a:t>
          </a:r>
        </a:p>
      </dgm:t>
    </dgm:pt>
    <dgm:pt modelId="{719ED657-8154-4FD7-94D8-658F1DBA6A70}" type="parTrans" cxnId="{C8B1EDF2-AF35-4438-A9B7-35D930E03A69}">
      <dgm:prSet/>
      <dgm:spPr/>
      <dgm:t>
        <a:bodyPr/>
        <a:lstStyle/>
        <a:p>
          <a:endParaRPr lang="en-US"/>
        </a:p>
      </dgm:t>
    </dgm:pt>
    <dgm:pt modelId="{F5066568-EB1A-43B6-8157-8B4213B17A6B}" type="sibTrans" cxnId="{C8B1EDF2-AF35-4438-A9B7-35D930E03A69}">
      <dgm:prSet/>
      <dgm:spPr/>
      <dgm:t>
        <a:bodyPr/>
        <a:lstStyle/>
        <a:p>
          <a:endParaRPr lang="en-US"/>
        </a:p>
      </dgm:t>
    </dgm:pt>
    <dgm:pt modelId="{01162883-BE41-4338-AA4C-4F21069807C5}">
      <dgm:prSet/>
      <dgm:spPr/>
      <dgm:t>
        <a:bodyPr/>
        <a:lstStyle/>
        <a:p>
          <a:r>
            <a:rPr lang="en-US" dirty="0"/>
            <a:t>the problem and embrace it as a syndemic</a:t>
          </a:r>
        </a:p>
      </dgm:t>
    </dgm:pt>
    <dgm:pt modelId="{9D8885CA-D3CE-4485-B9F9-2E5A999852DA}" type="parTrans" cxnId="{416D7FE4-2F21-4A7E-8FFB-102AA3A078EC}">
      <dgm:prSet/>
      <dgm:spPr/>
      <dgm:t>
        <a:bodyPr/>
        <a:lstStyle/>
        <a:p>
          <a:endParaRPr lang="en-US"/>
        </a:p>
      </dgm:t>
    </dgm:pt>
    <dgm:pt modelId="{67D4BEAE-6CAF-47F7-83FA-D014D6389EE5}" type="sibTrans" cxnId="{416D7FE4-2F21-4A7E-8FFB-102AA3A078EC}">
      <dgm:prSet/>
      <dgm:spPr/>
      <dgm:t>
        <a:bodyPr/>
        <a:lstStyle/>
        <a:p>
          <a:endParaRPr lang="en-US"/>
        </a:p>
      </dgm:t>
    </dgm:pt>
    <dgm:pt modelId="{BC54770D-3D86-498F-8999-16500D23D210}">
      <dgm:prSet/>
      <dgm:spPr/>
      <dgm:t>
        <a:bodyPr/>
        <a:lstStyle/>
        <a:p>
          <a:r>
            <a:rPr lang="en-US" dirty="0"/>
            <a:t>Have</a:t>
          </a:r>
        </a:p>
      </dgm:t>
    </dgm:pt>
    <dgm:pt modelId="{9A620B62-55A6-4B34-8833-2C66333FBD16}" type="parTrans" cxnId="{D7E05630-F64B-45AE-AF8C-B04BA31FC50C}">
      <dgm:prSet/>
      <dgm:spPr/>
      <dgm:t>
        <a:bodyPr/>
        <a:lstStyle/>
        <a:p>
          <a:endParaRPr lang="en-US"/>
        </a:p>
      </dgm:t>
    </dgm:pt>
    <dgm:pt modelId="{F3D2976D-243B-4E7D-9331-47F156271EE1}" type="sibTrans" cxnId="{D7E05630-F64B-45AE-AF8C-B04BA31FC50C}">
      <dgm:prSet/>
      <dgm:spPr/>
      <dgm:t>
        <a:bodyPr/>
        <a:lstStyle/>
        <a:p>
          <a:endParaRPr lang="en-US"/>
        </a:p>
      </dgm:t>
    </dgm:pt>
    <dgm:pt modelId="{86B11E44-23B8-42BC-AD97-14432A4D0A52}">
      <dgm:prSet/>
      <dgm:spPr/>
      <dgm:t>
        <a:bodyPr/>
        <a:lstStyle/>
        <a:p>
          <a:r>
            <a:rPr lang="en-US" dirty="0"/>
            <a:t>SUD/HCV/HIV/STI policies in place</a:t>
          </a:r>
        </a:p>
      </dgm:t>
    </dgm:pt>
    <dgm:pt modelId="{63C673A8-39B4-4C2D-BAED-02744E4DFB28}" type="parTrans" cxnId="{3EE8D7E7-F87E-478F-8C12-EE45973E71B7}">
      <dgm:prSet/>
      <dgm:spPr/>
      <dgm:t>
        <a:bodyPr/>
        <a:lstStyle/>
        <a:p>
          <a:endParaRPr lang="en-US"/>
        </a:p>
      </dgm:t>
    </dgm:pt>
    <dgm:pt modelId="{C44C87D5-8BF6-412E-8CF4-0916CB8A0136}" type="sibTrans" cxnId="{3EE8D7E7-F87E-478F-8C12-EE45973E71B7}">
      <dgm:prSet/>
      <dgm:spPr/>
      <dgm:t>
        <a:bodyPr/>
        <a:lstStyle/>
        <a:p>
          <a:endParaRPr lang="en-US"/>
        </a:p>
      </dgm:t>
    </dgm:pt>
    <dgm:pt modelId="{E7E54879-14AD-4692-866B-5FDC3F1603A1}">
      <dgm:prSet/>
      <dgm:spPr/>
      <dgm:t>
        <a:bodyPr/>
        <a:lstStyle/>
        <a:p>
          <a:r>
            <a:rPr lang="en-US" dirty="0"/>
            <a:t>Enforce Policies</a:t>
          </a:r>
        </a:p>
      </dgm:t>
    </dgm:pt>
    <dgm:pt modelId="{29A344E8-A587-48E7-8555-52E31D9E9A3F}" type="parTrans" cxnId="{44050F86-530F-48DB-91B0-2903EC2F052C}">
      <dgm:prSet/>
      <dgm:spPr/>
      <dgm:t>
        <a:bodyPr/>
        <a:lstStyle/>
        <a:p>
          <a:endParaRPr lang="en-US"/>
        </a:p>
      </dgm:t>
    </dgm:pt>
    <dgm:pt modelId="{75FCE9E6-8D04-49F8-B388-7698E0C90DDD}" type="sibTrans" cxnId="{44050F86-530F-48DB-91B0-2903EC2F052C}">
      <dgm:prSet/>
      <dgm:spPr/>
      <dgm:t>
        <a:bodyPr/>
        <a:lstStyle/>
        <a:p>
          <a:endParaRPr lang="en-US"/>
        </a:p>
      </dgm:t>
    </dgm:pt>
    <dgm:pt modelId="{C6E7813F-F665-4711-B77B-7A0776341659}">
      <dgm:prSet/>
      <dgm:spPr/>
      <dgm:t>
        <a:bodyPr/>
        <a:lstStyle/>
        <a:p>
          <a:r>
            <a:rPr lang="en-US" dirty="0"/>
            <a:t>Encourage, facilitate and motivate SUD, HCV, HIV and STI screening and treatment</a:t>
          </a:r>
        </a:p>
      </dgm:t>
    </dgm:pt>
    <dgm:pt modelId="{83E6A34D-AE60-41B4-B07B-2002966184E2}" type="parTrans" cxnId="{A3B2EAA0-4F73-465B-8AF8-5BFDC0F03568}">
      <dgm:prSet/>
      <dgm:spPr/>
      <dgm:t>
        <a:bodyPr/>
        <a:lstStyle/>
        <a:p>
          <a:endParaRPr lang="en-US"/>
        </a:p>
      </dgm:t>
    </dgm:pt>
    <dgm:pt modelId="{3C19B097-53C3-4117-8E40-6B6C128BBBB3}" type="sibTrans" cxnId="{A3B2EAA0-4F73-465B-8AF8-5BFDC0F03568}">
      <dgm:prSet/>
      <dgm:spPr/>
      <dgm:t>
        <a:bodyPr/>
        <a:lstStyle/>
        <a:p>
          <a:endParaRPr lang="en-US"/>
        </a:p>
      </dgm:t>
    </dgm:pt>
    <dgm:pt modelId="{2367E3F8-ECFD-470B-9FC5-F1D9B133F4B2}">
      <dgm:prSet/>
      <dgm:spPr/>
      <dgm:t>
        <a:bodyPr/>
        <a:lstStyle/>
        <a:p>
          <a:r>
            <a:rPr lang="en-US" dirty="0"/>
            <a:t>Allow provider time</a:t>
          </a:r>
        </a:p>
      </dgm:t>
    </dgm:pt>
    <dgm:pt modelId="{A3E37F86-F39E-4506-9300-9750C203EA7C}" type="parTrans" cxnId="{F6E33FBA-D81D-415B-B92C-1DFE941C50D2}">
      <dgm:prSet/>
      <dgm:spPr/>
      <dgm:t>
        <a:bodyPr/>
        <a:lstStyle/>
        <a:p>
          <a:endParaRPr lang="en-US"/>
        </a:p>
      </dgm:t>
    </dgm:pt>
    <dgm:pt modelId="{C6868759-749D-4ECC-B6D1-CE1B903CBC61}" type="sibTrans" cxnId="{F6E33FBA-D81D-415B-B92C-1DFE941C50D2}">
      <dgm:prSet/>
      <dgm:spPr/>
      <dgm:t>
        <a:bodyPr/>
        <a:lstStyle/>
        <a:p>
          <a:endParaRPr lang="en-US"/>
        </a:p>
      </dgm:t>
    </dgm:pt>
    <dgm:pt modelId="{BE1C6F81-A8A4-443E-8E6F-2347652DCC2F}">
      <dgm:prSet/>
      <dgm:spPr/>
      <dgm:t>
        <a:bodyPr/>
        <a:lstStyle/>
        <a:p>
          <a:r>
            <a:rPr lang="en-US"/>
            <a:t>Create</a:t>
          </a:r>
        </a:p>
      </dgm:t>
    </dgm:pt>
    <dgm:pt modelId="{ABC6315F-C575-4863-9C88-DDEF273D48BD}" type="parTrans" cxnId="{6197A3A3-2B22-4C48-BBB6-F5F4A034F022}">
      <dgm:prSet/>
      <dgm:spPr/>
      <dgm:t>
        <a:bodyPr/>
        <a:lstStyle/>
        <a:p>
          <a:endParaRPr lang="en-US"/>
        </a:p>
      </dgm:t>
    </dgm:pt>
    <dgm:pt modelId="{3B76360B-9FFB-4644-93B1-78BACF9C089F}" type="sibTrans" cxnId="{6197A3A3-2B22-4C48-BBB6-F5F4A034F022}">
      <dgm:prSet/>
      <dgm:spPr/>
      <dgm:t>
        <a:bodyPr/>
        <a:lstStyle/>
        <a:p>
          <a:endParaRPr lang="en-US"/>
        </a:p>
      </dgm:t>
    </dgm:pt>
    <dgm:pt modelId="{C3177C49-45A1-4CC2-8F5C-DBF314699DF8}">
      <dgm:prSet/>
      <dgm:spPr/>
      <dgm:t>
        <a:bodyPr/>
        <a:lstStyle/>
        <a:p>
          <a:r>
            <a:rPr lang="en-US" dirty="0"/>
            <a:t>Performance-based outcomes around SUD/HCV/HIV/STI</a:t>
          </a:r>
        </a:p>
      </dgm:t>
    </dgm:pt>
    <dgm:pt modelId="{F6CACD91-38C7-4614-8133-9A8C091D64F0}" type="parTrans" cxnId="{AA5D7429-115F-4CC0-A789-41E9989F6345}">
      <dgm:prSet/>
      <dgm:spPr/>
      <dgm:t>
        <a:bodyPr/>
        <a:lstStyle/>
        <a:p>
          <a:endParaRPr lang="en-US"/>
        </a:p>
      </dgm:t>
    </dgm:pt>
    <dgm:pt modelId="{2618E51A-E252-465F-B20B-0DFEF9325C92}" type="sibTrans" cxnId="{AA5D7429-115F-4CC0-A789-41E9989F6345}">
      <dgm:prSet/>
      <dgm:spPr/>
      <dgm:t>
        <a:bodyPr/>
        <a:lstStyle/>
        <a:p>
          <a:endParaRPr lang="en-US"/>
        </a:p>
      </dgm:t>
    </dgm:pt>
    <dgm:pt modelId="{ED17EC4A-7758-5B47-BF65-CE134057BFB6}">
      <dgm:prSet/>
      <dgm:spPr/>
      <dgm:t>
        <a:bodyPr/>
        <a:lstStyle/>
        <a:p>
          <a:r>
            <a:rPr lang="en-US" dirty="0"/>
            <a:t>For training and participation in these activities</a:t>
          </a:r>
        </a:p>
      </dgm:t>
    </dgm:pt>
    <dgm:pt modelId="{F94C3D03-22A1-6B49-A27B-8D80325BE0DD}" type="parTrans" cxnId="{D2C85F57-9DBA-A74F-BFA6-2EBF90412F4F}">
      <dgm:prSet/>
      <dgm:spPr/>
      <dgm:t>
        <a:bodyPr/>
        <a:lstStyle/>
        <a:p>
          <a:endParaRPr lang="en-US"/>
        </a:p>
      </dgm:t>
    </dgm:pt>
    <dgm:pt modelId="{F33BF4B4-BF19-BC41-B5CA-125FDA9C00AC}" type="sibTrans" cxnId="{D2C85F57-9DBA-A74F-BFA6-2EBF90412F4F}">
      <dgm:prSet/>
      <dgm:spPr/>
      <dgm:t>
        <a:bodyPr/>
        <a:lstStyle/>
        <a:p>
          <a:endParaRPr lang="en-US"/>
        </a:p>
      </dgm:t>
    </dgm:pt>
    <dgm:pt modelId="{020C577D-C08C-D44C-83B5-1187E5202E9E}" type="pres">
      <dgm:prSet presAssocID="{8259F0D9-AD50-4D7F-9A97-35D42CF9BD16}" presName="Name0" presStyleCnt="0">
        <dgm:presLayoutVars>
          <dgm:dir/>
          <dgm:animLvl val="lvl"/>
          <dgm:resizeHandles val="exact"/>
        </dgm:presLayoutVars>
      </dgm:prSet>
      <dgm:spPr/>
      <dgm:t>
        <a:bodyPr/>
        <a:lstStyle/>
        <a:p>
          <a:endParaRPr lang="en-US"/>
        </a:p>
      </dgm:t>
    </dgm:pt>
    <dgm:pt modelId="{98177202-DC48-D042-8D44-0FFE45D2019D}" type="pres">
      <dgm:prSet presAssocID="{BE1C6F81-A8A4-443E-8E6F-2347652DCC2F}" presName="boxAndChildren" presStyleCnt="0"/>
      <dgm:spPr/>
    </dgm:pt>
    <dgm:pt modelId="{24D58A45-9579-774F-BD4A-063184C3E81F}" type="pres">
      <dgm:prSet presAssocID="{BE1C6F81-A8A4-443E-8E6F-2347652DCC2F}" presName="parentTextBox" presStyleLbl="alignNode1" presStyleIdx="0" presStyleCnt="5"/>
      <dgm:spPr/>
      <dgm:t>
        <a:bodyPr/>
        <a:lstStyle/>
        <a:p>
          <a:endParaRPr lang="en-US"/>
        </a:p>
      </dgm:t>
    </dgm:pt>
    <dgm:pt modelId="{AB686D76-2FD3-F24B-A1F6-65539B0CC753}" type="pres">
      <dgm:prSet presAssocID="{BE1C6F81-A8A4-443E-8E6F-2347652DCC2F}" presName="descendantBox" presStyleLbl="bgAccFollowNode1" presStyleIdx="0" presStyleCnt="5"/>
      <dgm:spPr/>
      <dgm:t>
        <a:bodyPr/>
        <a:lstStyle/>
        <a:p>
          <a:endParaRPr lang="en-US"/>
        </a:p>
      </dgm:t>
    </dgm:pt>
    <dgm:pt modelId="{D907AEAE-6071-3147-8BC8-12AC9E16344E}" type="pres">
      <dgm:prSet presAssocID="{C6868759-749D-4ECC-B6D1-CE1B903CBC61}" presName="sp" presStyleCnt="0"/>
      <dgm:spPr/>
    </dgm:pt>
    <dgm:pt modelId="{F9E85C8C-76E0-E149-878A-B29629B59815}" type="pres">
      <dgm:prSet presAssocID="{2367E3F8-ECFD-470B-9FC5-F1D9B133F4B2}" presName="arrowAndChildren" presStyleCnt="0"/>
      <dgm:spPr/>
    </dgm:pt>
    <dgm:pt modelId="{5DAF8E3A-3365-364B-B882-DA1293B90D32}" type="pres">
      <dgm:prSet presAssocID="{2367E3F8-ECFD-470B-9FC5-F1D9B133F4B2}" presName="parentTextArrow" presStyleLbl="node1" presStyleIdx="0" presStyleCnt="0"/>
      <dgm:spPr/>
      <dgm:t>
        <a:bodyPr/>
        <a:lstStyle/>
        <a:p>
          <a:endParaRPr lang="en-US"/>
        </a:p>
      </dgm:t>
    </dgm:pt>
    <dgm:pt modelId="{A89F8428-4E4F-3040-867C-73290FF4B233}" type="pres">
      <dgm:prSet presAssocID="{2367E3F8-ECFD-470B-9FC5-F1D9B133F4B2}" presName="arrow" presStyleLbl="alignNode1" presStyleIdx="1" presStyleCnt="5"/>
      <dgm:spPr/>
      <dgm:t>
        <a:bodyPr/>
        <a:lstStyle/>
        <a:p>
          <a:endParaRPr lang="en-US"/>
        </a:p>
      </dgm:t>
    </dgm:pt>
    <dgm:pt modelId="{EF26D8D5-F065-3741-93D3-509FF7ACB6C4}" type="pres">
      <dgm:prSet presAssocID="{2367E3F8-ECFD-470B-9FC5-F1D9B133F4B2}" presName="descendantArrow" presStyleLbl="bgAccFollowNode1" presStyleIdx="1" presStyleCnt="5"/>
      <dgm:spPr/>
      <dgm:t>
        <a:bodyPr/>
        <a:lstStyle/>
        <a:p>
          <a:endParaRPr lang="en-US"/>
        </a:p>
      </dgm:t>
    </dgm:pt>
    <dgm:pt modelId="{271444C9-764A-DB42-AE59-9A1CEC6C6C7D}" type="pres">
      <dgm:prSet presAssocID="{75FCE9E6-8D04-49F8-B388-7698E0C90DDD}" presName="sp" presStyleCnt="0"/>
      <dgm:spPr/>
    </dgm:pt>
    <dgm:pt modelId="{C4E54A1D-578A-8A44-B25E-AEDA50C0E05F}" type="pres">
      <dgm:prSet presAssocID="{E7E54879-14AD-4692-866B-5FDC3F1603A1}" presName="arrowAndChildren" presStyleCnt="0"/>
      <dgm:spPr/>
    </dgm:pt>
    <dgm:pt modelId="{F911F999-14A9-FF40-B527-D61458827615}" type="pres">
      <dgm:prSet presAssocID="{E7E54879-14AD-4692-866B-5FDC3F1603A1}" presName="parentTextArrow" presStyleLbl="node1" presStyleIdx="0" presStyleCnt="0"/>
      <dgm:spPr/>
      <dgm:t>
        <a:bodyPr/>
        <a:lstStyle/>
        <a:p>
          <a:endParaRPr lang="en-US"/>
        </a:p>
      </dgm:t>
    </dgm:pt>
    <dgm:pt modelId="{CF1C15DE-23F2-4640-8955-EC5B116D3057}" type="pres">
      <dgm:prSet presAssocID="{E7E54879-14AD-4692-866B-5FDC3F1603A1}" presName="arrow" presStyleLbl="alignNode1" presStyleIdx="2" presStyleCnt="5"/>
      <dgm:spPr/>
      <dgm:t>
        <a:bodyPr/>
        <a:lstStyle/>
        <a:p>
          <a:endParaRPr lang="en-US"/>
        </a:p>
      </dgm:t>
    </dgm:pt>
    <dgm:pt modelId="{C9129DD5-2ED2-8F4F-9C29-206917B909A6}" type="pres">
      <dgm:prSet presAssocID="{E7E54879-14AD-4692-866B-5FDC3F1603A1}" presName="descendantArrow" presStyleLbl="bgAccFollowNode1" presStyleIdx="2" presStyleCnt="5"/>
      <dgm:spPr/>
      <dgm:t>
        <a:bodyPr/>
        <a:lstStyle/>
        <a:p>
          <a:endParaRPr lang="en-US"/>
        </a:p>
      </dgm:t>
    </dgm:pt>
    <dgm:pt modelId="{2D9ACC17-C6E5-5D4C-ADA7-A01ABA1D0C23}" type="pres">
      <dgm:prSet presAssocID="{F3D2976D-243B-4E7D-9331-47F156271EE1}" presName="sp" presStyleCnt="0"/>
      <dgm:spPr/>
    </dgm:pt>
    <dgm:pt modelId="{A62BB802-4889-F54E-A3F1-62F55F0692F4}" type="pres">
      <dgm:prSet presAssocID="{BC54770D-3D86-498F-8999-16500D23D210}" presName="arrowAndChildren" presStyleCnt="0"/>
      <dgm:spPr/>
    </dgm:pt>
    <dgm:pt modelId="{6472C5CB-D5C1-464D-A157-1B7C8017B3DE}" type="pres">
      <dgm:prSet presAssocID="{BC54770D-3D86-498F-8999-16500D23D210}" presName="parentTextArrow" presStyleLbl="node1" presStyleIdx="0" presStyleCnt="0"/>
      <dgm:spPr/>
      <dgm:t>
        <a:bodyPr/>
        <a:lstStyle/>
        <a:p>
          <a:endParaRPr lang="en-US"/>
        </a:p>
      </dgm:t>
    </dgm:pt>
    <dgm:pt modelId="{FAB46888-ECCB-1642-9F1A-1EEE381ED988}" type="pres">
      <dgm:prSet presAssocID="{BC54770D-3D86-498F-8999-16500D23D210}" presName="arrow" presStyleLbl="alignNode1" presStyleIdx="3" presStyleCnt="5"/>
      <dgm:spPr/>
      <dgm:t>
        <a:bodyPr/>
        <a:lstStyle/>
        <a:p>
          <a:endParaRPr lang="en-US"/>
        </a:p>
      </dgm:t>
    </dgm:pt>
    <dgm:pt modelId="{FD46361A-2AD2-174C-BF2A-0C6464C6293E}" type="pres">
      <dgm:prSet presAssocID="{BC54770D-3D86-498F-8999-16500D23D210}" presName="descendantArrow" presStyleLbl="bgAccFollowNode1" presStyleIdx="3" presStyleCnt="5"/>
      <dgm:spPr/>
      <dgm:t>
        <a:bodyPr/>
        <a:lstStyle/>
        <a:p>
          <a:endParaRPr lang="en-US"/>
        </a:p>
      </dgm:t>
    </dgm:pt>
    <dgm:pt modelId="{6DAFD1CE-7159-DE44-AA81-86F0BCEFE734}" type="pres">
      <dgm:prSet presAssocID="{F5066568-EB1A-43B6-8157-8B4213B17A6B}" presName="sp" presStyleCnt="0"/>
      <dgm:spPr/>
    </dgm:pt>
    <dgm:pt modelId="{83BD89A0-1F6C-2F4A-8643-EB33C2A0467F}" type="pres">
      <dgm:prSet presAssocID="{9B275416-D573-4CA2-8128-A709057BA9A4}" presName="arrowAndChildren" presStyleCnt="0"/>
      <dgm:spPr/>
    </dgm:pt>
    <dgm:pt modelId="{7810868C-0F72-D847-8F40-41AA3ACC5F50}" type="pres">
      <dgm:prSet presAssocID="{9B275416-D573-4CA2-8128-A709057BA9A4}" presName="parentTextArrow" presStyleLbl="node1" presStyleIdx="0" presStyleCnt="0"/>
      <dgm:spPr/>
      <dgm:t>
        <a:bodyPr/>
        <a:lstStyle/>
        <a:p>
          <a:endParaRPr lang="en-US"/>
        </a:p>
      </dgm:t>
    </dgm:pt>
    <dgm:pt modelId="{5B68F35B-039B-C84B-B752-1B4AB2648E69}" type="pres">
      <dgm:prSet presAssocID="{9B275416-D573-4CA2-8128-A709057BA9A4}" presName="arrow" presStyleLbl="alignNode1" presStyleIdx="4" presStyleCnt="5"/>
      <dgm:spPr/>
      <dgm:t>
        <a:bodyPr/>
        <a:lstStyle/>
        <a:p>
          <a:endParaRPr lang="en-US"/>
        </a:p>
      </dgm:t>
    </dgm:pt>
    <dgm:pt modelId="{6266541B-55DC-3F4E-A93E-E80D11FC57E4}" type="pres">
      <dgm:prSet presAssocID="{9B275416-D573-4CA2-8128-A709057BA9A4}" presName="descendantArrow" presStyleLbl="bgAccFollowNode1" presStyleIdx="4" presStyleCnt="5"/>
      <dgm:spPr/>
      <dgm:t>
        <a:bodyPr/>
        <a:lstStyle/>
        <a:p>
          <a:endParaRPr lang="en-US"/>
        </a:p>
      </dgm:t>
    </dgm:pt>
  </dgm:ptLst>
  <dgm:cxnLst>
    <dgm:cxn modelId="{1CF86498-9292-BB47-9B00-7F466E9979FC}" type="presOf" srcId="{9B275416-D573-4CA2-8128-A709057BA9A4}" destId="{7810868C-0F72-D847-8F40-41AA3ACC5F50}" srcOrd="0" destOrd="0" presId="urn:microsoft.com/office/officeart/2016/7/layout/VerticalDownArrowProcess"/>
    <dgm:cxn modelId="{44DBE52E-E8C3-BB40-B6C1-C635CB163C0E}" type="presOf" srcId="{BC54770D-3D86-498F-8999-16500D23D210}" destId="{6472C5CB-D5C1-464D-A157-1B7C8017B3DE}" srcOrd="0" destOrd="0" presId="urn:microsoft.com/office/officeart/2016/7/layout/VerticalDownArrowProcess"/>
    <dgm:cxn modelId="{5C2065F9-E7E3-3C43-9ABA-1EB83B2C7B6F}" type="presOf" srcId="{E7E54879-14AD-4692-866B-5FDC3F1603A1}" destId="{F911F999-14A9-FF40-B527-D61458827615}" srcOrd="0" destOrd="0" presId="urn:microsoft.com/office/officeart/2016/7/layout/VerticalDownArrowProcess"/>
    <dgm:cxn modelId="{F6E33FBA-D81D-415B-B92C-1DFE941C50D2}" srcId="{8259F0D9-AD50-4D7F-9A97-35D42CF9BD16}" destId="{2367E3F8-ECFD-470B-9FC5-F1D9B133F4B2}" srcOrd="3" destOrd="0" parTransId="{A3E37F86-F39E-4506-9300-9750C203EA7C}" sibTransId="{C6868759-749D-4ECC-B6D1-CE1B903CBC61}"/>
    <dgm:cxn modelId="{E080E368-CAD8-D349-8DDB-10C01992C0B3}" type="presOf" srcId="{86B11E44-23B8-42BC-AD97-14432A4D0A52}" destId="{FD46361A-2AD2-174C-BF2A-0C6464C6293E}" srcOrd="0" destOrd="0" presId="urn:microsoft.com/office/officeart/2016/7/layout/VerticalDownArrowProcess"/>
    <dgm:cxn modelId="{FDF7E527-B479-1F42-9480-4671C7A5E42D}" type="presOf" srcId="{8259F0D9-AD50-4D7F-9A97-35D42CF9BD16}" destId="{020C577D-C08C-D44C-83B5-1187E5202E9E}" srcOrd="0" destOrd="0" presId="urn:microsoft.com/office/officeart/2016/7/layout/VerticalDownArrowProcess"/>
    <dgm:cxn modelId="{D7C5A71A-F08A-CB4A-93A1-8EA588022AEE}" type="presOf" srcId="{C6E7813F-F665-4711-B77B-7A0776341659}" destId="{C9129DD5-2ED2-8F4F-9C29-206917B909A6}" srcOrd="0" destOrd="0" presId="urn:microsoft.com/office/officeart/2016/7/layout/VerticalDownArrowProcess"/>
    <dgm:cxn modelId="{406C2C8F-779D-4140-BA3B-2CDE080D2B0E}" type="presOf" srcId="{01162883-BE41-4338-AA4C-4F21069807C5}" destId="{6266541B-55DC-3F4E-A93E-E80D11FC57E4}" srcOrd="0" destOrd="0" presId="urn:microsoft.com/office/officeart/2016/7/layout/VerticalDownArrowProcess"/>
    <dgm:cxn modelId="{6197A3A3-2B22-4C48-BBB6-F5F4A034F022}" srcId="{8259F0D9-AD50-4D7F-9A97-35D42CF9BD16}" destId="{BE1C6F81-A8A4-443E-8E6F-2347652DCC2F}" srcOrd="4" destOrd="0" parTransId="{ABC6315F-C575-4863-9C88-DDEF273D48BD}" sibTransId="{3B76360B-9FFB-4644-93B1-78BACF9C089F}"/>
    <dgm:cxn modelId="{AA5D7429-115F-4CC0-A789-41E9989F6345}" srcId="{BE1C6F81-A8A4-443E-8E6F-2347652DCC2F}" destId="{C3177C49-45A1-4CC2-8F5C-DBF314699DF8}" srcOrd="0" destOrd="0" parTransId="{F6CACD91-38C7-4614-8133-9A8C091D64F0}" sibTransId="{2618E51A-E252-465F-B20B-0DFEF9325C92}"/>
    <dgm:cxn modelId="{A3B2EAA0-4F73-465B-8AF8-5BFDC0F03568}" srcId="{E7E54879-14AD-4692-866B-5FDC3F1603A1}" destId="{C6E7813F-F665-4711-B77B-7A0776341659}" srcOrd="0" destOrd="0" parTransId="{83E6A34D-AE60-41B4-B07B-2002966184E2}" sibTransId="{3C19B097-53C3-4117-8E40-6B6C128BBBB3}"/>
    <dgm:cxn modelId="{04ACDBB4-8FFF-FC4E-89D5-4CFF63661798}" type="presOf" srcId="{2367E3F8-ECFD-470B-9FC5-F1D9B133F4B2}" destId="{A89F8428-4E4F-3040-867C-73290FF4B233}" srcOrd="1" destOrd="0" presId="urn:microsoft.com/office/officeart/2016/7/layout/VerticalDownArrowProcess"/>
    <dgm:cxn modelId="{44050F86-530F-48DB-91B0-2903EC2F052C}" srcId="{8259F0D9-AD50-4D7F-9A97-35D42CF9BD16}" destId="{E7E54879-14AD-4692-866B-5FDC3F1603A1}" srcOrd="2" destOrd="0" parTransId="{29A344E8-A587-48E7-8555-52E31D9E9A3F}" sibTransId="{75FCE9E6-8D04-49F8-B388-7698E0C90DDD}"/>
    <dgm:cxn modelId="{D2C85F57-9DBA-A74F-BFA6-2EBF90412F4F}" srcId="{2367E3F8-ECFD-470B-9FC5-F1D9B133F4B2}" destId="{ED17EC4A-7758-5B47-BF65-CE134057BFB6}" srcOrd="0" destOrd="0" parTransId="{F94C3D03-22A1-6B49-A27B-8D80325BE0DD}" sibTransId="{F33BF4B4-BF19-BC41-B5CA-125FDA9C00AC}"/>
    <dgm:cxn modelId="{88CA14D6-F5D3-5340-A93B-282DE7A5BD6E}" type="presOf" srcId="{BC54770D-3D86-498F-8999-16500D23D210}" destId="{FAB46888-ECCB-1642-9F1A-1EEE381ED988}" srcOrd="1" destOrd="0" presId="urn:microsoft.com/office/officeart/2016/7/layout/VerticalDownArrowProcess"/>
    <dgm:cxn modelId="{25F17F67-44BB-E54B-9480-BD579EF94347}" type="presOf" srcId="{2367E3F8-ECFD-470B-9FC5-F1D9B133F4B2}" destId="{5DAF8E3A-3365-364B-B882-DA1293B90D32}" srcOrd="0" destOrd="0" presId="urn:microsoft.com/office/officeart/2016/7/layout/VerticalDownArrowProcess"/>
    <dgm:cxn modelId="{9472D23F-0E68-0A47-8513-A4EB8E44B843}" type="presOf" srcId="{ED17EC4A-7758-5B47-BF65-CE134057BFB6}" destId="{EF26D8D5-F065-3741-93D3-509FF7ACB6C4}" srcOrd="0" destOrd="0" presId="urn:microsoft.com/office/officeart/2016/7/layout/VerticalDownArrowProcess"/>
    <dgm:cxn modelId="{C8B1EDF2-AF35-4438-A9B7-35D930E03A69}" srcId="{8259F0D9-AD50-4D7F-9A97-35D42CF9BD16}" destId="{9B275416-D573-4CA2-8128-A709057BA9A4}" srcOrd="0" destOrd="0" parTransId="{719ED657-8154-4FD7-94D8-658F1DBA6A70}" sibTransId="{F5066568-EB1A-43B6-8157-8B4213B17A6B}"/>
    <dgm:cxn modelId="{416D7FE4-2F21-4A7E-8FFB-102AA3A078EC}" srcId="{9B275416-D573-4CA2-8128-A709057BA9A4}" destId="{01162883-BE41-4338-AA4C-4F21069807C5}" srcOrd="0" destOrd="0" parTransId="{9D8885CA-D3CE-4485-B9F9-2E5A999852DA}" sibTransId="{67D4BEAE-6CAF-47F7-83FA-D014D6389EE5}"/>
    <dgm:cxn modelId="{9F3F77E5-F663-704A-B381-3419F6473D8F}" type="presOf" srcId="{C3177C49-45A1-4CC2-8F5C-DBF314699DF8}" destId="{AB686D76-2FD3-F24B-A1F6-65539B0CC753}" srcOrd="0" destOrd="0" presId="urn:microsoft.com/office/officeart/2016/7/layout/VerticalDownArrowProcess"/>
    <dgm:cxn modelId="{D7E05630-F64B-45AE-AF8C-B04BA31FC50C}" srcId="{8259F0D9-AD50-4D7F-9A97-35D42CF9BD16}" destId="{BC54770D-3D86-498F-8999-16500D23D210}" srcOrd="1" destOrd="0" parTransId="{9A620B62-55A6-4B34-8833-2C66333FBD16}" sibTransId="{F3D2976D-243B-4E7D-9331-47F156271EE1}"/>
    <dgm:cxn modelId="{3EE8D7E7-F87E-478F-8C12-EE45973E71B7}" srcId="{BC54770D-3D86-498F-8999-16500D23D210}" destId="{86B11E44-23B8-42BC-AD97-14432A4D0A52}" srcOrd="0" destOrd="0" parTransId="{63C673A8-39B4-4C2D-BAED-02744E4DFB28}" sibTransId="{C44C87D5-8BF6-412E-8CF4-0916CB8A0136}"/>
    <dgm:cxn modelId="{8EBD5494-4CE7-A34F-9043-44F85E3AE982}" type="presOf" srcId="{9B275416-D573-4CA2-8128-A709057BA9A4}" destId="{5B68F35B-039B-C84B-B752-1B4AB2648E69}" srcOrd="1" destOrd="0" presId="urn:microsoft.com/office/officeart/2016/7/layout/VerticalDownArrowProcess"/>
    <dgm:cxn modelId="{DA9BB7B2-0485-F44B-B180-DEFE3BB7C5FA}" type="presOf" srcId="{E7E54879-14AD-4692-866B-5FDC3F1603A1}" destId="{CF1C15DE-23F2-4640-8955-EC5B116D3057}" srcOrd="1" destOrd="0" presId="urn:microsoft.com/office/officeart/2016/7/layout/VerticalDownArrowProcess"/>
    <dgm:cxn modelId="{6957E6E6-3DF0-6443-AB97-3630A760085A}" type="presOf" srcId="{BE1C6F81-A8A4-443E-8E6F-2347652DCC2F}" destId="{24D58A45-9579-774F-BD4A-063184C3E81F}" srcOrd="0" destOrd="0" presId="urn:microsoft.com/office/officeart/2016/7/layout/VerticalDownArrowProcess"/>
    <dgm:cxn modelId="{328F9930-BE80-D843-B2EA-5EAEC51236EB}" type="presParOf" srcId="{020C577D-C08C-D44C-83B5-1187E5202E9E}" destId="{98177202-DC48-D042-8D44-0FFE45D2019D}" srcOrd="0" destOrd="0" presId="urn:microsoft.com/office/officeart/2016/7/layout/VerticalDownArrowProcess"/>
    <dgm:cxn modelId="{57320249-4B3C-114D-B6EC-34B2CE9382A8}" type="presParOf" srcId="{98177202-DC48-D042-8D44-0FFE45D2019D}" destId="{24D58A45-9579-774F-BD4A-063184C3E81F}" srcOrd="0" destOrd="0" presId="urn:microsoft.com/office/officeart/2016/7/layout/VerticalDownArrowProcess"/>
    <dgm:cxn modelId="{F3985D3E-459C-E647-AC0D-6FBCC7920FB6}" type="presParOf" srcId="{98177202-DC48-D042-8D44-0FFE45D2019D}" destId="{AB686D76-2FD3-F24B-A1F6-65539B0CC753}" srcOrd="1" destOrd="0" presId="urn:microsoft.com/office/officeart/2016/7/layout/VerticalDownArrowProcess"/>
    <dgm:cxn modelId="{32B18535-8D92-174C-8C41-3490826577E3}" type="presParOf" srcId="{020C577D-C08C-D44C-83B5-1187E5202E9E}" destId="{D907AEAE-6071-3147-8BC8-12AC9E16344E}" srcOrd="1" destOrd="0" presId="urn:microsoft.com/office/officeart/2016/7/layout/VerticalDownArrowProcess"/>
    <dgm:cxn modelId="{93B0B0B9-8505-C949-A4FB-C3A7D02D1AD2}" type="presParOf" srcId="{020C577D-C08C-D44C-83B5-1187E5202E9E}" destId="{F9E85C8C-76E0-E149-878A-B29629B59815}" srcOrd="2" destOrd="0" presId="urn:microsoft.com/office/officeart/2016/7/layout/VerticalDownArrowProcess"/>
    <dgm:cxn modelId="{C14F5DD1-C339-B543-B11D-8F60D66E8701}" type="presParOf" srcId="{F9E85C8C-76E0-E149-878A-B29629B59815}" destId="{5DAF8E3A-3365-364B-B882-DA1293B90D32}" srcOrd="0" destOrd="0" presId="urn:microsoft.com/office/officeart/2016/7/layout/VerticalDownArrowProcess"/>
    <dgm:cxn modelId="{57F223EC-0ADD-B246-848A-18B099964854}" type="presParOf" srcId="{F9E85C8C-76E0-E149-878A-B29629B59815}" destId="{A89F8428-4E4F-3040-867C-73290FF4B233}" srcOrd="1" destOrd="0" presId="urn:microsoft.com/office/officeart/2016/7/layout/VerticalDownArrowProcess"/>
    <dgm:cxn modelId="{1AF24F5D-5A7F-4047-B753-70C686D32FA2}" type="presParOf" srcId="{F9E85C8C-76E0-E149-878A-B29629B59815}" destId="{EF26D8D5-F065-3741-93D3-509FF7ACB6C4}" srcOrd="2" destOrd="0" presId="urn:microsoft.com/office/officeart/2016/7/layout/VerticalDownArrowProcess"/>
    <dgm:cxn modelId="{4522632C-4BBC-F841-AF1D-0D384B103125}" type="presParOf" srcId="{020C577D-C08C-D44C-83B5-1187E5202E9E}" destId="{271444C9-764A-DB42-AE59-9A1CEC6C6C7D}" srcOrd="3" destOrd="0" presId="urn:microsoft.com/office/officeart/2016/7/layout/VerticalDownArrowProcess"/>
    <dgm:cxn modelId="{55906124-E044-234B-BB20-B7F772C6A62A}" type="presParOf" srcId="{020C577D-C08C-D44C-83B5-1187E5202E9E}" destId="{C4E54A1D-578A-8A44-B25E-AEDA50C0E05F}" srcOrd="4" destOrd="0" presId="urn:microsoft.com/office/officeart/2016/7/layout/VerticalDownArrowProcess"/>
    <dgm:cxn modelId="{F03A1363-2CD4-6F42-A0ED-2DC407C26D95}" type="presParOf" srcId="{C4E54A1D-578A-8A44-B25E-AEDA50C0E05F}" destId="{F911F999-14A9-FF40-B527-D61458827615}" srcOrd="0" destOrd="0" presId="urn:microsoft.com/office/officeart/2016/7/layout/VerticalDownArrowProcess"/>
    <dgm:cxn modelId="{13DBA2BF-E1EF-5B42-BB09-DBA8F8815455}" type="presParOf" srcId="{C4E54A1D-578A-8A44-B25E-AEDA50C0E05F}" destId="{CF1C15DE-23F2-4640-8955-EC5B116D3057}" srcOrd="1" destOrd="0" presId="urn:microsoft.com/office/officeart/2016/7/layout/VerticalDownArrowProcess"/>
    <dgm:cxn modelId="{51003459-4FEE-CC4B-9DE5-D501969DBE6E}" type="presParOf" srcId="{C4E54A1D-578A-8A44-B25E-AEDA50C0E05F}" destId="{C9129DD5-2ED2-8F4F-9C29-206917B909A6}" srcOrd="2" destOrd="0" presId="urn:microsoft.com/office/officeart/2016/7/layout/VerticalDownArrowProcess"/>
    <dgm:cxn modelId="{8A728CB4-79C3-E44B-8F42-BE6131132894}" type="presParOf" srcId="{020C577D-C08C-D44C-83B5-1187E5202E9E}" destId="{2D9ACC17-C6E5-5D4C-ADA7-A01ABA1D0C23}" srcOrd="5" destOrd="0" presId="urn:microsoft.com/office/officeart/2016/7/layout/VerticalDownArrowProcess"/>
    <dgm:cxn modelId="{6BD508FC-4352-BA47-99B7-CD3E84852684}" type="presParOf" srcId="{020C577D-C08C-D44C-83B5-1187E5202E9E}" destId="{A62BB802-4889-F54E-A3F1-62F55F0692F4}" srcOrd="6" destOrd="0" presId="urn:microsoft.com/office/officeart/2016/7/layout/VerticalDownArrowProcess"/>
    <dgm:cxn modelId="{BD8DD20B-8B6D-814D-A186-C6CB937F0335}" type="presParOf" srcId="{A62BB802-4889-F54E-A3F1-62F55F0692F4}" destId="{6472C5CB-D5C1-464D-A157-1B7C8017B3DE}" srcOrd="0" destOrd="0" presId="urn:microsoft.com/office/officeart/2016/7/layout/VerticalDownArrowProcess"/>
    <dgm:cxn modelId="{5DD52D29-2694-F145-B658-B0E121D85DBD}" type="presParOf" srcId="{A62BB802-4889-F54E-A3F1-62F55F0692F4}" destId="{FAB46888-ECCB-1642-9F1A-1EEE381ED988}" srcOrd="1" destOrd="0" presId="urn:microsoft.com/office/officeart/2016/7/layout/VerticalDownArrowProcess"/>
    <dgm:cxn modelId="{A57D9300-03E1-8A47-BE97-7CEC0902F1E9}" type="presParOf" srcId="{A62BB802-4889-F54E-A3F1-62F55F0692F4}" destId="{FD46361A-2AD2-174C-BF2A-0C6464C6293E}" srcOrd="2" destOrd="0" presId="urn:microsoft.com/office/officeart/2016/7/layout/VerticalDownArrowProcess"/>
    <dgm:cxn modelId="{B6C47393-8E95-B04F-9A60-BF1E2B9B664C}" type="presParOf" srcId="{020C577D-C08C-D44C-83B5-1187E5202E9E}" destId="{6DAFD1CE-7159-DE44-AA81-86F0BCEFE734}" srcOrd="7" destOrd="0" presId="urn:microsoft.com/office/officeart/2016/7/layout/VerticalDownArrowProcess"/>
    <dgm:cxn modelId="{ED632E65-D725-D841-BFD5-18F8D3E19701}" type="presParOf" srcId="{020C577D-C08C-D44C-83B5-1187E5202E9E}" destId="{83BD89A0-1F6C-2F4A-8643-EB33C2A0467F}" srcOrd="8" destOrd="0" presId="urn:microsoft.com/office/officeart/2016/7/layout/VerticalDownArrowProcess"/>
    <dgm:cxn modelId="{B40FD60D-0274-5348-9954-FF1A5A9B3BBC}" type="presParOf" srcId="{83BD89A0-1F6C-2F4A-8643-EB33C2A0467F}" destId="{7810868C-0F72-D847-8F40-41AA3ACC5F50}" srcOrd="0" destOrd="0" presId="urn:microsoft.com/office/officeart/2016/7/layout/VerticalDownArrowProcess"/>
    <dgm:cxn modelId="{FB8987D2-5DE5-854A-A0AC-9E911D03B372}" type="presParOf" srcId="{83BD89A0-1F6C-2F4A-8643-EB33C2A0467F}" destId="{5B68F35B-039B-C84B-B752-1B4AB2648E69}" srcOrd="1" destOrd="0" presId="urn:microsoft.com/office/officeart/2016/7/layout/VerticalDownArrowProcess"/>
    <dgm:cxn modelId="{28C829AF-B268-2D45-A4AD-F7DA6C870D98}" type="presParOf" srcId="{83BD89A0-1F6C-2F4A-8643-EB33C2A0467F}" destId="{6266541B-55DC-3F4E-A93E-E80D11FC57E4}"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417ACB2-B93E-47B5-9B04-922AA232F9E7}"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E0611CC9-8230-4ADD-AA4E-E1B0CE0278B8}">
      <dgm:prSet/>
      <dgm:spPr/>
      <dgm:t>
        <a:bodyPr/>
        <a:lstStyle/>
        <a:p>
          <a:r>
            <a:rPr lang="en-US"/>
            <a:t>Medication Assisted Treatment</a:t>
          </a:r>
        </a:p>
      </dgm:t>
    </dgm:pt>
    <dgm:pt modelId="{3303104A-C793-4587-A60A-B9C1F1D09456}" type="parTrans" cxnId="{8E525A79-1C82-44B7-843A-2389A0865422}">
      <dgm:prSet/>
      <dgm:spPr/>
      <dgm:t>
        <a:bodyPr/>
        <a:lstStyle/>
        <a:p>
          <a:endParaRPr lang="en-US"/>
        </a:p>
      </dgm:t>
    </dgm:pt>
    <dgm:pt modelId="{D510C87A-E1ED-4E24-9EE0-6B2C82671D59}" type="sibTrans" cxnId="{8E525A79-1C82-44B7-843A-2389A0865422}">
      <dgm:prSet/>
      <dgm:spPr/>
      <dgm:t>
        <a:bodyPr/>
        <a:lstStyle/>
        <a:p>
          <a:endParaRPr lang="en-US"/>
        </a:p>
      </dgm:t>
    </dgm:pt>
    <dgm:pt modelId="{B4B2FE7D-1BA8-41F3-812F-BF6E8288A37D}">
      <dgm:prSet/>
      <dgm:spPr/>
      <dgm:t>
        <a:bodyPr/>
        <a:lstStyle/>
        <a:p>
          <a:r>
            <a:rPr lang="en-US" dirty="0"/>
            <a:t>PREP for PWUDs </a:t>
          </a:r>
        </a:p>
      </dgm:t>
    </dgm:pt>
    <dgm:pt modelId="{F5A76C72-5747-49AC-8CD3-684BF2D2C6F8}" type="parTrans" cxnId="{06669ECA-0BC1-43A3-9088-9D621D2C6A0C}">
      <dgm:prSet/>
      <dgm:spPr/>
      <dgm:t>
        <a:bodyPr/>
        <a:lstStyle/>
        <a:p>
          <a:endParaRPr lang="en-US"/>
        </a:p>
      </dgm:t>
    </dgm:pt>
    <dgm:pt modelId="{1970AA3B-7175-481C-9496-C690B4B00CD8}" type="sibTrans" cxnId="{06669ECA-0BC1-43A3-9088-9D621D2C6A0C}">
      <dgm:prSet/>
      <dgm:spPr/>
      <dgm:t>
        <a:bodyPr/>
        <a:lstStyle/>
        <a:p>
          <a:endParaRPr lang="en-US"/>
        </a:p>
      </dgm:t>
    </dgm:pt>
    <dgm:pt modelId="{EA811CB7-CD20-49A6-A562-366144BF300A}">
      <dgm:prSet/>
      <dgm:spPr/>
      <dgm:t>
        <a:bodyPr/>
        <a:lstStyle/>
        <a:p>
          <a:r>
            <a:rPr lang="en-US"/>
            <a:t>HCV/HIV Testing and Treatment </a:t>
          </a:r>
        </a:p>
      </dgm:t>
    </dgm:pt>
    <dgm:pt modelId="{7095F392-D51B-49CB-8157-6802C2B3014B}" type="parTrans" cxnId="{E9A6EB5C-0495-41D0-AC31-F98A99564710}">
      <dgm:prSet/>
      <dgm:spPr/>
      <dgm:t>
        <a:bodyPr/>
        <a:lstStyle/>
        <a:p>
          <a:endParaRPr lang="en-US"/>
        </a:p>
      </dgm:t>
    </dgm:pt>
    <dgm:pt modelId="{6C8A81A6-7AD1-4968-9D78-D1C0C70C5F99}" type="sibTrans" cxnId="{E9A6EB5C-0495-41D0-AC31-F98A99564710}">
      <dgm:prSet/>
      <dgm:spPr/>
      <dgm:t>
        <a:bodyPr/>
        <a:lstStyle/>
        <a:p>
          <a:endParaRPr lang="en-US"/>
        </a:p>
      </dgm:t>
    </dgm:pt>
    <dgm:pt modelId="{EB729BEA-E3AA-4FB5-9C0E-2995EA20C258}">
      <dgm:prSet/>
      <dgm:spPr/>
      <dgm:t>
        <a:bodyPr/>
        <a:lstStyle/>
        <a:p>
          <a:r>
            <a:rPr lang="en-US" dirty="0"/>
            <a:t>Naloxone, Syringe Service Programs, and Safer Injection Practices</a:t>
          </a:r>
        </a:p>
      </dgm:t>
    </dgm:pt>
    <dgm:pt modelId="{1C09583A-0341-4CCD-9E80-78D99F4F11F3}" type="sibTrans" cxnId="{F8BC0D59-6415-46F2-8556-9BD1C9279CB4}">
      <dgm:prSet/>
      <dgm:spPr/>
      <dgm:t>
        <a:bodyPr/>
        <a:lstStyle/>
        <a:p>
          <a:endParaRPr lang="en-US"/>
        </a:p>
      </dgm:t>
    </dgm:pt>
    <dgm:pt modelId="{11B91131-9B65-473C-8547-0683607FB9ED}" type="parTrans" cxnId="{F8BC0D59-6415-46F2-8556-9BD1C9279CB4}">
      <dgm:prSet/>
      <dgm:spPr/>
      <dgm:t>
        <a:bodyPr/>
        <a:lstStyle/>
        <a:p>
          <a:endParaRPr lang="en-US"/>
        </a:p>
      </dgm:t>
    </dgm:pt>
    <dgm:pt modelId="{150DE85E-3EC2-491C-ADD8-E2CFC6AF9215}">
      <dgm:prSet/>
      <dgm:spPr/>
      <dgm:t>
        <a:bodyPr/>
        <a:lstStyle/>
        <a:p>
          <a:r>
            <a:rPr lang="en-US" dirty="0"/>
            <a:t>Mental Health Services</a:t>
          </a:r>
        </a:p>
      </dgm:t>
    </dgm:pt>
    <dgm:pt modelId="{BFFF5153-9986-4116-877E-C59DCD806461}" type="parTrans" cxnId="{01A5C2CB-DF70-413F-967E-B10B75A960FF}">
      <dgm:prSet/>
      <dgm:spPr/>
      <dgm:t>
        <a:bodyPr/>
        <a:lstStyle/>
        <a:p>
          <a:endParaRPr lang="en-US"/>
        </a:p>
      </dgm:t>
    </dgm:pt>
    <dgm:pt modelId="{4A187CA7-2513-4DF2-87E5-EB53CFA729F8}" type="sibTrans" cxnId="{01A5C2CB-DF70-413F-967E-B10B75A960FF}">
      <dgm:prSet/>
      <dgm:spPr/>
      <dgm:t>
        <a:bodyPr/>
        <a:lstStyle/>
        <a:p>
          <a:endParaRPr lang="en-US"/>
        </a:p>
      </dgm:t>
    </dgm:pt>
    <dgm:pt modelId="{E0081EE3-4835-45F9-AD8D-C5EAC948D644}" type="pres">
      <dgm:prSet presAssocID="{0417ACB2-B93E-47B5-9B04-922AA232F9E7}" presName="Name0" presStyleCnt="0">
        <dgm:presLayoutVars>
          <dgm:dir/>
          <dgm:resizeHandles val="exact"/>
        </dgm:presLayoutVars>
      </dgm:prSet>
      <dgm:spPr/>
      <dgm:t>
        <a:bodyPr/>
        <a:lstStyle/>
        <a:p>
          <a:endParaRPr lang="en-US"/>
        </a:p>
      </dgm:t>
    </dgm:pt>
    <dgm:pt modelId="{ECA86D02-BF59-45A8-9BCF-FB0B3CCF9E5A}" type="pres">
      <dgm:prSet presAssocID="{0417ACB2-B93E-47B5-9B04-922AA232F9E7}" presName="fgShape" presStyleLbl="fgShp" presStyleIdx="0" presStyleCnt="1"/>
      <dgm:spPr/>
    </dgm:pt>
    <dgm:pt modelId="{FA22FD6F-11B9-48CF-8295-1A29ACAF5AAC}" type="pres">
      <dgm:prSet presAssocID="{0417ACB2-B93E-47B5-9B04-922AA232F9E7}" presName="linComp" presStyleCnt="0"/>
      <dgm:spPr/>
    </dgm:pt>
    <dgm:pt modelId="{A5336E5E-FDD3-4A84-B67E-7387CAC5DB68}" type="pres">
      <dgm:prSet presAssocID="{EA811CB7-CD20-49A6-A562-366144BF300A}" presName="compNode" presStyleCnt="0"/>
      <dgm:spPr/>
    </dgm:pt>
    <dgm:pt modelId="{264F5BA8-0614-411A-B52E-65C5D5AD3862}" type="pres">
      <dgm:prSet presAssocID="{EA811CB7-CD20-49A6-A562-366144BF300A}" presName="bkgdShape" presStyleLbl="node1" presStyleIdx="0" presStyleCnt="5"/>
      <dgm:spPr/>
      <dgm:t>
        <a:bodyPr/>
        <a:lstStyle/>
        <a:p>
          <a:endParaRPr lang="en-US"/>
        </a:p>
      </dgm:t>
    </dgm:pt>
    <dgm:pt modelId="{321BCCC7-E4B2-4D22-A42E-3A6B0EBAEA9F}" type="pres">
      <dgm:prSet presAssocID="{EA811CB7-CD20-49A6-A562-366144BF300A}" presName="nodeTx" presStyleLbl="node1" presStyleIdx="0" presStyleCnt="5">
        <dgm:presLayoutVars>
          <dgm:bulletEnabled val="1"/>
        </dgm:presLayoutVars>
      </dgm:prSet>
      <dgm:spPr/>
      <dgm:t>
        <a:bodyPr/>
        <a:lstStyle/>
        <a:p>
          <a:endParaRPr lang="en-US"/>
        </a:p>
      </dgm:t>
    </dgm:pt>
    <dgm:pt modelId="{10E513FF-C24A-437B-A025-FE241FA68882}" type="pres">
      <dgm:prSet presAssocID="{EA811CB7-CD20-49A6-A562-366144BF300A}" presName="invisiNode" presStyleLbl="node1" presStyleIdx="0" presStyleCnt="5"/>
      <dgm:spPr/>
    </dgm:pt>
    <dgm:pt modelId="{FFFAAF91-9CCD-453D-8779-D99701199AD0}" type="pres">
      <dgm:prSet presAssocID="{EA811CB7-CD20-49A6-A562-366144BF300A}" presName="imagNode" presStyleLbl="fgImgPlace1" presStyleIdx="0" presStyleCnt="5"/>
      <dgm:spPr>
        <a:blipFill rotWithShape="1">
          <a:blip xmlns:r="http://schemas.openxmlformats.org/officeDocument/2006/relationships" r:embed="rId1"/>
          <a:srcRect/>
          <a:stretch>
            <a:fillRect l="-25000" r="-25000"/>
          </a:stretch>
        </a:blipFill>
      </dgm:spPr>
    </dgm:pt>
    <dgm:pt modelId="{083F813A-E92F-4BCD-AE95-2F4445C147D3}" type="pres">
      <dgm:prSet presAssocID="{6C8A81A6-7AD1-4968-9D78-D1C0C70C5F99}" presName="sibTrans" presStyleLbl="sibTrans2D1" presStyleIdx="0" presStyleCnt="0"/>
      <dgm:spPr/>
      <dgm:t>
        <a:bodyPr/>
        <a:lstStyle/>
        <a:p>
          <a:endParaRPr lang="en-US"/>
        </a:p>
      </dgm:t>
    </dgm:pt>
    <dgm:pt modelId="{A6185DDE-3B9A-403E-A986-7BD1B361C9D0}" type="pres">
      <dgm:prSet presAssocID="{150DE85E-3EC2-491C-ADD8-E2CFC6AF9215}" presName="compNode" presStyleCnt="0"/>
      <dgm:spPr/>
    </dgm:pt>
    <dgm:pt modelId="{D120892D-770F-4A55-963C-8DFC0B0A4708}" type="pres">
      <dgm:prSet presAssocID="{150DE85E-3EC2-491C-ADD8-E2CFC6AF9215}" presName="bkgdShape" presStyleLbl="node1" presStyleIdx="1" presStyleCnt="5"/>
      <dgm:spPr/>
      <dgm:t>
        <a:bodyPr/>
        <a:lstStyle/>
        <a:p>
          <a:endParaRPr lang="en-US"/>
        </a:p>
      </dgm:t>
    </dgm:pt>
    <dgm:pt modelId="{2641222A-A3EF-4954-9746-793E2718032C}" type="pres">
      <dgm:prSet presAssocID="{150DE85E-3EC2-491C-ADD8-E2CFC6AF9215}" presName="nodeTx" presStyleLbl="node1" presStyleIdx="1" presStyleCnt="5">
        <dgm:presLayoutVars>
          <dgm:bulletEnabled val="1"/>
        </dgm:presLayoutVars>
      </dgm:prSet>
      <dgm:spPr/>
      <dgm:t>
        <a:bodyPr/>
        <a:lstStyle/>
        <a:p>
          <a:endParaRPr lang="en-US"/>
        </a:p>
      </dgm:t>
    </dgm:pt>
    <dgm:pt modelId="{13E776E6-C5A1-4A83-8724-A0A7557B848F}" type="pres">
      <dgm:prSet presAssocID="{150DE85E-3EC2-491C-ADD8-E2CFC6AF9215}" presName="invisiNode" presStyleLbl="node1" presStyleIdx="1" presStyleCnt="5"/>
      <dgm:spPr/>
    </dgm:pt>
    <dgm:pt modelId="{54A54A80-B3F6-433B-AD59-C499A746B097}" type="pres">
      <dgm:prSet presAssocID="{150DE85E-3EC2-491C-ADD8-E2CFC6AF9215}" presName="imagNode" presStyleLbl="fgImgPlace1" presStyleIdx="1" presStyleCnt="5"/>
      <dgm:spPr>
        <a:blipFill rotWithShape="1">
          <a:blip xmlns:r="http://schemas.openxmlformats.org/officeDocument/2006/relationships" r:embed="rId2"/>
          <a:srcRect/>
          <a:stretch>
            <a:fillRect l="-17000" r="-17000"/>
          </a:stretch>
        </a:blipFill>
      </dgm:spPr>
    </dgm:pt>
    <dgm:pt modelId="{8B1ACDAE-1904-4E9D-AD88-50035D91CAF7}" type="pres">
      <dgm:prSet presAssocID="{4A187CA7-2513-4DF2-87E5-EB53CFA729F8}" presName="sibTrans" presStyleLbl="sibTrans2D1" presStyleIdx="0" presStyleCnt="0"/>
      <dgm:spPr/>
      <dgm:t>
        <a:bodyPr/>
        <a:lstStyle/>
        <a:p>
          <a:endParaRPr lang="en-US"/>
        </a:p>
      </dgm:t>
    </dgm:pt>
    <dgm:pt modelId="{3BF441DB-DEAB-469E-B3FB-9BBB672A067C}" type="pres">
      <dgm:prSet presAssocID="{E0611CC9-8230-4ADD-AA4E-E1B0CE0278B8}" presName="compNode" presStyleCnt="0"/>
      <dgm:spPr/>
    </dgm:pt>
    <dgm:pt modelId="{2BB1E9C9-73DC-4A28-AE8F-8F7D64A75BB7}" type="pres">
      <dgm:prSet presAssocID="{E0611CC9-8230-4ADD-AA4E-E1B0CE0278B8}" presName="bkgdShape" presStyleLbl="node1" presStyleIdx="2" presStyleCnt="5"/>
      <dgm:spPr/>
      <dgm:t>
        <a:bodyPr/>
        <a:lstStyle/>
        <a:p>
          <a:endParaRPr lang="en-US"/>
        </a:p>
      </dgm:t>
    </dgm:pt>
    <dgm:pt modelId="{C18AB9E0-DE56-4FB4-8D87-78024CC0E606}" type="pres">
      <dgm:prSet presAssocID="{E0611CC9-8230-4ADD-AA4E-E1B0CE0278B8}" presName="nodeTx" presStyleLbl="node1" presStyleIdx="2" presStyleCnt="5">
        <dgm:presLayoutVars>
          <dgm:bulletEnabled val="1"/>
        </dgm:presLayoutVars>
      </dgm:prSet>
      <dgm:spPr/>
      <dgm:t>
        <a:bodyPr/>
        <a:lstStyle/>
        <a:p>
          <a:endParaRPr lang="en-US"/>
        </a:p>
      </dgm:t>
    </dgm:pt>
    <dgm:pt modelId="{66264C3B-522F-4588-83DC-8B0E1F7B730E}" type="pres">
      <dgm:prSet presAssocID="{E0611CC9-8230-4ADD-AA4E-E1B0CE0278B8}" presName="invisiNode" presStyleLbl="node1" presStyleIdx="2" presStyleCnt="5"/>
      <dgm:spPr/>
    </dgm:pt>
    <dgm:pt modelId="{61007DB6-0726-4196-8E93-06A35EDC13AD}" type="pres">
      <dgm:prSet presAssocID="{E0611CC9-8230-4ADD-AA4E-E1B0CE0278B8}" presName="imagNode" presStyleLbl="fgImgPlace1" presStyleIdx="2" presStyleCnt="5"/>
      <dgm:spPr>
        <a:blipFill rotWithShape="1">
          <a:blip xmlns:r="http://schemas.openxmlformats.org/officeDocument/2006/relationships" r:embed="rId3"/>
          <a:srcRect/>
          <a:stretch>
            <a:fillRect l="-25000" r="-25000"/>
          </a:stretch>
        </a:blipFill>
      </dgm:spPr>
    </dgm:pt>
    <dgm:pt modelId="{9D7E2B5A-DCBD-4AE2-90B7-1B02F60E3B49}" type="pres">
      <dgm:prSet presAssocID="{D510C87A-E1ED-4E24-9EE0-6B2C82671D59}" presName="sibTrans" presStyleLbl="sibTrans2D1" presStyleIdx="0" presStyleCnt="0"/>
      <dgm:spPr/>
      <dgm:t>
        <a:bodyPr/>
        <a:lstStyle/>
        <a:p>
          <a:endParaRPr lang="en-US"/>
        </a:p>
      </dgm:t>
    </dgm:pt>
    <dgm:pt modelId="{B849A9D5-9F88-447C-BEA8-FC95E33D942E}" type="pres">
      <dgm:prSet presAssocID="{B4B2FE7D-1BA8-41F3-812F-BF6E8288A37D}" presName="compNode" presStyleCnt="0"/>
      <dgm:spPr/>
    </dgm:pt>
    <dgm:pt modelId="{C42055F5-DFF5-42DF-ACA7-31C5BA9526A3}" type="pres">
      <dgm:prSet presAssocID="{B4B2FE7D-1BA8-41F3-812F-BF6E8288A37D}" presName="bkgdShape" presStyleLbl="node1" presStyleIdx="3" presStyleCnt="5"/>
      <dgm:spPr/>
      <dgm:t>
        <a:bodyPr/>
        <a:lstStyle/>
        <a:p>
          <a:endParaRPr lang="en-US"/>
        </a:p>
      </dgm:t>
    </dgm:pt>
    <dgm:pt modelId="{97E35641-A1B3-48C6-9125-6286E3887803}" type="pres">
      <dgm:prSet presAssocID="{B4B2FE7D-1BA8-41F3-812F-BF6E8288A37D}" presName="nodeTx" presStyleLbl="node1" presStyleIdx="3" presStyleCnt="5">
        <dgm:presLayoutVars>
          <dgm:bulletEnabled val="1"/>
        </dgm:presLayoutVars>
      </dgm:prSet>
      <dgm:spPr/>
      <dgm:t>
        <a:bodyPr/>
        <a:lstStyle/>
        <a:p>
          <a:endParaRPr lang="en-US"/>
        </a:p>
      </dgm:t>
    </dgm:pt>
    <dgm:pt modelId="{B4F96CCD-117F-47FD-98E8-25221FF96CD7}" type="pres">
      <dgm:prSet presAssocID="{B4B2FE7D-1BA8-41F3-812F-BF6E8288A37D}" presName="invisiNode" presStyleLbl="node1" presStyleIdx="3" presStyleCnt="5"/>
      <dgm:spPr/>
    </dgm:pt>
    <dgm:pt modelId="{9EF5B1DE-C0EC-4A0B-A196-72877481F503}" type="pres">
      <dgm:prSet presAssocID="{B4B2FE7D-1BA8-41F3-812F-BF6E8288A37D}" presName="imagNode" presStyleLbl="fgImgPlace1" presStyleIdx="3" presStyleCnt="5"/>
      <dgm:spPr>
        <a:blipFill rotWithShape="1">
          <a:blip xmlns:r="http://schemas.openxmlformats.org/officeDocument/2006/relationships" r:embed="rId4"/>
          <a:srcRect/>
          <a:stretch>
            <a:fillRect l="-39000" r="-39000"/>
          </a:stretch>
        </a:blipFill>
      </dgm:spPr>
    </dgm:pt>
    <dgm:pt modelId="{66A80833-CE0B-42EF-B7AC-0716A0D1E169}" type="pres">
      <dgm:prSet presAssocID="{1970AA3B-7175-481C-9496-C690B4B00CD8}" presName="sibTrans" presStyleLbl="sibTrans2D1" presStyleIdx="0" presStyleCnt="0"/>
      <dgm:spPr/>
      <dgm:t>
        <a:bodyPr/>
        <a:lstStyle/>
        <a:p>
          <a:endParaRPr lang="en-US"/>
        </a:p>
      </dgm:t>
    </dgm:pt>
    <dgm:pt modelId="{E86403E1-7FEF-4455-AB80-97F8C0202037}" type="pres">
      <dgm:prSet presAssocID="{EB729BEA-E3AA-4FB5-9C0E-2995EA20C258}" presName="compNode" presStyleCnt="0"/>
      <dgm:spPr/>
    </dgm:pt>
    <dgm:pt modelId="{050B6363-B5CA-4DD4-B59C-4940E692AD8D}" type="pres">
      <dgm:prSet presAssocID="{EB729BEA-E3AA-4FB5-9C0E-2995EA20C258}" presName="bkgdShape" presStyleLbl="node1" presStyleIdx="4" presStyleCnt="5"/>
      <dgm:spPr/>
      <dgm:t>
        <a:bodyPr/>
        <a:lstStyle/>
        <a:p>
          <a:endParaRPr lang="en-US"/>
        </a:p>
      </dgm:t>
    </dgm:pt>
    <dgm:pt modelId="{34969B4D-8979-428F-89EE-E5724EF562BF}" type="pres">
      <dgm:prSet presAssocID="{EB729BEA-E3AA-4FB5-9C0E-2995EA20C258}" presName="nodeTx" presStyleLbl="node1" presStyleIdx="4" presStyleCnt="5">
        <dgm:presLayoutVars>
          <dgm:bulletEnabled val="1"/>
        </dgm:presLayoutVars>
      </dgm:prSet>
      <dgm:spPr/>
      <dgm:t>
        <a:bodyPr/>
        <a:lstStyle/>
        <a:p>
          <a:endParaRPr lang="en-US"/>
        </a:p>
      </dgm:t>
    </dgm:pt>
    <dgm:pt modelId="{98A78281-427D-44D2-A782-DA54ABF11F3C}" type="pres">
      <dgm:prSet presAssocID="{EB729BEA-E3AA-4FB5-9C0E-2995EA20C258}" presName="invisiNode" presStyleLbl="node1" presStyleIdx="4" presStyleCnt="5"/>
      <dgm:spPr/>
    </dgm:pt>
    <dgm:pt modelId="{8BE0B6F7-BB18-4550-A82D-703C1559FB8C}" type="pres">
      <dgm:prSet presAssocID="{EB729BEA-E3AA-4FB5-9C0E-2995EA20C258}" presName="imagNode" presStyleLbl="fgImgPlace1" presStyleIdx="4" presStyleCnt="5"/>
      <dgm:spPr>
        <a:blipFill rotWithShape="1">
          <a:blip xmlns:r="http://schemas.openxmlformats.org/officeDocument/2006/relationships" r:embed="rId5"/>
          <a:srcRect/>
          <a:stretch>
            <a:fillRect l="-46000" r="-46000"/>
          </a:stretch>
        </a:blipFill>
      </dgm:spPr>
    </dgm:pt>
  </dgm:ptLst>
  <dgm:cxnLst>
    <dgm:cxn modelId="{01A5C2CB-DF70-413F-967E-B10B75A960FF}" srcId="{0417ACB2-B93E-47B5-9B04-922AA232F9E7}" destId="{150DE85E-3EC2-491C-ADD8-E2CFC6AF9215}" srcOrd="1" destOrd="0" parTransId="{BFFF5153-9986-4116-877E-C59DCD806461}" sibTransId="{4A187CA7-2513-4DF2-87E5-EB53CFA729F8}"/>
    <dgm:cxn modelId="{0719B2B6-29A1-4A41-A4DD-F6379472956F}" type="presOf" srcId="{150DE85E-3EC2-491C-ADD8-E2CFC6AF9215}" destId="{2641222A-A3EF-4954-9746-793E2718032C}" srcOrd="1" destOrd="0" presId="urn:microsoft.com/office/officeart/2005/8/layout/hList7"/>
    <dgm:cxn modelId="{071A71D7-CDC6-4E5F-84B1-1530ECE2613D}" type="presOf" srcId="{EA811CB7-CD20-49A6-A562-366144BF300A}" destId="{264F5BA8-0614-411A-B52E-65C5D5AD3862}" srcOrd="0" destOrd="0" presId="urn:microsoft.com/office/officeart/2005/8/layout/hList7"/>
    <dgm:cxn modelId="{120F9419-19DF-43A7-ABE8-D9338FCA4CC6}" type="presOf" srcId="{0417ACB2-B93E-47B5-9B04-922AA232F9E7}" destId="{E0081EE3-4835-45F9-AD8D-C5EAC948D644}" srcOrd="0" destOrd="0" presId="urn:microsoft.com/office/officeart/2005/8/layout/hList7"/>
    <dgm:cxn modelId="{57EDCFCD-B742-4BEA-8052-35827858AD01}" type="presOf" srcId="{EB729BEA-E3AA-4FB5-9C0E-2995EA20C258}" destId="{050B6363-B5CA-4DD4-B59C-4940E692AD8D}" srcOrd="0" destOrd="0" presId="urn:microsoft.com/office/officeart/2005/8/layout/hList7"/>
    <dgm:cxn modelId="{1B9FABDA-9E97-4DE4-8CA4-DF746CBD51E7}" type="presOf" srcId="{EA811CB7-CD20-49A6-A562-366144BF300A}" destId="{321BCCC7-E4B2-4D22-A42E-3A6B0EBAEA9F}" srcOrd="1" destOrd="0" presId="urn:microsoft.com/office/officeart/2005/8/layout/hList7"/>
    <dgm:cxn modelId="{3D8501F1-6ACC-4293-9920-B6571C6C432E}" type="presOf" srcId="{B4B2FE7D-1BA8-41F3-812F-BF6E8288A37D}" destId="{C42055F5-DFF5-42DF-ACA7-31C5BA9526A3}" srcOrd="0" destOrd="0" presId="urn:microsoft.com/office/officeart/2005/8/layout/hList7"/>
    <dgm:cxn modelId="{E1041BE3-6AE5-4972-9B07-2A32103C7A50}" type="presOf" srcId="{6C8A81A6-7AD1-4968-9D78-D1C0C70C5F99}" destId="{083F813A-E92F-4BCD-AE95-2F4445C147D3}" srcOrd="0" destOrd="0" presId="urn:microsoft.com/office/officeart/2005/8/layout/hList7"/>
    <dgm:cxn modelId="{18705343-0356-4683-BA31-8873F96A9E76}" type="presOf" srcId="{E0611CC9-8230-4ADD-AA4E-E1B0CE0278B8}" destId="{2BB1E9C9-73DC-4A28-AE8F-8F7D64A75BB7}" srcOrd="0" destOrd="0" presId="urn:microsoft.com/office/officeart/2005/8/layout/hList7"/>
    <dgm:cxn modelId="{C998832D-671C-42CB-9F98-45C3ECEFA49C}" type="presOf" srcId="{B4B2FE7D-1BA8-41F3-812F-BF6E8288A37D}" destId="{97E35641-A1B3-48C6-9125-6286E3887803}" srcOrd="1" destOrd="0" presId="urn:microsoft.com/office/officeart/2005/8/layout/hList7"/>
    <dgm:cxn modelId="{5450B357-A76C-4832-B5E1-E74F24626F9A}" type="presOf" srcId="{D510C87A-E1ED-4E24-9EE0-6B2C82671D59}" destId="{9D7E2B5A-DCBD-4AE2-90B7-1B02F60E3B49}" srcOrd="0" destOrd="0" presId="urn:microsoft.com/office/officeart/2005/8/layout/hList7"/>
    <dgm:cxn modelId="{F8BC0D59-6415-46F2-8556-9BD1C9279CB4}" srcId="{0417ACB2-B93E-47B5-9B04-922AA232F9E7}" destId="{EB729BEA-E3AA-4FB5-9C0E-2995EA20C258}" srcOrd="4" destOrd="0" parTransId="{11B91131-9B65-473C-8547-0683607FB9ED}" sibTransId="{1C09583A-0341-4CCD-9E80-78D99F4F11F3}"/>
    <dgm:cxn modelId="{8E525A79-1C82-44B7-843A-2389A0865422}" srcId="{0417ACB2-B93E-47B5-9B04-922AA232F9E7}" destId="{E0611CC9-8230-4ADD-AA4E-E1B0CE0278B8}" srcOrd="2" destOrd="0" parTransId="{3303104A-C793-4587-A60A-B9C1F1D09456}" sibTransId="{D510C87A-E1ED-4E24-9EE0-6B2C82671D59}"/>
    <dgm:cxn modelId="{06669ECA-0BC1-43A3-9088-9D621D2C6A0C}" srcId="{0417ACB2-B93E-47B5-9B04-922AA232F9E7}" destId="{B4B2FE7D-1BA8-41F3-812F-BF6E8288A37D}" srcOrd="3" destOrd="0" parTransId="{F5A76C72-5747-49AC-8CD3-684BF2D2C6F8}" sibTransId="{1970AA3B-7175-481C-9496-C690B4B00CD8}"/>
    <dgm:cxn modelId="{93F8F5C8-1DD7-4D26-8A04-C465EF5F59C5}" type="presOf" srcId="{4A187CA7-2513-4DF2-87E5-EB53CFA729F8}" destId="{8B1ACDAE-1904-4E9D-AD88-50035D91CAF7}" srcOrd="0" destOrd="0" presId="urn:microsoft.com/office/officeart/2005/8/layout/hList7"/>
    <dgm:cxn modelId="{46F394BF-491C-4A58-8279-34034A9BB2E9}" type="presOf" srcId="{150DE85E-3EC2-491C-ADD8-E2CFC6AF9215}" destId="{D120892D-770F-4A55-963C-8DFC0B0A4708}" srcOrd="0" destOrd="0" presId="urn:microsoft.com/office/officeart/2005/8/layout/hList7"/>
    <dgm:cxn modelId="{C048D42B-F791-4C1F-B9C6-F7A9F877B8B0}" type="presOf" srcId="{E0611CC9-8230-4ADD-AA4E-E1B0CE0278B8}" destId="{C18AB9E0-DE56-4FB4-8D87-78024CC0E606}" srcOrd="1" destOrd="0" presId="urn:microsoft.com/office/officeart/2005/8/layout/hList7"/>
    <dgm:cxn modelId="{97563D90-8B8B-45D4-90C9-CC85AF578734}" type="presOf" srcId="{EB729BEA-E3AA-4FB5-9C0E-2995EA20C258}" destId="{34969B4D-8979-428F-89EE-E5724EF562BF}" srcOrd="1" destOrd="0" presId="urn:microsoft.com/office/officeart/2005/8/layout/hList7"/>
    <dgm:cxn modelId="{830B808C-A845-4BA6-AC42-3D28A9CDC2E0}" type="presOf" srcId="{1970AA3B-7175-481C-9496-C690B4B00CD8}" destId="{66A80833-CE0B-42EF-B7AC-0716A0D1E169}" srcOrd="0" destOrd="0" presId="urn:microsoft.com/office/officeart/2005/8/layout/hList7"/>
    <dgm:cxn modelId="{E9A6EB5C-0495-41D0-AC31-F98A99564710}" srcId="{0417ACB2-B93E-47B5-9B04-922AA232F9E7}" destId="{EA811CB7-CD20-49A6-A562-366144BF300A}" srcOrd="0" destOrd="0" parTransId="{7095F392-D51B-49CB-8157-6802C2B3014B}" sibTransId="{6C8A81A6-7AD1-4968-9D78-D1C0C70C5F99}"/>
    <dgm:cxn modelId="{80A292BD-5DFF-4DF4-85E7-C673DE4CC97A}" type="presParOf" srcId="{E0081EE3-4835-45F9-AD8D-C5EAC948D644}" destId="{ECA86D02-BF59-45A8-9BCF-FB0B3CCF9E5A}" srcOrd="0" destOrd="0" presId="urn:microsoft.com/office/officeart/2005/8/layout/hList7"/>
    <dgm:cxn modelId="{1B67EE0C-A572-456B-82E4-795EA4FBC83B}" type="presParOf" srcId="{E0081EE3-4835-45F9-AD8D-C5EAC948D644}" destId="{FA22FD6F-11B9-48CF-8295-1A29ACAF5AAC}" srcOrd="1" destOrd="0" presId="urn:microsoft.com/office/officeart/2005/8/layout/hList7"/>
    <dgm:cxn modelId="{1E5A7044-E730-4967-ABC9-F1D1BBF89C5A}" type="presParOf" srcId="{FA22FD6F-11B9-48CF-8295-1A29ACAF5AAC}" destId="{A5336E5E-FDD3-4A84-B67E-7387CAC5DB68}" srcOrd="0" destOrd="0" presId="urn:microsoft.com/office/officeart/2005/8/layout/hList7"/>
    <dgm:cxn modelId="{DE0CFA93-C96C-453F-8CF7-DC1488A56B38}" type="presParOf" srcId="{A5336E5E-FDD3-4A84-B67E-7387CAC5DB68}" destId="{264F5BA8-0614-411A-B52E-65C5D5AD3862}" srcOrd="0" destOrd="0" presId="urn:microsoft.com/office/officeart/2005/8/layout/hList7"/>
    <dgm:cxn modelId="{A38F94C1-4E40-453D-901E-D96FAD9FEAC9}" type="presParOf" srcId="{A5336E5E-FDD3-4A84-B67E-7387CAC5DB68}" destId="{321BCCC7-E4B2-4D22-A42E-3A6B0EBAEA9F}" srcOrd="1" destOrd="0" presId="urn:microsoft.com/office/officeart/2005/8/layout/hList7"/>
    <dgm:cxn modelId="{8A37D66C-8A1C-4541-8871-DA502A32138C}" type="presParOf" srcId="{A5336E5E-FDD3-4A84-B67E-7387CAC5DB68}" destId="{10E513FF-C24A-437B-A025-FE241FA68882}" srcOrd="2" destOrd="0" presId="urn:microsoft.com/office/officeart/2005/8/layout/hList7"/>
    <dgm:cxn modelId="{EA2E8DD7-B118-4341-BA0D-83417D94A084}" type="presParOf" srcId="{A5336E5E-FDD3-4A84-B67E-7387CAC5DB68}" destId="{FFFAAF91-9CCD-453D-8779-D99701199AD0}" srcOrd="3" destOrd="0" presId="urn:microsoft.com/office/officeart/2005/8/layout/hList7"/>
    <dgm:cxn modelId="{493D166E-B48B-4944-9D6C-3ED3A82EC7FA}" type="presParOf" srcId="{FA22FD6F-11B9-48CF-8295-1A29ACAF5AAC}" destId="{083F813A-E92F-4BCD-AE95-2F4445C147D3}" srcOrd="1" destOrd="0" presId="urn:microsoft.com/office/officeart/2005/8/layout/hList7"/>
    <dgm:cxn modelId="{D7F9B878-2DEE-4790-9B19-EF6C4C07119A}" type="presParOf" srcId="{FA22FD6F-11B9-48CF-8295-1A29ACAF5AAC}" destId="{A6185DDE-3B9A-403E-A986-7BD1B361C9D0}" srcOrd="2" destOrd="0" presId="urn:microsoft.com/office/officeart/2005/8/layout/hList7"/>
    <dgm:cxn modelId="{FC4449A3-C436-4F50-BF10-DC4E6FD67501}" type="presParOf" srcId="{A6185DDE-3B9A-403E-A986-7BD1B361C9D0}" destId="{D120892D-770F-4A55-963C-8DFC0B0A4708}" srcOrd="0" destOrd="0" presId="urn:microsoft.com/office/officeart/2005/8/layout/hList7"/>
    <dgm:cxn modelId="{7FB89740-6C2A-427A-9BA2-D97737627E12}" type="presParOf" srcId="{A6185DDE-3B9A-403E-A986-7BD1B361C9D0}" destId="{2641222A-A3EF-4954-9746-793E2718032C}" srcOrd="1" destOrd="0" presId="urn:microsoft.com/office/officeart/2005/8/layout/hList7"/>
    <dgm:cxn modelId="{39048B18-F2E4-4F3F-B91E-335A8E273850}" type="presParOf" srcId="{A6185DDE-3B9A-403E-A986-7BD1B361C9D0}" destId="{13E776E6-C5A1-4A83-8724-A0A7557B848F}" srcOrd="2" destOrd="0" presId="urn:microsoft.com/office/officeart/2005/8/layout/hList7"/>
    <dgm:cxn modelId="{7C6DCF62-0590-49B4-997B-963356B2C7FB}" type="presParOf" srcId="{A6185DDE-3B9A-403E-A986-7BD1B361C9D0}" destId="{54A54A80-B3F6-433B-AD59-C499A746B097}" srcOrd="3" destOrd="0" presId="urn:microsoft.com/office/officeart/2005/8/layout/hList7"/>
    <dgm:cxn modelId="{AFA6C8E6-FD0C-4F2C-BD5B-EB34FD1E66E8}" type="presParOf" srcId="{FA22FD6F-11B9-48CF-8295-1A29ACAF5AAC}" destId="{8B1ACDAE-1904-4E9D-AD88-50035D91CAF7}" srcOrd="3" destOrd="0" presId="urn:microsoft.com/office/officeart/2005/8/layout/hList7"/>
    <dgm:cxn modelId="{35D6849B-6BD8-49A4-A189-F0871C476E69}" type="presParOf" srcId="{FA22FD6F-11B9-48CF-8295-1A29ACAF5AAC}" destId="{3BF441DB-DEAB-469E-B3FB-9BBB672A067C}" srcOrd="4" destOrd="0" presId="urn:microsoft.com/office/officeart/2005/8/layout/hList7"/>
    <dgm:cxn modelId="{FEB902C5-10F9-4FBE-9A1C-0CCC09100591}" type="presParOf" srcId="{3BF441DB-DEAB-469E-B3FB-9BBB672A067C}" destId="{2BB1E9C9-73DC-4A28-AE8F-8F7D64A75BB7}" srcOrd="0" destOrd="0" presId="urn:microsoft.com/office/officeart/2005/8/layout/hList7"/>
    <dgm:cxn modelId="{5007498D-CA1F-4301-B67C-F9E692A503B9}" type="presParOf" srcId="{3BF441DB-DEAB-469E-B3FB-9BBB672A067C}" destId="{C18AB9E0-DE56-4FB4-8D87-78024CC0E606}" srcOrd="1" destOrd="0" presId="urn:microsoft.com/office/officeart/2005/8/layout/hList7"/>
    <dgm:cxn modelId="{61825E97-3B3D-40F0-B459-40DFE0285B0C}" type="presParOf" srcId="{3BF441DB-DEAB-469E-B3FB-9BBB672A067C}" destId="{66264C3B-522F-4588-83DC-8B0E1F7B730E}" srcOrd="2" destOrd="0" presId="urn:microsoft.com/office/officeart/2005/8/layout/hList7"/>
    <dgm:cxn modelId="{E64B8F0B-A29D-408D-BE07-788168835EE3}" type="presParOf" srcId="{3BF441DB-DEAB-469E-B3FB-9BBB672A067C}" destId="{61007DB6-0726-4196-8E93-06A35EDC13AD}" srcOrd="3" destOrd="0" presId="urn:microsoft.com/office/officeart/2005/8/layout/hList7"/>
    <dgm:cxn modelId="{99BFB487-44AA-48C4-BD7F-F9D27047CBAB}" type="presParOf" srcId="{FA22FD6F-11B9-48CF-8295-1A29ACAF5AAC}" destId="{9D7E2B5A-DCBD-4AE2-90B7-1B02F60E3B49}" srcOrd="5" destOrd="0" presId="urn:microsoft.com/office/officeart/2005/8/layout/hList7"/>
    <dgm:cxn modelId="{582DAD4B-7A71-4ED5-AF22-CA2E5DA13C0D}" type="presParOf" srcId="{FA22FD6F-11B9-48CF-8295-1A29ACAF5AAC}" destId="{B849A9D5-9F88-447C-BEA8-FC95E33D942E}" srcOrd="6" destOrd="0" presId="urn:microsoft.com/office/officeart/2005/8/layout/hList7"/>
    <dgm:cxn modelId="{AA76D78E-AF42-4964-86C8-FC33D3B49EBC}" type="presParOf" srcId="{B849A9D5-9F88-447C-BEA8-FC95E33D942E}" destId="{C42055F5-DFF5-42DF-ACA7-31C5BA9526A3}" srcOrd="0" destOrd="0" presId="urn:microsoft.com/office/officeart/2005/8/layout/hList7"/>
    <dgm:cxn modelId="{54D82771-DE93-493D-AAEC-4A49453377F2}" type="presParOf" srcId="{B849A9D5-9F88-447C-BEA8-FC95E33D942E}" destId="{97E35641-A1B3-48C6-9125-6286E3887803}" srcOrd="1" destOrd="0" presId="urn:microsoft.com/office/officeart/2005/8/layout/hList7"/>
    <dgm:cxn modelId="{2F658B33-0E81-4EB5-A1F4-8125DC1298F6}" type="presParOf" srcId="{B849A9D5-9F88-447C-BEA8-FC95E33D942E}" destId="{B4F96CCD-117F-47FD-98E8-25221FF96CD7}" srcOrd="2" destOrd="0" presId="urn:microsoft.com/office/officeart/2005/8/layout/hList7"/>
    <dgm:cxn modelId="{8212DA6C-2F83-4961-AA1C-35648669D43B}" type="presParOf" srcId="{B849A9D5-9F88-447C-BEA8-FC95E33D942E}" destId="{9EF5B1DE-C0EC-4A0B-A196-72877481F503}" srcOrd="3" destOrd="0" presId="urn:microsoft.com/office/officeart/2005/8/layout/hList7"/>
    <dgm:cxn modelId="{DA59593E-E2E8-4402-8B47-CB87E29085DE}" type="presParOf" srcId="{FA22FD6F-11B9-48CF-8295-1A29ACAF5AAC}" destId="{66A80833-CE0B-42EF-B7AC-0716A0D1E169}" srcOrd="7" destOrd="0" presId="urn:microsoft.com/office/officeart/2005/8/layout/hList7"/>
    <dgm:cxn modelId="{81A83F92-3358-4871-9B74-8EA500E61FD2}" type="presParOf" srcId="{FA22FD6F-11B9-48CF-8295-1A29ACAF5AAC}" destId="{E86403E1-7FEF-4455-AB80-97F8C0202037}" srcOrd="8" destOrd="0" presId="urn:microsoft.com/office/officeart/2005/8/layout/hList7"/>
    <dgm:cxn modelId="{79767157-8E71-428B-88EA-F4CB311FB6D2}" type="presParOf" srcId="{E86403E1-7FEF-4455-AB80-97F8C0202037}" destId="{050B6363-B5CA-4DD4-B59C-4940E692AD8D}" srcOrd="0" destOrd="0" presId="urn:microsoft.com/office/officeart/2005/8/layout/hList7"/>
    <dgm:cxn modelId="{380036D9-5E16-4BDF-B9AE-425EA2A397F6}" type="presParOf" srcId="{E86403E1-7FEF-4455-AB80-97F8C0202037}" destId="{34969B4D-8979-428F-89EE-E5724EF562BF}" srcOrd="1" destOrd="0" presId="urn:microsoft.com/office/officeart/2005/8/layout/hList7"/>
    <dgm:cxn modelId="{1F72C364-130C-4FF9-ACC9-BFAB077E08A7}" type="presParOf" srcId="{E86403E1-7FEF-4455-AB80-97F8C0202037}" destId="{98A78281-427D-44D2-A782-DA54ABF11F3C}" srcOrd="2" destOrd="0" presId="urn:microsoft.com/office/officeart/2005/8/layout/hList7"/>
    <dgm:cxn modelId="{C3654634-6E55-4312-9BE1-D74034DF814C}" type="presParOf" srcId="{E86403E1-7FEF-4455-AB80-97F8C0202037}" destId="{8BE0B6F7-BB18-4550-A82D-703C1559FB8C}"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3BAFF1-F0C1-4166-BBF6-0F7C7456373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95F00EB-EBC1-4B0D-8D5B-90DABB9A7EEC}">
      <dgm:prSet/>
      <dgm:spPr/>
      <dgm:t>
        <a:bodyPr/>
        <a:lstStyle/>
        <a:p>
          <a:r>
            <a:rPr lang="en-US" dirty="0"/>
            <a:t>Historical Trauma</a:t>
          </a:r>
        </a:p>
      </dgm:t>
    </dgm:pt>
    <dgm:pt modelId="{DB6AF1B3-ADF9-4F70-B42B-2B511F556BE8}" type="parTrans" cxnId="{8C6DBAE5-39B0-45F6-9FBB-2BDF3C014ED6}">
      <dgm:prSet/>
      <dgm:spPr/>
      <dgm:t>
        <a:bodyPr/>
        <a:lstStyle/>
        <a:p>
          <a:endParaRPr lang="en-US"/>
        </a:p>
      </dgm:t>
    </dgm:pt>
    <dgm:pt modelId="{01ED130D-BB17-4EBA-A9FC-D092B4D7BA76}" type="sibTrans" cxnId="{8C6DBAE5-39B0-45F6-9FBB-2BDF3C014ED6}">
      <dgm:prSet/>
      <dgm:spPr/>
      <dgm:t>
        <a:bodyPr/>
        <a:lstStyle/>
        <a:p>
          <a:endParaRPr lang="en-US"/>
        </a:p>
      </dgm:t>
    </dgm:pt>
    <dgm:pt modelId="{1DFF3398-C80D-E843-BFCB-B5043339A776}">
      <dgm:prSet/>
      <dgm:spPr/>
      <dgm:t>
        <a:bodyPr/>
        <a:lstStyle/>
        <a:p>
          <a:r>
            <a:rPr lang="en-US" dirty="0"/>
            <a:t>Stigma</a:t>
          </a:r>
        </a:p>
      </dgm:t>
    </dgm:pt>
    <dgm:pt modelId="{13539479-45B0-B14D-8E1B-E0FE0753A4B7}" type="parTrans" cxnId="{AC1109CB-3A51-B148-8860-216EAA914FEE}">
      <dgm:prSet/>
      <dgm:spPr/>
      <dgm:t>
        <a:bodyPr/>
        <a:lstStyle/>
        <a:p>
          <a:endParaRPr lang="en-US"/>
        </a:p>
      </dgm:t>
    </dgm:pt>
    <dgm:pt modelId="{003AC975-31FC-F04C-BB71-74FF4705825D}" type="sibTrans" cxnId="{AC1109CB-3A51-B148-8860-216EAA914FEE}">
      <dgm:prSet/>
      <dgm:spPr/>
      <dgm:t>
        <a:bodyPr/>
        <a:lstStyle/>
        <a:p>
          <a:endParaRPr lang="en-US"/>
        </a:p>
      </dgm:t>
    </dgm:pt>
    <dgm:pt modelId="{4BBF0030-C742-C643-9A4C-F3F17260E91F}">
      <dgm:prSet/>
      <dgm:spPr/>
      <dgm:t>
        <a:bodyPr/>
        <a:lstStyle/>
        <a:p>
          <a:r>
            <a:rPr lang="en-US" dirty="0"/>
            <a:t>LGBTQ and Two-Spirit associated stigma</a:t>
          </a:r>
        </a:p>
      </dgm:t>
    </dgm:pt>
    <dgm:pt modelId="{20358C07-CBC0-AC44-8564-FB948E500E38}" type="parTrans" cxnId="{A7E738A5-5C21-5844-A36A-4175EEDB0838}">
      <dgm:prSet/>
      <dgm:spPr/>
      <dgm:t>
        <a:bodyPr/>
        <a:lstStyle/>
        <a:p>
          <a:endParaRPr lang="en-US"/>
        </a:p>
      </dgm:t>
    </dgm:pt>
    <dgm:pt modelId="{62E23161-3E09-AD43-BB54-0C9B5C1A24EF}" type="sibTrans" cxnId="{A7E738A5-5C21-5844-A36A-4175EEDB0838}">
      <dgm:prSet/>
      <dgm:spPr/>
      <dgm:t>
        <a:bodyPr/>
        <a:lstStyle/>
        <a:p>
          <a:endParaRPr lang="en-US"/>
        </a:p>
      </dgm:t>
    </dgm:pt>
    <dgm:pt modelId="{22F11BC1-7675-5A4F-ADD0-86D26D4A5D27}">
      <dgm:prSet/>
      <dgm:spPr/>
      <dgm:t>
        <a:bodyPr/>
        <a:lstStyle/>
        <a:p>
          <a:r>
            <a:rPr lang="en-US" dirty="0"/>
            <a:t>Syringe Service Programs</a:t>
          </a:r>
        </a:p>
      </dgm:t>
    </dgm:pt>
    <dgm:pt modelId="{EBC40BF5-15D4-D54D-938B-FA49CBD6B023}" type="parTrans" cxnId="{C5CCB227-BB86-4A49-AFEA-F5838B77B3AD}">
      <dgm:prSet/>
      <dgm:spPr/>
      <dgm:t>
        <a:bodyPr/>
        <a:lstStyle/>
        <a:p>
          <a:endParaRPr lang="en-US"/>
        </a:p>
      </dgm:t>
    </dgm:pt>
    <dgm:pt modelId="{A9EE4956-37DE-5F4C-B3F6-61DA3A30CFF7}" type="sibTrans" cxnId="{C5CCB227-BB86-4A49-AFEA-F5838B77B3AD}">
      <dgm:prSet/>
      <dgm:spPr/>
      <dgm:t>
        <a:bodyPr/>
        <a:lstStyle/>
        <a:p>
          <a:endParaRPr lang="en-US"/>
        </a:p>
      </dgm:t>
    </dgm:pt>
    <dgm:pt modelId="{DAD7DF8C-917F-FD42-A515-A540A9B4FB97}">
      <dgm:prSet/>
      <dgm:spPr/>
      <dgm:t>
        <a:bodyPr/>
        <a:lstStyle/>
        <a:p>
          <a:r>
            <a:rPr lang="en-US" dirty="0"/>
            <a:t>Lack of:</a:t>
          </a:r>
        </a:p>
      </dgm:t>
    </dgm:pt>
    <dgm:pt modelId="{F08149C0-4F3E-FD48-BB96-103AEF69C4A8}" type="parTrans" cxnId="{EFD566A3-A045-4945-9BF6-C0DFCBAD0D44}">
      <dgm:prSet/>
      <dgm:spPr/>
      <dgm:t>
        <a:bodyPr/>
        <a:lstStyle/>
        <a:p>
          <a:endParaRPr lang="en-US"/>
        </a:p>
      </dgm:t>
    </dgm:pt>
    <dgm:pt modelId="{30C33759-BF89-5146-871B-A7C14797DD84}" type="sibTrans" cxnId="{EFD566A3-A045-4945-9BF6-C0DFCBAD0D44}">
      <dgm:prSet/>
      <dgm:spPr/>
      <dgm:t>
        <a:bodyPr/>
        <a:lstStyle/>
        <a:p>
          <a:endParaRPr lang="en-US"/>
        </a:p>
      </dgm:t>
    </dgm:pt>
    <dgm:pt modelId="{D115A7C3-FD34-424F-95C9-A1CBE94D8667}">
      <dgm:prSet/>
      <dgm:spPr/>
      <dgm:t>
        <a:bodyPr/>
        <a:lstStyle/>
        <a:p>
          <a:r>
            <a:rPr lang="en-US" dirty="0"/>
            <a:t>Public awareness</a:t>
          </a:r>
        </a:p>
      </dgm:t>
    </dgm:pt>
    <dgm:pt modelId="{1BD94C7F-8EB9-CC49-ABDE-6D79D4731525}" type="parTrans" cxnId="{40DF6A32-C9F4-804D-BBC7-C5F33576208C}">
      <dgm:prSet/>
      <dgm:spPr/>
      <dgm:t>
        <a:bodyPr/>
        <a:lstStyle/>
        <a:p>
          <a:endParaRPr lang="en-US"/>
        </a:p>
      </dgm:t>
    </dgm:pt>
    <dgm:pt modelId="{453C8455-FDF3-6C4B-A6DA-347471FCE3BA}" type="sibTrans" cxnId="{40DF6A32-C9F4-804D-BBC7-C5F33576208C}">
      <dgm:prSet/>
      <dgm:spPr/>
      <dgm:t>
        <a:bodyPr/>
        <a:lstStyle/>
        <a:p>
          <a:endParaRPr lang="en-US"/>
        </a:p>
      </dgm:t>
    </dgm:pt>
    <dgm:pt modelId="{1D7F0681-670E-904A-B2DB-AC316B20F805}">
      <dgm:prSet/>
      <dgm:spPr/>
      <dgm:t>
        <a:bodyPr/>
        <a:lstStyle/>
        <a:p>
          <a:r>
            <a:rPr lang="en-US" dirty="0"/>
            <a:t>Outreach programs: Meeting patients where they are</a:t>
          </a:r>
        </a:p>
      </dgm:t>
    </dgm:pt>
    <dgm:pt modelId="{C028702A-314F-884C-AFF8-C489BDC80A58}" type="parTrans" cxnId="{7D8B2EF0-3876-E445-9F51-9D1D17337464}">
      <dgm:prSet/>
      <dgm:spPr/>
      <dgm:t>
        <a:bodyPr/>
        <a:lstStyle/>
        <a:p>
          <a:endParaRPr lang="en-US"/>
        </a:p>
      </dgm:t>
    </dgm:pt>
    <dgm:pt modelId="{AC94AA5E-1A08-0C4A-8C30-B13BDBC095CD}" type="sibTrans" cxnId="{7D8B2EF0-3876-E445-9F51-9D1D17337464}">
      <dgm:prSet/>
      <dgm:spPr/>
      <dgm:t>
        <a:bodyPr/>
        <a:lstStyle/>
        <a:p>
          <a:endParaRPr lang="en-US"/>
        </a:p>
      </dgm:t>
    </dgm:pt>
    <dgm:pt modelId="{5BE4BF10-1E64-C04E-AD30-34413D9D72A3}">
      <dgm:prSet/>
      <dgm:spPr/>
      <dgm:t>
        <a:bodyPr/>
        <a:lstStyle/>
        <a:p>
          <a:r>
            <a:rPr lang="en-US" dirty="0"/>
            <a:t>Integration of services at the clinic, MAT programs and SSP programs</a:t>
          </a:r>
        </a:p>
      </dgm:t>
    </dgm:pt>
    <dgm:pt modelId="{F3647F8F-FD0B-CA4D-9146-D00D6356CF37}" type="parTrans" cxnId="{5C583C76-F1A1-7A48-B88B-AAB42CA2EA29}">
      <dgm:prSet/>
      <dgm:spPr/>
      <dgm:t>
        <a:bodyPr/>
        <a:lstStyle/>
        <a:p>
          <a:endParaRPr lang="en-US"/>
        </a:p>
      </dgm:t>
    </dgm:pt>
    <dgm:pt modelId="{9E70E5BB-D2BF-1B49-9ADC-07D9BBB6361A}" type="sibTrans" cxnId="{5C583C76-F1A1-7A48-B88B-AAB42CA2EA29}">
      <dgm:prSet/>
      <dgm:spPr/>
      <dgm:t>
        <a:bodyPr/>
        <a:lstStyle/>
        <a:p>
          <a:endParaRPr lang="en-US"/>
        </a:p>
      </dgm:t>
    </dgm:pt>
    <dgm:pt modelId="{3889E5AC-F5BA-CC4E-868E-3F6B3DE5E0A0}">
      <dgm:prSet/>
      <dgm:spPr/>
      <dgm:t>
        <a:bodyPr/>
        <a:lstStyle/>
        <a:p>
          <a:r>
            <a:rPr lang="en-US" dirty="0"/>
            <a:t>Injection Drug Use associated stigma</a:t>
          </a:r>
        </a:p>
      </dgm:t>
    </dgm:pt>
    <dgm:pt modelId="{DBC0AF80-3681-744E-AB6D-9B0C07C85D12}" type="sibTrans" cxnId="{01C961F6-2044-9047-9083-9AF43B50498C}">
      <dgm:prSet/>
      <dgm:spPr/>
      <dgm:t>
        <a:bodyPr/>
        <a:lstStyle/>
        <a:p>
          <a:endParaRPr lang="en-US"/>
        </a:p>
      </dgm:t>
    </dgm:pt>
    <dgm:pt modelId="{A99C50DB-568E-1B46-8F1B-50468FA4A595}" type="parTrans" cxnId="{01C961F6-2044-9047-9083-9AF43B50498C}">
      <dgm:prSet/>
      <dgm:spPr/>
      <dgm:t>
        <a:bodyPr/>
        <a:lstStyle/>
        <a:p>
          <a:endParaRPr lang="en-US"/>
        </a:p>
      </dgm:t>
    </dgm:pt>
    <dgm:pt modelId="{3D19115C-AAC1-BF41-A2B9-E918F2676841}">
      <dgm:prSet/>
      <dgm:spPr/>
      <dgm:t>
        <a:bodyPr/>
        <a:lstStyle/>
        <a:p>
          <a:r>
            <a:rPr lang="en-US" dirty="0"/>
            <a:t>HIV associated stigma</a:t>
          </a:r>
        </a:p>
      </dgm:t>
    </dgm:pt>
    <dgm:pt modelId="{86B47655-86A5-B34B-A3E4-3E2D145D2BC0}" type="parTrans" cxnId="{4BD304B0-E9EA-F546-8B06-FF545BF4710B}">
      <dgm:prSet/>
      <dgm:spPr/>
      <dgm:t>
        <a:bodyPr/>
        <a:lstStyle/>
        <a:p>
          <a:endParaRPr lang="en-US"/>
        </a:p>
      </dgm:t>
    </dgm:pt>
    <dgm:pt modelId="{849A9296-B26F-2A40-806A-CA040C4F4EC9}" type="sibTrans" cxnId="{4BD304B0-E9EA-F546-8B06-FF545BF4710B}">
      <dgm:prSet/>
      <dgm:spPr/>
      <dgm:t>
        <a:bodyPr/>
        <a:lstStyle/>
        <a:p>
          <a:endParaRPr lang="en-US"/>
        </a:p>
      </dgm:t>
    </dgm:pt>
    <dgm:pt modelId="{5677E299-1ECB-A748-A042-3F20A53C3735}">
      <dgm:prSet/>
      <dgm:spPr/>
      <dgm:t>
        <a:bodyPr/>
        <a:lstStyle/>
        <a:p>
          <a:r>
            <a:rPr lang="en-US" dirty="0"/>
            <a:t>COVID-19  Pandemic</a:t>
          </a:r>
        </a:p>
      </dgm:t>
    </dgm:pt>
    <dgm:pt modelId="{50C953A4-6265-A641-8A77-66A7EFF187B1}" type="parTrans" cxnId="{1088B005-BB14-1E41-A3E8-F6DB830925A2}">
      <dgm:prSet/>
      <dgm:spPr/>
      <dgm:t>
        <a:bodyPr/>
        <a:lstStyle/>
        <a:p>
          <a:endParaRPr lang="en-US"/>
        </a:p>
      </dgm:t>
    </dgm:pt>
    <dgm:pt modelId="{0B5EE44C-86CD-D64E-940B-FD3ABF239AA3}" type="sibTrans" cxnId="{1088B005-BB14-1E41-A3E8-F6DB830925A2}">
      <dgm:prSet/>
      <dgm:spPr/>
      <dgm:t>
        <a:bodyPr/>
        <a:lstStyle/>
        <a:p>
          <a:endParaRPr lang="en-US"/>
        </a:p>
      </dgm:t>
    </dgm:pt>
    <dgm:pt modelId="{BE774947-47BA-5242-85D7-A16E374F854A}">
      <dgm:prSet/>
      <dgm:spPr/>
      <dgm:t>
        <a:bodyPr/>
        <a:lstStyle/>
        <a:p>
          <a:r>
            <a:rPr lang="en-US" dirty="0"/>
            <a:t>performance-based outcomes related to HIV/HCV/SUD/STIs</a:t>
          </a:r>
        </a:p>
      </dgm:t>
    </dgm:pt>
    <dgm:pt modelId="{FAD8702D-2E01-7843-ABF7-8A8D28108D38}" type="parTrans" cxnId="{1E22E085-42A4-E44B-A701-FD8F97E047C7}">
      <dgm:prSet/>
      <dgm:spPr/>
      <dgm:t>
        <a:bodyPr/>
        <a:lstStyle/>
        <a:p>
          <a:endParaRPr lang="en-US"/>
        </a:p>
      </dgm:t>
    </dgm:pt>
    <dgm:pt modelId="{2059A389-67EA-F943-B54C-41464E9D32D9}" type="sibTrans" cxnId="{1E22E085-42A4-E44B-A701-FD8F97E047C7}">
      <dgm:prSet/>
      <dgm:spPr/>
      <dgm:t>
        <a:bodyPr/>
        <a:lstStyle/>
        <a:p>
          <a:endParaRPr lang="en-US"/>
        </a:p>
      </dgm:t>
    </dgm:pt>
    <dgm:pt modelId="{F2EC28CD-F402-8443-9C78-A02A375C8B58}" type="pres">
      <dgm:prSet presAssocID="{933BAFF1-F0C1-4166-BBF6-0F7C74563733}" presName="linear" presStyleCnt="0">
        <dgm:presLayoutVars>
          <dgm:animLvl val="lvl"/>
          <dgm:resizeHandles val="exact"/>
        </dgm:presLayoutVars>
      </dgm:prSet>
      <dgm:spPr/>
      <dgm:t>
        <a:bodyPr/>
        <a:lstStyle/>
        <a:p>
          <a:endParaRPr lang="en-US"/>
        </a:p>
      </dgm:t>
    </dgm:pt>
    <dgm:pt modelId="{779B50DD-ED1D-2C48-9161-4E7817BAE7E9}" type="pres">
      <dgm:prSet presAssocID="{095F00EB-EBC1-4B0D-8D5B-90DABB9A7EEC}" presName="parentText" presStyleLbl="node1" presStyleIdx="0" presStyleCnt="4">
        <dgm:presLayoutVars>
          <dgm:chMax val="0"/>
          <dgm:bulletEnabled val="1"/>
        </dgm:presLayoutVars>
      </dgm:prSet>
      <dgm:spPr/>
      <dgm:t>
        <a:bodyPr/>
        <a:lstStyle/>
        <a:p>
          <a:endParaRPr lang="en-US"/>
        </a:p>
      </dgm:t>
    </dgm:pt>
    <dgm:pt modelId="{072002E3-DA92-564C-A50C-2C894901977F}" type="pres">
      <dgm:prSet presAssocID="{01ED130D-BB17-4EBA-A9FC-D092B4D7BA76}" presName="spacer" presStyleCnt="0"/>
      <dgm:spPr/>
    </dgm:pt>
    <dgm:pt modelId="{87B88782-16A9-B54B-BC0B-A4BFF1D625FE}" type="pres">
      <dgm:prSet presAssocID="{1DFF3398-C80D-E843-BFCB-B5043339A776}" presName="parentText" presStyleLbl="node1" presStyleIdx="1" presStyleCnt="4">
        <dgm:presLayoutVars>
          <dgm:chMax val="0"/>
          <dgm:bulletEnabled val="1"/>
        </dgm:presLayoutVars>
      </dgm:prSet>
      <dgm:spPr/>
      <dgm:t>
        <a:bodyPr/>
        <a:lstStyle/>
        <a:p>
          <a:endParaRPr lang="en-US"/>
        </a:p>
      </dgm:t>
    </dgm:pt>
    <dgm:pt modelId="{4296D6AC-22B7-394D-A2A8-A87E1F92F229}" type="pres">
      <dgm:prSet presAssocID="{1DFF3398-C80D-E843-BFCB-B5043339A776}" presName="childText" presStyleLbl="revTx" presStyleIdx="0" presStyleCnt="2">
        <dgm:presLayoutVars>
          <dgm:bulletEnabled val="1"/>
        </dgm:presLayoutVars>
      </dgm:prSet>
      <dgm:spPr/>
      <dgm:t>
        <a:bodyPr/>
        <a:lstStyle/>
        <a:p>
          <a:endParaRPr lang="en-US"/>
        </a:p>
      </dgm:t>
    </dgm:pt>
    <dgm:pt modelId="{5832DDAA-C0C7-2B4D-83E3-EE8DA7E9C4D2}" type="pres">
      <dgm:prSet presAssocID="{DAD7DF8C-917F-FD42-A515-A540A9B4FB97}" presName="parentText" presStyleLbl="node1" presStyleIdx="2" presStyleCnt="4">
        <dgm:presLayoutVars>
          <dgm:chMax val="0"/>
          <dgm:bulletEnabled val="1"/>
        </dgm:presLayoutVars>
      </dgm:prSet>
      <dgm:spPr/>
      <dgm:t>
        <a:bodyPr/>
        <a:lstStyle/>
        <a:p>
          <a:endParaRPr lang="en-US"/>
        </a:p>
      </dgm:t>
    </dgm:pt>
    <dgm:pt modelId="{F99BF658-7FBD-3B48-AAEC-0BB637E4E9C3}" type="pres">
      <dgm:prSet presAssocID="{DAD7DF8C-917F-FD42-A515-A540A9B4FB97}" presName="childText" presStyleLbl="revTx" presStyleIdx="1" presStyleCnt="2">
        <dgm:presLayoutVars>
          <dgm:bulletEnabled val="1"/>
        </dgm:presLayoutVars>
      </dgm:prSet>
      <dgm:spPr/>
      <dgm:t>
        <a:bodyPr/>
        <a:lstStyle/>
        <a:p>
          <a:endParaRPr lang="en-US"/>
        </a:p>
      </dgm:t>
    </dgm:pt>
    <dgm:pt modelId="{11A7646F-A158-1D47-84B8-B44160B21833}" type="pres">
      <dgm:prSet presAssocID="{5677E299-1ECB-A748-A042-3F20A53C3735}" presName="parentText" presStyleLbl="node1" presStyleIdx="3" presStyleCnt="4">
        <dgm:presLayoutVars>
          <dgm:chMax val="0"/>
          <dgm:bulletEnabled val="1"/>
        </dgm:presLayoutVars>
      </dgm:prSet>
      <dgm:spPr/>
      <dgm:t>
        <a:bodyPr/>
        <a:lstStyle/>
        <a:p>
          <a:endParaRPr lang="en-US"/>
        </a:p>
      </dgm:t>
    </dgm:pt>
  </dgm:ptLst>
  <dgm:cxnLst>
    <dgm:cxn modelId="{1E123C9F-6C22-BF41-8C1F-4680AC69A1FE}" type="presOf" srcId="{1D7F0681-670E-904A-B2DB-AC316B20F805}" destId="{F99BF658-7FBD-3B48-AAEC-0BB637E4E9C3}" srcOrd="0" destOrd="2" presId="urn:microsoft.com/office/officeart/2005/8/layout/vList2"/>
    <dgm:cxn modelId="{5C583C76-F1A1-7A48-B88B-AAB42CA2EA29}" srcId="{DAD7DF8C-917F-FD42-A515-A540A9B4FB97}" destId="{5BE4BF10-1E64-C04E-AD30-34413D9D72A3}" srcOrd="3" destOrd="0" parTransId="{F3647F8F-FD0B-CA4D-9146-D00D6356CF37}" sibTransId="{9E70E5BB-D2BF-1B49-9ADC-07D9BBB6361A}"/>
    <dgm:cxn modelId="{63DF3284-F4ED-434B-AC52-BFEEA5F5E2F8}" type="presOf" srcId="{5677E299-1ECB-A748-A042-3F20A53C3735}" destId="{11A7646F-A158-1D47-84B8-B44160B21833}" srcOrd="0" destOrd="0" presId="urn:microsoft.com/office/officeart/2005/8/layout/vList2"/>
    <dgm:cxn modelId="{40DF6A32-C9F4-804D-BBC7-C5F33576208C}" srcId="{DAD7DF8C-917F-FD42-A515-A540A9B4FB97}" destId="{D115A7C3-FD34-424F-95C9-A1CBE94D8667}" srcOrd="0" destOrd="0" parTransId="{1BD94C7F-8EB9-CC49-ABDE-6D79D4731525}" sibTransId="{453C8455-FDF3-6C4B-A6DA-347471FCE3BA}"/>
    <dgm:cxn modelId="{164FDBAD-84D4-3448-BF68-83E7831470A6}" type="presOf" srcId="{5BE4BF10-1E64-C04E-AD30-34413D9D72A3}" destId="{F99BF658-7FBD-3B48-AAEC-0BB637E4E9C3}" srcOrd="0" destOrd="3" presId="urn:microsoft.com/office/officeart/2005/8/layout/vList2"/>
    <dgm:cxn modelId="{5A891CE9-2B2F-2043-AA7B-222EADFC434C}" type="presOf" srcId="{3D19115C-AAC1-BF41-A2B9-E918F2676841}" destId="{4296D6AC-22B7-394D-A2A8-A87E1F92F229}" srcOrd="0" destOrd="1" presId="urn:microsoft.com/office/officeart/2005/8/layout/vList2"/>
    <dgm:cxn modelId="{7D8B2EF0-3876-E445-9F51-9D1D17337464}" srcId="{DAD7DF8C-917F-FD42-A515-A540A9B4FB97}" destId="{1D7F0681-670E-904A-B2DB-AC316B20F805}" srcOrd="2" destOrd="0" parTransId="{C028702A-314F-884C-AFF8-C489BDC80A58}" sibTransId="{AC94AA5E-1A08-0C4A-8C30-B13BDBC095CD}"/>
    <dgm:cxn modelId="{1E22E085-42A4-E44B-A701-FD8F97E047C7}" srcId="{DAD7DF8C-917F-FD42-A515-A540A9B4FB97}" destId="{BE774947-47BA-5242-85D7-A16E374F854A}" srcOrd="4" destOrd="0" parTransId="{FAD8702D-2E01-7843-ABF7-8A8D28108D38}" sibTransId="{2059A389-67EA-F943-B54C-41464E9D32D9}"/>
    <dgm:cxn modelId="{4065827A-9848-5446-BA52-96BF240C22F7}" type="presOf" srcId="{BE774947-47BA-5242-85D7-A16E374F854A}" destId="{F99BF658-7FBD-3B48-AAEC-0BB637E4E9C3}" srcOrd="0" destOrd="4" presId="urn:microsoft.com/office/officeart/2005/8/layout/vList2"/>
    <dgm:cxn modelId="{EFD566A3-A045-4945-9BF6-C0DFCBAD0D44}" srcId="{933BAFF1-F0C1-4166-BBF6-0F7C74563733}" destId="{DAD7DF8C-917F-FD42-A515-A540A9B4FB97}" srcOrd="2" destOrd="0" parTransId="{F08149C0-4F3E-FD48-BB96-103AEF69C4A8}" sibTransId="{30C33759-BF89-5146-871B-A7C14797DD84}"/>
    <dgm:cxn modelId="{ADBF1C88-FBCC-6746-9EBF-504C037FD845}" type="presOf" srcId="{22F11BC1-7675-5A4F-ADD0-86D26D4A5D27}" destId="{F99BF658-7FBD-3B48-AAEC-0BB637E4E9C3}" srcOrd="0" destOrd="1" presId="urn:microsoft.com/office/officeart/2005/8/layout/vList2"/>
    <dgm:cxn modelId="{E91E3341-DA79-EE46-80CF-0133241BCECD}" type="presOf" srcId="{DAD7DF8C-917F-FD42-A515-A540A9B4FB97}" destId="{5832DDAA-C0C7-2B4D-83E3-EE8DA7E9C4D2}" srcOrd="0" destOrd="0" presId="urn:microsoft.com/office/officeart/2005/8/layout/vList2"/>
    <dgm:cxn modelId="{4BD304B0-E9EA-F546-8B06-FF545BF4710B}" srcId="{1DFF3398-C80D-E843-BFCB-B5043339A776}" destId="{3D19115C-AAC1-BF41-A2B9-E918F2676841}" srcOrd="1" destOrd="0" parTransId="{86B47655-86A5-B34B-A3E4-3E2D145D2BC0}" sibTransId="{849A9296-B26F-2A40-806A-CA040C4F4EC9}"/>
    <dgm:cxn modelId="{1088B005-BB14-1E41-A3E8-F6DB830925A2}" srcId="{933BAFF1-F0C1-4166-BBF6-0F7C74563733}" destId="{5677E299-1ECB-A748-A042-3F20A53C3735}" srcOrd="3" destOrd="0" parTransId="{50C953A4-6265-A641-8A77-66A7EFF187B1}" sibTransId="{0B5EE44C-86CD-D64E-940B-FD3ABF239AA3}"/>
    <dgm:cxn modelId="{5A27FDC1-0D84-C240-8AAE-E8F39B329BF9}" type="presOf" srcId="{4BBF0030-C742-C643-9A4C-F3F17260E91F}" destId="{4296D6AC-22B7-394D-A2A8-A87E1F92F229}" srcOrd="0" destOrd="0" presId="urn:microsoft.com/office/officeart/2005/8/layout/vList2"/>
    <dgm:cxn modelId="{A7E738A5-5C21-5844-A36A-4175EEDB0838}" srcId="{1DFF3398-C80D-E843-BFCB-B5043339A776}" destId="{4BBF0030-C742-C643-9A4C-F3F17260E91F}" srcOrd="0" destOrd="0" parTransId="{20358C07-CBC0-AC44-8564-FB948E500E38}" sibTransId="{62E23161-3E09-AD43-BB54-0C9B5C1A24EF}"/>
    <dgm:cxn modelId="{41DF8182-6397-CD42-AC71-55419247AFCF}" type="presOf" srcId="{3889E5AC-F5BA-CC4E-868E-3F6B3DE5E0A0}" destId="{4296D6AC-22B7-394D-A2A8-A87E1F92F229}" srcOrd="0" destOrd="2" presId="urn:microsoft.com/office/officeart/2005/8/layout/vList2"/>
    <dgm:cxn modelId="{01C961F6-2044-9047-9083-9AF43B50498C}" srcId="{1DFF3398-C80D-E843-BFCB-B5043339A776}" destId="{3889E5AC-F5BA-CC4E-868E-3F6B3DE5E0A0}" srcOrd="2" destOrd="0" parTransId="{A99C50DB-568E-1B46-8F1B-50468FA4A595}" sibTransId="{DBC0AF80-3681-744E-AB6D-9B0C07C85D12}"/>
    <dgm:cxn modelId="{8C6DBAE5-39B0-45F6-9FBB-2BDF3C014ED6}" srcId="{933BAFF1-F0C1-4166-BBF6-0F7C74563733}" destId="{095F00EB-EBC1-4B0D-8D5B-90DABB9A7EEC}" srcOrd="0" destOrd="0" parTransId="{DB6AF1B3-ADF9-4F70-B42B-2B511F556BE8}" sibTransId="{01ED130D-BB17-4EBA-A9FC-D092B4D7BA76}"/>
    <dgm:cxn modelId="{87F50C48-A636-9446-A46A-33A9BA1DFB62}" type="presOf" srcId="{095F00EB-EBC1-4B0D-8D5B-90DABB9A7EEC}" destId="{779B50DD-ED1D-2C48-9161-4E7817BAE7E9}" srcOrd="0" destOrd="0" presId="urn:microsoft.com/office/officeart/2005/8/layout/vList2"/>
    <dgm:cxn modelId="{AC1109CB-3A51-B148-8860-216EAA914FEE}" srcId="{933BAFF1-F0C1-4166-BBF6-0F7C74563733}" destId="{1DFF3398-C80D-E843-BFCB-B5043339A776}" srcOrd="1" destOrd="0" parTransId="{13539479-45B0-B14D-8E1B-E0FE0753A4B7}" sibTransId="{003AC975-31FC-F04C-BB71-74FF4705825D}"/>
    <dgm:cxn modelId="{741CEC7C-33E5-C94F-B30C-83A1964E34B8}" type="presOf" srcId="{933BAFF1-F0C1-4166-BBF6-0F7C74563733}" destId="{F2EC28CD-F402-8443-9C78-A02A375C8B58}" srcOrd="0" destOrd="0" presId="urn:microsoft.com/office/officeart/2005/8/layout/vList2"/>
    <dgm:cxn modelId="{C5CCB227-BB86-4A49-AFEA-F5838B77B3AD}" srcId="{DAD7DF8C-917F-FD42-A515-A540A9B4FB97}" destId="{22F11BC1-7675-5A4F-ADD0-86D26D4A5D27}" srcOrd="1" destOrd="0" parTransId="{EBC40BF5-15D4-D54D-938B-FA49CBD6B023}" sibTransId="{A9EE4956-37DE-5F4C-B3F6-61DA3A30CFF7}"/>
    <dgm:cxn modelId="{8D6EBB9E-F5AB-4B40-9135-DE6B2880F7A8}" type="presOf" srcId="{1DFF3398-C80D-E843-BFCB-B5043339A776}" destId="{87B88782-16A9-B54B-BC0B-A4BFF1D625FE}" srcOrd="0" destOrd="0" presId="urn:microsoft.com/office/officeart/2005/8/layout/vList2"/>
    <dgm:cxn modelId="{9CEA349D-8084-3B47-823B-58266155AB58}" type="presOf" srcId="{D115A7C3-FD34-424F-95C9-A1CBE94D8667}" destId="{F99BF658-7FBD-3B48-AAEC-0BB637E4E9C3}" srcOrd="0" destOrd="0" presId="urn:microsoft.com/office/officeart/2005/8/layout/vList2"/>
    <dgm:cxn modelId="{2A265007-3295-5E41-B2BA-289516045934}" type="presParOf" srcId="{F2EC28CD-F402-8443-9C78-A02A375C8B58}" destId="{779B50DD-ED1D-2C48-9161-4E7817BAE7E9}" srcOrd="0" destOrd="0" presId="urn:microsoft.com/office/officeart/2005/8/layout/vList2"/>
    <dgm:cxn modelId="{56578E81-7EC3-1A42-8740-2C32F4E8B748}" type="presParOf" srcId="{F2EC28CD-F402-8443-9C78-A02A375C8B58}" destId="{072002E3-DA92-564C-A50C-2C894901977F}" srcOrd="1" destOrd="0" presId="urn:microsoft.com/office/officeart/2005/8/layout/vList2"/>
    <dgm:cxn modelId="{17F81667-E1BD-FF4B-A7F4-58A715DD435D}" type="presParOf" srcId="{F2EC28CD-F402-8443-9C78-A02A375C8B58}" destId="{87B88782-16A9-B54B-BC0B-A4BFF1D625FE}" srcOrd="2" destOrd="0" presId="urn:microsoft.com/office/officeart/2005/8/layout/vList2"/>
    <dgm:cxn modelId="{E84631D2-8B93-B442-85B1-05E6CCFF2637}" type="presParOf" srcId="{F2EC28CD-F402-8443-9C78-A02A375C8B58}" destId="{4296D6AC-22B7-394D-A2A8-A87E1F92F229}" srcOrd="3" destOrd="0" presId="urn:microsoft.com/office/officeart/2005/8/layout/vList2"/>
    <dgm:cxn modelId="{BE4224E6-7980-F149-912D-8EA2199AF5BC}" type="presParOf" srcId="{F2EC28CD-F402-8443-9C78-A02A375C8B58}" destId="{5832DDAA-C0C7-2B4D-83E3-EE8DA7E9C4D2}" srcOrd="4" destOrd="0" presId="urn:microsoft.com/office/officeart/2005/8/layout/vList2"/>
    <dgm:cxn modelId="{F8268C34-6143-854A-9A7A-E2773F5D19F1}" type="presParOf" srcId="{F2EC28CD-F402-8443-9C78-A02A375C8B58}" destId="{F99BF658-7FBD-3B48-AAEC-0BB637E4E9C3}" srcOrd="5" destOrd="0" presId="urn:microsoft.com/office/officeart/2005/8/layout/vList2"/>
    <dgm:cxn modelId="{6BF80852-03CA-EC40-897D-164A4EEAA5E8}" type="presParOf" srcId="{F2EC28CD-F402-8443-9C78-A02A375C8B58}" destId="{11A7646F-A158-1D47-84B8-B44160B2183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D500A0A-957E-4865-A114-BCD8EF9C08F9}"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2D266839-5AA5-9E42-BFAD-7FBE9A3C3226}">
      <dgm:prSet/>
      <dgm:spPr/>
      <dgm:t>
        <a:bodyPr/>
        <a:lstStyle/>
        <a:p>
          <a:r>
            <a:rPr lang="en-US" dirty="0" smtClean="0"/>
            <a:t>The </a:t>
          </a:r>
          <a:r>
            <a:rPr lang="en-US" dirty="0"/>
            <a:t>STI disparities in racial and ethnic minorities are </a:t>
          </a:r>
          <a:r>
            <a:rPr lang="en-US" dirty="0" smtClean="0"/>
            <a:t>not only driven </a:t>
          </a:r>
          <a:r>
            <a:rPr lang="en-US" dirty="0"/>
            <a:t>by </a:t>
          </a:r>
          <a:r>
            <a:rPr lang="en-US" dirty="0" smtClean="0"/>
            <a:t>behavior</a:t>
          </a:r>
          <a:endParaRPr lang="en-US" dirty="0"/>
        </a:p>
      </dgm:t>
    </dgm:pt>
    <dgm:pt modelId="{8EC8647A-05CF-2A48-8CDC-676AC026B6AD}" type="parTrans" cxnId="{BAFE96CE-9DE5-CA46-AFA0-71602B736053}">
      <dgm:prSet/>
      <dgm:spPr/>
      <dgm:t>
        <a:bodyPr/>
        <a:lstStyle/>
        <a:p>
          <a:endParaRPr lang="en-US"/>
        </a:p>
      </dgm:t>
    </dgm:pt>
    <dgm:pt modelId="{86A8B2E1-D617-7F4A-A030-A464BC57D87E}" type="sibTrans" cxnId="{BAFE96CE-9DE5-CA46-AFA0-71602B736053}">
      <dgm:prSet/>
      <dgm:spPr/>
      <dgm:t>
        <a:bodyPr/>
        <a:lstStyle/>
        <a:p>
          <a:endParaRPr lang="en-US"/>
        </a:p>
      </dgm:t>
    </dgm:pt>
    <dgm:pt modelId="{30D743C9-C306-284D-BA73-B64EBDD70B33}">
      <dgm:prSet/>
      <dgm:spPr/>
      <dgm:t>
        <a:bodyPr/>
        <a:lstStyle/>
        <a:p>
          <a:r>
            <a:rPr lang="en-US" dirty="0" smtClean="0"/>
            <a:t>Structural and Socioeconomic factors play a major role</a:t>
          </a:r>
          <a:endParaRPr lang="en-US" dirty="0"/>
        </a:p>
      </dgm:t>
    </dgm:pt>
    <dgm:pt modelId="{9F0EFEE3-2C96-DC4B-92DA-F1AF22915BDF}" type="parTrans" cxnId="{0D5ABC70-6F88-924B-945F-5C52C5895F80}">
      <dgm:prSet/>
      <dgm:spPr/>
      <dgm:t>
        <a:bodyPr/>
        <a:lstStyle/>
        <a:p>
          <a:endParaRPr lang="en-US"/>
        </a:p>
      </dgm:t>
    </dgm:pt>
    <dgm:pt modelId="{2D812CF4-17F9-364C-B1C3-7A6854D68E27}" type="sibTrans" cxnId="{0D5ABC70-6F88-924B-945F-5C52C5895F80}">
      <dgm:prSet/>
      <dgm:spPr/>
      <dgm:t>
        <a:bodyPr/>
        <a:lstStyle/>
        <a:p>
          <a:endParaRPr lang="en-US"/>
        </a:p>
      </dgm:t>
    </dgm:pt>
    <dgm:pt modelId="{97A5C565-1EFE-9B4D-9749-C7CB2943FD88}">
      <dgm:prSet/>
      <dgm:spPr/>
      <dgm:t>
        <a:bodyPr/>
        <a:lstStyle/>
        <a:p>
          <a:r>
            <a:rPr lang="en-US" dirty="0"/>
            <a:t>With a higher baseline </a:t>
          </a:r>
          <a:r>
            <a:rPr lang="en-US" dirty="0" smtClean="0"/>
            <a:t>rate of </a:t>
          </a:r>
          <a:r>
            <a:rPr lang="en-US" dirty="0"/>
            <a:t>transmissible </a:t>
          </a:r>
          <a:r>
            <a:rPr lang="en-US" dirty="0" smtClean="0"/>
            <a:t>infections it is more likely that those in the community will be exposed to the infection. </a:t>
          </a:r>
          <a:endParaRPr lang="en-US" dirty="0"/>
        </a:p>
      </dgm:t>
    </dgm:pt>
    <dgm:pt modelId="{CD981C5E-1675-494D-A932-6826A3425608}" type="parTrans" cxnId="{8A0A2446-78D7-1C43-9438-468F54AC7348}">
      <dgm:prSet/>
      <dgm:spPr/>
      <dgm:t>
        <a:bodyPr/>
        <a:lstStyle/>
        <a:p>
          <a:endParaRPr lang="en-US"/>
        </a:p>
      </dgm:t>
    </dgm:pt>
    <dgm:pt modelId="{477CFE54-93B2-2C45-AB69-BDD6B1F009C1}" type="sibTrans" cxnId="{8A0A2446-78D7-1C43-9438-468F54AC7348}">
      <dgm:prSet/>
      <dgm:spPr/>
      <dgm:t>
        <a:bodyPr/>
        <a:lstStyle/>
        <a:p>
          <a:endParaRPr lang="en-US"/>
        </a:p>
      </dgm:t>
    </dgm:pt>
    <dgm:pt modelId="{68B5FE33-A02F-064C-B7E8-3864A0072EB5}">
      <dgm:prSet/>
      <dgm:spPr/>
      <dgm:t>
        <a:bodyPr/>
        <a:lstStyle/>
        <a:p>
          <a:r>
            <a:rPr lang="en-US" dirty="0" smtClean="0"/>
            <a:t>Respond  </a:t>
          </a:r>
          <a:r>
            <a:rPr lang="en-US" dirty="0"/>
            <a:t>to </a:t>
          </a:r>
          <a:r>
            <a:rPr lang="en-US" dirty="0" smtClean="0"/>
            <a:t>STIs, HCV and SUD</a:t>
          </a:r>
          <a:endParaRPr lang="en-US" dirty="0"/>
        </a:p>
      </dgm:t>
    </dgm:pt>
    <dgm:pt modelId="{D21D1539-9EEA-3E43-AFCD-1C9A582C65D2}" type="parTrans" cxnId="{6115D376-3C37-2944-BA2F-ACC035C0320A}">
      <dgm:prSet/>
      <dgm:spPr/>
      <dgm:t>
        <a:bodyPr/>
        <a:lstStyle/>
        <a:p>
          <a:endParaRPr lang="en-US"/>
        </a:p>
      </dgm:t>
    </dgm:pt>
    <dgm:pt modelId="{D0175D3D-59D1-7F4D-A91F-F483510283A4}" type="sibTrans" cxnId="{6115D376-3C37-2944-BA2F-ACC035C0320A}">
      <dgm:prSet/>
      <dgm:spPr/>
      <dgm:t>
        <a:bodyPr/>
        <a:lstStyle/>
        <a:p>
          <a:endParaRPr lang="en-US"/>
        </a:p>
      </dgm:t>
    </dgm:pt>
    <dgm:pt modelId="{72660C93-A316-43E6-A434-D1DA8528B8F1}">
      <dgm:prSet/>
      <dgm:spPr/>
      <dgm:t>
        <a:bodyPr/>
        <a:lstStyle/>
        <a:p>
          <a:r>
            <a:rPr lang="en-US" dirty="0" smtClean="0"/>
            <a:t>When people are unable to seek or receive care because of socioeconomic barriers</a:t>
          </a:r>
          <a:endParaRPr lang="en-US" dirty="0"/>
        </a:p>
      </dgm:t>
    </dgm:pt>
    <dgm:pt modelId="{14FB3B60-FC23-46E8-8F56-33C4C4E14BDB}" type="parTrans" cxnId="{48C272A6-661B-4790-BBE9-32DF83C6B3B1}">
      <dgm:prSet/>
      <dgm:spPr/>
      <dgm:t>
        <a:bodyPr/>
        <a:lstStyle/>
        <a:p>
          <a:endParaRPr lang="en-US"/>
        </a:p>
      </dgm:t>
    </dgm:pt>
    <dgm:pt modelId="{1B2F8A2C-F2FE-45DC-B4A8-F0A3D022C7EB}" type="sibTrans" cxnId="{48C272A6-661B-4790-BBE9-32DF83C6B3B1}">
      <dgm:prSet/>
      <dgm:spPr/>
      <dgm:t>
        <a:bodyPr/>
        <a:lstStyle/>
        <a:p>
          <a:endParaRPr lang="en-US"/>
        </a:p>
      </dgm:t>
    </dgm:pt>
    <dgm:pt modelId="{1AF3F7C2-B496-4AF9-B5DB-3DC89597184C}">
      <dgm:prSet/>
      <dgm:spPr/>
      <dgm:t>
        <a:bodyPr/>
        <a:lstStyle/>
        <a:p>
          <a:r>
            <a:rPr lang="en-US" dirty="0" smtClean="0"/>
            <a:t>Treatable diseases, like syphilis, HIV or HCV, persist at higher rates. </a:t>
          </a:r>
          <a:endParaRPr lang="en-US" dirty="0"/>
        </a:p>
      </dgm:t>
    </dgm:pt>
    <dgm:pt modelId="{DF21B37C-4E05-4FDF-81F7-65F48EE55C33}" type="parTrans" cxnId="{98100BD5-6647-4A8F-A0A1-B9446D419B72}">
      <dgm:prSet/>
      <dgm:spPr/>
      <dgm:t>
        <a:bodyPr/>
        <a:lstStyle/>
        <a:p>
          <a:endParaRPr lang="en-US"/>
        </a:p>
      </dgm:t>
    </dgm:pt>
    <dgm:pt modelId="{A5500BB4-1BBB-47ED-9F8C-7EAB9453E04C}" type="sibTrans" cxnId="{98100BD5-6647-4A8F-A0A1-B9446D419B72}">
      <dgm:prSet/>
      <dgm:spPr/>
      <dgm:t>
        <a:bodyPr/>
        <a:lstStyle/>
        <a:p>
          <a:endParaRPr lang="en-US"/>
        </a:p>
      </dgm:t>
    </dgm:pt>
    <dgm:pt modelId="{65098F67-79E8-48AD-8392-89B827FA0BA1}">
      <dgm:prSet/>
      <dgm:spPr/>
      <dgm:t>
        <a:bodyPr/>
        <a:lstStyle/>
        <a:p>
          <a:r>
            <a:rPr lang="en-US" dirty="0" smtClean="0"/>
            <a:t>By ensuring that the  </a:t>
          </a:r>
          <a:r>
            <a:rPr lang="en-US" dirty="0"/>
            <a:t>resources go to the communities in highest </a:t>
          </a:r>
          <a:r>
            <a:rPr lang="en-US" dirty="0" smtClean="0"/>
            <a:t>need in a timely </a:t>
          </a:r>
          <a:r>
            <a:rPr lang="en-US" dirty="0"/>
            <a:t>and </a:t>
          </a:r>
          <a:r>
            <a:rPr lang="en-US" dirty="0" smtClean="0"/>
            <a:t>efficient way.</a:t>
          </a:r>
          <a:endParaRPr lang="en-US" dirty="0"/>
        </a:p>
      </dgm:t>
    </dgm:pt>
    <dgm:pt modelId="{48C3689A-4423-47C6-86B9-46D50B10012E}" type="parTrans" cxnId="{037FD502-B530-430E-B080-62BE31AAC3A7}">
      <dgm:prSet/>
      <dgm:spPr/>
      <dgm:t>
        <a:bodyPr/>
        <a:lstStyle/>
        <a:p>
          <a:endParaRPr lang="en-US"/>
        </a:p>
      </dgm:t>
    </dgm:pt>
    <dgm:pt modelId="{F7FF93D1-40F0-4D0D-89B3-3217BDD71690}" type="sibTrans" cxnId="{037FD502-B530-430E-B080-62BE31AAC3A7}">
      <dgm:prSet/>
      <dgm:spPr/>
      <dgm:t>
        <a:bodyPr/>
        <a:lstStyle/>
        <a:p>
          <a:endParaRPr lang="en-US"/>
        </a:p>
      </dgm:t>
    </dgm:pt>
    <dgm:pt modelId="{30D4F44A-5680-174A-9962-023C1C8ECBB6}" type="pres">
      <dgm:prSet presAssocID="{CD500A0A-957E-4865-A114-BCD8EF9C08F9}" presName="linear" presStyleCnt="0">
        <dgm:presLayoutVars>
          <dgm:animLvl val="lvl"/>
          <dgm:resizeHandles val="exact"/>
        </dgm:presLayoutVars>
      </dgm:prSet>
      <dgm:spPr/>
      <dgm:t>
        <a:bodyPr/>
        <a:lstStyle/>
        <a:p>
          <a:endParaRPr lang="en-US"/>
        </a:p>
      </dgm:t>
    </dgm:pt>
    <dgm:pt modelId="{58411BA1-4078-114B-A0D6-F6C0AB6E1BB4}" type="pres">
      <dgm:prSet presAssocID="{2D266839-5AA5-9E42-BFAD-7FBE9A3C3226}" presName="parentText" presStyleLbl="node1" presStyleIdx="0" presStyleCnt="3">
        <dgm:presLayoutVars>
          <dgm:chMax val="0"/>
          <dgm:bulletEnabled val="1"/>
        </dgm:presLayoutVars>
      </dgm:prSet>
      <dgm:spPr/>
      <dgm:t>
        <a:bodyPr/>
        <a:lstStyle/>
        <a:p>
          <a:endParaRPr lang="en-US"/>
        </a:p>
      </dgm:t>
    </dgm:pt>
    <dgm:pt modelId="{4E0381C2-125C-4249-B9AD-428FAB606F1E}" type="pres">
      <dgm:prSet presAssocID="{2D266839-5AA5-9E42-BFAD-7FBE9A3C3226}" presName="childText" presStyleLbl="revTx" presStyleIdx="0" presStyleCnt="3">
        <dgm:presLayoutVars>
          <dgm:bulletEnabled val="1"/>
        </dgm:presLayoutVars>
      </dgm:prSet>
      <dgm:spPr/>
      <dgm:t>
        <a:bodyPr/>
        <a:lstStyle/>
        <a:p>
          <a:endParaRPr lang="en-US"/>
        </a:p>
      </dgm:t>
    </dgm:pt>
    <dgm:pt modelId="{212BA302-FB78-4702-8A2E-2AE278010BF6}" type="pres">
      <dgm:prSet presAssocID="{72660C93-A316-43E6-A434-D1DA8528B8F1}" presName="parentText" presStyleLbl="node1" presStyleIdx="1" presStyleCnt="3">
        <dgm:presLayoutVars>
          <dgm:chMax val="0"/>
          <dgm:bulletEnabled val="1"/>
        </dgm:presLayoutVars>
      </dgm:prSet>
      <dgm:spPr/>
      <dgm:t>
        <a:bodyPr/>
        <a:lstStyle/>
        <a:p>
          <a:endParaRPr lang="en-US"/>
        </a:p>
      </dgm:t>
    </dgm:pt>
    <dgm:pt modelId="{B2425210-6B67-4D1F-B8AC-A0FFA722E9D3}" type="pres">
      <dgm:prSet presAssocID="{72660C93-A316-43E6-A434-D1DA8528B8F1}" presName="childText" presStyleLbl="revTx" presStyleIdx="1" presStyleCnt="3">
        <dgm:presLayoutVars>
          <dgm:bulletEnabled val="1"/>
        </dgm:presLayoutVars>
      </dgm:prSet>
      <dgm:spPr/>
      <dgm:t>
        <a:bodyPr/>
        <a:lstStyle/>
        <a:p>
          <a:endParaRPr lang="en-US"/>
        </a:p>
      </dgm:t>
    </dgm:pt>
    <dgm:pt modelId="{3AA0FEB3-0799-4EDD-AF5B-4452F2707B6E}" type="pres">
      <dgm:prSet presAssocID="{68B5FE33-A02F-064C-B7E8-3864A0072EB5}" presName="parentText" presStyleLbl="node1" presStyleIdx="2" presStyleCnt="3">
        <dgm:presLayoutVars>
          <dgm:chMax val="0"/>
          <dgm:bulletEnabled val="1"/>
        </dgm:presLayoutVars>
      </dgm:prSet>
      <dgm:spPr/>
      <dgm:t>
        <a:bodyPr/>
        <a:lstStyle/>
        <a:p>
          <a:endParaRPr lang="en-US"/>
        </a:p>
      </dgm:t>
    </dgm:pt>
    <dgm:pt modelId="{A33EE048-1110-4A11-865B-7E5D01AB0049}" type="pres">
      <dgm:prSet presAssocID="{68B5FE33-A02F-064C-B7E8-3864A0072EB5}" presName="childText" presStyleLbl="revTx" presStyleIdx="2" presStyleCnt="3">
        <dgm:presLayoutVars>
          <dgm:bulletEnabled val="1"/>
        </dgm:presLayoutVars>
      </dgm:prSet>
      <dgm:spPr/>
      <dgm:t>
        <a:bodyPr/>
        <a:lstStyle/>
        <a:p>
          <a:endParaRPr lang="en-US"/>
        </a:p>
      </dgm:t>
    </dgm:pt>
  </dgm:ptLst>
  <dgm:cxnLst>
    <dgm:cxn modelId="{48C272A6-661B-4790-BBE9-32DF83C6B3B1}" srcId="{CD500A0A-957E-4865-A114-BCD8EF9C08F9}" destId="{72660C93-A316-43E6-A434-D1DA8528B8F1}" srcOrd="1" destOrd="0" parTransId="{14FB3B60-FC23-46E8-8F56-33C4C4E14BDB}" sibTransId="{1B2F8A2C-F2FE-45DC-B4A8-F0A3D022C7EB}"/>
    <dgm:cxn modelId="{0D5ABC70-6F88-924B-945F-5C52C5895F80}" srcId="{2D266839-5AA5-9E42-BFAD-7FBE9A3C3226}" destId="{30D743C9-C306-284D-BA73-B64EBDD70B33}" srcOrd="0" destOrd="0" parTransId="{9F0EFEE3-2C96-DC4B-92DA-F1AF22915BDF}" sibTransId="{2D812CF4-17F9-364C-B1C3-7A6854D68E27}"/>
    <dgm:cxn modelId="{98100BD5-6647-4A8F-A0A1-B9446D419B72}" srcId="{72660C93-A316-43E6-A434-D1DA8528B8F1}" destId="{1AF3F7C2-B496-4AF9-B5DB-3DC89597184C}" srcOrd="0" destOrd="0" parTransId="{DF21B37C-4E05-4FDF-81F7-65F48EE55C33}" sibTransId="{A5500BB4-1BBB-47ED-9F8C-7EAB9453E04C}"/>
    <dgm:cxn modelId="{38866578-5D67-4F07-A97A-F3D58204585D}" type="presOf" srcId="{97A5C565-1EFE-9B4D-9749-C7CB2943FD88}" destId="{B2425210-6B67-4D1F-B8AC-A0FFA722E9D3}" srcOrd="0" destOrd="1" presId="urn:microsoft.com/office/officeart/2005/8/layout/vList2"/>
    <dgm:cxn modelId="{6115D376-3C37-2944-BA2F-ACC035C0320A}" srcId="{CD500A0A-957E-4865-A114-BCD8EF9C08F9}" destId="{68B5FE33-A02F-064C-B7E8-3864A0072EB5}" srcOrd="2" destOrd="0" parTransId="{D21D1539-9EEA-3E43-AFCD-1C9A582C65D2}" sibTransId="{D0175D3D-59D1-7F4D-A91F-F483510283A4}"/>
    <dgm:cxn modelId="{3BC78544-26A1-4C9D-9B86-3DCFB919780C}" type="presOf" srcId="{72660C93-A316-43E6-A434-D1DA8528B8F1}" destId="{212BA302-FB78-4702-8A2E-2AE278010BF6}" srcOrd="0" destOrd="0" presId="urn:microsoft.com/office/officeart/2005/8/layout/vList2"/>
    <dgm:cxn modelId="{EFE8F4C7-3F28-485E-9D0E-18354E00DCF7}" type="presOf" srcId="{65098F67-79E8-48AD-8392-89B827FA0BA1}" destId="{A33EE048-1110-4A11-865B-7E5D01AB0049}" srcOrd="0" destOrd="0" presId="urn:microsoft.com/office/officeart/2005/8/layout/vList2"/>
    <dgm:cxn modelId="{26D30B60-F38A-4782-BF42-CECCAA671EDC}" type="presOf" srcId="{68B5FE33-A02F-064C-B7E8-3864A0072EB5}" destId="{3AA0FEB3-0799-4EDD-AF5B-4452F2707B6E}" srcOrd="0" destOrd="0" presId="urn:microsoft.com/office/officeart/2005/8/layout/vList2"/>
    <dgm:cxn modelId="{7D48AA71-8620-5A48-85B1-42E71F6DA01F}" type="presOf" srcId="{30D743C9-C306-284D-BA73-B64EBDD70B33}" destId="{4E0381C2-125C-4249-B9AD-428FAB606F1E}" srcOrd="0" destOrd="0" presId="urn:microsoft.com/office/officeart/2005/8/layout/vList2"/>
    <dgm:cxn modelId="{A75A436B-8827-6A44-AFF1-4F2FD5889DEC}" type="presOf" srcId="{CD500A0A-957E-4865-A114-BCD8EF9C08F9}" destId="{30D4F44A-5680-174A-9962-023C1C8ECBB6}" srcOrd="0" destOrd="0" presId="urn:microsoft.com/office/officeart/2005/8/layout/vList2"/>
    <dgm:cxn modelId="{7BBB1E0A-CDDE-5F47-A86E-D3A4CE09F6E0}" type="presOf" srcId="{2D266839-5AA5-9E42-BFAD-7FBE9A3C3226}" destId="{58411BA1-4078-114B-A0D6-F6C0AB6E1BB4}" srcOrd="0" destOrd="0" presId="urn:microsoft.com/office/officeart/2005/8/layout/vList2"/>
    <dgm:cxn modelId="{BAFE96CE-9DE5-CA46-AFA0-71602B736053}" srcId="{CD500A0A-957E-4865-A114-BCD8EF9C08F9}" destId="{2D266839-5AA5-9E42-BFAD-7FBE9A3C3226}" srcOrd="0" destOrd="0" parTransId="{8EC8647A-05CF-2A48-8CDC-676AC026B6AD}" sibTransId="{86A8B2E1-D617-7F4A-A030-A464BC57D87E}"/>
    <dgm:cxn modelId="{8A0A2446-78D7-1C43-9438-468F54AC7348}" srcId="{72660C93-A316-43E6-A434-D1DA8528B8F1}" destId="{97A5C565-1EFE-9B4D-9749-C7CB2943FD88}" srcOrd="1" destOrd="0" parTransId="{CD981C5E-1675-494D-A932-6826A3425608}" sibTransId="{477CFE54-93B2-2C45-AB69-BDD6B1F009C1}"/>
    <dgm:cxn modelId="{037FD502-B530-430E-B080-62BE31AAC3A7}" srcId="{68B5FE33-A02F-064C-B7E8-3864A0072EB5}" destId="{65098F67-79E8-48AD-8392-89B827FA0BA1}" srcOrd="0" destOrd="0" parTransId="{48C3689A-4423-47C6-86B9-46D50B10012E}" sibTransId="{F7FF93D1-40F0-4D0D-89B3-3217BDD71690}"/>
    <dgm:cxn modelId="{DB507975-76CE-493E-836F-C76FDB344FAD}" type="presOf" srcId="{1AF3F7C2-B496-4AF9-B5DB-3DC89597184C}" destId="{B2425210-6B67-4D1F-B8AC-A0FFA722E9D3}" srcOrd="0" destOrd="0" presId="urn:microsoft.com/office/officeart/2005/8/layout/vList2"/>
    <dgm:cxn modelId="{48C268C8-3806-1A4E-874E-81F3FA7E0744}" type="presParOf" srcId="{30D4F44A-5680-174A-9962-023C1C8ECBB6}" destId="{58411BA1-4078-114B-A0D6-F6C0AB6E1BB4}" srcOrd="0" destOrd="0" presId="urn:microsoft.com/office/officeart/2005/8/layout/vList2"/>
    <dgm:cxn modelId="{649C8C43-C7B1-864A-A66B-4EDE0DAF09C1}" type="presParOf" srcId="{30D4F44A-5680-174A-9962-023C1C8ECBB6}" destId="{4E0381C2-125C-4249-B9AD-428FAB606F1E}" srcOrd="1" destOrd="0" presId="urn:microsoft.com/office/officeart/2005/8/layout/vList2"/>
    <dgm:cxn modelId="{521F75F6-887A-4AB3-8104-03EC13965A65}" type="presParOf" srcId="{30D4F44A-5680-174A-9962-023C1C8ECBB6}" destId="{212BA302-FB78-4702-8A2E-2AE278010BF6}" srcOrd="2" destOrd="0" presId="urn:microsoft.com/office/officeart/2005/8/layout/vList2"/>
    <dgm:cxn modelId="{7662E72B-D432-4EE5-9DF0-064B3103FB14}" type="presParOf" srcId="{30D4F44A-5680-174A-9962-023C1C8ECBB6}" destId="{B2425210-6B67-4D1F-B8AC-A0FFA722E9D3}" srcOrd="3" destOrd="0" presId="urn:microsoft.com/office/officeart/2005/8/layout/vList2"/>
    <dgm:cxn modelId="{C9C905B9-F307-4CED-B1EF-D5465A2850D0}" type="presParOf" srcId="{30D4F44A-5680-174A-9962-023C1C8ECBB6}" destId="{3AA0FEB3-0799-4EDD-AF5B-4452F2707B6E}" srcOrd="4" destOrd="0" presId="urn:microsoft.com/office/officeart/2005/8/layout/vList2"/>
    <dgm:cxn modelId="{5077A6AC-AAE5-4B85-90EB-226570DEE173}" type="presParOf" srcId="{30D4F44A-5680-174A-9962-023C1C8ECBB6}" destId="{A33EE048-1110-4A11-865B-7E5D01AB004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899C1D-C3D9-4C04-AAE8-125538DF5E04}" type="doc">
      <dgm:prSet loTypeId="urn:microsoft.com/office/officeart/2018/5/layout/IconLeafLabelList" loCatId="icon" qsTypeId="urn:microsoft.com/office/officeart/2005/8/quickstyle/simple1" qsCatId="simple" csTypeId="urn:microsoft.com/office/officeart/2005/8/colors/accent0_3" csCatId="mainScheme" phldr="1"/>
      <dgm:spPr/>
      <dgm:t>
        <a:bodyPr/>
        <a:lstStyle/>
        <a:p>
          <a:endParaRPr lang="en-US"/>
        </a:p>
      </dgm:t>
    </dgm:pt>
    <dgm:pt modelId="{62081005-0092-4D30-AF7C-10066E3D34C6}">
      <dgm:prSet/>
      <dgm:spPr/>
      <dgm:t>
        <a:bodyPr/>
        <a:lstStyle/>
        <a:p>
          <a:pPr>
            <a:lnSpc>
              <a:spcPct val="100000"/>
            </a:lnSpc>
            <a:defRPr cap="all"/>
          </a:pPr>
          <a:r>
            <a:rPr lang="en-US" b="1" i="0" dirty="0"/>
            <a:t>as a primary care health worker?</a:t>
          </a:r>
        </a:p>
        <a:p>
          <a:pPr>
            <a:lnSpc>
              <a:spcPct val="100000"/>
            </a:lnSpc>
            <a:defRPr cap="all"/>
          </a:pPr>
          <a:r>
            <a:rPr lang="en-US" b="1" i="0" dirty="0"/>
            <a:t>(Individual)</a:t>
          </a:r>
          <a:br>
            <a:rPr lang="en-US" b="1" i="0" dirty="0"/>
          </a:br>
          <a:endParaRPr lang="en-US" b="1" dirty="0"/>
        </a:p>
      </dgm:t>
    </dgm:pt>
    <dgm:pt modelId="{E225B485-FDE8-47CB-B06C-BD16952244C9}" type="parTrans" cxnId="{80A92303-EE39-4B8A-92C5-FE78D2880B2E}">
      <dgm:prSet/>
      <dgm:spPr/>
      <dgm:t>
        <a:bodyPr/>
        <a:lstStyle/>
        <a:p>
          <a:endParaRPr lang="en-US"/>
        </a:p>
      </dgm:t>
    </dgm:pt>
    <dgm:pt modelId="{99907631-5CF8-4B03-B688-DBA90C52002E}" type="sibTrans" cxnId="{80A92303-EE39-4B8A-92C5-FE78D2880B2E}">
      <dgm:prSet/>
      <dgm:spPr/>
      <dgm:t>
        <a:bodyPr/>
        <a:lstStyle/>
        <a:p>
          <a:endParaRPr lang="en-US"/>
        </a:p>
      </dgm:t>
    </dgm:pt>
    <dgm:pt modelId="{4B782EAD-0A38-4CB3-903F-09C41F19BBBC}">
      <dgm:prSet/>
      <dgm:spPr/>
      <dgm:t>
        <a:bodyPr/>
        <a:lstStyle/>
        <a:p>
          <a:pPr>
            <a:lnSpc>
              <a:spcPct val="100000"/>
            </a:lnSpc>
            <a:defRPr cap="all"/>
          </a:pPr>
          <a:r>
            <a:rPr lang="en-US" b="1" i="0" dirty="0"/>
            <a:t>as health system Leadership?</a:t>
          </a:r>
        </a:p>
        <a:p>
          <a:pPr>
            <a:lnSpc>
              <a:spcPct val="100000"/>
            </a:lnSpc>
            <a:defRPr cap="all"/>
          </a:pPr>
          <a:r>
            <a:rPr lang="en-US" b="1" i="0" dirty="0"/>
            <a:t>(Micro)</a:t>
          </a:r>
          <a:br>
            <a:rPr lang="en-US" b="1" i="0" dirty="0"/>
          </a:br>
          <a:endParaRPr lang="en-US" b="1" dirty="0"/>
        </a:p>
      </dgm:t>
    </dgm:pt>
    <dgm:pt modelId="{69BE0239-7632-482E-8D24-2610D28F0D59}" type="parTrans" cxnId="{ED895DAF-012D-4102-8B8A-B7EBE04BC16A}">
      <dgm:prSet/>
      <dgm:spPr/>
      <dgm:t>
        <a:bodyPr/>
        <a:lstStyle/>
        <a:p>
          <a:endParaRPr lang="en-US"/>
        </a:p>
      </dgm:t>
    </dgm:pt>
    <dgm:pt modelId="{B3333935-447B-42F4-B87A-E38ED31EF2FE}" type="sibTrans" cxnId="{ED895DAF-012D-4102-8B8A-B7EBE04BC16A}">
      <dgm:prSet/>
      <dgm:spPr/>
      <dgm:t>
        <a:bodyPr/>
        <a:lstStyle/>
        <a:p>
          <a:endParaRPr lang="en-US"/>
        </a:p>
      </dgm:t>
    </dgm:pt>
    <dgm:pt modelId="{6478DBD0-C36B-4EAC-ADE0-1CD0C797E1C0}">
      <dgm:prSet/>
      <dgm:spPr/>
      <dgm:t>
        <a:bodyPr/>
        <a:lstStyle/>
        <a:p>
          <a:pPr>
            <a:lnSpc>
              <a:spcPct val="100000"/>
            </a:lnSpc>
            <a:defRPr cap="all"/>
          </a:pPr>
          <a:r>
            <a:rPr lang="en-US" b="0" i="0" dirty="0"/>
            <a:t> As a Society</a:t>
          </a:r>
          <a:endParaRPr lang="en-US" b="1" i="0" dirty="0"/>
        </a:p>
        <a:p>
          <a:pPr>
            <a:lnSpc>
              <a:spcPct val="100000"/>
            </a:lnSpc>
            <a:defRPr cap="all"/>
          </a:pPr>
          <a:r>
            <a:rPr lang="en-US" b="1" i="0" dirty="0"/>
            <a:t>(Macro)</a:t>
          </a:r>
          <a:endParaRPr lang="en-US" b="1" dirty="0"/>
        </a:p>
      </dgm:t>
    </dgm:pt>
    <dgm:pt modelId="{28E96CD5-8868-4617-9302-1A0ADB9A70E9}" type="parTrans" cxnId="{FC5486AD-204F-4CB9-B40A-AC28DDC17CC3}">
      <dgm:prSet/>
      <dgm:spPr/>
      <dgm:t>
        <a:bodyPr/>
        <a:lstStyle/>
        <a:p>
          <a:endParaRPr lang="en-US"/>
        </a:p>
      </dgm:t>
    </dgm:pt>
    <dgm:pt modelId="{21E726CD-1600-4ABD-BBFB-077649C9D89E}" type="sibTrans" cxnId="{FC5486AD-204F-4CB9-B40A-AC28DDC17CC3}">
      <dgm:prSet/>
      <dgm:spPr/>
      <dgm:t>
        <a:bodyPr/>
        <a:lstStyle/>
        <a:p>
          <a:endParaRPr lang="en-US"/>
        </a:p>
      </dgm:t>
    </dgm:pt>
    <dgm:pt modelId="{FA08A982-17F1-4EEF-BAB9-D8F82AE81B0B}" type="pres">
      <dgm:prSet presAssocID="{69899C1D-C3D9-4C04-AAE8-125538DF5E04}" presName="root" presStyleCnt="0">
        <dgm:presLayoutVars>
          <dgm:dir/>
          <dgm:resizeHandles val="exact"/>
        </dgm:presLayoutVars>
      </dgm:prSet>
      <dgm:spPr/>
      <dgm:t>
        <a:bodyPr/>
        <a:lstStyle/>
        <a:p>
          <a:endParaRPr lang="en-US"/>
        </a:p>
      </dgm:t>
    </dgm:pt>
    <dgm:pt modelId="{788517DA-611A-4577-94EB-F93C4140CBAA}" type="pres">
      <dgm:prSet presAssocID="{62081005-0092-4D30-AF7C-10066E3D34C6}" presName="compNode" presStyleCnt="0"/>
      <dgm:spPr/>
    </dgm:pt>
    <dgm:pt modelId="{A3D9168B-31CA-454E-9B0B-6A3C4D7DEAAE}" type="pres">
      <dgm:prSet presAssocID="{62081005-0092-4D30-AF7C-10066E3D34C6}" presName="iconBgRect" presStyleLbl="bgShp" presStyleIdx="0" presStyleCnt="3"/>
      <dgm:spPr>
        <a:prstGeom prst="round2DiagRect">
          <a:avLst>
            <a:gd name="adj1" fmla="val 29727"/>
            <a:gd name="adj2" fmla="val 0"/>
          </a:avLst>
        </a:prstGeom>
      </dgm:spPr>
    </dgm:pt>
    <dgm:pt modelId="{AE3C198E-C321-4EAD-B8EB-76468C734D56}" type="pres">
      <dgm:prSet presAssocID="{62081005-0092-4D30-AF7C-10066E3D34C6}"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Office Worker"/>
        </a:ext>
      </dgm:extLst>
    </dgm:pt>
    <dgm:pt modelId="{93C2D222-CC50-4177-A760-DBF77DAB9859}" type="pres">
      <dgm:prSet presAssocID="{62081005-0092-4D30-AF7C-10066E3D34C6}" presName="spaceRect" presStyleCnt="0"/>
      <dgm:spPr/>
    </dgm:pt>
    <dgm:pt modelId="{E4B9E22F-D0F0-452F-B10B-D59CF8659C72}" type="pres">
      <dgm:prSet presAssocID="{62081005-0092-4D30-AF7C-10066E3D34C6}" presName="textRect" presStyleLbl="revTx" presStyleIdx="0" presStyleCnt="3">
        <dgm:presLayoutVars>
          <dgm:chMax val="1"/>
          <dgm:chPref val="1"/>
        </dgm:presLayoutVars>
      </dgm:prSet>
      <dgm:spPr/>
      <dgm:t>
        <a:bodyPr/>
        <a:lstStyle/>
        <a:p>
          <a:endParaRPr lang="en-US"/>
        </a:p>
      </dgm:t>
    </dgm:pt>
    <dgm:pt modelId="{B120A866-9BBC-4D3D-A280-0A47DEE623AB}" type="pres">
      <dgm:prSet presAssocID="{99907631-5CF8-4B03-B688-DBA90C52002E}" presName="sibTrans" presStyleCnt="0"/>
      <dgm:spPr/>
    </dgm:pt>
    <dgm:pt modelId="{AF6013E6-BC90-4632-953B-5C63C5A72ED5}" type="pres">
      <dgm:prSet presAssocID="{4B782EAD-0A38-4CB3-903F-09C41F19BBBC}" presName="compNode" presStyleCnt="0"/>
      <dgm:spPr/>
    </dgm:pt>
    <dgm:pt modelId="{3AA8813A-901E-4C87-AE8A-C1D37C5D074B}" type="pres">
      <dgm:prSet presAssocID="{4B782EAD-0A38-4CB3-903F-09C41F19BBBC}" presName="iconBgRect" presStyleLbl="bgShp" presStyleIdx="1" presStyleCnt="3"/>
      <dgm:spPr>
        <a:prstGeom prst="round2DiagRect">
          <a:avLst>
            <a:gd name="adj1" fmla="val 29727"/>
            <a:gd name="adj2" fmla="val 0"/>
          </a:avLst>
        </a:prstGeom>
      </dgm:spPr>
    </dgm:pt>
    <dgm:pt modelId="{EDD491DA-8C68-417E-897E-D7157626DF44}" type="pres">
      <dgm:prSet presAssocID="{4B782EAD-0A38-4CB3-903F-09C41F19BBBC}"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Questions"/>
        </a:ext>
      </dgm:extLst>
    </dgm:pt>
    <dgm:pt modelId="{379C58D6-5A2C-48C3-BECF-542D1F3929A9}" type="pres">
      <dgm:prSet presAssocID="{4B782EAD-0A38-4CB3-903F-09C41F19BBBC}" presName="spaceRect" presStyleCnt="0"/>
      <dgm:spPr/>
    </dgm:pt>
    <dgm:pt modelId="{AC8E6E86-5562-47F2-8345-92126C6C6A30}" type="pres">
      <dgm:prSet presAssocID="{4B782EAD-0A38-4CB3-903F-09C41F19BBBC}" presName="textRect" presStyleLbl="revTx" presStyleIdx="1" presStyleCnt="3">
        <dgm:presLayoutVars>
          <dgm:chMax val="1"/>
          <dgm:chPref val="1"/>
        </dgm:presLayoutVars>
      </dgm:prSet>
      <dgm:spPr/>
      <dgm:t>
        <a:bodyPr/>
        <a:lstStyle/>
        <a:p>
          <a:endParaRPr lang="en-US"/>
        </a:p>
      </dgm:t>
    </dgm:pt>
    <dgm:pt modelId="{61FBA928-1BA1-4D9C-8ECE-0C4A4D289B09}" type="pres">
      <dgm:prSet presAssocID="{B3333935-447B-42F4-B87A-E38ED31EF2FE}" presName="sibTrans" presStyleCnt="0"/>
      <dgm:spPr/>
    </dgm:pt>
    <dgm:pt modelId="{5291E131-E1B4-4FB3-80DD-0F8405D21F2E}" type="pres">
      <dgm:prSet presAssocID="{6478DBD0-C36B-4EAC-ADE0-1CD0C797E1C0}" presName="compNode" presStyleCnt="0"/>
      <dgm:spPr/>
    </dgm:pt>
    <dgm:pt modelId="{725D8225-6CC3-4552-964F-EC1C109D8A57}" type="pres">
      <dgm:prSet presAssocID="{6478DBD0-C36B-4EAC-ADE0-1CD0C797E1C0}" presName="iconBgRect" presStyleLbl="bgShp" presStyleIdx="2" presStyleCnt="3"/>
      <dgm:spPr>
        <a:prstGeom prst="round2DiagRect">
          <a:avLst>
            <a:gd name="adj1" fmla="val 29727"/>
            <a:gd name="adj2" fmla="val 0"/>
          </a:avLst>
        </a:prstGeom>
      </dgm:spPr>
    </dgm:pt>
    <dgm:pt modelId="{86393E37-55F6-4112-97E0-0707DAA3358A}" type="pres">
      <dgm:prSet presAssocID="{6478DBD0-C36B-4EAC-ADE0-1CD0C797E1C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Group"/>
        </a:ext>
      </dgm:extLst>
    </dgm:pt>
    <dgm:pt modelId="{BC51DB27-8AD2-4D6D-9494-894AABB397D1}" type="pres">
      <dgm:prSet presAssocID="{6478DBD0-C36B-4EAC-ADE0-1CD0C797E1C0}" presName="spaceRect" presStyleCnt="0"/>
      <dgm:spPr/>
    </dgm:pt>
    <dgm:pt modelId="{7AB84DB8-B5D7-49E9-918B-80B64C641C71}" type="pres">
      <dgm:prSet presAssocID="{6478DBD0-C36B-4EAC-ADE0-1CD0C797E1C0}" presName="textRect" presStyleLbl="revTx" presStyleIdx="2" presStyleCnt="3">
        <dgm:presLayoutVars>
          <dgm:chMax val="1"/>
          <dgm:chPref val="1"/>
        </dgm:presLayoutVars>
      </dgm:prSet>
      <dgm:spPr/>
      <dgm:t>
        <a:bodyPr/>
        <a:lstStyle/>
        <a:p>
          <a:endParaRPr lang="en-US"/>
        </a:p>
      </dgm:t>
    </dgm:pt>
  </dgm:ptLst>
  <dgm:cxnLst>
    <dgm:cxn modelId="{4955FC6A-C566-42E8-8C51-79D0CA247E77}" type="presOf" srcId="{4B782EAD-0A38-4CB3-903F-09C41F19BBBC}" destId="{AC8E6E86-5562-47F2-8345-92126C6C6A30}" srcOrd="0" destOrd="0" presId="urn:microsoft.com/office/officeart/2018/5/layout/IconLeafLabelList"/>
    <dgm:cxn modelId="{80A92303-EE39-4B8A-92C5-FE78D2880B2E}" srcId="{69899C1D-C3D9-4C04-AAE8-125538DF5E04}" destId="{62081005-0092-4D30-AF7C-10066E3D34C6}" srcOrd="0" destOrd="0" parTransId="{E225B485-FDE8-47CB-B06C-BD16952244C9}" sibTransId="{99907631-5CF8-4B03-B688-DBA90C52002E}"/>
    <dgm:cxn modelId="{ED895DAF-012D-4102-8B8A-B7EBE04BC16A}" srcId="{69899C1D-C3D9-4C04-AAE8-125538DF5E04}" destId="{4B782EAD-0A38-4CB3-903F-09C41F19BBBC}" srcOrd="1" destOrd="0" parTransId="{69BE0239-7632-482E-8D24-2610D28F0D59}" sibTransId="{B3333935-447B-42F4-B87A-E38ED31EF2FE}"/>
    <dgm:cxn modelId="{4EAC2DB2-12E9-4EA5-8B54-E7C11EB8F096}" type="presOf" srcId="{62081005-0092-4D30-AF7C-10066E3D34C6}" destId="{E4B9E22F-D0F0-452F-B10B-D59CF8659C72}" srcOrd="0" destOrd="0" presId="urn:microsoft.com/office/officeart/2018/5/layout/IconLeafLabelList"/>
    <dgm:cxn modelId="{72BF6AA8-BBA6-4CEE-B934-E01B711F3502}" type="presOf" srcId="{6478DBD0-C36B-4EAC-ADE0-1CD0C797E1C0}" destId="{7AB84DB8-B5D7-49E9-918B-80B64C641C71}" srcOrd="0" destOrd="0" presId="urn:microsoft.com/office/officeart/2018/5/layout/IconLeafLabelList"/>
    <dgm:cxn modelId="{FC5486AD-204F-4CB9-B40A-AC28DDC17CC3}" srcId="{69899C1D-C3D9-4C04-AAE8-125538DF5E04}" destId="{6478DBD0-C36B-4EAC-ADE0-1CD0C797E1C0}" srcOrd="2" destOrd="0" parTransId="{28E96CD5-8868-4617-9302-1A0ADB9A70E9}" sibTransId="{21E726CD-1600-4ABD-BBFB-077649C9D89E}"/>
    <dgm:cxn modelId="{AD9D5613-C447-4A13-968A-CAD3ADE13A72}" type="presOf" srcId="{69899C1D-C3D9-4C04-AAE8-125538DF5E04}" destId="{FA08A982-17F1-4EEF-BAB9-D8F82AE81B0B}" srcOrd="0" destOrd="0" presId="urn:microsoft.com/office/officeart/2018/5/layout/IconLeafLabelList"/>
    <dgm:cxn modelId="{2AC7F19C-24A1-40CB-8FE1-069A4E47FB50}" type="presParOf" srcId="{FA08A982-17F1-4EEF-BAB9-D8F82AE81B0B}" destId="{788517DA-611A-4577-94EB-F93C4140CBAA}" srcOrd="0" destOrd="0" presId="urn:microsoft.com/office/officeart/2018/5/layout/IconLeafLabelList"/>
    <dgm:cxn modelId="{9FA08612-D437-4F2C-8E74-DE0077ECA9F2}" type="presParOf" srcId="{788517DA-611A-4577-94EB-F93C4140CBAA}" destId="{A3D9168B-31CA-454E-9B0B-6A3C4D7DEAAE}" srcOrd="0" destOrd="0" presId="urn:microsoft.com/office/officeart/2018/5/layout/IconLeafLabelList"/>
    <dgm:cxn modelId="{D9767492-DA21-4A6C-A354-C73D963BD077}" type="presParOf" srcId="{788517DA-611A-4577-94EB-F93C4140CBAA}" destId="{AE3C198E-C321-4EAD-B8EB-76468C734D56}" srcOrd="1" destOrd="0" presId="urn:microsoft.com/office/officeart/2018/5/layout/IconLeafLabelList"/>
    <dgm:cxn modelId="{7095C5EB-9196-4229-8BC4-2CADD66E7758}" type="presParOf" srcId="{788517DA-611A-4577-94EB-F93C4140CBAA}" destId="{93C2D222-CC50-4177-A760-DBF77DAB9859}" srcOrd="2" destOrd="0" presId="urn:microsoft.com/office/officeart/2018/5/layout/IconLeafLabelList"/>
    <dgm:cxn modelId="{8F416397-78CE-40FB-890C-2CC1D5D72BBB}" type="presParOf" srcId="{788517DA-611A-4577-94EB-F93C4140CBAA}" destId="{E4B9E22F-D0F0-452F-B10B-D59CF8659C72}" srcOrd="3" destOrd="0" presId="urn:microsoft.com/office/officeart/2018/5/layout/IconLeafLabelList"/>
    <dgm:cxn modelId="{92949F62-DF96-4D6C-B48F-531C4D0FDB5E}" type="presParOf" srcId="{FA08A982-17F1-4EEF-BAB9-D8F82AE81B0B}" destId="{B120A866-9BBC-4D3D-A280-0A47DEE623AB}" srcOrd="1" destOrd="0" presId="urn:microsoft.com/office/officeart/2018/5/layout/IconLeafLabelList"/>
    <dgm:cxn modelId="{FAB816F4-7F26-4285-936A-427F573C03E4}" type="presParOf" srcId="{FA08A982-17F1-4EEF-BAB9-D8F82AE81B0B}" destId="{AF6013E6-BC90-4632-953B-5C63C5A72ED5}" srcOrd="2" destOrd="0" presId="urn:microsoft.com/office/officeart/2018/5/layout/IconLeafLabelList"/>
    <dgm:cxn modelId="{57D972D3-186C-444B-A2EE-E387922A062B}" type="presParOf" srcId="{AF6013E6-BC90-4632-953B-5C63C5A72ED5}" destId="{3AA8813A-901E-4C87-AE8A-C1D37C5D074B}" srcOrd="0" destOrd="0" presId="urn:microsoft.com/office/officeart/2018/5/layout/IconLeafLabelList"/>
    <dgm:cxn modelId="{68099EEE-6959-4746-AF9F-A5F48435EF97}" type="presParOf" srcId="{AF6013E6-BC90-4632-953B-5C63C5A72ED5}" destId="{EDD491DA-8C68-417E-897E-D7157626DF44}" srcOrd="1" destOrd="0" presId="urn:microsoft.com/office/officeart/2018/5/layout/IconLeafLabelList"/>
    <dgm:cxn modelId="{D6AADAAB-3B54-4DFF-A77C-015407301448}" type="presParOf" srcId="{AF6013E6-BC90-4632-953B-5C63C5A72ED5}" destId="{379C58D6-5A2C-48C3-BECF-542D1F3929A9}" srcOrd="2" destOrd="0" presId="urn:microsoft.com/office/officeart/2018/5/layout/IconLeafLabelList"/>
    <dgm:cxn modelId="{02CB5E22-C7A3-412C-99AC-DE61F4B0E7CF}" type="presParOf" srcId="{AF6013E6-BC90-4632-953B-5C63C5A72ED5}" destId="{AC8E6E86-5562-47F2-8345-92126C6C6A30}" srcOrd="3" destOrd="0" presId="urn:microsoft.com/office/officeart/2018/5/layout/IconLeafLabelList"/>
    <dgm:cxn modelId="{7073F1D6-18B6-44E5-ABC0-6E896BA09B90}" type="presParOf" srcId="{FA08A982-17F1-4EEF-BAB9-D8F82AE81B0B}" destId="{61FBA928-1BA1-4D9C-8ECE-0C4A4D289B09}" srcOrd="3" destOrd="0" presId="urn:microsoft.com/office/officeart/2018/5/layout/IconLeafLabelList"/>
    <dgm:cxn modelId="{AFE5ACCC-37EB-4167-AFC6-06D5C821167E}" type="presParOf" srcId="{FA08A982-17F1-4EEF-BAB9-D8F82AE81B0B}" destId="{5291E131-E1B4-4FB3-80DD-0F8405D21F2E}" srcOrd="4" destOrd="0" presId="urn:microsoft.com/office/officeart/2018/5/layout/IconLeafLabelList"/>
    <dgm:cxn modelId="{85AADD34-9116-482B-AB89-8452249A09FF}" type="presParOf" srcId="{5291E131-E1B4-4FB3-80DD-0F8405D21F2E}" destId="{725D8225-6CC3-4552-964F-EC1C109D8A57}" srcOrd="0" destOrd="0" presId="urn:microsoft.com/office/officeart/2018/5/layout/IconLeafLabelList"/>
    <dgm:cxn modelId="{1225C57B-17FE-45A8-97E0-1ACC3BDADD7C}" type="presParOf" srcId="{5291E131-E1B4-4FB3-80DD-0F8405D21F2E}" destId="{86393E37-55F6-4112-97E0-0707DAA3358A}" srcOrd="1" destOrd="0" presId="urn:microsoft.com/office/officeart/2018/5/layout/IconLeafLabelList"/>
    <dgm:cxn modelId="{155E257E-BBCE-4D11-9420-130624BEAEAE}" type="presParOf" srcId="{5291E131-E1B4-4FB3-80DD-0F8405D21F2E}" destId="{BC51DB27-8AD2-4D6D-9494-894AABB397D1}" srcOrd="2" destOrd="0" presId="urn:microsoft.com/office/officeart/2018/5/layout/IconLeafLabelList"/>
    <dgm:cxn modelId="{F584CE85-BB75-44E2-8B52-28C4A4800CB9}" type="presParOf" srcId="{5291E131-E1B4-4FB3-80DD-0F8405D21F2E}" destId="{7AB84DB8-B5D7-49E9-918B-80B64C641C7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simple1" qsCatId="simple" csTypeId="urn:microsoft.com/office/officeart/2005/8/colors/colorful4" csCatId="colorful" phldr="1"/>
      <dgm:spPr/>
      <dgm:t>
        <a:bodyPr/>
        <a:lstStyle/>
        <a:p>
          <a:endParaRPr lang="en-US"/>
        </a:p>
      </dgm:t>
    </dgm:pt>
    <dgm:pt modelId="{57727D82-DC6B-F949-95AE-2C561A579326}">
      <dgm:prSet phldrT="[Text]" custT="1"/>
      <dgm:spPr/>
      <dgm:t>
        <a:bodyPr/>
        <a:lstStyle/>
        <a:p>
          <a:r>
            <a:rPr lang="en-US" sz="1600" b="1" dirty="0"/>
            <a:t>Structural </a:t>
          </a:r>
          <a:r>
            <a:rPr lang="en-US" sz="1600" b="1" dirty="0" smtClean="0"/>
            <a:t>Factors</a:t>
          </a:r>
        </a:p>
        <a:p>
          <a:r>
            <a:rPr lang="en-US" sz="1000" dirty="0" smtClean="0"/>
            <a:t>The lack of access to housing, transportation, health facilities, SSP programs</a:t>
          </a:r>
          <a:endParaRPr lang="en-US" sz="1000" b="1" dirty="0"/>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FF46B48F-526D-EF4E-8568-155DD6B9061F}">
      <dgm:prSet phldrT="[Text]" custT="1"/>
      <dgm:spPr/>
      <dgm:t>
        <a:bodyPr/>
        <a:lstStyle/>
        <a:p>
          <a:pPr algn="ctr"/>
          <a:r>
            <a:rPr lang="en-US" sz="1200" dirty="0"/>
            <a:t/>
          </a:r>
          <a:br>
            <a:rPr lang="en-US" sz="1200" dirty="0"/>
          </a:br>
          <a:r>
            <a:rPr lang="en-US" sz="1200" dirty="0" smtClean="0"/>
            <a:t>           </a:t>
          </a:r>
          <a:r>
            <a:rPr lang="en-US" sz="1600" b="1" dirty="0" smtClean="0"/>
            <a:t>Social Factors</a:t>
          </a:r>
        </a:p>
        <a:p>
          <a:pPr algn="ctr"/>
          <a:r>
            <a:rPr lang="en-US" sz="1000" dirty="0" smtClean="0"/>
            <a:t>  STIGMA,  Lack of education, employment, access to healthy food,  health coverage</a:t>
          </a:r>
          <a:endParaRPr lang="en-US" sz="1000" b="1" dirty="0"/>
        </a:p>
      </dgm:t>
    </dgm:pt>
    <dgm:pt modelId="{90838496-1D3F-0947-BE79-58777D2D4E76}" type="parTrans" cxnId="{38F3069E-BA1D-BA4D-8D99-DD559838EA24}">
      <dgm:prSet/>
      <dgm:spPr/>
      <dgm:t>
        <a:bodyPr/>
        <a:lstStyle/>
        <a:p>
          <a:endParaRPr lang="en-US"/>
        </a:p>
      </dgm:t>
    </dgm:pt>
    <dgm:pt modelId="{9BA6FF02-8B87-F948-9094-D2242CE18DD0}" type="sibTrans" cxnId="{38F3069E-BA1D-BA4D-8D99-DD559838EA24}">
      <dgm:prSet/>
      <dgm:spPr/>
      <dgm:t>
        <a:bodyPr/>
        <a:lstStyle/>
        <a:p>
          <a:endParaRPr lang="en-US"/>
        </a:p>
      </dgm:t>
    </dgm:pt>
    <dgm:pt modelId="{165B016E-1FBC-4A48-82B0-721039F74DCB}">
      <dgm:prSet phldrT="[Text]" custT="1"/>
      <dgm:spPr/>
      <dgm:t>
        <a:bodyPr/>
        <a:lstStyle/>
        <a:p>
          <a:pPr algn="l"/>
          <a:r>
            <a:rPr lang="en-US" sz="1200" b="1" dirty="0" smtClean="0"/>
            <a:t>Behavioral </a:t>
          </a:r>
          <a:r>
            <a:rPr lang="en-US" sz="1200" b="1" dirty="0"/>
            <a:t>Factors</a:t>
          </a:r>
        </a:p>
      </dgm:t>
    </dgm:pt>
    <dgm:pt modelId="{65AB6CD3-D7D5-42D6-A126-1E3E347AE211}" type="parTrans" cxnId="{2603CBB3-98A6-4295-BD45-9389843148BC}">
      <dgm:prSet/>
      <dgm:spPr/>
      <dgm:t>
        <a:bodyPr/>
        <a:lstStyle/>
        <a:p>
          <a:endParaRPr lang="en-US"/>
        </a:p>
      </dgm:t>
    </dgm:pt>
    <dgm:pt modelId="{DA74B0D5-866D-45C0-9473-49149C924FAA}" type="sibTrans" cxnId="{2603CBB3-98A6-4295-BD45-9389843148BC}">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3"/>
      <dgm:spPr/>
      <dgm:t>
        <a:bodyPr/>
        <a:lstStyle/>
        <a:p>
          <a:endParaRPr lang="en-US"/>
        </a:p>
      </dgm:t>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t>
        <a:bodyPr/>
        <a:lstStyle/>
        <a:p>
          <a:endParaRPr lang="en-US"/>
        </a:p>
      </dgm:t>
    </dgm:pt>
    <dgm:pt modelId="{9934BC2C-39CF-4DF7-942F-571888CA4AC7}" type="pres">
      <dgm:prSet presAssocID="{165B016E-1FBC-4A48-82B0-721039F74DCB}" presName="circ2" presStyleLbl="vennNode1" presStyleIdx="1" presStyleCnt="3"/>
      <dgm:spPr/>
      <dgm:t>
        <a:bodyPr/>
        <a:lstStyle/>
        <a:p>
          <a:endParaRPr lang="en-US"/>
        </a:p>
      </dgm:t>
    </dgm:pt>
    <dgm:pt modelId="{89B56EA3-2100-43EB-9563-2AECD1C499DF}" type="pres">
      <dgm:prSet presAssocID="{165B016E-1FBC-4A48-82B0-721039F74DCB}" presName="circ2Tx" presStyleLbl="revTx" presStyleIdx="0" presStyleCnt="0">
        <dgm:presLayoutVars>
          <dgm:chMax val="0"/>
          <dgm:chPref val="0"/>
          <dgm:bulletEnabled val="1"/>
        </dgm:presLayoutVars>
      </dgm:prSet>
      <dgm:spPr/>
      <dgm:t>
        <a:bodyPr/>
        <a:lstStyle/>
        <a:p>
          <a:endParaRPr lang="en-US"/>
        </a:p>
      </dgm:t>
    </dgm:pt>
    <dgm:pt modelId="{E6F12FE5-1AD7-1F47-9F43-4DB070EDC133}" type="pres">
      <dgm:prSet presAssocID="{FF46B48F-526D-EF4E-8568-155DD6B9061F}" presName="circ3" presStyleLbl="vennNode1" presStyleIdx="2" presStyleCnt="3"/>
      <dgm:spPr/>
      <dgm:t>
        <a:bodyPr/>
        <a:lstStyle/>
        <a:p>
          <a:endParaRPr lang="en-US"/>
        </a:p>
      </dgm:t>
    </dgm:pt>
    <dgm:pt modelId="{65EBA7F5-014E-CC4C-96F9-C6EA890C91AC}" type="pres">
      <dgm:prSet presAssocID="{FF46B48F-526D-EF4E-8568-155DD6B9061F}" presName="circ3Tx" presStyleLbl="revTx" presStyleIdx="0" presStyleCnt="0">
        <dgm:presLayoutVars>
          <dgm:chMax val="0"/>
          <dgm:chPref val="0"/>
          <dgm:bulletEnabled val="1"/>
        </dgm:presLayoutVars>
      </dgm:prSet>
      <dgm:spPr/>
      <dgm:t>
        <a:bodyPr/>
        <a:lstStyle/>
        <a:p>
          <a:endParaRPr lang="en-US"/>
        </a:p>
      </dgm:t>
    </dgm:pt>
  </dgm:ptLst>
  <dgm:cxnLst>
    <dgm:cxn modelId="{2603CBB3-98A6-4295-BD45-9389843148BC}" srcId="{8CC9A1A6-990B-1B42-B68D-20C9698FDF49}" destId="{165B016E-1FBC-4A48-82B0-721039F74DCB}" srcOrd="1" destOrd="0" parTransId="{65AB6CD3-D7D5-42D6-A126-1E3E347AE211}" sibTransId="{DA74B0D5-866D-45C0-9473-49149C924FAA}"/>
    <dgm:cxn modelId="{E9F9393D-FB36-45BF-8FB1-F949757CA5B0}" type="presOf" srcId="{165B016E-1FBC-4A48-82B0-721039F74DCB}" destId="{9934BC2C-39CF-4DF7-942F-571888CA4AC7}" srcOrd="0" destOrd="0" presId="urn:microsoft.com/office/officeart/2005/8/layout/venn1"/>
    <dgm:cxn modelId="{F23068F9-E854-884B-9C10-78060E5CEC98}" type="presOf" srcId="{57727D82-DC6B-F949-95AE-2C561A579326}" destId="{B4C70492-74C9-9346-B91D-F0100185A303}" srcOrd="1" destOrd="0" presId="urn:microsoft.com/office/officeart/2005/8/layout/venn1"/>
    <dgm:cxn modelId="{8D37C6C4-8C58-44C0-8D12-85413C07D45F}" type="presOf" srcId="{FF46B48F-526D-EF4E-8568-155DD6B9061F}" destId="{E6F12FE5-1AD7-1F47-9F43-4DB070EDC133}" srcOrd="0" destOrd="0" presId="urn:microsoft.com/office/officeart/2005/8/layout/venn1"/>
    <dgm:cxn modelId="{38F3069E-BA1D-BA4D-8D99-DD559838EA24}" srcId="{8CC9A1A6-990B-1B42-B68D-20C9698FDF49}" destId="{FF46B48F-526D-EF4E-8568-155DD6B9061F}" srcOrd="2" destOrd="0" parTransId="{90838496-1D3F-0947-BE79-58777D2D4E76}" sibTransId="{9BA6FF02-8B87-F948-9094-D2242CE18DD0}"/>
    <dgm:cxn modelId="{36B3BFA7-F984-4109-9393-4341DF77B38F}" type="presOf" srcId="{165B016E-1FBC-4A48-82B0-721039F74DCB}" destId="{89B56EA3-2100-43EB-9563-2AECD1C499DF}" srcOrd="1" destOrd="0" presId="urn:microsoft.com/office/officeart/2005/8/layout/venn1"/>
    <dgm:cxn modelId="{EC0F1A20-9E39-6049-B844-5AC95F60427E}" type="presOf" srcId="{8CC9A1A6-990B-1B42-B68D-20C9698FDF49}" destId="{2E23B8B4-2600-9E4B-8900-6619E854AFFD}" srcOrd="0"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22A517AA-7F19-D24B-8D9E-02340CE7AF95}" type="presOf" srcId="{57727D82-DC6B-F949-95AE-2C561A579326}" destId="{46CB824F-F90B-DC47-BE96-CC95A5E9F44F}" srcOrd="0" destOrd="0" presId="urn:microsoft.com/office/officeart/2005/8/layout/venn1"/>
    <dgm:cxn modelId="{7294A5F6-24F2-45BF-AB40-2F42DF0864C5}" type="presOf" srcId="{FF46B48F-526D-EF4E-8568-155DD6B9061F}" destId="{65EBA7F5-014E-CC4C-96F9-C6EA890C91AC}" srcOrd="1" destOrd="0" presId="urn:microsoft.com/office/officeart/2005/8/layout/venn1"/>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0ADAD36B-B1EC-48B4-BC30-3656F2293041}" type="presParOf" srcId="{2E23B8B4-2600-9E4B-8900-6619E854AFFD}" destId="{9934BC2C-39CF-4DF7-942F-571888CA4AC7}" srcOrd="2" destOrd="0" presId="urn:microsoft.com/office/officeart/2005/8/layout/venn1"/>
    <dgm:cxn modelId="{109E6BED-6CFD-41F8-BB0D-7F44214C9B12}" type="presParOf" srcId="{2E23B8B4-2600-9E4B-8900-6619E854AFFD}" destId="{89B56EA3-2100-43EB-9563-2AECD1C499DF}" srcOrd="3" destOrd="0" presId="urn:microsoft.com/office/officeart/2005/8/layout/venn1"/>
    <dgm:cxn modelId="{0D58A4BE-F08D-49C3-A276-BCA88E4A3B7A}" type="presParOf" srcId="{2E23B8B4-2600-9E4B-8900-6619E854AFFD}" destId="{E6F12FE5-1AD7-1F47-9F43-4DB070EDC133}" srcOrd="4" destOrd="0" presId="urn:microsoft.com/office/officeart/2005/8/layout/venn1"/>
    <dgm:cxn modelId="{2614FD7E-149D-4238-A3D0-8C18A4D13AD2}" type="presParOf" srcId="{2E23B8B4-2600-9E4B-8900-6619E854AFFD}" destId="{65EBA7F5-014E-CC4C-96F9-C6EA890C91AC}" srcOrd="5"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D500A0A-957E-4865-A114-BCD8EF9C08F9}"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DBB7408E-D3DC-4372-B9D5-48CA02635BAC}">
      <dgm:prSet/>
      <dgm:spPr/>
      <dgm:t>
        <a:bodyPr/>
        <a:lstStyle/>
        <a:p>
          <a:r>
            <a:rPr lang="en-US" b="1" i="0" baseline="0" dirty="0"/>
            <a:t>Ending the SUD/HCV/HIV/STI epidemics  will be difficult if not embraced as a syndemic</a:t>
          </a:r>
          <a:endParaRPr lang="en-US" dirty="0"/>
        </a:p>
      </dgm:t>
    </dgm:pt>
    <dgm:pt modelId="{2353AB13-0B76-4212-9855-D2CA22AE991B}" type="parTrans" cxnId="{58C17B11-C438-4258-90BA-C65B16466023}">
      <dgm:prSet/>
      <dgm:spPr/>
      <dgm:t>
        <a:bodyPr/>
        <a:lstStyle/>
        <a:p>
          <a:endParaRPr lang="en-US"/>
        </a:p>
      </dgm:t>
    </dgm:pt>
    <dgm:pt modelId="{76DF9F21-5A59-42CD-8594-20C99D51CA28}" type="sibTrans" cxnId="{58C17B11-C438-4258-90BA-C65B16466023}">
      <dgm:prSet/>
      <dgm:spPr/>
      <dgm:t>
        <a:bodyPr/>
        <a:lstStyle/>
        <a:p>
          <a:endParaRPr lang="en-US"/>
        </a:p>
      </dgm:t>
    </dgm:pt>
    <dgm:pt modelId="{98F19955-6C2D-4048-B292-4F0AD1183EBB}">
      <dgm:prSet/>
      <dgm:spPr/>
      <dgm:t>
        <a:bodyPr/>
        <a:lstStyle/>
        <a:p>
          <a:r>
            <a:rPr lang="en-US" b="1" i="0" baseline="0" dirty="0"/>
            <a:t>Ending the SUD/HCV/HIV/STI HIV/HCV/SUD syndemic will require a multipronged approach</a:t>
          </a:r>
          <a:endParaRPr lang="en-US" dirty="0"/>
        </a:p>
      </dgm:t>
    </dgm:pt>
    <dgm:pt modelId="{794A3C42-16F7-415A-93B4-2F9D33A04D42}" type="parTrans" cxnId="{C25B492F-35B7-4061-AB9A-FF63EF935D41}">
      <dgm:prSet/>
      <dgm:spPr/>
      <dgm:t>
        <a:bodyPr/>
        <a:lstStyle/>
        <a:p>
          <a:endParaRPr lang="en-US"/>
        </a:p>
      </dgm:t>
    </dgm:pt>
    <dgm:pt modelId="{2980A87B-6CDE-45F3-B250-4E9FEA85641F}" type="sibTrans" cxnId="{C25B492F-35B7-4061-AB9A-FF63EF935D41}">
      <dgm:prSet/>
      <dgm:spPr/>
      <dgm:t>
        <a:bodyPr/>
        <a:lstStyle/>
        <a:p>
          <a:endParaRPr lang="en-US"/>
        </a:p>
      </dgm:t>
    </dgm:pt>
    <dgm:pt modelId="{C11651C9-EEE3-40D7-BB41-73FAD775006F}">
      <dgm:prSet/>
      <dgm:spPr/>
      <dgm:t>
        <a:bodyPr/>
        <a:lstStyle/>
        <a:p>
          <a:r>
            <a:rPr lang="en-US" b="0" i="0" baseline="0" dirty="0"/>
            <a:t>Political will and leadership support are essential</a:t>
          </a:r>
          <a:endParaRPr lang="en-US" b="0" dirty="0"/>
        </a:p>
      </dgm:t>
    </dgm:pt>
    <dgm:pt modelId="{F4910A21-75B5-47C9-BD9A-239A7EB9F368}" type="parTrans" cxnId="{46CAB889-D530-44F1-A8F0-2714F143D24D}">
      <dgm:prSet/>
      <dgm:spPr/>
      <dgm:t>
        <a:bodyPr/>
        <a:lstStyle/>
        <a:p>
          <a:endParaRPr lang="en-US"/>
        </a:p>
      </dgm:t>
    </dgm:pt>
    <dgm:pt modelId="{39FEAC5D-7479-4E27-BDD5-1441FF0D3AD4}" type="sibTrans" cxnId="{46CAB889-D530-44F1-A8F0-2714F143D24D}">
      <dgm:prSet/>
      <dgm:spPr/>
      <dgm:t>
        <a:bodyPr/>
        <a:lstStyle/>
        <a:p>
          <a:endParaRPr lang="en-US"/>
        </a:p>
      </dgm:t>
    </dgm:pt>
    <dgm:pt modelId="{501D6E9F-7584-4319-AA5E-E150F543D27B}">
      <dgm:prSet/>
      <dgm:spPr/>
      <dgm:t>
        <a:bodyPr/>
        <a:lstStyle/>
        <a:p>
          <a:r>
            <a:rPr lang="en-US" b="0" i="0" baseline="0" dirty="0"/>
            <a:t>The efficacy of PrEP has been established, access </a:t>
          </a:r>
          <a:r>
            <a:rPr lang="en-US" b="0" i="0" dirty="0"/>
            <a:t>to the most vulnerable populations is critical</a:t>
          </a:r>
          <a:endParaRPr lang="en-US" b="0" dirty="0"/>
        </a:p>
      </dgm:t>
    </dgm:pt>
    <dgm:pt modelId="{A180BD29-1ADD-4DCA-8B39-4FA6536ABD9B}" type="parTrans" cxnId="{1ACB2C66-E9FD-4B6F-A023-09242FBCC784}">
      <dgm:prSet/>
      <dgm:spPr/>
      <dgm:t>
        <a:bodyPr/>
        <a:lstStyle/>
        <a:p>
          <a:endParaRPr lang="en-US"/>
        </a:p>
      </dgm:t>
    </dgm:pt>
    <dgm:pt modelId="{7E9024E0-D4DD-4EEF-830F-89A9CC47B330}" type="sibTrans" cxnId="{1ACB2C66-E9FD-4B6F-A023-09242FBCC784}">
      <dgm:prSet/>
      <dgm:spPr/>
      <dgm:t>
        <a:bodyPr/>
        <a:lstStyle/>
        <a:p>
          <a:endParaRPr lang="en-US"/>
        </a:p>
      </dgm:t>
    </dgm:pt>
    <dgm:pt modelId="{24E084A6-51BD-4F3B-BD76-C8ED36497417}">
      <dgm:prSet/>
      <dgm:spPr/>
      <dgm:t>
        <a:bodyPr/>
        <a:lstStyle/>
        <a:p>
          <a:r>
            <a:rPr lang="en-US" b="0" i="0" baseline="0" dirty="0"/>
            <a:t>Everyone with HCV mono-infected or Co-infected with HIV should be treated</a:t>
          </a:r>
          <a:endParaRPr lang="en-US" b="0" dirty="0"/>
        </a:p>
      </dgm:t>
    </dgm:pt>
    <dgm:pt modelId="{633FB173-D581-43F2-9524-7B82D476C16E}" type="parTrans" cxnId="{38E2115B-48D5-4C7E-8AE4-DD6398026D93}">
      <dgm:prSet/>
      <dgm:spPr/>
      <dgm:t>
        <a:bodyPr/>
        <a:lstStyle/>
        <a:p>
          <a:endParaRPr lang="en-US"/>
        </a:p>
      </dgm:t>
    </dgm:pt>
    <dgm:pt modelId="{F94B28B9-8B38-43B4-9B29-4EA4A6800F74}" type="sibTrans" cxnId="{38E2115B-48D5-4C7E-8AE4-DD6398026D93}">
      <dgm:prSet/>
      <dgm:spPr/>
      <dgm:t>
        <a:bodyPr/>
        <a:lstStyle/>
        <a:p>
          <a:endParaRPr lang="en-US"/>
        </a:p>
      </dgm:t>
    </dgm:pt>
    <dgm:pt modelId="{3C15D6A8-5097-4988-AC09-A602AB8CD397}">
      <dgm:prSet custT="1"/>
      <dgm:spPr/>
      <dgm:t>
        <a:bodyPr/>
        <a:lstStyle/>
        <a:p>
          <a:pPr algn="ctr"/>
          <a:r>
            <a:rPr lang="en-US" sz="2000" b="1" i="0" baseline="0" dirty="0"/>
            <a:t>Primary care providers should be at the forefront of harm reduction, STI,  PrEP and HCV treatment.  If they are not, nobody will. </a:t>
          </a:r>
          <a:endParaRPr lang="en-US" sz="2000" dirty="0"/>
        </a:p>
      </dgm:t>
    </dgm:pt>
    <dgm:pt modelId="{E497439C-EFF2-4443-81B4-6F7D00F93DBC}" type="parTrans" cxnId="{0C631EC3-9385-446E-AE93-68697C9E9C98}">
      <dgm:prSet/>
      <dgm:spPr/>
      <dgm:t>
        <a:bodyPr/>
        <a:lstStyle/>
        <a:p>
          <a:endParaRPr lang="en-US"/>
        </a:p>
      </dgm:t>
    </dgm:pt>
    <dgm:pt modelId="{ED5CA9F1-EBB8-4B86-86F1-133B5A55D4EA}" type="sibTrans" cxnId="{0C631EC3-9385-446E-AE93-68697C9E9C98}">
      <dgm:prSet/>
      <dgm:spPr/>
      <dgm:t>
        <a:bodyPr/>
        <a:lstStyle/>
        <a:p>
          <a:endParaRPr lang="en-US"/>
        </a:p>
      </dgm:t>
    </dgm:pt>
    <dgm:pt modelId="{5885B7B3-A3C7-1F48-9005-EF40B286C640}">
      <dgm:prSet/>
      <dgm:spPr/>
      <dgm:t>
        <a:bodyPr/>
        <a:lstStyle/>
        <a:p>
          <a:r>
            <a:rPr lang="en-US" dirty="0"/>
            <a:t>Structural, Social and Behavioral factors need to be addressed</a:t>
          </a:r>
        </a:p>
      </dgm:t>
    </dgm:pt>
    <dgm:pt modelId="{6DEF1AC4-91E9-6342-A659-92B8C2779AE7}" type="parTrans" cxnId="{B8DA42A8-150D-7647-AB4E-F4AE73E54682}">
      <dgm:prSet/>
      <dgm:spPr/>
      <dgm:t>
        <a:bodyPr/>
        <a:lstStyle/>
        <a:p>
          <a:endParaRPr lang="en-US"/>
        </a:p>
      </dgm:t>
    </dgm:pt>
    <dgm:pt modelId="{1A3BEAFC-3B6B-4D46-BBBE-F80F4F3591EA}" type="sibTrans" cxnId="{B8DA42A8-150D-7647-AB4E-F4AE73E54682}">
      <dgm:prSet/>
      <dgm:spPr/>
      <dgm:t>
        <a:bodyPr/>
        <a:lstStyle/>
        <a:p>
          <a:endParaRPr lang="en-US"/>
        </a:p>
      </dgm:t>
    </dgm:pt>
    <dgm:pt modelId="{DE994128-5926-6F48-94C2-6164E3CAE03C}">
      <dgm:prSet/>
      <dgm:spPr/>
      <dgm:t>
        <a:bodyPr/>
        <a:lstStyle/>
        <a:p>
          <a:r>
            <a:rPr lang="en-US" b="0" i="0" baseline="0" dirty="0"/>
            <a:t>SUD services should be integrated into primary care and barriers for harm reduction services should be removed</a:t>
          </a:r>
          <a:endParaRPr lang="en-US" b="0" dirty="0"/>
        </a:p>
      </dgm:t>
    </dgm:pt>
    <dgm:pt modelId="{62FAB7EC-5B29-3742-AB59-5EF3897AA375}" type="parTrans" cxnId="{4BD0BE56-3C61-A940-8C7E-804701DAEF8E}">
      <dgm:prSet/>
      <dgm:spPr/>
      <dgm:t>
        <a:bodyPr/>
        <a:lstStyle/>
        <a:p>
          <a:endParaRPr lang="en-US"/>
        </a:p>
      </dgm:t>
    </dgm:pt>
    <dgm:pt modelId="{EEF79F96-7C67-0442-89A3-C525439BC0B9}" type="sibTrans" cxnId="{4BD0BE56-3C61-A940-8C7E-804701DAEF8E}">
      <dgm:prSet/>
      <dgm:spPr/>
      <dgm:t>
        <a:bodyPr/>
        <a:lstStyle/>
        <a:p>
          <a:endParaRPr lang="en-US"/>
        </a:p>
      </dgm:t>
    </dgm:pt>
    <dgm:pt modelId="{8A3F9311-C169-E74A-80A9-5DD586FA218E}">
      <dgm:prSet/>
      <dgm:spPr/>
      <dgm:t>
        <a:bodyPr/>
        <a:lstStyle/>
        <a:p>
          <a:r>
            <a:rPr lang="en-US" b="0" i="0" baseline="0" dirty="0"/>
            <a:t>Syphilis is taking a toll in AI/AN communities, zero tolerance for congenital syphilis should be the standard of care</a:t>
          </a:r>
          <a:endParaRPr lang="en-US" b="0" dirty="0"/>
        </a:p>
      </dgm:t>
    </dgm:pt>
    <dgm:pt modelId="{36447DD1-D8C7-E842-B284-CB1B090A3A00}" type="parTrans" cxnId="{C02A0A79-4F95-C641-81C3-D3F5C505459C}">
      <dgm:prSet/>
      <dgm:spPr/>
      <dgm:t>
        <a:bodyPr/>
        <a:lstStyle/>
        <a:p>
          <a:endParaRPr lang="en-US"/>
        </a:p>
      </dgm:t>
    </dgm:pt>
    <dgm:pt modelId="{B9F89096-AF66-3E4B-A3C6-5D5907F2021C}" type="sibTrans" cxnId="{C02A0A79-4F95-C641-81C3-D3F5C505459C}">
      <dgm:prSet/>
      <dgm:spPr/>
      <dgm:t>
        <a:bodyPr/>
        <a:lstStyle/>
        <a:p>
          <a:endParaRPr lang="en-US"/>
        </a:p>
      </dgm:t>
    </dgm:pt>
    <dgm:pt modelId="{30D4F44A-5680-174A-9962-023C1C8ECBB6}" type="pres">
      <dgm:prSet presAssocID="{CD500A0A-957E-4865-A114-BCD8EF9C08F9}" presName="linear" presStyleCnt="0">
        <dgm:presLayoutVars>
          <dgm:animLvl val="lvl"/>
          <dgm:resizeHandles val="exact"/>
        </dgm:presLayoutVars>
      </dgm:prSet>
      <dgm:spPr/>
      <dgm:t>
        <a:bodyPr/>
        <a:lstStyle/>
        <a:p>
          <a:endParaRPr lang="en-US"/>
        </a:p>
      </dgm:t>
    </dgm:pt>
    <dgm:pt modelId="{E25522CC-B9BC-B34F-A53A-32861C8EEE28}" type="pres">
      <dgm:prSet presAssocID="{DBB7408E-D3DC-4372-B9D5-48CA02635BAC}" presName="parentText" presStyleLbl="node1" presStyleIdx="0" presStyleCnt="3">
        <dgm:presLayoutVars>
          <dgm:chMax val="0"/>
          <dgm:bulletEnabled val="1"/>
        </dgm:presLayoutVars>
      </dgm:prSet>
      <dgm:spPr/>
      <dgm:t>
        <a:bodyPr/>
        <a:lstStyle/>
        <a:p>
          <a:endParaRPr lang="en-US"/>
        </a:p>
      </dgm:t>
    </dgm:pt>
    <dgm:pt modelId="{BBDE003B-6025-6847-AD6B-58A23C10CB9E}" type="pres">
      <dgm:prSet presAssocID="{DBB7408E-D3DC-4372-B9D5-48CA02635BAC}" presName="childText" presStyleLbl="revTx" presStyleIdx="0" presStyleCnt="2">
        <dgm:presLayoutVars>
          <dgm:bulletEnabled val="1"/>
        </dgm:presLayoutVars>
      </dgm:prSet>
      <dgm:spPr/>
      <dgm:t>
        <a:bodyPr/>
        <a:lstStyle/>
        <a:p>
          <a:endParaRPr lang="en-US"/>
        </a:p>
      </dgm:t>
    </dgm:pt>
    <dgm:pt modelId="{94DA28F3-CB25-5540-9729-CBA9ACDCE74D}" type="pres">
      <dgm:prSet presAssocID="{98F19955-6C2D-4048-B292-4F0AD1183EBB}" presName="parentText" presStyleLbl="node1" presStyleIdx="1" presStyleCnt="3">
        <dgm:presLayoutVars>
          <dgm:chMax val="0"/>
          <dgm:bulletEnabled val="1"/>
        </dgm:presLayoutVars>
      </dgm:prSet>
      <dgm:spPr/>
      <dgm:t>
        <a:bodyPr/>
        <a:lstStyle/>
        <a:p>
          <a:endParaRPr lang="en-US"/>
        </a:p>
      </dgm:t>
    </dgm:pt>
    <dgm:pt modelId="{278882BA-94B3-4244-B921-B729F6B59653}" type="pres">
      <dgm:prSet presAssocID="{98F19955-6C2D-4048-B292-4F0AD1183EBB}" presName="childText" presStyleLbl="revTx" presStyleIdx="1" presStyleCnt="2">
        <dgm:presLayoutVars>
          <dgm:bulletEnabled val="1"/>
        </dgm:presLayoutVars>
      </dgm:prSet>
      <dgm:spPr/>
      <dgm:t>
        <a:bodyPr/>
        <a:lstStyle/>
        <a:p>
          <a:endParaRPr lang="en-US"/>
        </a:p>
      </dgm:t>
    </dgm:pt>
    <dgm:pt modelId="{2C199860-457A-8D45-AD37-35174357B41F}" type="pres">
      <dgm:prSet presAssocID="{3C15D6A8-5097-4988-AC09-A602AB8CD397}" presName="parentText" presStyleLbl="node1" presStyleIdx="2" presStyleCnt="3">
        <dgm:presLayoutVars>
          <dgm:chMax val="0"/>
          <dgm:bulletEnabled val="1"/>
        </dgm:presLayoutVars>
      </dgm:prSet>
      <dgm:spPr/>
      <dgm:t>
        <a:bodyPr/>
        <a:lstStyle/>
        <a:p>
          <a:endParaRPr lang="en-US"/>
        </a:p>
      </dgm:t>
    </dgm:pt>
  </dgm:ptLst>
  <dgm:cxnLst>
    <dgm:cxn modelId="{3CBD1849-03A2-A445-A07A-7F5F75D61DF8}" type="presOf" srcId="{DE994128-5926-6F48-94C2-6164E3CAE03C}" destId="{278882BA-94B3-4244-B921-B729F6B59653}" srcOrd="0" destOrd="1" presId="urn:microsoft.com/office/officeart/2005/8/layout/vList2"/>
    <dgm:cxn modelId="{0866AAD4-5D9E-CC41-8473-00EBDAA854EF}" type="presOf" srcId="{DBB7408E-D3DC-4372-B9D5-48CA02635BAC}" destId="{E25522CC-B9BC-B34F-A53A-32861C8EEE28}" srcOrd="0" destOrd="0" presId="urn:microsoft.com/office/officeart/2005/8/layout/vList2"/>
    <dgm:cxn modelId="{C25B492F-35B7-4061-AB9A-FF63EF935D41}" srcId="{CD500A0A-957E-4865-A114-BCD8EF9C08F9}" destId="{98F19955-6C2D-4048-B292-4F0AD1183EBB}" srcOrd="1" destOrd="0" parTransId="{794A3C42-16F7-415A-93B4-2F9D33A04D42}" sibTransId="{2980A87B-6CDE-45F3-B250-4E9FEA85641F}"/>
    <dgm:cxn modelId="{0C631EC3-9385-446E-AE93-68697C9E9C98}" srcId="{CD500A0A-957E-4865-A114-BCD8EF9C08F9}" destId="{3C15D6A8-5097-4988-AC09-A602AB8CD397}" srcOrd="2" destOrd="0" parTransId="{E497439C-EFF2-4443-81B4-6F7D00F93DBC}" sibTransId="{ED5CA9F1-EBB8-4B86-86F1-133B5A55D4EA}"/>
    <dgm:cxn modelId="{28143431-DADB-4040-A8D3-2ED782E691A4}" type="presOf" srcId="{5885B7B3-A3C7-1F48-9005-EF40B286C640}" destId="{BBDE003B-6025-6847-AD6B-58A23C10CB9E}" srcOrd="0" destOrd="0" presId="urn:microsoft.com/office/officeart/2005/8/layout/vList2"/>
    <dgm:cxn modelId="{8D94E5E5-E1D4-CA40-B3CB-3212CD402B88}" type="presOf" srcId="{98F19955-6C2D-4048-B292-4F0AD1183EBB}" destId="{94DA28F3-CB25-5540-9729-CBA9ACDCE74D}" srcOrd="0" destOrd="0" presId="urn:microsoft.com/office/officeart/2005/8/layout/vList2"/>
    <dgm:cxn modelId="{58C17B11-C438-4258-90BA-C65B16466023}" srcId="{CD500A0A-957E-4865-A114-BCD8EF9C08F9}" destId="{DBB7408E-D3DC-4372-B9D5-48CA02635BAC}" srcOrd="0" destOrd="0" parTransId="{2353AB13-0B76-4212-9855-D2CA22AE991B}" sibTransId="{76DF9F21-5A59-42CD-8594-20C99D51CA28}"/>
    <dgm:cxn modelId="{0D18CB52-8848-994E-869A-04963171604A}" type="presOf" srcId="{C11651C9-EEE3-40D7-BB41-73FAD775006F}" destId="{278882BA-94B3-4244-B921-B729F6B59653}" srcOrd="0" destOrd="0" presId="urn:microsoft.com/office/officeart/2005/8/layout/vList2"/>
    <dgm:cxn modelId="{D32892F1-76FB-9645-B9C5-DE7890620238}" type="presOf" srcId="{24E084A6-51BD-4F3B-BD76-C8ED36497417}" destId="{278882BA-94B3-4244-B921-B729F6B59653}" srcOrd="0" destOrd="3" presId="urn:microsoft.com/office/officeart/2005/8/layout/vList2"/>
    <dgm:cxn modelId="{3500ED34-3431-314B-9A02-947B8EACEC0C}" type="presOf" srcId="{3C15D6A8-5097-4988-AC09-A602AB8CD397}" destId="{2C199860-457A-8D45-AD37-35174357B41F}" srcOrd="0" destOrd="0" presId="urn:microsoft.com/office/officeart/2005/8/layout/vList2"/>
    <dgm:cxn modelId="{1ACB2C66-E9FD-4B6F-A023-09242FBCC784}" srcId="{98F19955-6C2D-4048-B292-4F0AD1183EBB}" destId="{501D6E9F-7584-4319-AA5E-E150F543D27B}" srcOrd="2" destOrd="0" parTransId="{A180BD29-1ADD-4DCA-8B39-4FA6536ABD9B}" sibTransId="{7E9024E0-D4DD-4EEF-830F-89A9CC47B330}"/>
    <dgm:cxn modelId="{46CAB889-D530-44F1-A8F0-2714F143D24D}" srcId="{98F19955-6C2D-4048-B292-4F0AD1183EBB}" destId="{C11651C9-EEE3-40D7-BB41-73FAD775006F}" srcOrd="0" destOrd="0" parTransId="{F4910A21-75B5-47C9-BD9A-239A7EB9F368}" sibTransId="{39FEAC5D-7479-4E27-BDD5-1441FF0D3AD4}"/>
    <dgm:cxn modelId="{593832B0-96CB-C74D-8CC4-6FD61FF357FF}" type="presOf" srcId="{8A3F9311-C169-E74A-80A9-5DD586FA218E}" destId="{278882BA-94B3-4244-B921-B729F6B59653}" srcOrd="0" destOrd="4" presId="urn:microsoft.com/office/officeart/2005/8/layout/vList2"/>
    <dgm:cxn modelId="{C02A0A79-4F95-C641-81C3-D3F5C505459C}" srcId="{98F19955-6C2D-4048-B292-4F0AD1183EBB}" destId="{8A3F9311-C169-E74A-80A9-5DD586FA218E}" srcOrd="4" destOrd="0" parTransId="{36447DD1-D8C7-E842-B284-CB1B090A3A00}" sibTransId="{B9F89096-AF66-3E4B-A3C6-5D5907F2021C}"/>
    <dgm:cxn modelId="{4BD0BE56-3C61-A940-8C7E-804701DAEF8E}" srcId="{98F19955-6C2D-4048-B292-4F0AD1183EBB}" destId="{DE994128-5926-6F48-94C2-6164E3CAE03C}" srcOrd="1" destOrd="0" parTransId="{62FAB7EC-5B29-3742-AB59-5EF3897AA375}" sibTransId="{EEF79F96-7C67-0442-89A3-C525439BC0B9}"/>
    <dgm:cxn modelId="{A75A436B-8827-6A44-AFF1-4F2FD5889DEC}" type="presOf" srcId="{CD500A0A-957E-4865-A114-BCD8EF9C08F9}" destId="{30D4F44A-5680-174A-9962-023C1C8ECBB6}" srcOrd="0" destOrd="0" presId="urn:microsoft.com/office/officeart/2005/8/layout/vList2"/>
    <dgm:cxn modelId="{2EEAAE1C-F728-8C4A-B1BC-1EA3A51A0814}" type="presOf" srcId="{501D6E9F-7584-4319-AA5E-E150F543D27B}" destId="{278882BA-94B3-4244-B921-B729F6B59653}" srcOrd="0" destOrd="2" presId="urn:microsoft.com/office/officeart/2005/8/layout/vList2"/>
    <dgm:cxn modelId="{B8DA42A8-150D-7647-AB4E-F4AE73E54682}" srcId="{DBB7408E-D3DC-4372-B9D5-48CA02635BAC}" destId="{5885B7B3-A3C7-1F48-9005-EF40B286C640}" srcOrd="0" destOrd="0" parTransId="{6DEF1AC4-91E9-6342-A659-92B8C2779AE7}" sibTransId="{1A3BEAFC-3B6B-4D46-BBBE-F80F4F3591EA}"/>
    <dgm:cxn modelId="{38E2115B-48D5-4C7E-8AE4-DD6398026D93}" srcId="{98F19955-6C2D-4048-B292-4F0AD1183EBB}" destId="{24E084A6-51BD-4F3B-BD76-C8ED36497417}" srcOrd="3" destOrd="0" parTransId="{633FB173-D581-43F2-9524-7B82D476C16E}" sibTransId="{F94B28B9-8B38-43B4-9B29-4EA4A6800F74}"/>
    <dgm:cxn modelId="{C375537E-B810-6B4B-A0A1-7E555BBF2277}" type="presParOf" srcId="{30D4F44A-5680-174A-9962-023C1C8ECBB6}" destId="{E25522CC-B9BC-B34F-A53A-32861C8EEE28}" srcOrd="0" destOrd="0" presId="urn:microsoft.com/office/officeart/2005/8/layout/vList2"/>
    <dgm:cxn modelId="{89F1F34A-27CF-9744-A9B3-170D495D149E}" type="presParOf" srcId="{30D4F44A-5680-174A-9962-023C1C8ECBB6}" destId="{BBDE003B-6025-6847-AD6B-58A23C10CB9E}" srcOrd="1" destOrd="0" presId="urn:microsoft.com/office/officeart/2005/8/layout/vList2"/>
    <dgm:cxn modelId="{AA3B87BB-B29E-1649-8F48-CBCC85670877}" type="presParOf" srcId="{30D4F44A-5680-174A-9962-023C1C8ECBB6}" destId="{94DA28F3-CB25-5540-9729-CBA9ACDCE74D}" srcOrd="2" destOrd="0" presId="urn:microsoft.com/office/officeart/2005/8/layout/vList2"/>
    <dgm:cxn modelId="{88FD8B64-F13D-5447-8E5D-6371627012A2}" type="presParOf" srcId="{30D4F44A-5680-174A-9962-023C1C8ECBB6}" destId="{278882BA-94B3-4244-B921-B729F6B59653}" srcOrd="3" destOrd="0" presId="urn:microsoft.com/office/officeart/2005/8/layout/vList2"/>
    <dgm:cxn modelId="{D74D23B3-8B6A-6849-9D7E-32295560C44C}" type="presParOf" srcId="{30D4F44A-5680-174A-9962-023C1C8ECBB6}" destId="{2C199860-457A-8D45-AD37-35174357B41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simple1" qsCatId="simple" csTypeId="urn:microsoft.com/office/officeart/2005/8/colors/colorful4" csCatId="colorful" phldr="1"/>
      <dgm:spPr/>
    </dgm:pt>
    <dgm:pt modelId="{57727D82-DC6B-F949-95AE-2C561A579326}">
      <dgm:prSet phldrT="[Text]" custT="1"/>
      <dgm:spPr/>
      <dgm:t>
        <a:bodyPr/>
        <a:lstStyle/>
        <a:p>
          <a:r>
            <a:rPr lang="en-US" sz="1400" b="1" dirty="0"/>
            <a:t>Structural Factors</a:t>
          </a:r>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FF46B48F-526D-EF4E-8568-155DD6B9061F}">
      <dgm:prSet phldrT="[Text]" custT="1"/>
      <dgm:spPr/>
      <dgm:t>
        <a:bodyPr/>
        <a:lstStyle/>
        <a:p>
          <a:r>
            <a:rPr lang="en-US" sz="1400" dirty="0"/>
            <a:t/>
          </a:r>
          <a:br>
            <a:rPr lang="en-US" sz="1400" dirty="0"/>
          </a:br>
          <a:r>
            <a:rPr lang="en-US" sz="1400" dirty="0"/>
            <a:t/>
          </a:r>
          <a:br>
            <a:rPr lang="en-US" sz="1400" dirty="0"/>
          </a:br>
          <a:r>
            <a:rPr lang="en-US" sz="1400" dirty="0"/>
            <a:t/>
          </a:r>
          <a:br>
            <a:rPr lang="en-US" sz="1400" dirty="0"/>
          </a:br>
          <a:r>
            <a:rPr lang="en-US" sz="1400" b="1" dirty="0"/>
            <a:t>Social Factors</a:t>
          </a:r>
        </a:p>
      </dgm:t>
    </dgm:pt>
    <dgm:pt modelId="{90838496-1D3F-0947-BE79-58777D2D4E76}" type="parTrans" cxnId="{38F3069E-BA1D-BA4D-8D99-DD559838EA24}">
      <dgm:prSet/>
      <dgm:spPr/>
      <dgm:t>
        <a:bodyPr/>
        <a:lstStyle/>
        <a:p>
          <a:endParaRPr lang="en-US"/>
        </a:p>
      </dgm:t>
    </dgm:pt>
    <dgm:pt modelId="{9BA6FF02-8B87-F948-9094-D2242CE18DD0}" type="sibTrans" cxnId="{38F3069E-BA1D-BA4D-8D99-DD559838EA24}">
      <dgm:prSet/>
      <dgm:spPr/>
      <dgm:t>
        <a:bodyPr/>
        <a:lstStyle/>
        <a:p>
          <a:endParaRPr lang="en-US"/>
        </a:p>
      </dgm:t>
    </dgm:pt>
    <dgm:pt modelId="{165B016E-1FBC-4A48-82B0-721039F74DCB}">
      <dgm:prSet phldrT="[Text]" custT="1"/>
      <dgm:spPr/>
      <dgm:t>
        <a:bodyPr/>
        <a:lstStyle/>
        <a:p>
          <a:r>
            <a:rPr lang="en-US" sz="1400" dirty="0"/>
            <a:t/>
          </a:r>
          <a:br>
            <a:rPr lang="en-US" sz="1400" dirty="0"/>
          </a:br>
          <a:r>
            <a:rPr lang="en-US" sz="1400" dirty="0"/>
            <a:t/>
          </a:r>
          <a:br>
            <a:rPr lang="en-US" sz="1400" dirty="0"/>
          </a:br>
          <a:r>
            <a:rPr lang="en-US" sz="1400" dirty="0"/>
            <a:t/>
          </a:r>
          <a:br>
            <a:rPr lang="en-US" sz="1400" dirty="0"/>
          </a:br>
          <a:r>
            <a:rPr lang="en-US" sz="1400" b="1" dirty="0"/>
            <a:t>Behavioral Factors</a:t>
          </a:r>
        </a:p>
      </dgm:t>
    </dgm:pt>
    <dgm:pt modelId="{65AB6CD3-D7D5-42D6-A126-1E3E347AE211}" type="parTrans" cxnId="{2603CBB3-98A6-4295-BD45-9389843148BC}">
      <dgm:prSet/>
      <dgm:spPr/>
      <dgm:t>
        <a:bodyPr/>
        <a:lstStyle/>
        <a:p>
          <a:endParaRPr lang="en-US"/>
        </a:p>
      </dgm:t>
    </dgm:pt>
    <dgm:pt modelId="{DA74B0D5-866D-45C0-9473-49149C924FAA}" type="sibTrans" cxnId="{2603CBB3-98A6-4295-BD45-9389843148BC}">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3"/>
      <dgm:spPr/>
      <dgm:t>
        <a:bodyPr/>
        <a:lstStyle/>
        <a:p>
          <a:endParaRPr lang="en-US"/>
        </a:p>
      </dgm:t>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t>
        <a:bodyPr/>
        <a:lstStyle/>
        <a:p>
          <a:endParaRPr lang="en-US"/>
        </a:p>
      </dgm:t>
    </dgm:pt>
    <dgm:pt modelId="{9934BC2C-39CF-4DF7-942F-571888CA4AC7}" type="pres">
      <dgm:prSet presAssocID="{165B016E-1FBC-4A48-82B0-721039F74DCB}" presName="circ2" presStyleLbl="vennNode1" presStyleIdx="1" presStyleCnt="3"/>
      <dgm:spPr/>
      <dgm:t>
        <a:bodyPr/>
        <a:lstStyle/>
        <a:p>
          <a:endParaRPr lang="en-US"/>
        </a:p>
      </dgm:t>
    </dgm:pt>
    <dgm:pt modelId="{89B56EA3-2100-43EB-9563-2AECD1C499DF}" type="pres">
      <dgm:prSet presAssocID="{165B016E-1FBC-4A48-82B0-721039F74DCB}" presName="circ2Tx" presStyleLbl="revTx" presStyleIdx="0" presStyleCnt="0">
        <dgm:presLayoutVars>
          <dgm:chMax val="0"/>
          <dgm:chPref val="0"/>
          <dgm:bulletEnabled val="1"/>
        </dgm:presLayoutVars>
      </dgm:prSet>
      <dgm:spPr/>
      <dgm:t>
        <a:bodyPr/>
        <a:lstStyle/>
        <a:p>
          <a:endParaRPr lang="en-US"/>
        </a:p>
      </dgm:t>
    </dgm:pt>
    <dgm:pt modelId="{E6F12FE5-1AD7-1F47-9F43-4DB070EDC133}" type="pres">
      <dgm:prSet presAssocID="{FF46B48F-526D-EF4E-8568-155DD6B9061F}" presName="circ3" presStyleLbl="vennNode1" presStyleIdx="2" presStyleCnt="3"/>
      <dgm:spPr/>
      <dgm:t>
        <a:bodyPr/>
        <a:lstStyle/>
        <a:p>
          <a:endParaRPr lang="en-US"/>
        </a:p>
      </dgm:t>
    </dgm:pt>
    <dgm:pt modelId="{65EBA7F5-014E-CC4C-96F9-C6EA890C91AC}" type="pres">
      <dgm:prSet presAssocID="{FF46B48F-526D-EF4E-8568-155DD6B9061F}" presName="circ3Tx" presStyleLbl="revTx" presStyleIdx="0" presStyleCnt="0">
        <dgm:presLayoutVars>
          <dgm:chMax val="0"/>
          <dgm:chPref val="0"/>
          <dgm:bulletEnabled val="1"/>
        </dgm:presLayoutVars>
      </dgm:prSet>
      <dgm:spPr/>
      <dgm:t>
        <a:bodyPr/>
        <a:lstStyle/>
        <a:p>
          <a:endParaRPr lang="en-US"/>
        </a:p>
      </dgm:t>
    </dgm:pt>
  </dgm:ptLst>
  <dgm:cxnLst>
    <dgm:cxn modelId="{EC0F1A20-9E39-6049-B844-5AC95F60427E}" type="presOf" srcId="{8CC9A1A6-990B-1B42-B68D-20C9698FDF49}" destId="{2E23B8B4-2600-9E4B-8900-6619E854AFFD}" srcOrd="0" destOrd="0" presId="urn:microsoft.com/office/officeart/2005/8/layout/venn1"/>
    <dgm:cxn modelId="{8D37C6C4-8C58-44C0-8D12-85413C07D45F}" type="presOf" srcId="{FF46B48F-526D-EF4E-8568-155DD6B9061F}" destId="{E6F12FE5-1AD7-1F47-9F43-4DB070EDC133}" srcOrd="0"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F23068F9-E854-884B-9C10-78060E5CEC98}" type="presOf" srcId="{57727D82-DC6B-F949-95AE-2C561A579326}" destId="{B4C70492-74C9-9346-B91D-F0100185A303}" srcOrd="1" destOrd="0" presId="urn:microsoft.com/office/officeart/2005/8/layout/venn1"/>
    <dgm:cxn modelId="{38F3069E-BA1D-BA4D-8D99-DD559838EA24}" srcId="{8CC9A1A6-990B-1B42-B68D-20C9698FDF49}" destId="{FF46B48F-526D-EF4E-8568-155DD6B9061F}" srcOrd="2" destOrd="0" parTransId="{90838496-1D3F-0947-BE79-58777D2D4E76}" sibTransId="{9BA6FF02-8B87-F948-9094-D2242CE18DD0}"/>
    <dgm:cxn modelId="{E9F9393D-FB36-45BF-8FB1-F949757CA5B0}" type="presOf" srcId="{165B016E-1FBC-4A48-82B0-721039F74DCB}" destId="{9934BC2C-39CF-4DF7-942F-571888CA4AC7}" srcOrd="0" destOrd="0" presId="urn:microsoft.com/office/officeart/2005/8/layout/venn1"/>
    <dgm:cxn modelId="{7294A5F6-24F2-45BF-AB40-2F42DF0864C5}" type="presOf" srcId="{FF46B48F-526D-EF4E-8568-155DD6B9061F}" destId="{65EBA7F5-014E-CC4C-96F9-C6EA890C91AC}" srcOrd="1" destOrd="0" presId="urn:microsoft.com/office/officeart/2005/8/layout/venn1"/>
    <dgm:cxn modelId="{36B3BFA7-F984-4109-9393-4341DF77B38F}" type="presOf" srcId="{165B016E-1FBC-4A48-82B0-721039F74DCB}" destId="{89B56EA3-2100-43EB-9563-2AECD1C499DF}" srcOrd="1" destOrd="0" presId="urn:microsoft.com/office/officeart/2005/8/layout/venn1"/>
    <dgm:cxn modelId="{22A517AA-7F19-D24B-8D9E-02340CE7AF95}" type="presOf" srcId="{57727D82-DC6B-F949-95AE-2C561A579326}" destId="{46CB824F-F90B-DC47-BE96-CC95A5E9F44F}" srcOrd="0" destOrd="0" presId="urn:microsoft.com/office/officeart/2005/8/layout/venn1"/>
    <dgm:cxn modelId="{2603CBB3-98A6-4295-BD45-9389843148BC}" srcId="{8CC9A1A6-990B-1B42-B68D-20C9698FDF49}" destId="{165B016E-1FBC-4A48-82B0-721039F74DCB}" srcOrd="1" destOrd="0" parTransId="{65AB6CD3-D7D5-42D6-A126-1E3E347AE211}" sibTransId="{DA74B0D5-866D-45C0-9473-49149C924FAA}"/>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0ADAD36B-B1EC-48B4-BC30-3656F2293041}" type="presParOf" srcId="{2E23B8B4-2600-9E4B-8900-6619E854AFFD}" destId="{9934BC2C-39CF-4DF7-942F-571888CA4AC7}" srcOrd="2" destOrd="0" presId="urn:microsoft.com/office/officeart/2005/8/layout/venn1"/>
    <dgm:cxn modelId="{109E6BED-6CFD-41F8-BB0D-7F44214C9B12}" type="presParOf" srcId="{2E23B8B4-2600-9E4B-8900-6619E854AFFD}" destId="{89B56EA3-2100-43EB-9563-2AECD1C499DF}" srcOrd="3" destOrd="0" presId="urn:microsoft.com/office/officeart/2005/8/layout/venn1"/>
    <dgm:cxn modelId="{0D58A4BE-F08D-49C3-A276-BCA88E4A3B7A}" type="presParOf" srcId="{2E23B8B4-2600-9E4B-8900-6619E854AFFD}" destId="{E6F12FE5-1AD7-1F47-9F43-4DB070EDC133}" srcOrd="4" destOrd="0" presId="urn:microsoft.com/office/officeart/2005/8/layout/venn1"/>
    <dgm:cxn modelId="{2614FD7E-149D-4238-A3D0-8C18A4D13AD2}" type="presParOf" srcId="{2E23B8B4-2600-9E4B-8900-6619E854AFFD}" destId="{65EBA7F5-014E-CC4C-96F9-C6EA890C91AC}"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3d3" qsCatId="3D" csTypeId="urn:microsoft.com/office/officeart/2005/8/colors/colorful1" csCatId="colorful" phldr="1"/>
      <dgm:spPr/>
    </dgm:pt>
    <dgm:pt modelId="{57727D82-DC6B-F949-95AE-2C561A579326}">
      <dgm:prSet phldrT="[Text]" custT="1"/>
      <dgm:spPr/>
      <dgm:t>
        <a:bodyPr/>
        <a:lstStyle/>
        <a:p>
          <a:r>
            <a:rPr lang="en-US" sz="1400" dirty="0"/>
            <a:t>HIV</a:t>
          </a:r>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38C3BF3F-2282-3C47-8D2D-2797CA34D1A5}">
      <dgm:prSet phldrT="[Text]" custT="1"/>
      <dgm:spPr/>
      <dgm:t>
        <a:bodyPr/>
        <a:lstStyle/>
        <a:p>
          <a:r>
            <a:rPr lang="en-US" sz="1400" dirty="0"/>
            <a:t>HCV</a:t>
          </a:r>
        </a:p>
      </dgm:t>
    </dgm:pt>
    <dgm:pt modelId="{B2B154B3-C753-9F48-B2F2-BB85B1487F43}" type="parTrans" cxnId="{E592765B-7E46-7C42-9DFE-8A903B19664E}">
      <dgm:prSet/>
      <dgm:spPr/>
      <dgm:t>
        <a:bodyPr/>
        <a:lstStyle/>
        <a:p>
          <a:endParaRPr lang="en-US"/>
        </a:p>
      </dgm:t>
    </dgm:pt>
    <dgm:pt modelId="{195C3A3F-5810-8443-8EF9-C8E0C743135D}" type="sibTrans" cxnId="{E592765B-7E46-7C42-9DFE-8A903B19664E}">
      <dgm:prSet/>
      <dgm:spPr/>
      <dgm:t>
        <a:bodyPr/>
        <a:lstStyle/>
        <a:p>
          <a:endParaRPr lang="en-US"/>
        </a:p>
      </dgm:t>
    </dgm:pt>
    <dgm:pt modelId="{12CF12AE-AA1B-3846-8E65-BDA077B3817E}">
      <dgm:prSet phldrT="[Text]" custT="1"/>
      <dgm:spPr/>
      <dgm:t>
        <a:bodyPr/>
        <a:lstStyle/>
        <a:p>
          <a:r>
            <a:rPr lang="en-US" sz="1400" dirty="0"/>
            <a:t>SUD</a:t>
          </a:r>
        </a:p>
      </dgm:t>
    </dgm:pt>
    <dgm:pt modelId="{5D57B2EF-BCFF-B941-90A5-367E92A4CA4A}" type="parTrans" cxnId="{1C367AA2-A520-8048-B51B-96B7C4E76B93}">
      <dgm:prSet/>
      <dgm:spPr/>
      <dgm:t>
        <a:bodyPr/>
        <a:lstStyle/>
        <a:p>
          <a:endParaRPr lang="en-US"/>
        </a:p>
      </dgm:t>
    </dgm:pt>
    <dgm:pt modelId="{A6F0BAF2-0C3D-8B47-B720-673C87D67C45}" type="sibTrans" cxnId="{1C367AA2-A520-8048-B51B-96B7C4E76B93}">
      <dgm:prSet/>
      <dgm:spPr/>
      <dgm:t>
        <a:bodyPr/>
        <a:lstStyle/>
        <a:p>
          <a:endParaRPr lang="en-US"/>
        </a:p>
      </dgm:t>
    </dgm:pt>
    <dgm:pt modelId="{B254B46B-660D-B84E-8D1A-EEF235E5CCD1}">
      <dgm:prSet phldrT="[Text]" custT="1"/>
      <dgm:spPr/>
      <dgm:t>
        <a:bodyPr/>
        <a:lstStyle/>
        <a:p>
          <a:r>
            <a:rPr lang="en-US" sz="1400" dirty="0"/>
            <a:t>STI</a:t>
          </a:r>
        </a:p>
      </dgm:t>
    </dgm:pt>
    <dgm:pt modelId="{53F372ED-76BB-4A4E-A1CA-6CCC3710C18A}" type="parTrans" cxnId="{16A9E08B-074E-F943-B6AF-747F1E1FD4B8}">
      <dgm:prSet/>
      <dgm:spPr/>
      <dgm:t>
        <a:bodyPr/>
        <a:lstStyle/>
        <a:p>
          <a:endParaRPr lang="en-US"/>
        </a:p>
      </dgm:t>
    </dgm:pt>
    <dgm:pt modelId="{0E60DE6A-9F78-8E47-8E32-7D27C7DF02D0}" type="sibTrans" cxnId="{16A9E08B-074E-F943-B6AF-747F1E1FD4B8}">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4"/>
      <dgm:spPr/>
      <dgm:t>
        <a:bodyPr/>
        <a:lstStyle/>
        <a:p>
          <a:endParaRPr lang="en-US"/>
        </a:p>
      </dgm:t>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t>
        <a:bodyPr/>
        <a:lstStyle/>
        <a:p>
          <a:endParaRPr lang="en-US"/>
        </a:p>
      </dgm:t>
    </dgm:pt>
    <dgm:pt modelId="{71FBFA91-F118-C041-AFCD-B43AFBCC7BB1}" type="pres">
      <dgm:prSet presAssocID="{38C3BF3F-2282-3C47-8D2D-2797CA34D1A5}" presName="circ2" presStyleLbl="vennNode1" presStyleIdx="1" presStyleCnt="4"/>
      <dgm:spPr/>
      <dgm:t>
        <a:bodyPr/>
        <a:lstStyle/>
        <a:p>
          <a:endParaRPr lang="en-US"/>
        </a:p>
      </dgm:t>
    </dgm:pt>
    <dgm:pt modelId="{CF1C9274-8903-6742-858B-EF7C663B20B0}" type="pres">
      <dgm:prSet presAssocID="{38C3BF3F-2282-3C47-8D2D-2797CA34D1A5}" presName="circ2Tx" presStyleLbl="revTx" presStyleIdx="0" presStyleCnt="0">
        <dgm:presLayoutVars>
          <dgm:chMax val="0"/>
          <dgm:chPref val="0"/>
          <dgm:bulletEnabled val="1"/>
        </dgm:presLayoutVars>
      </dgm:prSet>
      <dgm:spPr/>
      <dgm:t>
        <a:bodyPr/>
        <a:lstStyle/>
        <a:p>
          <a:endParaRPr lang="en-US"/>
        </a:p>
      </dgm:t>
    </dgm:pt>
    <dgm:pt modelId="{AFD76EA7-DEEF-EE4B-A22F-20B956574870}" type="pres">
      <dgm:prSet presAssocID="{12CF12AE-AA1B-3846-8E65-BDA077B3817E}" presName="circ3" presStyleLbl="vennNode1" presStyleIdx="2" presStyleCnt="4"/>
      <dgm:spPr/>
      <dgm:t>
        <a:bodyPr/>
        <a:lstStyle/>
        <a:p>
          <a:endParaRPr lang="en-US"/>
        </a:p>
      </dgm:t>
    </dgm:pt>
    <dgm:pt modelId="{9AC8EA11-DE14-2E42-9D1E-B2EE26FA4EE0}" type="pres">
      <dgm:prSet presAssocID="{12CF12AE-AA1B-3846-8E65-BDA077B3817E}" presName="circ3Tx" presStyleLbl="revTx" presStyleIdx="0" presStyleCnt="0">
        <dgm:presLayoutVars>
          <dgm:chMax val="0"/>
          <dgm:chPref val="0"/>
          <dgm:bulletEnabled val="1"/>
        </dgm:presLayoutVars>
      </dgm:prSet>
      <dgm:spPr/>
      <dgm:t>
        <a:bodyPr/>
        <a:lstStyle/>
        <a:p>
          <a:endParaRPr lang="en-US"/>
        </a:p>
      </dgm:t>
    </dgm:pt>
    <dgm:pt modelId="{F8DF949D-7327-114C-8525-31B966E6C9FC}" type="pres">
      <dgm:prSet presAssocID="{B254B46B-660D-B84E-8D1A-EEF235E5CCD1}" presName="circ4" presStyleLbl="vennNode1" presStyleIdx="3" presStyleCnt="4"/>
      <dgm:spPr/>
      <dgm:t>
        <a:bodyPr/>
        <a:lstStyle/>
        <a:p>
          <a:endParaRPr lang="en-US"/>
        </a:p>
      </dgm:t>
    </dgm:pt>
    <dgm:pt modelId="{379C782A-3D51-4F4D-BA30-6D3CC2298FE1}" type="pres">
      <dgm:prSet presAssocID="{B254B46B-660D-B84E-8D1A-EEF235E5CCD1}" presName="circ4Tx" presStyleLbl="revTx" presStyleIdx="0" presStyleCnt="0">
        <dgm:presLayoutVars>
          <dgm:chMax val="0"/>
          <dgm:chPref val="0"/>
          <dgm:bulletEnabled val="1"/>
        </dgm:presLayoutVars>
      </dgm:prSet>
      <dgm:spPr/>
      <dgm:t>
        <a:bodyPr/>
        <a:lstStyle/>
        <a:p>
          <a:endParaRPr lang="en-US"/>
        </a:p>
      </dgm:t>
    </dgm:pt>
  </dgm:ptLst>
  <dgm:cxnLst>
    <dgm:cxn modelId="{523E99C6-58A6-BA4D-9C3C-F20E47C8C364}" type="presOf" srcId="{12CF12AE-AA1B-3846-8E65-BDA077B3817E}" destId="{AFD76EA7-DEEF-EE4B-A22F-20B956574870}" srcOrd="1" destOrd="0" presId="urn:microsoft.com/office/officeart/2005/8/layout/venn1"/>
    <dgm:cxn modelId="{EC0F1A20-9E39-6049-B844-5AC95F60427E}" type="presOf" srcId="{8CC9A1A6-990B-1B42-B68D-20C9698FDF49}" destId="{2E23B8B4-2600-9E4B-8900-6619E854AFFD}" srcOrd="0" destOrd="0" presId="urn:microsoft.com/office/officeart/2005/8/layout/venn1"/>
    <dgm:cxn modelId="{25F9D198-5ADD-CA46-B3F7-BEAF56308532}" type="presOf" srcId="{38C3BF3F-2282-3C47-8D2D-2797CA34D1A5}" destId="{CF1C9274-8903-6742-858B-EF7C663B20B0}" srcOrd="0" destOrd="0" presId="urn:microsoft.com/office/officeart/2005/8/layout/venn1"/>
    <dgm:cxn modelId="{B889B256-2BA1-E042-8537-6BA25103522E}" type="presOf" srcId="{B254B46B-660D-B84E-8D1A-EEF235E5CCD1}" destId="{F8DF949D-7327-114C-8525-31B966E6C9FC}" srcOrd="0"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CCB1A79D-7638-DC4F-9CC0-834A9C585414}" type="presOf" srcId="{57727D82-DC6B-F949-95AE-2C561A579326}" destId="{46CB824F-F90B-DC47-BE96-CC95A5E9F44F}" srcOrd="1" destOrd="0" presId="urn:microsoft.com/office/officeart/2005/8/layout/venn1"/>
    <dgm:cxn modelId="{F23068F9-E854-884B-9C10-78060E5CEC98}" type="presOf" srcId="{57727D82-DC6B-F949-95AE-2C561A579326}" destId="{B4C70492-74C9-9346-B91D-F0100185A303}" srcOrd="0" destOrd="0" presId="urn:microsoft.com/office/officeart/2005/8/layout/venn1"/>
    <dgm:cxn modelId="{16A9E08B-074E-F943-B6AF-747F1E1FD4B8}" srcId="{8CC9A1A6-990B-1B42-B68D-20C9698FDF49}" destId="{B254B46B-660D-B84E-8D1A-EEF235E5CCD1}" srcOrd="3" destOrd="0" parTransId="{53F372ED-76BB-4A4E-A1CA-6CCC3710C18A}" sibTransId="{0E60DE6A-9F78-8E47-8E32-7D27C7DF02D0}"/>
    <dgm:cxn modelId="{9CD95536-A638-1A40-9808-862DC0C1AFDD}" type="presOf" srcId="{B254B46B-660D-B84E-8D1A-EEF235E5CCD1}" destId="{379C782A-3D51-4F4D-BA30-6D3CC2298FE1}" srcOrd="1" destOrd="0" presId="urn:microsoft.com/office/officeart/2005/8/layout/venn1"/>
    <dgm:cxn modelId="{E592765B-7E46-7C42-9DFE-8A903B19664E}" srcId="{8CC9A1A6-990B-1B42-B68D-20C9698FDF49}" destId="{38C3BF3F-2282-3C47-8D2D-2797CA34D1A5}" srcOrd="1" destOrd="0" parTransId="{B2B154B3-C753-9F48-B2F2-BB85B1487F43}" sibTransId="{195C3A3F-5810-8443-8EF9-C8E0C743135D}"/>
    <dgm:cxn modelId="{B3EEDC01-311C-DF4F-A8D6-AB0AFF565CFF}" type="presOf" srcId="{12CF12AE-AA1B-3846-8E65-BDA077B3817E}" destId="{9AC8EA11-DE14-2E42-9D1E-B2EE26FA4EE0}" srcOrd="0" destOrd="0" presId="urn:microsoft.com/office/officeart/2005/8/layout/venn1"/>
    <dgm:cxn modelId="{0C788324-116C-1342-A914-862023CC8655}" type="presOf" srcId="{38C3BF3F-2282-3C47-8D2D-2797CA34D1A5}" destId="{71FBFA91-F118-C041-AFCD-B43AFBCC7BB1}" srcOrd="1" destOrd="0" presId="urn:microsoft.com/office/officeart/2005/8/layout/venn1"/>
    <dgm:cxn modelId="{1C367AA2-A520-8048-B51B-96B7C4E76B93}" srcId="{8CC9A1A6-990B-1B42-B68D-20C9698FDF49}" destId="{12CF12AE-AA1B-3846-8E65-BDA077B3817E}" srcOrd="2" destOrd="0" parTransId="{5D57B2EF-BCFF-B941-90A5-367E92A4CA4A}" sibTransId="{A6F0BAF2-0C3D-8B47-B720-673C87D67C45}"/>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3C04B1BA-D8F6-E840-90D1-678B22F51C3C}" type="presParOf" srcId="{2E23B8B4-2600-9E4B-8900-6619E854AFFD}" destId="{71FBFA91-F118-C041-AFCD-B43AFBCC7BB1}" srcOrd="2" destOrd="0" presId="urn:microsoft.com/office/officeart/2005/8/layout/venn1"/>
    <dgm:cxn modelId="{7101CAB0-063A-1C45-A30F-B373E6A8E8CD}" type="presParOf" srcId="{2E23B8B4-2600-9E4B-8900-6619E854AFFD}" destId="{CF1C9274-8903-6742-858B-EF7C663B20B0}" srcOrd="3" destOrd="0" presId="urn:microsoft.com/office/officeart/2005/8/layout/venn1"/>
    <dgm:cxn modelId="{72A51BB9-4420-8343-A0EE-C305FD2F6C5A}" type="presParOf" srcId="{2E23B8B4-2600-9E4B-8900-6619E854AFFD}" destId="{AFD76EA7-DEEF-EE4B-A22F-20B956574870}" srcOrd="4" destOrd="0" presId="urn:microsoft.com/office/officeart/2005/8/layout/venn1"/>
    <dgm:cxn modelId="{47C3D7D6-3ED2-C54E-9E0F-6CD6C81A964E}" type="presParOf" srcId="{2E23B8B4-2600-9E4B-8900-6619E854AFFD}" destId="{9AC8EA11-DE14-2E42-9D1E-B2EE26FA4EE0}" srcOrd="5" destOrd="0" presId="urn:microsoft.com/office/officeart/2005/8/layout/venn1"/>
    <dgm:cxn modelId="{F965A22E-7B07-1B42-9105-D7298ADD291B}" type="presParOf" srcId="{2E23B8B4-2600-9E4B-8900-6619E854AFFD}" destId="{F8DF949D-7327-114C-8525-31B966E6C9FC}" srcOrd="6" destOrd="0" presId="urn:microsoft.com/office/officeart/2005/8/layout/venn1"/>
    <dgm:cxn modelId="{25B2CDFF-C339-6A43-B48C-9ADB733141EB}" type="presParOf" srcId="{2E23B8B4-2600-9E4B-8900-6619E854AFFD}" destId="{379C782A-3D51-4F4D-BA30-6D3CC2298FE1}" srcOrd="7"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5D76B2-93B3-4E76-B943-44AB2189A57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7300C24-FD01-488B-BB40-E3BE1F83C8AD}">
      <dgm:prSet custT="1"/>
      <dgm:spPr>
        <a:solidFill>
          <a:schemeClr val="accent6"/>
        </a:solidFill>
      </dgm:spPr>
      <dgm:t>
        <a:bodyPr/>
        <a:lstStyle/>
        <a:p>
          <a:r>
            <a:rPr lang="en-US" sz="1400" dirty="0"/>
            <a:t>From 2004-2013</a:t>
          </a:r>
        </a:p>
      </dgm:t>
    </dgm:pt>
    <dgm:pt modelId="{13FB22FB-2D27-47FB-82C5-ABA8741249D0}" type="parTrans" cxnId="{FCCCC934-636D-4E99-AFEA-A8BC9BD53859}">
      <dgm:prSet/>
      <dgm:spPr/>
      <dgm:t>
        <a:bodyPr/>
        <a:lstStyle/>
        <a:p>
          <a:endParaRPr lang="en-US" sz="1600"/>
        </a:p>
      </dgm:t>
    </dgm:pt>
    <dgm:pt modelId="{3106A88E-D649-4A29-80C8-25EA9C012CE9}" type="sibTrans" cxnId="{FCCCC934-636D-4E99-AFEA-A8BC9BD53859}">
      <dgm:prSet/>
      <dgm:spPr/>
      <dgm:t>
        <a:bodyPr/>
        <a:lstStyle/>
        <a:p>
          <a:endParaRPr lang="en-US" sz="1600"/>
        </a:p>
      </dgm:t>
    </dgm:pt>
    <dgm:pt modelId="{469A70C4-D750-4FB6-AF6B-A1287136C6EC}">
      <dgm:prSet custT="1"/>
      <dgm:spPr>
        <a:solidFill>
          <a:schemeClr val="accent6">
            <a:lumMod val="75000"/>
          </a:schemeClr>
        </a:solidFill>
      </dgm:spPr>
      <dgm:t>
        <a:bodyPr/>
        <a:lstStyle/>
        <a:p>
          <a:r>
            <a:rPr lang="en-US" sz="1400" dirty="0"/>
            <a:t>In late 2014</a:t>
          </a:r>
        </a:p>
      </dgm:t>
    </dgm:pt>
    <dgm:pt modelId="{64D1D6E6-28A6-453B-8C42-B9EC1CD74D31}" type="parTrans" cxnId="{20BCE1DC-DED2-4096-A8C4-AC816662CEE4}">
      <dgm:prSet/>
      <dgm:spPr/>
      <dgm:t>
        <a:bodyPr/>
        <a:lstStyle/>
        <a:p>
          <a:endParaRPr lang="en-US" sz="1600"/>
        </a:p>
      </dgm:t>
    </dgm:pt>
    <dgm:pt modelId="{AE5DD74A-F5D1-4F27-B047-F42DCC711895}" type="sibTrans" cxnId="{20BCE1DC-DED2-4096-A8C4-AC816662CEE4}">
      <dgm:prSet/>
      <dgm:spPr/>
      <dgm:t>
        <a:bodyPr/>
        <a:lstStyle/>
        <a:p>
          <a:endParaRPr lang="en-US" sz="1600"/>
        </a:p>
      </dgm:t>
    </dgm:pt>
    <dgm:pt modelId="{11AFB2EC-25E6-410D-90BD-AAB8E5913825}">
      <dgm:prSet custT="1"/>
      <dgm:spPr>
        <a:solidFill>
          <a:schemeClr val="accent6">
            <a:lumMod val="60000"/>
            <a:lumOff val="40000"/>
          </a:schemeClr>
        </a:solidFill>
      </dgm:spPr>
      <dgm:t>
        <a:bodyPr/>
        <a:lstStyle/>
        <a:p>
          <a:r>
            <a:rPr lang="en-US" sz="1400" dirty="0"/>
            <a:t>By mid-January 2015</a:t>
          </a:r>
        </a:p>
      </dgm:t>
    </dgm:pt>
    <dgm:pt modelId="{6BFFF141-E2B9-48D6-A545-1C3AA8EEC36D}" type="parTrans" cxnId="{A80F79F7-8D3B-4ABE-85E7-F5B84923D34B}">
      <dgm:prSet/>
      <dgm:spPr/>
      <dgm:t>
        <a:bodyPr/>
        <a:lstStyle/>
        <a:p>
          <a:endParaRPr lang="en-US" sz="1600"/>
        </a:p>
      </dgm:t>
    </dgm:pt>
    <dgm:pt modelId="{46C224D4-93AA-49F2-B149-45A0C6C47312}" type="sibTrans" cxnId="{A80F79F7-8D3B-4ABE-85E7-F5B84923D34B}">
      <dgm:prSet/>
      <dgm:spPr/>
      <dgm:t>
        <a:bodyPr/>
        <a:lstStyle/>
        <a:p>
          <a:endParaRPr lang="en-US" sz="1600"/>
        </a:p>
      </dgm:t>
    </dgm:pt>
    <dgm:pt modelId="{17B92A43-B012-F442-A891-B0C41359568E}">
      <dgm:prSet custT="1"/>
      <dgm:spPr/>
      <dgm:t>
        <a:bodyPr/>
        <a:lstStyle/>
        <a:p>
          <a:r>
            <a:rPr lang="en-US" sz="1400" dirty="0"/>
            <a:t>&lt; 5 HIV infections reported annually in Austin, Indiana</a:t>
          </a:r>
        </a:p>
      </dgm:t>
    </dgm:pt>
    <dgm:pt modelId="{40AD5964-2F96-EB47-B385-B41137D32079}" type="parTrans" cxnId="{C446BCC7-6EBC-0742-B8CE-373CF904AACA}">
      <dgm:prSet/>
      <dgm:spPr/>
      <dgm:t>
        <a:bodyPr/>
        <a:lstStyle/>
        <a:p>
          <a:endParaRPr lang="en-US" sz="1600"/>
        </a:p>
      </dgm:t>
    </dgm:pt>
    <dgm:pt modelId="{11D340EA-385C-6F44-A187-497B3525414B}" type="sibTrans" cxnId="{C446BCC7-6EBC-0742-B8CE-373CF904AACA}">
      <dgm:prSet/>
      <dgm:spPr/>
      <dgm:t>
        <a:bodyPr/>
        <a:lstStyle/>
        <a:p>
          <a:endParaRPr lang="en-US" sz="1600"/>
        </a:p>
      </dgm:t>
    </dgm:pt>
    <dgm:pt modelId="{C53A08F3-6398-A841-89B9-23B3CEB727F2}">
      <dgm:prSet custT="1"/>
      <dgm:spPr/>
      <dgm:t>
        <a:bodyPr/>
        <a:lstStyle/>
        <a:p>
          <a:r>
            <a:rPr lang="en-US" sz="1400" dirty="0"/>
            <a:t>3 new HIV diagnoses in Austin IN, 2 of them had shared needles</a:t>
          </a:r>
        </a:p>
      </dgm:t>
    </dgm:pt>
    <dgm:pt modelId="{17224585-69BA-B242-8FA3-F33889675CA9}" type="parTrans" cxnId="{F97DF4F4-0AA8-694A-A68C-A5B540A66A63}">
      <dgm:prSet/>
      <dgm:spPr/>
      <dgm:t>
        <a:bodyPr/>
        <a:lstStyle/>
        <a:p>
          <a:endParaRPr lang="en-US" sz="1600"/>
        </a:p>
      </dgm:t>
    </dgm:pt>
    <dgm:pt modelId="{A7DE8F1D-7998-A545-9386-CA76BCF4C68A}" type="sibTrans" cxnId="{F97DF4F4-0AA8-694A-A68C-A5B540A66A63}">
      <dgm:prSet/>
      <dgm:spPr/>
      <dgm:t>
        <a:bodyPr/>
        <a:lstStyle/>
        <a:p>
          <a:endParaRPr lang="en-US" sz="1600"/>
        </a:p>
      </dgm:t>
    </dgm:pt>
    <dgm:pt modelId="{24BA623B-6AFF-C148-AD7E-3D3DB3F44455}">
      <dgm:prSet custT="1"/>
      <dgm:spPr/>
      <dgm:t>
        <a:bodyPr/>
        <a:lstStyle/>
        <a:p>
          <a:r>
            <a:rPr lang="en-US" sz="1400" dirty="0"/>
            <a:t>Through contact tracing ISHD identified 8 more new infections </a:t>
          </a:r>
        </a:p>
      </dgm:t>
    </dgm:pt>
    <dgm:pt modelId="{7D294286-E613-C34C-8DDD-BB155FD3A28A}" type="parTrans" cxnId="{146AEEF9-E31A-0F49-9FF9-02E21D56398F}">
      <dgm:prSet/>
      <dgm:spPr/>
      <dgm:t>
        <a:bodyPr/>
        <a:lstStyle/>
        <a:p>
          <a:endParaRPr lang="en-US" sz="1600"/>
        </a:p>
      </dgm:t>
    </dgm:pt>
    <dgm:pt modelId="{921416B8-EE5D-F242-8A14-EA0D33C6F981}" type="sibTrans" cxnId="{146AEEF9-E31A-0F49-9FF9-02E21D56398F}">
      <dgm:prSet/>
      <dgm:spPr/>
      <dgm:t>
        <a:bodyPr/>
        <a:lstStyle/>
        <a:p>
          <a:endParaRPr lang="en-US" sz="1600"/>
        </a:p>
      </dgm:t>
    </dgm:pt>
    <dgm:pt modelId="{ED116152-B266-6740-8A59-72BB79374404}">
      <dgm:prSet custT="1"/>
      <dgm:spPr/>
      <dgm:t>
        <a:bodyPr/>
        <a:lstStyle/>
        <a:p>
          <a:r>
            <a:rPr lang="en-US" sz="1400" dirty="0"/>
            <a:t>As of June 14, 2015:</a:t>
          </a:r>
        </a:p>
      </dgm:t>
    </dgm:pt>
    <dgm:pt modelId="{9621CF10-090F-D641-8048-7ADF2549A18A}" type="parTrans" cxnId="{F5CC4C37-AB64-E449-82A4-19ECE32DB1EF}">
      <dgm:prSet/>
      <dgm:spPr/>
      <dgm:t>
        <a:bodyPr/>
        <a:lstStyle/>
        <a:p>
          <a:endParaRPr lang="en-US"/>
        </a:p>
      </dgm:t>
    </dgm:pt>
    <dgm:pt modelId="{84EC382D-7EE2-434C-ABCF-40457514103B}" type="sibTrans" cxnId="{F5CC4C37-AB64-E449-82A4-19ECE32DB1EF}">
      <dgm:prSet/>
      <dgm:spPr/>
      <dgm:t>
        <a:bodyPr/>
        <a:lstStyle/>
        <a:p>
          <a:endParaRPr lang="en-US"/>
        </a:p>
      </dgm:t>
    </dgm:pt>
    <dgm:pt modelId="{91DF122A-DD9E-7C4F-9EF5-A926EA6FA0D3}">
      <dgm:prSet custT="1"/>
      <dgm:spPr/>
      <dgm:t>
        <a:bodyPr/>
        <a:lstStyle/>
        <a:p>
          <a:r>
            <a:rPr lang="en-US" sz="1400" dirty="0"/>
            <a:t>170 new HIV infections and 115 co-infected with HCV in a Community of 4200 people</a:t>
          </a:r>
        </a:p>
      </dgm:t>
    </dgm:pt>
    <dgm:pt modelId="{EB7339AC-77B6-964E-94A1-6F67E1E4D436}" type="parTrans" cxnId="{D6A44EB2-595D-E14F-BF8F-99975128A3EB}">
      <dgm:prSet/>
      <dgm:spPr/>
      <dgm:t>
        <a:bodyPr/>
        <a:lstStyle/>
        <a:p>
          <a:endParaRPr lang="en-US"/>
        </a:p>
      </dgm:t>
    </dgm:pt>
    <dgm:pt modelId="{7B3DCF52-C7A5-704A-AF40-FECA3A6E8B19}" type="sibTrans" cxnId="{D6A44EB2-595D-E14F-BF8F-99975128A3EB}">
      <dgm:prSet/>
      <dgm:spPr/>
      <dgm:t>
        <a:bodyPr/>
        <a:lstStyle/>
        <a:p>
          <a:endParaRPr lang="en-US"/>
        </a:p>
      </dgm:t>
    </dgm:pt>
    <dgm:pt modelId="{88A09E07-661C-BA43-B5AB-31DAA314471C}">
      <dgm:prSet custT="1"/>
      <dgm:spPr/>
      <dgm:t>
        <a:bodyPr/>
        <a:lstStyle/>
        <a:p>
          <a:r>
            <a:rPr lang="en-US" sz="1400" dirty="0"/>
            <a:t>All epidemiologically linked to Austin, IN</a:t>
          </a:r>
        </a:p>
      </dgm:t>
    </dgm:pt>
    <dgm:pt modelId="{2683D000-0AA6-144D-8FF3-052A6176B923}" type="parTrans" cxnId="{41C7C2FB-32DD-A146-94A5-D158930AD598}">
      <dgm:prSet/>
      <dgm:spPr/>
      <dgm:t>
        <a:bodyPr/>
        <a:lstStyle/>
        <a:p>
          <a:endParaRPr lang="en-US"/>
        </a:p>
      </dgm:t>
    </dgm:pt>
    <dgm:pt modelId="{23756AB8-C57B-6142-BF56-583056F0FD00}" type="sibTrans" cxnId="{41C7C2FB-32DD-A146-94A5-D158930AD598}">
      <dgm:prSet/>
      <dgm:spPr/>
      <dgm:t>
        <a:bodyPr/>
        <a:lstStyle/>
        <a:p>
          <a:endParaRPr lang="en-US"/>
        </a:p>
      </dgm:t>
    </dgm:pt>
    <dgm:pt modelId="{75F8F6EA-E869-7E45-BAA9-0B9BF1E4BE3A}">
      <dgm:prSet custT="1"/>
      <dgm:spPr/>
      <dgm:t>
        <a:bodyPr/>
        <a:lstStyle/>
        <a:p>
          <a:r>
            <a:rPr lang="en-US" sz="1400" dirty="0"/>
            <a:t>Infections were recent and from a single HIV strain </a:t>
          </a:r>
        </a:p>
      </dgm:t>
    </dgm:pt>
    <dgm:pt modelId="{7F956706-DB2C-124B-8265-E0C79680CAA3}" type="parTrans" cxnId="{EA8E95A3-25DD-A147-9515-BBFF737D9D3E}">
      <dgm:prSet/>
      <dgm:spPr/>
      <dgm:t>
        <a:bodyPr/>
        <a:lstStyle/>
        <a:p>
          <a:endParaRPr lang="en-US"/>
        </a:p>
      </dgm:t>
    </dgm:pt>
    <dgm:pt modelId="{CE37FF57-394E-A046-973B-9CAF85833B0B}" type="sibTrans" cxnId="{EA8E95A3-25DD-A147-9515-BBFF737D9D3E}">
      <dgm:prSet/>
      <dgm:spPr/>
      <dgm:t>
        <a:bodyPr/>
        <a:lstStyle/>
        <a:p>
          <a:endParaRPr lang="en-US"/>
        </a:p>
      </dgm:t>
    </dgm:pt>
    <dgm:pt modelId="{54200479-1F53-854D-9698-197472D44D93}">
      <dgm:prSet custT="1"/>
      <dgm:spPr/>
      <dgm:t>
        <a:bodyPr/>
        <a:lstStyle/>
        <a:p>
          <a:r>
            <a:rPr lang="en-US" sz="1400" dirty="0"/>
            <a:t>The source of infection: Injection of the opioid oxymorphone (semi-synthetic opioid analgesic)</a:t>
          </a:r>
        </a:p>
      </dgm:t>
    </dgm:pt>
    <dgm:pt modelId="{F31BD3D5-38FF-044B-8BDC-9916B119A3ED}" type="parTrans" cxnId="{DBF45F32-D6F5-D649-84C4-9566A97AE8B7}">
      <dgm:prSet/>
      <dgm:spPr/>
      <dgm:t>
        <a:bodyPr/>
        <a:lstStyle/>
        <a:p>
          <a:endParaRPr lang="en-US"/>
        </a:p>
      </dgm:t>
    </dgm:pt>
    <dgm:pt modelId="{27B0C68D-0630-9C48-9348-D29613259A31}" type="sibTrans" cxnId="{DBF45F32-D6F5-D649-84C4-9566A97AE8B7}">
      <dgm:prSet/>
      <dgm:spPr/>
      <dgm:t>
        <a:bodyPr/>
        <a:lstStyle/>
        <a:p>
          <a:endParaRPr lang="en-US"/>
        </a:p>
      </dgm:t>
    </dgm:pt>
    <dgm:pt modelId="{09319CBB-301A-2C43-AFC9-1C80FB46DE6E}" type="pres">
      <dgm:prSet presAssocID="{C45D76B2-93B3-4E76-B943-44AB2189A571}" presName="linear" presStyleCnt="0">
        <dgm:presLayoutVars>
          <dgm:animLvl val="lvl"/>
          <dgm:resizeHandles val="exact"/>
        </dgm:presLayoutVars>
      </dgm:prSet>
      <dgm:spPr/>
      <dgm:t>
        <a:bodyPr/>
        <a:lstStyle/>
        <a:p>
          <a:endParaRPr lang="en-US"/>
        </a:p>
      </dgm:t>
    </dgm:pt>
    <dgm:pt modelId="{B0321883-1DA0-3149-AA65-AC872825B516}" type="pres">
      <dgm:prSet presAssocID="{37300C24-FD01-488B-BB40-E3BE1F83C8AD}" presName="parentText" presStyleLbl="node1" presStyleIdx="0" presStyleCnt="5">
        <dgm:presLayoutVars>
          <dgm:chMax val="0"/>
          <dgm:bulletEnabled val="1"/>
        </dgm:presLayoutVars>
      </dgm:prSet>
      <dgm:spPr/>
      <dgm:t>
        <a:bodyPr/>
        <a:lstStyle/>
        <a:p>
          <a:endParaRPr lang="en-US"/>
        </a:p>
      </dgm:t>
    </dgm:pt>
    <dgm:pt modelId="{7098D515-12A7-1F41-A243-0480A705010E}" type="pres">
      <dgm:prSet presAssocID="{37300C24-FD01-488B-BB40-E3BE1F83C8AD}" presName="childText" presStyleLbl="revTx" presStyleIdx="0" presStyleCnt="5">
        <dgm:presLayoutVars>
          <dgm:bulletEnabled val="1"/>
        </dgm:presLayoutVars>
      </dgm:prSet>
      <dgm:spPr/>
      <dgm:t>
        <a:bodyPr/>
        <a:lstStyle/>
        <a:p>
          <a:endParaRPr lang="en-US"/>
        </a:p>
      </dgm:t>
    </dgm:pt>
    <dgm:pt modelId="{859C9217-636A-ED40-B2D1-92064228D402}" type="pres">
      <dgm:prSet presAssocID="{469A70C4-D750-4FB6-AF6B-A1287136C6EC}" presName="parentText" presStyleLbl="node1" presStyleIdx="1" presStyleCnt="5">
        <dgm:presLayoutVars>
          <dgm:chMax val="0"/>
          <dgm:bulletEnabled val="1"/>
        </dgm:presLayoutVars>
      </dgm:prSet>
      <dgm:spPr/>
      <dgm:t>
        <a:bodyPr/>
        <a:lstStyle/>
        <a:p>
          <a:endParaRPr lang="en-US"/>
        </a:p>
      </dgm:t>
    </dgm:pt>
    <dgm:pt modelId="{486D9E9E-BA0D-0344-A7B7-B045C8955C03}" type="pres">
      <dgm:prSet presAssocID="{469A70C4-D750-4FB6-AF6B-A1287136C6EC}" presName="childText" presStyleLbl="revTx" presStyleIdx="1" presStyleCnt="5">
        <dgm:presLayoutVars>
          <dgm:bulletEnabled val="1"/>
        </dgm:presLayoutVars>
      </dgm:prSet>
      <dgm:spPr/>
      <dgm:t>
        <a:bodyPr/>
        <a:lstStyle/>
        <a:p>
          <a:endParaRPr lang="en-US"/>
        </a:p>
      </dgm:t>
    </dgm:pt>
    <dgm:pt modelId="{A83FD514-75FC-2047-A282-9E38AD7975BD}" type="pres">
      <dgm:prSet presAssocID="{11AFB2EC-25E6-410D-90BD-AAB8E5913825}" presName="parentText" presStyleLbl="node1" presStyleIdx="2" presStyleCnt="5">
        <dgm:presLayoutVars>
          <dgm:chMax val="0"/>
          <dgm:bulletEnabled val="1"/>
        </dgm:presLayoutVars>
      </dgm:prSet>
      <dgm:spPr/>
      <dgm:t>
        <a:bodyPr/>
        <a:lstStyle/>
        <a:p>
          <a:endParaRPr lang="en-US"/>
        </a:p>
      </dgm:t>
    </dgm:pt>
    <dgm:pt modelId="{FAD8478C-C2A4-E743-B7C5-F6A441D412B1}" type="pres">
      <dgm:prSet presAssocID="{11AFB2EC-25E6-410D-90BD-AAB8E5913825}" presName="childText" presStyleLbl="revTx" presStyleIdx="2" presStyleCnt="5">
        <dgm:presLayoutVars>
          <dgm:bulletEnabled val="1"/>
        </dgm:presLayoutVars>
      </dgm:prSet>
      <dgm:spPr/>
      <dgm:t>
        <a:bodyPr/>
        <a:lstStyle/>
        <a:p>
          <a:endParaRPr lang="en-US"/>
        </a:p>
      </dgm:t>
    </dgm:pt>
    <dgm:pt modelId="{DB5066CB-50E7-FC49-A5BF-C120F1A5179C}" type="pres">
      <dgm:prSet presAssocID="{ED116152-B266-6740-8A59-72BB79374404}" presName="parentText" presStyleLbl="node1" presStyleIdx="3" presStyleCnt="5">
        <dgm:presLayoutVars>
          <dgm:chMax val="0"/>
          <dgm:bulletEnabled val="1"/>
        </dgm:presLayoutVars>
      </dgm:prSet>
      <dgm:spPr/>
      <dgm:t>
        <a:bodyPr/>
        <a:lstStyle/>
        <a:p>
          <a:endParaRPr lang="en-US"/>
        </a:p>
      </dgm:t>
    </dgm:pt>
    <dgm:pt modelId="{2DE8807A-4096-8647-9377-ED5DF114708F}" type="pres">
      <dgm:prSet presAssocID="{ED116152-B266-6740-8A59-72BB79374404}" presName="childText" presStyleLbl="revTx" presStyleIdx="3" presStyleCnt="5">
        <dgm:presLayoutVars>
          <dgm:bulletEnabled val="1"/>
        </dgm:presLayoutVars>
      </dgm:prSet>
      <dgm:spPr/>
      <dgm:t>
        <a:bodyPr/>
        <a:lstStyle/>
        <a:p>
          <a:endParaRPr lang="en-US"/>
        </a:p>
      </dgm:t>
    </dgm:pt>
    <dgm:pt modelId="{16CACC8B-22E3-AA40-840E-9BE1F00EA749}" type="pres">
      <dgm:prSet presAssocID="{88A09E07-661C-BA43-B5AB-31DAA314471C}" presName="parentText" presStyleLbl="node1" presStyleIdx="4" presStyleCnt="5">
        <dgm:presLayoutVars>
          <dgm:chMax val="0"/>
          <dgm:bulletEnabled val="1"/>
        </dgm:presLayoutVars>
      </dgm:prSet>
      <dgm:spPr/>
      <dgm:t>
        <a:bodyPr/>
        <a:lstStyle/>
        <a:p>
          <a:endParaRPr lang="en-US"/>
        </a:p>
      </dgm:t>
    </dgm:pt>
    <dgm:pt modelId="{A305CCD6-A590-A64B-8428-ED08978A3594}" type="pres">
      <dgm:prSet presAssocID="{88A09E07-661C-BA43-B5AB-31DAA314471C}" presName="childText" presStyleLbl="revTx" presStyleIdx="4" presStyleCnt="5">
        <dgm:presLayoutVars>
          <dgm:bulletEnabled val="1"/>
        </dgm:presLayoutVars>
      </dgm:prSet>
      <dgm:spPr/>
      <dgm:t>
        <a:bodyPr/>
        <a:lstStyle/>
        <a:p>
          <a:endParaRPr lang="en-US"/>
        </a:p>
      </dgm:t>
    </dgm:pt>
  </dgm:ptLst>
  <dgm:cxnLst>
    <dgm:cxn modelId="{17BCC85F-DBE7-C742-A66D-59B77EFA9D9E}" type="presOf" srcId="{75F8F6EA-E869-7E45-BAA9-0B9BF1E4BE3A}" destId="{A305CCD6-A590-A64B-8428-ED08978A3594}" srcOrd="0" destOrd="0" presId="urn:microsoft.com/office/officeart/2005/8/layout/vList2"/>
    <dgm:cxn modelId="{702CA976-1F1B-E74C-9B5D-2E58B23BF97D}" type="presOf" srcId="{C45D76B2-93B3-4E76-B943-44AB2189A571}" destId="{09319CBB-301A-2C43-AFC9-1C80FB46DE6E}" srcOrd="0" destOrd="0" presId="urn:microsoft.com/office/officeart/2005/8/layout/vList2"/>
    <dgm:cxn modelId="{F5CC4C37-AB64-E449-82A4-19ECE32DB1EF}" srcId="{C45D76B2-93B3-4E76-B943-44AB2189A571}" destId="{ED116152-B266-6740-8A59-72BB79374404}" srcOrd="3" destOrd="0" parTransId="{9621CF10-090F-D641-8048-7ADF2549A18A}" sibTransId="{84EC382D-7EE2-434C-ABCF-40457514103B}"/>
    <dgm:cxn modelId="{20BCE1DC-DED2-4096-A8C4-AC816662CEE4}" srcId="{C45D76B2-93B3-4E76-B943-44AB2189A571}" destId="{469A70C4-D750-4FB6-AF6B-A1287136C6EC}" srcOrd="1" destOrd="0" parTransId="{64D1D6E6-28A6-453B-8C42-B9EC1CD74D31}" sibTransId="{AE5DD74A-F5D1-4F27-B047-F42DCC711895}"/>
    <dgm:cxn modelId="{41C7C2FB-32DD-A146-94A5-D158930AD598}" srcId="{C45D76B2-93B3-4E76-B943-44AB2189A571}" destId="{88A09E07-661C-BA43-B5AB-31DAA314471C}" srcOrd="4" destOrd="0" parTransId="{2683D000-0AA6-144D-8FF3-052A6176B923}" sibTransId="{23756AB8-C57B-6142-BF56-583056F0FD00}"/>
    <dgm:cxn modelId="{49EB6115-A4D6-344B-A07A-3DF43FEB71CD}" type="presOf" srcId="{ED116152-B266-6740-8A59-72BB79374404}" destId="{DB5066CB-50E7-FC49-A5BF-C120F1A5179C}" srcOrd="0" destOrd="0" presId="urn:microsoft.com/office/officeart/2005/8/layout/vList2"/>
    <dgm:cxn modelId="{A80F79F7-8D3B-4ABE-85E7-F5B84923D34B}" srcId="{C45D76B2-93B3-4E76-B943-44AB2189A571}" destId="{11AFB2EC-25E6-410D-90BD-AAB8E5913825}" srcOrd="2" destOrd="0" parTransId="{6BFFF141-E2B9-48D6-A545-1C3AA8EEC36D}" sibTransId="{46C224D4-93AA-49F2-B149-45A0C6C47312}"/>
    <dgm:cxn modelId="{F46D683C-2C98-D243-8517-9BA75F9E2B02}" type="presOf" srcId="{88A09E07-661C-BA43-B5AB-31DAA314471C}" destId="{16CACC8B-22E3-AA40-840E-9BE1F00EA749}" srcOrd="0" destOrd="0" presId="urn:microsoft.com/office/officeart/2005/8/layout/vList2"/>
    <dgm:cxn modelId="{7A7A4907-BAB8-2645-BAE7-1F36D7F6D62C}" type="presOf" srcId="{91DF122A-DD9E-7C4F-9EF5-A926EA6FA0D3}" destId="{2DE8807A-4096-8647-9377-ED5DF114708F}" srcOrd="0" destOrd="0" presId="urn:microsoft.com/office/officeart/2005/8/layout/vList2"/>
    <dgm:cxn modelId="{A2A56FE8-338C-9343-8684-9A13F9A2FB4E}" type="presOf" srcId="{37300C24-FD01-488B-BB40-E3BE1F83C8AD}" destId="{B0321883-1DA0-3149-AA65-AC872825B516}" srcOrd="0" destOrd="0" presId="urn:microsoft.com/office/officeart/2005/8/layout/vList2"/>
    <dgm:cxn modelId="{B9DC9B71-77E5-6C40-8637-1F8A14EC4635}" type="presOf" srcId="{24BA623B-6AFF-C148-AD7E-3D3DB3F44455}" destId="{FAD8478C-C2A4-E743-B7C5-F6A441D412B1}" srcOrd="0" destOrd="0" presId="urn:microsoft.com/office/officeart/2005/8/layout/vList2"/>
    <dgm:cxn modelId="{EA8E95A3-25DD-A147-9515-BBFF737D9D3E}" srcId="{88A09E07-661C-BA43-B5AB-31DAA314471C}" destId="{75F8F6EA-E869-7E45-BAA9-0B9BF1E4BE3A}" srcOrd="0" destOrd="0" parTransId="{7F956706-DB2C-124B-8265-E0C79680CAA3}" sibTransId="{CE37FF57-394E-A046-973B-9CAF85833B0B}"/>
    <dgm:cxn modelId="{F97DF4F4-0AA8-694A-A68C-A5B540A66A63}" srcId="{469A70C4-D750-4FB6-AF6B-A1287136C6EC}" destId="{C53A08F3-6398-A841-89B9-23B3CEB727F2}" srcOrd="0" destOrd="0" parTransId="{17224585-69BA-B242-8FA3-F33889675CA9}" sibTransId="{A7DE8F1D-7998-A545-9386-CA76BCF4C68A}"/>
    <dgm:cxn modelId="{861BC331-2B37-0840-9EA4-7D8FA61098D3}" type="presOf" srcId="{54200479-1F53-854D-9698-197472D44D93}" destId="{FAD8478C-C2A4-E743-B7C5-F6A441D412B1}" srcOrd="0" destOrd="1" presId="urn:microsoft.com/office/officeart/2005/8/layout/vList2"/>
    <dgm:cxn modelId="{DBF45F32-D6F5-D649-84C4-9566A97AE8B7}" srcId="{11AFB2EC-25E6-410D-90BD-AAB8E5913825}" destId="{54200479-1F53-854D-9698-197472D44D93}" srcOrd="1" destOrd="0" parTransId="{F31BD3D5-38FF-044B-8BDC-9916B119A3ED}" sibTransId="{27B0C68D-0630-9C48-9348-D29613259A31}"/>
    <dgm:cxn modelId="{1FC8E46F-6F6F-AD40-BD5B-68E225D1D384}" type="presOf" srcId="{C53A08F3-6398-A841-89B9-23B3CEB727F2}" destId="{486D9E9E-BA0D-0344-A7B7-B045C8955C03}" srcOrd="0" destOrd="0" presId="urn:microsoft.com/office/officeart/2005/8/layout/vList2"/>
    <dgm:cxn modelId="{F3F7B239-A3C3-1B4C-9468-A762471F8B73}" type="presOf" srcId="{17B92A43-B012-F442-A891-B0C41359568E}" destId="{7098D515-12A7-1F41-A243-0480A705010E}" srcOrd="0" destOrd="0" presId="urn:microsoft.com/office/officeart/2005/8/layout/vList2"/>
    <dgm:cxn modelId="{146AEEF9-E31A-0F49-9FF9-02E21D56398F}" srcId="{11AFB2EC-25E6-410D-90BD-AAB8E5913825}" destId="{24BA623B-6AFF-C148-AD7E-3D3DB3F44455}" srcOrd="0" destOrd="0" parTransId="{7D294286-E613-C34C-8DDD-BB155FD3A28A}" sibTransId="{921416B8-EE5D-F242-8A14-EA0D33C6F981}"/>
    <dgm:cxn modelId="{B1243CB7-F6E7-5D41-A1BF-06B402A9FC07}" type="presOf" srcId="{469A70C4-D750-4FB6-AF6B-A1287136C6EC}" destId="{859C9217-636A-ED40-B2D1-92064228D402}" srcOrd="0" destOrd="0" presId="urn:microsoft.com/office/officeart/2005/8/layout/vList2"/>
    <dgm:cxn modelId="{E42E5BB8-41A6-AE4E-8514-F46C9BAFD80B}" type="presOf" srcId="{11AFB2EC-25E6-410D-90BD-AAB8E5913825}" destId="{A83FD514-75FC-2047-A282-9E38AD7975BD}" srcOrd="0" destOrd="0" presId="urn:microsoft.com/office/officeart/2005/8/layout/vList2"/>
    <dgm:cxn modelId="{C446BCC7-6EBC-0742-B8CE-373CF904AACA}" srcId="{37300C24-FD01-488B-BB40-E3BE1F83C8AD}" destId="{17B92A43-B012-F442-A891-B0C41359568E}" srcOrd="0" destOrd="0" parTransId="{40AD5964-2F96-EB47-B385-B41137D32079}" sibTransId="{11D340EA-385C-6F44-A187-497B3525414B}"/>
    <dgm:cxn modelId="{D6A44EB2-595D-E14F-BF8F-99975128A3EB}" srcId="{ED116152-B266-6740-8A59-72BB79374404}" destId="{91DF122A-DD9E-7C4F-9EF5-A926EA6FA0D3}" srcOrd="0" destOrd="0" parTransId="{EB7339AC-77B6-964E-94A1-6F67E1E4D436}" sibTransId="{7B3DCF52-C7A5-704A-AF40-FECA3A6E8B19}"/>
    <dgm:cxn modelId="{FCCCC934-636D-4E99-AFEA-A8BC9BD53859}" srcId="{C45D76B2-93B3-4E76-B943-44AB2189A571}" destId="{37300C24-FD01-488B-BB40-E3BE1F83C8AD}" srcOrd="0" destOrd="0" parTransId="{13FB22FB-2D27-47FB-82C5-ABA8741249D0}" sibTransId="{3106A88E-D649-4A29-80C8-25EA9C012CE9}"/>
    <dgm:cxn modelId="{E2437830-B9F3-B643-8A14-34B2C9FE51B4}" type="presParOf" srcId="{09319CBB-301A-2C43-AFC9-1C80FB46DE6E}" destId="{B0321883-1DA0-3149-AA65-AC872825B516}" srcOrd="0" destOrd="0" presId="urn:microsoft.com/office/officeart/2005/8/layout/vList2"/>
    <dgm:cxn modelId="{2CB6241A-4FBE-2747-B447-D1C02CF67A8B}" type="presParOf" srcId="{09319CBB-301A-2C43-AFC9-1C80FB46DE6E}" destId="{7098D515-12A7-1F41-A243-0480A705010E}" srcOrd="1" destOrd="0" presId="urn:microsoft.com/office/officeart/2005/8/layout/vList2"/>
    <dgm:cxn modelId="{CE672830-1FB4-9145-B156-26D21EFF4ACB}" type="presParOf" srcId="{09319CBB-301A-2C43-AFC9-1C80FB46DE6E}" destId="{859C9217-636A-ED40-B2D1-92064228D402}" srcOrd="2" destOrd="0" presId="urn:microsoft.com/office/officeart/2005/8/layout/vList2"/>
    <dgm:cxn modelId="{165D507A-3235-2549-8675-EE698A137297}" type="presParOf" srcId="{09319CBB-301A-2C43-AFC9-1C80FB46DE6E}" destId="{486D9E9E-BA0D-0344-A7B7-B045C8955C03}" srcOrd="3" destOrd="0" presId="urn:microsoft.com/office/officeart/2005/8/layout/vList2"/>
    <dgm:cxn modelId="{E908765D-136F-C446-B30F-97DFC8F77CC1}" type="presParOf" srcId="{09319CBB-301A-2C43-AFC9-1C80FB46DE6E}" destId="{A83FD514-75FC-2047-A282-9E38AD7975BD}" srcOrd="4" destOrd="0" presId="urn:microsoft.com/office/officeart/2005/8/layout/vList2"/>
    <dgm:cxn modelId="{ABFE6D85-61EF-D843-9E79-D9079F57F66F}" type="presParOf" srcId="{09319CBB-301A-2C43-AFC9-1C80FB46DE6E}" destId="{FAD8478C-C2A4-E743-B7C5-F6A441D412B1}" srcOrd="5" destOrd="0" presId="urn:microsoft.com/office/officeart/2005/8/layout/vList2"/>
    <dgm:cxn modelId="{F112085F-AA2A-D048-A8E0-854EDFCC7235}" type="presParOf" srcId="{09319CBB-301A-2C43-AFC9-1C80FB46DE6E}" destId="{DB5066CB-50E7-FC49-A5BF-C120F1A5179C}" srcOrd="6" destOrd="0" presId="urn:microsoft.com/office/officeart/2005/8/layout/vList2"/>
    <dgm:cxn modelId="{ACC4E52D-5B7D-0046-831E-A2AC187E6690}" type="presParOf" srcId="{09319CBB-301A-2C43-AFC9-1C80FB46DE6E}" destId="{2DE8807A-4096-8647-9377-ED5DF114708F}" srcOrd="7" destOrd="0" presId="urn:microsoft.com/office/officeart/2005/8/layout/vList2"/>
    <dgm:cxn modelId="{8FD7B1CF-D257-6D43-B953-C3D683BCBFD7}" type="presParOf" srcId="{09319CBB-301A-2C43-AFC9-1C80FB46DE6E}" destId="{16CACC8B-22E3-AA40-840E-9BE1F00EA749}" srcOrd="8" destOrd="0" presId="urn:microsoft.com/office/officeart/2005/8/layout/vList2"/>
    <dgm:cxn modelId="{6F0402E7-218F-8B49-B374-DC96A7A89FEF}" type="presParOf" srcId="{09319CBB-301A-2C43-AFC9-1C80FB46DE6E}" destId="{A305CCD6-A590-A64B-8428-ED08978A3594}" srcOrd="9"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25651B-86AC-4126-B04B-591628E4D612}"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FFE43346-C0E7-402B-ABAC-98EB45F205BF}">
      <dgm:prSet/>
      <dgm:spPr/>
      <dgm:t>
        <a:bodyPr/>
        <a:lstStyle/>
        <a:p>
          <a:r>
            <a:rPr lang="en-US" dirty="0"/>
            <a:t>High poverty (19.0%) </a:t>
          </a:r>
        </a:p>
      </dgm:t>
    </dgm:pt>
    <dgm:pt modelId="{D724D717-C0FD-4900-BC12-429EC31CD31B}" type="parTrans" cxnId="{45884E70-C506-44E4-87E0-DF31A2CB4B14}">
      <dgm:prSet/>
      <dgm:spPr/>
      <dgm:t>
        <a:bodyPr/>
        <a:lstStyle/>
        <a:p>
          <a:endParaRPr lang="en-US"/>
        </a:p>
      </dgm:t>
    </dgm:pt>
    <dgm:pt modelId="{BB86CAC0-0230-4D5D-867D-1612F21D0B3F}" type="sibTrans" cxnId="{45884E70-C506-44E4-87E0-DF31A2CB4B14}">
      <dgm:prSet/>
      <dgm:spPr/>
      <dgm:t>
        <a:bodyPr/>
        <a:lstStyle/>
        <a:p>
          <a:endParaRPr lang="en-US"/>
        </a:p>
      </dgm:t>
    </dgm:pt>
    <dgm:pt modelId="{669F01FD-4287-420B-B9CF-945A7710224C}">
      <dgm:prSet/>
      <dgm:spPr/>
      <dgm:t>
        <a:bodyPr/>
        <a:lstStyle/>
        <a:p>
          <a:r>
            <a:rPr lang="en-US"/>
            <a:t>Unemployment (8.9%)</a:t>
          </a:r>
        </a:p>
      </dgm:t>
    </dgm:pt>
    <dgm:pt modelId="{DCB276EB-6AA3-4982-9966-3C341EB6305A}" type="parTrans" cxnId="{D4853754-DBE8-49B6-A8E3-7737EF87A7C3}">
      <dgm:prSet/>
      <dgm:spPr/>
      <dgm:t>
        <a:bodyPr/>
        <a:lstStyle/>
        <a:p>
          <a:endParaRPr lang="en-US"/>
        </a:p>
      </dgm:t>
    </dgm:pt>
    <dgm:pt modelId="{86766763-1327-4374-AEE4-48531A593F23}" type="sibTrans" cxnId="{D4853754-DBE8-49B6-A8E3-7737EF87A7C3}">
      <dgm:prSet/>
      <dgm:spPr/>
      <dgm:t>
        <a:bodyPr/>
        <a:lstStyle/>
        <a:p>
          <a:endParaRPr lang="en-US"/>
        </a:p>
      </dgm:t>
    </dgm:pt>
    <dgm:pt modelId="{9DCB7972-B0DB-4ECB-A9BF-386D4FA8CAEC}">
      <dgm:prSet/>
      <dgm:spPr/>
      <dgm:t>
        <a:bodyPr/>
        <a:lstStyle/>
        <a:p>
          <a:r>
            <a:rPr lang="en-US"/>
            <a:t>Few affected persons were employed or insured</a:t>
          </a:r>
        </a:p>
      </dgm:t>
    </dgm:pt>
    <dgm:pt modelId="{002B5304-9D38-4E3E-BE6A-A3B704CC1D15}" type="parTrans" cxnId="{45A51C15-3D32-491E-9159-62E380F75EEE}">
      <dgm:prSet/>
      <dgm:spPr/>
      <dgm:t>
        <a:bodyPr/>
        <a:lstStyle/>
        <a:p>
          <a:endParaRPr lang="en-US"/>
        </a:p>
      </dgm:t>
    </dgm:pt>
    <dgm:pt modelId="{859EA186-2099-44AA-B8FC-CCEF763C5368}" type="sibTrans" cxnId="{45A51C15-3D32-491E-9159-62E380F75EEE}">
      <dgm:prSet/>
      <dgm:spPr/>
      <dgm:t>
        <a:bodyPr/>
        <a:lstStyle/>
        <a:p>
          <a:endParaRPr lang="en-US"/>
        </a:p>
      </dgm:t>
    </dgm:pt>
    <dgm:pt modelId="{1A14A119-7F58-4654-A5F1-0FD2E7C4C857}">
      <dgm:prSet/>
      <dgm:spPr/>
      <dgm:t>
        <a:bodyPr/>
        <a:lstStyle/>
        <a:p>
          <a:r>
            <a:rPr lang="en-US"/>
            <a:t>Education</a:t>
          </a:r>
        </a:p>
      </dgm:t>
    </dgm:pt>
    <dgm:pt modelId="{3C54EF2C-B20C-4F10-AD96-A1367C615E3D}" type="parTrans" cxnId="{FF5EF049-98C4-4B75-8E2A-D89F076A79F5}">
      <dgm:prSet/>
      <dgm:spPr/>
      <dgm:t>
        <a:bodyPr/>
        <a:lstStyle/>
        <a:p>
          <a:endParaRPr lang="en-US"/>
        </a:p>
      </dgm:t>
    </dgm:pt>
    <dgm:pt modelId="{58A364D9-E9C4-40E7-96AD-C30EADAE6347}" type="sibTrans" cxnId="{FF5EF049-98C4-4B75-8E2A-D89F076A79F5}">
      <dgm:prSet/>
      <dgm:spPr/>
      <dgm:t>
        <a:bodyPr/>
        <a:lstStyle/>
        <a:p>
          <a:endParaRPr lang="en-US"/>
        </a:p>
      </dgm:t>
    </dgm:pt>
    <dgm:pt modelId="{EEB32408-92C0-40D8-A326-6265C4EB8508}">
      <dgm:prSet/>
      <dgm:spPr/>
      <dgm:t>
        <a:bodyPr/>
        <a:lstStyle/>
        <a:p>
          <a:r>
            <a:rPr lang="en-US"/>
            <a:t>Low educational attainment (21.3% no high school)</a:t>
          </a:r>
        </a:p>
      </dgm:t>
    </dgm:pt>
    <dgm:pt modelId="{9A701F1D-B212-48DB-BDA8-8BB0FB62B033}" type="parTrans" cxnId="{E8322B0A-2F26-4FED-BDFD-CEBF3ABC9AE7}">
      <dgm:prSet/>
      <dgm:spPr/>
      <dgm:t>
        <a:bodyPr/>
        <a:lstStyle/>
        <a:p>
          <a:endParaRPr lang="en-US"/>
        </a:p>
      </dgm:t>
    </dgm:pt>
    <dgm:pt modelId="{A3DBFC7E-155D-47E2-8924-788AA315688B}" type="sibTrans" cxnId="{E8322B0A-2F26-4FED-BDFD-CEBF3ABC9AE7}">
      <dgm:prSet/>
      <dgm:spPr/>
      <dgm:t>
        <a:bodyPr/>
        <a:lstStyle/>
        <a:p>
          <a:endParaRPr lang="en-US"/>
        </a:p>
      </dgm:t>
    </dgm:pt>
    <dgm:pt modelId="{C7B3DDD8-B636-4A49-B51A-85CCCAF52EAA}">
      <dgm:prSet/>
      <dgm:spPr/>
      <dgm:t>
        <a:bodyPr/>
        <a:lstStyle/>
        <a:p>
          <a:r>
            <a:rPr lang="en-US"/>
            <a:t>Little HIV awareness in the general population</a:t>
          </a:r>
        </a:p>
      </dgm:t>
    </dgm:pt>
    <dgm:pt modelId="{902B8EA1-10A5-4830-8978-7042E030C6CD}" type="parTrans" cxnId="{2F0F8416-1215-4537-B689-92896A95456C}">
      <dgm:prSet/>
      <dgm:spPr/>
      <dgm:t>
        <a:bodyPr/>
        <a:lstStyle/>
        <a:p>
          <a:endParaRPr lang="en-US"/>
        </a:p>
      </dgm:t>
    </dgm:pt>
    <dgm:pt modelId="{CF8AE6D7-3277-4E2D-8E0A-EA22DC85BBD2}" type="sibTrans" cxnId="{2F0F8416-1215-4537-B689-92896A95456C}">
      <dgm:prSet/>
      <dgm:spPr/>
      <dgm:t>
        <a:bodyPr/>
        <a:lstStyle/>
        <a:p>
          <a:endParaRPr lang="en-US"/>
        </a:p>
      </dgm:t>
    </dgm:pt>
    <dgm:pt modelId="{AE0C3815-9DCA-4B1B-BF33-870120220632}">
      <dgm:prSet/>
      <dgm:spPr/>
      <dgm:t>
        <a:bodyPr/>
        <a:lstStyle/>
        <a:p>
          <a:r>
            <a:rPr lang="en-US"/>
            <a:t>Unaware of transmission risks and treatment benefits</a:t>
          </a:r>
        </a:p>
      </dgm:t>
    </dgm:pt>
    <dgm:pt modelId="{A62D7130-112B-4088-B57E-B0D8AA7239E6}" type="parTrans" cxnId="{2FA05E05-61C9-480F-A87F-2E16BB7F978A}">
      <dgm:prSet/>
      <dgm:spPr/>
      <dgm:t>
        <a:bodyPr/>
        <a:lstStyle/>
        <a:p>
          <a:endParaRPr lang="en-US"/>
        </a:p>
      </dgm:t>
    </dgm:pt>
    <dgm:pt modelId="{26B99189-5227-4BD6-AE23-D2D83E64D272}" type="sibTrans" cxnId="{2FA05E05-61C9-480F-A87F-2E16BB7F978A}">
      <dgm:prSet/>
      <dgm:spPr/>
      <dgm:t>
        <a:bodyPr/>
        <a:lstStyle/>
        <a:p>
          <a:endParaRPr lang="en-US"/>
        </a:p>
      </dgm:t>
    </dgm:pt>
    <dgm:pt modelId="{98AABA6C-0B1A-411A-AE0E-317ACD6E464B}">
      <dgm:prSet/>
      <dgm:spPr/>
      <dgm:t>
        <a:bodyPr/>
        <a:lstStyle/>
        <a:p>
          <a:r>
            <a:rPr lang="en-US"/>
            <a:t>No routine HIV education in schools (abstinence only)</a:t>
          </a:r>
        </a:p>
      </dgm:t>
    </dgm:pt>
    <dgm:pt modelId="{AA60A663-1FA6-44D6-9384-E8301D96F1F0}" type="parTrans" cxnId="{7C762888-57C6-4EBF-B63E-294AF75FB7F2}">
      <dgm:prSet/>
      <dgm:spPr/>
      <dgm:t>
        <a:bodyPr/>
        <a:lstStyle/>
        <a:p>
          <a:endParaRPr lang="en-US"/>
        </a:p>
      </dgm:t>
    </dgm:pt>
    <dgm:pt modelId="{BA98C84B-7BE6-46FA-AD75-55EA85B6D8B7}" type="sibTrans" cxnId="{7C762888-57C6-4EBF-B63E-294AF75FB7F2}">
      <dgm:prSet/>
      <dgm:spPr/>
      <dgm:t>
        <a:bodyPr/>
        <a:lstStyle/>
        <a:p>
          <a:endParaRPr lang="en-US"/>
        </a:p>
      </dgm:t>
    </dgm:pt>
    <dgm:pt modelId="{582C67CA-8136-471B-8D3C-2FD38EF7825B}">
      <dgm:prSet/>
      <dgm:spPr/>
      <dgm:t>
        <a:bodyPr/>
        <a:lstStyle/>
        <a:p>
          <a:r>
            <a:rPr lang="en-US" dirty="0"/>
            <a:t>Ranked lowest in the State for health indicators and life expectancy </a:t>
          </a:r>
        </a:p>
      </dgm:t>
    </dgm:pt>
    <dgm:pt modelId="{56EB0676-C61E-4B6F-A90B-104EB32B2AE0}" type="parTrans" cxnId="{9C757B26-3933-4E66-840E-383C54D8002E}">
      <dgm:prSet/>
      <dgm:spPr/>
      <dgm:t>
        <a:bodyPr/>
        <a:lstStyle/>
        <a:p>
          <a:endParaRPr lang="en-US"/>
        </a:p>
      </dgm:t>
    </dgm:pt>
    <dgm:pt modelId="{93BD3A20-183A-48B8-8EED-36ECF988D00E}" type="sibTrans" cxnId="{9C757B26-3933-4E66-840E-383C54D8002E}">
      <dgm:prSet/>
      <dgm:spPr/>
      <dgm:t>
        <a:bodyPr/>
        <a:lstStyle/>
        <a:p>
          <a:endParaRPr lang="en-US"/>
        </a:p>
      </dgm:t>
    </dgm:pt>
    <dgm:pt modelId="{310EC652-7F01-460C-AC80-DE532437847E}">
      <dgm:prSet/>
      <dgm:spPr/>
      <dgm:t>
        <a:bodyPr/>
        <a:lstStyle/>
        <a:p>
          <a:r>
            <a:rPr lang="en-US"/>
            <a:t>SSP program not permitted by state law</a:t>
          </a:r>
        </a:p>
      </dgm:t>
    </dgm:pt>
    <dgm:pt modelId="{85CF1485-555A-40FD-AC2E-23ECD6982015}" type="parTrans" cxnId="{0B3DD1BA-520C-4B57-BC53-6940B9F5CBF2}">
      <dgm:prSet/>
      <dgm:spPr/>
      <dgm:t>
        <a:bodyPr/>
        <a:lstStyle/>
        <a:p>
          <a:endParaRPr lang="en-US"/>
        </a:p>
      </dgm:t>
    </dgm:pt>
    <dgm:pt modelId="{4E89E45F-F0BA-40A1-98E6-427F99F727BF}" type="sibTrans" cxnId="{0B3DD1BA-520C-4B57-BC53-6940B9F5CBF2}">
      <dgm:prSet/>
      <dgm:spPr/>
      <dgm:t>
        <a:bodyPr/>
        <a:lstStyle/>
        <a:p>
          <a:endParaRPr lang="en-US"/>
        </a:p>
      </dgm:t>
    </dgm:pt>
    <dgm:pt modelId="{A64C620A-CC62-4303-9A91-473D90EF491E}">
      <dgm:prSet/>
      <dgm:spPr/>
      <dgm:t>
        <a:bodyPr/>
        <a:lstStyle/>
        <a:p>
          <a:r>
            <a:rPr lang="en-US"/>
            <a:t>No outpatient HIV/HCV care available</a:t>
          </a:r>
        </a:p>
      </dgm:t>
    </dgm:pt>
    <dgm:pt modelId="{298C871A-CF91-49B7-8D2C-CCC0D09E3308}" type="parTrans" cxnId="{8DB735E3-22C6-460B-A9B9-595E0EBE1250}">
      <dgm:prSet/>
      <dgm:spPr/>
      <dgm:t>
        <a:bodyPr/>
        <a:lstStyle/>
        <a:p>
          <a:endParaRPr lang="en-US"/>
        </a:p>
      </dgm:t>
    </dgm:pt>
    <dgm:pt modelId="{1592F0B3-AA77-4A64-9810-4B2C3882149F}" type="sibTrans" cxnId="{8DB735E3-22C6-460B-A9B9-595E0EBE1250}">
      <dgm:prSet/>
      <dgm:spPr/>
      <dgm:t>
        <a:bodyPr/>
        <a:lstStyle/>
        <a:p>
          <a:endParaRPr lang="en-US"/>
        </a:p>
      </dgm:t>
    </dgm:pt>
    <dgm:pt modelId="{2914296D-CC49-4162-B6BD-D7C8258C7AAD}">
      <dgm:prSet/>
      <dgm:spPr/>
      <dgm:t>
        <a:bodyPr/>
        <a:lstStyle/>
        <a:p>
          <a:r>
            <a:rPr lang="en-US"/>
            <a:t>Limited addiction services, including MAT</a:t>
          </a:r>
        </a:p>
      </dgm:t>
    </dgm:pt>
    <dgm:pt modelId="{44744D08-6FBC-4481-89B6-058F44419FA5}" type="parTrans" cxnId="{9BC0D715-AE17-4E2B-BD68-242C5A13B224}">
      <dgm:prSet/>
      <dgm:spPr/>
      <dgm:t>
        <a:bodyPr/>
        <a:lstStyle/>
        <a:p>
          <a:endParaRPr lang="en-US"/>
        </a:p>
      </dgm:t>
    </dgm:pt>
    <dgm:pt modelId="{895F4780-EFDF-4B1B-9FF5-0E6888D4B4B2}" type="sibTrans" cxnId="{9BC0D715-AE17-4E2B-BD68-242C5A13B224}">
      <dgm:prSet/>
      <dgm:spPr/>
      <dgm:t>
        <a:bodyPr/>
        <a:lstStyle/>
        <a:p>
          <a:endParaRPr lang="en-US"/>
        </a:p>
      </dgm:t>
    </dgm:pt>
    <dgm:pt modelId="{F946B376-2F54-4D49-823E-7160A935E084}" type="pres">
      <dgm:prSet presAssocID="{AD25651B-86AC-4126-B04B-591628E4D612}" presName="linear" presStyleCnt="0">
        <dgm:presLayoutVars>
          <dgm:animLvl val="lvl"/>
          <dgm:resizeHandles val="exact"/>
        </dgm:presLayoutVars>
      </dgm:prSet>
      <dgm:spPr/>
      <dgm:t>
        <a:bodyPr/>
        <a:lstStyle/>
        <a:p>
          <a:endParaRPr lang="en-US"/>
        </a:p>
      </dgm:t>
    </dgm:pt>
    <dgm:pt modelId="{DE5A7A85-ED3D-3C4B-B012-280802EE12F1}" type="pres">
      <dgm:prSet presAssocID="{FFE43346-C0E7-402B-ABAC-98EB45F205BF}" presName="parentText" presStyleLbl="node1" presStyleIdx="0" presStyleCnt="7">
        <dgm:presLayoutVars>
          <dgm:chMax val="0"/>
          <dgm:bulletEnabled val="1"/>
        </dgm:presLayoutVars>
      </dgm:prSet>
      <dgm:spPr/>
      <dgm:t>
        <a:bodyPr/>
        <a:lstStyle/>
        <a:p>
          <a:endParaRPr lang="en-US"/>
        </a:p>
      </dgm:t>
    </dgm:pt>
    <dgm:pt modelId="{506101B2-B4FF-FC44-9C9E-2631DEA3350F}" type="pres">
      <dgm:prSet presAssocID="{BB86CAC0-0230-4D5D-867D-1612F21D0B3F}" presName="spacer" presStyleCnt="0"/>
      <dgm:spPr/>
    </dgm:pt>
    <dgm:pt modelId="{7F89BCA0-D163-CE4D-A14B-B36883B03FDC}" type="pres">
      <dgm:prSet presAssocID="{669F01FD-4287-420B-B9CF-945A7710224C}" presName="parentText" presStyleLbl="node1" presStyleIdx="1" presStyleCnt="7">
        <dgm:presLayoutVars>
          <dgm:chMax val="0"/>
          <dgm:bulletEnabled val="1"/>
        </dgm:presLayoutVars>
      </dgm:prSet>
      <dgm:spPr/>
      <dgm:t>
        <a:bodyPr/>
        <a:lstStyle/>
        <a:p>
          <a:endParaRPr lang="en-US"/>
        </a:p>
      </dgm:t>
    </dgm:pt>
    <dgm:pt modelId="{83628B61-CA18-A64D-BF6D-8F535AE64D48}" type="pres">
      <dgm:prSet presAssocID="{669F01FD-4287-420B-B9CF-945A7710224C}" presName="childText" presStyleLbl="revTx" presStyleIdx="0" presStyleCnt="2">
        <dgm:presLayoutVars>
          <dgm:bulletEnabled val="1"/>
        </dgm:presLayoutVars>
      </dgm:prSet>
      <dgm:spPr/>
      <dgm:t>
        <a:bodyPr/>
        <a:lstStyle/>
        <a:p>
          <a:endParaRPr lang="en-US"/>
        </a:p>
      </dgm:t>
    </dgm:pt>
    <dgm:pt modelId="{471818E9-5B58-6344-92A8-B27ADC1E4F19}" type="pres">
      <dgm:prSet presAssocID="{1A14A119-7F58-4654-A5F1-0FD2E7C4C857}" presName="parentText" presStyleLbl="node1" presStyleIdx="2" presStyleCnt="7">
        <dgm:presLayoutVars>
          <dgm:chMax val="0"/>
          <dgm:bulletEnabled val="1"/>
        </dgm:presLayoutVars>
      </dgm:prSet>
      <dgm:spPr/>
      <dgm:t>
        <a:bodyPr/>
        <a:lstStyle/>
        <a:p>
          <a:endParaRPr lang="en-US"/>
        </a:p>
      </dgm:t>
    </dgm:pt>
    <dgm:pt modelId="{76B02DE7-5FCE-3342-98A6-D8863E8D0078}" type="pres">
      <dgm:prSet presAssocID="{1A14A119-7F58-4654-A5F1-0FD2E7C4C857}" presName="childText" presStyleLbl="revTx" presStyleIdx="1" presStyleCnt="2">
        <dgm:presLayoutVars>
          <dgm:bulletEnabled val="1"/>
        </dgm:presLayoutVars>
      </dgm:prSet>
      <dgm:spPr/>
      <dgm:t>
        <a:bodyPr/>
        <a:lstStyle/>
        <a:p>
          <a:endParaRPr lang="en-US"/>
        </a:p>
      </dgm:t>
    </dgm:pt>
    <dgm:pt modelId="{5A681662-F948-7C4D-B8F5-7F26F3BC0E19}" type="pres">
      <dgm:prSet presAssocID="{582C67CA-8136-471B-8D3C-2FD38EF7825B}" presName="parentText" presStyleLbl="node1" presStyleIdx="3" presStyleCnt="7">
        <dgm:presLayoutVars>
          <dgm:chMax val="0"/>
          <dgm:bulletEnabled val="1"/>
        </dgm:presLayoutVars>
      </dgm:prSet>
      <dgm:spPr/>
      <dgm:t>
        <a:bodyPr/>
        <a:lstStyle/>
        <a:p>
          <a:endParaRPr lang="en-US"/>
        </a:p>
      </dgm:t>
    </dgm:pt>
    <dgm:pt modelId="{876DA2C4-86D6-6A4D-BAD4-95BE7ECA2974}" type="pres">
      <dgm:prSet presAssocID="{93BD3A20-183A-48B8-8EED-36ECF988D00E}" presName="spacer" presStyleCnt="0"/>
      <dgm:spPr/>
    </dgm:pt>
    <dgm:pt modelId="{83FD948A-03D5-5D40-A361-76AD65CDD26D}" type="pres">
      <dgm:prSet presAssocID="{310EC652-7F01-460C-AC80-DE532437847E}" presName="parentText" presStyleLbl="node1" presStyleIdx="4" presStyleCnt="7">
        <dgm:presLayoutVars>
          <dgm:chMax val="0"/>
          <dgm:bulletEnabled val="1"/>
        </dgm:presLayoutVars>
      </dgm:prSet>
      <dgm:spPr/>
      <dgm:t>
        <a:bodyPr/>
        <a:lstStyle/>
        <a:p>
          <a:endParaRPr lang="en-US"/>
        </a:p>
      </dgm:t>
    </dgm:pt>
    <dgm:pt modelId="{1AA1F82A-7F5F-8D41-A880-5D8B89E8BDA2}" type="pres">
      <dgm:prSet presAssocID="{4E89E45F-F0BA-40A1-98E6-427F99F727BF}" presName="spacer" presStyleCnt="0"/>
      <dgm:spPr/>
    </dgm:pt>
    <dgm:pt modelId="{21350EED-3083-9443-A2A9-C130A9640B55}" type="pres">
      <dgm:prSet presAssocID="{A64C620A-CC62-4303-9A91-473D90EF491E}" presName="parentText" presStyleLbl="node1" presStyleIdx="5" presStyleCnt="7">
        <dgm:presLayoutVars>
          <dgm:chMax val="0"/>
          <dgm:bulletEnabled val="1"/>
        </dgm:presLayoutVars>
      </dgm:prSet>
      <dgm:spPr/>
      <dgm:t>
        <a:bodyPr/>
        <a:lstStyle/>
        <a:p>
          <a:endParaRPr lang="en-US"/>
        </a:p>
      </dgm:t>
    </dgm:pt>
    <dgm:pt modelId="{FCDEAE60-023A-F441-8C8D-CF5786AA89B9}" type="pres">
      <dgm:prSet presAssocID="{1592F0B3-AA77-4A64-9810-4B2C3882149F}" presName="spacer" presStyleCnt="0"/>
      <dgm:spPr/>
    </dgm:pt>
    <dgm:pt modelId="{5F9E4CE9-5BFD-4341-90EB-A93FB15CA8DB}" type="pres">
      <dgm:prSet presAssocID="{2914296D-CC49-4162-B6BD-D7C8258C7AAD}" presName="parentText" presStyleLbl="node1" presStyleIdx="6" presStyleCnt="7">
        <dgm:presLayoutVars>
          <dgm:chMax val="0"/>
          <dgm:bulletEnabled val="1"/>
        </dgm:presLayoutVars>
      </dgm:prSet>
      <dgm:spPr/>
      <dgm:t>
        <a:bodyPr/>
        <a:lstStyle/>
        <a:p>
          <a:endParaRPr lang="en-US"/>
        </a:p>
      </dgm:t>
    </dgm:pt>
  </dgm:ptLst>
  <dgm:cxnLst>
    <dgm:cxn modelId="{6C43D11A-5550-0643-8F5D-EC923C7EC948}" type="presOf" srcId="{310EC652-7F01-460C-AC80-DE532437847E}" destId="{83FD948A-03D5-5D40-A361-76AD65CDD26D}" srcOrd="0" destOrd="0" presId="urn:microsoft.com/office/officeart/2005/8/layout/vList2"/>
    <dgm:cxn modelId="{9C757B26-3933-4E66-840E-383C54D8002E}" srcId="{AD25651B-86AC-4126-B04B-591628E4D612}" destId="{582C67CA-8136-471B-8D3C-2FD38EF7825B}" srcOrd="3" destOrd="0" parTransId="{56EB0676-C61E-4B6F-A90B-104EB32B2AE0}" sibTransId="{93BD3A20-183A-48B8-8EED-36ECF988D00E}"/>
    <dgm:cxn modelId="{2F0F8416-1215-4537-B689-92896A95456C}" srcId="{1A14A119-7F58-4654-A5F1-0FD2E7C4C857}" destId="{C7B3DDD8-B636-4A49-B51A-85CCCAF52EAA}" srcOrd="1" destOrd="0" parTransId="{902B8EA1-10A5-4830-8978-7042E030C6CD}" sibTransId="{CF8AE6D7-3277-4E2D-8E0A-EA22DC85BBD2}"/>
    <dgm:cxn modelId="{3D82D8BE-D5E6-C145-9A1D-A255F299AD89}" type="presOf" srcId="{9DCB7972-B0DB-4ECB-A9BF-386D4FA8CAEC}" destId="{83628B61-CA18-A64D-BF6D-8F535AE64D48}" srcOrd="0" destOrd="0" presId="urn:microsoft.com/office/officeart/2005/8/layout/vList2"/>
    <dgm:cxn modelId="{7C762888-57C6-4EBF-B63E-294AF75FB7F2}" srcId="{1A14A119-7F58-4654-A5F1-0FD2E7C4C857}" destId="{98AABA6C-0B1A-411A-AE0E-317ACD6E464B}" srcOrd="3" destOrd="0" parTransId="{AA60A663-1FA6-44D6-9384-E8301D96F1F0}" sibTransId="{BA98C84B-7BE6-46FA-AD75-55EA85B6D8B7}"/>
    <dgm:cxn modelId="{0B3DD1BA-520C-4B57-BC53-6940B9F5CBF2}" srcId="{AD25651B-86AC-4126-B04B-591628E4D612}" destId="{310EC652-7F01-460C-AC80-DE532437847E}" srcOrd="4" destOrd="0" parTransId="{85CF1485-555A-40FD-AC2E-23ECD6982015}" sibTransId="{4E89E45F-F0BA-40A1-98E6-427F99F727BF}"/>
    <dgm:cxn modelId="{333635E0-A57C-394B-9760-454EC1A23D88}" type="presOf" srcId="{582C67CA-8136-471B-8D3C-2FD38EF7825B}" destId="{5A681662-F948-7C4D-B8F5-7F26F3BC0E19}" srcOrd="0" destOrd="0" presId="urn:microsoft.com/office/officeart/2005/8/layout/vList2"/>
    <dgm:cxn modelId="{740DBF99-2ECC-8348-9221-0A10A705A602}" type="presOf" srcId="{1A14A119-7F58-4654-A5F1-0FD2E7C4C857}" destId="{471818E9-5B58-6344-92A8-B27ADC1E4F19}" srcOrd="0" destOrd="0" presId="urn:microsoft.com/office/officeart/2005/8/layout/vList2"/>
    <dgm:cxn modelId="{D4853754-DBE8-49B6-A8E3-7737EF87A7C3}" srcId="{AD25651B-86AC-4126-B04B-591628E4D612}" destId="{669F01FD-4287-420B-B9CF-945A7710224C}" srcOrd="1" destOrd="0" parTransId="{DCB276EB-6AA3-4982-9966-3C341EB6305A}" sibTransId="{86766763-1327-4374-AEE4-48531A593F23}"/>
    <dgm:cxn modelId="{53F01B4C-2217-9943-8A64-34A9D85E8EF4}" type="presOf" srcId="{EEB32408-92C0-40D8-A326-6265C4EB8508}" destId="{76B02DE7-5FCE-3342-98A6-D8863E8D0078}" srcOrd="0" destOrd="0" presId="urn:microsoft.com/office/officeart/2005/8/layout/vList2"/>
    <dgm:cxn modelId="{625D1D10-9680-5941-8B33-D0B9C9EBEC89}" type="presOf" srcId="{2914296D-CC49-4162-B6BD-D7C8258C7AAD}" destId="{5F9E4CE9-5BFD-4341-90EB-A93FB15CA8DB}" srcOrd="0" destOrd="0" presId="urn:microsoft.com/office/officeart/2005/8/layout/vList2"/>
    <dgm:cxn modelId="{A27B1CEA-1D6B-2945-AD96-559963E6A87F}" type="presOf" srcId="{AD25651B-86AC-4126-B04B-591628E4D612}" destId="{F946B376-2F54-4D49-823E-7160A935E084}" srcOrd="0" destOrd="0" presId="urn:microsoft.com/office/officeart/2005/8/layout/vList2"/>
    <dgm:cxn modelId="{9BC0D715-AE17-4E2B-BD68-242C5A13B224}" srcId="{AD25651B-86AC-4126-B04B-591628E4D612}" destId="{2914296D-CC49-4162-B6BD-D7C8258C7AAD}" srcOrd="6" destOrd="0" parTransId="{44744D08-6FBC-4481-89B6-058F44419FA5}" sibTransId="{895F4780-EFDF-4B1B-9FF5-0E6888D4B4B2}"/>
    <dgm:cxn modelId="{4A795224-B171-A54E-8A4D-8EC3FC8CF9CB}" type="presOf" srcId="{98AABA6C-0B1A-411A-AE0E-317ACD6E464B}" destId="{76B02DE7-5FCE-3342-98A6-D8863E8D0078}" srcOrd="0" destOrd="3" presId="urn:microsoft.com/office/officeart/2005/8/layout/vList2"/>
    <dgm:cxn modelId="{8DB735E3-22C6-460B-A9B9-595E0EBE1250}" srcId="{AD25651B-86AC-4126-B04B-591628E4D612}" destId="{A64C620A-CC62-4303-9A91-473D90EF491E}" srcOrd="5" destOrd="0" parTransId="{298C871A-CF91-49B7-8D2C-CCC0D09E3308}" sibTransId="{1592F0B3-AA77-4A64-9810-4B2C3882149F}"/>
    <dgm:cxn modelId="{45A51C15-3D32-491E-9159-62E380F75EEE}" srcId="{669F01FD-4287-420B-B9CF-945A7710224C}" destId="{9DCB7972-B0DB-4ECB-A9BF-386D4FA8CAEC}" srcOrd="0" destOrd="0" parTransId="{002B5304-9D38-4E3E-BE6A-A3B704CC1D15}" sibTransId="{859EA186-2099-44AA-B8FC-CCEF763C5368}"/>
    <dgm:cxn modelId="{34D061C3-0BA3-A44A-8BCF-CE5BF59A295C}" type="presOf" srcId="{669F01FD-4287-420B-B9CF-945A7710224C}" destId="{7F89BCA0-D163-CE4D-A14B-B36883B03FDC}" srcOrd="0" destOrd="0" presId="urn:microsoft.com/office/officeart/2005/8/layout/vList2"/>
    <dgm:cxn modelId="{E8322B0A-2F26-4FED-BDFD-CEBF3ABC9AE7}" srcId="{1A14A119-7F58-4654-A5F1-0FD2E7C4C857}" destId="{EEB32408-92C0-40D8-A326-6265C4EB8508}" srcOrd="0" destOrd="0" parTransId="{9A701F1D-B212-48DB-BDA8-8BB0FB62B033}" sibTransId="{A3DBFC7E-155D-47E2-8924-788AA315688B}"/>
    <dgm:cxn modelId="{CDF1A80C-7A74-934F-B78C-E94D437C8457}" type="presOf" srcId="{C7B3DDD8-B636-4A49-B51A-85CCCAF52EAA}" destId="{76B02DE7-5FCE-3342-98A6-D8863E8D0078}" srcOrd="0" destOrd="1" presId="urn:microsoft.com/office/officeart/2005/8/layout/vList2"/>
    <dgm:cxn modelId="{2D9C6F4D-285D-194B-B477-CFDB28E46B52}" type="presOf" srcId="{AE0C3815-9DCA-4B1B-BF33-870120220632}" destId="{76B02DE7-5FCE-3342-98A6-D8863E8D0078}" srcOrd="0" destOrd="2" presId="urn:microsoft.com/office/officeart/2005/8/layout/vList2"/>
    <dgm:cxn modelId="{479A3688-8C90-9A4E-90A9-F2C8C210847E}" type="presOf" srcId="{FFE43346-C0E7-402B-ABAC-98EB45F205BF}" destId="{DE5A7A85-ED3D-3C4B-B012-280802EE12F1}" srcOrd="0" destOrd="0" presId="urn:microsoft.com/office/officeart/2005/8/layout/vList2"/>
    <dgm:cxn modelId="{45884E70-C506-44E4-87E0-DF31A2CB4B14}" srcId="{AD25651B-86AC-4126-B04B-591628E4D612}" destId="{FFE43346-C0E7-402B-ABAC-98EB45F205BF}" srcOrd="0" destOrd="0" parTransId="{D724D717-C0FD-4900-BC12-429EC31CD31B}" sibTransId="{BB86CAC0-0230-4D5D-867D-1612F21D0B3F}"/>
    <dgm:cxn modelId="{FF5EF049-98C4-4B75-8E2A-D89F076A79F5}" srcId="{AD25651B-86AC-4126-B04B-591628E4D612}" destId="{1A14A119-7F58-4654-A5F1-0FD2E7C4C857}" srcOrd="2" destOrd="0" parTransId="{3C54EF2C-B20C-4F10-AD96-A1367C615E3D}" sibTransId="{58A364D9-E9C4-40E7-96AD-C30EADAE6347}"/>
    <dgm:cxn modelId="{43C05EFB-9E40-414C-8F43-FF43B972B5C6}" type="presOf" srcId="{A64C620A-CC62-4303-9A91-473D90EF491E}" destId="{21350EED-3083-9443-A2A9-C130A9640B55}" srcOrd="0" destOrd="0" presId="urn:microsoft.com/office/officeart/2005/8/layout/vList2"/>
    <dgm:cxn modelId="{2FA05E05-61C9-480F-A87F-2E16BB7F978A}" srcId="{1A14A119-7F58-4654-A5F1-0FD2E7C4C857}" destId="{AE0C3815-9DCA-4B1B-BF33-870120220632}" srcOrd="2" destOrd="0" parTransId="{A62D7130-112B-4088-B57E-B0D8AA7239E6}" sibTransId="{26B99189-5227-4BD6-AE23-D2D83E64D272}"/>
    <dgm:cxn modelId="{C64055FE-9C2C-B141-B2C9-F8269F3B3692}" type="presParOf" srcId="{F946B376-2F54-4D49-823E-7160A935E084}" destId="{DE5A7A85-ED3D-3C4B-B012-280802EE12F1}" srcOrd="0" destOrd="0" presId="urn:microsoft.com/office/officeart/2005/8/layout/vList2"/>
    <dgm:cxn modelId="{8E27941B-9351-6946-B702-628968A4DB12}" type="presParOf" srcId="{F946B376-2F54-4D49-823E-7160A935E084}" destId="{506101B2-B4FF-FC44-9C9E-2631DEA3350F}" srcOrd="1" destOrd="0" presId="urn:microsoft.com/office/officeart/2005/8/layout/vList2"/>
    <dgm:cxn modelId="{FE7E8407-18ED-814A-BC28-9E85F6E256EB}" type="presParOf" srcId="{F946B376-2F54-4D49-823E-7160A935E084}" destId="{7F89BCA0-D163-CE4D-A14B-B36883B03FDC}" srcOrd="2" destOrd="0" presId="urn:microsoft.com/office/officeart/2005/8/layout/vList2"/>
    <dgm:cxn modelId="{8D6E318E-3D35-F845-BC09-DC853E54601F}" type="presParOf" srcId="{F946B376-2F54-4D49-823E-7160A935E084}" destId="{83628B61-CA18-A64D-BF6D-8F535AE64D48}" srcOrd="3" destOrd="0" presId="urn:microsoft.com/office/officeart/2005/8/layout/vList2"/>
    <dgm:cxn modelId="{0F7A05B9-2209-E843-8F83-E88F1D1DE18A}" type="presParOf" srcId="{F946B376-2F54-4D49-823E-7160A935E084}" destId="{471818E9-5B58-6344-92A8-B27ADC1E4F19}" srcOrd="4" destOrd="0" presId="urn:microsoft.com/office/officeart/2005/8/layout/vList2"/>
    <dgm:cxn modelId="{25DB9042-E5AE-944F-8664-DDDD8B3165BD}" type="presParOf" srcId="{F946B376-2F54-4D49-823E-7160A935E084}" destId="{76B02DE7-5FCE-3342-98A6-D8863E8D0078}" srcOrd="5" destOrd="0" presId="urn:microsoft.com/office/officeart/2005/8/layout/vList2"/>
    <dgm:cxn modelId="{9BB79B50-BB25-6044-BE7F-14565E80B12D}" type="presParOf" srcId="{F946B376-2F54-4D49-823E-7160A935E084}" destId="{5A681662-F948-7C4D-B8F5-7F26F3BC0E19}" srcOrd="6" destOrd="0" presId="urn:microsoft.com/office/officeart/2005/8/layout/vList2"/>
    <dgm:cxn modelId="{F890B12E-33B2-AE41-9B4A-C073F86D0B07}" type="presParOf" srcId="{F946B376-2F54-4D49-823E-7160A935E084}" destId="{876DA2C4-86D6-6A4D-BAD4-95BE7ECA2974}" srcOrd="7" destOrd="0" presId="urn:microsoft.com/office/officeart/2005/8/layout/vList2"/>
    <dgm:cxn modelId="{9C540458-648F-CD47-8334-583A93E961B3}" type="presParOf" srcId="{F946B376-2F54-4D49-823E-7160A935E084}" destId="{83FD948A-03D5-5D40-A361-76AD65CDD26D}" srcOrd="8" destOrd="0" presId="urn:microsoft.com/office/officeart/2005/8/layout/vList2"/>
    <dgm:cxn modelId="{EF47C97A-80CB-D447-8E0F-376410AA7135}" type="presParOf" srcId="{F946B376-2F54-4D49-823E-7160A935E084}" destId="{1AA1F82A-7F5F-8D41-A880-5D8B89E8BDA2}" srcOrd="9" destOrd="0" presId="urn:microsoft.com/office/officeart/2005/8/layout/vList2"/>
    <dgm:cxn modelId="{B033B968-83FC-3649-8214-1269917E6BD7}" type="presParOf" srcId="{F946B376-2F54-4D49-823E-7160A935E084}" destId="{21350EED-3083-9443-A2A9-C130A9640B55}" srcOrd="10" destOrd="0" presId="urn:microsoft.com/office/officeart/2005/8/layout/vList2"/>
    <dgm:cxn modelId="{91C06A38-E984-B14B-80B6-8E87B98A204C}" type="presParOf" srcId="{F946B376-2F54-4D49-823E-7160A935E084}" destId="{FCDEAE60-023A-F441-8C8D-CF5786AA89B9}" srcOrd="11" destOrd="0" presId="urn:microsoft.com/office/officeart/2005/8/layout/vList2"/>
    <dgm:cxn modelId="{67E51CFB-5C56-E146-953E-8805AB081734}" type="presParOf" srcId="{F946B376-2F54-4D49-823E-7160A935E084}" destId="{5F9E4CE9-5BFD-4341-90EB-A93FB15CA8D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97CD9E-624B-47FE-AD2C-837D512CB79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A34C070-2410-4D26-BBDF-6263FE786941}">
      <dgm:prSet custT="1"/>
      <dgm:spPr/>
      <dgm:t>
        <a:bodyPr/>
        <a:lstStyle/>
        <a:p>
          <a:r>
            <a:rPr lang="en-US" sz="1400" dirty="0"/>
            <a:t>How Was the Outbreak Controlled?</a:t>
          </a:r>
        </a:p>
      </dgm:t>
    </dgm:pt>
    <dgm:pt modelId="{7718387C-39C9-4A9F-8A6D-713C5AC61E0F}" type="parTrans" cxnId="{42878A06-D405-4BA1-BB51-F9A6EF7A4B88}">
      <dgm:prSet/>
      <dgm:spPr/>
      <dgm:t>
        <a:bodyPr/>
        <a:lstStyle/>
        <a:p>
          <a:endParaRPr lang="en-US"/>
        </a:p>
      </dgm:t>
    </dgm:pt>
    <dgm:pt modelId="{22D216D0-085E-4CF3-97F3-07A479B4783E}" type="sibTrans" cxnId="{42878A06-D405-4BA1-BB51-F9A6EF7A4B88}">
      <dgm:prSet/>
      <dgm:spPr/>
      <dgm:t>
        <a:bodyPr/>
        <a:lstStyle/>
        <a:p>
          <a:endParaRPr lang="en-US"/>
        </a:p>
      </dgm:t>
    </dgm:pt>
    <dgm:pt modelId="{745C1D19-D9D3-41BD-B17D-A6FB741A7FBD}">
      <dgm:prSet custT="1"/>
      <dgm:spPr/>
      <dgm:t>
        <a:bodyPr/>
        <a:lstStyle/>
        <a:p>
          <a:r>
            <a:rPr lang="en-US" sz="1200" dirty="0"/>
            <a:t>HCV/HIV/MAT  treatment </a:t>
          </a:r>
          <a:r>
            <a:rPr lang="en-US" sz="1200" dirty="0" smtClean="0"/>
            <a:t>provided</a:t>
          </a:r>
          <a:br>
            <a:rPr lang="en-US" sz="1200" dirty="0" smtClean="0"/>
          </a:br>
          <a:endParaRPr lang="en-US" sz="1200" dirty="0"/>
        </a:p>
      </dgm:t>
    </dgm:pt>
    <dgm:pt modelId="{E9348CE9-9472-47A0-BA22-D5496117D224}" type="parTrans" cxnId="{C04986A8-A8EE-4A67-B187-4794935302D0}">
      <dgm:prSet/>
      <dgm:spPr/>
      <dgm:t>
        <a:bodyPr/>
        <a:lstStyle/>
        <a:p>
          <a:endParaRPr lang="en-US"/>
        </a:p>
      </dgm:t>
    </dgm:pt>
    <dgm:pt modelId="{22A0B053-6D3F-4021-94F6-B9D029B7CD0D}" type="sibTrans" cxnId="{C04986A8-A8EE-4A67-B187-4794935302D0}">
      <dgm:prSet/>
      <dgm:spPr/>
      <dgm:t>
        <a:bodyPr/>
        <a:lstStyle/>
        <a:p>
          <a:endParaRPr lang="en-US"/>
        </a:p>
      </dgm:t>
    </dgm:pt>
    <dgm:pt modelId="{0E4D2666-A43C-8A4C-81B2-5D38594D2754}">
      <dgm:prSet custT="1"/>
      <dgm:spPr/>
      <dgm:t>
        <a:bodyPr/>
        <a:lstStyle/>
        <a:p>
          <a:r>
            <a:rPr lang="en-US" sz="1400" b="1" dirty="0"/>
            <a:t>One stop shop</a:t>
          </a:r>
        </a:p>
      </dgm:t>
    </dgm:pt>
    <dgm:pt modelId="{FED4A832-6367-904F-9840-D8C431CDBF92}" type="parTrans" cxnId="{96383665-10AB-A849-A7A8-A99F052B59F8}">
      <dgm:prSet/>
      <dgm:spPr/>
      <dgm:t>
        <a:bodyPr/>
        <a:lstStyle/>
        <a:p>
          <a:endParaRPr lang="en-US"/>
        </a:p>
      </dgm:t>
    </dgm:pt>
    <dgm:pt modelId="{E2F5DDEE-79F1-1F4A-AC9B-53B63DF32AD7}" type="sibTrans" cxnId="{96383665-10AB-A849-A7A8-A99F052B59F8}">
      <dgm:prSet/>
      <dgm:spPr/>
      <dgm:t>
        <a:bodyPr/>
        <a:lstStyle/>
        <a:p>
          <a:endParaRPr lang="en-US"/>
        </a:p>
      </dgm:t>
    </dgm:pt>
    <dgm:pt modelId="{F13BB826-EF13-5744-AB46-F1C0BFD045F5}">
      <dgm:prSet custT="1"/>
      <dgm:spPr/>
      <dgm:t>
        <a:bodyPr/>
        <a:lstStyle/>
        <a:p>
          <a:r>
            <a:rPr lang="en-US" sz="1400" dirty="0"/>
            <a:t> </a:t>
          </a:r>
          <a:r>
            <a:rPr lang="en-US" sz="1200" dirty="0"/>
            <a:t>Behavioral health treatment</a:t>
          </a:r>
        </a:p>
      </dgm:t>
    </dgm:pt>
    <dgm:pt modelId="{491D1215-ABA3-6043-9849-CE9510353309}" type="parTrans" cxnId="{9A805C9A-0572-8849-AE24-148DF99DA345}">
      <dgm:prSet/>
      <dgm:spPr/>
      <dgm:t>
        <a:bodyPr/>
        <a:lstStyle/>
        <a:p>
          <a:endParaRPr lang="en-US"/>
        </a:p>
      </dgm:t>
    </dgm:pt>
    <dgm:pt modelId="{B24F27EE-762F-A143-AD45-C83C49B4ABEA}" type="sibTrans" cxnId="{9A805C9A-0572-8849-AE24-148DF99DA345}">
      <dgm:prSet/>
      <dgm:spPr/>
      <dgm:t>
        <a:bodyPr/>
        <a:lstStyle/>
        <a:p>
          <a:endParaRPr lang="en-US"/>
        </a:p>
      </dgm:t>
    </dgm:pt>
    <dgm:pt modelId="{6BD60E5E-E103-6F42-82CB-E1C2C3460028}">
      <dgm:prSet custT="1"/>
      <dgm:spPr/>
      <dgm:t>
        <a:bodyPr/>
        <a:lstStyle/>
        <a:p>
          <a:r>
            <a:rPr lang="en-US" sz="1400" b="1" dirty="0"/>
            <a:t>SSP emergency authorization </a:t>
          </a:r>
        </a:p>
      </dgm:t>
    </dgm:pt>
    <dgm:pt modelId="{654384DD-9458-794A-8CF5-8C98E4DA1D1B}" type="parTrans" cxnId="{AE9D8FC7-39B2-F24F-8BCE-0445C43252C7}">
      <dgm:prSet/>
      <dgm:spPr/>
      <dgm:t>
        <a:bodyPr/>
        <a:lstStyle/>
        <a:p>
          <a:endParaRPr lang="en-US"/>
        </a:p>
      </dgm:t>
    </dgm:pt>
    <dgm:pt modelId="{0FDBA73E-F0FD-FA49-823D-5BC2F927947E}" type="sibTrans" cxnId="{AE9D8FC7-39B2-F24F-8BCE-0445C43252C7}">
      <dgm:prSet/>
      <dgm:spPr/>
      <dgm:t>
        <a:bodyPr/>
        <a:lstStyle/>
        <a:p>
          <a:endParaRPr lang="en-US"/>
        </a:p>
      </dgm:t>
    </dgm:pt>
    <dgm:pt modelId="{ED79CF24-CC8B-1948-91FC-79E15271C19B}" type="pres">
      <dgm:prSet presAssocID="{5897CD9E-624B-47FE-AD2C-837D512CB794}" presName="linear" presStyleCnt="0">
        <dgm:presLayoutVars>
          <dgm:dir/>
          <dgm:animLvl val="lvl"/>
          <dgm:resizeHandles val="exact"/>
        </dgm:presLayoutVars>
      </dgm:prSet>
      <dgm:spPr/>
      <dgm:t>
        <a:bodyPr/>
        <a:lstStyle/>
        <a:p>
          <a:endParaRPr lang="en-US"/>
        </a:p>
      </dgm:t>
    </dgm:pt>
    <dgm:pt modelId="{14FA5396-DC92-0B45-B16D-ED8F22F6DC2B}" type="pres">
      <dgm:prSet presAssocID="{3A34C070-2410-4D26-BBDF-6263FE786941}" presName="parentLin" presStyleCnt="0"/>
      <dgm:spPr/>
    </dgm:pt>
    <dgm:pt modelId="{9BA11A38-975A-024A-BE4A-D3B862E9ADC8}" type="pres">
      <dgm:prSet presAssocID="{3A34C070-2410-4D26-BBDF-6263FE786941}" presName="parentLeftMargin" presStyleLbl="node1" presStyleIdx="0" presStyleCnt="1"/>
      <dgm:spPr/>
      <dgm:t>
        <a:bodyPr/>
        <a:lstStyle/>
        <a:p>
          <a:endParaRPr lang="en-US"/>
        </a:p>
      </dgm:t>
    </dgm:pt>
    <dgm:pt modelId="{F1C0B48D-B84D-FF44-98A2-7DD9A22594D0}" type="pres">
      <dgm:prSet presAssocID="{3A34C070-2410-4D26-BBDF-6263FE786941}" presName="parentText" presStyleLbl="node1" presStyleIdx="0" presStyleCnt="1" custScaleY="44606">
        <dgm:presLayoutVars>
          <dgm:chMax val="0"/>
          <dgm:bulletEnabled val="1"/>
        </dgm:presLayoutVars>
      </dgm:prSet>
      <dgm:spPr/>
      <dgm:t>
        <a:bodyPr/>
        <a:lstStyle/>
        <a:p>
          <a:endParaRPr lang="en-US"/>
        </a:p>
      </dgm:t>
    </dgm:pt>
    <dgm:pt modelId="{8739EAFE-F0E0-C44F-9A8B-C7D85215F264}" type="pres">
      <dgm:prSet presAssocID="{3A34C070-2410-4D26-BBDF-6263FE786941}" presName="negativeSpace" presStyleCnt="0"/>
      <dgm:spPr/>
    </dgm:pt>
    <dgm:pt modelId="{7624F9AD-477F-B342-818B-1BE18C60A578}" type="pres">
      <dgm:prSet presAssocID="{3A34C070-2410-4D26-BBDF-6263FE786941}" presName="childText" presStyleLbl="conFgAcc1" presStyleIdx="0" presStyleCnt="1">
        <dgm:presLayoutVars>
          <dgm:bulletEnabled val="1"/>
        </dgm:presLayoutVars>
      </dgm:prSet>
      <dgm:spPr/>
      <dgm:t>
        <a:bodyPr/>
        <a:lstStyle/>
        <a:p>
          <a:endParaRPr lang="en-US"/>
        </a:p>
      </dgm:t>
    </dgm:pt>
  </dgm:ptLst>
  <dgm:cxnLst>
    <dgm:cxn modelId="{9A805C9A-0572-8849-AE24-148DF99DA345}" srcId="{0E4D2666-A43C-8A4C-81B2-5D38594D2754}" destId="{F13BB826-EF13-5744-AB46-F1C0BFD045F5}" srcOrd="0" destOrd="0" parTransId="{491D1215-ABA3-6043-9849-CE9510353309}" sibTransId="{B24F27EE-762F-A143-AD45-C83C49B4ABEA}"/>
    <dgm:cxn modelId="{C04986A8-A8EE-4A67-B187-4794935302D0}" srcId="{0E4D2666-A43C-8A4C-81B2-5D38594D2754}" destId="{745C1D19-D9D3-41BD-B17D-A6FB741A7FBD}" srcOrd="1" destOrd="0" parTransId="{E9348CE9-9472-47A0-BA22-D5496117D224}" sibTransId="{22A0B053-6D3F-4021-94F6-B9D029B7CD0D}"/>
    <dgm:cxn modelId="{B7977FDB-8853-AB4C-940D-8E719CB742E4}" type="presOf" srcId="{F13BB826-EF13-5744-AB46-F1C0BFD045F5}" destId="{7624F9AD-477F-B342-818B-1BE18C60A578}" srcOrd="0" destOrd="1" presId="urn:microsoft.com/office/officeart/2005/8/layout/list1"/>
    <dgm:cxn modelId="{5FF56964-0E24-B149-ACF8-1DB0228ADBBE}" type="presOf" srcId="{5897CD9E-624B-47FE-AD2C-837D512CB794}" destId="{ED79CF24-CC8B-1948-91FC-79E15271C19B}" srcOrd="0" destOrd="0" presId="urn:microsoft.com/office/officeart/2005/8/layout/list1"/>
    <dgm:cxn modelId="{42878A06-D405-4BA1-BB51-F9A6EF7A4B88}" srcId="{5897CD9E-624B-47FE-AD2C-837D512CB794}" destId="{3A34C070-2410-4D26-BBDF-6263FE786941}" srcOrd="0" destOrd="0" parTransId="{7718387C-39C9-4A9F-8A6D-713C5AC61E0F}" sibTransId="{22D216D0-085E-4CF3-97F3-07A479B4783E}"/>
    <dgm:cxn modelId="{11F75B47-4045-5540-947E-3A9AB3B55FF0}" type="presOf" srcId="{6BD60E5E-E103-6F42-82CB-E1C2C3460028}" destId="{7624F9AD-477F-B342-818B-1BE18C60A578}" srcOrd="0" destOrd="3" presId="urn:microsoft.com/office/officeart/2005/8/layout/list1"/>
    <dgm:cxn modelId="{9EC1FD8A-B1DB-AB44-80E0-D05F8609EA6F}" type="presOf" srcId="{3A34C070-2410-4D26-BBDF-6263FE786941}" destId="{F1C0B48D-B84D-FF44-98A2-7DD9A22594D0}" srcOrd="1" destOrd="0" presId="urn:microsoft.com/office/officeart/2005/8/layout/list1"/>
    <dgm:cxn modelId="{AE9D8FC7-39B2-F24F-8BCE-0445C43252C7}" srcId="{3A34C070-2410-4D26-BBDF-6263FE786941}" destId="{6BD60E5E-E103-6F42-82CB-E1C2C3460028}" srcOrd="1" destOrd="0" parTransId="{654384DD-9458-794A-8CF5-8C98E4DA1D1B}" sibTransId="{0FDBA73E-F0FD-FA49-823D-5BC2F927947E}"/>
    <dgm:cxn modelId="{96B2475A-968C-DF4A-9DC9-52802D953EAF}" type="presOf" srcId="{0E4D2666-A43C-8A4C-81B2-5D38594D2754}" destId="{7624F9AD-477F-B342-818B-1BE18C60A578}" srcOrd="0" destOrd="0" presId="urn:microsoft.com/office/officeart/2005/8/layout/list1"/>
    <dgm:cxn modelId="{E5A9BB9E-BBC8-7B45-87E9-45EA544B1261}" type="presOf" srcId="{745C1D19-D9D3-41BD-B17D-A6FB741A7FBD}" destId="{7624F9AD-477F-B342-818B-1BE18C60A578}" srcOrd="0" destOrd="2" presId="urn:microsoft.com/office/officeart/2005/8/layout/list1"/>
    <dgm:cxn modelId="{7D231F52-5646-2349-99BD-2FF58169F6F2}" type="presOf" srcId="{3A34C070-2410-4D26-BBDF-6263FE786941}" destId="{9BA11A38-975A-024A-BE4A-D3B862E9ADC8}" srcOrd="0" destOrd="0" presId="urn:microsoft.com/office/officeart/2005/8/layout/list1"/>
    <dgm:cxn modelId="{96383665-10AB-A849-A7A8-A99F052B59F8}" srcId="{3A34C070-2410-4D26-BBDF-6263FE786941}" destId="{0E4D2666-A43C-8A4C-81B2-5D38594D2754}" srcOrd="0" destOrd="0" parTransId="{FED4A832-6367-904F-9840-D8C431CDBF92}" sibTransId="{E2F5DDEE-79F1-1F4A-AC9B-53B63DF32AD7}"/>
    <dgm:cxn modelId="{3518D6D2-B36A-EE4E-9861-EB3E35DFE107}" type="presParOf" srcId="{ED79CF24-CC8B-1948-91FC-79E15271C19B}" destId="{14FA5396-DC92-0B45-B16D-ED8F22F6DC2B}" srcOrd="0" destOrd="0" presId="urn:microsoft.com/office/officeart/2005/8/layout/list1"/>
    <dgm:cxn modelId="{1810A129-0699-D04F-B5A6-BC4AD07DE650}" type="presParOf" srcId="{14FA5396-DC92-0B45-B16D-ED8F22F6DC2B}" destId="{9BA11A38-975A-024A-BE4A-D3B862E9ADC8}" srcOrd="0" destOrd="0" presId="urn:microsoft.com/office/officeart/2005/8/layout/list1"/>
    <dgm:cxn modelId="{1EC4C674-1CB5-2D44-A983-25DE11C6714A}" type="presParOf" srcId="{14FA5396-DC92-0B45-B16D-ED8F22F6DC2B}" destId="{F1C0B48D-B84D-FF44-98A2-7DD9A22594D0}" srcOrd="1" destOrd="0" presId="urn:microsoft.com/office/officeart/2005/8/layout/list1"/>
    <dgm:cxn modelId="{EB01B313-0CB4-6346-99D6-325158EE05B5}" type="presParOf" srcId="{ED79CF24-CC8B-1948-91FC-79E15271C19B}" destId="{8739EAFE-F0E0-C44F-9A8B-C7D85215F264}" srcOrd="1" destOrd="0" presId="urn:microsoft.com/office/officeart/2005/8/layout/list1"/>
    <dgm:cxn modelId="{68999DC2-94B5-8144-A059-A74FBD93FFA0}" type="presParOf" srcId="{ED79CF24-CC8B-1948-91FC-79E15271C19B}" destId="{7624F9AD-477F-B342-818B-1BE18C60A578}"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45E38A-156F-4278-9701-C3CC306733B9}"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F8FD8ABF-1493-4D52-BF26-654DF12D97F9}">
      <dgm:prSet/>
      <dgm:spPr/>
      <dgm:t>
        <a:bodyPr/>
        <a:lstStyle/>
        <a:p>
          <a:r>
            <a:rPr lang="en-US" b="1" i="0" dirty="0"/>
            <a:t>National or Statewide Interventions</a:t>
          </a:r>
          <a:endParaRPr lang="en-US" dirty="0"/>
        </a:p>
      </dgm:t>
    </dgm:pt>
    <dgm:pt modelId="{3FDB86CA-E9C0-4045-94E3-3432E7B93D2F}" type="parTrans" cxnId="{70D3E293-1B16-4B82-AFAB-030DF84B7082}">
      <dgm:prSet/>
      <dgm:spPr/>
      <dgm:t>
        <a:bodyPr/>
        <a:lstStyle/>
        <a:p>
          <a:endParaRPr lang="en-US"/>
        </a:p>
      </dgm:t>
    </dgm:pt>
    <dgm:pt modelId="{D8822109-8EFD-4DA6-8AEE-A270CA997D68}" type="sibTrans" cxnId="{70D3E293-1B16-4B82-AFAB-030DF84B7082}">
      <dgm:prSet/>
      <dgm:spPr/>
      <dgm:t>
        <a:bodyPr/>
        <a:lstStyle/>
        <a:p>
          <a:endParaRPr lang="en-US"/>
        </a:p>
      </dgm:t>
    </dgm:pt>
    <dgm:pt modelId="{AB4580E0-DDB4-4BD7-B575-9738082150BE}">
      <dgm:prSet/>
      <dgm:spPr/>
      <dgm:t>
        <a:bodyPr/>
        <a:lstStyle/>
        <a:p>
          <a:r>
            <a:rPr lang="en-US" sz="1300" b="1" i="1" dirty="0"/>
            <a:t>Decrease Injection Drug Use and/or make it safer</a:t>
          </a:r>
          <a:endParaRPr lang="en-US" sz="1300" b="1" dirty="0"/>
        </a:p>
      </dgm:t>
    </dgm:pt>
    <dgm:pt modelId="{C5AB8F78-3697-467B-A5D6-49989324C500}" type="sibTrans" cxnId="{0A23A3C0-6FE9-4FA4-A698-CBC361189D74}">
      <dgm:prSet/>
      <dgm:spPr/>
      <dgm:t>
        <a:bodyPr/>
        <a:lstStyle/>
        <a:p>
          <a:endParaRPr lang="en-US"/>
        </a:p>
      </dgm:t>
    </dgm:pt>
    <dgm:pt modelId="{286AAECC-A005-46BB-9C2B-44DDECACE1D5}" type="parTrans" cxnId="{0A23A3C0-6FE9-4FA4-A698-CBC361189D74}">
      <dgm:prSet/>
      <dgm:spPr/>
      <dgm:t>
        <a:bodyPr/>
        <a:lstStyle/>
        <a:p>
          <a:endParaRPr lang="en-US"/>
        </a:p>
      </dgm:t>
    </dgm:pt>
    <dgm:pt modelId="{CA74CB47-CEE9-4635-8B64-04B3F63A9992}">
      <dgm:prSet/>
      <dgm:spPr/>
      <dgm:t>
        <a:bodyPr/>
        <a:lstStyle/>
        <a:p>
          <a:r>
            <a:rPr lang="en-US" sz="1300" b="0" i="0" dirty="0"/>
            <a:t>SSP services available</a:t>
          </a:r>
          <a:endParaRPr lang="en-US" sz="1300" b="0" dirty="0"/>
        </a:p>
      </dgm:t>
    </dgm:pt>
    <dgm:pt modelId="{2A618E15-A61E-4868-9698-5B10A674A112}" type="sibTrans" cxnId="{3F6B4C97-3EAA-449E-B9BD-5DA8A34DE2DF}">
      <dgm:prSet/>
      <dgm:spPr/>
      <dgm:t>
        <a:bodyPr/>
        <a:lstStyle/>
        <a:p>
          <a:endParaRPr lang="en-US"/>
        </a:p>
      </dgm:t>
    </dgm:pt>
    <dgm:pt modelId="{C6A0155F-CEB6-4481-8C57-63C9A34D5E4C}" type="parTrans" cxnId="{3F6B4C97-3EAA-449E-B9BD-5DA8A34DE2DF}">
      <dgm:prSet/>
      <dgm:spPr/>
      <dgm:t>
        <a:bodyPr/>
        <a:lstStyle/>
        <a:p>
          <a:endParaRPr lang="en-US"/>
        </a:p>
      </dgm:t>
    </dgm:pt>
    <dgm:pt modelId="{86BE258D-8BFC-437C-9968-133C858DE4D2}">
      <dgm:prSet/>
      <dgm:spPr/>
      <dgm:t>
        <a:bodyPr/>
        <a:lstStyle/>
        <a:p>
          <a:r>
            <a:rPr lang="en-US" sz="1300" b="0" i="0" dirty="0"/>
            <a:t>MAT services available</a:t>
          </a:r>
          <a:endParaRPr lang="en-US" sz="1300" b="0" dirty="0"/>
        </a:p>
      </dgm:t>
    </dgm:pt>
    <dgm:pt modelId="{30D02645-99CD-4790-AEE5-76E12952E8F3}" type="sibTrans" cxnId="{EADFD2AA-00C5-479E-BDD1-F3EA3DBDE630}">
      <dgm:prSet/>
      <dgm:spPr/>
      <dgm:t>
        <a:bodyPr/>
        <a:lstStyle/>
        <a:p>
          <a:endParaRPr lang="en-US"/>
        </a:p>
      </dgm:t>
    </dgm:pt>
    <dgm:pt modelId="{0E742190-F9F1-4A3E-85E6-F188780CC182}" type="parTrans" cxnId="{EADFD2AA-00C5-479E-BDD1-F3EA3DBDE630}">
      <dgm:prSet/>
      <dgm:spPr/>
      <dgm:t>
        <a:bodyPr/>
        <a:lstStyle/>
        <a:p>
          <a:endParaRPr lang="en-US"/>
        </a:p>
      </dgm:t>
    </dgm:pt>
    <dgm:pt modelId="{F6C4EE6F-6629-42E4-83A1-D974DD781302}">
      <dgm:prSet/>
      <dgm:spPr/>
      <dgm:t>
        <a:bodyPr/>
        <a:lstStyle/>
        <a:p>
          <a:r>
            <a:rPr lang="en-US" sz="1300" b="0" i="0" dirty="0"/>
            <a:t>Behavioral health services </a:t>
          </a:r>
          <a:br>
            <a:rPr lang="en-US" sz="1300" b="0" i="0" dirty="0"/>
          </a:br>
          <a:endParaRPr lang="en-US" sz="1300" dirty="0"/>
        </a:p>
      </dgm:t>
    </dgm:pt>
    <dgm:pt modelId="{ED75394C-ACC0-4C09-A9B0-0435DD11C345}" type="sibTrans" cxnId="{C0E8B082-F6D6-416B-A1DA-18FFAAF6AE96}">
      <dgm:prSet/>
      <dgm:spPr/>
      <dgm:t>
        <a:bodyPr/>
        <a:lstStyle/>
        <a:p>
          <a:endParaRPr lang="en-US"/>
        </a:p>
      </dgm:t>
    </dgm:pt>
    <dgm:pt modelId="{302878CC-E4F3-4C58-9F48-96D2A51A7571}" type="parTrans" cxnId="{C0E8B082-F6D6-416B-A1DA-18FFAAF6AE96}">
      <dgm:prSet/>
      <dgm:spPr/>
      <dgm:t>
        <a:bodyPr/>
        <a:lstStyle/>
        <a:p>
          <a:endParaRPr lang="en-US"/>
        </a:p>
      </dgm:t>
    </dgm:pt>
    <dgm:pt modelId="{D34243F4-8317-5948-9B17-1758254A82B1}">
      <dgm:prSet/>
      <dgm:spPr/>
      <dgm:t>
        <a:bodyPr/>
        <a:lstStyle/>
        <a:p>
          <a:r>
            <a:rPr lang="en-US" b="1" i="1" dirty="0"/>
            <a:t>Eliminate social and structural determinates associated with IDU</a:t>
          </a:r>
          <a:endParaRPr lang="en-US" dirty="0"/>
        </a:p>
      </dgm:t>
    </dgm:pt>
    <dgm:pt modelId="{D78F1C6F-FCF8-834F-A06B-3A172C063D6E}" type="parTrans" cxnId="{5870E56A-2418-6C40-804D-485F1FCAC8D5}">
      <dgm:prSet/>
      <dgm:spPr/>
      <dgm:t>
        <a:bodyPr/>
        <a:lstStyle/>
        <a:p>
          <a:endParaRPr lang="en-US"/>
        </a:p>
      </dgm:t>
    </dgm:pt>
    <dgm:pt modelId="{04C6E51D-CE44-F845-AFD8-8DC0904D2C0F}" type="sibTrans" cxnId="{5870E56A-2418-6C40-804D-485F1FCAC8D5}">
      <dgm:prSet/>
      <dgm:spPr/>
      <dgm:t>
        <a:bodyPr/>
        <a:lstStyle/>
        <a:p>
          <a:endParaRPr lang="en-US"/>
        </a:p>
      </dgm:t>
    </dgm:pt>
    <dgm:pt modelId="{F7649DD0-6761-4348-B217-63ACF12FA4A0}">
      <dgm:prSet/>
      <dgm:spPr/>
      <dgm:t>
        <a:bodyPr/>
        <a:lstStyle/>
        <a:p>
          <a:r>
            <a:rPr lang="en-US" b="0" i="0" dirty="0"/>
            <a:t>Poverty (Decrease the economic inequality gap)</a:t>
          </a:r>
          <a:endParaRPr lang="en-US" dirty="0"/>
        </a:p>
      </dgm:t>
    </dgm:pt>
    <dgm:pt modelId="{36F06629-D230-484D-AECD-5B42A61F7AEA}" type="parTrans" cxnId="{38507374-51FB-724D-9264-A5EC212A12B2}">
      <dgm:prSet/>
      <dgm:spPr/>
      <dgm:t>
        <a:bodyPr/>
        <a:lstStyle/>
        <a:p>
          <a:endParaRPr lang="en-US"/>
        </a:p>
      </dgm:t>
    </dgm:pt>
    <dgm:pt modelId="{55AF1CFB-74B4-774E-928A-40B73285DBF2}" type="sibTrans" cxnId="{38507374-51FB-724D-9264-A5EC212A12B2}">
      <dgm:prSet/>
      <dgm:spPr/>
      <dgm:t>
        <a:bodyPr/>
        <a:lstStyle/>
        <a:p>
          <a:endParaRPr lang="en-US"/>
        </a:p>
      </dgm:t>
    </dgm:pt>
    <dgm:pt modelId="{AE97657F-BF2C-5545-8D30-1EF0B4286E49}">
      <dgm:prSet/>
      <dgm:spPr/>
      <dgm:t>
        <a:bodyPr/>
        <a:lstStyle/>
        <a:p>
          <a:r>
            <a:rPr lang="en-US" b="0" i="0" dirty="0"/>
            <a:t>Lack of education</a:t>
          </a:r>
          <a:endParaRPr lang="en-US" dirty="0"/>
        </a:p>
      </dgm:t>
    </dgm:pt>
    <dgm:pt modelId="{59E5C313-550E-C646-871B-2E78985189DD}" type="parTrans" cxnId="{8CB00F09-789A-6649-966E-F78D4D1D14B1}">
      <dgm:prSet/>
      <dgm:spPr/>
      <dgm:t>
        <a:bodyPr/>
        <a:lstStyle/>
        <a:p>
          <a:endParaRPr lang="en-US"/>
        </a:p>
      </dgm:t>
    </dgm:pt>
    <dgm:pt modelId="{E44AC581-74E3-B248-AA28-D38314B462BD}" type="sibTrans" cxnId="{8CB00F09-789A-6649-966E-F78D4D1D14B1}">
      <dgm:prSet/>
      <dgm:spPr/>
      <dgm:t>
        <a:bodyPr/>
        <a:lstStyle/>
        <a:p>
          <a:endParaRPr lang="en-US"/>
        </a:p>
      </dgm:t>
    </dgm:pt>
    <dgm:pt modelId="{42640825-278C-A747-A61B-8A64F8D800A3}">
      <dgm:prSet/>
      <dgm:spPr/>
      <dgm:t>
        <a:bodyPr/>
        <a:lstStyle/>
        <a:p>
          <a:r>
            <a:rPr lang="en-US" b="0" i="0" dirty="0"/>
            <a:t>Racism</a:t>
          </a:r>
          <a:endParaRPr lang="en-US" dirty="0"/>
        </a:p>
      </dgm:t>
    </dgm:pt>
    <dgm:pt modelId="{08229DDF-D178-ED4B-9A24-3A5DA57BB58D}" type="parTrans" cxnId="{E239318C-4DBB-CA46-A32A-E33B167D6154}">
      <dgm:prSet/>
      <dgm:spPr/>
      <dgm:t>
        <a:bodyPr/>
        <a:lstStyle/>
        <a:p>
          <a:endParaRPr lang="en-US"/>
        </a:p>
      </dgm:t>
    </dgm:pt>
    <dgm:pt modelId="{82A6500C-4FF1-D247-9DCA-FA01D646A016}" type="sibTrans" cxnId="{E239318C-4DBB-CA46-A32A-E33B167D6154}">
      <dgm:prSet/>
      <dgm:spPr/>
      <dgm:t>
        <a:bodyPr/>
        <a:lstStyle/>
        <a:p>
          <a:endParaRPr lang="en-US"/>
        </a:p>
      </dgm:t>
    </dgm:pt>
    <dgm:pt modelId="{3ECC7B52-9B09-7F40-9812-CA37F48E32C4}">
      <dgm:prSet/>
      <dgm:spPr/>
      <dgm:t>
        <a:bodyPr/>
        <a:lstStyle/>
        <a:p>
          <a:r>
            <a:rPr lang="en-US" b="0" i="0"/>
            <a:t>Stigma</a:t>
          </a:r>
          <a:endParaRPr lang="en-US"/>
        </a:p>
      </dgm:t>
    </dgm:pt>
    <dgm:pt modelId="{A7FEFBF8-7EE7-324A-8DCB-D2B091EA1BF7}" type="parTrans" cxnId="{4AC17667-E740-DD4B-9B79-DAE1613E4F22}">
      <dgm:prSet/>
      <dgm:spPr/>
      <dgm:t>
        <a:bodyPr/>
        <a:lstStyle/>
        <a:p>
          <a:endParaRPr lang="en-US"/>
        </a:p>
      </dgm:t>
    </dgm:pt>
    <dgm:pt modelId="{74083F5E-18CD-F242-B7F3-0599DFE4EA54}" type="sibTrans" cxnId="{4AC17667-E740-DD4B-9B79-DAE1613E4F22}">
      <dgm:prSet/>
      <dgm:spPr/>
      <dgm:t>
        <a:bodyPr/>
        <a:lstStyle/>
        <a:p>
          <a:endParaRPr lang="en-US"/>
        </a:p>
      </dgm:t>
    </dgm:pt>
    <dgm:pt modelId="{16E7593B-1413-E049-822D-A97E09B502DC}">
      <dgm:prSet/>
      <dgm:spPr/>
      <dgm:t>
        <a:bodyPr/>
        <a:lstStyle/>
        <a:p>
          <a:r>
            <a:rPr lang="en-US" b="0" i="0" dirty="0"/>
            <a:t>Mass incarceration (Reform drug laws)</a:t>
          </a:r>
          <a:r>
            <a:rPr lang="en-US" b="1" i="0" dirty="0"/>
            <a:t/>
          </a:r>
          <a:br>
            <a:rPr lang="en-US" b="1" i="0" dirty="0"/>
          </a:br>
          <a:endParaRPr lang="en-US" dirty="0"/>
        </a:p>
      </dgm:t>
    </dgm:pt>
    <dgm:pt modelId="{B538AD54-AE9D-2249-8600-1B9746D476ED}" type="parTrans" cxnId="{F67E0002-4C55-C743-8FED-9DA96CB34BDD}">
      <dgm:prSet/>
      <dgm:spPr/>
      <dgm:t>
        <a:bodyPr/>
        <a:lstStyle/>
        <a:p>
          <a:endParaRPr lang="en-US"/>
        </a:p>
      </dgm:t>
    </dgm:pt>
    <dgm:pt modelId="{4F6E8E5B-56B8-EC42-8A78-D18A6B1C8357}" type="sibTrans" cxnId="{F67E0002-4C55-C743-8FED-9DA96CB34BDD}">
      <dgm:prSet/>
      <dgm:spPr/>
      <dgm:t>
        <a:bodyPr/>
        <a:lstStyle/>
        <a:p>
          <a:endParaRPr lang="en-US"/>
        </a:p>
      </dgm:t>
    </dgm:pt>
    <dgm:pt modelId="{E2188E42-B27E-A841-AEA3-3B5940F35B6F}" type="pres">
      <dgm:prSet presAssocID="{C645E38A-156F-4278-9701-C3CC306733B9}" presName="linear" presStyleCnt="0">
        <dgm:presLayoutVars>
          <dgm:dir/>
          <dgm:animLvl val="lvl"/>
          <dgm:resizeHandles val="exact"/>
        </dgm:presLayoutVars>
      </dgm:prSet>
      <dgm:spPr/>
      <dgm:t>
        <a:bodyPr/>
        <a:lstStyle/>
        <a:p>
          <a:endParaRPr lang="en-US"/>
        </a:p>
      </dgm:t>
    </dgm:pt>
    <dgm:pt modelId="{EA825485-23AA-D84F-9FA7-2C446CD6BAFB}" type="pres">
      <dgm:prSet presAssocID="{F8FD8ABF-1493-4D52-BF26-654DF12D97F9}" presName="parentLin" presStyleCnt="0"/>
      <dgm:spPr/>
    </dgm:pt>
    <dgm:pt modelId="{9B6A5B4D-61DF-D94C-8139-1AD17BF3032E}" type="pres">
      <dgm:prSet presAssocID="{F8FD8ABF-1493-4D52-BF26-654DF12D97F9}" presName="parentLeftMargin" presStyleLbl="node1" presStyleIdx="0" presStyleCnt="1"/>
      <dgm:spPr/>
      <dgm:t>
        <a:bodyPr/>
        <a:lstStyle/>
        <a:p>
          <a:endParaRPr lang="en-US"/>
        </a:p>
      </dgm:t>
    </dgm:pt>
    <dgm:pt modelId="{7E85BA7F-1082-094A-AEF0-8F705A0DE4BE}" type="pres">
      <dgm:prSet presAssocID="{F8FD8ABF-1493-4D52-BF26-654DF12D97F9}" presName="parentText" presStyleLbl="node1" presStyleIdx="0" presStyleCnt="1">
        <dgm:presLayoutVars>
          <dgm:chMax val="0"/>
          <dgm:bulletEnabled val="1"/>
        </dgm:presLayoutVars>
      </dgm:prSet>
      <dgm:spPr/>
      <dgm:t>
        <a:bodyPr/>
        <a:lstStyle/>
        <a:p>
          <a:endParaRPr lang="en-US"/>
        </a:p>
      </dgm:t>
    </dgm:pt>
    <dgm:pt modelId="{179192B6-6017-6E46-B494-CF4CBDBC4E64}" type="pres">
      <dgm:prSet presAssocID="{F8FD8ABF-1493-4D52-BF26-654DF12D97F9}" presName="negativeSpace" presStyleCnt="0"/>
      <dgm:spPr/>
    </dgm:pt>
    <dgm:pt modelId="{D8B347A0-98B3-5448-B387-9F6A316EA3DC}" type="pres">
      <dgm:prSet presAssocID="{F8FD8ABF-1493-4D52-BF26-654DF12D97F9}" presName="childText" presStyleLbl="conFgAcc1" presStyleIdx="0" presStyleCnt="1" custLinFactY="12142" custLinFactNeighborX="4587" custLinFactNeighborY="100000">
        <dgm:presLayoutVars>
          <dgm:bulletEnabled val="1"/>
        </dgm:presLayoutVars>
      </dgm:prSet>
      <dgm:spPr/>
      <dgm:t>
        <a:bodyPr/>
        <a:lstStyle/>
        <a:p>
          <a:endParaRPr lang="en-US"/>
        </a:p>
      </dgm:t>
    </dgm:pt>
  </dgm:ptLst>
  <dgm:cxnLst>
    <dgm:cxn modelId="{F67E0002-4C55-C743-8FED-9DA96CB34BDD}" srcId="{D34243F4-8317-5948-9B17-1758254A82B1}" destId="{16E7593B-1413-E049-822D-A97E09B502DC}" srcOrd="4" destOrd="0" parTransId="{B538AD54-AE9D-2249-8600-1B9746D476ED}" sibTransId="{4F6E8E5B-56B8-EC42-8A78-D18A6B1C8357}"/>
    <dgm:cxn modelId="{81466A6A-D021-E547-9B2C-34C22091C780}" type="presOf" srcId="{C645E38A-156F-4278-9701-C3CC306733B9}" destId="{E2188E42-B27E-A841-AEA3-3B5940F35B6F}" srcOrd="0" destOrd="0" presId="urn:microsoft.com/office/officeart/2005/8/layout/list1"/>
    <dgm:cxn modelId="{4AC17667-E740-DD4B-9B79-DAE1613E4F22}" srcId="{D34243F4-8317-5948-9B17-1758254A82B1}" destId="{3ECC7B52-9B09-7F40-9812-CA37F48E32C4}" srcOrd="3" destOrd="0" parTransId="{A7FEFBF8-7EE7-324A-8DCB-D2B091EA1BF7}" sibTransId="{74083F5E-18CD-F242-B7F3-0599DFE4EA54}"/>
    <dgm:cxn modelId="{3D8687E2-9405-0A4A-9233-AE73184F46E4}" type="presOf" srcId="{16E7593B-1413-E049-822D-A97E09B502DC}" destId="{D8B347A0-98B3-5448-B387-9F6A316EA3DC}" srcOrd="0" destOrd="5" presId="urn:microsoft.com/office/officeart/2005/8/layout/list1"/>
    <dgm:cxn modelId="{2E6BD9A8-21BE-974C-B059-058F638B7A54}" type="presOf" srcId="{42640825-278C-A747-A61B-8A64F8D800A3}" destId="{D8B347A0-98B3-5448-B387-9F6A316EA3DC}" srcOrd="0" destOrd="3" presId="urn:microsoft.com/office/officeart/2005/8/layout/list1"/>
    <dgm:cxn modelId="{3F6B4C97-3EAA-449E-B9BD-5DA8A34DE2DF}" srcId="{AB4580E0-DDB4-4BD7-B575-9738082150BE}" destId="{CA74CB47-CEE9-4635-8B64-04B3F63A9992}" srcOrd="0" destOrd="0" parTransId="{C6A0155F-CEB6-4481-8C57-63C9A34D5E4C}" sibTransId="{2A618E15-A61E-4868-9698-5B10A674A112}"/>
    <dgm:cxn modelId="{E239318C-4DBB-CA46-A32A-E33B167D6154}" srcId="{D34243F4-8317-5948-9B17-1758254A82B1}" destId="{42640825-278C-A747-A61B-8A64F8D800A3}" srcOrd="2" destOrd="0" parTransId="{08229DDF-D178-ED4B-9A24-3A5DA57BB58D}" sibTransId="{82A6500C-4FF1-D247-9DCA-FA01D646A016}"/>
    <dgm:cxn modelId="{72BFE235-07CE-1A4F-B243-903DD23DD267}" type="presOf" srcId="{3ECC7B52-9B09-7F40-9812-CA37F48E32C4}" destId="{D8B347A0-98B3-5448-B387-9F6A316EA3DC}" srcOrd="0" destOrd="4" presId="urn:microsoft.com/office/officeart/2005/8/layout/list1"/>
    <dgm:cxn modelId="{0A23A3C0-6FE9-4FA4-A698-CBC361189D74}" srcId="{F8FD8ABF-1493-4D52-BF26-654DF12D97F9}" destId="{AB4580E0-DDB4-4BD7-B575-9738082150BE}" srcOrd="1" destOrd="0" parTransId="{286AAECC-A005-46BB-9C2B-44DDECACE1D5}" sibTransId="{C5AB8F78-3697-467B-A5D6-49989324C500}"/>
    <dgm:cxn modelId="{F784C588-D2FB-824C-98E5-A4B4A2969EB4}" type="presOf" srcId="{F8FD8ABF-1493-4D52-BF26-654DF12D97F9}" destId="{9B6A5B4D-61DF-D94C-8139-1AD17BF3032E}" srcOrd="0" destOrd="0" presId="urn:microsoft.com/office/officeart/2005/8/layout/list1"/>
    <dgm:cxn modelId="{B70BE3A9-4F9A-C34A-8D61-12BD6C31CE09}" type="presOf" srcId="{86BE258D-8BFC-437C-9968-133C858DE4D2}" destId="{D8B347A0-98B3-5448-B387-9F6A316EA3DC}" srcOrd="0" destOrd="8" presId="urn:microsoft.com/office/officeart/2005/8/layout/list1"/>
    <dgm:cxn modelId="{38507374-51FB-724D-9264-A5EC212A12B2}" srcId="{D34243F4-8317-5948-9B17-1758254A82B1}" destId="{F7649DD0-6761-4348-B217-63ACF12FA4A0}" srcOrd="0" destOrd="0" parTransId="{36F06629-D230-484D-AECD-5B42A61F7AEA}" sibTransId="{55AF1CFB-74B4-774E-928A-40B73285DBF2}"/>
    <dgm:cxn modelId="{CDAE000E-9A81-044F-BAD6-74ACB2B3E696}" type="presOf" srcId="{AE97657F-BF2C-5545-8D30-1EF0B4286E49}" destId="{D8B347A0-98B3-5448-B387-9F6A316EA3DC}" srcOrd="0" destOrd="2" presId="urn:microsoft.com/office/officeart/2005/8/layout/list1"/>
    <dgm:cxn modelId="{EADFD2AA-00C5-479E-BDD1-F3EA3DBDE630}" srcId="{AB4580E0-DDB4-4BD7-B575-9738082150BE}" destId="{86BE258D-8BFC-437C-9968-133C858DE4D2}" srcOrd="1" destOrd="0" parTransId="{0E742190-F9F1-4A3E-85E6-F188780CC182}" sibTransId="{30D02645-99CD-4790-AEE5-76E12952E8F3}"/>
    <dgm:cxn modelId="{9D0925A0-042A-B94E-9644-EAEFCACC936E}" type="presOf" srcId="{AB4580E0-DDB4-4BD7-B575-9738082150BE}" destId="{D8B347A0-98B3-5448-B387-9F6A316EA3DC}" srcOrd="0" destOrd="6" presId="urn:microsoft.com/office/officeart/2005/8/layout/list1"/>
    <dgm:cxn modelId="{57AD27C4-53F7-5249-A4A1-D0C57AE6A20C}" type="presOf" srcId="{D34243F4-8317-5948-9B17-1758254A82B1}" destId="{D8B347A0-98B3-5448-B387-9F6A316EA3DC}" srcOrd="0" destOrd="0" presId="urn:microsoft.com/office/officeart/2005/8/layout/list1"/>
    <dgm:cxn modelId="{70D3E293-1B16-4B82-AFAB-030DF84B7082}" srcId="{C645E38A-156F-4278-9701-C3CC306733B9}" destId="{F8FD8ABF-1493-4D52-BF26-654DF12D97F9}" srcOrd="0" destOrd="0" parTransId="{3FDB86CA-E9C0-4045-94E3-3432E7B93D2F}" sibTransId="{D8822109-8EFD-4DA6-8AEE-A270CA997D68}"/>
    <dgm:cxn modelId="{C0E8B082-F6D6-416B-A1DA-18FFAAF6AE96}" srcId="{AB4580E0-DDB4-4BD7-B575-9738082150BE}" destId="{F6C4EE6F-6629-42E4-83A1-D974DD781302}" srcOrd="2" destOrd="0" parTransId="{302878CC-E4F3-4C58-9F48-96D2A51A7571}" sibTransId="{ED75394C-ACC0-4C09-A9B0-0435DD11C345}"/>
    <dgm:cxn modelId="{83798E42-AD99-9B42-BDE4-6A8BD06547A0}" type="presOf" srcId="{CA74CB47-CEE9-4635-8B64-04B3F63A9992}" destId="{D8B347A0-98B3-5448-B387-9F6A316EA3DC}" srcOrd="0" destOrd="7" presId="urn:microsoft.com/office/officeart/2005/8/layout/list1"/>
    <dgm:cxn modelId="{8CB00F09-789A-6649-966E-F78D4D1D14B1}" srcId="{D34243F4-8317-5948-9B17-1758254A82B1}" destId="{AE97657F-BF2C-5545-8D30-1EF0B4286E49}" srcOrd="1" destOrd="0" parTransId="{59E5C313-550E-C646-871B-2E78985189DD}" sibTransId="{E44AC581-74E3-B248-AA28-D38314B462BD}"/>
    <dgm:cxn modelId="{5870E56A-2418-6C40-804D-485F1FCAC8D5}" srcId="{F8FD8ABF-1493-4D52-BF26-654DF12D97F9}" destId="{D34243F4-8317-5948-9B17-1758254A82B1}" srcOrd="0" destOrd="0" parTransId="{D78F1C6F-FCF8-834F-A06B-3A172C063D6E}" sibTransId="{04C6E51D-CE44-F845-AFD8-8DC0904D2C0F}"/>
    <dgm:cxn modelId="{588DB922-CE75-D840-AA9E-B812F0BA066B}" type="presOf" srcId="{F7649DD0-6761-4348-B217-63ACF12FA4A0}" destId="{D8B347A0-98B3-5448-B387-9F6A316EA3DC}" srcOrd="0" destOrd="1" presId="urn:microsoft.com/office/officeart/2005/8/layout/list1"/>
    <dgm:cxn modelId="{C8E7126B-CED9-D04F-91FD-09A0978081D3}" type="presOf" srcId="{F6C4EE6F-6629-42E4-83A1-D974DD781302}" destId="{D8B347A0-98B3-5448-B387-9F6A316EA3DC}" srcOrd="0" destOrd="9" presId="urn:microsoft.com/office/officeart/2005/8/layout/list1"/>
    <dgm:cxn modelId="{E1ADF65D-7BAC-5C42-B6F1-37AC386BA1EB}" type="presOf" srcId="{F8FD8ABF-1493-4D52-BF26-654DF12D97F9}" destId="{7E85BA7F-1082-094A-AEF0-8F705A0DE4BE}" srcOrd="1" destOrd="0" presId="urn:microsoft.com/office/officeart/2005/8/layout/list1"/>
    <dgm:cxn modelId="{AF32CDF0-6608-A14A-A877-75C718D7AD12}" type="presParOf" srcId="{E2188E42-B27E-A841-AEA3-3B5940F35B6F}" destId="{EA825485-23AA-D84F-9FA7-2C446CD6BAFB}" srcOrd="0" destOrd="0" presId="urn:microsoft.com/office/officeart/2005/8/layout/list1"/>
    <dgm:cxn modelId="{91984DD3-4B33-9545-8912-A449F5C05612}" type="presParOf" srcId="{EA825485-23AA-D84F-9FA7-2C446CD6BAFB}" destId="{9B6A5B4D-61DF-D94C-8139-1AD17BF3032E}" srcOrd="0" destOrd="0" presId="urn:microsoft.com/office/officeart/2005/8/layout/list1"/>
    <dgm:cxn modelId="{91861173-B2A4-A644-B913-015E4CC0B207}" type="presParOf" srcId="{EA825485-23AA-D84F-9FA7-2C446CD6BAFB}" destId="{7E85BA7F-1082-094A-AEF0-8F705A0DE4BE}" srcOrd="1" destOrd="0" presId="urn:microsoft.com/office/officeart/2005/8/layout/list1"/>
    <dgm:cxn modelId="{4B3084E5-D1CB-EF44-A5AE-F36A97ED1F59}" type="presParOf" srcId="{E2188E42-B27E-A841-AEA3-3B5940F35B6F}" destId="{179192B6-6017-6E46-B494-CF4CBDBC4E64}" srcOrd="1" destOrd="0" presId="urn:microsoft.com/office/officeart/2005/8/layout/list1"/>
    <dgm:cxn modelId="{2C778C44-50DE-644D-AEB2-BD7852A62CDC}" type="presParOf" srcId="{E2188E42-B27E-A841-AEA3-3B5940F35B6F}" destId="{D8B347A0-98B3-5448-B387-9F6A316EA3DC}"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A61D62-D9D2-4B70-977B-A3C53F037F53}" type="doc">
      <dgm:prSet loTypeId="urn:microsoft.com/office/officeart/2017/3/layout/HorizontalPathTimeline" loCatId="process" qsTypeId="urn:microsoft.com/office/officeart/2005/8/quickstyle/simple3" qsCatId="simple" csTypeId="urn:microsoft.com/office/officeart/2005/8/colors/colorful1" csCatId="colorful" phldr="1"/>
      <dgm:spPr/>
      <dgm:t>
        <a:bodyPr/>
        <a:lstStyle/>
        <a:p>
          <a:endParaRPr lang="en-US"/>
        </a:p>
      </dgm:t>
    </dgm:pt>
    <dgm:pt modelId="{1D50C58E-5D94-436E-8A8C-4303F4132C4A}">
      <dgm:prSet/>
      <dgm:spPr/>
      <dgm:t>
        <a:bodyPr/>
        <a:lstStyle/>
        <a:p>
          <a:pPr>
            <a:defRPr b="1"/>
          </a:pPr>
          <a:r>
            <a:rPr lang="en-US" dirty="0"/>
            <a:t>2012-2015</a:t>
          </a:r>
        </a:p>
      </dgm:t>
    </dgm:pt>
    <dgm:pt modelId="{445E48C6-8E14-449C-8C7A-EAEB12D55887}" type="parTrans" cxnId="{9C31971F-6D9E-4B5E-8B7C-6CC720F3B822}">
      <dgm:prSet/>
      <dgm:spPr/>
      <dgm:t>
        <a:bodyPr/>
        <a:lstStyle/>
        <a:p>
          <a:endParaRPr lang="en-US"/>
        </a:p>
      </dgm:t>
    </dgm:pt>
    <dgm:pt modelId="{96B9C119-E538-49F9-B492-94B1FE9D2E93}" type="sibTrans" cxnId="{9C31971F-6D9E-4B5E-8B7C-6CC720F3B822}">
      <dgm:prSet/>
      <dgm:spPr/>
      <dgm:t>
        <a:bodyPr/>
        <a:lstStyle/>
        <a:p>
          <a:endParaRPr lang="en-US"/>
        </a:p>
      </dgm:t>
    </dgm:pt>
    <dgm:pt modelId="{AC2CD710-F072-4184-97E6-3C7FD8B823E7}">
      <dgm:prSet/>
      <dgm:spPr/>
      <dgm:t>
        <a:bodyPr/>
        <a:lstStyle/>
        <a:p>
          <a:r>
            <a:rPr lang="en-US" dirty="0"/>
            <a:t>SSP illegal in Oklahoma</a:t>
          </a:r>
        </a:p>
      </dgm:t>
    </dgm:pt>
    <dgm:pt modelId="{A01A561B-7CF5-497F-A4D7-977DD0D0DC83}" type="parTrans" cxnId="{FFC12859-0B61-4905-A128-CB57543025B2}">
      <dgm:prSet/>
      <dgm:spPr/>
      <dgm:t>
        <a:bodyPr/>
        <a:lstStyle/>
        <a:p>
          <a:endParaRPr lang="en-US"/>
        </a:p>
      </dgm:t>
    </dgm:pt>
    <dgm:pt modelId="{05DBBEE8-2EB2-405C-A038-082440759FF2}" type="sibTrans" cxnId="{FFC12859-0B61-4905-A128-CB57543025B2}">
      <dgm:prSet/>
      <dgm:spPr/>
      <dgm:t>
        <a:bodyPr/>
        <a:lstStyle/>
        <a:p>
          <a:endParaRPr lang="en-US"/>
        </a:p>
      </dgm:t>
    </dgm:pt>
    <dgm:pt modelId="{F48CAE79-8EBB-44C8-A2C5-6D80C12F0D89}">
      <dgm:prSet/>
      <dgm:spPr/>
      <dgm:t>
        <a:bodyPr/>
        <a:lstStyle/>
        <a:p>
          <a:r>
            <a:rPr lang="en-US" dirty="0"/>
            <a:t>MAT limited to Methadone Clinics</a:t>
          </a:r>
        </a:p>
      </dgm:t>
    </dgm:pt>
    <dgm:pt modelId="{BFE40F6F-B31D-4C3C-9217-B1667B579DA0}" type="parTrans" cxnId="{342752F0-7124-47B3-A19F-8CA0F3A736E0}">
      <dgm:prSet/>
      <dgm:spPr/>
      <dgm:t>
        <a:bodyPr/>
        <a:lstStyle/>
        <a:p>
          <a:endParaRPr lang="en-US"/>
        </a:p>
      </dgm:t>
    </dgm:pt>
    <dgm:pt modelId="{D64048FC-F118-4907-A32D-AD468A30B00D}" type="sibTrans" cxnId="{342752F0-7124-47B3-A19F-8CA0F3A736E0}">
      <dgm:prSet/>
      <dgm:spPr/>
      <dgm:t>
        <a:bodyPr/>
        <a:lstStyle/>
        <a:p>
          <a:endParaRPr lang="en-US"/>
        </a:p>
      </dgm:t>
    </dgm:pt>
    <dgm:pt modelId="{3A383708-D0B1-49AC-B058-F9C50295A5DA}">
      <dgm:prSet/>
      <dgm:spPr/>
      <dgm:t>
        <a:bodyPr/>
        <a:lstStyle/>
        <a:p>
          <a:r>
            <a:rPr lang="en-US" dirty="0"/>
            <a:t>Treatment as prevention only option</a:t>
          </a:r>
        </a:p>
      </dgm:t>
    </dgm:pt>
    <dgm:pt modelId="{9D8CD502-F9D3-4D31-8556-B2EEF8239EC1}" type="parTrans" cxnId="{8D7F1511-8783-46CF-94F2-B0CFCF7E6D09}">
      <dgm:prSet/>
      <dgm:spPr/>
      <dgm:t>
        <a:bodyPr/>
        <a:lstStyle/>
        <a:p>
          <a:endParaRPr lang="en-US"/>
        </a:p>
      </dgm:t>
    </dgm:pt>
    <dgm:pt modelId="{D709C507-7727-4B22-8255-0C72A9D9A4AC}" type="sibTrans" cxnId="{8D7F1511-8783-46CF-94F2-B0CFCF7E6D09}">
      <dgm:prSet/>
      <dgm:spPr/>
      <dgm:t>
        <a:bodyPr/>
        <a:lstStyle/>
        <a:p>
          <a:endParaRPr lang="en-US"/>
        </a:p>
      </dgm:t>
    </dgm:pt>
    <dgm:pt modelId="{BF7A71B4-10D9-42E1-9B4A-2F7829AB4E0A}">
      <dgm:prSet/>
      <dgm:spPr/>
      <dgm:t>
        <a:bodyPr/>
        <a:lstStyle/>
        <a:p>
          <a:pPr>
            <a:defRPr b="1"/>
          </a:pPr>
          <a:r>
            <a:rPr lang="en-US" dirty="0"/>
            <a:t>2018</a:t>
          </a:r>
        </a:p>
      </dgm:t>
    </dgm:pt>
    <dgm:pt modelId="{02F61567-455B-4479-9097-16FF84BA3EE1}" type="parTrans" cxnId="{55C71085-C995-423C-A674-4818E5127245}">
      <dgm:prSet/>
      <dgm:spPr/>
      <dgm:t>
        <a:bodyPr/>
        <a:lstStyle/>
        <a:p>
          <a:endParaRPr lang="en-US"/>
        </a:p>
      </dgm:t>
    </dgm:pt>
    <dgm:pt modelId="{B482C29E-1E98-4A33-AF5A-6E64982BB616}" type="sibTrans" cxnId="{55C71085-C995-423C-A674-4818E5127245}">
      <dgm:prSet/>
      <dgm:spPr/>
      <dgm:t>
        <a:bodyPr/>
        <a:lstStyle/>
        <a:p>
          <a:endParaRPr lang="en-US"/>
        </a:p>
      </dgm:t>
    </dgm:pt>
    <dgm:pt modelId="{4FFAA0E5-575B-47EA-A14B-B7B63E9E34BC}">
      <dgm:prSet/>
      <dgm:spPr/>
      <dgm:t>
        <a:bodyPr/>
        <a:lstStyle/>
        <a:p>
          <a:r>
            <a:rPr lang="en-US" dirty="0"/>
            <a:t>Certificate of need obtained from CDC</a:t>
          </a:r>
        </a:p>
      </dgm:t>
    </dgm:pt>
    <dgm:pt modelId="{CD3A41CE-49A3-4A55-9FDF-D591AD41545B}" type="parTrans" cxnId="{661E82EC-178C-48D0-AF2E-A43CA48050DC}">
      <dgm:prSet/>
      <dgm:spPr/>
      <dgm:t>
        <a:bodyPr/>
        <a:lstStyle/>
        <a:p>
          <a:endParaRPr lang="en-US"/>
        </a:p>
      </dgm:t>
    </dgm:pt>
    <dgm:pt modelId="{EEF4C4C9-ABDF-4AFD-96A5-0D18A22F71AE}" type="sibTrans" cxnId="{661E82EC-178C-48D0-AF2E-A43CA48050DC}">
      <dgm:prSet/>
      <dgm:spPr/>
      <dgm:t>
        <a:bodyPr/>
        <a:lstStyle/>
        <a:p>
          <a:endParaRPr lang="en-US"/>
        </a:p>
      </dgm:t>
    </dgm:pt>
    <dgm:pt modelId="{9455A704-5E9B-463D-AAFC-5F962BC1306C}">
      <dgm:prSet/>
      <dgm:spPr/>
      <dgm:t>
        <a:bodyPr/>
        <a:lstStyle/>
        <a:p>
          <a:pPr>
            <a:defRPr b="1"/>
          </a:pPr>
          <a:r>
            <a:rPr lang="en-US" dirty="0"/>
            <a:t>2019</a:t>
          </a:r>
        </a:p>
      </dgm:t>
    </dgm:pt>
    <dgm:pt modelId="{D5547AA3-C701-4E82-9FC2-DC6D1FD03FCA}" type="parTrans" cxnId="{B5624D29-07C4-4813-8014-7EE97E6DBD32}">
      <dgm:prSet/>
      <dgm:spPr/>
      <dgm:t>
        <a:bodyPr/>
        <a:lstStyle/>
        <a:p>
          <a:endParaRPr lang="en-US"/>
        </a:p>
      </dgm:t>
    </dgm:pt>
    <dgm:pt modelId="{63D6FE79-416B-4A0A-850A-B97BEB04927D}" type="sibTrans" cxnId="{B5624D29-07C4-4813-8014-7EE97E6DBD32}">
      <dgm:prSet/>
      <dgm:spPr/>
      <dgm:t>
        <a:bodyPr/>
        <a:lstStyle/>
        <a:p>
          <a:endParaRPr lang="en-US"/>
        </a:p>
      </dgm:t>
    </dgm:pt>
    <dgm:pt modelId="{0BF790CB-026C-4518-9A0A-762FD4E962CA}">
      <dgm:prSet/>
      <dgm:spPr/>
      <dgm:t>
        <a:bodyPr/>
        <a:lstStyle/>
        <a:p>
          <a:pPr>
            <a:defRPr b="1"/>
          </a:pPr>
          <a:r>
            <a:rPr lang="en-US" dirty="0"/>
            <a:t>2021</a:t>
          </a:r>
        </a:p>
      </dgm:t>
    </dgm:pt>
    <dgm:pt modelId="{CBE9F08D-3974-4CCE-8021-2F76451B5F94}" type="parTrans" cxnId="{86F4A426-032D-4FAD-A90B-495941B85724}">
      <dgm:prSet/>
      <dgm:spPr/>
      <dgm:t>
        <a:bodyPr/>
        <a:lstStyle/>
        <a:p>
          <a:endParaRPr lang="en-US"/>
        </a:p>
      </dgm:t>
    </dgm:pt>
    <dgm:pt modelId="{4AF95376-C940-4E13-8C01-760F2FA43991}" type="sibTrans" cxnId="{86F4A426-032D-4FAD-A90B-495941B85724}">
      <dgm:prSet/>
      <dgm:spPr/>
      <dgm:t>
        <a:bodyPr/>
        <a:lstStyle/>
        <a:p>
          <a:endParaRPr lang="en-US"/>
        </a:p>
      </dgm:t>
    </dgm:pt>
    <dgm:pt modelId="{DA418558-EF39-426A-8B4D-53AC4678A7A0}">
      <dgm:prSet custT="1"/>
      <dgm:spPr/>
      <dgm:t>
        <a:bodyPr/>
        <a:lstStyle/>
        <a:p>
          <a:r>
            <a:rPr lang="en-US" sz="1000" dirty="0"/>
            <a:t>Oklahoma passes bill decriminalizing SSP</a:t>
          </a:r>
        </a:p>
      </dgm:t>
    </dgm:pt>
    <dgm:pt modelId="{11FBB835-3CD6-4B0C-B0FC-05D72E03C027}" type="parTrans" cxnId="{0E507800-AF13-4A17-B569-88AE4E75D714}">
      <dgm:prSet/>
      <dgm:spPr/>
      <dgm:t>
        <a:bodyPr/>
        <a:lstStyle/>
        <a:p>
          <a:endParaRPr lang="en-US"/>
        </a:p>
      </dgm:t>
    </dgm:pt>
    <dgm:pt modelId="{0893EB79-BACE-4B96-9E31-3DBC59321CD8}" type="sibTrans" cxnId="{0E507800-AF13-4A17-B569-88AE4E75D714}">
      <dgm:prSet/>
      <dgm:spPr/>
      <dgm:t>
        <a:bodyPr/>
        <a:lstStyle/>
        <a:p>
          <a:endParaRPr lang="en-US"/>
        </a:p>
      </dgm:t>
    </dgm:pt>
    <dgm:pt modelId="{4164BA87-50F7-4A80-AD0E-594C937AA1E0}">
      <dgm:prSet custT="1"/>
      <dgm:spPr/>
      <dgm:t>
        <a:bodyPr/>
        <a:lstStyle/>
        <a:p>
          <a:r>
            <a:rPr lang="en-US" sz="1000" dirty="0"/>
            <a:t>381 Tribal members on MAT</a:t>
          </a:r>
        </a:p>
      </dgm:t>
    </dgm:pt>
    <dgm:pt modelId="{58A9FE3E-F8B4-44D7-A093-81FA8B4358AA}" type="parTrans" cxnId="{ADD49A42-0895-43F0-961F-933FA2337F1A}">
      <dgm:prSet/>
      <dgm:spPr/>
      <dgm:t>
        <a:bodyPr/>
        <a:lstStyle/>
        <a:p>
          <a:endParaRPr lang="en-US"/>
        </a:p>
      </dgm:t>
    </dgm:pt>
    <dgm:pt modelId="{5C76D79E-8769-417C-B936-07765F056E5A}" type="sibTrans" cxnId="{ADD49A42-0895-43F0-961F-933FA2337F1A}">
      <dgm:prSet/>
      <dgm:spPr/>
      <dgm:t>
        <a:bodyPr/>
        <a:lstStyle/>
        <a:p>
          <a:endParaRPr lang="en-US"/>
        </a:p>
      </dgm:t>
    </dgm:pt>
    <dgm:pt modelId="{33F625E6-33F9-2849-937D-D0CC78946CC9}">
      <dgm:prSet/>
      <dgm:spPr/>
      <dgm:t>
        <a:bodyPr/>
        <a:lstStyle/>
        <a:p>
          <a:r>
            <a:rPr lang="en-US" dirty="0"/>
            <a:t>Paraphernalia laws in place</a:t>
          </a:r>
        </a:p>
      </dgm:t>
    </dgm:pt>
    <dgm:pt modelId="{AE5595D4-BB0D-EA46-8186-540B7DA6250D}" type="parTrans" cxnId="{817B49BC-BC5B-6644-AB33-E17E0DA3C968}">
      <dgm:prSet/>
      <dgm:spPr/>
      <dgm:t>
        <a:bodyPr/>
        <a:lstStyle/>
        <a:p>
          <a:endParaRPr lang="en-US"/>
        </a:p>
      </dgm:t>
    </dgm:pt>
    <dgm:pt modelId="{6FDCB2A6-EF16-4648-895A-6F364B3E153F}" type="sibTrans" cxnId="{817B49BC-BC5B-6644-AB33-E17E0DA3C968}">
      <dgm:prSet/>
      <dgm:spPr/>
      <dgm:t>
        <a:bodyPr/>
        <a:lstStyle/>
        <a:p>
          <a:endParaRPr lang="en-US"/>
        </a:p>
      </dgm:t>
    </dgm:pt>
    <dgm:pt modelId="{86EC8C20-0553-7842-9E20-6226F5341A35}">
      <dgm:prSet custT="1"/>
      <dgm:spPr/>
      <dgm:t>
        <a:bodyPr/>
        <a:lstStyle/>
        <a:p>
          <a:r>
            <a:rPr lang="en-US" sz="1000" dirty="0"/>
            <a:t>Cherokee Nation Council Approves SSP</a:t>
          </a:r>
        </a:p>
      </dgm:t>
    </dgm:pt>
    <dgm:pt modelId="{81A10C64-8665-5C49-95E8-1797D76579B3}" type="parTrans" cxnId="{075AAB21-7120-3A4C-A21F-8A7317E2B79F}">
      <dgm:prSet/>
      <dgm:spPr/>
      <dgm:t>
        <a:bodyPr/>
        <a:lstStyle/>
        <a:p>
          <a:endParaRPr lang="en-US"/>
        </a:p>
      </dgm:t>
    </dgm:pt>
    <dgm:pt modelId="{FC60327D-588B-1049-A1D6-EE3102400CFC}" type="sibTrans" cxnId="{075AAB21-7120-3A4C-A21F-8A7317E2B79F}">
      <dgm:prSet/>
      <dgm:spPr/>
      <dgm:t>
        <a:bodyPr/>
        <a:lstStyle/>
        <a:p>
          <a:endParaRPr lang="en-US"/>
        </a:p>
      </dgm:t>
    </dgm:pt>
    <dgm:pt modelId="{5C96E593-F557-004C-AD46-A606FCAE6E49}">
      <dgm:prSet/>
      <dgm:spPr/>
      <dgm:t>
        <a:bodyPr/>
        <a:lstStyle/>
        <a:p>
          <a:r>
            <a:rPr lang="en-US" dirty="0"/>
            <a:t>MAT (buprenorphine) Expanded</a:t>
          </a:r>
        </a:p>
      </dgm:t>
    </dgm:pt>
    <dgm:pt modelId="{C3C359E9-6D9A-D54B-90E3-AE0E83F16328}" type="parTrans" cxnId="{FA5B7148-179B-F847-A05B-9C2D7240EA19}">
      <dgm:prSet/>
      <dgm:spPr/>
      <dgm:t>
        <a:bodyPr/>
        <a:lstStyle/>
        <a:p>
          <a:endParaRPr lang="en-US"/>
        </a:p>
      </dgm:t>
    </dgm:pt>
    <dgm:pt modelId="{40A47DFF-FC64-C946-BEA2-5CBDAA79911F}" type="sibTrans" cxnId="{FA5B7148-179B-F847-A05B-9C2D7240EA19}">
      <dgm:prSet/>
      <dgm:spPr/>
      <dgm:t>
        <a:bodyPr/>
        <a:lstStyle/>
        <a:p>
          <a:endParaRPr lang="en-US"/>
        </a:p>
      </dgm:t>
    </dgm:pt>
    <dgm:pt modelId="{157B3F5C-1A8C-0D48-89C8-D65236EA389D}">
      <dgm:prSet/>
      <dgm:spPr/>
      <dgm:t>
        <a:bodyPr/>
        <a:lstStyle/>
        <a:p>
          <a:r>
            <a:rPr lang="en-US" dirty="0"/>
            <a:t>19 primary care providers providers offering MAT</a:t>
          </a:r>
        </a:p>
      </dgm:t>
    </dgm:pt>
    <dgm:pt modelId="{F3A12ED9-AC61-BB4D-A316-6FC081FAA573}" type="parTrans" cxnId="{D0C1E60D-2BD7-0541-A3BC-F28F02D5B8B0}">
      <dgm:prSet/>
      <dgm:spPr/>
      <dgm:t>
        <a:bodyPr/>
        <a:lstStyle/>
        <a:p>
          <a:endParaRPr lang="en-US"/>
        </a:p>
      </dgm:t>
    </dgm:pt>
    <dgm:pt modelId="{CFC0E0F0-E518-554C-A20C-0B087785FC04}" type="sibTrans" cxnId="{D0C1E60D-2BD7-0541-A3BC-F28F02D5B8B0}">
      <dgm:prSet/>
      <dgm:spPr/>
      <dgm:t>
        <a:bodyPr/>
        <a:lstStyle/>
        <a:p>
          <a:endParaRPr lang="en-US"/>
        </a:p>
      </dgm:t>
    </dgm:pt>
    <dgm:pt modelId="{5A96B506-F031-9E47-9C4D-7168446996D7}">
      <dgm:prSet custT="1"/>
      <dgm:spPr/>
      <dgm:t>
        <a:bodyPr/>
        <a:lstStyle/>
        <a:p>
          <a:r>
            <a:rPr lang="en-US" sz="1000" dirty="0"/>
            <a:t>Possession of paraphernalia still illegal</a:t>
          </a:r>
        </a:p>
      </dgm:t>
    </dgm:pt>
    <dgm:pt modelId="{EE8F2E10-7500-F04E-BA6E-008E6B5796A7}" type="parTrans" cxnId="{4FDD67BF-6143-4441-B0AD-757998CDD06E}">
      <dgm:prSet/>
      <dgm:spPr/>
      <dgm:t>
        <a:bodyPr/>
        <a:lstStyle/>
        <a:p>
          <a:endParaRPr lang="en-US"/>
        </a:p>
      </dgm:t>
    </dgm:pt>
    <dgm:pt modelId="{545970F2-C69E-E34E-9124-A3475D170BEF}" type="sibTrans" cxnId="{4FDD67BF-6143-4441-B0AD-757998CDD06E}">
      <dgm:prSet/>
      <dgm:spPr/>
      <dgm:t>
        <a:bodyPr/>
        <a:lstStyle/>
        <a:p>
          <a:endParaRPr lang="en-US"/>
        </a:p>
      </dgm:t>
    </dgm:pt>
    <dgm:pt modelId="{ED0E5C10-F57D-214D-BF94-BD70C800247B}">
      <dgm:prSet/>
      <dgm:spPr/>
      <dgm:t>
        <a:bodyPr/>
        <a:lstStyle/>
        <a:p>
          <a:r>
            <a:rPr lang="en-US" dirty="0"/>
            <a:t>MAT started by IM and ID Clinic</a:t>
          </a:r>
        </a:p>
      </dgm:t>
    </dgm:pt>
    <dgm:pt modelId="{204F161C-23E1-E643-A1B5-EC055FA42655}" type="parTrans" cxnId="{56CA6074-FB5A-8742-BC3B-B1211361D60E}">
      <dgm:prSet/>
      <dgm:spPr/>
      <dgm:t>
        <a:bodyPr/>
        <a:lstStyle/>
        <a:p>
          <a:endParaRPr lang="en-US"/>
        </a:p>
      </dgm:t>
    </dgm:pt>
    <dgm:pt modelId="{755AD653-B086-D24E-849D-48E9D9AD68A8}" type="sibTrans" cxnId="{56CA6074-FB5A-8742-BC3B-B1211361D60E}">
      <dgm:prSet/>
      <dgm:spPr/>
      <dgm:t>
        <a:bodyPr/>
        <a:lstStyle/>
        <a:p>
          <a:endParaRPr lang="en-US"/>
        </a:p>
      </dgm:t>
    </dgm:pt>
    <dgm:pt modelId="{CFC292A9-30CE-6F4D-8CFF-DB44A51A924C}">
      <dgm:prSet custT="1"/>
      <dgm:spPr/>
      <dgm:t>
        <a:bodyPr/>
        <a:lstStyle/>
        <a:p>
          <a:r>
            <a:rPr lang="en-US" sz="1600" dirty="0"/>
            <a:t>First SSP in Cherokee Nation to be open in June 2022</a:t>
          </a:r>
        </a:p>
      </dgm:t>
    </dgm:pt>
    <dgm:pt modelId="{187BCEE3-65D6-4F4F-9308-A3DD44215BBF}" type="parTrans" cxnId="{C125AC2D-B20B-2547-92EB-5B9F221F7E32}">
      <dgm:prSet/>
      <dgm:spPr/>
      <dgm:t>
        <a:bodyPr/>
        <a:lstStyle/>
        <a:p>
          <a:endParaRPr lang="en-US"/>
        </a:p>
      </dgm:t>
    </dgm:pt>
    <dgm:pt modelId="{F7A0A466-698B-E64C-9EF0-9DA5A05A030D}" type="sibTrans" cxnId="{C125AC2D-B20B-2547-92EB-5B9F221F7E32}">
      <dgm:prSet/>
      <dgm:spPr/>
      <dgm:t>
        <a:bodyPr/>
        <a:lstStyle/>
        <a:p>
          <a:endParaRPr lang="en-US"/>
        </a:p>
      </dgm:t>
    </dgm:pt>
    <dgm:pt modelId="{83B833AF-A444-5444-BA42-A633DC92531A}">
      <dgm:prSet custT="1"/>
      <dgm:spPr/>
      <dgm:t>
        <a:bodyPr/>
        <a:lstStyle/>
        <a:p>
          <a:pPr>
            <a:defRPr b="1"/>
          </a:pPr>
          <a:r>
            <a:rPr lang="en-US" sz="1700" dirty="0"/>
            <a:t>2022</a:t>
          </a:r>
        </a:p>
      </dgm:t>
    </dgm:pt>
    <dgm:pt modelId="{4FCF990D-1A6A-1949-B36B-EBB552366DD6}" type="parTrans" cxnId="{6B1A280B-91F4-AC43-A838-B2F39F6E23CD}">
      <dgm:prSet/>
      <dgm:spPr/>
      <dgm:t>
        <a:bodyPr/>
        <a:lstStyle/>
        <a:p>
          <a:endParaRPr lang="en-US"/>
        </a:p>
      </dgm:t>
    </dgm:pt>
    <dgm:pt modelId="{AB8E24F9-653D-8640-8CAB-2E53F88F255B}" type="sibTrans" cxnId="{6B1A280B-91F4-AC43-A838-B2F39F6E23CD}">
      <dgm:prSet/>
      <dgm:spPr/>
      <dgm:t>
        <a:bodyPr/>
        <a:lstStyle/>
        <a:p>
          <a:endParaRPr lang="en-US"/>
        </a:p>
      </dgm:t>
    </dgm:pt>
    <dgm:pt modelId="{76ADE13C-4E74-BE4A-97A6-8CC9CF066ED9}" type="pres">
      <dgm:prSet presAssocID="{89A61D62-D9D2-4B70-977B-A3C53F037F53}" presName="root" presStyleCnt="0">
        <dgm:presLayoutVars>
          <dgm:chMax/>
          <dgm:chPref/>
          <dgm:animLvl val="lvl"/>
        </dgm:presLayoutVars>
      </dgm:prSet>
      <dgm:spPr/>
      <dgm:t>
        <a:bodyPr/>
        <a:lstStyle/>
        <a:p>
          <a:endParaRPr lang="en-US"/>
        </a:p>
      </dgm:t>
    </dgm:pt>
    <dgm:pt modelId="{435C6A94-E38A-DB42-99BD-A4941D1572AB}" type="pres">
      <dgm:prSet presAssocID="{89A61D62-D9D2-4B70-977B-A3C53F037F53}" presName="divider" presStyleLbl="node1" presStyleIdx="0" presStyleCnt="1"/>
      <dgm:spPr/>
    </dgm:pt>
    <dgm:pt modelId="{8E7A543E-A31B-E845-8186-FF0DC397FF8A}" type="pres">
      <dgm:prSet presAssocID="{89A61D62-D9D2-4B70-977B-A3C53F037F53}" presName="nodes" presStyleCnt="0">
        <dgm:presLayoutVars>
          <dgm:chMax/>
          <dgm:chPref/>
          <dgm:animLvl val="lvl"/>
        </dgm:presLayoutVars>
      </dgm:prSet>
      <dgm:spPr/>
    </dgm:pt>
    <dgm:pt modelId="{A4B24EBC-68BB-1B40-9978-DEE7EB0641EF}" type="pres">
      <dgm:prSet presAssocID="{1D50C58E-5D94-436E-8A8C-4303F4132C4A}" presName="composite" presStyleCnt="0"/>
      <dgm:spPr/>
    </dgm:pt>
    <dgm:pt modelId="{C79B0DA2-A8F8-6949-B104-886B4C88E7AC}" type="pres">
      <dgm:prSet presAssocID="{1D50C58E-5D94-436E-8A8C-4303F4132C4A}" presName="L1TextContainer" presStyleLbl="revTx" presStyleIdx="0" presStyleCnt="5">
        <dgm:presLayoutVars>
          <dgm:chMax val="1"/>
          <dgm:chPref val="1"/>
          <dgm:bulletEnabled val="1"/>
        </dgm:presLayoutVars>
      </dgm:prSet>
      <dgm:spPr/>
      <dgm:t>
        <a:bodyPr/>
        <a:lstStyle/>
        <a:p>
          <a:endParaRPr lang="en-US"/>
        </a:p>
      </dgm:t>
    </dgm:pt>
    <dgm:pt modelId="{D2A3CD72-4771-4A46-AF54-57E71517DCE3}" type="pres">
      <dgm:prSet presAssocID="{1D50C58E-5D94-436E-8A8C-4303F4132C4A}" presName="L2TextContainerWrapper" presStyleCnt="0">
        <dgm:presLayoutVars>
          <dgm:chMax val="0"/>
          <dgm:chPref val="0"/>
          <dgm:bulletEnabled val="1"/>
        </dgm:presLayoutVars>
      </dgm:prSet>
      <dgm:spPr/>
    </dgm:pt>
    <dgm:pt modelId="{52BFB88A-ABDD-F549-BC78-51C54A59E78F}" type="pres">
      <dgm:prSet presAssocID="{1D50C58E-5D94-436E-8A8C-4303F4132C4A}" presName="L2TextContainer" presStyleLbl="bgAccFollowNode1" presStyleIdx="0" presStyleCnt="5"/>
      <dgm:spPr/>
      <dgm:t>
        <a:bodyPr/>
        <a:lstStyle/>
        <a:p>
          <a:endParaRPr lang="en-US"/>
        </a:p>
      </dgm:t>
    </dgm:pt>
    <dgm:pt modelId="{E4D0882C-75C5-9046-8913-18EDE2333C10}" type="pres">
      <dgm:prSet presAssocID="{1D50C58E-5D94-436E-8A8C-4303F4132C4A}" presName="FlexibleEmptyPlaceHolder" presStyleCnt="0"/>
      <dgm:spPr/>
    </dgm:pt>
    <dgm:pt modelId="{5BC0803C-F5E6-EA4F-BCAB-305677E0CBA6}" type="pres">
      <dgm:prSet presAssocID="{1D50C58E-5D94-436E-8A8C-4303F4132C4A}" presName="ConnectLine" presStyleLbl="alignNode1" presStyleIdx="0" presStyleCnt="5"/>
      <dgm:spPr>
        <a:gradFill rotWithShape="0">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hueOff val="0"/>
              <a:satOff val="0"/>
              <a:lumOff val="0"/>
              <a:alphaOff val="0"/>
            </a:schemeClr>
          </a:solidFill>
          <a:prstDash val="dash"/>
          <a:miter lim="800000"/>
        </a:ln>
        <a:effectLst/>
      </dgm:spPr>
    </dgm:pt>
    <dgm:pt modelId="{CF7689C9-8444-9040-827A-18F1E1B84737}" type="pres">
      <dgm:prSet presAssocID="{1D50C58E-5D94-436E-8A8C-4303F4132C4A}" presName="ConnectorPoint" presStyleLbl="fgAcc1" presStyleIdx="0" presStyleCnt="5"/>
      <dgm:spPr>
        <a:solidFill>
          <a:schemeClr val="lt1">
            <a:alpha val="90000"/>
            <a:hueOff val="0"/>
            <a:satOff val="0"/>
            <a:lumOff val="0"/>
            <a:alphaOff val="0"/>
          </a:schemeClr>
        </a:solidFill>
        <a:ln w="6350" cap="flat" cmpd="sng" algn="ctr">
          <a:noFill/>
          <a:prstDash val="solid"/>
          <a:miter lim="800000"/>
        </a:ln>
        <a:effectLst/>
      </dgm:spPr>
    </dgm:pt>
    <dgm:pt modelId="{BA03C840-5277-1849-8FA0-056D807A658B}" type="pres">
      <dgm:prSet presAssocID="{1D50C58E-5D94-436E-8A8C-4303F4132C4A}" presName="EmptyPlaceHolder" presStyleCnt="0"/>
      <dgm:spPr/>
    </dgm:pt>
    <dgm:pt modelId="{2F7B20D0-7FB8-5848-B101-3F1F3451F722}" type="pres">
      <dgm:prSet presAssocID="{96B9C119-E538-49F9-B492-94B1FE9D2E93}" presName="spaceBetweenRectangles" presStyleCnt="0"/>
      <dgm:spPr/>
    </dgm:pt>
    <dgm:pt modelId="{89EAF17C-454A-6645-82CA-F5DFBA776BAB}" type="pres">
      <dgm:prSet presAssocID="{BF7A71B4-10D9-42E1-9B4A-2F7829AB4E0A}" presName="composite" presStyleCnt="0"/>
      <dgm:spPr/>
    </dgm:pt>
    <dgm:pt modelId="{281396A9-DC73-9941-8727-70EA60F0DD6C}" type="pres">
      <dgm:prSet presAssocID="{BF7A71B4-10D9-42E1-9B4A-2F7829AB4E0A}" presName="L1TextContainer" presStyleLbl="revTx" presStyleIdx="1" presStyleCnt="5">
        <dgm:presLayoutVars>
          <dgm:chMax val="1"/>
          <dgm:chPref val="1"/>
          <dgm:bulletEnabled val="1"/>
        </dgm:presLayoutVars>
      </dgm:prSet>
      <dgm:spPr/>
      <dgm:t>
        <a:bodyPr/>
        <a:lstStyle/>
        <a:p>
          <a:endParaRPr lang="en-US"/>
        </a:p>
      </dgm:t>
    </dgm:pt>
    <dgm:pt modelId="{361D0D4E-8786-394E-8304-7DE30BDB6767}" type="pres">
      <dgm:prSet presAssocID="{BF7A71B4-10D9-42E1-9B4A-2F7829AB4E0A}" presName="L2TextContainerWrapper" presStyleCnt="0">
        <dgm:presLayoutVars>
          <dgm:chMax val="0"/>
          <dgm:chPref val="0"/>
          <dgm:bulletEnabled val="1"/>
        </dgm:presLayoutVars>
      </dgm:prSet>
      <dgm:spPr/>
    </dgm:pt>
    <dgm:pt modelId="{EABFA34E-E2FF-0241-AA20-C7F60E5146E5}" type="pres">
      <dgm:prSet presAssocID="{BF7A71B4-10D9-42E1-9B4A-2F7829AB4E0A}" presName="L2TextContainer" presStyleLbl="bgAccFollowNode1" presStyleIdx="1" presStyleCnt="5"/>
      <dgm:spPr/>
      <dgm:t>
        <a:bodyPr/>
        <a:lstStyle/>
        <a:p>
          <a:endParaRPr lang="en-US"/>
        </a:p>
      </dgm:t>
    </dgm:pt>
    <dgm:pt modelId="{D96F1C99-6DE6-204A-83FB-15D1280E1FEB}" type="pres">
      <dgm:prSet presAssocID="{BF7A71B4-10D9-42E1-9B4A-2F7829AB4E0A}" presName="FlexibleEmptyPlaceHolder" presStyleCnt="0"/>
      <dgm:spPr/>
    </dgm:pt>
    <dgm:pt modelId="{673545F4-EB99-D84E-9A15-7BC915D39F67}" type="pres">
      <dgm:prSet presAssocID="{BF7A71B4-10D9-42E1-9B4A-2F7829AB4E0A}" presName="ConnectLine" presStyleLbl="alignNode1" presStyleIdx="1" presStyleCnt="5"/>
      <dgm:spPr>
        <a:gradFill rotWithShape="0">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hueOff val="0"/>
              <a:satOff val="0"/>
              <a:lumOff val="0"/>
              <a:alphaOff val="0"/>
            </a:schemeClr>
          </a:solidFill>
          <a:prstDash val="dash"/>
          <a:miter lim="800000"/>
        </a:ln>
        <a:effectLst/>
      </dgm:spPr>
    </dgm:pt>
    <dgm:pt modelId="{47B7F51A-E706-374C-A481-EF7450518A23}" type="pres">
      <dgm:prSet presAssocID="{BF7A71B4-10D9-42E1-9B4A-2F7829AB4E0A}" presName="ConnectorPoint" presStyleLbl="fgAcc1" presStyleIdx="1" presStyleCnt="5"/>
      <dgm:spPr>
        <a:solidFill>
          <a:schemeClr val="lt1">
            <a:alpha val="90000"/>
            <a:hueOff val="0"/>
            <a:satOff val="0"/>
            <a:lumOff val="0"/>
            <a:alphaOff val="0"/>
          </a:schemeClr>
        </a:solidFill>
        <a:ln w="6350" cap="flat" cmpd="sng" algn="ctr">
          <a:noFill/>
          <a:prstDash val="solid"/>
          <a:miter lim="800000"/>
        </a:ln>
        <a:effectLst/>
      </dgm:spPr>
    </dgm:pt>
    <dgm:pt modelId="{AEC247C3-EEAC-3E4A-89B8-C7CCE05F9518}" type="pres">
      <dgm:prSet presAssocID="{BF7A71B4-10D9-42E1-9B4A-2F7829AB4E0A}" presName="EmptyPlaceHolder" presStyleCnt="0"/>
      <dgm:spPr/>
    </dgm:pt>
    <dgm:pt modelId="{B10E4640-FA13-CD40-B6FE-327B1BF8C31B}" type="pres">
      <dgm:prSet presAssocID="{B482C29E-1E98-4A33-AF5A-6E64982BB616}" presName="spaceBetweenRectangles" presStyleCnt="0"/>
      <dgm:spPr/>
    </dgm:pt>
    <dgm:pt modelId="{216BE715-F91A-1847-8EBD-F3B35DE7F948}" type="pres">
      <dgm:prSet presAssocID="{9455A704-5E9B-463D-AAFC-5F962BC1306C}" presName="composite" presStyleCnt="0"/>
      <dgm:spPr/>
    </dgm:pt>
    <dgm:pt modelId="{7D993483-7CEA-5D48-8A80-0F7300BC8666}" type="pres">
      <dgm:prSet presAssocID="{9455A704-5E9B-463D-AAFC-5F962BC1306C}" presName="L1TextContainer" presStyleLbl="revTx" presStyleIdx="2" presStyleCnt="5">
        <dgm:presLayoutVars>
          <dgm:chMax val="1"/>
          <dgm:chPref val="1"/>
          <dgm:bulletEnabled val="1"/>
        </dgm:presLayoutVars>
      </dgm:prSet>
      <dgm:spPr/>
      <dgm:t>
        <a:bodyPr/>
        <a:lstStyle/>
        <a:p>
          <a:endParaRPr lang="en-US"/>
        </a:p>
      </dgm:t>
    </dgm:pt>
    <dgm:pt modelId="{71090F13-0CE9-1949-B0E6-EB875F3030F3}" type="pres">
      <dgm:prSet presAssocID="{9455A704-5E9B-463D-AAFC-5F962BC1306C}" presName="L2TextContainerWrapper" presStyleCnt="0">
        <dgm:presLayoutVars>
          <dgm:chMax val="0"/>
          <dgm:chPref val="0"/>
          <dgm:bulletEnabled val="1"/>
        </dgm:presLayoutVars>
      </dgm:prSet>
      <dgm:spPr/>
    </dgm:pt>
    <dgm:pt modelId="{E47BB4F5-6065-D742-B630-C9DDC5EDBE58}" type="pres">
      <dgm:prSet presAssocID="{9455A704-5E9B-463D-AAFC-5F962BC1306C}" presName="L2TextContainer" presStyleLbl="bgAccFollowNode1" presStyleIdx="2" presStyleCnt="5"/>
      <dgm:spPr/>
      <dgm:t>
        <a:bodyPr/>
        <a:lstStyle/>
        <a:p>
          <a:endParaRPr lang="en-US"/>
        </a:p>
      </dgm:t>
    </dgm:pt>
    <dgm:pt modelId="{8690FF87-6295-634E-B2B3-B88BD7113818}" type="pres">
      <dgm:prSet presAssocID="{9455A704-5E9B-463D-AAFC-5F962BC1306C}" presName="FlexibleEmptyPlaceHolder" presStyleCnt="0"/>
      <dgm:spPr/>
    </dgm:pt>
    <dgm:pt modelId="{4371C708-53F2-B64C-BC82-C90E0A259601}" type="pres">
      <dgm:prSet presAssocID="{9455A704-5E9B-463D-AAFC-5F962BC1306C}" presName="ConnectLine" presStyleLbl="alignNode1" presStyleIdx="2" presStyleCnt="5"/>
      <dgm:spPr>
        <a:gradFill rotWithShape="0">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hueOff val="0"/>
              <a:satOff val="0"/>
              <a:lumOff val="0"/>
              <a:alphaOff val="0"/>
            </a:schemeClr>
          </a:solidFill>
          <a:prstDash val="dash"/>
          <a:miter lim="800000"/>
        </a:ln>
        <a:effectLst/>
      </dgm:spPr>
    </dgm:pt>
    <dgm:pt modelId="{6D932BD1-BB37-5247-A73A-25F22F8ED6FB}" type="pres">
      <dgm:prSet presAssocID="{9455A704-5E9B-463D-AAFC-5F962BC1306C}" presName="ConnectorPoint" presStyleLbl="fgAcc1" presStyleIdx="2" presStyleCnt="5"/>
      <dgm:spPr>
        <a:solidFill>
          <a:schemeClr val="lt1">
            <a:alpha val="90000"/>
            <a:hueOff val="0"/>
            <a:satOff val="0"/>
            <a:lumOff val="0"/>
            <a:alphaOff val="0"/>
          </a:schemeClr>
        </a:solidFill>
        <a:ln w="6350" cap="flat" cmpd="sng" algn="ctr">
          <a:noFill/>
          <a:prstDash val="solid"/>
          <a:miter lim="800000"/>
        </a:ln>
        <a:effectLst/>
      </dgm:spPr>
    </dgm:pt>
    <dgm:pt modelId="{FE914CDA-C168-BB42-BD02-A3FBDFF0C940}" type="pres">
      <dgm:prSet presAssocID="{9455A704-5E9B-463D-AAFC-5F962BC1306C}" presName="EmptyPlaceHolder" presStyleCnt="0"/>
      <dgm:spPr/>
    </dgm:pt>
    <dgm:pt modelId="{88CE1E86-F4F2-D446-84F0-12F5D6B84576}" type="pres">
      <dgm:prSet presAssocID="{63D6FE79-416B-4A0A-850A-B97BEB04927D}" presName="spaceBetweenRectangles" presStyleCnt="0"/>
      <dgm:spPr/>
    </dgm:pt>
    <dgm:pt modelId="{4225BCBE-0322-5049-90C1-0646D82E58BD}" type="pres">
      <dgm:prSet presAssocID="{0BF790CB-026C-4518-9A0A-762FD4E962CA}" presName="composite" presStyleCnt="0"/>
      <dgm:spPr/>
    </dgm:pt>
    <dgm:pt modelId="{14E18753-E773-FF4A-BC87-74B366BC5F47}" type="pres">
      <dgm:prSet presAssocID="{0BF790CB-026C-4518-9A0A-762FD4E962CA}" presName="L1TextContainer" presStyleLbl="revTx" presStyleIdx="3" presStyleCnt="5">
        <dgm:presLayoutVars>
          <dgm:chMax val="1"/>
          <dgm:chPref val="1"/>
          <dgm:bulletEnabled val="1"/>
        </dgm:presLayoutVars>
      </dgm:prSet>
      <dgm:spPr/>
      <dgm:t>
        <a:bodyPr/>
        <a:lstStyle/>
        <a:p>
          <a:endParaRPr lang="en-US"/>
        </a:p>
      </dgm:t>
    </dgm:pt>
    <dgm:pt modelId="{E205AF23-F16F-BC4E-907D-0D447CE229B1}" type="pres">
      <dgm:prSet presAssocID="{0BF790CB-026C-4518-9A0A-762FD4E962CA}" presName="L2TextContainerWrapper" presStyleCnt="0">
        <dgm:presLayoutVars>
          <dgm:chMax val="0"/>
          <dgm:chPref val="0"/>
          <dgm:bulletEnabled val="1"/>
        </dgm:presLayoutVars>
      </dgm:prSet>
      <dgm:spPr/>
    </dgm:pt>
    <dgm:pt modelId="{6655BA02-54B9-0C4E-9F6E-5E2EF1FE096D}" type="pres">
      <dgm:prSet presAssocID="{0BF790CB-026C-4518-9A0A-762FD4E962CA}" presName="L2TextContainer" presStyleLbl="bgAccFollowNode1" presStyleIdx="3" presStyleCnt="5"/>
      <dgm:spPr/>
      <dgm:t>
        <a:bodyPr/>
        <a:lstStyle/>
        <a:p>
          <a:endParaRPr lang="en-US"/>
        </a:p>
      </dgm:t>
    </dgm:pt>
    <dgm:pt modelId="{09BEC7C7-1845-1340-95DB-C748E601D67C}" type="pres">
      <dgm:prSet presAssocID="{0BF790CB-026C-4518-9A0A-762FD4E962CA}" presName="FlexibleEmptyPlaceHolder" presStyleCnt="0"/>
      <dgm:spPr/>
    </dgm:pt>
    <dgm:pt modelId="{419B1309-864B-2C48-816A-CE0F0CC9545D}" type="pres">
      <dgm:prSet presAssocID="{0BF790CB-026C-4518-9A0A-762FD4E962CA}" presName="ConnectLine" presStyleLbl="alignNode1" presStyleIdx="3" presStyleCnt="5"/>
      <dgm:spPr>
        <a:gradFill rotWithShape="0">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697E583E-FC9F-CF4E-BAA5-669DB7CE13AA}" type="pres">
      <dgm:prSet presAssocID="{0BF790CB-026C-4518-9A0A-762FD4E962CA}" presName="ConnectorPoint" presStyleLbl="fgAcc1" presStyleIdx="3" presStyleCnt="5"/>
      <dgm:spPr>
        <a:solidFill>
          <a:schemeClr val="lt1">
            <a:alpha val="90000"/>
            <a:hueOff val="0"/>
            <a:satOff val="0"/>
            <a:lumOff val="0"/>
            <a:alphaOff val="0"/>
          </a:schemeClr>
        </a:solidFill>
        <a:ln w="6350" cap="flat" cmpd="sng" algn="ctr">
          <a:noFill/>
          <a:prstDash val="solid"/>
          <a:miter lim="800000"/>
        </a:ln>
        <a:effectLst/>
      </dgm:spPr>
    </dgm:pt>
    <dgm:pt modelId="{D7C2138B-8BD2-3443-98C6-FD21CA9C7B2A}" type="pres">
      <dgm:prSet presAssocID="{0BF790CB-026C-4518-9A0A-762FD4E962CA}" presName="EmptyPlaceHolder" presStyleCnt="0"/>
      <dgm:spPr/>
    </dgm:pt>
    <dgm:pt modelId="{B4B0025B-6FC4-EA48-B700-4DCAFDD34B11}" type="pres">
      <dgm:prSet presAssocID="{4AF95376-C940-4E13-8C01-760F2FA43991}" presName="spaceBetweenRectangles" presStyleCnt="0"/>
      <dgm:spPr/>
    </dgm:pt>
    <dgm:pt modelId="{5913D8DC-AA83-F342-AA5C-0E10DF39D695}" type="pres">
      <dgm:prSet presAssocID="{83B833AF-A444-5444-BA42-A633DC92531A}" presName="composite" presStyleCnt="0"/>
      <dgm:spPr/>
    </dgm:pt>
    <dgm:pt modelId="{E2B82F57-3521-7346-B785-9A871216DB80}" type="pres">
      <dgm:prSet presAssocID="{83B833AF-A444-5444-BA42-A633DC92531A}" presName="L1TextContainer" presStyleLbl="revTx" presStyleIdx="4" presStyleCnt="5">
        <dgm:presLayoutVars>
          <dgm:chMax val="1"/>
          <dgm:chPref val="1"/>
          <dgm:bulletEnabled val="1"/>
        </dgm:presLayoutVars>
      </dgm:prSet>
      <dgm:spPr/>
      <dgm:t>
        <a:bodyPr/>
        <a:lstStyle/>
        <a:p>
          <a:endParaRPr lang="en-US"/>
        </a:p>
      </dgm:t>
    </dgm:pt>
    <dgm:pt modelId="{5B244603-0B9D-874B-9AB6-BDC3F0A6FF44}" type="pres">
      <dgm:prSet presAssocID="{83B833AF-A444-5444-BA42-A633DC92531A}" presName="L2TextContainerWrapper" presStyleCnt="0">
        <dgm:presLayoutVars>
          <dgm:chMax val="0"/>
          <dgm:chPref val="0"/>
          <dgm:bulletEnabled val="1"/>
        </dgm:presLayoutVars>
      </dgm:prSet>
      <dgm:spPr/>
    </dgm:pt>
    <dgm:pt modelId="{4FB2E234-2241-5B44-8CC9-5955AEB370BF}" type="pres">
      <dgm:prSet presAssocID="{83B833AF-A444-5444-BA42-A633DC92531A}" presName="L2TextContainer" presStyleLbl="bgAccFollowNode1" presStyleIdx="4" presStyleCnt="5"/>
      <dgm:spPr/>
      <dgm:t>
        <a:bodyPr/>
        <a:lstStyle/>
        <a:p>
          <a:endParaRPr lang="en-US"/>
        </a:p>
      </dgm:t>
    </dgm:pt>
    <dgm:pt modelId="{6AC83AF7-D206-6347-A61A-53E88EEB2E4D}" type="pres">
      <dgm:prSet presAssocID="{83B833AF-A444-5444-BA42-A633DC92531A}" presName="FlexibleEmptyPlaceHolder" presStyleCnt="0"/>
      <dgm:spPr/>
    </dgm:pt>
    <dgm:pt modelId="{56EA3989-9B1A-6C4D-A0E0-84C6487A712D}" type="pres">
      <dgm:prSet presAssocID="{83B833AF-A444-5444-BA42-A633DC92531A}" presName="ConnectLine" presStyleLbl="alignNode1" presStyleIdx="4" presStyleCnt="5"/>
      <dgm:spPr>
        <a:gradFill rotWithShape="0">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hueOff val="0"/>
              <a:satOff val="0"/>
              <a:lumOff val="0"/>
              <a:alphaOff val="0"/>
            </a:schemeClr>
          </a:solidFill>
          <a:prstDash val="dash"/>
          <a:miter lim="800000"/>
        </a:ln>
        <a:effectLst/>
      </dgm:spPr>
    </dgm:pt>
    <dgm:pt modelId="{E2460918-9932-E346-B249-2C6E38AE60B1}" type="pres">
      <dgm:prSet presAssocID="{83B833AF-A444-5444-BA42-A633DC92531A}" presName="ConnectorPoint" presStyleLbl="fgAcc1" presStyleIdx="4" presStyleCnt="5"/>
      <dgm:spPr>
        <a:solidFill>
          <a:schemeClr val="lt1">
            <a:alpha val="90000"/>
            <a:hueOff val="0"/>
            <a:satOff val="0"/>
            <a:lumOff val="0"/>
            <a:alphaOff val="0"/>
          </a:schemeClr>
        </a:solidFill>
        <a:ln w="6350" cap="flat" cmpd="sng" algn="ctr">
          <a:noFill/>
          <a:prstDash val="solid"/>
          <a:miter lim="800000"/>
        </a:ln>
        <a:effectLst/>
      </dgm:spPr>
    </dgm:pt>
    <dgm:pt modelId="{BE2EE522-0312-A44F-9634-7FB97847A07D}" type="pres">
      <dgm:prSet presAssocID="{83B833AF-A444-5444-BA42-A633DC92531A}" presName="EmptyPlaceHolder" presStyleCnt="0"/>
      <dgm:spPr/>
    </dgm:pt>
  </dgm:ptLst>
  <dgm:cxnLst>
    <dgm:cxn modelId="{ADF40E55-9A85-6E42-BA94-3CB84E458F49}" type="presOf" srcId="{3A383708-D0B1-49AC-B058-F9C50295A5DA}" destId="{52BFB88A-ABDD-F549-BC78-51C54A59E78F}" srcOrd="0" destOrd="3" presId="urn:microsoft.com/office/officeart/2017/3/layout/HorizontalPathTimeline"/>
    <dgm:cxn modelId="{094CF22A-2180-DD4B-8D73-8D5837607B39}" type="presOf" srcId="{4FFAA0E5-575B-47EA-A14B-B7B63E9E34BC}" destId="{EABFA34E-E2FF-0241-AA20-C7F60E5146E5}" srcOrd="0" destOrd="0" presId="urn:microsoft.com/office/officeart/2017/3/layout/HorizontalPathTimeline"/>
    <dgm:cxn modelId="{E6BB77C9-6E02-AB49-A39F-099739F4FF4B}" type="presOf" srcId="{4164BA87-50F7-4A80-AD0E-594C937AA1E0}" destId="{6655BA02-54B9-0C4E-9F6E-5E2EF1FE096D}" srcOrd="0" destOrd="2" presId="urn:microsoft.com/office/officeart/2017/3/layout/HorizontalPathTimeline"/>
    <dgm:cxn modelId="{075AAB21-7120-3A4C-A21F-8A7317E2B79F}" srcId="{0BF790CB-026C-4518-9A0A-762FD4E962CA}" destId="{86EC8C20-0553-7842-9E20-6226F5341A35}" srcOrd="3" destOrd="0" parTransId="{81A10C64-8665-5C49-95E8-1797D76579B3}" sibTransId="{FC60327D-588B-1049-A1D6-EE3102400CFC}"/>
    <dgm:cxn modelId="{FA5B7148-179B-F847-A05B-9C2D7240EA19}" srcId="{9455A704-5E9B-463D-AAFC-5F962BC1306C}" destId="{5C96E593-F557-004C-AD46-A606FCAE6E49}" srcOrd="0" destOrd="0" parTransId="{C3C359E9-6D9A-D54B-90E3-AE0E83F16328}" sibTransId="{40A47DFF-FC64-C946-BEA2-5CBDAA79911F}"/>
    <dgm:cxn modelId="{8D7F1511-8783-46CF-94F2-B0CFCF7E6D09}" srcId="{1D50C58E-5D94-436E-8A8C-4303F4132C4A}" destId="{3A383708-D0B1-49AC-B058-F9C50295A5DA}" srcOrd="3" destOrd="0" parTransId="{9D8CD502-F9D3-4D31-8556-B2EEF8239EC1}" sibTransId="{D709C507-7727-4B22-8255-0C72A9D9A4AC}"/>
    <dgm:cxn modelId="{4FDD67BF-6143-4441-B0AD-757998CDD06E}" srcId="{0BF790CB-026C-4518-9A0A-762FD4E962CA}" destId="{5A96B506-F031-9E47-9C4D-7168446996D7}" srcOrd="1" destOrd="0" parTransId="{EE8F2E10-7500-F04E-BA6E-008E6B5796A7}" sibTransId="{545970F2-C69E-E34E-9124-A3475D170BEF}"/>
    <dgm:cxn modelId="{42B8E549-26CB-4B49-ABCF-05C13E787C18}" type="presOf" srcId="{F48CAE79-8EBB-44C8-A2C5-6D80C12F0D89}" destId="{52BFB88A-ABDD-F549-BC78-51C54A59E78F}" srcOrd="0" destOrd="2" presId="urn:microsoft.com/office/officeart/2017/3/layout/HorizontalPathTimeline"/>
    <dgm:cxn modelId="{55C71085-C995-423C-A674-4818E5127245}" srcId="{89A61D62-D9D2-4B70-977B-A3C53F037F53}" destId="{BF7A71B4-10D9-42E1-9B4A-2F7829AB4E0A}" srcOrd="1" destOrd="0" parTransId="{02F61567-455B-4479-9097-16FF84BA3EE1}" sibTransId="{B482C29E-1E98-4A33-AF5A-6E64982BB616}"/>
    <dgm:cxn modelId="{FFC12859-0B61-4905-A128-CB57543025B2}" srcId="{1D50C58E-5D94-436E-8A8C-4303F4132C4A}" destId="{AC2CD710-F072-4184-97E6-3C7FD8B823E7}" srcOrd="0" destOrd="0" parTransId="{A01A561B-7CF5-497F-A4D7-977DD0D0DC83}" sibTransId="{05DBBEE8-2EB2-405C-A038-082440759FF2}"/>
    <dgm:cxn modelId="{FBD4F340-C21C-3340-8D82-B0B384012B54}" type="presOf" srcId="{AC2CD710-F072-4184-97E6-3C7FD8B823E7}" destId="{52BFB88A-ABDD-F549-BC78-51C54A59E78F}" srcOrd="0" destOrd="0" presId="urn:microsoft.com/office/officeart/2017/3/layout/HorizontalPathTimeline"/>
    <dgm:cxn modelId="{817B49BC-BC5B-6644-AB33-E17E0DA3C968}" srcId="{1D50C58E-5D94-436E-8A8C-4303F4132C4A}" destId="{33F625E6-33F9-2849-937D-D0CC78946CC9}" srcOrd="1" destOrd="0" parTransId="{AE5595D4-BB0D-EA46-8186-540B7DA6250D}" sibTransId="{6FDCB2A6-EF16-4648-895A-6F364B3E153F}"/>
    <dgm:cxn modelId="{ADD49A42-0895-43F0-961F-933FA2337F1A}" srcId="{0BF790CB-026C-4518-9A0A-762FD4E962CA}" destId="{4164BA87-50F7-4A80-AD0E-594C937AA1E0}" srcOrd="2" destOrd="0" parTransId="{58A9FE3E-F8B4-44D7-A093-81FA8B4358AA}" sibTransId="{5C76D79E-8769-417C-B936-07765F056E5A}"/>
    <dgm:cxn modelId="{C125AC2D-B20B-2547-92EB-5B9F221F7E32}" srcId="{83B833AF-A444-5444-BA42-A633DC92531A}" destId="{CFC292A9-30CE-6F4D-8CFF-DB44A51A924C}" srcOrd="0" destOrd="0" parTransId="{187BCEE3-65D6-4F4F-9308-A3DD44215BBF}" sibTransId="{F7A0A466-698B-E64C-9EF0-9DA5A05A030D}"/>
    <dgm:cxn modelId="{56CA6074-FB5A-8742-BC3B-B1211361D60E}" srcId="{BF7A71B4-10D9-42E1-9B4A-2F7829AB4E0A}" destId="{ED0E5C10-F57D-214D-BF94-BD70C800247B}" srcOrd="1" destOrd="0" parTransId="{204F161C-23E1-E643-A1B5-EC055FA42655}" sibTransId="{755AD653-B086-D24E-849D-48E9D9AD68A8}"/>
    <dgm:cxn modelId="{67A86BFD-8321-4D47-9EA0-CDC5E90DC4C9}" type="presOf" srcId="{BF7A71B4-10D9-42E1-9B4A-2F7829AB4E0A}" destId="{281396A9-DC73-9941-8727-70EA60F0DD6C}" srcOrd="0" destOrd="0" presId="urn:microsoft.com/office/officeart/2017/3/layout/HorizontalPathTimeline"/>
    <dgm:cxn modelId="{86F4A426-032D-4FAD-A90B-495941B85724}" srcId="{89A61D62-D9D2-4B70-977B-A3C53F037F53}" destId="{0BF790CB-026C-4518-9A0A-762FD4E962CA}" srcOrd="3" destOrd="0" parTransId="{CBE9F08D-3974-4CCE-8021-2F76451B5F94}" sibTransId="{4AF95376-C940-4E13-8C01-760F2FA43991}"/>
    <dgm:cxn modelId="{9094BA89-3A11-2047-B121-1F008AF7085E}" type="presOf" srcId="{5C96E593-F557-004C-AD46-A606FCAE6E49}" destId="{E47BB4F5-6065-D742-B630-C9DDC5EDBE58}" srcOrd="0" destOrd="0" presId="urn:microsoft.com/office/officeart/2017/3/layout/HorizontalPathTimeline"/>
    <dgm:cxn modelId="{6B1A280B-91F4-AC43-A838-B2F39F6E23CD}" srcId="{89A61D62-D9D2-4B70-977B-A3C53F037F53}" destId="{83B833AF-A444-5444-BA42-A633DC92531A}" srcOrd="4" destOrd="0" parTransId="{4FCF990D-1A6A-1949-B36B-EBB552366DD6}" sibTransId="{AB8E24F9-653D-8640-8CAB-2E53F88F255B}"/>
    <dgm:cxn modelId="{0940D3C3-5068-8E4D-BEBE-881B5BEA6CD8}" type="presOf" srcId="{83B833AF-A444-5444-BA42-A633DC92531A}" destId="{E2B82F57-3521-7346-B785-9A871216DB80}" srcOrd="0" destOrd="0" presId="urn:microsoft.com/office/officeart/2017/3/layout/HorizontalPathTimeline"/>
    <dgm:cxn modelId="{0ABBFFFF-A929-9B4F-91F6-51BD552BD743}" type="presOf" srcId="{89A61D62-D9D2-4B70-977B-A3C53F037F53}" destId="{76ADE13C-4E74-BE4A-97A6-8CC9CF066ED9}" srcOrd="0" destOrd="0" presId="urn:microsoft.com/office/officeart/2017/3/layout/HorizontalPathTimeline"/>
    <dgm:cxn modelId="{9C31971F-6D9E-4B5E-8B7C-6CC720F3B822}" srcId="{89A61D62-D9D2-4B70-977B-A3C53F037F53}" destId="{1D50C58E-5D94-436E-8A8C-4303F4132C4A}" srcOrd="0" destOrd="0" parTransId="{445E48C6-8E14-449C-8C7A-EAEB12D55887}" sibTransId="{96B9C119-E538-49F9-B492-94B1FE9D2E93}"/>
    <dgm:cxn modelId="{8AEDA632-78CE-484B-8F2F-B219B685DB5F}" type="presOf" srcId="{ED0E5C10-F57D-214D-BF94-BD70C800247B}" destId="{EABFA34E-E2FF-0241-AA20-C7F60E5146E5}" srcOrd="0" destOrd="1" presId="urn:microsoft.com/office/officeart/2017/3/layout/HorizontalPathTimeline"/>
    <dgm:cxn modelId="{B6AD4BF0-C34D-6343-AAB0-6547730E46DC}" type="presOf" srcId="{CFC292A9-30CE-6F4D-8CFF-DB44A51A924C}" destId="{4FB2E234-2241-5B44-8CC9-5955AEB370BF}" srcOrd="0" destOrd="0" presId="urn:microsoft.com/office/officeart/2017/3/layout/HorizontalPathTimeline"/>
    <dgm:cxn modelId="{0FF1A893-A3C5-A54C-87F1-2D81A16009DA}" type="presOf" srcId="{33F625E6-33F9-2849-937D-D0CC78946CC9}" destId="{52BFB88A-ABDD-F549-BC78-51C54A59E78F}" srcOrd="0" destOrd="1" presId="urn:microsoft.com/office/officeart/2017/3/layout/HorizontalPathTimeline"/>
    <dgm:cxn modelId="{E25E00D7-C6E5-A343-8F70-6523BCB86482}" type="presOf" srcId="{9455A704-5E9B-463D-AAFC-5F962BC1306C}" destId="{7D993483-7CEA-5D48-8A80-0F7300BC8666}" srcOrd="0" destOrd="0" presId="urn:microsoft.com/office/officeart/2017/3/layout/HorizontalPathTimeline"/>
    <dgm:cxn modelId="{D9A6F67D-9255-1E47-A35A-A521D1BFE878}" type="presOf" srcId="{DA418558-EF39-426A-8B4D-53AC4678A7A0}" destId="{6655BA02-54B9-0C4E-9F6E-5E2EF1FE096D}" srcOrd="0" destOrd="0" presId="urn:microsoft.com/office/officeart/2017/3/layout/HorizontalPathTimeline"/>
    <dgm:cxn modelId="{F15CF546-3822-7744-8172-E0E6169F3411}" type="presOf" srcId="{0BF790CB-026C-4518-9A0A-762FD4E962CA}" destId="{14E18753-E773-FF4A-BC87-74B366BC5F47}" srcOrd="0" destOrd="0" presId="urn:microsoft.com/office/officeart/2017/3/layout/HorizontalPathTimeline"/>
    <dgm:cxn modelId="{B5624D29-07C4-4813-8014-7EE97E6DBD32}" srcId="{89A61D62-D9D2-4B70-977B-A3C53F037F53}" destId="{9455A704-5E9B-463D-AAFC-5F962BC1306C}" srcOrd="2" destOrd="0" parTransId="{D5547AA3-C701-4E82-9FC2-DC6D1FD03FCA}" sibTransId="{63D6FE79-416B-4A0A-850A-B97BEB04927D}"/>
    <dgm:cxn modelId="{37545B3C-DFE2-8A44-B6E5-57844CC008CA}" type="presOf" srcId="{86EC8C20-0553-7842-9E20-6226F5341A35}" destId="{6655BA02-54B9-0C4E-9F6E-5E2EF1FE096D}" srcOrd="0" destOrd="3" presId="urn:microsoft.com/office/officeart/2017/3/layout/HorizontalPathTimeline"/>
    <dgm:cxn modelId="{D0C1E60D-2BD7-0541-A3BC-F28F02D5B8B0}" srcId="{9455A704-5E9B-463D-AAFC-5F962BC1306C}" destId="{157B3F5C-1A8C-0D48-89C8-D65236EA389D}" srcOrd="1" destOrd="0" parTransId="{F3A12ED9-AC61-BB4D-A316-6FC081FAA573}" sibTransId="{CFC0E0F0-E518-554C-A20C-0B087785FC04}"/>
    <dgm:cxn modelId="{0E507800-AF13-4A17-B569-88AE4E75D714}" srcId="{0BF790CB-026C-4518-9A0A-762FD4E962CA}" destId="{DA418558-EF39-426A-8B4D-53AC4678A7A0}" srcOrd="0" destOrd="0" parTransId="{11FBB835-3CD6-4B0C-B0FC-05D72E03C027}" sibTransId="{0893EB79-BACE-4B96-9E31-3DBC59321CD8}"/>
    <dgm:cxn modelId="{661E82EC-178C-48D0-AF2E-A43CA48050DC}" srcId="{BF7A71B4-10D9-42E1-9B4A-2F7829AB4E0A}" destId="{4FFAA0E5-575B-47EA-A14B-B7B63E9E34BC}" srcOrd="0" destOrd="0" parTransId="{CD3A41CE-49A3-4A55-9FDF-D591AD41545B}" sibTransId="{EEF4C4C9-ABDF-4AFD-96A5-0D18A22F71AE}"/>
    <dgm:cxn modelId="{342752F0-7124-47B3-A19F-8CA0F3A736E0}" srcId="{1D50C58E-5D94-436E-8A8C-4303F4132C4A}" destId="{F48CAE79-8EBB-44C8-A2C5-6D80C12F0D89}" srcOrd="2" destOrd="0" parTransId="{BFE40F6F-B31D-4C3C-9217-B1667B579DA0}" sibTransId="{D64048FC-F118-4907-A32D-AD468A30B00D}"/>
    <dgm:cxn modelId="{49E7B963-1213-3C41-8FF7-F5A094E30F72}" type="presOf" srcId="{5A96B506-F031-9E47-9C4D-7168446996D7}" destId="{6655BA02-54B9-0C4E-9F6E-5E2EF1FE096D}" srcOrd="0" destOrd="1" presId="urn:microsoft.com/office/officeart/2017/3/layout/HorizontalPathTimeline"/>
    <dgm:cxn modelId="{0AE659D9-E6C4-B74F-A204-AEF85C68993B}" type="presOf" srcId="{157B3F5C-1A8C-0D48-89C8-D65236EA389D}" destId="{E47BB4F5-6065-D742-B630-C9DDC5EDBE58}" srcOrd="0" destOrd="1" presId="urn:microsoft.com/office/officeart/2017/3/layout/HorizontalPathTimeline"/>
    <dgm:cxn modelId="{AB8D288F-0393-C74F-996B-57C149CC7A83}" type="presOf" srcId="{1D50C58E-5D94-436E-8A8C-4303F4132C4A}" destId="{C79B0DA2-A8F8-6949-B104-886B4C88E7AC}" srcOrd="0" destOrd="0" presId="urn:microsoft.com/office/officeart/2017/3/layout/HorizontalPathTimeline"/>
    <dgm:cxn modelId="{49308D02-7395-344B-AAEE-C991A33F7EEB}" type="presParOf" srcId="{76ADE13C-4E74-BE4A-97A6-8CC9CF066ED9}" destId="{435C6A94-E38A-DB42-99BD-A4941D1572AB}" srcOrd="0" destOrd="0" presId="urn:microsoft.com/office/officeart/2017/3/layout/HorizontalPathTimeline"/>
    <dgm:cxn modelId="{904D0FE4-B168-7A4C-843E-54111C7C8A7F}" type="presParOf" srcId="{76ADE13C-4E74-BE4A-97A6-8CC9CF066ED9}" destId="{8E7A543E-A31B-E845-8186-FF0DC397FF8A}" srcOrd="1" destOrd="0" presId="urn:microsoft.com/office/officeart/2017/3/layout/HorizontalPathTimeline"/>
    <dgm:cxn modelId="{488140A6-40FD-7A45-A734-B80F047A8AED}" type="presParOf" srcId="{8E7A543E-A31B-E845-8186-FF0DC397FF8A}" destId="{A4B24EBC-68BB-1B40-9978-DEE7EB0641EF}" srcOrd="0" destOrd="0" presId="urn:microsoft.com/office/officeart/2017/3/layout/HorizontalPathTimeline"/>
    <dgm:cxn modelId="{86CD8210-067C-4E4C-AE34-68B8D7DD8B67}" type="presParOf" srcId="{A4B24EBC-68BB-1B40-9978-DEE7EB0641EF}" destId="{C79B0DA2-A8F8-6949-B104-886B4C88E7AC}" srcOrd="0" destOrd="0" presId="urn:microsoft.com/office/officeart/2017/3/layout/HorizontalPathTimeline"/>
    <dgm:cxn modelId="{5914B18D-1DAC-FC46-829A-43F13F450866}" type="presParOf" srcId="{A4B24EBC-68BB-1B40-9978-DEE7EB0641EF}" destId="{D2A3CD72-4771-4A46-AF54-57E71517DCE3}" srcOrd="1" destOrd="0" presId="urn:microsoft.com/office/officeart/2017/3/layout/HorizontalPathTimeline"/>
    <dgm:cxn modelId="{44B4DF76-7305-E44F-8125-EA2B61E25C88}" type="presParOf" srcId="{D2A3CD72-4771-4A46-AF54-57E71517DCE3}" destId="{52BFB88A-ABDD-F549-BC78-51C54A59E78F}" srcOrd="0" destOrd="0" presId="urn:microsoft.com/office/officeart/2017/3/layout/HorizontalPathTimeline"/>
    <dgm:cxn modelId="{77AE6EC2-6355-184A-A02D-4B17711DC329}" type="presParOf" srcId="{D2A3CD72-4771-4A46-AF54-57E71517DCE3}" destId="{E4D0882C-75C5-9046-8913-18EDE2333C10}" srcOrd="1" destOrd="0" presId="urn:microsoft.com/office/officeart/2017/3/layout/HorizontalPathTimeline"/>
    <dgm:cxn modelId="{85D4270D-740C-EB4C-ADC8-7710508392F4}" type="presParOf" srcId="{A4B24EBC-68BB-1B40-9978-DEE7EB0641EF}" destId="{5BC0803C-F5E6-EA4F-BCAB-305677E0CBA6}" srcOrd="2" destOrd="0" presId="urn:microsoft.com/office/officeart/2017/3/layout/HorizontalPathTimeline"/>
    <dgm:cxn modelId="{AB725D4A-A664-DF4C-9BF9-F864350BB36C}" type="presParOf" srcId="{A4B24EBC-68BB-1B40-9978-DEE7EB0641EF}" destId="{CF7689C9-8444-9040-827A-18F1E1B84737}" srcOrd="3" destOrd="0" presId="urn:microsoft.com/office/officeart/2017/3/layout/HorizontalPathTimeline"/>
    <dgm:cxn modelId="{537988AC-E871-F541-8445-B53A2536D6B7}" type="presParOf" srcId="{A4B24EBC-68BB-1B40-9978-DEE7EB0641EF}" destId="{BA03C840-5277-1849-8FA0-056D807A658B}" srcOrd="4" destOrd="0" presId="urn:microsoft.com/office/officeart/2017/3/layout/HorizontalPathTimeline"/>
    <dgm:cxn modelId="{86030443-3EE4-3343-8978-2FE23D5FB37E}" type="presParOf" srcId="{8E7A543E-A31B-E845-8186-FF0DC397FF8A}" destId="{2F7B20D0-7FB8-5848-B101-3F1F3451F722}" srcOrd="1" destOrd="0" presId="urn:microsoft.com/office/officeart/2017/3/layout/HorizontalPathTimeline"/>
    <dgm:cxn modelId="{FA971921-5DF3-D342-90FA-49E183D7CDD2}" type="presParOf" srcId="{8E7A543E-A31B-E845-8186-FF0DC397FF8A}" destId="{89EAF17C-454A-6645-82CA-F5DFBA776BAB}" srcOrd="2" destOrd="0" presId="urn:microsoft.com/office/officeart/2017/3/layout/HorizontalPathTimeline"/>
    <dgm:cxn modelId="{3880F153-083F-8047-8E36-89F30EF10310}" type="presParOf" srcId="{89EAF17C-454A-6645-82CA-F5DFBA776BAB}" destId="{281396A9-DC73-9941-8727-70EA60F0DD6C}" srcOrd="0" destOrd="0" presId="urn:microsoft.com/office/officeart/2017/3/layout/HorizontalPathTimeline"/>
    <dgm:cxn modelId="{2ED42D39-2F07-1242-BA64-E012CF87A73E}" type="presParOf" srcId="{89EAF17C-454A-6645-82CA-F5DFBA776BAB}" destId="{361D0D4E-8786-394E-8304-7DE30BDB6767}" srcOrd="1" destOrd="0" presId="urn:microsoft.com/office/officeart/2017/3/layout/HorizontalPathTimeline"/>
    <dgm:cxn modelId="{A77C3F74-A753-6B45-8C51-FDBFB28C1853}" type="presParOf" srcId="{361D0D4E-8786-394E-8304-7DE30BDB6767}" destId="{EABFA34E-E2FF-0241-AA20-C7F60E5146E5}" srcOrd="0" destOrd="0" presId="urn:microsoft.com/office/officeart/2017/3/layout/HorizontalPathTimeline"/>
    <dgm:cxn modelId="{2D209EF0-FC22-3B4E-A876-29FBCCFF2AD7}" type="presParOf" srcId="{361D0D4E-8786-394E-8304-7DE30BDB6767}" destId="{D96F1C99-6DE6-204A-83FB-15D1280E1FEB}" srcOrd="1" destOrd="0" presId="urn:microsoft.com/office/officeart/2017/3/layout/HorizontalPathTimeline"/>
    <dgm:cxn modelId="{D9558BD3-5ED7-A44A-AE1C-473EFA381E20}" type="presParOf" srcId="{89EAF17C-454A-6645-82CA-F5DFBA776BAB}" destId="{673545F4-EB99-D84E-9A15-7BC915D39F67}" srcOrd="2" destOrd="0" presId="urn:microsoft.com/office/officeart/2017/3/layout/HorizontalPathTimeline"/>
    <dgm:cxn modelId="{D6CDB66C-F2A7-2F48-8624-61C29BA0F2E3}" type="presParOf" srcId="{89EAF17C-454A-6645-82CA-F5DFBA776BAB}" destId="{47B7F51A-E706-374C-A481-EF7450518A23}" srcOrd="3" destOrd="0" presId="urn:microsoft.com/office/officeart/2017/3/layout/HorizontalPathTimeline"/>
    <dgm:cxn modelId="{B26DCFEC-639A-4C46-A57A-F2589D60042B}" type="presParOf" srcId="{89EAF17C-454A-6645-82CA-F5DFBA776BAB}" destId="{AEC247C3-EEAC-3E4A-89B8-C7CCE05F9518}" srcOrd="4" destOrd="0" presId="urn:microsoft.com/office/officeart/2017/3/layout/HorizontalPathTimeline"/>
    <dgm:cxn modelId="{AC39E756-0BDD-6642-B90E-48DBC8E4F570}" type="presParOf" srcId="{8E7A543E-A31B-E845-8186-FF0DC397FF8A}" destId="{B10E4640-FA13-CD40-B6FE-327B1BF8C31B}" srcOrd="3" destOrd="0" presId="urn:microsoft.com/office/officeart/2017/3/layout/HorizontalPathTimeline"/>
    <dgm:cxn modelId="{02B05B5A-A697-CF49-9DE6-3BB7EB301B31}" type="presParOf" srcId="{8E7A543E-A31B-E845-8186-FF0DC397FF8A}" destId="{216BE715-F91A-1847-8EBD-F3B35DE7F948}" srcOrd="4" destOrd="0" presId="urn:microsoft.com/office/officeart/2017/3/layout/HorizontalPathTimeline"/>
    <dgm:cxn modelId="{C4112043-1A4D-064F-B121-5CB74ACBBDD2}" type="presParOf" srcId="{216BE715-F91A-1847-8EBD-F3B35DE7F948}" destId="{7D993483-7CEA-5D48-8A80-0F7300BC8666}" srcOrd="0" destOrd="0" presId="urn:microsoft.com/office/officeart/2017/3/layout/HorizontalPathTimeline"/>
    <dgm:cxn modelId="{E5D9327B-9E2C-0742-9BDF-1548E0A75802}" type="presParOf" srcId="{216BE715-F91A-1847-8EBD-F3B35DE7F948}" destId="{71090F13-0CE9-1949-B0E6-EB875F3030F3}" srcOrd="1" destOrd="0" presId="urn:microsoft.com/office/officeart/2017/3/layout/HorizontalPathTimeline"/>
    <dgm:cxn modelId="{78B3DCFD-6788-1D41-A4C7-C231B1D29127}" type="presParOf" srcId="{71090F13-0CE9-1949-B0E6-EB875F3030F3}" destId="{E47BB4F5-6065-D742-B630-C9DDC5EDBE58}" srcOrd="0" destOrd="0" presId="urn:microsoft.com/office/officeart/2017/3/layout/HorizontalPathTimeline"/>
    <dgm:cxn modelId="{C9B02B72-32AB-394D-934A-EC8DC4C3F460}" type="presParOf" srcId="{71090F13-0CE9-1949-B0E6-EB875F3030F3}" destId="{8690FF87-6295-634E-B2B3-B88BD7113818}" srcOrd="1" destOrd="0" presId="urn:microsoft.com/office/officeart/2017/3/layout/HorizontalPathTimeline"/>
    <dgm:cxn modelId="{9ADF0EDF-7720-4249-BBE9-9ADC3873A204}" type="presParOf" srcId="{216BE715-F91A-1847-8EBD-F3B35DE7F948}" destId="{4371C708-53F2-B64C-BC82-C90E0A259601}" srcOrd="2" destOrd="0" presId="urn:microsoft.com/office/officeart/2017/3/layout/HorizontalPathTimeline"/>
    <dgm:cxn modelId="{07E5FCBF-1A3B-1F47-988E-290F525097EA}" type="presParOf" srcId="{216BE715-F91A-1847-8EBD-F3B35DE7F948}" destId="{6D932BD1-BB37-5247-A73A-25F22F8ED6FB}" srcOrd="3" destOrd="0" presId="urn:microsoft.com/office/officeart/2017/3/layout/HorizontalPathTimeline"/>
    <dgm:cxn modelId="{F9B08864-5C28-2A47-9377-11F3616E2BC7}" type="presParOf" srcId="{216BE715-F91A-1847-8EBD-F3B35DE7F948}" destId="{FE914CDA-C168-BB42-BD02-A3FBDFF0C940}" srcOrd="4" destOrd="0" presId="urn:microsoft.com/office/officeart/2017/3/layout/HorizontalPathTimeline"/>
    <dgm:cxn modelId="{630EBB3E-57B9-0840-ADE5-13197C9389E2}" type="presParOf" srcId="{8E7A543E-A31B-E845-8186-FF0DC397FF8A}" destId="{88CE1E86-F4F2-D446-84F0-12F5D6B84576}" srcOrd="5" destOrd="0" presId="urn:microsoft.com/office/officeart/2017/3/layout/HorizontalPathTimeline"/>
    <dgm:cxn modelId="{4A8EB70F-3460-404B-A347-1D04266ED54E}" type="presParOf" srcId="{8E7A543E-A31B-E845-8186-FF0DC397FF8A}" destId="{4225BCBE-0322-5049-90C1-0646D82E58BD}" srcOrd="6" destOrd="0" presId="urn:microsoft.com/office/officeart/2017/3/layout/HorizontalPathTimeline"/>
    <dgm:cxn modelId="{7EF725E1-A89B-6A41-B2D3-BBCB1734BD31}" type="presParOf" srcId="{4225BCBE-0322-5049-90C1-0646D82E58BD}" destId="{14E18753-E773-FF4A-BC87-74B366BC5F47}" srcOrd="0" destOrd="0" presId="urn:microsoft.com/office/officeart/2017/3/layout/HorizontalPathTimeline"/>
    <dgm:cxn modelId="{8FCC4740-DE8D-BF44-B92F-C3B15A8BF034}" type="presParOf" srcId="{4225BCBE-0322-5049-90C1-0646D82E58BD}" destId="{E205AF23-F16F-BC4E-907D-0D447CE229B1}" srcOrd="1" destOrd="0" presId="urn:microsoft.com/office/officeart/2017/3/layout/HorizontalPathTimeline"/>
    <dgm:cxn modelId="{62EBD363-1A89-BE45-96A1-D7BD0B867817}" type="presParOf" srcId="{E205AF23-F16F-BC4E-907D-0D447CE229B1}" destId="{6655BA02-54B9-0C4E-9F6E-5E2EF1FE096D}" srcOrd="0" destOrd="0" presId="urn:microsoft.com/office/officeart/2017/3/layout/HorizontalPathTimeline"/>
    <dgm:cxn modelId="{7932AEF1-25FA-C740-BD7B-5DADA0AE7AD0}" type="presParOf" srcId="{E205AF23-F16F-BC4E-907D-0D447CE229B1}" destId="{09BEC7C7-1845-1340-95DB-C748E601D67C}" srcOrd="1" destOrd="0" presId="urn:microsoft.com/office/officeart/2017/3/layout/HorizontalPathTimeline"/>
    <dgm:cxn modelId="{A2B2517E-9F66-E24F-B3ED-03808D0CC431}" type="presParOf" srcId="{4225BCBE-0322-5049-90C1-0646D82E58BD}" destId="{419B1309-864B-2C48-816A-CE0F0CC9545D}" srcOrd="2" destOrd="0" presId="urn:microsoft.com/office/officeart/2017/3/layout/HorizontalPathTimeline"/>
    <dgm:cxn modelId="{764A4AE2-04F6-0341-A4F1-836D23A09611}" type="presParOf" srcId="{4225BCBE-0322-5049-90C1-0646D82E58BD}" destId="{697E583E-FC9F-CF4E-BAA5-669DB7CE13AA}" srcOrd="3" destOrd="0" presId="urn:microsoft.com/office/officeart/2017/3/layout/HorizontalPathTimeline"/>
    <dgm:cxn modelId="{94BE1D15-8B9E-F046-A26C-14AE3114CCC3}" type="presParOf" srcId="{4225BCBE-0322-5049-90C1-0646D82E58BD}" destId="{D7C2138B-8BD2-3443-98C6-FD21CA9C7B2A}" srcOrd="4" destOrd="0" presId="urn:microsoft.com/office/officeart/2017/3/layout/HorizontalPathTimeline"/>
    <dgm:cxn modelId="{537A1FD7-4B70-EB40-86A5-2CA89A9E3D18}" type="presParOf" srcId="{8E7A543E-A31B-E845-8186-FF0DC397FF8A}" destId="{B4B0025B-6FC4-EA48-B700-4DCAFDD34B11}" srcOrd="7" destOrd="0" presId="urn:microsoft.com/office/officeart/2017/3/layout/HorizontalPathTimeline"/>
    <dgm:cxn modelId="{8788D920-C7BB-4949-881B-CD53EA40CAFC}" type="presParOf" srcId="{8E7A543E-A31B-E845-8186-FF0DC397FF8A}" destId="{5913D8DC-AA83-F342-AA5C-0E10DF39D695}" srcOrd="8" destOrd="0" presId="urn:microsoft.com/office/officeart/2017/3/layout/HorizontalPathTimeline"/>
    <dgm:cxn modelId="{F4B937AE-4982-C746-B9D3-E71E4708DC16}" type="presParOf" srcId="{5913D8DC-AA83-F342-AA5C-0E10DF39D695}" destId="{E2B82F57-3521-7346-B785-9A871216DB80}" srcOrd="0" destOrd="0" presId="urn:microsoft.com/office/officeart/2017/3/layout/HorizontalPathTimeline"/>
    <dgm:cxn modelId="{ED47D346-C0F8-1B41-964E-531949E9FFDF}" type="presParOf" srcId="{5913D8DC-AA83-F342-AA5C-0E10DF39D695}" destId="{5B244603-0B9D-874B-9AB6-BDC3F0A6FF44}" srcOrd="1" destOrd="0" presId="urn:microsoft.com/office/officeart/2017/3/layout/HorizontalPathTimeline"/>
    <dgm:cxn modelId="{B75038E7-291E-6B4B-BB3D-9A9B1E016EB8}" type="presParOf" srcId="{5B244603-0B9D-874B-9AB6-BDC3F0A6FF44}" destId="{4FB2E234-2241-5B44-8CC9-5955AEB370BF}" srcOrd="0" destOrd="0" presId="urn:microsoft.com/office/officeart/2017/3/layout/HorizontalPathTimeline"/>
    <dgm:cxn modelId="{BD1A874C-1074-CB44-B9FB-2AFBCE2B4F5E}" type="presParOf" srcId="{5B244603-0B9D-874B-9AB6-BDC3F0A6FF44}" destId="{6AC83AF7-D206-6347-A61A-53E88EEB2E4D}" srcOrd="1" destOrd="0" presId="urn:microsoft.com/office/officeart/2017/3/layout/HorizontalPathTimeline"/>
    <dgm:cxn modelId="{70F2F248-6452-0E48-B742-B7D67094059E}" type="presParOf" srcId="{5913D8DC-AA83-F342-AA5C-0E10DF39D695}" destId="{56EA3989-9B1A-6C4D-A0E0-84C6487A712D}" srcOrd="2" destOrd="0" presId="urn:microsoft.com/office/officeart/2017/3/layout/HorizontalPathTimeline"/>
    <dgm:cxn modelId="{6213CE81-661C-274F-8FAB-C973FCEA70EF}" type="presParOf" srcId="{5913D8DC-AA83-F342-AA5C-0E10DF39D695}" destId="{E2460918-9932-E346-B249-2C6E38AE60B1}" srcOrd="3" destOrd="0" presId="urn:microsoft.com/office/officeart/2017/3/layout/HorizontalPathTimeline"/>
    <dgm:cxn modelId="{54B50DB5-D25B-7F4F-8C6B-0CB80697969C}" type="presParOf" srcId="{5913D8DC-AA83-F342-AA5C-0E10DF39D695}" destId="{BE2EE522-0312-A44F-9634-7FB97847A07D}"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3F932-9757-F645-ACAD-E78EB517060A}">
      <dsp:nvSpPr>
        <dsp:cNvPr id="0" name=""/>
        <dsp:cNvSpPr/>
      </dsp:nvSpPr>
      <dsp:spPr>
        <a:xfrm>
          <a:off x="0" y="54716"/>
          <a:ext cx="9498882" cy="5756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Individual Provider</a:t>
          </a:r>
        </a:p>
      </dsp:txBody>
      <dsp:txXfrm>
        <a:off x="28100" y="82816"/>
        <a:ext cx="9442682" cy="519439"/>
      </dsp:txXfrm>
    </dsp:sp>
    <dsp:sp modelId="{79A66C25-D56E-3346-8BA4-064B271FB089}">
      <dsp:nvSpPr>
        <dsp:cNvPr id="0" name=""/>
        <dsp:cNvSpPr/>
      </dsp:nvSpPr>
      <dsp:spPr>
        <a:xfrm>
          <a:off x="0" y="630356"/>
          <a:ext cx="9498882"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5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Orthopedic surgeon did not recognize that opioids are not the first line of treatment for management of pain in the </a:t>
          </a:r>
          <a:r>
            <a:rPr lang="en-US" sz="1900" kern="1200" dirty="0" smtClean="0"/>
            <a:t>outpatient setting</a:t>
          </a:r>
          <a:endParaRPr lang="en-US" sz="1900" kern="1200" dirty="0"/>
        </a:p>
        <a:p>
          <a:pPr marL="171450" lvl="1" indent="-171450" algn="l" defTabSz="844550">
            <a:lnSpc>
              <a:spcPct val="90000"/>
            </a:lnSpc>
            <a:spcBef>
              <a:spcPct val="0"/>
            </a:spcBef>
            <a:spcAft>
              <a:spcPct val="20000"/>
            </a:spcAft>
            <a:buChar char="••"/>
          </a:pPr>
          <a:r>
            <a:rPr lang="en-US" sz="1900" kern="1200" dirty="0"/>
            <a:t>The </a:t>
          </a:r>
          <a:r>
            <a:rPr lang="en-US" sz="1900" kern="1200" dirty="0" smtClean="0"/>
            <a:t>patient’s </a:t>
          </a:r>
          <a:r>
            <a:rPr lang="en-US" sz="1900" kern="1200" dirty="0"/>
            <a:t>PCP did not recognize that the patient has an SUD</a:t>
          </a:r>
          <a:br>
            <a:rPr lang="en-US" sz="1900" kern="1200" dirty="0"/>
          </a:br>
          <a:endParaRPr lang="en-US" sz="1900" kern="1200" dirty="0"/>
        </a:p>
      </dsp:txBody>
      <dsp:txXfrm>
        <a:off x="0" y="630356"/>
        <a:ext cx="9498882" cy="1192320"/>
      </dsp:txXfrm>
    </dsp:sp>
    <dsp:sp modelId="{B869FDB7-612C-9B43-B52F-50405D90ED52}">
      <dsp:nvSpPr>
        <dsp:cNvPr id="0" name=""/>
        <dsp:cNvSpPr/>
      </dsp:nvSpPr>
      <dsp:spPr>
        <a:xfrm>
          <a:off x="0" y="1822676"/>
          <a:ext cx="9498882" cy="575639"/>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Health System</a:t>
          </a:r>
        </a:p>
      </dsp:txBody>
      <dsp:txXfrm>
        <a:off x="28100" y="1850776"/>
        <a:ext cx="9442682" cy="519439"/>
      </dsp:txXfrm>
    </dsp:sp>
    <dsp:sp modelId="{357CEFA6-7C8D-7B42-8E3E-7D3079358588}">
      <dsp:nvSpPr>
        <dsp:cNvPr id="0" name=""/>
        <dsp:cNvSpPr/>
      </dsp:nvSpPr>
      <dsp:spPr>
        <a:xfrm>
          <a:off x="0" y="2398316"/>
          <a:ext cx="9498882"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5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Should have </a:t>
          </a:r>
          <a:r>
            <a:rPr lang="en-US" sz="1900" kern="1200" dirty="0" smtClean="0"/>
            <a:t>had guidelines/policies </a:t>
          </a:r>
          <a:r>
            <a:rPr lang="en-US" sz="1900" kern="1200" dirty="0"/>
            <a:t>in place for pain management</a:t>
          </a:r>
        </a:p>
        <a:p>
          <a:pPr marL="171450" lvl="1" indent="-171450" algn="l" defTabSz="844550">
            <a:lnSpc>
              <a:spcPct val="90000"/>
            </a:lnSpc>
            <a:spcBef>
              <a:spcPct val="0"/>
            </a:spcBef>
            <a:spcAft>
              <a:spcPct val="20000"/>
            </a:spcAft>
            <a:buChar char="••"/>
          </a:pPr>
          <a:r>
            <a:rPr lang="en-US" sz="1900" kern="1200" dirty="0"/>
            <a:t>Should have policies in place for Medication Assisted Treatment</a:t>
          </a:r>
        </a:p>
        <a:p>
          <a:pPr marL="171450" lvl="1" indent="-171450" algn="l" defTabSz="844550">
            <a:lnSpc>
              <a:spcPct val="90000"/>
            </a:lnSpc>
            <a:spcBef>
              <a:spcPct val="0"/>
            </a:spcBef>
            <a:spcAft>
              <a:spcPct val="20000"/>
            </a:spcAft>
            <a:buChar char="••"/>
          </a:pPr>
          <a:r>
            <a:rPr lang="en-US" sz="1900" kern="1200" dirty="0"/>
            <a:t>Should have policies in place for screening for SUD, HIV, HCV and STIs</a:t>
          </a:r>
          <a:br>
            <a:rPr lang="en-US" sz="1900" kern="1200" dirty="0"/>
          </a:br>
          <a:endParaRPr lang="en-US" sz="1900" kern="1200" dirty="0"/>
        </a:p>
      </dsp:txBody>
      <dsp:txXfrm>
        <a:off x="0" y="2398316"/>
        <a:ext cx="9498882" cy="1242000"/>
      </dsp:txXfrm>
    </dsp:sp>
    <dsp:sp modelId="{1554C20F-59CC-C64D-B29C-524D8C5B58AB}">
      <dsp:nvSpPr>
        <dsp:cNvPr id="0" name=""/>
        <dsp:cNvSpPr/>
      </dsp:nvSpPr>
      <dsp:spPr>
        <a:xfrm>
          <a:off x="0" y="3640316"/>
          <a:ext cx="9498882" cy="575639"/>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Society</a:t>
          </a:r>
        </a:p>
      </dsp:txBody>
      <dsp:txXfrm>
        <a:off x="28100" y="3668416"/>
        <a:ext cx="9442682" cy="519439"/>
      </dsp:txXfrm>
    </dsp:sp>
    <dsp:sp modelId="{2F75629C-BC95-134F-9953-3E61B7B2ACBF}">
      <dsp:nvSpPr>
        <dsp:cNvPr id="0" name=""/>
        <dsp:cNvSpPr/>
      </dsp:nvSpPr>
      <dsp:spPr>
        <a:xfrm>
          <a:off x="0" y="4215956"/>
          <a:ext cx="949888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5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Should recognize the syringe service programs are evidence-based practices</a:t>
          </a:r>
        </a:p>
      </dsp:txBody>
      <dsp:txXfrm>
        <a:off x="0" y="4215956"/>
        <a:ext cx="9498882" cy="397440"/>
      </dsp:txXfrm>
    </dsp:sp>
    <dsp:sp modelId="{D81494CF-6808-6B4E-BD2F-1748BBCA2485}">
      <dsp:nvSpPr>
        <dsp:cNvPr id="0" name=""/>
        <dsp:cNvSpPr/>
      </dsp:nvSpPr>
      <dsp:spPr>
        <a:xfrm>
          <a:off x="0" y="4613396"/>
          <a:ext cx="9498882" cy="57563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We Should Not be Relying on Fortune for Patient Care</a:t>
          </a:r>
        </a:p>
      </dsp:txBody>
      <dsp:txXfrm>
        <a:off x="28100" y="4641496"/>
        <a:ext cx="9442682" cy="5194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DDA64-84BA-4506-8147-BF84D214EA3E}">
      <dsp:nvSpPr>
        <dsp:cNvPr id="0" name=""/>
        <dsp:cNvSpPr/>
      </dsp:nvSpPr>
      <dsp:spPr>
        <a:xfrm>
          <a:off x="0" y="5841"/>
          <a:ext cx="10732879" cy="6123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69B7A2-BF3D-4D81-9D1F-486AE09C7018}">
      <dsp:nvSpPr>
        <dsp:cNvPr id="0" name=""/>
        <dsp:cNvSpPr/>
      </dsp:nvSpPr>
      <dsp:spPr>
        <a:xfrm>
          <a:off x="185226" y="143613"/>
          <a:ext cx="337105" cy="3367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340CB-B4BF-4B11-8F18-D28679DAB07A}">
      <dsp:nvSpPr>
        <dsp:cNvPr id="0" name=""/>
        <dsp:cNvSpPr/>
      </dsp:nvSpPr>
      <dsp:spPr>
        <a:xfrm>
          <a:off x="707558" y="5841"/>
          <a:ext cx="9940681" cy="76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05" tIns="81005" rIns="81005" bIns="81005" numCol="1" spcCol="1270" anchor="ctr" anchorCtr="0">
          <a:noAutofit/>
        </a:bodyPr>
        <a:lstStyle/>
        <a:p>
          <a:pPr lvl="0" algn="l" defTabSz="1066800">
            <a:lnSpc>
              <a:spcPct val="100000"/>
            </a:lnSpc>
            <a:spcBef>
              <a:spcPct val="0"/>
            </a:spcBef>
            <a:spcAft>
              <a:spcPct val="35000"/>
            </a:spcAft>
          </a:pPr>
          <a:r>
            <a:rPr lang="en-US" sz="2400" b="0" kern="1200" dirty="0"/>
            <a:t>Recognition of the problem by leadership</a:t>
          </a:r>
          <a:br>
            <a:rPr lang="en-US" sz="2400" b="0" kern="1200" dirty="0"/>
          </a:br>
          <a:endParaRPr lang="en-US" sz="2400" b="0" kern="1200" dirty="0"/>
        </a:p>
      </dsp:txBody>
      <dsp:txXfrm>
        <a:off x="707558" y="5841"/>
        <a:ext cx="9940681" cy="765399"/>
      </dsp:txXfrm>
    </dsp:sp>
    <dsp:sp modelId="{95F92BEB-FFDB-49B0-B4D7-A9F6C866A85A}">
      <dsp:nvSpPr>
        <dsp:cNvPr id="0" name=""/>
        <dsp:cNvSpPr/>
      </dsp:nvSpPr>
      <dsp:spPr>
        <a:xfrm>
          <a:off x="0" y="962591"/>
          <a:ext cx="10732879" cy="6123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E6EE4-0C25-4B31-9E7D-FDEF72A3E7E1}">
      <dsp:nvSpPr>
        <dsp:cNvPr id="0" name=""/>
        <dsp:cNvSpPr/>
      </dsp:nvSpPr>
      <dsp:spPr>
        <a:xfrm>
          <a:off x="185226" y="1100363"/>
          <a:ext cx="337105" cy="3367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5E933-3B96-4BDE-BB2E-7FF5FB5F52CB}">
      <dsp:nvSpPr>
        <dsp:cNvPr id="0" name=""/>
        <dsp:cNvSpPr/>
      </dsp:nvSpPr>
      <dsp:spPr>
        <a:xfrm>
          <a:off x="707558" y="962591"/>
          <a:ext cx="9940681" cy="76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05" tIns="81005" rIns="81005" bIns="81005" numCol="1" spcCol="1270" anchor="ctr" anchorCtr="0">
          <a:noAutofit/>
        </a:bodyPr>
        <a:lstStyle/>
        <a:p>
          <a:pPr lvl="0" algn="l" defTabSz="1066800">
            <a:lnSpc>
              <a:spcPct val="100000"/>
            </a:lnSpc>
            <a:spcBef>
              <a:spcPct val="0"/>
            </a:spcBef>
            <a:spcAft>
              <a:spcPct val="35000"/>
            </a:spcAft>
          </a:pPr>
          <a:r>
            <a:rPr lang="en-US" sz="2400" b="0" kern="1200" dirty="0"/>
            <a:t>Policy development to address the problem</a:t>
          </a:r>
          <a:br>
            <a:rPr lang="en-US" sz="2400" b="0" kern="1200" dirty="0"/>
          </a:br>
          <a:endParaRPr lang="en-US" sz="2400" b="0" kern="1200" dirty="0"/>
        </a:p>
      </dsp:txBody>
      <dsp:txXfrm>
        <a:off x="707558" y="962591"/>
        <a:ext cx="9940681" cy="765399"/>
      </dsp:txXfrm>
    </dsp:sp>
    <dsp:sp modelId="{D15BEB2E-91D1-4C31-8D1C-0A72CC0AD066}">
      <dsp:nvSpPr>
        <dsp:cNvPr id="0" name=""/>
        <dsp:cNvSpPr/>
      </dsp:nvSpPr>
      <dsp:spPr>
        <a:xfrm>
          <a:off x="0" y="1919341"/>
          <a:ext cx="10732879" cy="6123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42532-2C27-4F7F-A856-1F2D6330527A}">
      <dsp:nvSpPr>
        <dsp:cNvPr id="0" name=""/>
        <dsp:cNvSpPr/>
      </dsp:nvSpPr>
      <dsp:spPr>
        <a:xfrm>
          <a:off x="185226" y="2057113"/>
          <a:ext cx="337105" cy="3367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521C42-E268-4000-9F0A-FFC8D863B381}">
      <dsp:nvSpPr>
        <dsp:cNvPr id="0" name=""/>
        <dsp:cNvSpPr/>
      </dsp:nvSpPr>
      <dsp:spPr>
        <a:xfrm>
          <a:off x="707558" y="1919341"/>
          <a:ext cx="9940681" cy="76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05" tIns="81005" rIns="81005" bIns="81005" numCol="1" spcCol="1270" anchor="ctr" anchorCtr="0">
          <a:noAutofit/>
        </a:bodyPr>
        <a:lstStyle/>
        <a:p>
          <a:pPr lvl="0" algn="l" defTabSz="1066800">
            <a:lnSpc>
              <a:spcPct val="100000"/>
            </a:lnSpc>
            <a:spcBef>
              <a:spcPct val="0"/>
            </a:spcBef>
            <a:spcAft>
              <a:spcPct val="35000"/>
            </a:spcAft>
          </a:pPr>
          <a:r>
            <a:rPr lang="en-US" sz="2400" b="0" kern="1200" dirty="0"/>
            <a:t>Definition of goals objective and targets</a:t>
          </a:r>
          <a:br>
            <a:rPr lang="en-US" sz="2400" b="0" kern="1200" dirty="0"/>
          </a:br>
          <a:endParaRPr lang="en-US" sz="2400" b="0" kern="1200" dirty="0"/>
        </a:p>
      </dsp:txBody>
      <dsp:txXfrm>
        <a:off x="707558" y="1919341"/>
        <a:ext cx="9940681" cy="765399"/>
      </dsp:txXfrm>
    </dsp:sp>
    <dsp:sp modelId="{F86852F3-38B1-40EB-AEDF-9C46185A293E}">
      <dsp:nvSpPr>
        <dsp:cNvPr id="0" name=""/>
        <dsp:cNvSpPr/>
      </dsp:nvSpPr>
      <dsp:spPr>
        <a:xfrm>
          <a:off x="0" y="2876090"/>
          <a:ext cx="10732879" cy="6123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7D3934-F4C7-473A-94BD-186414383B3C}">
      <dsp:nvSpPr>
        <dsp:cNvPr id="0" name=""/>
        <dsp:cNvSpPr/>
      </dsp:nvSpPr>
      <dsp:spPr>
        <a:xfrm>
          <a:off x="185226" y="3013862"/>
          <a:ext cx="337105" cy="3367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71D2E-9AEB-47C9-A543-F5BFFDA8D44D}">
      <dsp:nvSpPr>
        <dsp:cNvPr id="0" name=""/>
        <dsp:cNvSpPr/>
      </dsp:nvSpPr>
      <dsp:spPr>
        <a:xfrm>
          <a:off x="707558" y="2876090"/>
          <a:ext cx="9940681" cy="76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05" tIns="81005" rIns="81005" bIns="81005" numCol="1" spcCol="1270" anchor="ctr" anchorCtr="0">
          <a:noAutofit/>
        </a:bodyPr>
        <a:lstStyle/>
        <a:p>
          <a:pPr lvl="0" algn="l" defTabSz="1066800">
            <a:lnSpc>
              <a:spcPct val="100000"/>
            </a:lnSpc>
            <a:spcBef>
              <a:spcPct val="0"/>
            </a:spcBef>
            <a:spcAft>
              <a:spcPct val="35000"/>
            </a:spcAft>
          </a:pPr>
          <a:r>
            <a:rPr lang="en-US" sz="2400" b="0" kern="1200" dirty="0"/>
            <a:t>Strategic planning</a:t>
          </a:r>
          <a:br>
            <a:rPr lang="en-US" sz="2400" b="0" kern="1200" dirty="0"/>
          </a:br>
          <a:endParaRPr lang="en-US" sz="2400" b="0" kern="1200" dirty="0"/>
        </a:p>
      </dsp:txBody>
      <dsp:txXfrm>
        <a:off x="707558" y="2876090"/>
        <a:ext cx="9940681" cy="765399"/>
      </dsp:txXfrm>
    </dsp:sp>
    <dsp:sp modelId="{B4D6DFFF-E096-4EA2-97B7-3399CFAD8526}">
      <dsp:nvSpPr>
        <dsp:cNvPr id="0" name=""/>
        <dsp:cNvSpPr/>
      </dsp:nvSpPr>
      <dsp:spPr>
        <a:xfrm>
          <a:off x="0" y="3832840"/>
          <a:ext cx="10732879" cy="6123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F1BB8-9DA8-463A-9454-CBCFE52A4A55}">
      <dsp:nvSpPr>
        <dsp:cNvPr id="0" name=""/>
        <dsp:cNvSpPr/>
      </dsp:nvSpPr>
      <dsp:spPr>
        <a:xfrm>
          <a:off x="185226" y="3970612"/>
          <a:ext cx="337105" cy="3367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D16B8-7CA7-4288-A752-DBD29AF348DD}">
      <dsp:nvSpPr>
        <dsp:cNvPr id="0" name=""/>
        <dsp:cNvSpPr/>
      </dsp:nvSpPr>
      <dsp:spPr>
        <a:xfrm>
          <a:off x="707558" y="3832840"/>
          <a:ext cx="9940681" cy="76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05" tIns="81005" rIns="81005" bIns="81005" numCol="1" spcCol="1270" anchor="ctr" anchorCtr="0">
          <a:noAutofit/>
        </a:bodyPr>
        <a:lstStyle/>
        <a:p>
          <a:pPr lvl="0" algn="l" defTabSz="1066800">
            <a:lnSpc>
              <a:spcPct val="100000"/>
            </a:lnSpc>
            <a:spcBef>
              <a:spcPct val="0"/>
            </a:spcBef>
            <a:spcAft>
              <a:spcPct val="35000"/>
            </a:spcAft>
          </a:pPr>
          <a:r>
            <a:rPr lang="en-US" sz="2400" b="0" kern="1200" dirty="0"/>
            <a:t>Incentive</a:t>
          </a:r>
        </a:p>
      </dsp:txBody>
      <dsp:txXfrm>
        <a:off x="707558" y="3832840"/>
        <a:ext cx="9940681" cy="7653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93ED4-CE8E-EE4A-88B9-F9452A576844}">
      <dsp:nvSpPr>
        <dsp:cNvPr id="0" name=""/>
        <dsp:cNvSpPr/>
      </dsp:nvSpPr>
      <dsp:spPr>
        <a:xfrm>
          <a:off x="0" y="190464"/>
          <a:ext cx="4464055" cy="55165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Improving HIV screening</a:t>
          </a:r>
        </a:p>
      </dsp:txBody>
      <dsp:txXfrm>
        <a:off x="26930" y="217394"/>
        <a:ext cx="4410195" cy="497795"/>
      </dsp:txXfrm>
    </dsp:sp>
    <dsp:sp modelId="{91815EA0-6587-5942-8F67-06CDD5F1B9A5}">
      <dsp:nvSpPr>
        <dsp:cNvPr id="0" name=""/>
        <dsp:cNvSpPr/>
      </dsp:nvSpPr>
      <dsp:spPr>
        <a:xfrm>
          <a:off x="0" y="742119"/>
          <a:ext cx="446405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3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Community and provider education</a:t>
          </a:r>
        </a:p>
        <a:p>
          <a:pPr marL="171450" lvl="1" indent="-171450" algn="l" defTabSz="800100">
            <a:lnSpc>
              <a:spcPct val="90000"/>
            </a:lnSpc>
            <a:spcBef>
              <a:spcPct val="0"/>
            </a:spcBef>
            <a:spcAft>
              <a:spcPct val="20000"/>
            </a:spcAft>
            <a:buChar char="••"/>
          </a:pPr>
          <a:r>
            <a:rPr lang="en-US" sz="1800" kern="1200" dirty="0"/>
            <a:t>Innovative screening strategies</a:t>
          </a:r>
        </a:p>
      </dsp:txBody>
      <dsp:txXfrm>
        <a:off x="0" y="742119"/>
        <a:ext cx="4464055" cy="618930"/>
      </dsp:txXfrm>
    </dsp:sp>
    <dsp:sp modelId="{E80A5806-CDD3-B94D-BE0D-F7A14BC40ECB}">
      <dsp:nvSpPr>
        <dsp:cNvPr id="0" name=""/>
        <dsp:cNvSpPr/>
      </dsp:nvSpPr>
      <dsp:spPr>
        <a:xfrm>
          <a:off x="0" y="1361049"/>
          <a:ext cx="4464055" cy="55165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Increasing PrEP uptake</a:t>
          </a:r>
        </a:p>
      </dsp:txBody>
      <dsp:txXfrm>
        <a:off x="26930" y="1387979"/>
        <a:ext cx="4410195" cy="497795"/>
      </dsp:txXfrm>
    </dsp:sp>
    <dsp:sp modelId="{5BF48E45-6728-B740-8611-77BFD9B31884}">
      <dsp:nvSpPr>
        <dsp:cNvPr id="0" name=""/>
        <dsp:cNvSpPr/>
      </dsp:nvSpPr>
      <dsp:spPr>
        <a:xfrm>
          <a:off x="0" y="1912704"/>
          <a:ext cx="446405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73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Community and provider education</a:t>
          </a:r>
        </a:p>
        <a:p>
          <a:pPr marL="171450" lvl="1" indent="-171450" algn="l" defTabSz="800100">
            <a:lnSpc>
              <a:spcPct val="90000"/>
            </a:lnSpc>
            <a:spcBef>
              <a:spcPct val="0"/>
            </a:spcBef>
            <a:spcAft>
              <a:spcPct val="20000"/>
            </a:spcAft>
            <a:buChar char="••"/>
          </a:pPr>
          <a:r>
            <a:rPr lang="en-US" sz="1800" kern="1200" dirty="0"/>
            <a:t>Innovative PrEP uptake strategies</a:t>
          </a:r>
        </a:p>
      </dsp:txBody>
      <dsp:txXfrm>
        <a:off x="0" y="1912704"/>
        <a:ext cx="4464055" cy="618930"/>
      </dsp:txXfrm>
    </dsp:sp>
    <dsp:sp modelId="{F7A19F03-8CF9-384C-8E7F-745B5ECFC899}">
      <dsp:nvSpPr>
        <dsp:cNvPr id="0" name=""/>
        <dsp:cNvSpPr/>
      </dsp:nvSpPr>
      <dsp:spPr>
        <a:xfrm>
          <a:off x="0" y="2531634"/>
          <a:ext cx="4464055" cy="55165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Optimizing the HIV Cascade of Care</a:t>
          </a:r>
        </a:p>
      </dsp:txBody>
      <dsp:txXfrm>
        <a:off x="26930" y="2558564"/>
        <a:ext cx="4410195" cy="4977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58508-BE01-734A-8036-578EE03DC81E}">
      <dsp:nvSpPr>
        <dsp:cNvPr id="0" name=""/>
        <dsp:cNvSpPr/>
      </dsp:nvSpPr>
      <dsp:spPr>
        <a:xfrm>
          <a:off x="0" y="94663"/>
          <a:ext cx="5181182" cy="994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Understanding our leadership and our community</a:t>
          </a:r>
        </a:p>
      </dsp:txBody>
      <dsp:txXfrm>
        <a:off x="48547" y="143210"/>
        <a:ext cx="5084088" cy="897406"/>
      </dsp:txXfrm>
    </dsp:sp>
    <dsp:sp modelId="{09D751A5-BB50-2041-8283-EF7A7954DC66}">
      <dsp:nvSpPr>
        <dsp:cNvPr id="0" name=""/>
        <dsp:cNvSpPr/>
      </dsp:nvSpPr>
      <dsp:spPr>
        <a:xfrm>
          <a:off x="0" y="1089163"/>
          <a:ext cx="5181182"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Advisory Board</a:t>
          </a:r>
        </a:p>
        <a:p>
          <a:pPr marL="228600" lvl="1" indent="-228600" algn="l" defTabSz="889000">
            <a:lnSpc>
              <a:spcPct val="90000"/>
            </a:lnSpc>
            <a:spcBef>
              <a:spcPct val="0"/>
            </a:spcBef>
            <a:spcAft>
              <a:spcPct val="20000"/>
            </a:spcAft>
            <a:buChar char="••"/>
          </a:pPr>
          <a:r>
            <a:rPr lang="en-US" sz="2000" kern="1200" dirty="0"/>
            <a:t>General public, PrEP patients, and HIV patient surveys</a:t>
          </a:r>
        </a:p>
      </dsp:txBody>
      <dsp:txXfrm>
        <a:off x="0" y="1089163"/>
        <a:ext cx="5181182" cy="983250"/>
      </dsp:txXfrm>
    </dsp:sp>
    <dsp:sp modelId="{96E35325-6BF9-DD4C-A9D6-A42BA4C3FBB2}">
      <dsp:nvSpPr>
        <dsp:cNvPr id="0" name=""/>
        <dsp:cNvSpPr/>
      </dsp:nvSpPr>
      <dsp:spPr>
        <a:xfrm>
          <a:off x="0" y="2072413"/>
          <a:ext cx="5181182" cy="9945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Community and medical provider/pharmacist HIV awareness</a:t>
          </a:r>
        </a:p>
      </dsp:txBody>
      <dsp:txXfrm>
        <a:off x="48547" y="2120960"/>
        <a:ext cx="5084088" cy="897406"/>
      </dsp:txXfrm>
    </dsp:sp>
    <dsp:sp modelId="{C7D811B1-3467-2C47-90BC-F450AFB832D1}">
      <dsp:nvSpPr>
        <dsp:cNvPr id="0" name=""/>
        <dsp:cNvSpPr/>
      </dsp:nvSpPr>
      <dsp:spPr>
        <a:xfrm>
          <a:off x="0" y="3066913"/>
          <a:ext cx="5181182"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Community: Public campaign and school education</a:t>
          </a:r>
        </a:p>
        <a:p>
          <a:pPr marL="228600" lvl="1" indent="-228600" algn="l" defTabSz="889000">
            <a:lnSpc>
              <a:spcPct val="90000"/>
            </a:lnSpc>
            <a:spcBef>
              <a:spcPct val="0"/>
            </a:spcBef>
            <a:spcAft>
              <a:spcPct val="20000"/>
            </a:spcAft>
            <a:buChar char="••"/>
          </a:pPr>
          <a:r>
            <a:rPr lang="en-US" sz="2000" kern="1200" dirty="0"/>
            <a:t>Providers: workshops/ProjectECHO/Diversity training/LGBTQ training</a:t>
          </a:r>
        </a:p>
      </dsp:txBody>
      <dsp:txXfrm>
        <a:off x="0" y="3066913"/>
        <a:ext cx="5181182" cy="1242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9E2FA-51D1-9246-BDC1-AC156C8CC2C8}">
      <dsp:nvSpPr>
        <dsp:cNvPr id="0" name=""/>
        <dsp:cNvSpPr/>
      </dsp:nvSpPr>
      <dsp:spPr>
        <a:xfrm>
          <a:off x="0" y="123857"/>
          <a:ext cx="5658928"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HIV Screening expansion</a:t>
          </a:r>
        </a:p>
      </dsp:txBody>
      <dsp:txXfrm>
        <a:off x="19904" y="143761"/>
        <a:ext cx="5619120" cy="367937"/>
      </dsp:txXfrm>
    </dsp:sp>
    <dsp:sp modelId="{6DC3E66D-69B0-6947-8B3E-B21BC9D77CD8}">
      <dsp:nvSpPr>
        <dsp:cNvPr id="0" name=""/>
        <dsp:cNvSpPr/>
      </dsp:nvSpPr>
      <dsp:spPr>
        <a:xfrm>
          <a:off x="0" y="531602"/>
          <a:ext cx="5658928"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Lab triggered screening  in ED/UC, Home testing</a:t>
          </a:r>
        </a:p>
        <a:p>
          <a:pPr marL="114300" lvl="1" indent="-114300" algn="l" defTabSz="577850">
            <a:lnSpc>
              <a:spcPct val="90000"/>
            </a:lnSpc>
            <a:spcBef>
              <a:spcPct val="0"/>
            </a:spcBef>
            <a:spcAft>
              <a:spcPct val="20000"/>
            </a:spcAft>
            <a:buChar char="••"/>
          </a:pPr>
          <a:r>
            <a:rPr lang="en-US" sz="1300" kern="1200" dirty="0"/>
            <a:t>Electronic Health Care Reminder</a:t>
          </a:r>
        </a:p>
        <a:p>
          <a:pPr marL="114300" lvl="1" indent="-114300" algn="l" defTabSz="577850">
            <a:lnSpc>
              <a:spcPct val="90000"/>
            </a:lnSpc>
            <a:spcBef>
              <a:spcPct val="0"/>
            </a:spcBef>
            <a:spcAft>
              <a:spcPct val="20000"/>
            </a:spcAft>
            <a:buChar char="••"/>
          </a:pPr>
          <a:r>
            <a:rPr lang="en-US" sz="1300" kern="1200" dirty="0"/>
            <a:t>HIV Screening Policy Change</a:t>
          </a:r>
        </a:p>
        <a:p>
          <a:pPr marL="114300" lvl="1" indent="-114300" algn="l" defTabSz="577850">
            <a:lnSpc>
              <a:spcPct val="90000"/>
            </a:lnSpc>
            <a:spcBef>
              <a:spcPct val="0"/>
            </a:spcBef>
            <a:spcAft>
              <a:spcPct val="20000"/>
            </a:spcAft>
            <a:buChar char="••"/>
          </a:pPr>
          <a:r>
            <a:rPr lang="en-US" sz="1300" kern="1200" dirty="0"/>
            <a:t>Every 3 years for Ages 13 -54</a:t>
          </a:r>
        </a:p>
        <a:p>
          <a:pPr marL="228600" lvl="2" indent="-114300" algn="l" defTabSz="577850">
            <a:lnSpc>
              <a:spcPct val="90000"/>
            </a:lnSpc>
            <a:spcBef>
              <a:spcPct val="0"/>
            </a:spcBef>
            <a:spcAft>
              <a:spcPct val="20000"/>
            </a:spcAft>
            <a:buChar char="••"/>
          </a:pPr>
          <a:r>
            <a:rPr lang="en-US" sz="1300" kern="1200" dirty="0"/>
            <a:t>Every 5 years for Ages 55-75</a:t>
          </a:r>
        </a:p>
      </dsp:txBody>
      <dsp:txXfrm>
        <a:off x="0" y="531602"/>
        <a:ext cx="5658928" cy="1126080"/>
      </dsp:txXfrm>
    </dsp:sp>
    <dsp:sp modelId="{54F58FD8-792E-D449-BAB2-85AB44D7D2CD}">
      <dsp:nvSpPr>
        <dsp:cNvPr id="0" name=""/>
        <dsp:cNvSpPr/>
      </dsp:nvSpPr>
      <dsp:spPr>
        <a:xfrm>
          <a:off x="0" y="1657682"/>
          <a:ext cx="5658928" cy="4077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HIV PrEP expansion</a:t>
          </a:r>
        </a:p>
      </dsp:txBody>
      <dsp:txXfrm>
        <a:off x="19904" y="1677586"/>
        <a:ext cx="5619120" cy="367937"/>
      </dsp:txXfrm>
    </dsp:sp>
    <dsp:sp modelId="{044AABD4-8B50-E64D-866D-FC275BFF7797}">
      <dsp:nvSpPr>
        <dsp:cNvPr id="0" name=""/>
        <dsp:cNvSpPr/>
      </dsp:nvSpPr>
      <dsp:spPr>
        <a:xfrm>
          <a:off x="0" y="2065427"/>
          <a:ext cx="565892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Expanding capacity to pharmacists and other medical providers</a:t>
          </a:r>
        </a:p>
      </dsp:txBody>
      <dsp:txXfrm>
        <a:off x="0" y="2065427"/>
        <a:ext cx="5658928" cy="281520"/>
      </dsp:txXfrm>
    </dsp:sp>
    <dsp:sp modelId="{AE8DD8C6-FECF-EE4A-ACEC-8D77A550FD99}">
      <dsp:nvSpPr>
        <dsp:cNvPr id="0" name=""/>
        <dsp:cNvSpPr/>
      </dsp:nvSpPr>
      <dsp:spPr>
        <a:xfrm>
          <a:off x="0" y="2346947"/>
          <a:ext cx="5658928" cy="4077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HIV Care improvement</a:t>
          </a:r>
        </a:p>
      </dsp:txBody>
      <dsp:txXfrm>
        <a:off x="19904" y="2366851"/>
        <a:ext cx="5619120" cy="367937"/>
      </dsp:txXfrm>
    </dsp:sp>
    <dsp:sp modelId="{2C6A033F-2C4C-B749-906A-E121837CD933}">
      <dsp:nvSpPr>
        <dsp:cNvPr id="0" name=""/>
        <dsp:cNvSpPr/>
      </dsp:nvSpPr>
      <dsp:spPr>
        <a:xfrm>
          <a:off x="0" y="2754692"/>
          <a:ext cx="5658928"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Same day treatment</a:t>
          </a:r>
        </a:p>
        <a:p>
          <a:pPr marL="114300" lvl="1" indent="-114300" algn="l" defTabSz="577850">
            <a:lnSpc>
              <a:spcPct val="90000"/>
            </a:lnSpc>
            <a:spcBef>
              <a:spcPct val="0"/>
            </a:spcBef>
            <a:spcAft>
              <a:spcPct val="20000"/>
            </a:spcAft>
            <a:buChar char="••"/>
          </a:pPr>
          <a:r>
            <a:rPr lang="en-US" sz="1300" kern="1200" dirty="0"/>
            <a:t>In-depth analysis of the Cascade of Care</a:t>
          </a:r>
        </a:p>
      </dsp:txBody>
      <dsp:txXfrm>
        <a:off x="0" y="2754692"/>
        <a:ext cx="5658928" cy="448672"/>
      </dsp:txXfrm>
    </dsp:sp>
    <dsp:sp modelId="{CCCF90E3-603D-684F-BACE-6CBA9872CDFF}">
      <dsp:nvSpPr>
        <dsp:cNvPr id="0" name=""/>
        <dsp:cNvSpPr/>
      </dsp:nvSpPr>
      <dsp:spPr>
        <a:xfrm>
          <a:off x="0" y="3203364"/>
          <a:ext cx="5658928" cy="4077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t>Harm Reduction</a:t>
          </a:r>
        </a:p>
      </dsp:txBody>
      <dsp:txXfrm>
        <a:off x="19904" y="3223268"/>
        <a:ext cx="5619120" cy="367937"/>
      </dsp:txXfrm>
    </dsp:sp>
    <dsp:sp modelId="{4DF2EF5F-1102-6B4D-A5AF-7AC5627911A8}">
      <dsp:nvSpPr>
        <dsp:cNvPr id="0" name=""/>
        <dsp:cNvSpPr/>
      </dsp:nvSpPr>
      <dsp:spPr>
        <a:xfrm>
          <a:off x="0" y="3611109"/>
          <a:ext cx="5658928"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Medication assisted treatment</a:t>
          </a:r>
        </a:p>
        <a:p>
          <a:pPr marL="114300" lvl="1" indent="-114300" algn="l" defTabSz="577850">
            <a:lnSpc>
              <a:spcPct val="90000"/>
            </a:lnSpc>
            <a:spcBef>
              <a:spcPct val="0"/>
            </a:spcBef>
            <a:spcAft>
              <a:spcPct val="20000"/>
            </a:spcAft>
            <a:buChar char="••"/>
          </a:pPr>
          <a:r>
            <a:rPr lang="en-US" sz="1300" kern="1200" dirty="0"/>
            <a:t>Syringe service programs</a:t>
          </a:r>
        </a:p>
        <a:p>
          <a:pPr marL="114300" lvl="1" indent="-114300" algn="l" defTabSz="577850">
            <a:lnSpc>
              <a:spcPct val="90000"/>
            </a:lnSpc>
            <a:spcBef>
              <a:spcPct val="0"/>
            </a:spcBef>
            <a:spcAft>
              <a:spcPct val="20000"/>
            </a:spcAft>
            <a:buChar char="••"/>
          </a:pPr>
          <a:r>
            <a:rPr lang="en-US" sz="1300" kern="1200" dirty="0"/>
            <a:t>Treatment as prevention</a:t>
          </a:r>
        </a:p>
      </dsp:txBody>
      <dsp:txXfrm>
        <a:off x="0" y="3611109"/>
        <a:ext cx="5658928" cy="6686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06EEE-56F3-4335-A8C2-5FB71D5B8934}">
      <dsp:nvSpPr>
        <dsp:cNvPr id="0" name=""/>
        <dsp:cNvSpPr/>
      </dsp:nvSpPr>
      <dsp:spPr>
        <a:xfrm>
          <a:off x="0" y="1239559"/>
          <a:ext cx="7213601" cy="1652746"/>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B562A-F7E2-4AB3-BD2E-756E0B28671E}">
      <dsp:nvSpPr>
        <dsp:cNvPr id="0" name=""/>
        <dsp:cNvSpPr/>
      </dsp:nvSpPr>
      <dsp:spPr>
        <a:xfrm>
          <a:off x="2582" y="0"/>
          <a:ext cx="1999609" cy="165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lvl="0" algn="l" defTabSz="577850" rtl="0">
            <a:lnSpc>
              <a:spcPct val="90000"/>
            </a:lnSpc>
            <a:spcBef>
              <a:spcPct val="0"/>
            </a:spcBef>
            <a:spcAft>
              <a:spcPct val="35000"/>
            </a:spcAft>
          </a:pPr>
          <a:r>
            <a:rPr lang="en-US" sz="1300" kern="1200" dirty="0"/>
            <a:t>Patient presents to lab for routine/other phlebotomy</a:t>
          </a:r>
        </a:p>
        <a:p>
          <a:pPr marL="57150" lvl="1" indent="-57150" algn="l" defTabSz="444500" rtl="0">
            <a:lnSpc>
              <a:spcPct val="90000"/>
            </a:lnSpc>
            <a:spcBef>
              <a:spcPct val="0"/>
            </a:spcBef>
            <a:spcAft>
              <a:spcPct val="15000"/>
            </a:spcAft>
            <a:buChar char="••"/>
          </a:pPr>
          <a:r>
            <a:rPr lang="en-US" sz="1000" kern="1200" dirty="0"/>
            <a:t>Example: Emergency department visit for pneumonia, sent for CBC and CMP, extra tube drawn for HCV antibody</a:t>
          </a:r>
        </a:p>
      </dsp:txBody>
      <dsp:txXfrm>
        <a:off x="2582" y="0"/>
        <a:ext cx="1999609" cy="1652746"/>
      </dsp:txXfrm>
    </dsp:sp>
    <dsp:sp modelId="{059EB4DC-103F-4BB6-B763-8C7E4DBCECA0}">
      <dsp:nvSpPr>
        <dsp:cNvPr id="0" name=""/>
        <dsp:cNvSpPr/>
      </dsp:nvSpPr>
      <dsp:spPr>
        <a:xfrm>
          <a:off x="795794" y="1859339"/>
          <a:ext cx="413186" cy="41318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75032-578E-4332-9D3D-C922540BAB02}">
      <dsp:nvSpPr>
        <dsp:cNvPr id="0" name=""/>
        <dsp:cNvSpPr/>
      </dsp:nvSpPr>
      <dsp:spPr>
        <a:xfrm>
          <a:off x="2036681" y="2479119"/>
          <a:ext cx="2225598" cy="165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1">
          <a:noAutofit/>
        </a:bodyPr>
        <a:lstStyle/>
        <a:p>
          <a:pPr lvl="0" algn="l" defTabSz="444500" rtl="0">
            <a:lnSpc>
              <a:spcPct val="90000"/>
            </a:lnSpc>
            <a:spcBef>
              <a:spcPct val="0"/>
            </a:spcBef>
            <a:spcAft>
              <a:spcPct val="35000"/>
            </a:spcAft>
          </a:pPr>
          <a:r>
            <a:rPr lang="en-US" sz="1000" kern="1200" dirty="0"/>
            <a:t>Order for HIV antibody is added-on post phlebotomy if criteria met for screening</a:t>
          </a:r>
        </a:p>
        <a:p>
          <a:pPr marL="57150" lvl="1" indent="-57150" algn="l" defTabSz="444500" rtl="0">
            <a:lnSpc>
              <a:spcPct val="90000"/>
            </a:lnSpc>
            <a:spcBef>
              <a:spcPct val="0"/>
            </a:spcBef>
            <a:spcAft>
              <a:spcPct val="15000"/>
            </a:spcAft>
            <a:buChar char="••"/>
          </a:pPr>
          <a:r>
            <a:rPr lang="en-US" sz="1000" kern="1200" dirty="0"/>
            <a:t>If screening is due</a:t>
          </a:r>
        </a:p>
        <a:p>
          <a:pPr marL="57150" lvl="1" indent="-57150" algn="l" defTabSz="444500" rtl="0">
            <a:lnSpc>
              <a:spcPct val="90000"/>
            </a:lnSpc>
            <a:spcBef>
              <a:spcPct val="0"/>
            </a:spcBef>
            <a:spcAft>
              <a:spcPct val="15000"/>
            </a:spcAft>
            <a:buChar char="••"/>
          </a:pPr>
          <a:r>
            <a:rPr lang="en-US" sz="1000" kern="1200" dirty="0"/>
            <a:t>If there is signed informed consent in EHR</a:t>
          </a:r>
        </a:p>
      </dsp:txBody>
      <dsp:txXfrm>
        <a:off x="2036681" y="2479119"/>
        <a:ext cx="2225598" cy="1652746"/>
      </dsp:txXfrm>
    </dsp:sp>
    <dsp:sp modelId="{937774FA-BEEE-4B7B-A2DF-3A6CC1AFF727}">
      <dsp:nvSpPr>
        <dsp:cNvPr id="0" name=""/>
        <dsp:cNvSpPr/>
      </dsp:nvSpPr>
      <dsp:spPr>
        <a:xfrm>
          <a:off x="2940297" y="1859339"/>
          <a:ext cx="413186" cy="413186"/>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98755-F2F1-4FB1-BD5F-2900F2B0DB1C}">
      <dsp:nvSpPr>
        <dsp:cNvPr id="0" name=""/>
        <dsp:cNvSpPr/>
      </dsp:nvSpPr>
      <dsp:spPr>
        <a:xfrm>
          <a:off x="4291588" y="0"/>
          <a:ext cx="2198069" cy="165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lvl="0" algn="l" defTabSz="577850" rtl="0">
            <a:lnSpc>
              <a:spcPct val="90000"/>
            </a:lnSpc>
            <a:spcBef>
              <a:spcPct val="0"/>
            </a:spcBef>
            <a:spcAft>
              <a:spcPct val="35000"/>
            </a:spcAft>
          </a:pPr>
          <a:r>
            <a:rPr lang="en-US" sz="1300" kern="1200" dirty="0"/>
            <a:t>Process Completed by Hand  </a:t>
          </a:r>
        </a:p>
        <a:p>
          <a:pPr lvl="0" algn="l" defTabSz="577850" rtl="0">
            <a:lnSpc>
              <a:spcPct val="90000"/>
            </a:lnSpc>
            <a:spcBef>
              <a:spcPct val="0"/>
            </a:spcBef>
            <a:spcAft>
              <a:spcPct val="35000"/>
            </a:spcAft>
          </a:pPr>
          <a:r>
            <a:rPr lang="en-US" sz="1300" kern="1200" dirty="0"/>
            <a:t> (not  an automated process)</a:t>
          </a:r>
        </a:p>
        <a:p>
          <a:pPr marL="57150" lvl="1" indent="-57150" algn="l" defTabSz="444500" rtl="0">
            <a:lnSpc>
              <a:spcPct val="90000"/>
            </a:lnSpc>
            <a:spcBef>
              <a:spcPct val="0"/>
            </a:spcBef>
            <a:spcAft>
              <a:spcPct val="15000"/>
            </a:spcAft>
            <a:buChar char="••"/>
          </a:pPr>
          <a:r>
            <a:rPr lang="en-US" sz="1000" kern="1200" dirty="0"/>
            <a:t>Results Sent Directly to HCV Program Staff</a:t>
          </a:r>
        </a:p>
      </dsp:txBody>
      <dsp:txXfrm>
        <a:off x="4291588" y="0"/>
        <a:ext cx="2198069" cy="1652746"/>
      </dsp:txXfrm>
    </dsp:sp>
    <dsp:sp modelId="{57BFA4A9-C779-43FC-BBA6-A57E51AAC759}">
      <dsp:nvSpPr>
        <dsp:cNvPr id="0" name=""/>
        <dsp:cNvSpPr/>
      </dsp:nvSpPr>
      <dsp:spPr>
        <a:xfrm>
          <a:off x="5184029" y="1859339"/>
          <a:ext cx="413186" cy="413186"/>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E85EE-6A30-9746-BDB0-F1A15F904775}">
      <dsp:nvSpPr>
        <dsp:cNvPr id="0" name=""/>
        <dsp:cNvSpPr/>
      </dsp:nvSpPr>
      <dsp:spPr>
        <a:xfrm>
          <a:off x="0" y="170851"/>
          <a:ext cx="4551363"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a:t>PrEP and HIV Screening Workshops</a:t>
          </a:r>
        </a:p>
      </dsp:txBody>
      <dsp:txXfrm>
        <a:off x="26930" y="197781"/>
        <a:ext cx="4497503" cy="497795"/>
      </dsp:txXfrm>
    </dsp:sp>
    <dsp:sp modelId="{D5D73AA2-A2E1-754B-9E9D-1436A9A7C5ED}">
      <dsp:nvSpPr>
        <dsp:cNvPr id="0" name=""/>
        <dsp:cNvSpPr/>
      </dsp:nvSpPr>
      <dsp:spPr>
        <a:xfrm>
          <a:off x="0" y="722506"/>
          <a:ext cx="4551363"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506"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Leadership support for providers to attend</a:t>
          </a:r>
        </a:p>
        <a:p>
          <a:pPr marL="171450" lvl="1" indent="-171450" algn="l" defTabSz="800100" rtl="0">
            <a:lnSpc>
              <a:spcPct val="90000"/>
            </a:lnSpc>
            <a:spcBef>
              <a:spcPct val="0"/>
            </a:spcBef>
            <a:spcAft>
              <a:spcPct val="20000"/>
            </a:spcAft>
            <a:buChar char="••"/>
          </a:pPr>
          <a:r>
            <a:rPr lang="en-US" sz="1800" kern="1200" dirty="0"/>
            <a:t>124 providers and allied health professionals attended </a:t>
          </a:r>
        </a:p>
      </dsp:txBody>
      <dsp:txXfrm>
        <a:off x="0" y="722506"/>
        <a:ext cx="4551363" cy="880785"/>
      </dsp:txXfrm>
    </dsp:sp>
    <dsp:sp modelId="{C978C833-1A5F-9943-B0F6-2A1215770C0D}">
      <dsp:nvSpPr>
        <dsp:cNvPr id="0" name=""/>
        <dsp:cNvSpPr/>
      </dsp:nvSpPr>
      <dsp:spPr>
        <a:xfrm>
          <a:off x="0" y="1603292"/>
          <a:ext cx="4551363" cy="55165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PrEP projectECHO with NPAIHB</a:t>
          </a:r>
        </a:p>
      </dsp:txBody>
      <dsp:txXfrm>
        <a:off x="26930" y="1630222"/>
        <a:ext cx="4497503" cy="497795"/>
      </dsp:txXfrm>
    </dsp:sp>
    <dsp:sp modelId="{F4AC601E-DDC8-4F48-B76C-8E1D67D2103B}">
      <dsp:nvSpPr>
        <dsp:cNvPr id="0" name=""/>
        <dsp:cNvSpPr/>
      </dsp:nvSpPr>
      <dsp:spPr>
        <a:xfrm>
          <a:off x="0" y="2154947"/>
          <a:ext cx="455136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5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6 Sessions with cases and didactics</a:t>
          </a:r>
        </a:p>
      </dsp:txBody>
      <dsp:txXfrm>
        <a:off x="0" y="2154947"/>
        <a:ext cx="4551363" cy="380880"/>
      </dsp:txXfrm>
    </dsp:sp>
    <dsp:sp modelId="{DE015BD9-365B-1A40-BFB7-0D1CD7E57AA5}">
      <dsp:nvSpPr>
        <dsp:cNvPr id="0" name=""/>
        <dsp:cNvSpPr/>
      </dsp:nvSpPr>
      <dsp:spPr>
        <a:xfrm>
          <a:off x="0" y="2535827"/>
          <a:ext cx="4551363" cy="55165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Infectious Disease ProjectECHO</a:t>
          </a:r>
        </a:p>
      </dsp:txBody>
      <dsp:txXfrm>
        <a:off x="26930" y="2562757"/>
        <a:ext cx="4497503" cy="497795"/>
      </dsp:txXfrm>
    </dsp:sp>
    <dsp:sp modelId="{CA9C7FA7-9AEC-164E-B796-C4C2AEACBD8C}">
      <dsp:nvSpPr>
        <dsp:cNvPr id="0" name=""/>
        <dsp:cNvSpPr/>
      </dsp:nvSpPr>
      <dsp:spPr>
        <a:xfrm>
          <a:off x="0" y="3087482"/>
          <a:ext cx="455136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5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Weekly meetings with cases and didactics</a:t>
          </a:r>
        </a:p>
      </dsp:txBody>
      <dsp:txXfrm>
        <a:off x="0" y="3087482"/>
        <a:ext cx="4551363" cy="380880"/>
      </dsp:txXfrm>
    </dsp:sp>
    <dsp:sp modelId="{71EAA6DF-0A82-1047-99CB-D4A2F16FE800}">
      <dsp:nvSpPr>
        <dsp:cNvPr id="0" name=""/>
        <dsp:cNvSpPr/>
      </dsp:nvSpPr>
      <dsp:spPr>
        <a:xfrm>
          <a:off x="0" y="3468362"/>
          <a:ext cx="4551363" cy="55165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Pharmacist training by pharmacist</a:t>
          </a:r>
        </a:p>
      </dsp:txBody>
      <dsp:txXfrm>
        <a:off x="26930" y="3495292"/>
        <a:ext cx="4497503" cy="497795"/>
      </dsp:txXfrm>
    </dsp:sp>
    <dsp:sp modelId="{1E41A7FB-E803-1547-B398-34E762D3EB80}">
      <dsp:nvSpPr>
        <dsp:cNvPr id="0" name=""/>
        <dsp:cNvSpPr/>
      </dsp:nvSpPr>
      <dsp:spPr>
        <a:xfrm>
          <a:off x="0" y="4020017"/>
          <a:ext cx="4551363"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50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Patients come to pharmacy asking for PrEP</a:t>
          </a:r>
        </a:p>
        <a:p>
          <a:pPr marL="114300" lvl="1" indent="-114300" algn="l" defTabSz="622300">
            <a:lnSpc>
              <a:spcPct val="90000"/>
            </a:lnSpc>
            <a:spcBef>
              <a:spcPct val="0"/>
            </a:spcBef>
            <a:spcAft>
              <a:spcPct val="20000"/>
            </a:spcAft>
            <a:buChar char="••"/>
          </a:pPr>
          <a:r>
            <a:rPr lang="en-US" sz="1400" kern="1200" dirty="0"/>
            <a:t>Pharmacists are familiar with managing DM, HTN, warfarin, and Hepatitis C</a:t>
          </a:r>
        </a:p>
        <a:p>
          <a:pPr marL="114300" lvl="1" indent="-114300" algn="l" defTabSz="622300">
            <a:lnSpc>
              <a:spcPct val="90000"/>
            </a:lnSpc>
            <a:spcBef>
              <a:spcPct val="0"/>
            </a:spcBef>
            <a:spcAft>
              <a:spcPct val="20000"/>
            </a:spcAft>
            <a:buChar char="••"/>
          </a:pPr>
          <a:r>
            <a:rPr lang="en-US" sz="1400" kern="1200" dirty="0"/>
            <a:t>Training provided to 3 pharmacy clinics and 4 pharmacists</a:t>
          </a:r>
        </a:p>
      </dsp:txBody>
      <dsp:txXfrm>
        <a:off x="0" y="4020017"/>
        <a:ext cx="4551363" cy="9045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58A45-9579-774F-BD4A-063184C3E81F}">
      <dsp:nvSpPr>
        <dsp:cNvPr id="0" name=""/>
        <dsp:cNvSpPr/>
      </dsp:nvSpPr>
      <dsp:spPr>
        <a:xfrm>
          <a:off x="0" y="3736288"/>
          <a:ext cx="2628900" cy="6129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lvl="0" algn="ctr" defTabSz="933450">
            <a:lnSpc>
              <a:spcPct val="90000"/>
            </a:lnSpc>
            <a:spcBef>
              <a:spcPct val="0"/>
            </a:spcBef>
            <a:spcAft>
              <a:spcPct val="35000"/>
            </a:spcAft>
          </a:pPr>
          <a:r>
            <a:rPr lang="en-US" sz="2100" kern="1200"/>
            <a:t>Create</a:t>
          </a:r>
        </a:p>
      </dsp:txBody>
      <dsp:txXfrm>
        <a:off x="0" y="3736288"/>
        <a:ext cx="2628900" cy="612969"/>
      </dsp:txXfrm>
    </dsp:sp>
    <dsp:sp modelId="{AB686D76-2FD3-F24B-A1F6-65539B0CC753}">
      <dsp:nvSpPr>
        <dsp:cNvPr id="0" name=""/>
        <dsp:cNvSpPr/>
      </dsp:nvSpPr>
      <dsp:spPr>
        <a:xfrm>
          <a:off x="2628900" y="3736288"/>
          <a:ext cx="7886700" cy="61296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90500" rIns="159980" bIns="190500" numCol="1" spcCol="1270" anchor="ctr" anchorCtr="0">
          <a:noAutofit/>
        </a:bodyPr>
        <a:lstStyle/>
        <a:p>
          <a:pPr lvl="0" algn="l" defTabSz="666750">
            <a:lnSpc>
              <a:spcPct val="90000"/>
            </a:lnSpc>
            <a:spcBef>
              <a:spcPct val="0"/>
            </a:spcBef>
            <a:spcAft>
              <a:spcPct val="35000"/>
            </a:spcAft>
          </a:pPr>
          <a:r>
            <a:rPr lang="en-US" sz="1500" kern="1200" dirty="0"/>
            <a:t>Performance-based outcomes around SUD/HCV/HIV/STI</a:t>
          </a:r>
        </a:p>
      </dsp:txBody>
      <dsp:txXfrm>
        <a:off x="2628900" y="3736288"/>
        <a:ext cx="7886700" cy="612969"/>
      </dsp:txXfrm>
    </dsp:sp>
    <dsp:sp modelId="{A89F8428-4E4F-3040-867C-73290FF4B233}">
      <dsp:nvSpPr>
        <dsp:cNvPr id="0" name=""/>
        <dsp:cNvSpPr/>
      </dsp:nvSpPr>
      <dsp:spPr>
        <a:xfrm rot="10800000">
          <a:off x="0" y="2802736"/>
          <a:ext cx="2628900" cy="942746"/>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lvl="0" algn="ctr" defTabSz="933450">
            <a:lnSpc>
              <a:spcPct val="90000"/>
            </a:lnSpc>
            <a:spcBef>
              <a:spcPct val="0"/>
            </a:spcBef>
            <a:spcAft>
              <a:spcPct val="35000"/>
            </a:spcAft>
          </a:pPr>
          <a:r>
            <a:rPr lang="en-US" sz="2100" kern="1200" dirty="0"/>
            <a:t>Allow provider time</a:t>
          </a:r>
        </a:p>
      </dsp:txBody>
      <dsp:txXfrm rot="-10800000">
        <a:off x="0" y="2802736"/>
        <a:ext cx="2628900" cy="612785"/>
      </dsp:txXfrm>
    </dsp:sp>
    <dsp:sp modelId="{EF26D8D5-F065-3741-93D3-509FF7ACB6C4}">
      <dsp:nvSpPr>
        <dsp:cNvPr id="0" name=""/>
        <dsp:cNvSpPr/>
      </dsp:nvSpPr>
      <dsp:spPr>
        <a:xfrm>
          <a:off x="2628900" y="2802736"/>
          <a:ext cx="7886700" cy="61278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90500" rIns="159980" bIns="190500" numCol="1" spcCol="1270" anchor="ctr" anchorCtr="0">
          <a:noAutofit/>
        </a:bodyPr>
        <a:lstStyle/>
        <a:p>
          <a:pPr lvl="0" algn="l" defTabSz="666750">
            <a:lnSpc>
              <a:spcPct val="90000"/>
            </a:lnSpc>
            <a:spcBef>
              <a:spcPct val="0"/>
            </a:spcBef>
            <a:spcAft>
              <a:spcPct val="35000"/>
            </a:spcAft>
          </a:pPr>
          <a:r>
            <a:rPr lang="en-US" sz="1500" kern="1200" dirty="0"/>
            <a:t>For training and participation in these activities</a:t>
          </a:r>
        </a:p>
      </dsp:txBody>
      <dsp:txXfrm>
        <a:off x="2628900" y="2802736"/>
        <a:ext cx="7886700" cy="612785"/>
      </dsp:txXfrm>
    </dsp:sp>
    <dsp:sp modelId="{CF1C15DE-23F2-4640-8955-EC5B116D3057}">
      <dsp:nvSpPr>
        <dsp:cNvPr id="0" name=""/>
        <dsp:cNvSpPr/>
      </dsp:nvSpPr>
      <dsp:spPr>
        <a:xfrm rot="10800000">
          <a:off x="0" y="1869184"/>
          <a:ext cx="2628900" cy="942746"/>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lvl="0" algn="ctr" defTabSz="933450">
            <a:lnSpc>
              <a:spcPct val="90000"/>
            </a:lnSpc>
            <a:spcBef>
              <a:spcPct val="0"/>
            </a:spcBef>
            <a:spcAft>
              <a:spcPct val="35000"/>
            </a:spcAft>
          </a:pPr>
          <a:r>
            <a:rPr lang="en-US" sz="2100" kern="1200" dirty="0"/>
            <a:t>Enforce Policies</a:t>
          </a:r>
        </a:p>
      </dsp:txBody>
      <dsp:txXfrm rot="-10800000">
        <a:off x="0" y="1869184"/>
        <a:ext cx="2628900" cy="612785"/>
      </dsp:txXfrm>
    </dsp:sp>
    <dsp:sp modelId="{C9129DD5-2ED2-8F4F-9C29-206917B909A6}">
      <dsp:nvSpPr>
        <dsp:cNvPr id="0" name=""/>
        <dsp:cNvSpPr/>
      </dsp:nvSpPr>
      <dsp:spPr>
        <a:xfrm>
          <a:off x="2628900" y="1869184"/>
          <a:ext cx="7886700" cy="61278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90500" rIns="159980" bIns="190500" numCol="1" spcCol="1270" anchor="ctr" anchorCtr="0">
          <a:noAutofit/>
        </a:bodyPr>
        <a:lstStyle/>
        <a:p>
          <a:pPr lvl="0" algn="l" defTabSz="666750">
            <a:lnSpc>
              <a:spcPct val="90000"/>
            </a:lnSpc>
            <a:spcBef>
              <a:spcPct val="0"/>
            </a:spcBef>
            <a:spcAft>
              <a:spcPct val="35000"/>
            </a:spcAft>
          </a:pPr>
          <a:r>
            <a:rPr lang="en-US" sz="1500" kern="1200" dirty="0"/>
            <a:t>Encourage, facilitate and motivate SUD, HCV, HIV and STI screening and treatment</a:t>
          </a:r>
        </a:p>
      </dsp:txBody>
      <dsp:txXfrm>
        <a:off x="2628900" y="1869184"/>
        <a:ext cx="7886700" cy="612785"/>
      </dsp:txXfrm>
    </dsp:sp>
    <dsp:sp modelId="{FAB46888-ECCB-1642-9F1A-1EEE381ED988}">
      <dsp:nvSpPr>
        <dsp:cNvPr id="0" name=""/>
        <dsp:cNvSpPr/>
      </dsp:nvSpPr>
      <dsp:spPr>
        <a:xfrm rot="10800000">
          <a:off x="0" y="935632"/>
          <a:ext cx="2628900" cy="94274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lvl="0" algn="ctr" defTabSz="933450">
            <a:lnSpc>
              <a:spcPct val="90000"/>
            </a:lnSpc>
            <a:spcBef>
              <a:spcPct val="0"/>
            </a:spcBef>
            <a:spcAft>
              <a:spcPct val="35000"/>
            </a:spcAft>
          </a:pPr>
          <a:r>
            <a:rPr lang="en-US" sz="2100" kern="1200" dirty="0"/>
            <a:t>Have</a:t>
          </a:r>
        </a:p>
      </dsp:txBody>
      <dsp:txXfrm rot="-10800000">
        <a:off x="0" y="935632"/>
        <a:ext cx="2628900" cy="612785"/>
      </dsp:txXfrm>
    </dsp:sp>
    <dsp:sp modelId="{FD46361A-2AD2-174C-BF2A-0C6464C6293E}">
      <dsp:nvSpPr>
        <dsp:cNvPr id="0" name=""/>
        <dsp:cNvSpPr/>
      </dsp:nvSpPr>
      <dsp:spPr>
        <a:xfrm>
          <a:off x="2628900" y="935632"/>
          <a:ext cx="7886700" cy="61278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90500" rIns="159980" bIns="190500" numCol="1" spcCol="1270" anchor="ctr" anchorCtr="0">
          <a:noAutofit/>
        </a:bodyPr>
        <a:lstStyle/>
        <a:p>
          <a:pPr lvl="0" algn="l" defTabSz="666750">
            <a:lnSpc>
              <a:spcPct val="90000"/>
            </a:lnSpc>
            <a:spcBef>
              <a:spcPct val="0"/>
            </a:spcBef>
            <a:spcAft>
              <a:spcPct val="35000"/>
            </a:spcAft>
          </a:pPr>
          <a:r>
            <a:rPr lang="en-US" sz="1500" kern="1200" dirty="0"/>
            <a:t>SUD/HCV/HIV/STI policies in place</a:t>
          </a:r>
        </a:p>
      </dsp:txBody>
      <dsp:txXfrm>
        <a:off x="2628900" y="935632"/>
        <a:ext cx="7886700" cy="612785"/>
      </dsp:txXfrm>
    </dsp:sp>
    <dsp:sp modelId="{5B68F35B-039B-C84B-B752-1B4AB2648E69}">
      <dsp:nvSpPr>
        <dsp:cNvPr id="0" name=""/>
        <dsp:cNvSpPr/>
      </dsp:nvSpPr>
      <dsp:spPr>
        <a:xfrm rot="10800000">
          <a:off x="0" y="2080"/>
          <a:ext cx="2628900" cy="942746"/>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49352" rIns="186967" bIns="149352" numCol="1" spcCol="1270" anchor="ctr" anchorCtr="0">
          <a:noAutofit/>
        </a:bodyPr>
        <a:lstStyle/>
        <a:p>
          <a:pPr lvl="0" algn="ctr" defTabSz="933450">
            <a:lnSpc>
              <a:spcPct val="90000"/>
            </a:lnSpc>
            <a:spcBef>
              <a:spcPct val="0"/>
            </a:spcBef>
            <a:spcAft>
              <a:spcPct val="35000"/>
            </a:spcAft>
          </a:pPr>
          <a:r>
            <a:rPr lang="en-US" sz="2100" kern="1200" dirty="0"/>
            <a:t>Recognize</a:t>
          </a:r>
        </a:p>
      </dsp:txBody>
      <dsp:txXfrm rot="-10800000">
        <a:off x="0" y="2080"/>
        <a:ext cx="2628900" cy="612785"/>
      </dsp:txXfrm>
    </dsp:sp>
    <dsp:sp modelId="{6266541B-55DC-3F4E-A93E-E80D11FC57E4}">
      <dsp:nvSpPr>
        <dsp:cNvPr id="0" name=""/>
        <dsp:cNvSpPr/>
      </dsp:nvSpPr>
      <dsp:spPr>
        <a:xfrm>
          <a:off x="2628900" y="2080"/>
          <a:ext cx="7886700" cy="612785"/>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90500" rIns="159980" bIns="190500" numCol="1" spcCol="1270" anchor="ctr" anchorCtr="0">
          <a:noAutofit/>
        </a:bodyPr>
        <a:lstStyle/>
        <a:p>
          <a:pPr lvl="0" algn="l" defTabSz="666750">
            <a:lnSpc>
              <a:spcPct val="90000"/>
            </a:lnSpc>
            <a:spcBef>
              <a:spcPct val="0"/>
            </a:spcBef>
            <a:spcAft>
              <a:spcPct val="35000"/>
            </a:spcAft>
          </a:pPr>
          <a:r>
            <a:rPr lang="en-US" sz="1500" kern="1200" dirty="0"/>
            <a:t>the problem and embrace it as a syndemic</a:t>
          </a:r>
        </a:p>
      </dsp:txBody>
      <dsp:txXfrm>
        <a:off x="2628900" y="2080"/>
        <a:ext cx="7886700" cy="6127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F5BA8-0614-411A-B52E-65C5D5AD3862}">
      <dsp:nvSpPr>
        <dsp:cNvPr id="0" name=""/>
        <dsp:cNvSpPr/>
      </dsp:nvSpPr>
      <dsp:spPr>
        <a:xfrm>
          <a:off x="0" y="0"/>
          <a:ext cx="1213576" cy="368458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a:t>HCV/HIV Testing and Treatment </a:t>
          </a:r>
        </a:p>
      </dsp:txBody>
      <dsp:txXfrm>
        <a:off x="0" y="1473835"/>
        <a:ext cx="1213576" cy="1473835"/>
      </dsp:txXfrm>
    </dsp:sp>
    <dsp:sp modelId="{FFFAAF91-9CCD-453D-8779-D99701199AD0}">
      <dsp:nvSpPr>
        <dsp:cNvPr id="0" name=""/>
        <dsp:cNvSpPr/>
      </dsp:nvSpPr>
      <dsp:spPr>
        <a:xfrm>
          <a:off x="36407" y="221075"/>
          <a:ext cx="1140761" cy="1226967"/>
        </a:xfrm>
        <a:prstGeom prst="ellipse">
          <a:avLst/>
        </a:prstGeom>
        <a:blipFill rotWithShape="1">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0892D-770F-4A55-963C-8DFC0B0A4708}">
      <dsp:nvSpPr>
        <dsp:cNvPr id="0" name=""/>
        <dsp:cNvSpPr/>
      </dsp:nvSpPr>
      <dsp:spPr>
        <a:xfrm>
          <a:off x="1249983" y="0"/>
          <a:ext cx="1213576" cy="368458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t>Mental Health Services</a:t>
          </a:r>
        </a:p>
      </dsp:txBody>
      <dsp:txXfrm>
        <a:off x="1249983" y="1473835"/>
        <a:ext cx="1213576" cy="1473835"/>
      </dsp:txXfrm>
    </dsp:sp>
    <dsp:sp modelId="{54A54A80-B3F6-433B-AD59-C499A746B097}">
      <dsp:nvSpPr>
        <dsp:cNvPr id="0" name=""/>
        <dsp:cNvSpPr/>
      </dsp:nvSpPr>
      <dsp:spPr>
        <a:xfrm>
          <a:off x="1286391" y="221075"/>
          <a:ext cx="1140761" cy="1226967"/>
        </a:xfrm>
        <a:prstGeom prst="ellipse">
          <a:avLst/>
        </a:prstGeom>
        <a:blipFill rotWithShape="1">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B1E9C9-73DC-4A28-AE8F-8F7D64A75BB7}">
      <dsp:nvSpPr>
        <dsp:cNvPr id="0" name=""/>
        <dsp:cNvSpPr/>
      </dsp:nvSpPr>
      <dsp:spPr>
        <a:xfrm>
          <a:off x="2499967" y="0"/>
          <a:ext cx="1213576" cy="368458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a:t>Medication Assisted Treatment</a:t>
          </a:r>
        </a:p>
      </dsp:txBody>
      <dsp:txXfrm>
        <a:off x="2499967" y="1473835"/>
        <a:ext cx="1213576" cy="1473835"/>
      </dsp:txXfrm>
    </dsp:sp>
    <dsp:sp modelId="{61007DB6-0726-4196-8E93-06A35EDC13AD}">
      <dsp:nvSpPr>
        <dsp:cNvPr id="0" name=""/>
        <dsp:cNvSpPr/>
      </dsp:nvSpPr>
      <dsp:spPr>
        <a:xfrm>
          <a:off x="2536375" y="221075"/>
          <a:ext cx="1140761" cy="1226967"/>
        </a:xfrm>
        <a:prstGeom prst="ellipse">
          <a:avLst/>
        </a:prstGeom>
        <a:blipFill rotWithShape="1">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055F5-DFF5-42DF-ACA7-31C5BA9526A3}">
      <dsp:nvSpPr>
        <dsp:cNvPr id="0" name=""/>
        <dsp:cNvSpPr/>
      </dsp:nvSpPr>
      <dsp:spPr>
        <a:xfrm>
          <a:off x="3749951" y="0"/>
          <a:ext cx="1213576" cy="368458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t>PREP for PWUDs </a:t>
          </a:r>
        </a:p>
      </dsp:txBody>
      <dsp:txXfrm>
        <a:off x="3749951" y="1473835"/>
        <a:ext cx="1213576" cy="1473835"/>
      </dsp:txXfrm>
    </dsp:sp>
    <dsp:sp modelId="{9EF5B1DE-C0EC-4A0B-A196-72877481F503}">
      <dsp:nvSpPr>
        <dsp:cNvPr id="0" name=""/>
        <dsp:cNvSpPr/>
      </dsp:nvSpPr>
      <dsp:spPr>
        <a:xfrm>
          <a:off x="3786358" y="221075"/>
          <a:ext cx="1140761" cy="1226967"/>
        </a:xfrm>
        <a:prstGeom prst="ellipse">
          <a:avLst/>
        </a:prstGeom>
        <a:blipFill rotWithShape="1">
          <a:blip xmlns:r="http://schemas.openxmlformats.org/officeDocument/2006/relationships" r:embed="rId4"/>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B6363-B5CA-4DD4-B59C-4940E692AD8D}">
      <dsp:nvSpPr>
        <dsp:cNvPr id="0" name=""/>
        <dsp:cNvSpPr/>
      </dsp:nvSpPr>
      <dsp:spPr>
        <a:xfrm>
          <a:off x="4999935" y="0"/>
          <a:ext cx="1213576" cy="368458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t>Naloxone, Syringe Service Programs, and Safer Injection Practices</a:t>
          </a:r>
        </a:p>
      </dsp:txBody>
      <dsp:txXfrm>
        <a:off x="4999935" y="1473835"/>
        <a:ext cx="1213576" cy="1473835"/>
      </dsp:txXfrm>
    </dsp:sp>
    <dsp:sp modelId="{8BE0B6F7-BB18-4550-A82D-703C1559FB8C}">
      <dsp:nvSpPr>
        <dsp:cNvPr id="0" name=""/>
        <dsp:cNvSpPr/>
      </dsp:nvSpPr>
      <dsp:spPr>
        <a:xfrm>
          <a:off x="5036342" y="221075"/>
          <a:ext cx="1140761" cy="1226967"/>
        </a:xfrm>
        <a:prstGeom prst="ellipse">
          <a:avLst/>
        </a:prstGeom>
        <a:blipFill rotWithShape="1">
          <a:blip xmlns:r="http://schemas.openxmlformats.org/officeDocument/2006/relationships" r:embed="rId5"/>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A86D02-BF59-45A8-9BCF-FB0B3CCF9E5A}">
      <dsp:nvSpPr>
        <dsp:cNvPr id="0" name=""/>
        <dsp:cNvSpPr/>
      </dsp:nvSpPr>
      <dsp:spPr>
        <a:xfrm>
          <a:off x="248540" y="2947670"/>
          <a:ext cx="5716431" cy="552688"/>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B50DD-ED1D-2C48-9161-4E7817BAE7E9}">
      <dsp:nvSpPr>
        <dsp:cNvPr id="0" name=""/>
        <dsp:cNvSpPr/>
      </dsp:nvSpPr>
      <dsp:spPr>
        <a:xfrm>
          <a:off x="0" y="54659"/>
          <a:ext cx="5417127" cy="5036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Historical Trauma</a:t>
          </a:r>
        </a:p>
      </dsp:txBody>
      <dsp:txXfrm>
        <a:off x="24588" y="79247"/>
        <a:ext cx="5367951" cy="454509"/>
      </dsp:txXfrm>
    </dsp:sp>
    <dsp:sp modelId="{87B88782-16A9-B54B-BC0B-A4BFF1D625FE}">
      <dsp:nvSpPr>
        <dsp:cNvPr id="0" name=""/>
        <dsp:cNvSpPr/>
      </dsp:nvSpPr>
      <dsp:spPr>
        <a:xfrm>
          <a:off x="0" y="618824"/>
          <a:ext cx="5417127" cy="50368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Stigma</a:t>
          </a:r>
        </a:p>
      </dsp:txBody>
      <dsp:txXfrm>
        <a:off x="24588" y="643412"/>
        <a:ext cx="5367951" cy="454509"/>
      </dsp:txXfrm>
    </dsp:sp>
    <dsp:sp modelId="{4296D6AC-22B7-394D-A2A8-A87E1F92F229}">
      <dsp:nvSpPr>
        <dsp:cNvPr id="0" name=""/>
        <dsp:cNvSpPr/>
      </dsp:nvSpPr>
      <dsp:spPr>
        <a:xfrm>
          <a:off x="0" y="1122509"/>
          <a:ext cx="5417127"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9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LGBTQ and Two-Spirit associated stigma</a:t>
          </a:r>
        </a:p>
        <a:p>
          <a:pPr marL="171450" lvl="1" indent="-171450" algn="l" defTabSz="711200">
            <a:lnSpc>
              <a:spcPct val="90000"/>
            </a:lnSpc>
            <a:spcBef>
              <a:spcPct val="0"/>
            </a:spcBef>
            <a:spcAft>
              <a:spcPct val="20000"/>
            </a:spcAft>
            <a:buChar char="••"/>
          </a:pPr>
          <a:r>
            <a:rPr lang="en-US" sz="1600" kern="1200" dirty="0"/>
            <a:t>HIV associated stigma</a:t>
          </a:r>
        </a:p>
        <a:p>
          <a:pPr marL="171450" lvl="1" indent="-171450" algn="l" defTabSz="711200">
            <a:lnSpc>
              <a:spcPct val="90000"/>
            </a:lnSpc>
            <a:spcBef>
              <a:spcPct val="0"/>
            </a:spcBef>
            <a:spcAft>
              <a:spcPct val="20000"/>
            </a:spcAft>
            <a:buChar char="••"/>
          </a:pPr>
          <a:r>
            <a:rPr lang="en-US" sz="1600" kern="1200" dirty="0"/>
            <a:t>Injection Drug Use associated stigma</a:t>
          </a:r>
        </a:p>
      </dsp:txBody>
      <dsp:txXfrm>
        <a:off x="0" y="1122509"/>
        <a:ext cx="5417127" cy="825930"/>
      </dsp:txXfrm>
    </dsp:sp>
    <dsp:sp modelId="{5832DDAA-C0C7-2B4D-83E3-EE8DA7E9C4D2}">
      <dsp:nvSpPr>
        <dsp:cNvPr id="0" name=""/>
        <dsp:cNvSpPr/>
      </dsp:nvSpPr>
      <dsp:spPr>
        <a:xfrm>
          <a:off x="0" y="1948439"/>
          <a:ext cx="5417127" cy="50368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Lack of:</a:t>
          </a:r>
        </a:p>
      </dsp:txBody>
      <dsp:txXfrm>
        <a:off x="24588" y="1973027"/>
        <a:ext cx="5367951" cy="454509"/>
      </dsp:txXfrm>
    </dsp:sp>
    <dsp:sp modelId="{F99BF658-7FBD-3B48-AAEC-0BB637E4E9C3}">
      <dsp:nvSpPr>
        <dsp:cNvPr id="0" name=""/>
        <dsp:cNvSpPr/>
      </dsp:nvSpPr>
      <dsp:spPr>
        <a:xfrm>
          <a:off x="0" y="2452124"/>
          <a:ext cx="5417127" cy="1608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9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Public awareness</a:t>
          </a:r>
        </a:p>
        <a:p>
          <a:pPr marL="171450" lvl="1" indent="-171450" algn="l" defTabSz="711200">
            <a:lnSpc>
              <a:spcPct val="90000"/>
            </a:lnSpc>
            <a:spcBef>
              <a:spcPct val="0"/>
            </a:spcBef>
            <a:spcAft>
              <a:spcPct val="20000"/>
            </a:spcAft>
            <a:buChar char="••"/>
          </a:pPr>
          <a:r>
            <a:rPr lang="en-US" sz="1600" kern="1200" dirty="0"/>
            <a:t>Syringe Service Programs</a:t>
          </a:r>
        </a:p>
        <a:p>
          <a:pPr marL="171450" lvl="1" indent="-171450" algn="l" defTabSz="711200">
            <a:lnSpc>
              <a:spcPct val="90000"/>
            </a:lnSpc>
            <a:spcBef>
              <a:spcPct val="0"/>
            </a:spcBef>
            <a:spcAft>
              <a:spcPct val="20000"/>
            </a:spcAft>
            <a:buChar char="••"/>
          </a:pPr>
          <a:r>
            <a:rPr lang="en-US" sz="1600" kern="1200" dirty="0"/>
            <a:t>Outreach programs: Meeting patients where they are</a:t>
          </a:r>
        </a:p>
        <a:p>
          <a:pPr marL="171450" lvl="1" indent="-171450" algn="l" defTabSz="711200">
            <a:lnSpc>
              <a:spcPct val="90000"/>
            </a:lnSpc>
            <a:spcBef>
              <a:spcPct val="0"/>
            </a:spcBef>
            <a:spcAft>
              <a:spcPct val="20000"/>
            </a:spcAft>
            <a:buChar char="••"/>
          </a:pPr>
          <a:r>
            <a:rPr lang="en-US" sz="1600" kern="1200" dirty="0"/>
            <a:t>Integration of services at the clinic, MAT programs and SSP programs</a:t>
          </a:r>
        </a:p>
        <a:p>
          <a:pPr marL="171450" lvl="1" indent="-171450" algn="l" defTabSz="711200">
            <a:lnSpc>
              <a:spcPct val="90000"/>
            </a:lnSpc>
            <a:spcBef>
              <a:spcPct val="0"/>
            </a:spcBef>
            <a:spcAft>
              <a:spcPct val="20000"/>
            </a:spcAft>
            <a:buChar char="••"/>
          </a:pPr>
          <a:r>
            <a:rPr lang="en-US" sz="1600" kern="1200" dirty="0"/>
            <a:t>performance-based outcomes related to HIV/HCV/SUD/STIs</a:t>
          </a:r>
        </a:p>
      </dsp:txBody>
      <dsp:txXfrm>
        <a:off x="0" y="2452124"/>
        <a:ext cx="5417127" cy="1608389"/>
      </dsp:txXfrm>
    </dsp:sp>
    <dsp:sp modelId="{11A7646F-A158-1D47-84B8-B44160B21833}">
      <dsp:nvSpPr>
        <dsp:cNvPr id="0" name=""/>
        <dsp:cNvSpPr/>
      </dsp:nvSpPr>
      <dsp:spPr>
        <a:xfrm>
          <a:off x="0" y="4060514"/>
          <a:ext cx="5417127" cy="50368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COVID-19  Pandemic</a:t>
          </a:r>
        </a:p>
      </dsp:txBody>
      <dsp:txXfrm>
        <a:off x="24588" y="4085102"/>
        <a:ext cx="5367951" cy="4545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11BA1-4078-114B-A0D6-F6C0AB6E1BB4}">
      <dsp:nvSpPr>
        <dsp:cNvPr id="0" name=""/>
        <dsp:cNvSpPr/>
      </dsp:nvSpPr>
      <dsp:spPr>
        <a:xfrm>
          <a:off x="0" y="40450"/>
          <a:ext cx="5137317" cy="83537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The </a:t>
          </a:r>
          <a:r>
            <a:rPr lang="en-US" sz="2100" kern="1200" dirty="0"/>
            <a:t>STI disparities in racial and ethnic minorities are </a:t>
          </a:r>
          <a:r>
            <a:rPr lang="en-US" sz="2100" kern="1200" dirty="0" smtClean="0"/>
            <a:t>not only driven </a:t>
          </a:r>
          <a:r>
            <a:rPr lang="en-US" sz="2100" kern="1200" dirty="0"/>
            <a:t>by </a:t>
          </a:r>
          <a:r>
            <a:rPr lang="en-US" sz="2100" kern="1200" dirty="0" smtClean="0"/>
            <a:t>behavior</a:t>
          </a:r>
          <a:endParaRPr lang="en-US" sz="2100" kern="1200" dirty="0"/>
        </a:p>
      </dsp:txBody>
      <dsp:txXfrm>
        <a:off x="40780" y="81230"/>
        <a:ext cx="5055757" cy="753819"/>
      </dsp:txXfrm>
    </dsp:sp>
    <dsp:sp modelId="{4E0381C2-125C-4249-B9AD-428FAB606F1E}">
      <dsp:nvSpPr>
        <dsp:cNvPr id="0" name=""/>
        <dsp:cNvSpPr/>
      </dsp:nvSpPr>
      <dsp:spPr>
        <a:xfrm>
          <a:off x="0" y="875830"/>
          <a:ext cx="5137317"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11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Structural and Socioeconomic factors play a major role</a:t>
          </a:r>
          <a:endParaRPr lang="en-US" sz="1600" kern="1200" dirty="0"/>
        </a:p>
      </dsp:txBody>
      <dsp:txXfrm>
        <a:off x="0" y="875830"/>
        <a:ext cx="5137317" cy="347760"/>
      </dsp:txXfrm>
    </dsp:sp>
    <dsp:sp modelId="{212BA302-FB78-4702-8A2E-2AE278010BF6}">
      <dsp:nvSpPr>
        <dsp:cNvPr id="0" name=""/>
        <dsp:cNvSpPr/>
      </dsp:nvSpPr>
      <dsp:spPr>
        <a:xfrm>
          <a:off x="0" y="1223590"/>
          <a:ext cx="5137317" cy="83537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When people are unable to seek or receive care because of socioeconomic barriers</a:t>
          </a:r>
          <a:endParaRPr lang="en-US" sz="2100" kern="1200" dirty="0"/>
        </a:p>
      </dsp:txBody>
      <dsp:txXfrm>
        <a:off x="40780" y="1264370"/>
        <a:ext cx="5055757" cy="753819"/>
      </dsp:txXfrm>
    </dsp:sp>
    <dsp:sp modelId="{B2425210-6B67-4D1F-B8AC-A0FFA722E9D3}">
      <dsp:nvSpPr>
        <dsp:cNvPr id="0" name=""/>
        <dsp:cNvSpPr/>
      </dsp:nvSpPr>
      <dsp:spPr>
        <a:xfrm>
          <a:off x="0" y="2058970"/>
          <a:ext cx="5137317"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11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Treatable diseases, like syphilis, HIV or HCV, persist at higher rates. </a:t>
          </a:r>
          <a:endParaRPr lang="en-US" sz="1600" kern="1200" dirty="0"/>
        </a:p>
        <a:p>
          <a:pPr marL="171450" lvl="1" indent="-171450" algn="l" defTabSz="711200">
            <a:lnSpc>
              <a:spcPct val="90000"/>
            </a:lnSpc>
            <a:spcBef>
              <a:spcPct val="0"/>
            </a:spcBef>
            <a:spcAft>
              <a:spcPct val="20000"/>
            </a:spcAft>
            <a:buChar char="••"/>
          </a:pPr>
          <a:r>
            <a:rPr lang="en-US" sz="1600" kern="1200" dirty="0"/>
            <a:t>With a higher baseline </a:t>
          </a:r>
          <a:r>
            <a:rPr lang="en-US" sz="1600" kern="1200" dirty="0" smtClean="0"/>
            <a:t>rate of </a:t>
          </a:r>
          <a:r>
            <a:rPr lang="en-US" sz="1600" kern="1200" dirty="0"/>
            <a:t>transmissible </a:t>
          </a:r>
          <a:r>
            <a:rPr lang="en-US" sz="1600" kern="1200" dirty="0" smtClean="0"/>
            <a:t>infections it is more likely that those in the community will be exposed to the infection. </a:t>
          </a:r>
          <a:endParaRPr lang="en-US" sz="1600" kern="1200" dirty="0"/>
        </a:p>
      </dsp:txBody>
      <dsp:txXfrm>
        <a:off x="0" y="2058970"/>
        <a:ext cx="5137317" cy="1238895"/>
      </dsp:txXfrm>
    </dsp:sp>
    <dsp:sp modelId="{3AA0FEB3-0799-4EDD-AF5B-4452F2707B6E}">
      <dsp:nvSpPr>
        <dsp:cNvPr id="0" name=""/>
        <dsp:cNvSpPr/>
      </dsp:nvSpPr>
      <dsp:spPr>
        <a:xfrm>
          <a:off x="0" y="3297864"/>
          <a:ext cx="5137317" cy="83537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Respond  </a:t>
          </a:r>
          <a:r>
            <a:rPr lang="en-US" sz="2100" kern="1200" dirty="0"/>
            <a:t>to </a:t>
          </a:r>
          <a:r>
            <a:rPr lang="en-US" sz="2100" kern="1200" dirty="0" smtClean="0"/>
            <a:t>STIs, HCV and SUD</a:t>
          </a:r>
          <a:endParaRPr lang="en-US" sz="2100" kern="1200" dirty="0"/>
        </a:p>
      </dsp:txBody>
      <dsp:txXfrm>
        <a:off x="40780" y="3338644"/>
        <a:ext cx="5055757" cy="753819"/>
      </dsp:txXfrm>
    </dsp:sp>
    <dsp:sp modelId="{A33EE048-1110-4A11-865B-7E5D01AB0049}">
      <dsp:nvSpPr>
        <dsp:cNvPr id="0" name=""/>
        <dsp:cNvSpPr/>
      </dsp:nvSpPr>
      <dsp:spPr>
        <a:xfrm>
          <a:off x="0" y="4133245"/>
          <a:ext cx="513731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11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By ensuring that the  </a:t>
          </a:r>
          <a:r>
            <a:rPr lang="en-US" sz="1600" kern="1200" dirty="0"/>
            <a:t>resources go to the communities in highest </a:t>
          </a:r>
          <a:r>
            <a:rPr lang="en-US" sz="1600" kern="1200" dirty="0" smtClean="0"/>
            <a:t>need in a timely </a:t>
          </a:r>
          <a:r>
            <a:rPr lang="en-US" sz="1600" kern="1200" dirty="0"/>
            <a:t>and </a:t>
          </a:r>
          <a:r>
            <a:rPr lang="en-US" sz="1600" kern="1200" dirty="0" smtClean="0"/>
            <a:t>efficient way.</a:t>
          </a:r>
          <a:endParaRPr lang="en-US" sz="1600" kern="1200" dirty="0"/>
        </a:p>
      </dsp:txBody>
      <dsp:txXfrm>
        <a:off x="0" y="4133245"/>
        <a:ext cx="5137317" cy="499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9168B-31CA-454E-9B0B-6A3C4D7DEAAE}">
      <dsp:nvSpPr>
        <dsp:cNvPr id="0" name=""/>
        <dsp:cNvSpPr/>
      </dsp:nvSpPr>
      <dsp:spPr>
        <a:xfrm>
          <a:off x="715212" y="518649"/>
          <a:ext cx="1990125" cy="199012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C198E-C321-4EAD-B8EB-76468C734D56}">
      <dsp:nvSpPr>
        <dsp:cNvPr id="0" name=""/>
        <dsp:cNvSpPr/>
      </dsp:nvSpPr>
      <dsp:spPr>
        <a:xfrm>
          <a:off x="1139337" y="942774"/>
          <a:ext cx="1141875" cy="114187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B9E22F-D0F0-452F-B10B-D59CF8659C72}">
      <dsp:nvSpPr>
        <dsp:cNvPr id="0" name=""/>
        <dsp:cNvSpPr/>
      </dsp:nvSpPr>
      <dsp:spPr>
        <a:xfrm>
          <a:off x="79025" y="312864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en-US" sz="1300" b="1" i="0" kern="1200" dirty="0"/>
            <a:t>as a primary care health worker?</a:t>
          </a:r>
        </a:p>
        <a:p>
          <a:pPr lvl="0" algn="ctr" defTabSz="577850">
            <a:lnSpc>
              <a:spcPct val="100000"/>
            </a:lnSpc>
            <a:spcBef>
              <a:spcPct val="0"/>
            </a:spcBef>
            <a:spcAft>
              <a:spcPct val="35000"/>
            </a:spcAft>
            <a:defRPr cap="all"/>
          </a:pPr>
          <a:r>
            <a:rPr lang="en-US" sz="1300" b="1" i="0" kern="1200" dirty="0"/>
            <a:t>(Individual)</a:t>
          </a:r>
          <a:br>
            <a:rPr lang="en-US" sz="1300" b="1" i="0" kern="1200" dirty="0"/>
          </a:br>
          <a:endParaRPr lang="en-US" sz="1300" b="1" kern="1200" dirty="0"/>
        </a:p>
      </dsp:txBody>
      <dsp:txXfrm>
        <a:off x="79025" y="3128649"/>
        <a:ext cx="3262500" cy="720000"/>
      </dsp:txXfrm>
    </dsp:sp>
    <dsp:sp modelId="{3AA8813A-901E-4C87-AE8A-C1D37C5D074B}">
      <dsp:nvSpPr>
        <dsp:cNvPr id="0" name=""/>
        <dsp:cNvSpPr/>
      </dsp:nvSpPr>
      <dsp:spPr>
        <a:xfrm>
          <a:off x="4548650" y="518649"/>
          <a:ext cx="1990125" cy="199012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491DA-8C68-417E-897E-D7157626DF44}">
      <dsp:nvSpPr>
        <dsp:cNvPr id="0" name=""/>
        <dsp:cNvSpPr/>
      </dsp:nvSpPr>
      <dsp:spPr>
        <a:xfrm>
          <a:off x="4972775" y="942774"/>
          <a:ext cx="1141875" cy="114187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E6E86-5562-47F2-8345-92126C6C6A30}">
      <dsp:nvSpPr>
        <dsp:cNvPr id="0" name=""/>
        <dsp:cNvSpPr/>
      </dsp:nvSpPr>
      <dsp:spPr>
        <a:xfrm>
          <a:off x="3912462" y="312864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en-US" sz="1300" b="1" i="0" kern="1200" dirty="0"/>
            <a:t>as health system Leadership?</a:t>
          </a:r>
        </a:p>
        <a:p>
          <a:pPr lvl="0" algn="ctr" defTabSz="577850">
            <a:lnSpc>
              <a:spcPct val="100000"/>
            </a:lnSpc>
            <a:spcBef>
              <a:spcPct val="0"/>
            </a:spcBef>
            <a:spcAft>
              <a:spcPct val="35000"/>
            </a:spcAft>
            <a:defRPr cap="all"/>
          </a:pPr>
          <a:r>
            <a:rPr lang="en-US" sz="1300" b="1" i="0" kern="1200" dirty="0"/>
            <a:t>(Micro)</a:t>
          </a:r>
          <a:br>
            <a:rPr lang="en-US" sz="1300" b="1" i="0" kern="1200" dirty="0"/>
          </a:br>
          <a:endParaRPr lang="en-US" sz="1300" b="1" kern="1200" dirty="0"/>
        </a:p>
      </dsp:txBody>
      <dsp:txXfrm>
        <a:off x="3912462" y="3128649"/>
        <a:ext cx="3262500" cy="720000"/>
      </dsp:txXfrm>
    </dsp:sp>
    <dsp:sp modelId="{725D8225-6CC3-4552-964F-EC1C109D8A57}">
      <dsp:nvSpPr>
        <dsp:cNvPr id="0" name=""/>
        <dsp:cNvSpPr/>
      </dsp:nvSpPr>
      <dsp:spPr>
        <a:xfrm>
          <a:off x="8382087" y="518649"/>
          <a:ext cx="1990125" cy="199012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93E37-55F6-4112-97E0-0707DAA3358A}">
      <dsp:nvSpPr>
        <dsp:cNvPr id="0" name=""/>
        <dsp:cNvSpPr/>
      </dsp:nvSpPr>
      <dsp:spPr>
        <a:xfrm>
          <a:off x="8806212" y="942774"/>
          <a:ext cx="1141875" cy="114187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B84DB8-B5D7-49E9-918B-80B64C641C71}">
      <dsp:nvSpPr>
        <dsp:cNvPr id="0" name=""/>
        <dsp:cNvSpPr/>
      </dsp:nvSpPr>
      <dsp:spPr>
        <a:xfrm>
          <a:off x="7745900" y="312864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100000"/>
            </a:lnSpc>
            <a:spcBef>
              <a:spcPct val="0"/>
            </a:spcBef>
            <a:spcAft>
              <a:spcPct val="35000"/>
            </a:spcAft>
            <a:defRPr cap="all"/>
          </a:pPr>
          <a:r>
            <a:rPr lang="en-US" sz="1300" b="0" i="0" kern="1200" dirty="0"/>
            <a:t> As a Society</a:t>
          </a:r>
          <a:endParaRPr lang="en-US" sz="1300" b="1" i="0" kern="1200" dirty="0"/>
        </a:p>
        <a:p>
          <a:pPr lvl="0" algn="ctr" defTabSz="577850">
            <a:lnSpc>
              <a:spcPct val="100000"/>
            </a:lnSpc>
            <a:spcBef>
              <a:spcPct val="0"/>
            </a:spcBef>
            <a:spcAft>
              <a:spcPct val="35000"/>
            </a:spcAft>
            <a:defRPr cap="all"/>
          </a:pPr>
          <a:r>
            <a:rPr lang="en-US" sz="1300" b="1" i="0" kern="1200" dirty="0"/>
            <a:t>(Macro)</a:t>
          </a:r>
          <a:endParaRPr lang="en-US" sz="1300" b="1" kern="1200" dirty="0"/>
        </a:p>
      </dsp:txBody>
      <dsp:txXfrm>
        <a:off x="7745900" y="3128649"/>
        <a:ext cx="3262500" cy="72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1962583" y="57167"/>
          <a:ext cx="2744053" cy="27440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Structural </a:t>
          </a:r>
          <a:r>
            <a:rPr lang="en-US" sz="1600" b="1" kern="1200" dirty="0" smtClean="0"/>
            <a:t>Factors</a:t>
          </a:r>
        </a:p>
        <a:p>
          <a:pPr lvl="0" algn="ctr" defTabSz="711200">
            <a:lnSpc>
              <a:spcPct val="90000"/>
            </a:lnSpc>
            <a:spcBef>
              <a:spcPct val="0"/>
            </a:spcBef>
            <a:spcAft>
              <a:spcPct val="35000"/>
            </a:spcAft>
          </a:pPr>
          <a:r>
            <a:rPr lang="en-US" sz="1000" kern="1200" dirty="0" smtClean="0"/>
            <a:t>The lack of access to housing, transportation, health facilities, SSP programs</a:t>
          </a:r>
          <a:endParaRPr lang="en-US" sz="1000" b="1" kern="1200" dirty="0"/>
        </a:p>
      </dsp:txBody>
      <dsp:txXfrm>
        <a:off x="2328456" y="537377"/>
        <a:ext cx="2012306" cy="1234824"/>
      </dsp:txXfrm>
    </dsp:sp>
    <dsp:sp modelId="{9934BC2C-39CF-4DF7-942F-571888CA4AC7}">
      <dsp:nvSpPr>
        <dsp:cNvPr id="0" name=""/>
        <dsp:cNvSpPr/>
      </dsp:nvSpPr>
      <dsp:spPr>
        <a:xfrm>
          <a:off x="2952729" y="1772201"/>
          <a:ext cx="2744053" cy="274405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533400">
            <a:lnSpc>
              <a:spcPct val="90000"/>
            </a:lnSpc>
            <a:spcBef>
              <a:spcPct val="0"/>
            </a:spcBef>
            <a:spcAft>
              <a:spcPct val="35000"/>
            </a:spcAft>
          </a:pPr>
          <a:r>
            <a:rPr lang="en-US" sz="1200" b="1" kern="1200" dirty="0" smtClean="0"/>
            <a:t>Behavioral </a:t>
          </a:r>
          <a:r>
            <a:rPr lang="en-US" sz="1200" b="1" kern="1200" dirty="0"/>
            <a:t>Factors</a:t>
          </a:r>
        </a:p>
      </dsp:txBody>
      <dsp:txXfrm>
        <a:off x="3791952" y="2481081"/>
        <a:ext cx="1646432" cy="1509229"/>
      </dsp:txXfrm>
    </dsp:sp>
    <dsp:sp modelId="{E6F12FE5-1AD7-1F47-9F43-4DB070EDC133}">
      <dsp:nvSpPr>
        <dsp:cNvPr id="0" name=""/>
        <dsp:cNvSpPr/>
      </dsp:nvSpPr>
      <dsp:spPr>
        <a:xfrm>
          <a:off x="972437" y="1772201"/>
          <a:ext cx="2744053" cy="274405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t/>
          </a:r>
          <a:br>
            <a:rPr lang="en-US" sz="1200" kern="1200" dirty="0"/>
          </a:br>
          <a:r>
            <a:rPr lang="en-US" sz="1200" kern="1200" dirty="0" smtClean="0"/>
            <a:t>           </a:t>
          </a:r>
          <a:r>
            <a:rPr lang="en-US" sz="1600" b="1" kern="1200" dirty="0" smtClean="0"/>
            <a:t>Social Factors</a:t>
          </a:r>
        </a:p>
        <a:p>
          <a:pPr lvl="0" algn="ctr" defTabSz="533400">
            <a:lnSpc>
              <a:spcPct val="90000"/>
            </a:lnSpc>
            <a:spcBef>
              <a:spcPct val="0"/>
            </a:spcBef>
            <a:spcAft>
              <a:spcPct val="35000"/>
            </a:spcAft>
          </a:pPr>
          <a:r>
            <a:rPr lang="en-US" sz="1000" kern="1200" dirty="0" smtClean="0"/>
            <a:t>  STIGMA,  Lack of education, employment, access to healthy food,  health coverage</a:t>
          </a:r>
          <a:endParaRPr lang="en-US" sz="1000" b="1" kern="1200" dirty="0"/>
        </a:p>
      </dsp:txBody>
      <dsp:txXfrm>
        <a:off x="1230835" y="2481081"/>
        <a:ext cx="1646432" cy="150922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522CC-B9BC-B34F-A53A-32861C8EEE28}">
      <dsp:nvSpPr>
        <dsp:cNvPr id="0" name=""/>
        <dsp:cNvSpPr/>
      </dsp:nvSpPr>
      <dsp:spPr>
        <a:xfrm>
          <a:off x="0" y="238742"/>
          <a:ext cx="11087425"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i="0" kern="1200" baseline="0" dirty="0"/>
            <a:t>Ending the SUD/HCV/HIV/STI epidemics  will be difficult if not embraced as a syndemic</a:t>
          </a:r>
          <a:endParaRPr lang="en-US" sz="2200" kern="1200" dirty="0"/>
        </a:p>
      </dsp:txBody>
      <dsp:txXfrm>
        <a:off x="38638" y="277380"/>
        <a:ext cx="11010149" cy="714229"/>
      </dsp:txXfrm>
    </dsp:sp>
    <dsp:sp modelId="{BBDE003B-6025-6847-AD6B-58A23C10CB9E}">
      <dsp:nvSpPr>
        <dsp:cNvPr id="0" name=""/>
        <dsp:cNvSpPr/>
      </dsp:nvSpPr>
      <dsp:spPr>
        <a:xfrm>
          <a:off x="0" y="1030247"/>
          <a:ext cx="11087425"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0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Structural, Social and Behavioral factors need to be addressed</a:t>
          </a:r>
        </a:p>
      </dsp:txBody>
      <dsp:txXfrm>
        <a:off x="0" y="1030247"/>
        <a:ext cx="11087425" cy="364320"/>
      </dsp:txXfrm>
    </dsp:sp>
    <dsp:sp modelId="{94DA28F3-CB25-5540-9729-CBA9ACDCE74D}">
      <dsp:nvSpPr>
        <dsp:cNvPr id="0" name=""/>
        <dsp:cNvSpPr/>
      </dsp:nvSpPr>
      <dsp:spPr>
        <a:xfrm>
          <a:off x="0" y="1394567"/>
          <a:ext cx="11087425" cy="79150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i="0" kern="1200" baseline="0" dirty="0"/>
            <a:t>Ending the SUD/HCV/HIV/STI HIV/HCV/SUD syndemic will require a multipronged approach</a:t>
          </a:r>
          <a:endParaRPr lang="en-US" sz="2200" kern="1200" dirty="0"/>
        </a:p>
      </dsp:txBody>
      <dsp:txXfrm>
        <a:off x="38638" y="1433205"/>
        <a:ext cx="11010149" cy="714229"/>
      </dsp:txXfrm>
    </dsp:sp>
    <dsp:sp modelId="{278882BA-94B3-4244-B921-B729F6B59653}">
      <dsp:nvSpPr>
        <dsp:cNvPr id="0" name=""/>
        <dsp:cNvSpPr/>
      </dsp:nvSpPr>
      <dsp:spPr>
        <a:xfrm>
          <a:off x="0" y="2186072"/>
          <a:ext cx="1108742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0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baseline="0" dirty="0"/>
            <a:t>Political will and leadership support are essential</a:t>
          </a:r>
          <a:endParaRPr lang="en-US" sz="1700" b="0" kern="1200" dirty="0"/>
        </a:p>
        <a:p>
          <a:pPr marL="171450" lvl="1" indent="-171450" algn="l" defTabSz="755650">
            <a:lnSpc>
              <a:spcPct val="90000"/>
            </a:lnSpc>
            <a:spcBef>
              <a:spcPct val="0"/>
            </a:spcBef>
            <a:spcAft>
              <a:spcPct val="20000"/>
            </a:spcAft>
            <a:buChar char="••"/>
          </a:pPr>
          <a:r>
            <a:rPr lang="en-US" sz="1700" b="0" i="0" kern="1200" baseline="0" dirty="0"/>
            <a:t>SUD services should be integrated into primary care and barriers for harm reduction services should be removed</a:t>
          </a:r>
          <a:endParaRPr lang="en-US" sz="1700" b="0" kern="1200" dirty="0"/>
        </a:p>
        <a:p>
          <a:pPr marL="171450" lvl="1" indent="-171450" algn="l" defTabSz="755650">
            <a:lnSpc>
              <a:spcPct val="90000"/>
            </a:lnSpc>
            <a:spcBef>
              <a:spcPct val="0"/>
            </a:spcBef>
            <a:spcAft>
              <a:spcPct val="20000"/>
            </a:spcAft>
            <a:buChar char="••"/>
          </a:pPr>
          <a:r>
            <a:rPr lang="en-US" sz="1700" b="0" i="0" kern="1200" baseline="0" dirty="0"/>
            <a:t>The efficacy of PrEP has been established, access </a:t>
          </a:r>
          <a:r>
            <a:rPr lang="en-US" sz="1700" b="0" i="0" kern="1200" dirty="0"/>
            <a:t>to the most vulnerable populations is critical</a:t>
          </a:r>
          <a:endParaRPr lang="en-US" sz="1700" b="0" kern="1200" dirty="0"/>
        </a:p>
        <a:p>
          <a:pPr marL="171450" lvl="1" indent="-171450" algn="l" defTabSz="755650">
            <a:lnSpc>
              <a:spcPct val="90000"/>
            </a:lnSpc>
            <a:spcBef>
              <a:spcPct val="0"/>
            </a:spcBef>
            <a:spcAft>
              <a:spcPct val="20000"/>
            </a:spcAft>
            <a:buChar char="••"/>
          </a:pPr>
          <a:r>
            <a:rPr lang="en-US" sz="1700" b="0" i="0" kern="1200" baseline="0" dirty="0"/>
            <a:t>Everyone with HCV mono-infected or Co-infected with HIV should be treated</a:t>
          </a:r>
          <a:endParaRPr lang="en-US" sz="1700" b="0" kern="1200" dirty="0"/>
        </a:p>
        <a:p>
          <a:pPr marL="171450" lvl="1" indent="-171450" algn="l" defTabSz="755650">
            <a:lnSpc>
              <a:spcPct val="90000"/>
            </a:lnSpc>
            <a:spcBef>
              <a:spcPct val="0"/>
            </a:spcBef>
            <a:spcAft>
              <a:spcPct val="20000"/>
            </a:spcAft>
            <a:buChar char="••"/>
          </a:pPr>
          <a:r>
            <a:rPr lang="en-US" sz="1700" b="0" i="0" kern="1200" baseline="0" dirty="0"/>
            <a:t>Syphilis is taking a toll in AI/AN communities, zero tolerance for congenital syphilis should be the standard of care</a:t>
          </a:r>
          <a:endParaRPr lang="en-US" sz="1700" b="0" kern="1200" dirty="0"/>
        </a:p>
      </dsp:txBody>
      <dsp:txXfrm>
        <a:off x="0" y="2186072"/>
        <a:ext cx="11087425" cy="1457280"/>
      </dsp:txXfrm>
    </dsp:sp>
    <dsp:sp modelId="{2C199860-457A-8D45-AD37-35174357B41F}">
      <dsp:nvSpPr>
        <dsp:cNvPr id="0" name=""/>
        <dsp:cNvSpPr/>
      </dsp:nvSpPr>
      <dsp:spPr>
        <a:xfrm>
          <a:off x="0" y="3643352"/>
          <a:ext cx="11087425" cy="79150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baseline="0" dirty="0"/>
            <a:t>Primary care providers should be at the forefront of harm reduction, STI,  PrEP and HCV treatment.  If they are not, nobody will. </a:t>
          </a:r>
          <a:endParaRPr lang="en-US" sz="2000" kern="1200" dirty="0"/>
        </a:p>
      </dsp:txBody>
      <dsp:txXfrm>
        <a:off x="38638" y="3681990"/>
        <a:ext cx="11010149"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1962583" y="57167"/>
          <a:ext cx="2744053" cy="27440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Structural Factors</a:t>
          </a:r>
        </a:p>
      </dsp:txBody>
      <dsp:txXfrm>
        <a:off x="2328456" y="537377"/>
        <a:ext cx="2012306" cy="1234824"/>
      </dsp:txXfrm>
    </dsp:sp>
    <dsp:sp modelId="{9934BC2C-39CF-4DF7-942F-571888CA4AC7}">
      <dsp:nvSpPr>
        <dsp:cNvPr id="0" name=""/>
        <dsp:cNvSpPr/>
      </dsp:nvSpPr>
      <dsp:spPr>
        <a:xfrm>
          <a:off x="2952729" y="1772201"/>
          <a:ext cx="2744053" cy="274405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
          </a:r>
          <a:br>
            <a:rPr lang="en-US" sz="1400" kern="1200" dirty="0"/>
          </a:br>
          <a:r>
            <a:rPr lang="en-US" sz="1400" kern="1200" dirty="0"/>
            <a:t/>
          </a:r>
          <a:br>
            <a:rPr lang="en-US" sz="1400" kern="1200" dirty="0"/>
          </a:br>
          <a:r>
            <a:rPr lang="en-US" sz="1400" kern="1200" dirty="0"/>
            <a:t/>
          </a:r>
          <a:br>
            <a:rPr lang="en-US" sz="1400" kern="1200" dirty="0"/>
          </a:br>
          <a:r>
            <a:rPr lang="en-US" sz="1400" b="1" kern="1200" dirty="0"/>
            <a:t>Behavioral Factors</a:t>
          </a:r>
        </a:p>
      </dsp:txBody>
      <dsp:txXfrm>
        <a:off x="3791952" y="2481081"/>
        <a:ext cx="1646432" cy="1509229"/>
      </dsp:txXfrm>
    </dsp:sp>
    <dsp:sp modelId="{E6F12FE5-1AD7-1F47-9F43-4DB070EDC133}">
      <dsp:nvSpPr>
        <dsp:cNvPr id="0" name=""/>
        <dsp:cNvSpPr/>
      </dsp:nvSpPr>
      <dsp:spPr>
        <a:xfrm>
          <a:off x="972437" y="1772201"/>
          <a:ext cx="2744053" cy="274405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
          </a:r>
          <a:br>
            <a:rPr lang="en-US" sz="1400" kern="1200" dirty="0"/>
          </a:br>
          <a:r>
            <a:rPr lang="en-US" sz="1400" kern="1200" dirty="0"/>
            <a:t/>
          </a:r>
          <a:br>
            <a:rPr lang="en-US" sz="1400" kern="1200" dirty="0"/>
          </a:br>
          <a:r>
            <a:rPr lang="en-US" sz="1400" kern="1200" dirty="0"/>
            <a:t/>
          </a:r>
          <a:br>
            <a:rPr lang="en-US" sz="1400" kern="1200" dirty="0"/>
          </a:br>
          <a:r>
            <a:rPr lang="en-US" sz="1400" b="1" kern="1200" dirty="0"/>
            <a:t>Social Factors</a:t>
          </a:r>
        </a:p>
      </dsp:txBody>
      <dsp:txXfrm>
        <a:off x="1230835" y="2481081"/>
        <a:ext cx="1646432" cy="1509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2395184" y="21322"/>
          <a:ext cx="1108780" cy="1108780"/>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HIV</a:t>
          </a:r>
        </a:p>
      </dsp:txBody>
      <dsp:txXfrm>
        <a:off x="2523120" y="170581"/>
        <a:ext cx="852908" cy="351824"/>
      </dsp:txXfrm>
    </dsp:sp>
    <dsp:sp modelId="{71FBFA91-F118-C041-AFCD-B43AFBCC7BB1}">
      <dsp:nvSpPr>
        <dsp:cNvPr id="0" name=""/>
        <dsp:cNvSpPr/>
      </dsp:nvSpPr>
      <dsp:spPr>
        <a:xfrm>
          <a:off x="2885606" y="511745"/>
          <a:ext cx="1108780" cy="1108780"/>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HCV</a:t>
          </a:r>
        </a:p>
      </dsp:txBody>
      <dsp:txXfrm>
        <a:off x="3482642" y="639681"/>
        <a:ext cx="426454" cy="852908"/>
      </dsp:txXfrm>
    </dsp:sp>
    <dsp:sp modelId="{AFD76EA7-DEEF-EE4B-A22F-20B956574870}">
      <dsp:nvSpPr>
        <dsp:cNvPr id="0" name=""/>
        <dsp:cNvSpPr/>
      </dsp:nvSpPr>
      <dsp:spPr>
        <a:xfrm>
          <a:off x="2395184" y="1002167"/>
          <a:ext cx="1108780" cy="1108780"/>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SUD</a:t>
          </a:r>
        </a:p>
      </dsp:txBody>
      <dsp:txXfrm>
        <a:off x="2523120" y="1609864"/>
        <a:ext cx="852908" cy="351824"/>
      </dsp:txXfrm>
    </dsp:sp>
    <dsp:sp modelId="{F8DF949D-7327-114C-8525-31B966E6C9FC}">
      <dsp:nvSpPr>
        <dsp:cNvPr id="0" name=""/>
        <dsp:cNvSpPr/>
      </dsp:nvSpPr>
      <dsp:spPr>
        <a:xfrm>
          <a:off x="1904761" y="511745"/>
          <a:ext cx="1108780" cy="1108780"/>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STI</a:t>
          </a:r>
        </a:p>
      </dsp:txBody>
      <dsp:txXfrm>
        <a:off x="1990052" y="639681"/>
        <a:ext cx="426454" cy="8529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21883-1DA0-3149-AA65-AC872825B516}">
      <dsp:nvSpPr>
        <dsp:cNvPr id="0" name=""/>
        <dsp:cNvSpPr/>
      </dsp:nvSpPr>
      <dsp:spPr>
        <a:xfrm>
          <a:off x="0" y="75464"/>
          <a:ext cx="5626867" cy="50544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From 2004-2013</a:t>
          </a:r>
        </a:p>
      </dsp:txBody>
      <dsp:txXfrm>
        <a:off x="24674" y="100138"/>
        <a:ext cx="5577519" cy="456092"/>
      </dsp:txXfrm>
    </dsp:sp>
    <dsp:sp modelId="{7098D515-12A7-1F41-A243-0480A705010E}">
      <dsp:nvSpPr>
        <dsp:cNvPr id="0" name=""/>
        <dsp:cNvSpPr/>
      </dsp:nvSpPr>
      <dsp:spPr>
        <a:xfrm>
          <a:off x="0" y="58090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&lt; 5 HIV infections reported annually in Austin, Indiana</a:t>
          </a:r>
        </a:p>
      </dsp:txBody>
      <dsp:txXfrm>
        <a:off x="0" y="580904"/>
        <a:ext cx="5626867" cy="447120"/>
      </dsp:txXfrm>
    </dsp:sp>
    <dsp:sp modelId="{859C9217-636A-ED40-B2D1-92064228D402}">
      <dsp:nvSpPr>
        <dsp:cNvPr id="0" name=""/>
        <dsp:cNvSpPr/>
      </dsp:nvSpPr>
      <dsp:spPr>
        <a:xfrm>
          <a:off x="0" y="1028024"/>
          <a:ext cx="5626867" cy="5054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In late 2014</a:t>
          </a:r>
        </a:p>
      </dsp:txBody>
      <dsp:txXfrm>
        <a:off x="24674" y="1052698"/>
        <a:ext cx="5577519" cy="456092"/>
      </dsp:txXfrm>
    </dsp:sp>
    <dsp:sp modelId="{486D9E9E-BA0D-0344-A7B7-B045C8955C03}">
      <dsp:nvSpPr>
        <dsp:cNvPr id="0" name=""/>
        <dsp:cNvSpPr/>
      </dsp:nvSpPr>
      <dsp:spPr>
        <a:xfrm>
          <a:off x="0" y="153346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3 new HIV diagnoses in Austin IN, 2 of them had shared needles</a:t>
          </a:r>
        </a:p>
      </dsp:txBody>
      <dsp:txXfrm>
        <a:off x="0" y="1533464"/>
        <a:ext cx="5626867" cy="447120"/>
      </dsp:txXfrm>
    </dsp:sp>
    <dsp:sp modelId="{A83FD514-75FC-2047-A282-9E38AD7975BD}">
      <dsp:nvSpPr>
        <dsp:cNvPr id="0" name=""/>
        <dsp:cNvSpPr/>
      </dsp:nvSpPr>
      <dsp:spPr>
        <a:xfrm>
          <a:off x="0" y="1980584"/>
          <a:ext cx="5626867" cy="50544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By mid-January 2015</a:t>
          </a:r>
        </a:p>
      </dsp:txBody>
      <dsp:txXfrm>
        <a:off x="24674" y="2005258"/>
        <a:ext cx="5577519" cy="456092"/>
      </dsp:txXfrm>
    </dsp:sp>
    <dsp:sp modelId="{FAD8478C-C2A4-E743-B7C5-F6A441D412B1}">
      <dsp:nvSpPr>
        <dsp:cNvPr id="0" name=""/>
        <dsp:cNvSpPr/>
      </dsp:nvSpPr>
      <dsp:spPr>
        <a:xfrm>
          <a:off x="0" y="2486024"/>
          <a:ext cx="5626867" cy="67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Through contact tracing ISHD identified 8 more new infections </a:t>
          </a:r>
        </a:p>
        <a:p>
          <a:pPr marL="114300" lvl="1" indent="-114300" algn="l" defTabSz="622300">
            <a:lnSpc>
              <a:spcPct val="90000"/>
            </a:lnSpc>
            <a:spcBef>
              <a:spcPct val="0"/>
            </a:spcBef>
            <a:spcAft>
              <a:spcPct val="20000"/>
            </a:spcAft>
            <a:buChar char="••"/>
          </a:pPr>
          <a:r>
            <a:rPr lang="en-US" sz="1400" kern="1200" dirty="0"/>
            <a:t>The source of infection: Injection of the opioid oxymorphone (semi-synthetic opioid analgesic)</a:t>
          </a:r>
        </a:p>
      </dsp:txBody>
      <dsp:txXfrm>
        <a:off x="0" y="2486024"/>
        <a:ext cx="5626867" cy="670680"/>
      </dsp:txXfrm>
    </dsp:sp>
    <dsp:sp modelId="{DB5066CB-50E7-FC49-A5BF-C120F1A5179C}">
      <dsp:nvSpPr>
        <dsp:cNvPr id="0" name=""/>
        <dsp:cNvSpPr/>
      </dsp:nvSpPr>
      <dsp:spPr>
        <a:xfrm>
          <a:off x="0" y="3156704"/>
          <a:ext cx="5626867" cy="50544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As of June 14, 2015:</a:t>
          </a:r>
        </a:p>
      </dsp:txBody>
      <dsp:txXfrm>
        <a:off x="24674" y="3181378"/>
        <a:ext cx="5577519" cy="456092"/>
      </dsp:txXfrm>
    </dsp:sp>
    <dsp:sp modelId="{2DE8807A-4096-8647-9377-ED5DF114708F}">
      <dsp:nvSpPr>
        <dsp:cNvPr id="0" name=""/>
        <dsp:cNvSpPr/>
      </dsp:nvSpPr>
      <dsp:spPr>
        <a:xfrm>
          <a:off x="0" y="366214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170 new HIV infections and 115 co-infected with HCV in a Community of 4200 people</a:t>
          </a:r>
        </a:p>
      </dsp:txBody>
      <dsp:txXfrm>
        <a:off x="0" y="3662144"/>
        <a:ext cx="5626867" cy="447120"/>
      </dsp:txXfrm>
    </dsp:sp>
    <dsp:sp modelId="{16CACC8B-22E3-AA40-840E-9BE1F00EA749}">
      <dsp:nvSpPr>
        <dsp:cNvPr id="0" name=""/>
        <dsp:cNvSpPr/>
      </dsp:nvSpPr>
      <dsp:spPr>
        <a:xfrm>
          <a:off x="0" y="4109264"/>
          <a:ext cx="5626867" cy="5054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All epidemiologically linked to Austin, IN</a:t>
          </a:r>
        </a:p>
      </dsp:txBody>
      <dsp:txXfrm>
        <a:off x="24674" y="4133938"/>
        <a:ext cx="5577519" cy="456092"/>
      </dsp:txXfrm>
    </dsp:sp>
    <dsp:sp modelId="{A305CCD6-A590-A64B-8428-ED08978A3594}">
      <dsp:nvSpPr>
        <dsp:cNvPr id="0" name=""/>
        <dsp:cNvSpPr/>
      </dsp:nvSpPr>
      <dsp:spPr>
        <a:xfrm>
          <a:off x="0" y="461470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Infections were recent and from a single HIV strain </a:t>
          </a:r>
        </a:p>
      </dsp:txBody>
      <dsp:txXfrm>
        <a:off x="0" y="4614704"/>
        <a:ext cx="5626867" cy="447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A7A85-ED3D-3C4B-B012-280802EE12F1}">
      <dsp:nvSpPr>
        <dsp:cNvPr id="0" name=""/>
        <dsp:cNvSpPr/>
      </dsp:nvSpPr>
      <dsp:spPr>
        <a:xfrm>
          <a:off x="0" y="1017317"/>
          <a:ext cx="6783187" cy="45571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High poverty (19.0%) </a:t>
          </a:r>
        </a:p>
      </dsp:txBody>
      <dsp:txXfrm>
        <a:off x="22246" y="1039563"/>
        <a:ext cx="6738695" cy="411223"/>
      </dsp:txXfrm>
    </dsp:sp>
    <dsp:sp modelId="{7F89BCA0-D163-CE4D-A14B-B36883B03FDC}">
      <dsp:nvSpPr>
        <dsp:cNvPr id="0" name=""/>
        <dsp:cNvSpPr/>
      </dsp:nvSpPr>
      <dsp:spPr>
        <a:xfrm>
          <a:off x="0" y="1527752"/>
          <a:ext cx="6783187" cy="45571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Unemployment (8.9%)</a:t>
          </a:r>
        </a:p>
      </dsp:txBody>
      <dsp:txXfrm>
        <a:off x="22246" y="1549998"/>
        <a:ext cx="6738695" cy="411223"/>
      </dsp:txXfrm>
    </dsp:sp>
    <dsp:sp modelId="{83628B61-CA18-A64D-BF6D-8F535AE64D48}">
      <dsp:nvSpPr>
        <dsp:cNvPr id="0" name=""/>
        <dsp:cNvSpPr/>
      </dsp:nvSpPr>
      <dsp:spPr>
        <a:xfrm>
          <a:off x="0" y="1983467"/>
          <a:ext cx="6783187"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36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Few affected persons were employed or insured</a:t>
          </a:r>
        </a:p>
      </dsp:txBody>
      <dsp:txXfrm>
        <a:off x="0" y="1983467"/>
        <a:ext cx="6783187" cy="314640"/>
      </dsp:txXfrm>
    </dsp:sp>
    <dsp:sp modelId="{471818E9-5B58-6344-92A8-B27ADC1E4F19}">
      <dsp:nvSpPr>
        <dsp:cNvPr id="0" name=""/>
        <dsp:cNvSpPr/>
      </dsp:nvSpPr>
      <dsp:spPr>
        <a:xfrm>
          <a:off x="0" y="2298107"/>
          <a:ext cx="6783187" cy="45571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Education</a:t>
          </a:r>
        </a:p>
      </dsp:txBody>
      <dsp:txXfrm>
        <a:off x="22246" y="2320353"/>
        <a:ext cx="6738695" cy="411223"/>
      </dsp:txXfrm>
    </dsp:sp>
    <dsp:sp modelId="{76B02DE7-5FCE-3342-98A6-D8863E8D0078}">
      <dsp:nvSpPr>
        <dsp:cNvPr id="0" name=""/>
        <dsp:cNvSpPr/>
      </dsp:nvSpPr>
      <dsp:spPr>
        <a:xfrm>
          <a:off x="0" y="2753822"/>
          <a:ext cx="6783187"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36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Low educational attainment (21.3% no high school)</a:t>
          </a:r>
        </a:p>
        <a:p>
          <a:pPr marL="114300" lvl="1" indent="-114300" algn="l" defTabSz="666750">
            <a:lnSpc>
              <a:spcPct val="90000"/>
            </a:lnSpc>
            <a:spcBef>
              <a:spcPct val="0"/>
            </a:spcBef>
            <a:spcAft>
              <a:spcPct val="20000"/>
            </a:spcAft>
            <a:buChar char="••"/>
          </a:pPr>
          <a:r>
            <a:rPr lang="en-US" sz="1500" kern="1200"/>
            <a:t>Little HIV awareness in the general population</a:t>
          </a:r>
        </a:p>
        <a:p>
          <a:pPr marL="114300" lvl="1" indent="-114300" algn="l" defTabSz="666750">
            <a:lnSpc>
              <a:spcPct val="90000"/>
            </a:lnSpc>
            <a:spcBef>
              <a:spcPct val="0"/>
            </a:spcBef>
            <a:spcAft>
              <a:spcPct val="20000"/>
            </a:spcAft>
            <a:buChar char="••"/>
          </a:pPr>
          <a:r>
            <a:rPr lang="en-US" sz="1500" kern="1200"/>
            <a:t>Unaware of transmission risks and treatment benefits</a:t>
          </a:r>
        </a:p>
        <a:p>
          <a:pPr marL="114300" lvl="1" indent="-114300" algn="l" defTabSz="666750">
            <a:lnSpc>
              <a:spcPct val="90000"/>
            </a:lnSpc>
            <a:spcBef>
              <a:spcPct val="0"/>
            </a:spcBef>
            <a:spcAft>
              <a:spcPct val="20000"/>
            </a:spcAft>
            <a:buChar char="••"/>
          </a:pPr>
          <a:r>
            <a:rPr lang="en-US" sz="1500" kern="1200"/>
            <a:t>No routine HIV education in schools (abstinence only)</a:t>
          </a:r>
        </a:p>
      </dsp:txBody>
      <dsp:txXfrm>
        <a:off x="0" y="2753822"/>
        <a:ext cx="6783187" cy="1042245"/>
      </dsp:txXfrm>
    </dsp:sp>
    <dsp:sp modelId="{5A681662-F948-7C4D-B8F5-7F26F3BC0E19}">
      <dsp:nvSpPr>
        <dsp:cNvPr id="0" name=""/>
        <dsp:cNvSpPr/>
      </dsp:nvSpPr>
      <dsp:spPr>
        <a:xfrm>
          <a:off x="0" y="3796067"/>
          <a:ext cx="6783187" cy="45571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Ranked lowest in the State for health indicators and life expectancy </a:t>
          </a:r>
        </a:p>
      </dsp:txBody>
      <dsp:txXfrm>
        <a:off x="22246" y="3818313"/>
        <a:ext cx="6738695" cy="411223"/>
      </dsp:txXfrm>
    </dsp:sp>
    <dsp:sp modelId="{83FD948A-03D5-5D40-A361-76AD65CDD26D}">
      <dsp:nvSpPr>
        <dsp:cNvPr id="0" name=""/>
        <dsp:cNvSpPr/>
      </dsp:nvSpPr>
      <dsp:spPr>
        <a:xfrm>
          <a:off x="0" y="4306502"/>
          <a:ext cx="6783187" cy="455715"/>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SSP program not permitted by state law</a:t>
          </a:r>
        </a:p>
      </dsp:txBody>
      <dsp:txXfrm>
        <a:off x="22246" y="4328748"/>
        <a:ext cx="6738695" cy="411223"/>
      </dsp:txXfrm>
    </dsp:sp>
    <dsp:sp modelId="{21350EED-3083-9443-A2A9-C130A9640B55}">
      <dsp:nvSpPr>
        <dsp:cNvPr id="0" name=""/>
        <dsp:cNvSpPr/>
      </dsp:nvSpPr>
      <dsp:spPr>
        <a:xfrm>
          <a:off x="0" y="4816937"/>
          <a:ext cx="6783187" cy="45571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No outpatient HIV/HCV care available</a:t>
          </a:r>
        </a:p>
      </dsp:txBody>
      <dsp:txXfrm>
        <a:off x="22246" y="4839183"/>
        <a:ext cx="6738695" cy="411223"/>
      </dsp:txXfrm>
    </dsp:sp>
    <dsp:sp modelId="{5F9E4CE9-5BFD-4341-90EB-A93FB15CA8DB}">
      <dsp:nvSpPr>
        <dsp:cNvPr id="0" name=""/>
        <dsp:cNvSpPr/>
      </dsp:nvSpPr>
      <dsp:spPr>
        <a:xfrm>
          <a:off x="0" y="5327372"/>
          <a:ext cx="6783187" cy="45571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Limited addiction services, including MAT</a:t>
          </a:r>
        </a:p>
      </dsp:txBody>
      <dsp:txXfrm>
        <a:off x="22246" y="5349618"/>
        <a:ext cx="6738695" cy="4112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4F9AD-477F-B342-818B-1BE18C60A578}">
      <dsp:nvSpPr>
        <dsp:cNvPr id="0" name=""/>
        <dsp:cNvSpPr/>
      </dsp:nvSpPr>
      <dsp:spPr>
        <a:xfrm>
          <a:off x="0" y="1119"/>
          <a:ext cx="4267200" cy="18191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1182" tIns="687324" rIns="331182"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One stop shop</a:t>
          </a:r>
        </a:p>
        <a:p>
          <a:pPr marL="228600" lvl="2" indent="-114300" algn="l" defTabSz="622300">
            <a:lnSpc>
              <a:spcPct val="90000"/>
            </a:lnSpc>
            <a:spcBef>
              <a:spcPct val="0"/>
            </a:spcBef>
            <a:spcAft>
              <a:spcPct val="15000"/>
            </a:spcAft>
            <a:buChar char="••"/>
          </a:pPr>
          <a:r>
            <a:rPr lang="en-US" sz="1400" kern="1200" dirty="0"/>
            <a:t> </a:t>
          </a:r>
          <a:r>
            <a:rPr lang="en-US" sz="1200" kern="1200" dirty="0"/>
            <a:t>Behavioral health treatment</a:t>
          </a:r>
        </a:p>
        <a:p>
          <a:pPr marL="228600" lvl="2" indent="-114300" algn="l" defTabSz="533400">
            <a:lnSpc>
              <a:spcPct val="90000"/>
            </a:lnSpc>
            <a:spcBef>
              <a:spcPct val="0"/>
            </a:spcBef>
            <a:spcAft>
              <a:spcPct val="15000"/>
            </a:spcAft>
            <a:buChar char="••"/>
          </a:pPr>
          <a:r>
            <a:rPr lang="en-US" sz="1200" kern="1200" dirty="0"/>
            <a:t>HCV/HIV/MAT  treatment </a:t>
          </a:r>
          <a:r>
            <a:rPr lang="en-US" sz="1200" kern="1200" dirty="0" smtClean="0"/>
            <a:t>provided</a:t>
          </a:r>
          <a:br>
            <a:rPr lang="en-US" sz="1200" kern="1200" dirty="0" smtClean="0"/>
          </a:br>
          <a:endParaRPr lang="en-US" sz="1200" kern="1200" dirty="0"/>
        </a:p>
        <a:p>
          <a:pPr marL="114300" lvl="1" indent="-114300" algn="l" defTabSz="622300">
            <a:lnSpc>
              <a:spcPct val="90000"/>
            </a:lnSpc>
            <a:spcBef>
              <a:spcPct val="0"/>
            </a:spcBef>
            <a:spcAft>
              <a:spcPct val="15000"/>
            </a:spcAft>
            <a:buChar char="••"/>
          </a:pPr>
          <a:r>
            <a:rPr lang="en-US" sz="1400" b="1" kern="1200" dirty="0"/>
            <a:t>SSP emergency authorization </a:t>
          </a:r>
        </a:p>
      </dsp:txBody>
      <dsp:txXfrm>
        <a:off x="0" y="1119"/>
        <a:ext cx="4267200" cy="1819125"/>
      </dsp:txXfrm>
    </dsp:sp>
    <dsp:sp modelId="{F1C0B48D-B84D-FF44-98A2-7DD9A22594D0}">
      <dsp:nvSpPr>
        <dsp:cNvPr id="0" name=""/>
        <dsp:cNvSpPr/>
      </dsp:nvSpPr>
      <dsp:spPr>
        <a:xfrm>
          <a:off x="213360" y="53665"/>
          <a:ext cx="2987040" cy="4345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622300">
            <a:lnSpc>
              <a:spcPct val="90000"/>
            </a:lnSpc>
            <a:spcBef>
              <a:spcPct val="0"/>
            </a:spcBef>
            <a:spcAft>
              <a:spcPct val="35000"/>
            </a:spcAft>
          </a:pPr>
          <a:r>
            <a:rPr lang="en-US" sz="1400" kern="1200" dirty="0"/>
            <a:t>How Was the Outbreak Controlled?</a:t>
          </a:r>
        </a:p>
      </dsp:txBody>
      <dsp:txXfrm>
        <a:off x="234572" y="74877"/>
        <a:ext cx="2944616" cy="3921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347A0-98B3-5448-B387-9F6A316EA3DC}">
      <dsp:nvSpPr>
        <dsp:cNvPr id="0" name=""/>
        <dsp:cNvSpPr/>
      </dsp:nvSpPr>
      <dsp:spPr>
        <a:xfrm>
          <a:off x="0" y="389310"/>
          <a:ext cx="9372119" cy="4630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7381" tIns="437388" rIns="727381" bIns="149352" numCol="1" spcCol="1270" anchor="t" anchorCtr="0">
          <a:noAutofit/>
        </a:bodyPr>
        <a:lstStyle/>
        <a:p>
          <a:pPr marL="228600" lvl="1" indent="-228600" algn="l" defTabSz="933450">
            <a:lnSpc>
              <a:spcPct val="90000"/>
            </a:lnSpc>
            <a:spcBef>
              <a:spcPct val="0"/>
            </a:spcBef>
            <a:spcAft>
              <a:spcPct val="15000"/>
            </a:spcAft>
            <a:buChar char="••"/>
          </a:pPr>
          <a:r>
            <a:rPr lang="en-US" sz="2100" b="1" i="1" kern="1200" dirty="0"/>
            <a:t>Eliminate social and structural determinates associated with IDU</a:t>
          </a:r>
          <a:endParaRPr lang="en-US" sz="2100" kern="1200" dirty="0"/>
        </a:p>
        <a:p>
          <a:pPr marL="457200" lvl="2" indent="-228600" algn="l" defTabSz="933450">
            <a:lnSpc>
              <a:spcPct val="90000"/>
            </a:lnSpc>
            <a:spcBef>
              <a:spcPct val="0"/>
            </a:spcBef>
            <a:spcAft>
              <a:spcPct val="15000"/>
            </a:spcAft>
            <a:buChar char="••"/>
          </a:pPr>
          <a:r>
            <a:rPr lang="en-US" sz="2100" b="0" i="0" kern="1200" dirty="0"/>
            <a:t>Poverty (Decrease the economic inequality gap)</a:t>
          </a:r>
          <a:endParaRPr lang="en-US" sz="2100" kern="1200" dirty="0"/>
        </a:p>
        <a:p>
          <a:pPr marL="457200" lvl="2" indent="-228600" algn="l" defTabSz="933450">
            <a:lnSpc>
              <a:spcPct val="90000"/>
            </a:lnSpc>
            <a:spcBef>
              <a:spcPct val="0"/>
            </a:spcBef>
            <a:spcAft>
              <a:spcPct val="15000"/>
            </a:spcAft>
            <a:buChar char="••"/>
          </a:pPr>
          <a:r>
            <a:rPr lang="en-US" sz="2100" b="0" i="0" kern="1200" dirty="0"/>
            <a:t>Lack of education</a:t>
          </a:r>
          <a:endParaRPr lang="en-US" sz="2100" kern="1200" dirty="0"/>
        </a:p>
        <a:p>
          <a:pPr marL="457200" lvl="2" indent="-228600" algn="l" defTabSz="933450">
            <a:lnSpc>
              <a:spcPct val="90000"/>
            </a:lnSpc>
            <a:spcBef>
              <a:spcPct val="0"/>
            </a:spcBef>
            <a:spcAft>
              <a:spcPct val="15000"/>
            </a:spcAft>
            <a:buChar char="••"/>
          </a:pPr>
          <a:r>
            <a:rPr lang="en-US" sz="2100" b="0" i="0" kern="1200" dirty="0"/>
            <a:t>Racism</a:t>
          </a:r>
          <a:endParaRPr lang="en-US" sz="2100" kern="1200" dirty="0"/>
        </a:p>
        <a:p>
          <a:pPr marL="457200" lvl="2" indent="-228600" algn="l" defTabSz="933450">
            <a:lnSpc>
              <a:spcPct val="90000"/>
            </a:lnSpc>
            <a:spcBef>
              <a:spcPct val="0"/>
            </a:spcBef>
            <a:spcAft>
              <a:spcPct val="15000"/>
            </a:spcAft>
            <a:buChar char="••"/>
          </a:pPr>
          <a:r>
            <a:rPr lang="en-US" sz="2100" b="0" i="0" kern="1200"/>
            <a:t>Stigma</a:t>
          </a:r>
          <a:endParaRPr lang="en-US" sz="2100" kern="1200"/>
        </a:p>
        <a:p>
          <a:pPr marL="457200" lvl="2" indent="-228600" algn="l" defTabSz="933450">
            <a:lnSpc>
              <a:spcPct val="90000"/>
            </a:lnSpc>
            <a:spcBef>
              <a:spcPct val="0"/>
            </a:spcBef>
            <a:spcAft>
              <a:spcPct val="15000"/>
            </a:spcAft>
            <a:buChar char="••"/>
          </a:pPr>
          <a:r>
            <a:rPr lang="en-US" sz="2100" b="0" i="0" kern="1200" dirty="0"/>
            <a:t>Mass incarceration (Reform drug laws)</a:t>
          </a:r>
          <a:r>
            <a:rPr lang="en-US" sz="2100" b="1" i="0" kern="1200" dirty="0"/>
            <a:t/>
          </a:r>
          <a:br>
            <a:rPr lang="en-US" sz="2100" b="1" i="0" kern="1200" dirty="0"/>
          </a:br>
          <a:endParaRPr lang="en-US" sz="2100" kern="1200" dirty="0"/>
        </a:p>
        <a:p>
          <a:pPr marL="228600" lvl="1" indent="-228600" algn="l" defTabSz="933450">
            <a:lnSpc>
              <a:spcPct val="90000"/>
            </a:lnSpc>
            <a:spcBef>
              <a:spcPct val="0"/>
            </a:spcBef>
            <a:spcAft>
              <a:spcPct val="15000"/>
            </a:spcAft>
            <a:buChar char="••"/>
          </a:pPr>
          <a:r>
            <a:rPr lang="en-US" sz="2100" b="1" i="1" kern="1200" dirty="0"/>
            <a:t>Decrease Injection Drug Use and/or make it safer</a:t>
          </a:r>
          <a:endParaRPr lang="en-US" sz="2100" b="1" kern="1200" dirty="0"/>
        </a:p>
        <a:p>
          <a:pPr marL="457200" lvl="2" indent="-228600" algn="l" defTabSz="933450">
            <a:lnSpc>
              <a:spcPct val="90000"/>
            </a:lnSpc>
            <a:spcBef>
              <a:spcPct val="0"/>
            </a:spcBef>
            <a:spcAft>
              <a:spcPct val="15000"/>
            </a:spcAft>
            <a:buChar char="••"/>
          </a:pPr>
          <a:r>
            <a:rPr lang="en-US" sz="2100" b="0" i="0" kern="1200" dirty="0"/>
            <a:t>SSP services available</a:t>
          </a:r>
          <a:endParaRPr lang="en-US" sz="2100" b="0" kern="1200" dirty="0"/>
        </a:p>
        <a:p>
          <a:pPr marL="457200" lvl="2" indent="-228600" algn="l" defTabSz="933450">
            <a:lnSpc>
              <a:spcPct val="90000"/>
            </a:lnSpc>
            <a:spcBef>
              <a:spcPct val="0"/>
            </a:spcBef>
            <a:spcAft>
              <a:spcPct val="15000"/>
            </a:spcAft>
            <a:buChar char="••"/>
          </a:pPr>
          <a:r>
            <a:rPr lang="en-US" sz="2100" b="0" i="0" kern="1200" dirty="0"/>
            <a:t>MAT services available</a:t>
          </a:r>
          <a:endParaRPr lang="en-US" sz="2100" b="0" kern="1200" dirty="0"/>
        </a:p>
        <a:p>
          <a:pPr marL="457200" lvl="2" indent="-228600" algn="l" defTabSz="933450">
            <a:lnSpc>
              <a:spcPct val="90000"/>
            </a:lnSpc>
            <a:spcBef>
              <a:spcPct val="0"/>
            </a:spcBef>
            <a:spcAft>
              <a:spcPct val="15000"/>
            </a:spcAft>
            <a:buChar char="••"/>
          </a:pPr>
          <a:r>
            <a:rPr lang="en-US" sz="2100" b="0" i="0" kern="1200" dirty="0"/>
            <a:t>Behavioral health services </a:t>
          </a:r>
          <a:br>
            <a:rPr lang="en-US" sz="2100" b="0" i="0" kern="1200" dirty="0"/>
          </a:br>
          <a:endParaRPr lang="en-US" sz="2100" kern="1200" dirty="0"/>
        </a:p>
      </dsp:txBody>
      <dsp:txXfrm>
        <a:off x="0" y="389310"/>
        <a:ext cx="9372119" cy="4630500"/>
      </dsp:txXfrm>
    </dsp:sp>
    <dsp:sp modelId="{7E85BA7F-1082-094A-AEF0-8F705A0DE4BE}">
      <dsp:nvSpPr>
        <dsp:cNvPr id="0" name=""/>
        <dsp:cNvSpPr/>
      </dsp:nvSpPr>
      <dsp:spPr>
        <a:xfrm>
          <a:off x="468605" y="39675"/>
          <a:ext cx="6560483" cy="6199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971" tIns="0" rIns="247971" bIns="0" numCol="1" spcCol="1270" anchor="ctr" anchorCtr="0">
          <a:noAutofit/>
        </a:bodyPr>
        <a:lstStyle/>
        <a:p>
          <a:pPr lvl="0" algn="l" defTabSz="933450">
            <a:lnSpc>
              <a:spcPct val="90000"/>
            </a:lnSpc>
            <a:spcBef>
              <a:spcPct val="0"/>
            </a:spcBef>
            <a:spcAft>
              <a:spcPct val="35000"/>
            </a:spcAft>
          </a:pPr>
          <a:r>
            <a:rPr lang="en-US" sz="2100" b="1" i="0" kern="1200" dirty="0"/>
            <a:t>National or Statewide Interventions</a:t>
          </a:r>
          <a:endParaRPr lang="en-US" sz="2100" kern="1200" dirty="0"/>
        </a:p>
      </dsp:txBody>
      <dsp:txXfrm>
        <a:off x="498867" y="69937"/>
        <a:ext cx="6499959" cy="559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B0DA2-A8F8-6949-B104-886B4C88E7AC}">
      <dsp:nvSpPr>
        <dsp:cNvPr id="0" name=""/>
        <dsp:cNvSpPr/>
      </dsp:nvSpPr>
      <dsp:spPr>
        <a:xfrm>
          <a:off x="347827" y="2060312"/>
          <a:ext cx="2742404" cy="43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55650">
            <a:lnSpc>
              <a:spcPct val="90000"/>
            </a:lnSpc>
            <a:spcBef>
              <a:spcPct val="0"/>
            </a:spcBef>
            <a:spcAft>
              <a:spcPct val="35000"/>
            </a:spcAft>
            <a:defRPr b="1"/>
          </a:pPr>
          <a:r>
            <a:rPr lang="en-US" sz="1700" kern="1200" dirty="0"/>
            <a:t>2012-2015</a:t>
          </a:r>
        </a:p>
      </dsp:txBody>
      <dsp:txXfrm>
        <a:off x="347827" y="2060312"/>
        <a:ext cx="2742404" cy="433548"/>
      </dsp:txXfrm>
    </dsp:sp>
    <dsp:sp modelId="{435C6A94-E38A-DB42-99BD-A4941D1572AB}">
      <dsp:nvSpPr>
        <dsp:cNvPr id="0" name=""/>
        <dsp:cNvSpPr/>
      </dsp:nvSpPr>
      <dsp:spPr>
        <a:xfrm>
          <a:off x="0" y="1841620"/>
          <a:ext cx="10294071" cy="15346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2BFB88A-ABDD-F549-BC78-51C54A59E78F}">
      <dsp:nvSpPr>
        <dsp:cNvPr id="0" name=""/>
        <dsp:cNvSpPr/>
      </dsp:nvSpPr>
      <dsp:spPr>
        <a:xfrm>
          <a:off x="210706" y="0"/>
          <a:ext cx="3016645" cy="118937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SSP illegal in Oklahoma</a:t>
          </a:r>
        </a:p>
        <a:p>
          <a:pPr lvl="0" algn="l" defTabSz="577850">
            <a:lnSpc>
              <a:spcPct val="90000"/>
            </a:lnSpc>
            <a:spcBef>
              <a:spcPct val="0"/>
            </a:spcBef>
            <a:spcAft>
              <a:spcPct val="35000"/>
            </a:spcAft>
          </a:pPr>
          <a:r>
            <a:rPr lang="en-US" sz="1300" kern="1200" dirty="0"/>
            <a:t>Paraphernalia laws in place</a:t>
          </a:r>
        </a:p>
        <a:p>
          <a:pPr lvl="0" algn="l" defTabSz="577850">
            <a:lnSpc>
              <a:spcPct val="90000"/>
            </a:lnSpc>
            <a:spcBef>
              <a:spcPct val="0"/>
            </a:spcBef>
            <a:spcAft>
              <a:spcPct val="35000"/>
            </a:spcAft>
          </a:pPr>
          <a:r>
            <a:rPr lang="en-US" sz="1300" kern="1200" dirty="0"/>
            <a:t>MAT limited to Methadone Clinics</a:t>
          </a:r>
        </a:p>
        <a:p>
          <a:pPr lvl="0" algn="l" defTabSz="577850">
            <a:lnSpc>
              <a:spcPct val="90000"/>
            </a:lnSpc>
            <a:spcBef>
              <a:spcPct val="0"/>
            </a:spcBef>
            <a:spcAft>
              <a:spcPct val="35000"/>
            </a:spcAft>
          </a:pPr>
          <a:r>
            <a:rPr lang="en-US" sz="1300" kern="1200" dirty="0"/>
            <a:t>Treatment as prevention only option</a:t>
          </a:r>
        </a:p>
      </dsp:txBody>
      <dsp:txXfrm>
        <a:off x="210706" y="0"/>
        <a:ext cx="3016645" cy="1189379"/>
      </dsp:txXfrm>
    </dsp:sp>
    <dsp:sp modelId="{5BC0803C-F5E6-EA4F-BCAB-305677E0CBA6}">
      <dsp:nvSpPr>
        <dsp:cNvPr id="0" name=""/>
        <dsp:cNvSpPr/>
      </dsp:nvSpPr>
      <dsp:spPr>
        <a:xfrm>
          <a:off x="1719029" y="1189379"/>
          <a:ext cx="0" cy="652240"/>
        </a:xfrm>
        <a:prstGeom prst="line">
          <a:avLst/>
        </a:prstGeom>
        <a:gradFill rotWithShape="0">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hueOff val="0"/>
              <a:satOff val="0"/>
              <a:lumOff val="0"/>
              <a:alphaOff val="0"/>
            </a:schemeClr>
          </a:solidFill>
          <a:prstDash val="dash"/>
          <a:miter lim="800000"/>
        </a:ln>
        <a:effectLst/>
      </dsp:spPr>
      <dsp:style>
        <a:lnRef idx="1">
          <a:scrgbClr r="0" g="0" b="0"/>
        </a:lnRef>
        <a:fillRef idx="2">
          <a:scrgbClr r="0" g="0" b="0"/>
        </a:fillRef>
        <a:effectRef idx="1">
          <a:scrgbClr r="0" g="0" b="0"/>
        </a:effectRef>
        <a:fontRef idx="minor">
          <a:schemeClr val="dk1"/>
        </a:fontRef>
      </dsp:style>
    </dsp:sp>
    <dsp:sp modelId="{281396A9-DC73-9941-8727-70EA60F0DD6C}">
      <dsp:nvSpPr>
        <dsp:cNvPr id="0" name=""/>
        <dsp:cNvSpPr/>
      </dsp:nvSpPr>
      <dsp:spPr>
        <a:xfrm>
          <a:off x="2061830" y="1342848"/>
          <a:ext cx="2742404" cy="43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55650">
            <a:lnSpc>
              <a:spcPct val="90000"/>
            </a:lnSpc>
            <a:spcBef>
              <a:spcPct val="0"/>
            </a:spcBef>
            <a:spcAft>
              <a:spcPct val="35000"/>
            </a:spcAft>
            <a:defRPr b="1"/>
          </a:pPr>
          <a:r>
            <a:rPr lang="en-US" sz="1700" kern="1200" dirty="0"/>
            <a:t>2018</a:t>
          </a:r>
        </a:p>
      </dsp:txBody>
      <dsp:txXfrm>
        <a:off x="2061830" y="1342848"/>
        <a:ext cx="2742404" cy="433548"/>
      </dsp:txXfrm>
    </dsp:sp>
    <dsp:sp modelId="{EABFA34E-E2FF-0241-AA20-C7F60E5146E5}">
      <dsp:nvSpPr>
        <dsp:cNvPr id="0" name=""/>
        <dsp:cNvSpPr/>
      </dsp:nvSpPr>
      <dsp:spPr>
        <a:xfrm>
          <a:off x="1924709" y="2647329"/>
          <a:ext cx="3016645" cy="685751"/>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Certificate of need obtained from CDC</a:t>
          </a:r>
        </a:p>
        <a:p>
          <a:pPr lvl="0" algn="l" defTabSz="577850">
            <a:lnSpc>
              <a:spcPct val="90000"/>
            </a:lnSpc>
            <a:spcBef>
              <a:spcPct val="0"/>
            </a:spcBef>
            <a:spcAft>
              <a:spcPct val="35000"/>
            </a:spcAft>
          </a:pPr>
          <a:r>
            <a:rPr lang="en-US" sz="1300" kern="1200" dirty="0"/>
            <a:t>MAT started by IM and ID Clinic</a:t>
          </a:r>
        </a:p>
      </dsp:txBody>
      <dsp:txXfrm>
        <a:off x="1924709" y="2647329"/>
        <a:ext cx="3016645" cy="685751"/>
      </dsp:txXfrm>
    </dsp:sp>
    <dsp:sp modelId="{673545F4-EB99-D84E-9A15-7BC915D39F67}">
      <dsp:nvSpPr>
        <dsp:cNvPr id="0" name=""/>
        <dsp:cNvSpPr/>
      </dsp:nvSpPr>
      <dsp:spPr>
        <a:xfrm>
          <a:off x="3433032" y="1995088"/>
          <a:ext cx="0" cy="652240"/>
        </a:xfrm>
        <a:prstGeom prst="line">
          <a:avLst/>
        </a:prstGeom>
        <a:gradFill rotWithShape="0">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hueOff val="0"/>
              <a:satOff val="0"/>
              <a:lumOff val="0"/>
              <a:alphaOff val="0"/>
            </a:schemeClr>
          </a:solidFill>
          <a:prstDash val="dash"/>
          <a:miter lim="800000"/>
        </a:ln>
        <a:effectLst/>
      </dsp:spPr>
      <dsp:style>
        <a:lnRef idx="1">
          <a:scrgbClr r="0" g="0" b="0"/>
        </a:lnRef>
        <a:fillRef idx="2">
          <a:scrgbClr r="0" g="0" b="0"/>
        </a:fillRef>
        <a:effectRef idx="1">
          <a:scrgbClr r="0" g="0" b="0"/>
        </a:effectRef>
        <a:fontRef idx="minor">
          <a:schemeClr val="dk1"/>
        </a:fontRef>
      </dsp:style>
    </dsp:sp>
    <dsp:sp modelId="{CF7689C9-8444-9040-827A-18F1E1B84737}">
      <dsp:nvSpPr>
        <dsp:cNvPr id="0" name=""/>
        <dsp:cNvSpPr/>
      </dsp:nvSpPr>
      <dsp:spPr>
        <a:xfrm>
          <a:off x="1671070" y="1870395"/>
          <a:ext cx="95917" cy="95917"/>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47B7F51A-E706-374C-A481-EF7450518A23}">
      <dsp:nvSpPr>
        <dsp:cNvPr id="0" name=""/>
        <dsp:cNvSpPr/>
      </dsp:nvSpPr>
      <dsp:spPr>
        <a:xfrm>
          <a:off x="3385073" y="1870395"/>
          <a:ext cx="95917" cy="95917"/>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7D993483-7CEA-5D48-8A80-0F7300BC8666}">
      <dsp:nvSpPr>
        <dsp:cNvPr id="0" name=""/>
        <dsp:cNvSpPr/>
      </dsp:nvSpPr>
      <dsp:spPr>
        <a:xfrm>
          <a:off x="3775833" y="2060312"/>
          <a:ext cx="2742404" cy="43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55650">
            <a:lnSpc>
              <a:spcPct val="90000"/>
            </a:lnSpc>
            <a:spcBef>
              <a:spcPct val="0"/>
            </a:spcBef>
            <a:spcAft>
              <a:spcPct val="35000"/>
            </a:spcAft>
            <a:defRPr b="1"/>
          </a:pPr>
          <a:r>
            <a:rPr lang="en-US" sz="1700" kern="1200" dirty="0"/>
            <a:t>2019</a:t>
          </a:r>
        </a:p>
      </dsp:txBody>
      <dsp:txXfrm>
        <a:off x="3775833" y="2060312"/>
        <a:ext cx="2742404" cy="433548"/>
      </dsp:txXfrm>
    </dsp:sp>
    <dsp:sp modelId="{E47BB4F5-6065-D742-B630-C9DDC5EDBE58}">
      <dsp:nvSpPr>
        <dsp:cNvPr id="0" name=""/>
        <dsp:cNvSpPr/>
      </dsp:nvSpPr>
      <dsp:spPr>
        <a:xfrm>
          <a:off x="3638712" y="319645"/>
          <a:ext cx="3016645" cy="869733"/>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lvl="0" algn="l" defTabSz="577850">
            <a:lnSpc>
              <a:spcPct val="90000"/>
            </a:lnSpc>
            <a:spcBef>
              <a:spcPct val="0"/>
            </a:spcBef>
            <a:spcAft>
              <a:spcPct val="35000"/>
            </a:spcAft>
          </a:pPr>
          <a:r>
            <a:rPr lang="en-US" sz="1300" kern="1200" dirty="0"/>
            <a:t>MAT (buprenorphine) Expanded</a:t>
          </a:r>
        </a:p>
        <a:p>
          <a:pPr lvl="0" algn="l" defTabSz="577850">
            <a:lnSpc>
              <a:spcPct val="90000"/>
            </a:lnSpc>
            <a:spcBef>
              <a:spcPct val="0"/>
            </a:spcBef>
            <a:spcAft>
              <a:spcPct val="35000"/>
            </a:spcAft>
          </a:pPr>
          <a:r>
            <a:rPr lang="en-US" sz="1300" kern="1200" dirty="0"/>
            <a:t>19 primary care providers providers offering MAT</a:t>
          </a:r>
        </a:p>
      </dsp:txBody>
      <dsp:txXfrm>
        <a:off x="3638712" y="319645"/>
        <a:ext cx="3016645" cy="869733"/>
      </dsp:txXfrm>
    </dsp:sp>
    <dsp:sp modelId="{4371C708-53F2-B64C-BC82-C90E0A259601}">
      <dsp:nvSpPr>
        <dsp:cNvPr id="0" name=""/>
        <dsp:cNvSpPr/>
      </dsp:nvSpPr>
      <dsp:spPr>
        <a:xfrm>
          <a:off x="5147035" y="1189379"/>
          <a:ext cx="0" cy="652240"/>
        </a:xfrm>
        <a:prstGeom prst="line">
          <a:avLst/>
        </a:prstGeom>
        <a:gradFill rotWithShape="0">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hueOff val="0"/>
              <a:satOff val="0"/>
              <a:lumOff val="0"/>
              <a:alphaOff val="0"/>
            </a:schemeClr>
          </a:solidFill>
          <a:prstDash val="dash"/>
          <a:miter lim="800000"/>
        </a:ln>
        <a:effectLst/>
      </dsp:spPr>
      <dsp:style>
        <a:lnRef idx="1">
          <a:scrgbClr r="0" g="0" b="0"/>
        </a:lnRef>
        <a:fillRef idx="2">
          <a:scrgbClr r="0" g="0" b="0"/>
        </a:fillRef>
        <a:effectRef idx="1">
          <a:scrgbClr r="0" g="0" b="0"/>
        </a:effectRef>
        <a:fontRef idx="minor">
          <a:schemeClr val="dk1"/>
        </a:fontRef>
      </dsp:style>
    </dsp:sp>
    <dsp:sp modelId="{14E18753-E773-FF4A-BC87-74B366BC5F47}">
      <dsp:nvSpPr>
        <dsp:cNvPr id="0" name=""/>
        <dsp:cNvSpPr/>
      </dsp:nvSpPr>
      <dsp:spPr>
        <a:xfrm>
          <a:off x="5489836" y="1342848"/>
          <a:ext cx="2742404" cy="43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55650">
            <a:lnSpc>
              <a:spcPct val="90000"/>
            </a:lnSpc>
            <a:spcBef>
              <a:spcPct val="0"/>
            </a:spcBef>
            <a:spcAft>
              <a:spcPct val="35000"/>
            </a:spcAft>
            <a:defRPr b="1"/>
          </a:pPr>
          <a:r>
            <a:rPr lang="en-US" sz="1700" kern="1200" dirty="0"/>
            <a:t>2021</a:t>
          </a:r>
        </a:p>
      </dsp:txBody>
      <dsp:txXfrm>
        <a:off x="5489836" y="1342848"/>
        <a:ext cx="2742404" cy="433548"/>
      </dsp:txXfrm>
    </dsp:sp>
    <dsp:sp modelId="{6655BA02-54B9-0C4E-9F6E-5E2EF1FE096D}">
      <dsp:nvSpPr>
        <dsp:cNvPr id="0" name=""/>
        <dsp:cNvSpPr/>
      </dsp:nvSpPr>
      <dsp:spPr>
        <a:xfrm>
          <a:off x="5352715" y="2647329"/>
          <a:ext cx="3016645" cy="91991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444500">
            <a:lnSpc>
              <a:spcPct val="90000"/>
            </a:lnSpc>
            <a:spcBef>
              <a:spcPct val="0"/>
            </a:spcBef>
            <a:spcAft>
              <a:spcPct val="35000"/>
            </a:spcAft>
          </a:pPr>
          <a:r>
            <a:rPr lang="en-US" sz="1000" kern="1200" dirty="0"/>
            <a:t>Oklahoma passes bill decriminalizing SSP</a:t>
          </a:r>
        </a:p>
        <a:p>
          <a:pPr lvl="0" algn="l" defTabSz="444500">
            <a:lnSpc>
              <a:spcPct val="90000"/>
            </a:lnSpc>
            <a:spcBef>
              <a:spcPct val="0"/>
            </a:spcBef>
            <a:spcAft>
              <a:spcPct val="35000"/>
            </a:spcAft>
          </a:pPr>
          <a:r>
            <a:rPr lang="en-US" sz="1000" kern="1200" dirty="0"/>
            <a:t>Possession of paraphernalia still illegal</a:t>
          </a:r>
        </a:p>
        <a:p>
          <a:pPr lvl="0" algn="l" defTabSz="444500">
            <a:lnSpc>
              <a:spcPct val="90000"/>
            </a:lnSpc>
            <a:spcBef>
              <a:spcPct val="0"/>
            </a:spcBef>
            <a:spcAft>
              <a:spcPct val="35000"/>
            </a:spcAft>
          </a:pPr>
          <a:r>
            <a:rPr lang="en-US" sz="1000" kern="1200" dirty="0"/>
            <a:t>381 Tribal members on MAT</a:t>
          </a:r>
        </a:p>
        <a:p>
          <a:pPr lvl="0" algn="l" defTabSz="444500">
            <a:lnSpc>
              <a:spcPct val="90000"/>
            </a:lnSpc>
            <a:spcBef>
              <a:spcPct val="0"/>
            </a:spcBef>
            <a:spcAft>
              <a:spcPct val="35000"/>
            </a:spcAft>
          </a:pPr>
          <a:r>
            <a:rPr lang="en-US" sz="1000" kern="1200" dirty="0"/>
            <a:t>Cherokee Nation Council Approves SSP</a:t>
          </a:r>
        </a:p>
      </dsp:txBody>
      <dsp:txXfrm>
        <a:off x="5352715" y="2647329"/>
        <a:ext cx="3016645" cy="919910"/>
      </dsp:txXfrm>
    </dsp:sp>
    <dsp:sp modelId="{419B1309-864B-2C48-816A-CE0F0CC9545D}">
      <dsp:nvSpPr>
        <dsp:cNvPr id="0" name=""/>
        <dsp:cNvSpPr/>
      </dsp:nvSpPr>
      <dsp:spPr>
        <a:xfrm>
          <a:off x="6861038" y="1995088"/>
          <a:ext cx="0" cy="652240"/>
        </a:xfrm>
        <a:prstGeom prst="line">
          <a:avLst/>
        </a:prstGeom>
        <a:gradFill rotWithShape="0">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hueOff val="0"/>
              <a:satOff val="0"/>
              <a:lumOff val="0"/>
              <a:alphaOff val="0"/>
            </a:schemeClr>
          </a:solidFill>
          <a:prstDash val="dash"/>
          <a:miter lim="800000"/>
        </a:ln>
        <a:effectLst/>
      </dsp:spPr>
      <dsp:style>
        <a:lnRef idx="1">
          <a:scrgbClr r="0" g="0" b="0"/>
        </a:lnRef>
        <a:fillRef idx="2">
          <a:scrgbClr r="0" g="0" b="0"/>
        </a:fillRef>
        <a:effectRef idx="1">
          <a:scrgbClr r="0" g="0" b="0"/>
        </a:effectRef>
        <a:fontRef idx="minor">
          <a:schemeClr val="dk1"/>
        </a:fontRef>
      </dsp:style>
    </dsp:sp>
    <dsp:sp modelId="{6D932BD1-BB37-5247-A73A-25F22F8ED6FB}">
      <dsp:nvSpPr>
        <dsp:cNvPr id="0" name=""/>
        <dsp:cNvSpPr/>
      </dsp:nvSpPr>
      <dsp:spPr>
        <a:xfrm>
          <a:off x="5099076" y="1870395"/>
          <a:ext cx="95917" cy="95917"/>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697E583E-FC9F-CF4E-BAA5-669DB7CE13AA}">
      <dsp:nvSpPr>
        <dsp:cNvPr id="0" name=""/>
        <dsp:cNvSpPr/>
      </dsp:nvSpPr>
      <dsp:spPr>
        <a:xfrm>
          <a:off x="6813079" y="1870395"/>
          <a:ext cx="95917" cy="95917"/>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2B82F57-3521-7346-B785-9A871216DB80}">
      <dsp:nvSpPr>
        <dsp:cNvPr id="0" name=""/>
        <dsp:cNvSpPr/>
      </dsp:nvSpPr>
      <dsp:spPr>
        <a:xfrm>
          <a:off x="7203839" y="2060312"/>
          <a:ext cx="2742404" cy="433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55650">
            <a:lnSpc>
              <a:spcPct val="90000"/>
            </a:lnSpc>
            <a:spcBef>
              <a:spcPct val="0"/>
            </a:spcBef>
            <a:spcAft>
              <a:spcPct val="35000"/>
            </a:spcAft>
            <a:defRPr b="1"/>
          </a:pPr>
          <a:r>
            <a:rPr lang="en-US" sz="1700" kern="1200" dirty="0"/>
            <a:t>2022</a:t>
          </a:r>
        </a:p>
      </dsp:txBody>
      <dsp:txXfrm>
        <a:off x="7203839" y="2060312"/>
        <a:ext cx="2742404" cy="433548"/>
      </dsp:txXfrm>
    </dsp:sp>
    <dsp:sp modelId="{4FB2E234-2241-5B44-8CC9-5955AEB370BF}">
      <dsp:nvSpPr>
        <dsp:cNvPr id="0" name=""/>
        <dsp:cNvSpPr/>
      </dsp:nvSpPr>
      <dsp:spPr>
        <a:xfrm>
          <a:off x="7066718" y="436725"/>
          <a:ext cx="3016645" cy="752654"/>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711200">
            <a:lnSpc>
              <a:spcPct val="90000"/>
            </a:lnSpc>
            <a:spcBef>
              <a:spcPct val="0"/>
            </a:spcBef>
            <a:spcAft>
              <a:spcPct val="35000"/>
            </a:spcAft>
          </a:pPr>
          <a:r>
            <a:rPr lang="en-US" sz="1600" kern="1200" dirty="0"/>
            <a:t>First SSP in Cherokee Nation to be open in June 2022</a:t>
          </a:r>
        </a:p>
      </dsp:txBody>
      <dsp:txXfrm>
        <a:off x="7066718" y="436725"/>
        <a:ext cx="3016645" cy="752654"/>
      </dsp:txXfrm>
    </dsp:sp>
    <dsp:sp modelId="{56EA3989-9B1A-6C4D-A0E0-84C6487A712D}">
      <dsp:nvSpPr>
        <dsp:cNvPr id="0" name=""/>
        <dsp:cNvSpPr/>
      </dsp:nvSpPr>
      <dsp:spPr>
        <a:xfrm>
          <a:off x="8575041" y="1189379"/>
          <a:ext cx="0" cy="652240"/>
        </a:xfrm>
        <a:prstGeom prst="line">
          <a:avLst/>
        </a:prstGeom>
        <a:gradFill rotWithShape="0">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hueOff val="0"/>
              <a:satOff val="0"/>
              <a:lumOff val="0"/>
              <a:alphaOff val="0"/>
            </a:schemeClr>
          </a:solidFill>
          <a:prstDash val="dash"/>
          <a:miter lim="800000"/>
        </a:ln>
        <a:effectLst/>
      </dsp:spPr>
      <dsp:style>
        <a:lnRef idx="1">
          <a:scrgbClr r="0" g="0" b="0"/>
        </a:lnRef>
        <a:fillRef idx="2">
          <a:scrgbClr r="0" g="0" b="0"/>
        </a:fillRef>
        <a:effectRef idx="1">
          <a:scrgbClr r="0" g="0" b="0"/>
        </a:effectRef>
        <a:fontRef idx="minor">
          <a:schemeClr val="dk1"/>
        </a:fontRef>
      </dsp:style>
    </dsp:sp>
    <dsp:sp modelId="{E2460918-9932-E346-B249-2C6E38AE60B1}">
      <dsp:nvSpPr>
        <dsp:cNvPr id="0" name=""/>
        <dsp:cNvSpPr/>
      </dsp:nvSpPr>
      <dsp:spPr>
        <a:xfrm>
          <a:off x="8527082" y="1870395"/>
          <a:ext cx="95917" cy="95917"/>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xmlns="">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xmlns="">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C80F-DDD9-C04E-97BC-A64DE7A6A3E8}"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05BD-9699-8C4A-B4F7-6809EF7189CB}" type="slidenum">
              <a:rPr lang="en-US" smtClean="0"/>
              <a:t>‹#›</a:t>
            </a:fld>
            <a:endParaRPr lang="en-US"/>
          </a:p>
        </p:txBody>
      </p:sp>
    </p:spTree>
    <p:extLst>
      <p:ext uri="{BB962C8B-B14F-4D97-AF65-F5344CB8AC3E}">
        <p14:creationId xmlns:p14="http://schemas.microsoft.com/office/powerpoint/2010/main" val="13578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2959859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10</a:t>
            </a:fld>
            <a:endParaRPr lang="en-US"/>
          </a:p>
        </p:txBody>
      </p:sp>
    </p:spTree>
    <p:extLst>
      <p:ext uri="{BB962C8B-B14F-4D97-AF65-F5344CB8AC3E}">
        <p14:creationId xmlns:p14="http://schemas.microsoft.com/office/powerpoint/2010/main" val="1982276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368042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30273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376993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379298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a:rPr>
              <a:t>, </a:t>
            </a:r>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361191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1568694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17</a:t>
            </a:fld>
            <a:endParaRPr lang="en-US"/>
          </a:p>
        </p:txBody>
      </p:sp>
    </p:spTree>
    <p:extLst>
      <p:ext uri="{BB962C8B-B14F-4D97-AF65-F5344CB8AC3E}">
        <p14:creationId xmlns:p14="http://schemas.microsoft.com/office/powerpoint/2010/main" val="325590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18</a:t>
            </a:fld>
            <a:endParaRPr lang="en-US"/>
          </a:p>
        </p:txBody>
      </p:sp>
    </p:spTree>
    <p:extLst>
      <p:ext uri="{BB962C8B-B14F-4D97-AF65-F5344CB8AC3E}">
        <p14:creationId xmlns:p14="http://schemas.microsoft.com/office/powerpoint/2010/main" val="317413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109130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94420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20</a:t>
            </a:fld>
            <a:endParaRPr lang="en-US"/>
          </a:p>
        </p:txBody>
      </p:sp>
    </p:spTree>
    <p:extLst>
      <p:ext uri="{BB962C8B-B14F-4D97-AF65-F5344CB8AC3E}">
        <p14:creationId xmlns:p14="http://schemas.microsoft.com/office/powerpoint/2010/main" val="292376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21</a:t>
            </a:fld>
            <a:endParaRPr lang="en-US"/>
          </a:p>
        </p:txBody>
      </p:sp>
    </p:spTree>
    <p:extLst>
      <p:ext uri="{BB962C8B-B14F-4D97-AF65-F5344CB8AC3E}">
        <p14:creationId xmlns:p14="http://schemas.microsoft.com/office/powerpoint/2010/main" val="165026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a:rPr>
              <a:t>, </a:t>
            </a:r>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22</a:t>
            </a:fld>
            <a:endParaRPr lang="en-US"/>
          </a:p>
        </p:txBody>
      </p:sp>
    </p:spTree>
    <p:extLst>
      <p:ext uri="{BB962C8B-B14F-4D97-AF65-F5344CB8AC3E}">
        <p14:creationId xmlns:p14="http://schemas.microsoft.com/office/powerpoint/2010/main" val="1132053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23</a:t>
            </a:fld>
            <a:endParaRPr lang="en-US"/>
          </a:p>
        </p:txBody>
      </p:sp>
    </p:spTree>
    <p:extLst>
      <p:ext uri="{BB962C8B-B14F-4D97-AF65-F5344CB8AC3E}">
        <p14:creationId xmlns:p14="http://schemas.microsoft.com/office/powerpoint/2010/main" val="168928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24</a:t>
            </a:fld>
            <a:endParaRPr lang="en-US"/>
          </a:p>
        </p:txBody>
      </p:sp>
    </p:spTree>
    <p:extLst>
      <p:ext uri="{BB962C8B-B14F-4D97-AF65-F5344CB8AC3E}">
        <p14:creationId xmlns:p14="http://schemas.microsoft.com/office/powerpoint/2010/main" val="1719101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25</a:t>
            </a:fld>
            <a:endParaRPr lang="en-US"/>
          </a:p>
        </p:txBody>
      </p:sp>
    </p:spTree>
    <p:extLst>
      <p:ext uri="{BB962C8B-B14F-4D97-AF65-F5344CB8AC3E}">
        <p14:creationId xmlns:p14="http://schemas.microsoft.com/office/powerpoint/2010/main" val="4044362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26</a:t>
            </a:fld>
            <a:endParaRPr lang="en-US"/>
          </a:p>
        </p:txBody>
      </p:sp>
    </p:spTree>
    <p:extLst>
      <p:ext uri="{BB962C8B-B14F-4D97-AF65-F5344CB8AC3E}">
        <p14:creationId xmlns:p14="http://schemas.microsoft.com/office/powerpoint/2010/main" val="226811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a:rPr>
              <a:t>, </a:t>
            </a:r>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27</a:t>
            </a:fld>
            <a:endParaRPr lang="en-US"/>
          </a:p>
        </p:txBody>
      </p:sp>
    </p:spTree>
    <p:extLst>
      <p:ext uri="{BB962C8B-B14F-4D97-AF65-F5344CB8AC3E}">
        <p14:creationId xmlns:p14="http://schemas.microsoft.com/office/powerpoint/2010/main" val="3543389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28</a:t>
            </a:fld>
            <a:endParaRPr lang="en-US"/>
          </a:p>
        </p:txBody>
      </p:sp>
    </p:spTree>
    <p:extLst>
      <p:ext uri="{BB962C8B-B14F-4D97-AF65-F5344CB8AC3E}">
        <p14:creationId xmlns:p14="http://schemas.microsoft.com/office/powerpoint/2010/main" val="106976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29</a:t>
            </a:fld>
            <a:endParaRPr lang="en-US"/>
          </a:p>
        </p:txBody>
      </p:sp>
    </p:spTree>
    <p:extLst>
      <p:ext uri="{BB962C8B-B14F-4D97-AF65-F5344CB8AC3E}">
        <p14:creationId xmlns:p14="http://schemas.microsoft.com/office/powerpoint/2010/main" val="230124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1278604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30</a:t>
            </a:fld>
            <a:endParaRPr lang="en-US"/>
          </a:p>
        </p:txBody>
      </p:sp>
    </p:spTree>
    <p:extLst>
      <p:ext uri="{BB962C8B-B14F-4D97-AF65-F5344CB8AC3E}">
        <p14:creationId xmlns:p14="http://schemas.microsoft.com/office/powerpoint/2010/main" val="2051325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31</a:t>
            </a:fld>
            <a:endParaRPr lang="en-US"/>
          </a:p>
        </p:txBody>
      </p:sp>
    </p:spTree>
    <p:extLst>
      <p:ext uri="{BB962C8B-B14F-4D97-AF65-F5344CB8AC3E}">
        <p14:creationId xmlns:p14="http://schemas.microsoft.com/office/powerpoint/2010/main" val="2345550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32</a:t>
            </a:fld>
            <a:endParaRPr lang="en-US"/>
          </a:p>
        </p:txBody>
      </p:sp>
    </p:spTree>
    <p:extLst>
      <p:ext uri="{BB962C8B-B14F-4D97-AF65-F5344CB8AC3E}">
        <p14:creationId xmlns:p14="http://schemas.microsoft.com/office/powerpoint/2010/main" val="3290457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33</a:t>
            </a:fld>
            <a:endParaRPr lang="en-US"/>
          </a:p>
        </p:txBody>
      </p:sp>
    </p:spTree>
    <p:extLst>
      <p:ext uri="{BB962C8B-B14F-4D97-AF65-F5344CB8AC3E}">
        <p14:creationId xmlns:p14="http://schemas.microsoft.com/office/powerpoint/2010/main" val="2700455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34</a:t>
            </a:fld>
            <a:endParaRPr lang="en-US"/>
          </a:p>
        </p:txBody>
      </p:sp>
    </p:spTree>
    <p:extLst>
      <p:ext uri="{BB962C8B-B14F-4D97-AF65-F5344CB8AC3E}">
        <p14:creationId xmlns:p14="http://schemas.microsoft.com/office/powerpoint/2010/main" val="2846960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35</a:t>
            </a:fld>
            <a:endParaRPr lang="en-US"/>
          </a:p>
        </p:txBody>
      </p:sp>
    </p:spTree>
    <p:extLst>
      <p:ext uri="{BB962C8B-B14F-4D97-AF65-F5344CB8AC3E}">
        <p14:creationId xmlns:p14="http://schemas.microsoft.com/office/powerpoint/2010/main" val="1060500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36</a:t>
            </a:fld>
            <a:endParaRPr lang="en-US"/>
          </a:p>
        </p:txBody>
      </p:sp>
    </p:spTree>
    <p:extLst>
      <p:ext uri="{BB962C8B-B14F-4D97-AF65-F5344CB8AC3E}">
        <p14:creationId xmlns:p14="http://schemas.microsoft.com/office/powerpoint/2010/main" val="1122509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37</a:t>
            </a:fld>
            <a:endParaRPr lang="en-US"/>
          </a:p>
        </p:txBody>
      </p:sp>
    </p:spTree>
    <p:extLst>
      <p:ext uri="{BB962C8B-B14F-4D97-AF65-F5344CB8AC3E}">
        <p14:creationId xmlns:p14="http://schemas.microsoft.com/office/powerpoint/2010/main" val="2921875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38</a:t>
            </a:fld>
            <a:endParaRPr lang="en-US"/>
          </a:p>
        </p:txBody>
      </p:sp>
    </p:spTree>
    <p:extLst>
      <p:ext uri="{BB962C8B-B14F-4D97-AF65-F5344CB8AC3E}">
        <p14:creationId xmlns:p14="http://schemas.microsoft.com/office/powerpoint/2010/main" val="2513514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39</a:t>
            </a:fld>
            <a:endParaRPr lang="en-US"/>
          </a:p>
        </p:txBody>
      </p:sp>
    </p:spTree>
    <p:extLst>
      <p:ext uri="{BB962C8B-B14F-4D97-AF65-F5344CB8AC3E}">
        <p14:creationId xmlns:p14="http://schemas.microsoft.com/office/powerpoint/2010/main" val="67583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a:rPr>
              <a:t>, </a:t>
            </a:r>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a:t>
            </a:fld>
            <a:endParaRPr lang="en-US"/>
          </a:p>
        </p:txBody>
      </p:sp>
    </p:spTree>
    <p:extLst>
      <p:ext uri="{BB962C8B-B14F-4D97-AF65-F5344CB8AC3E}">
        <p14:creationId xmlns:p14="http://schemas.microsoft.com/office/powerpoint/2010/main" val="2679312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40</a:t>
            </a:fld>
            <a:endParaRPr lang="en-US"/>
          </a:p>
        </p:txBody>
      </p:sp>
    </p:spTree>
    <p:extLst>
      <p:ext uri="{BB962C8B-B14F-4D97-AF65-F5344CB8AC3E}">
        <p14:creationId xmlns:p14="http://schemas.microsoft.com/office/powerpoint/2010/main" val="188273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41</a:t>
            </a:fld>
            <a:endParaRPr lang="en-US"/>
          </a:p>
        </p:txBody>
      </p:sp>
    </p:spTree>
    <p:extLst>
      <p:ext uri="{BB962C8B-B14F-4D97-AF65-F5344CB8AC3E}">
        <p14:creationId xmlns:p14="http://schemas.microsoft.com/office/powerpoint/2010/main" val="368199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5</a:t>
            </a:fld>
            <a:endParaRPr lang="en-US"/>
          </a:p>
        </p:txBody>
      </p:sp>
    </p:spTree>
    <p:extLst>
      <p:ext uri="{BB962C8B-B14F-4D97-AF65-F5344CB8AC3E}">
        <p14:creationId xmlns:p14="http://schemas.microsoft.com/office/powerpoint/2010/main" val="368186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a:rPr>
              <a:t>, </a:t>
            </a:r>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6</a:t>
            </a:fld>
            <a:endParaRPr lang="en-US"/>
          </a:p>
        </p:txBody>
      </p:sp>
    </p:spTree>
    <p:extLst>
      <p:ext uri="{BB962C8B-B14F-4D97-AF65-F5344CB8AC3E}">
        <p14:creationId xmlns:p14="http://schemas.microsoft.com/office/powerpoint/2010/main" val="222633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7</a:t>
            </a:fld>
            <a:endParaRPr lang="en-US"/>
          </a:p>
        </p:txBody>
      </p:sp>
    </p:spTree>
    <p:extLst>
      <p:ext uri="{BB962C8B-B14F-4D97-AF65-F5344CB8AC3E}">
        <p14:creationId xmlns:p14="http://schemas.microsoft.com/office/powerpoint/2010/main" val="98157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cs typeface="Calibri"/>
              </a:rPr>
              <a:t>, </a:t>
            </a:r>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274360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415916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1B56-DB8C-BC44-8324-9A80B29603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C8311-0670-5447-96E0-725C2F6DC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B0001-C97B-FB47-A42B-DFB2F6A1ADB4}"/>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5" name="Footer Placeholder 4">
            <a:extLst>
              <a:ext uri="{FF2B5EF4-FFF2-40B4-BE49-F238E27FC236}">
                <a16:creationId xmlns:a16="http://schemas.microsoft.com/office/drawing/2014/main" id="{9B10312C-BC22-EC43-BC19-C30E9582E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F27F1-E871-2249-87B8-8CD31A455206}"/>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70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C20-5FBD-8D43-BF4F-4C99700A7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84667-90BB-8046-9766-849980976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7242-C6D3-EC4A-B40B-ED5A234CE3F2}"/>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5" name="Footer Placeholder 4">
            <a:extLst>
              <a:ext uri="{FF2B5EF4-FFF2-40B4-BE49-F238E27FC236}">
                <a16:creationId xmlns:a16="http://schemas.microsoft.com/office/drawing/2014/main" id="{90177C7C-3B18-2944-A917-3545C02E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B7376-8858-3A4D-8A40-DE7987670C2D}"/>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946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9433B-1BE8-F546-B6FA-30C00192A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8628C-2A74-0745-BF1D-366983A7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8D8AC-FCE1-5D47-A5A3-23BDA4EFD437}"/>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5" name="Footer Placeholder 4">
            <a:extLst>
              <a:ext uri="{FF2B5EF4-FFF2-40B4-BE49-F238E27FC236}">
                <a16:creationId xmlns:a16="http://schemas.microsoft.com/office/drawing/2014/main" id="{B0F8C320-38C2-D640-A48B-6663BDA1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B5BCB-AB27-094F-8DDD-F344A71308DA}"/>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20581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F61C-6103-B945-8256-AB79BF0B7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84AC8-EFDA-C14A-90EC-B933A15782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623DF-D070-B34A-813B-2776673686E2}"/>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5" name="Footer Placeholder 4">
            <a:extLst>
              <a:ext uri="{FF2B5EF4-FFF2-40B4-BE49-F238E27FC236}">
                <a16:creationId xmlns:a16="http://schemas.microsoft.com/office/drawing/2014/main" id="{9A524AD9-2C49-834C-8881-2932F6CAC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4DAE-2805-C242-8E9F-C5AD824356B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111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0784-24E7-A44C-9BF6-6D70E89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16098-5434-BB43-BF59-483AEE19C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697C-2FA3-2345-9B3B-11E2770F6538}"/>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5" name="Footer Placeholder 4">
            <a:extLst>
              <a:ext uri="{FF2B5EF4-FFF2-40B4-BE49-F238E27FC236}">
                <a16:creationId xmlns:a16="http://schemas.microsoft.com/office/drawing/2014/main" id="{DC47A75C-4405-5B42-89FD-9303948F4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74B98-4943-C94D-AD75-C1618B230137}"/>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278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1A06-8997-5049-8A49-8FDD1016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F527A-F0E0-AA47-8692-15513B2FD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79044-E6D7-E54C-A874-78A95770D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144E-2BB1-7144-9E84-DC492FC1CDFC}"/>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6" name="Footer Placeholder 5">
            <a:extLst>
              <a:ext uri="{FF2B5EF4-FFF2-40B4-BE49-F238E27FC236}">
                <a16:creationId xmlns:a16="http://schemas.microsoft.com/office/drawing/2014/main" id="{4DBCB389-4B6C-864C-8EC2-D06DF74D1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690B5-0C8D-8443-9AE0-5A820AF92494}"/>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89353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A146-F10A-7047-B65E-4F90B310A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D1955-9767-974F-B47B-6FFB8CED5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D8D93-6A23-0F49-9984-27B44F797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9E395-53A5-414F-989B-00A31BF71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53F0F-EBD8-6841-BEF8-5173FE2D9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CD0A8-CF29-5546-BBDC-ADA4E56CACCB}"/>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8" name="Footer Placeholder 7">
            <a:extLst>
              <a:ext uri="{FF2B5EF4-FFF2-40B4-BE49-F238E27FC236}">
                <a16:creationId xmlns:a16="http://schemas.microsoft.com/office/drawing/2014/main" id="{DF63A6A4-2987-804E-9482-77BFC86F8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68E2-9753-E341-94ED-47097CDE7D0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72645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906D-A307-4B4A-B616-2929D2E1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D98590-FF9F-A941-AF06-BAE9DDE90378}"/>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4" name="Footer Placeholder 3">
            <a:extLst>
              <a:ext uri="{FF2B5EF4-FFF2-40B4-BE49-F238E27FC236}">
                <a16:creationId xmlns:a16="http://schemas.microsoft.com/office/drawing/2014/main" id="{859D9A22-6CD9-9B4E-9023-1F56D802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E0806-41E7-9F46-9075-E3D01F667F7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7555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2F9EC-9403-D242-91B8-12416ACF414F}"/>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3" name="Footer Placeholder 2">
            <a:extLst>
              <a:ext uri="{FF2B5EF4-FFF2-40B4-BE49-F238E27FC236}">
                <a16:creationId xmlns:a16="http://schemas.microsoft.com/office/drawing/2014/main" id="{ABC910B9-7234-EF49-BABA-58D3A1454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C67C2-88CC-1A4D-921C-743911F6B891}"/>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3754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1927-C572-4E45-874E-12BD88B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A9220-0ACA-CB42-8C61-8506A273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5A24-E02F-7C48-BDE8-C51DF96BF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B61FE-87BA-6143-84BF-A3779B2A2D68}"/>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6" name="Footer Placeholder 5">
            <a:extLst>
              <a:ext uri="{FF2B5EF4-FFF2-40B4-BE49-F238E27FC236}">
                <a16:creationId xmlns:a16="http://schemas.microsoft.com/office/drawing/2014/main" id="{1848C9A7-A5F8-8045-8B0A-2CCEC554F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76B48-29FF-6D4B-B7A4-FD02698128F0}"/>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1543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830-732B-4843-8A04-6C647C7D5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172F9-B8A9-4742-9F37-6A16C0A3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02EC60-D5AB-2F49-8CBF-4AF29B8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444F1-2D5D-274F-8070-27D5FBE32D09}"/>
              </a:ext>
            </a:extLst>
          </p:cNvPr>
          <p:cNvSpPr>
            <a:spLocks noGrp="1"/>
          </p:cNvSpPr>
          <p:nvPr>
            <p:ph type="dt" sz="half" idx="10"/>
          </p:nvPr>
        </p:nvSpPr>
        <p:spPr/>
        <p:txBody>
          <a:bodyPr/>
          <a:lstStyle/>
          <a:p>
            <a:fld id="{4E7D7EE5-A5E6-BB40-8490-504F9ED65504}" type="datetimeFigureOut">
              <a:rPr lang="en-US" smtClean="0"/>
              <a:t>4/19/2022</a:t>
            </a:fld>
            <a:endParaRPr lang="en-US"/>
          </a:p>
        </p:txBody>
      </p:sp>
      <p:sp>
        <p:nvSpPr>
          <p:cNvPr id="6" name="Footer Placeholder 5">
            <a:extLst>
              <a:ext uri="{FF2B5EF4-FFF2-40B4-BE49-F238E27FC236}">
                <a16:creationId xmlns:a16="http://schemas.microsoft.com/office/drawing/2014/main" id="{DC955B00-D0C5-6E44-A221-F2E5E9499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D2205-5570-AA45-A5DB-E86D88829A0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671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BFDD-A4F8-D143-BC3F-5BD35F8FC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663F5-83F8-ED42-8565-F5A0A9734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16FC8-6D10-1D4C-A334-00532CE17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7EE5-A5E6-BB40-8490-504F9ED65504}" type="datetimeFigureOut">
              <a:rPr lang="en-US" smtClean="0"/>
              <a:t>4/19/2022</a:t>
            </a:fld>
            <a:endParaRPr lang="en-US"/>
          </a:p>
        </p:txBody>
      </p:sp>
      <p:sp>
        <p:nvSpPr>
          <p:cNvPr id="5" name="Footer Placeholder 4">
            <a:extLst>
              <a:ext uri="{FF2B5EF4-FFF2-40B4-BE49-F238E27FC236}">
                <a16:creationId xmlns:a16="http://schemas.microsoft.com/office/drawing/2014/main" id="{D1E7A238-A3D2-564B-A2A8-69ED040C4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95CA7-9CAF-B54A-BDCC-FF0549A8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1CC73-E702-884F-8B7C-6CFBA786C3FD}" type="slidenum">
              <a:rPr lang="en-US" smtClean="0"/>
              <a:t>‹#›</a:t>
            </a:fld>
            <a:endParaRPr lang="en-US"/>
          </a:p>
        </p:txBody>
      </p:sp>
    </p:spTree>
    <p:extLst>
      <p:ext uri="{BB962C8B-B14F-4D97-AF65-F5344CB8AC3E}">
        <p14:creationId xmlns:p14="http://schemas.microsoft.com/office/powerpoint/2010/main" val="319290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jorge-mera@cherokee.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png"/><Relationship Id="rId7" Type="http://schemas.openxmlformats.org/officeDocument/2006/relationships/diagramLayout" Target="../diagrams/layout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11.jpeg"/><Relationship Id="rId10" Type="http://schemas.microsoft.com/office/2007/relationships/diagramDrawing" Target="../diagrams/drawing5.xml"/><Relationship Id="rId4" Type="http://schemas.openxmlformats.org/officeDocument/2006/relationships/image" Target="../media/image10.png"/><Relationship Id="rId9"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census.gov/ww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cdc.gov/nchs/data/nvsr/nvsr65/nvsr65_04.pdf" TargetMode="External"/><Relationship Id="rId5" Type="http://schemas.openxmlformats.org/officeDocument/2006/relationships/hyperlink" Target="https://www.cdc.gov/hepatitis/statistics/2016surveillance/commentary.htm"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png"/><Relationship Id="rId7" Type="http://schemas.openxmlformats.org/officeDocument/2006/relationships/diagramColors" Target="../diagrams/colors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png"/><Relationship Id="rId7" Type="http://schemas.openxmlformats.org/officeDocument/2006/relationships/diagramColors" Target="../diagrams/colors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png"/><Relationship Id="rId7" Type="http://schemas.openxmlformats.org/officeDocument/2006/relationships/diagramColors" Target="../diagrams/colors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png"/><Relationship Id="rId7" Type="http://schemas.openxmlformats.org/officeDocument/2006/relationships/diagramColors" Target="../diagrams/colors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image" Target="../media/image1.png"/><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png"/><Relationship Id="rId7" Type="http://schemas.openxmlformats.org/officeDocument/2006/relationships/diagramColors" Target="../diagrams/colors1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png"/><Relationship Id="rId7" Type="http://schemas.openxmlformats.org/officeDocument/2006/relationships/diagramColors" Target="../diagrams/colors1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png"/><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png"/><Relationship Id="rId7" Type="http://schemas.openxmlformats.org/officeDocument/2006/relationships/diagramColors" Target="../diagrams/colors1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png"/><Relationship Id="rId7" Type="http://schemas.openxmlformats.org/officeDocument/2006/relationships/diagramColors" Target="../diagrams/colors1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40.jpg"/></Relationships>
</file>

<file path=ppt/slides/_rels/slide39.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3" Type="http://schemas.openxmlformats.org/officeDocument/2006/relationships/image" Target="../media/image1.png"/><Relationship Id="rId7" Type="http://schemas.openxmlformats.org/officeDocument/2006/relationships/diagramColors" Target="../diagrams/colors19.xml"/><Relationship Id="rId12" Type="http://schemas.openxmlformats.org/officeDocument/2006/relationships/diagramColors" Target="../diagrams/colors2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5" Type="http://schemas.openxmlformats.org/officeDocument/2006/relationships/diagramLayout" Target="../diagrams/layout19.xml"/><Relationship Id="rId10" Type="http://schemas.openxmlformats.org/officeDocument/2006/relationships/diagramLayout" Target="../diagrams/layout20.xml"/><Relationship Id="rId4" Type="http://schemas.openxmlformats.org/officeDocument/2006/relationships/diagramData" Target="../diagrams/data19.xml"/><Relationship Id="rId9" Type="http://schemas.openxmlformats.org/officeDocument/2006/relationships/diagramData" Target="../diagrams/data2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png"/><Relationship Id="rId7" Type="http://schemas.openxmlformats.org/officeDocument/2006/relationships/diagramColors" Target="../diagrams/colors2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hyperlink" Target="https://doi.org/10.1525/maq.2003.17.4.423" TargetMode="External"/><Relationship Id="rId10" Type="http://schemas.openxmlformats.org/officeDocument/2006/relationships/diagramData" Target="../diagrams/data4.xml"/><Relationship Id="rId4" Type="http://schemas.openxmlformats.org/officeDocument/2006/relationships/image" Target="../media/image8.jpeg"/><Relationship Id="rId9" Type="http://schemas.microsoft.com/office/2007/relationships/diagramDrawing" Target="../diagrams/drawing3.xml"/><Relationship Id="rId14"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4732235" y="3310182"/>
            <a:ext cx="6955277" cy="10439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sz="2600" dirty="0">
              <a:solidFill>
                <a:srgbClr val="189C9C"/>
              </a:solidFill>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4108175" y="1062433"/>
            <a:ext cx="8474529" cy="2308324"/>
          </a:xfrm>
          <a:prstGeom prst="rect">
            <a:avLst/>
          </a:prstGeom>
        </p:spPr>
        <p:txBody>
          <a:bodyPr wrap="square">
            <a:spAutoFit/>
          </a:bodyPr>
          <a:lstStyle/>
          <a:p>
            <a:pPr algn="ctr"/>
            <a:r>
              <a:rPr lang="en-US" sz="4800" b="1" dirty="0">
                <a:solidFill>
                  <a:srgbClr val="189C9C"/>
                </a:solidFill>
                <a:latin typeface="Segoe UI"/>
                <a:cs typeface="Segoe UI"/>
              </a:rPr>
              <a:t>Ending the SUD, HCV, HIV, STI Epidemics in Indian Country</a:t>
            </a:r>
            <a:endParaRPr lang="en-US" sz="4800" dirty="0">
              <a:solidFill>
                <a:srgbClr val="189C9C"/>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597997" y="3724764"/>
            <a:ext cx="5223752" cy="646331"/>
          </a:xfrm>
          <a:prstGeom prst="rect">
            <a:avLst/>
          </a:prstGeom>
        </p:spPr>
        <p:txBody>
          <a:bodyPr wrap="square">
            <a:spAutoFit/>
          </a:bodyPr>
          <a:lstStyle/>
          <a:p>
            <a:pPr algn="ctr"/>
            <a:r>
              <a:rPr lang="en-US" sz="3600" b="1" dirty="0">
                <a:solidFill>
                  <a:srgbClr val="189C9C"/>
                </a:solidFill>
                <a:latin typeface="Segoe UI"/>
                <a:cs typeface="Segoe UI"/>
              </a:rPr>
              <a:t>April 19, 2021</a:t>
            </a:r>
            <a:endParaRPr lang="en-US" sz="1200" dirty="0">
              <a:solidFill>
                <a:srgbClr val="189C9C"/>
              </a:solidFill>
            </a:endParaRPr>
          </a:p>
        </p:txBody>
      </p:sp>
      <p:sp>
        <p:nvSpPr>
          <p:cNvPr id="10" name="Content Placeholder 2">
            <a:extLst>
              <a:ext uri="{FF2B5EF4-FFF2-40B4-BE49-F238E27FC236}">
                <a16:creationId xmlns:a16="http://schemas.microsoft.com/office/drawing/2014/main" id="{11D91936-F47B-3444-833C-D9799A712E10}"/>
              </a:ext>
            </a:extLst>
          </p:cNvPr>
          <p:cNvSpPr txBox="1">
            <a:spLocks/>
          </p:cNvSpPr>
          <p:nvPr/>
        </p:nvSpPr>
        <p:spPr>
          <a:xfrm>
            <a:off x="4633853" y="4903131"/>
            <a:ext cx="7310617" cy="17063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189C9C"/>
                </a:solidFill>
                <a:ea typeface="+mn-lt"/>
                <a:cs typeface="+mn-lt"/>
              </a:rPr>
              <a:t>Jorge </a:t>
            </a:r>
            <a:r>
              <a:rPr lang="en-US" sz="3200" dirty="0" err="1">
                <a:solidFill>
                  <a:srgbClr val="189C9C"/>
                </a:solidFill>
                <a:ea typeface="+mn-lt"/>
                <a:cs typeface="+mn-lt"/>
              </a:rPr>
              <a:t>Mera</a:t>
            </a:r>
            <a:r>
              <a:rPr lang="en-US" sz="3200" dirty="0">
                <a:solidFill>
                  <a:srgbClr val="189C9C"/>
                </a:solidFill>
                <a:ea typeface="+mn-lt"/>
                <a:cs typeface="+mn-lt"/>
              </a:rPr>
              <a:t>, MD, FACP | ECHO Clinical Director | Northwest Portland Area Indian Health Board | </a:t>
            </a:r>
            <a:r>
              <a:rPr lang="en-US" sz="3200" dirty="0">
                <a:solidFill>
                  <a:srgbClr val="189C9C"/>
                </a:solidFill>
                <a:ea typeface="+mn-lt"/>
                <a:cs typeface="+mn-lt"/>
                <a:hlinkClick r:id="rId7"/>
              </a:rPr>
              <a:t>jorge-mera@cherokee.org</a:t>
            </a:r>
            <a:r>
              <a:rPr lang="en-US" sz="3200" dirty="0">
                <a:solidFill>
                  <a:srgbClr val="189C9C"/>
                </a:solidFill>
                <a:ea typeface="+mn-lt"/>
                <a:cs typeface="+mn-lt"/>
              </a:rPr>
              <a:t> </a:t>
            </a:r>
          </a:p>
        </p:txBody>
      </p:sp>
    </p:spTree>
    <p:extLst>
      <p:ext uri="{BB962C8B-B14F-4D97-AF65-F5344CB8AC3E}">
        <p14:creationId xmlns:p14="http://schemas.microsoft.com/office/powerpoint/2010/main" val="1076739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err="1">
                <a:solidFill>
                  <a:schemeClr val="bg1"/>
                </a:solidFill>
                <a:latin typeface="Segoe UI"/>
                <a:ea typeface="+mj-ea"/>
                <a:cs typeface="Segoe UI"/>
              </a:rPr>
              <a:t>Syndemic</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8" name="Content Placeholder 4">
            <a:extLst>
              <a:ext uri="{FF2B5EF4-FFF2-40B4-BE49-F238E27FC236}">
                <a16:creationId xmlns:a16="http://schemas.microsoft.com/office/drawing/2014/main" id="{A156E40A-ECCE-5C00-E26C-9831E95E804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32628" y="1528354"/>
            <a:ext cx="7721600" cy="5741435"/>
          </a:xfrm>
          <a:prstGeom prst="rect">
            <a:avLst/>
          </a:prstGeom>
          <a:solidFill>
            <a:srgbClr val="FF0000"/>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9" name="TextBox 98">
            <a:extLst>
              <a:ext uri="{FF2B5EF4-FFF2-40B4-BE49-F238E27FC236}">
                <a16:creationId xmlns:a16="http://schemas.microsoft.com/office/drawing/2014/main" id="{D7470C30-D26E-4A97-49B4-FF5B869956CE}"/>
              </a:ext>
            </a:extLst>
          </p:cNvPr>
          <p:cNvSpPr txBox="1"/>
          <p:nvPr/>
        </p:nvSpPr>
        <p:spPr>
          <a:xfrm>
            <a:off x="5591628" y="4265531"/>
            <a:ext cx="3200400" cy="2585323"/>
          </a:xfrm>
          <a:prstGeom prst="rect">
            <a:avLst/>
          </a:prstGeom>
          <a:noFill/>
        </p:spPr>
        <p:txBody>
          <a:bodyPr wrap="square" rtlCol="0">
            <a:spAutoFit/>
          </a:bodyPr>
          <a:lstStyle/>
          <a:p>
            <a:pPr algn="ctr" defTabSz="456967">
              <a:defRPr/>
            </a:pPr>
            <a:r>
              <a:rPr lang="en-US" sz="1600" dirty="0">
                <a:solidFill>
                  <a:srgbClr val="002060"/>
                </a:solidFill>
                <a:latin typeface="Calibri" panose="020F0502020204030204"/>
              </a:rPr>
              <a:t>Access to Care</a:t>
            </a:r>
          </a:p>
          <a:p>
            <a:pPr algn="ctr" defTabSz="456967">
              <a:defRPr/>
            </a:pPr>
            <a:r>
              <a:rPr lang="en-US" sz="1600" dirty="0">
                <a:solidFill>
                  <a:prstClr val="white"/>
                </a:solidFill>
                <a:latin typeface="Calibri" panose="020F0502020204030204"/>
              </a:rPr>
              <a:t>Poverty</a:t>
            </a:r>
          </a:p>
          <a:p>
            <a:pPr algn="ctr" defTabSz="456967">
              <a:defRPr/>
            </a:pPr>
            <a:r>
              <a:rPr lang="en-US" sz="1600" dirty="0">
                <a:latin typeface="Calibri" panose="020F0502020204030204"/>
              </a:rPr>
              <a:t>Domestic Violence</a:t>
            </a:r>
          </a:p>
          <a:p>
            <a:pPr algn="ctr" defTabSz="456967">
              <a:defRPr/>
            </a:pPr>
            <a:r>
              <a:rPr lang="en-US" sz="1600" dirty="0">
                <a:solidFill>
                  <a:prstClr val="white"/>
                </a:solidFill>
                <a:latin typeface="Calibri" panose="020F0502020204030204"/>
              </a:rPr>
              <a:t>Mental Illness</a:t>
            </a:r>
          </a:p>
          <a:p>
            <a:pPr algn="ctr" defTabSz="456967">
              <a:defRPr/>
            </a:pPr>
            <a:r>
              <a:rPr lang="en-US" sz="1600" dirty="0">
                <a:latin typeface="Calibri" panose="020F0502020204030204"/>
              </a:rPr>
              <a:t>Historical Trauma*</a:t>
            </a:r>
          </a:p>
          <a:p>
            <a:pPr algn="ctr" defTabSz="456967">
              <a:defRPr/>
            </a:pPr>
            <a:r>
              <a:rPr lang="en-US" sz="1600" dirty="0">
                <a:solidFill>
                  <a:schemeClr val="bg1"/>
                </a:solidFill>
                <a:latin typeface="Calibri" panose="020F0502020204030204"/>
              </a:rPr>
              <a:t>Cultural</a:t>
            </a:r>
          </a:p>
          <a:p>
            <a:pPr algn="ctr" defTabSz="456967">
              <a:defRPr/>
            </a:pPr>
            <a:r>
              <a:rPr lang="en-US" sz="1600" dirty="0">
                <a:solidFill>
                  <a:schemeClr val="bg1"/>
                </a:solidFill>
                <a:latin typeface="Calibri" panose="020F0502020204030204"/>
              </a:rPr>
              <a:t> Disconnection</a:t>
            </a:r>
          </a:p>
          <a:p>
            <a:pPr algn="ctr" defTabSz="456967">
              <a:defRPr/>
            </a:pPr>
            <a:r>
              <a:rPr lang="en-US" sz="1600" dirty="0">
                <a:latin typeface="Calibri" panose="020F0502020204030204"/>
              </a:rPr>
              <a:t>Incarceration</a:t>
            </a:r>
          </a:p>
          <a:p>
            <a:pPr algn="ctr" defTabSz="456967">
              <a:defRPr/>
            </a:pPr>
            <a:r>
              <a:rPr lang="en-US" sz="1600" dirty="0">
                <a:latin typeface="Calibri" panose="020F0502020204030204"/>
              </a:rPr>
              <a:t>others</a:t>
            </a:r>
          </a:p>
          <a:p>
            <a:pPr defTabSz="456967">
              <a:defRPr/>
            </a:pPr>
            <a:endParaRPr lang="es-AR" dirty="0">
              <a:solidFill>
                <a:prstClr val="black"/>
              </a:solidFill>
              <a:latin typeface="Calibri" panose="020F0502020204030204"/>
            </a:endParaRPr>
          </a:p>
        </p:txBody>
      </p:sp>
      <p:sp>
        <p:nvSpPr>
          <p:cNvPr id="100" name="TextBox 99">
            <a:extLst>
              <a:ext uri="{FF2B5EF4-FFF2-40B4-BE49-F238E27FC236}">
                <a16:creationId xmlns:a16="http://schemas.microsoft.com/office/drawing/2014/main" id="{642523A8-5682-9BFA-480E-D7AE5182C5DE}"/>
              </a:ext>
            </a:extLst>
          </p:cNvPr>
          <p:cNvSpPr txBox="1"/>
          <p:nvPr/>
        </p:nvSpPr>
        <p:spPr>
          <a:xfrm>
            <a:off x="5881523" y="3418219"/>
            <a:ext cx="29718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SUD</a:t>
            </a:r>
            <a:r>
              <a:rPr lang="en-US" sz="2133" b="1" dirty="0">
                <a:solidFill>
                  <a:srgbClr val="FFFF00"/>
                </a:solidFill>
                <a:latin typeface="Calibri" panose="020F0502020204030204"/>
              </a:rPr>
              <a:t>           Behavior Risk</a:t>
            </a:r>
          </a:p>
        </p:txBody>
      </p:sp>
      <p:sp>
        <p:nvSpPr>
          <p:cNvPr id="101" name="TextBox 100">
            <a:extLst>
              <a:ext uri="{FF2B5EF4-FFF2-40B4-BE49-F238E27FC236}">
                <a16:creationId xmlns:a16="http://schemas.microsoft.com/office/drawing/2014/main" id="{3DF4A896-033D-87AE-B15F-98E287DB0191}"/>
              </a:ext>
            </a:extLst>
          </p:cNvPr>
          <p:cNvSpPr txBox="1"/>
          <p:nvPr/>
        </p:nvSpPr>
        <p:spPr>
          <a:xfrm>
            <a:off x="6334578" y="2668301"/>
            <a:ext cx="19177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HCV/HIV/STI</a:t>
            </a:r>
            <a:endParaRPr lang="es-AR" sz="2133" b="1" dirty="0">
              <a:solidFill>
                <a:srgbClr val="FF0000"/>
              </a:solidFill>
              <a:latin typeface="Calibri" panose="020F0502020204030204"/>
            </a:endParaRPr>
          </a:p>
        </p:txBody>
      </p:sp>
      <p:sp>
        <p:nvSpPr>
          <p:cNvPr id="102" name="TextBox 101">
            <a:extLst>
              <a:ext uri="{FF2B5EF4-FFF2-40B4-BE49-F238E27FC236}">
                <a16:creationId xmlns:a16="http://schemas.microsoft.com/office/drawing/2014/main" id="{7D338373-AA9E-4AA0-D048-8D0C11724CA3}"/>
              </a:ext>
            </a:extLst>
          </p:cNvPr>
          <p:cNvSpPr txBox="1"/>
          <p:nvPr/>
        </p:nvSpPr>
        <p:spPr>
          <a:xfrm>
            <a:off x="3635827" y="4711620"/>
            <a:ext cx="1714524" cy="461665"/>
          </a:xfrm>
          <a:prstGeom prst="rect">
            <a:avLst/>
          </a:prstGeom>
          <a:noFill/>
        </p:spPr>
        <p:txBody>
          <a:bodyPr wrap="square" rtlCol="0">
            <a:spAutoFit/>
          </a:bodyPr>
          <a:lstStyle/>
          <a:p>
            <a:pPr defTabSz="456967">
              <a:defRPr/>
            </a:pPr>
            <a:r>
              <a:rPr lang="en-US" sz="2400" dirty="0">
                <a:solidFill>
                  <a:srgbClr val="FFFF00"/>
                </a:solidFill>
                <a:latin typeface="Calibri" panose="020F0502020204030204"/>
              </a:rPr>
              <a:t>Prevention</a:t>
            </a:r>
            <a:endParaRPr lang="es-AR" sz="2400" dirty="0">
              <a:solidFill>
                <a:srgbClr val="FFFF00"/>
              </a:solidFill>
              <a:latin typeface="Calibri" panose="020F0502020204030204"/>
            </a:endParaRPr>
          </a:p>
        </p:txBody>
      </p:sp>
      <p:cxnSp>
        <p:nvCxnSpPr>
          <p:cNvPr id="103" name="Straight Arrow Connector 102">
            <a:extLst>
              <a:ext uri="{FF2B5EF4-FFF2-40B4-BE49-F238E27FC236}">
                <a16:creationId xmlns:a16="http://schemas.microsoft.com/office/drawing/2014/main" id="{03C26AEF-3AE6-9C8A-44C2-F3C4AD1759C1}"/>
              </a:ext>
            </a:extLst>
          </p:cNvPr>
          <p:cNvCxnSpPr/>
          <p:nvPr/>
        </p:nvCxnSpPr>
        <p:spPr>
          <a:xfrm>
            <a:off x="5286828" y="5270889"/>
            <a:ext cx="1143000" cy="1219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789186-5F2D-1FD5-515D-6EC9E1D8BCAA}"/>
              </a:ext>
            </a:extLst>
          </p:cNvPr>
          <p:cNvCxnSpPr/>
          <p:nvPr/>
        </p:nvCxnSpPr>
        <p:spPr>
          <a:xfrm>
            <a:off x="5286828" y="5194694"/>
            <a:ext cx="1143000" cy="26533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E66CE2F-C660-44DB-BDCB-5452FFBD1043}"/>
              </a:ext>
            </a:extLst>
          </p:cNvPr>
          <p:cNvCxnSpPr/>
          <p:nvPr/>
        </p:nvCxnSpPr>
        <p:spPr>
          <a:xfrm flipV="1">
            <a:off x="5286829" y="4040022"/>
            <a:ext cx="1308100" cy="10968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67848C3-8AC0-A5A5-5E29-28AE2A7BF99B}"/>
              </a:ext>
            </a:extLst>
          </p:cNvPr>
          <p:cNvCxnSpPr>
            <a:cxnSpLocks/>
          </p:cNvCxnSpPr>
          <p:nvPr/>
        </p:nvCxnSpPr>
        <p:spPr>
          <a:xfrm flipH="1" flipV="1">
            <a:off x="6683828" y="3837087"/>
            <a:ext cx="508000" cy="42844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0B90DED-AC26-33B0-FA87-1EA44C6C216C}"/>
              </a:ext>
            </a:extLst>
          </p:cNvPr>
          <p:cNvCxnSpPr/>
          <p:nvPr/>
        </p:nvCxnSpPr>
        <p:spPr>
          <a:xfrm flipV="1">
            <a:off x="7305392" y="3050093"/>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4E2533A-E274-4183-6764-F8BEC8453E4F}"/>
              </a:ext>
            </a:extLst>
          </p:cNvPr>
          <p:cNvSpPr txBox="1"/>
          <p:nvPr/>
        </p:nvSpPr>
        <p:spPr>
          <a:xfrm>
            <a:off x="9935028" y="4040021"/>
            <a:ext cx="1371600" cy="369332"/>
          </a:xfrm>
          <a:prstGeom prst="rect">
            <a:avLst/>
          </a:prstGeom>
          <a:noFill/>
        </p:spPr>
        <p:txBody>
          <a:bodyPr wrap="square" rtlCol="0">
            <a:spAutoFit/>
          </a:bodyPr>
          <a:lstStyle/>
          <a:p>
            <a:pPr defTabSz="456967">
              <a:defRPr/>
            </a:pPr>
            <a:endParaRPr lang="es-AR" dirty="0">
              <a:solidFill>
                <a:prstClr val="black"/>
              </a:solidFill>
              <a:latin typeface="Calibri" panose="020F0502020204030204"/>
            </a:endParaRPr>
          </a:p>
        </p:txBody>
      </p:sp>
      <p:sp>
        <p:nvSpPr>
          <p:cNvPr id="109" name="TextBox 108">
            <a:extLst>
              <a:ext uri="{FF2B5EF4-FFF2-40B4-BE49-F238E27FC236}">
                <a16:creationId xmlns:a16="http://schemas.microsoft.com/office/drawing/2014/main" id="{3D392A81-9348-3F72-7BD0-363A5131EE5C}"/>
              </a:ext>
            </a:extLst>
          </p:cNvPr>
          <p:cNvSpPr txBox="1"/>
          <p:nvPr/>
        </p:nvSpPr>
        <p:spPr>
          <a:xfrm>
            <a:off x="8777143" y="3753750"/>
            <a:ext cx="2351692" cy="748795"/>
          </a:xfrm>
          <a:prstGeom prst="rect">
            <a:avLst/>
          </a:prstGeom>
          <a:noFill/>
        </p:spPr>
        <p:txBody>
          <a:bodyPr wrap="square" rtlCol="0">
            <a:spAutoFit/>
          </a:bodyPr>
          <a:lstStyle/>
          <a:p>
            <a:pPr algn="ctr" defTabSz="456967">
              <a:defRPr/>
            </a:pPr>
            <a:r>
              <a:rPr lang="en-US" sz="2133" b="1" dirty="0">
                <a:solidFill>
                  <a:srgbClr val="FFFF00"/>
                </a:solidFill>
                <a:latin typeface="Calibri" panose="020F0502020204030204"/>
              </a:rPr>
              <a:t>Harm Reduction Strategies</a:t>
            </a:r>
            <a:endParaRPr lang="es-AR" sz="2133" b="1" dirty="0">
              <a:solidFill>
                <a:srgbClr val="FFFF00"/>
              </a:solidFill>
              <a:latin typeface="Calibri" panose="020F0502020204030204"/>
            </a:endParaRPr>
          </a:p>
        </p:txBody>
      </p:sp>
      <p:cxnSp>
        <p:nvCxnSpPr>
          <p:cNvPr id="110" name="Straight Arrow Connector 109">
            <a:extLst>
              <a:ext uri="{FF2B5EF4-FFF2-40B4-BE49-F238E27FC236}">
                <a16:creationId xmlns:a16="http://schemas.microsoft.com/office/drawing/2014/main" id="{74048263-566A-6F8E-C926-169F49F5337D}"/>
              </a:ext>
            </a:extLst>
          </p:cNvPr>
          <p:cNvCxnSpPr>
            <a:cxnSpLocks/>
          </p:cNvCxnSpPr>
          <p:nvPr/>
        </p:nvCxnSpPr>
        <p:spPr>
          <a:xfrm flipH="1" flipV="1">
            <a:off x="7994027" y="3837087"/>
            <a:ext cx="963103" cy="14025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05161EB4-43D2-8353-3DAD-BEFF10C01D14}"/>
              </a:ext>
            </a:extLst>
          </p:cNvPr>
          <p:cNvSpPr/>
          <p:nvPr/>
        </p:nvSpPr>
        <p:spPr>
          <a:xfrm>
            <a:off x="3839029" y="2448935"/>
            <a:ext cx="1752600" cy="5207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Screening</a:t>
            </a:r>
            <a:endParaRPr lang="es-AR" sz="2133" dirty="0">
              <a:solidFill>
                <a:schemeClr val="tx1"/>
              </a:solidFill>
              <a:latin typeface="Calibri" panose="020F0502020204030204"/>
            </a:endParaRPr>
          </a:p>
        </p:txBody>
      </p:sp>
      <p:sp>
        <p:nvSpPr>
          <p:cNvPr id="112" name="Rounded Rectangle 111">
            <a:extLst>
              <a:ext uri="{FF2B5EF4-FFF2-40B4-BE49-F238E27FC236}">
                <a16:creationId xmlns:a16="http://schemas.microsoft.com/office/drawing/2014/main" id="{0219F143-DB45-EA38-C69B-561A75087F9F}"/>
              </a:ext>
            </a:extLst>
          </p:cNvPr>
          <p:cNvSpPr/>
          <p:nvPr/>
        </p:nvSpPr>
        <p:spPr>
          <a:xfrm>
            <a:off x="6213327" y="1613289"/>
            <a:ext cx="2219371" cy="533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Linkage to Care</a:t>
            </a:r>
            <a:endParaRPr lang="es-AR" sz="2133" dirty="0">
              <a:solidFill>
                <a:schemeClr val="tx1"/>
              </a:solidFill>
              <a:latin typeface="Calibri" panose="020F0502020204030204"/>
            </a:endParaRPr>
          </a:p>
        </p:txBody>
      </p:sp>
      <p:sp>
        <p:nvSpPr>
          <p:cNvPr id="113" name="Rounded Rectangle 112">
            <a:extLst>
              <a:ext uri="{FF2B5EF4-FFF2-40B4-BE49-F238E27FC236}">
                <a16:creationId xmlns:a16="http://schemas.microsoft.com/office/drawing/2014/main" id="{57498E55-243D-5524-29FD-05B6F0A2EF35}"/>
              </a:ext>
            </a:extLst>
          </p:cNvPr>
          <p:cNvSpPr/>
          <p:nvPr/>
        </p:nvSpPr>
        <p:spPr>
          <a:xfrm>
            <a:off x="8773979" y="2438592"/>
            <a:ext cx="2133599" cy="4572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Quality of Care</a:t>
            </a:r>
            <a:endParaRPr lang="es-AR" sz="2133" dirty="0">
              <a:solidFill>
                <a:schemeClr val="tx1"/>
              </a:solidFill>
              <a:latin typeface="Calibri" panose="020F0502020204030204"/>
            </a:endParaRPr>
          </a:p>
        </p:txBody>
      </p:sp>
      <p:cxnSp>
        <p:nvCxnSpPr>
          <p:cNvPr id="114" name="Straight Arrow Connector 113">
            <a:extLst>
              <a:ext uri="{FF2B5EF4-FFF2-40B4-BE49-F238E27FC236}">
                <a16:creationId xmlns:a16="http://schemas.microsoft.com/office/drawing/2014/main" id="{7591749E-8E4D-ACC4-F471-E34D0CBFBFEC}"/>
              </a:ext>
            </a:extLst>
          </p:cNvPr>
          <p:cNvCxnSpPr>
            <a:cxnSpLocks/>
          </p:cNvCxnSpPr>
          <p:nvPr/>
        </p:nvCxnSpPr>
        <p:spPr>
          <a:xfrm flipV="1">
            <a:off x="7188404" y="3827000"/>
            <a:ext cx="442680" cy="4330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5" name="Left-Right Arrow 114">
            <a:extLst>
              <a:ext uri="{FF2B5EF4-FFF2-40B4-BE49-F238E27FC236}">
                <a16:creationId xmlns:a16="http://schemas.microsoft.com/office/drawing/2014/main" id="{F75C4384-39E8-9707-5251-5ECF77504344}"/>
              </a:ext>
            </a:extLst>
          </p:cNvPr>
          <p:cNvSpPr/>
          <p:nvPr/>
        </p:nvSpPr>
        <p:spPr>
          <a:xfrm>
            <a:off x="6594929" y="3512795"/>
            <a:ext cx="495300" cy="18573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6" name="TextBox 115">
            <a:extLst>
              <a:ext uri="{FF2B5EF4-FFF2-40B4-BE49-F238E27FC236}">
                <a16:creationId xmlns:a16="http://schemas.microsoft.com/office/drawing/2014/main" id="{B0446EFE-272D-7720-4943-58B2A566735D}"/>
              </a:ext>
            </a:extLst>
          </p:cNvPr>
          <p:cNvSpPr txBox="1"/>
          <p:nvPr/>
        </p:nvSpPr>
        <p:spPr>
          <a:xfrm>
            <a:off x="819620" y="6395909"/>
            <a:ext cx="3055694" cy="400110"/>
          </a:xfrm>
          <a:prstGeom prst="rect">
            <a:avLst/>
          </a:prstGeom>
          <a:noFill/>
          <a:ln>
            <a:noFill/>
          </a:ln>
        </p:spPr>
        <p:txBody>
          <a:bodyPr wrap="square" rtlCol="0">
            <a:spAutoFit/>
          </a:bodyPr>
          <a:lstStyle/>
          <a:p>
            <a:pPr defTabSz="456967">
              <a:defRPr/>
            </a:pPr>
            <a:r>
              <a:rPr lang="en-US" sz="1000" dirty="0">
                <a:solidFill>
                  <a:prstClr val="white"/>
                </a:solidFill>
                <a:latin typeface="Calibri" panose="020F0502020204030204"/>
              </a:rPr>
              <a:t>*</a:t>
            </a:r>
            <a:r>
              <a:rPr lang="en-US" sz="1000" dirty="0">
                <a:latin typeface="Calibri" panose="020F0502020204030204"/>
              </a:rPr>
              <a:t>Maria Yellow Horse Brave Heart Journal of Psychoactive Drugs Vol. 35, </a:t>
            </a:r>
            <a:r>
              <a:rPr lang="en-US" sz="1000" dirty="0" err="1">
                <a:latin typeface="Calibri" panose="020F0502020204030204"/>
              </a:rPr>
              <a:t>Iss</a:t>
            </a:r>
            <a:r>
              <a:rPr lang="en-US" sz="1000" dirty="0">
                <a:latin typeface="Calibri" panose="020F0502020204030204"/>
              </a:rPr>
              <a:t>. 1, 2003 </a:t>
            </a:r>
          </a:p>
        </p:txBody>
      </p:sp>
    </p:spTree>
    <p:extLst>
      <p:ext uri="{BB962C8B-B14F-4D97-AF65-F5344CB8AC3E}">
        <p14:creationId xmlns:p14="http://schemas.microsoft.com/office/powerpoint/2010/main" val="36244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2" grpId="0"/>
      <p:bldP spid="109" grpId="0"/>
      <p:bldP spid="111" grpId="0" animBg="1"/>
      <p:bldP spid="112" grpId="0" animBg="1"/>
      <p:bldP spid="113" grpId="0" animBg="1"/>
      <p:bldP spid="1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err="1">
                <a:solidFill>
                  <a:schemeClr val="bg1"/>
                </a:solidFill>
                <a:latin typeface="Segoe UI"/>
                <a:ea typeface="+mj-ea"/>
                <a:cs typeface="Segoe UI"/>
              </a:rPr>
              <a:t>Syndemic</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7141" y="1464049"/>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8" name="Content Placeholder 4">
            <a:extLst>
              <a:ext uri="{FF2B5EF4-FFF2-40B4-BE49-F238E27FC236}">
                <a16:creationId xmlns:a16="http://schemas.microsoft.com/office/drawing/2014/main" id="{A156E40A-ECCE-5C00-E26C-9831E95E804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32628" y="1528354"/>
            <a:ext cx="7721600" cy="5741435"/>
          </a:xfrm>
          <a:prstGeom prst="rect">
            <a:avLst/>
          </a:prstGeom>
          <a:solidFill>
            <a:srgbClr val="FF0000"/>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9" name="TextBox 98">
            <a:extLst>
              <a:ext uri="{FF2B5EF4-FFF2-40B4-BE49-F238E27FC236}">
                <a16:creationId xmlns:a16="http://schemas.microsoft.com/office/drawing/2014/main" id="{D7470C30-D26E-4A97-49B4-FF5B869956CE}"/>
              </a:ext>
            </a:extLst>
          </p:cNvPr>
          <p:cNvSpPr txBox="1"/>
          <p:nvPr/>
        </p:nvSpPr>
        <p:spPr>
          <a:xfrm>
            <a:off x="5591628" y="4265531"/>
            <a:ext cx="3200400" cy="2585323"/>
          </a:xfrm>
          <a:prstGeom prst="rect">
            <a:avLst/>
          </a:prstGeom>
          <a:noFill/>
        </p:spPr>
        <p:txBody>
          <a:bodyPr wrap="square" rtlCol="0">
            <a:spAutoFit/>
          </a:bodyPr>
          <a:lstStyle/>
          <a:p>
            <a:pPr algn="ctr" defTabSz="456967">
              <a:defRPr/>
            </a:pPr>
            <a:r>
              <a:rPr lang="en-US" sz="1600" dirty="0">
                <a:solidFill>
                  <a:srgbClr val="002060"/>
                </a:solidFill>
                <a:latin typeface="Calibri" panose="020F0502020204030204"/>
              </a:rPr>
              <a:t>Access to Care</a:t>
            </a:r>
          </a:p>
          <a:p>
            <a:pPr algn="ctr" defTabSz="456967">
              <a:defRPr/>
            </a:pPr>
            <a:r>
              <a:rPr lang="en-US" sz="1600" dirty="0">
                <a:solidFill>
                  <a:prstClr val="white"/>
                </a:solidFill>
                <a:latin typeface="Calibri" panose="020F0502020204030204"/>
              </a:rPr>
              <a:t>Poverty</a:t>
            </a:r>
          </a:p>
          <a:p>
            <a:pPr algn="ctr" defTabSz="456967">
              <a:defRPr/>
            </a:pPr>
            <a:r>
              <a:rPr lang="en-US" sz="1600" dirty="0">
                <a:latin typeface="Calibri" panose="020F0502020204030204"/>
              </a:rPr>
              <a:t>Domestic Violence</a:t>
            </a:r>
          </a:p>
          <a:p>
            <a:pPr algn="ctr" defTabSz="456967">
              <a:defRPr/>
            </a:pPr>
            <a:r>
              <a:rPr lang="en-US" sz="1600" dirty="0">
                <a:solidFill>
                  <a:prstClr val="white"/>
                </a:solidFill>
                <a:latin typeface="Calibri" panose="020F0502020204030204"/>
              </a:rPr>
              <a:t>Mental Illness</a:t>
            </a:r>
          </a:p>
          <a:p>
            <a:pPr algn="ctr" defTabSz="456967">
              <a:defRPr/>
            </a:pPr>
            <a:r>
              <a:rPr lang="en-US" sz="1600" dirty="0">
                <a:latin typeface="Calibri" panose="020F0502020204030204"/>
              </a:rPr>
              <a:t>Historical Trauma*</a:t>
            </a:r>
          </a:p>
          <a:p>
            <a:pPr algn="ctr" defTabSz="456967">
              <a:defRPr/>
            </a:pPr>
            <a:r>
              <a:rPr lang="en-US" sz="1600" dirty="0">
                <a:solidFill>
                  <a:schemeClr val="bg1"/>
                </a:solidFill>
                <a:latin typeface="Calibri" panose="020F0502020204030204"/>
              </a:rPr>
              <a:t>Cultural</a:t>
            </a:r>
          </a:p>
          <a:p>
            <a:pPr algn="ctr" defTabSz="456967">
              <a:defRPr/>
            </a:pPr>
            <a:r>
              <a:rPr lang="en-US" sz="1600" dirty="0">
                <a:solidFill>
                  <a:schemeClr val="bg1"/>
                </a:solidFill>
                <a:latin typeface="Calibri" panose="020F0502020204030204"/>
              </a:rPr>
              <a:t> Disconnection</a:t>
            </a:r>
          </a:p>
          <a:p>
            <a:pPr algn="ctr" defTabSz="456967">
              <a:defRPr/>
            </a:pPr>
            <a:r>
              <a:rPr lang="en-US" sz="1600" dirty="0">
                <a:latin typeface="Calibri" panose="020F0502020204030204"/>
              </a:rPr>
              <a:t>Incarceration</a:t>
            </a:r>
          </a:p>
          <a:p>
            <a:pPr algn="ctr" defTabSz="456967">
              <a:defRPr/>
            </a:pPr>
            <a:r>
              <a:rPr lang="en-US" sz="1600" dirty="0">
                <a:latin typeface="Calibri" panose="020F0502020204030204"/>
              </a:rPr>
              <a:t>others</a:t>
            </a:r>
          </a:p>
          <a:p>
            <a:pPr defTabSz="456967">
              <a:defRPr/>
            </a:pPr>
            <a:endParaRPr lang="es-AR" dirty="0">
              <a:solidFill>
                <a:prstClr val="black"/>
              </a:solidFill>
              <a:latin typeface="Calibri" panose="020F0502020204030204"/>
            </a:endParaRPr>
          </a:p>
        </p:txBody>
      </p:sp>
      <p:sp>
        <p:nvSpPr>
          <p:cNvPr id="100" name="TextBox 99">
            <a:extLst>
              <a:ext uri="{FF2B5EF4-FFF2-40B4-BE49-F238E27FC236}">
                <a16:creationId xmlns:a16="http://schemas.microsoft.com/office/drawing/2014/main" id="{642523A8-5682-9BFA-480E-D7AE5182C5DE}"/>
              </a:ext>
            </a:extLst>
          </p:cNvPr>
          <p:cNvSpPr txBox="1"/>
          <p:nvPr/>
        </p:nvSpPr>
        <p:spPr>
          <a:xfrm>
            <a:off x="5881523" y="3418219"/>
            <a:ext cx="29718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SUD</a:t>
            </a:r>
            <a:r>
              <a:rPr lang="en-US" sz="2133" b="1" dirty="0">
                <a:solidFill>
                  <a:srgbClr val="FFFF00"/>
                </a:solidFill>
                <a:latin typeface="Calibri" panose="020F0502020204030204"/>
              </a:rPr>
              <a:t>           Behavior Risk</a:t>
            </a:r>
          </a:p>
        </p:txBody>
      </p:sp>
      <p:sp>
        <p:nvSpPr>
          <p:cNvPr id="101" name="TextBox 100">
            <a:extLst>
              <a:ext uri="{FF2B5EF4-FFF2-40B4-BE49-F238E27FC236}">
                <a16:creationId xmlns:a16="http://schemas.microsoft.com/office/drawing/2014/main" id="{3DF4A896-033D-87AE-B15F-98E287DB0191}"/>
              </a:ext>
            </a:extLst>
          </p:cNvPr>
          <p:cNvSpPr txBox="1"/>
          <p:nvPr/>
        </p:nvSpPr>
        <p:spPr>
          <a:xfrm>
            <a:off x="6334578" y="2668301"/>
            <a:ext cx="19177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HCV/HIV/STI</a:t>
            </a:r>
            <a:endParaRPr lang="es-AR" sz="2133" b="1" dirty="0">
              <a:solidFill>
                <a:srgbClr val="FF0000"/>
              </a:solidFill>
              <a:latin typeface="Calibri" panose="020F0502020204030204"/>
            </a:endParaRPr>
          </a:p>
        </p:txBody>
      </p:sp>
      <p:sp>
        <p:nvSpPr>
          <p:cNvPr id="102" name="TextBox 101">
            <a:extLst>
              <a:ext uri="{FF2B5EF4-FFF2-40B4-BE49-F238E27FC236}">
                <a16:creationId xmlns:a16="http://schemas.microsoft.com/office/drawing/2014/main" id="{7D338373-AA9E-4AA0-D048-8D0C11724CA3}"/>
              </a:ext>
            </a:extLst>
          </p:cNvPr>
          <p:cNvSpPr txBox="1"/>
          <p:nvPr/>
        </p:nvSpPr>
        <p:spPr>
          <a:xfrm>
            <a:off x="3635827" y="4711620"/>
            <a:ext cx="1714524" cy="461665"/>
          </a:xfrm>
          <a:prstGeom prst="rect">
            <a:avLst/>
          </a:prstGeom>
          <a:noFill/>
        </p:spPr>
        <p:txBody>
          <a:bodyPr wrap="square" rtlCol="0">
            <a:spAutoFit/>
          </a:bodyPr>
          <a:lstStyle/>
          <a:p>
            <a:pPr defTabSz="456967">
              <a:defRPr/>
            </a:pPr>
            <a:r>
              <a:rPr lang="en-US" sz="2400" dirty="0">
                <a:solidFill>
                  <a:srgbClr val="FFFF00"/>
                </a:solidFill>
                <a:latin typeface="Calibri" panose="020F0502020204030204"/>
              </a:rPr>
              <a:t>Prevention</a:t>
            </a:r>
            <a:endParaRPr lang="es-AR" sz="2400" dirty="0">
              <a:solidFill>
                <a:srgbClr val="FFFF00"/>
              </a:solidFill>
              <a:latin typeface="Calibri" panose="020F0502020204030204"/>
            </a:endParaRPr>
          </a:p>
        </p:txBody>
      </p:sp>
      <p:cxnSp>
        <p:nvCxnSpPr>
          <p:cNvPr id="103" name="Straight Arrow Connector 102">
            <a:extLst>
              <a:ext uri="{FF2B5EF4-FFF2-40B4-BE49-F238E27FC236}">
                <a16:creationId xmlns:a16="http://schemas.microsoft.com/office/drawing/2014/main" id="{03C26AEF-3AE6-9C8A-44C2-F3C4AD1759C1}"/>
              </a:ext>
            </a:extLst>
          </p:cNvPr>
          <p:cNvCxnSpPr/>
          <p:nvPr/>
        </p:nvCxnSpPr>
        <p:spPr>
          <a:xfrm>
            <a:off x="5286828" y="5270889"/>
            <a:ext cx="1143000" cy="1219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789186-5F2D-1FD5-515D-6EC9E1D8BCAA}"/>
              </a:ext>
            </a:extLst>
          </p:cNvPr>
          <p:cNvCxnSpPr/>
          <p:nvPr/>
        </p:nvCxnSpPr>
        <p:spPr>
          <a:xfrm>
            <a:off x="5286828" y="5194694"/>
            <a:ext cx="1143000" cy="26533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E66CE2F-C660-44DB-BDCB-5452FFBD1043}"/>
              </a:ext>
            </a:extLst>
          </p:cNvPr>
          <p:cNvCxnSpPr/>
          <p:nvPr/>
        </p:nvCxnSpPr>
        <p:spPr>
          <a:xfrm flipV="1">
            <a:off x="5286829" y="4040022"/>
            <a:ext cx="1308100" cy="10968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67848C3-8AC0-A5A5-5E29-28AE2A7BF99B}"/>
              </a:ext>
            </a:extLst>
          </p:cNvPr>
          <p:cNvCxnSpPr>
            <a:cxnSpLocks/>
          </p:cNvCxnSpPr>
          <p:nvPr/>
        </p:nvCxnSpPr>
        <p:spPr>
          <a:xfrm flipH="1" flipV="1">
            <a:off x="6683828" y="3837087"/>
            <a:ext cx="508000" cy="42844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0B90DED-AC26-33B0-FA87-1EA44C6C216C}"/>
              </a:ext>
            </a:extLst>
          </p:cNvPr>
          <p:cNvCxnSpPr/>
          <p:nvPr/>
        </p:nvCxnSpPr>
        <p:spPr>
          <a:xfrm flipV="1">
            <a:off x="7305392" y="3050093"/>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4E2533A-E274-4183-6764-F8BEC8453E4F}"/>
              </a:ext>
            </a:extLst>
          </p:cNvPr>
          <p:cNvSpPr txBox="1"/>
          <p:nvPr/>
        </p:nvSpPr>
        <p:spPr>
          <a:xfrm>
            <a:off x="9935028" y="4040021"/>
            <a:ext cx="1371600" cy="369332"/>
          </a:xfrm>
          <a:prstGeom prst="rect">
            <a:avLst/>
          </a:prstGeom>
          <a:noFill/>
        </p:spPr>
        <p:txBody>
          <a:bodyPr wrap="square" rtlCol="0">
            <a:spAutoFit/>
          </a:bodyPr>
          <a:lstStyle/>
          <a:p>
            <a:pPr defTabSz="456967">
              <a:defRPr/>
            </a:pPr>
            <a:endParaRPr lang="es-AR" dirty="0">
              <a:solidFill>
                <a:prstClr val="black"/>
              </a:solidFill>
              <a:latin typeface="Calibri" panose="020F0502020204030204"/>
            </a:endParaRPr>
          </a:p>
        </p:txBody>
      </p:sp>
      <p:sp>
        <p:nvSpPr>
          <p:cNvPr id="109" name="TextBox 108">
            <a:extLst>
              <a:ext uri="{FF2B5EF4-FFF2-40B4-BE49-F238E27FC236}">
                <a16:creationId xmlns:a16="http://schemas.microsoft.com/office/drawing/2014/main" id="{3D392A81-9348-3F72-7BD0-363A5131EE5C}"/>
              </a:ext>
            </a:extLst>
          </p:cNvPr>
          <p:cNvSpPr txBox="1"/>
          <p:nvPr/>
        </p:nvSpPr>
        <p:spPr>
          <a:xfrm>
            <a:off x="8777143" y="3753750"/>
            <a:ext cx="2351692" cy="748795"/>
          </a:xfrm>
          <a:prstGeom prst="rect">
            <a:avLst/>
          </a:prstGeom>
          <a:noFill/>
        </p:spPr>
        <p:txBody>
          <a:bodyPr wrap="square" rtlCol="0">
            <a:spAutoFit/>
          </a:bodyPr>
          <a:lstStyle/>
          <a:p>
            <a:pPr algn="ctr" defTabSz="456967">
              <a:defRPr/>
            </a:pPr>
            <a:r>
              <a:rPr lang="en-US" sz="2133" b="1" dirty="0">
                <a:solidFill>
                  <a:srgbClr val="FFFF00"/>
                </a:solidFill>
                <a:latin typeface="Calibri" panose="020F0502020204030204"/>
              </a:rPr>
              <a:t>Harm Reduction Strategies</a:t>
            </a:r>
            <a:endParaRPr lang="es-AR" sz="2133" b="1" dirty="0">
              <a:solidFill>
                <a:srgbClr val="FFFF00"/>
              </a:solidFill>
              <a:latin typeface="Calibri" panose="020F0502020204030204"/>
            </a:endParaRPr>
          </a:p>
        </p:txBody>
      </p:sp>
      <p:cxnSp>
        <p:nvCxnSpPr>
          <p:cNvPr id="110" name="Straight Arrow Connector 109">
            <a:extLst>
              <a:ext uri="{FF2B5EF4-FFF2-40B4-BE49-F238E27FC236}">
                <a16:creationId xmlns:a16="http://schemas.microsoft.com/office/drawing/2014/main" id="{74048263-566A-6F8E-C926-169F49F5337D}"/>
              </a:ext>
            </a:extLst>
          </p:cNvPr>
          <p:cNvCxnSpPr>
            <a:cxnSpLocks/>
          </p:cNvCxnSpPr>
          <p:nvPr/>
        </p:nvCxnSpPr>
        <p:spPr>
          <a:xfrm flipH="1" flipV="1">
            <a:off x="7994027" y="3837087"/>
            <a:ext cx="963103" cy="14025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05161EB4-43D2-8353-3DAD-BEFF10C01D14}"/>
              </a:ext>
            </a:extLst>
          </p:cNvPr>
          <p:cNvSpPr/>
          <p:nvPr/>
        </p:nvSpPr>
        <p:spPr>
          <a:xfrm>
            <a:off x="3839029" y="2448935"/>
            <a:ext cx="1752600" cy="5207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Screening</a:t>
            </a:r>
            <a:endParaRPr lang="es-AR" sz="2133" dirty="0">
              <a:solidFill>
                <a:schemeClr val="tx1"/>
              </a:solidFill>
              <a:latin typeface="Calibri" panose="020F0502020204030204"/>
            </a:endParaRPr>
          </a:p>
        </p:txBody>
      </p:sp>
      <p:sp>
        <p:nvSpPr>
          <p:cNvPr id="112" name="Rounded Rectangle 111">
            <a:extLst>
              <a:ext uri="{FF2B5EF4-FFF2-40B4-BE49-F238E27FC236}">
                <a16:creationId xmlns:a16="http://schemas.microsoft.com/office/drawing/2014/main" id="{0219F143-DB45-EA38-C69B-561A75087F9F}"/>
              </a:ext>
            </a:extLst>
          </p:cNvPr>
          <p:cNvSpPr/>
          <p:nvPr/>
        </p:nvSpPr>
        <p:spPr>
          <a:xfrm>
            <a:off x="6213327" y="1613289"/>
            <a:ext cx="2219371" cy="533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Linkage to Care</a:t>
            </a:r>
            <a:endParaRPr lang="es-AR" sz="2133" dirty="0">
              <a:solidFill>
                <a:schemeClr val="tx1"/>
              </a:solidFill>
              <a:latin typeface="Calibri" panose="020F0502020204030204"/>
            </a:endParaRPr>
          </a:p>
        </p:txBody>
      </p:sp>
      <p:sp>
        <p:nvSpPr>
          <p:cNvPr id="113" name="Rounded Rectangle 112">
            <a:extLst>
              <a:ext uri="{FF2B5EF4-FFF2-40B4-BE49-F238E27FC236}">
                <a16:creationId xmlns:a16="http://schemas.microsoft.com/office/drawing/2014/main" id="{57498E55-243D-5524-29FD-05B6F0A2EF35}"/>
              </a:ext>
            </a:extLst>
          </p:cNvPr>
          <p:cNvSpPr/>
          <p:nvPr/>
        </p:nvSpPr>
        <p:spPr>
          <a:xfrm>
            <a:off x="8773979" y="2438592"/>
            <a:ext cx="2133599" cy="4572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Quality of Care</a:t>
            </a:r>
            <a:endParaRPr lang="es-AR" sz="2133" dirty="0">
              <a:solidFill>
                <a:schemeClr val="tx1"/>
              </a:solidFill>
              <a:latin typeface="Calibri" panose="020F0502020204030204"/>
            </a:endParaRPr>
          </a:p>
        </p:txBody>
      </p:sp>
      <p:cxnSp>
        <p:nvCxnSpPr>
          <p:cNvPr id="114" name="Straight Arrow Connector 113">
            <a:extLst>
              <a:ext uri="{FF2B5EF4-FFF2-40B4-BE49-F238E27FC236}">
                <a16:creationId xmlns:a16="http://schemas.microsoft.com/office/drawing/2014/main" id="{7591749E-8E4D-ACC4-F471-E34D0CBFBFEC}"/>
              </a:ext>
            </a:extLst>
          </p:cNvPr>
          <p:cNvCxnSpPr>
            <a:cxnSpLocks/>
          </p:cNvCxnSpPr>
          <p:nvPr/>
        </p:nvCxnSpPr>
        <p:spPr>
          <a:xfrm flipV="1">
            <a:off x="7188404" y="3827000"/>
            <a:ext cx="442680" cy="4330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5" name="Left-Right Arrow 114">
            <a:extLst>
              <a:ext uri="{FF2B5EF4-FFF2-40B4-BE49-F238E27FC236}">
                <a16:creationId xmlns:a16="http://schemas.microsoft.com/office/drawing/2014/main" id="{F75C4384-39E8-9707-5251-5ECF77504344}"/>
              </a:ext>
            </a:extLst>
          </p:cNvPr>
          <p:cNvSpPr/>
          <p:nvPr/>
        </p:nvSpPr>
        <p:spPr>
          <a:xfrm>
            <a:off x="6594929" y="3512795"/>
            <a:ext cx="495300" cy="18573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6" name="TextBox 115">
            <a:extLst>
              <a:ext uri="{FF2B5EF4-FFF2-40B4-BE49-F238E27FC236}">
                <a16:creationId xmlns:a16="http://schemas.microsoft.com/office/drawing/2014/main" id="{B0446EFE-272D-7720-4943-58B2A566735D}"/>
              </a:ext>
            </a:extLst>
          </p:cNvPr>
          <p:cNvSpPr txBox="1"/>
          <p:nvPr/>
        </p:nvSpPr>
        <p:spPr>
          <a:xfrm>
            <a:off x="819620" y="6395909"/>
            <a:ext cx="3055694" cy="400110"/>
          </a:xfrm>
          <a:prstGeom prst="rect">
            <a:avLst/>
          </a:prstGeom>
          <a:noFill/>
          <a:ln>
            <a:noFill/>
          </a:ln>
        </p:spPr>
        <p:txBody>
          <a:bodyPr wrap="square" rtlCol="0">
            <a:spAutoFit/>
          </a:bodyPr>
          <a:lstStyle/>
          <a:p>
            <a:pPr defTabSz="456967">
              <a:defRPr/>
            </a:pPr>
            <a:r>
              <a:rPr lang="en-US" sz="1000" dirty="0">
                <a:solidFill>
                  <a:prstClr val="white"/>
                </a:solidFill>
                <a:latin typeface="Calibri" panose="020F0502020204030204"/>
              </a:rPr>
              <a:t>*</a:t>
            </a:r>
            <a:r>
              <a:rPr lang="en-US" sz="1000" dirty="0">
                <a:latin typeface="Calibri" panose="020F0502020204030204"/>
              </a:rPr>
              <a:t>Maria Yellow Horse Brave Heart Journal of Psychoactive Drugs Vol. 35, </a:t>
            </a:r>
            <a:r>
              <a:rPr lang="en-US" sz="1000" dirty="0" err="1">
                <a:latin typeface="Calibri" panose="020F0502020204030204"/>
              </a:rPr>
              <a:t>Iss</a:t>
            </a:r>
            <a:r>
              <a:rPr lang="en-US" sz="1000" dirty="0">
                <a:latin typeface="Calibri" panose="020F0502020204030204"/>
              </a:rPr>
              <a:t>. 1, 2003 </a:t>
            </a:r>
          </a:p>
        </p:txBody>
      </p:sp>
      <p:sp>
        <p:nvSpPr>
          <p:cNvPr id="44" name="Oval 43">
            <a:extLst>
              <a:ext uri="{FF2B5EF4-FFF2-40B4-BE49-F238E27FC236}">
                <a16:creationId xmlns:a16="http://schemas.microsoft.com/office/drawing/2014/main" id="{536C7F69-D034-2AFC-AEE7-2C6B06BB418F}"/>
              </a:ext>
            </a:extLst>
          </p:cNvPr>
          <p:cNvSpPr/>
          <p:nvPr/>
        </p:nvSpPr>
        <p:spPr>
          <a:xfrm rot="175865">
            <a:off x="2947893" y="1355929"/>
            <a:ext cx="9151304" cy="20359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151343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Indiana HIV Outbreak</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 name="Picture 2">
            <a:extLst>
              <a:ext uri="{FF2B5EF4-FFF2-40B4-BE49-F238E27FC236}">
                <a16:creationId xmlns:a16="http://schemas.microsoft.com/office/drawing/2014/main" id="{9231C98A-DD70-B9F5-CA1B-D48541009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749" y="2846992"/>
            <a:ext cx="3349379" cy="25304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Content Placeholder 7">
            <a:extLst>
              <a:ext uri="{FF2B5EF4-FFF2-40B4-BE49-F238E27FC236}">
                <a16:creationId xmlns:a16="http://schemas.microsoft.com/office/drawing/2014/main" id="{842B8C84-4648-B46F-18E5-9D57B8323E8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59549" y="2086334"/>
            <a:ext cx="2651768" cy="4366684"/>
          </a:xfrm>
          <a:prstGeom prst="rect">
            <a:avLst/>
          </a:prstGeom>
          <a:ln>
            <a:solidFill>
              <a:schemeClr val="bg1"/>
            </a:solidFill>
          </a:ln>
        </p:spPr>
      </p:pic>
      <p:sp>
        <p:nvSpPr>
          <p:cNvPr id="12" name="Oval 11">
            <a:extLst>
              <a:ext uri="{FF2B5EF4-FFF2-40B4-BE49-F238E27FC236}">
                <a16:creationId xmlns:a16="http://schemas.microsoft.com/office/drawing/2014/main" id="{ABE5560B-5978-00F1-E7B1-D18DEDEAA405}"/>
              </a:ext>
            </a:extLst>
          </p:cNvPr>
          <p:cNvSpPr/>
          <p:nvPr/>
        </p:nvSpPr>
        <p:spPr>
          <a:xfrm>
            <a:off x="7383549" y="5642333"/>
            <a:ext cx="457200" cy="343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13" name="5-Point Star 12">
            <a:extLst>
              <a:ext uri="{FF2B5EF4-FFF2-40B4-BE49-F238E27FC236}">
                <a16:creationId xmlns:a16="http://schemas.microsoft.com/office/drawing/2014/main" id="{8148EF86-0555-78B1-EED8-743769B9BD37}"/>
              </a:ext>
            </a:extLst>
          </p:cNvPr>
          <p:cNvSpPr/>
          <p:nvPr/>
        </p:nvSpPr>
        <p:spPr>
          <a:xfrm>
            <a:off x="9313949" y="4731796"/>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Straight Arrow Connector 14">
            <a:extLst>
              <a:ext uri="{FF2B5EF4-FFF2-40B4-BE49-F238E27FC236}">
                <a16:creationId xmlns:a16="http://schemas.microsoft.com/office/drawing/2014/main" id="{103F3B63-79E4-F64B-EB0E-CA95E5B656A9}"/>
              </a:ext>
            </a:extLst>
          </p:cNvPr>
          <p:cNvCxnSpPr/>
          <p:nvPr/>
        </p:nvCxnSpPr>
        <p:spPr>
          <a:xfrm flipH="1" flipV="1">
            <a:off x="7719041" y="5958732"/>
            <a:ext cx="990600" cy="279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B842C8-D68B-17CC-EF3F-442138F1DD74}"/>
              </a:ext>
            </a:extLst>
          </p:cNvPr>
          <p:cNvSpPr txBox="1"/>
          <p:nvPr/>
        </p:nvSpPr>
        <p:spPr>
          <a:xfrm>
            <a:off x="8511318" y="5851134"/>
            <a:ext cx="3554012" cy="707694"/>
          </a:xfrm>
          <a:prstGeom prst="rect">
            <a:avLst/>
          </a:prstGeom>
          <a:noFill/>
        </p:spPr>
        <p:txBody>
          <a:bodyPr wrap="square" rtlCol="0">
            <a:spAutoFit/>
          </a:bodyPr>
          <a:lstStyle/>
          <a:p>
            <a:pPr defTabSz="1219170">
              <a:defRPr/>
            </a:pPr>
            <a:r>
              <a:rPr lang="en-US" sz="1333" dirty="0">
                <a:solidFill>
                  <a:srgbClr val="222222"/>
                </a:solidFill>
                <a:latin typeface="Arial"/>
              </a:rPr>
              <a:t>Scott County: Among the state’s 92 counties, </a:t>
            </a:r>
          </a:p>
          <a:p>
            <a:pPr defTabSz="1219170">
              <a:defRPr/>
            </a:pPr>
            <a:r>
              <a:rPr lang="en-US" sz="1333" dirty="0">
                <a:solidFill>
                  <a:srgbClr val="222222"/>
                </a:solidFill>
                <a:latin typeface="Arial"/>
              </a:rPr>
              <a:t>ranked 92</a:t>
            </a:r>
            <a:r>
              <a:rPr lang="en-US" sz="1333" baseline="30000" dirty="0">
                <a:solidFill>
                  <a:srgbClr val="222222"/>
                </a:solidFill>
                <a:latin typeface="Arial"/>
              </a:rPr>
              <a:t>nd</a:t>
            </a:r>
            <a:r>
              <a:rPr lang="en-US" sz="1333" dirty="0">
                <a:solidFill>
                  <a:srgbClr val="222222"/>
                </a:solidFill>
                <a:latin typeface="Arial"/>
              </a:rPr>
              <a:t> in a variety of health and </a:t>
            </a:r>
          </a:p>
          <a:p>
            <a:pPr defTabSz="1219170">
              <a:defRPr/>
            </a:pPr>
            <a:r>
              <a:rPr lang="en-US" sz="1333" dirty="0">
                <a:solidFill>
                  <a:srgbClr val="222222"/>
                </a:solidFill>
                <a:latin typeface="Arial"/>
              </a:rPr>
              <a:t>social indicators, including life expectancy</a:t>
            </a:r>
          </a:p>
        </p:txBody>
      </p:sp>
      <p:graphicFrame>
        <p:nvGraphicFramePr>
          <p:cNvPr id="17" name="Content Placeholder 2">
            <a:extLst>
              <a:ext uri="{FF2B5EF4-FFF2-40B4-BE49-F238E27FC236}">
                <a16:creationId xmlns:a16="http://schemas.microsoft.com/office/drawing/2014/main" id="{E371A074-1E6A-A21B-0126-0BDCD2B070B6}"/>
              </a:ext>
            </a:extLst>
          </p:cNvPr>
          <p:cNvGraphicFramePr>
            <a:graphicFrameLocks/>
          </p:cNvGraphicFramePr>
          <p:nvPr>
            <p:extLst>
              <p:ext uri="{D42A27DB-BD31-4B8C-83A1-F6EECF244321}">
                <p14:modId xmlns:p14="http://schemas.microsoft.com/office/powerpoint/2010/main" val="477578052"/>
              </p:ext>
            </p:extLst>
          </p:nvPr>
        </p:nvGraphicFramePr>
        <p:xfrm>
          <a:off x="232680" y="1658729"/>
          <a:ext cx="5626867" cy="51372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32379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t>Indiana HIV/HCV Outbreak: </a:t>
            </a:r>
            <a:br>
              <a:rPr lang="en-US" sz="5400" b="1" dirty="0"/>
            </a:br>
            <a:r>
              <a:rPr lang="en-US" sz="5400" b="1" dirty="0"/>
              <a:t> </a:t>
            </a:r>
            <a:r>
              <a:rPr lang="en-US" sz="5400" b="1" dirty="0" err="1"/>
              <a:t>Syndemic</a:t>
            </a:r>
            <a:r>
              <a:rPr lang="en-US" sz="5400" b="1" dirty="0"/>
              <a:t> Risk Factors in Austin County</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9" name="Content Placeholder 2">
            <a:extLst>
              <a:ext uri="{FF2B5EF4-FFF2-40B4-BE49-F238E27FC236}">
                <a16:creationId xmlns:a16="http://schemas.microsoft.com/office/drawing/2014/main" id="{6835E6DB-D3F8-45D6-F1ED-FE3CB9BCF0E7}"/>
              </a:ext>
            </a:extLst>
          </p:cNvPr>
          <p:cNvGraphicFramePr>
            <a:graphicFrameLocks noGrp="1"/>
          </p:cNvGraphicFramePr>
          <p:nvPr>
            <p:ph idx="1"/>
            <p:extLst>
              <p:ext uri="{D42A27DB-BD31-4B8C-83A1-F6EECF244321}">
                <p14:modId xmlns:p14="http://schemas.microsoft.com/office/powerpoint/2010/main" val="2696034621"/>
              </p:ext>
            </p:extLst>
          </p:nvPr>
        </p:nvGraphicFramePr>
        <p:xfrm>
          <a:off x="-2" y="764176"/>
          <a:ext cx="6783187" cy="6800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Content Placeholder 2">
            <a:extLst>
              <a:ext uri="{FF2B5EF4-FFF2-40B4-BE49-F238E27FC236}">
                <a16:creationId xmlns:a16="http://schemas.microsoft.com/office/drawing/2014/main" id="{D5513654-EE05-354C-8621-1A2BB18E5F1E}"/>
              </a:ext>
            </a:extLst>
          </p:cNvPr>
          <p:cNvGraphicFramePr>
            <a:graphicFrameLocks/>
          </p:cNvGraphicFramePr>
          <p:nvPr>
            <p:extLst>
              <p:ext uri="{D42A27DB-BD31-4B8C-83A1-F6EECF244321}">
                <p14:modId xmlns:p14="http://schemas.microsoft.com/office/powerpoint/2010/main" val="2091216520"/>
              </p:ext>
            </p:extLst>
          </p:nvPr>
        </p:nvGraphicFramePr>
        <p:xfrm>
          <a:off x="7037294" y="1792590"/>
          <a:ext cx="4267200" cy="18213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3" name="Content Placeholder 7">
            <a:extLst>
              <a:ext uri="{FF2B5EF4-FFF2-40B4-BE49-F238E27FC236}">
                <a16:creationId xmlns:a16="http://schemas.microsoft.com/office/drawing/2014/main" id="{9C3F68A5-B038-424E-5532-C4046B73E5C5}"/>
              </a:ext>
            </a:extLst>
          </p:cNvPr>
          <p:cNvPicPr>
            <a:picLocks noChangeAspect="1"/>
          </p:cNvPicPr>
          <p:nvPr/>
        </p:nvPicPr>
        <p:blipFill>
          <a:blip r:embed="rId14"/>
          <a:stretch>
            <a:fillRect/>
          </a:stretch>
        </p:blipFill>
        <p:spPr>
          <a:xfrm>
            <a:off x="6910715" y="3613954"/>
            <a:ext cx="5153754" cy="3114503"/>
          </a:xfrm>
          <a:prstGeom prst="rect">
            <a:avLst/>
          </a:prstGeom>
        </p:spPr>
      </p:pic>
      <p:cxnSp>
        <p:nvCxnSpPr>
          <p:cNvPr id="15" name="Straight Arrow Connector 14">
            <a:extLst>
              <a:ext uri="{FF2B5EF4-FFF2-40B4-BE49-F238E27FC236}">
                <a16:creationId xmlns:a16="http://schemas.microsoft.com/office/drawing/2014/main" id="{79D23E02-67A8-4639-5C38-54D9D7AD5178}"/>
              </a:ext>
            </a:extLst>
          </p:cNvPr>
          <p:cNvCxnSpPr>
            <a:cxnSpLocks/>
          </p:cNvCxnSpPr>
          <p:nvPr/>
        </p:nvCxnSpPr>
        <p:spPr>
          <a:xfrm>
            <a:off x="8718200" y="4245490"/>
            <a:ext cx="1016000" cy="1625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ED15C3-74F1-4642-C83D-31FA264DCCC1}"/>
              </a:ext>
            </a:extLst>
          </p:cNvPr>
          <p:cNvSpPr txBox="1"/>
          <p:nvPr/>
        </p:nvSpPr>
        <p:spPr>
          <a:xfrm>
            <a:off x="8007001" y="3958231"/>
            <a:ext cx="1233983" cy="256545"/>
          </a:xfrm>
          <a:prstGeom prst="rect">
            <a:avLst/>
          </a:prstGeom>
          <a:solidFill>
            <a:srgbClr val="FF0000"/>
          </a:solidFill>
        </p:spPr>
        <p:txBody>
          <a:bodyPr wrap="square" rtlCol="0">
            <a:spAutoFit/>
          </a:bodyPr>
          <a:lstStyle/>
          <a:p>
            <a:r>
              <a:rPr lang="en-US" sz="1067" dirty="0">
                <a:solidFill>
                  <a:schemeClr val="bg1"/>
                </a:solidFill>
              </a:rPr>
              <a:t>SSP Authorized</a:t>
            </a:r>
          </a:p>
        </p:txBody>
      </p:sp>
    </p:spTree>
    <p:extLst>
      <p:ext uri="{BB962C8B-B14F-4D97-AF65-F5344CB8AC3E}">
        <p14:creationId xmlns:p14="http://schemas.microsoft.com/office/powerpoint/2010/main" val="605754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chemeClr val="bg1"/>
                </a:solidFill>
                <a:latin typeface="Segoe UI"/>
                <a:ea typeface="+mj-ea"/>
                <a:cs typeface="Segoe UI"/>
              </a:rPr>
              <a:t>Actions That Can Help Prevent HIV Outbreaks among People Who Inject Drugs</a:t>
            </a:r>
            <a:endParaRPr lang="en-US" sz="12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7" name="Content Placeholder 7" descr="Text&#10;&#10;Description automatically generated">
            <a:extLst>
              <a:ext uri="{FF2B5EF4-FFF2-40B4-BE49-F238E27FC236}">
                <a16:creationId xmlns:a16="http://schemas.microsoft.com/office/drawing/2014/main" id="{9EC12C77-87D9-041D-D8A3-1C1C8E9999E6}"/>
              </a:ext>
            </a:extLst>
          </p:cNvPr>
          <p:cNvPicPr>
            <a:picLocks noChangeAspect="1"/>
          </p:cNvPicPr>
          <p:nvPr/>
        </p:nvPicPr>
        <p:blipFill rotWithShape="1">
          <a:blip r:embed="rId4"/>
          <a:srcRect t="10717" r="4156"/>
          <a:stretch/>
        </p:blipFill>
        <p:spPr>
          <a:xfrm>
            <a:off x="2637765" y="1651070"/>
            <a:ext cx="4729193" cy="5174440"/>
          </a:xfrm>
          <a:prstGeom prst="rect">
            <a:avLst/>
          </a:prstGeom>
        </p:spPr>
      </p:pic>
      <p:sp>
        <p:nvSpPr>
          <p:cNvPr id="8" name="Title 1">
            <a:extLst>
              <a:ext uri="{FF2B5EF4-FFF2-40B4-BE49-F238E27FC236}">
                <a16:creationId xmlns:a16="http://schemas.microsoft.com/office/drawing/2014/main" id="{383173E2-5799-1177-8A04-D72AA1DE040D}"/>
              </a:ext>
            </a:extLst>
          </p:cNvPr>
          <p:cNvSpPr>
            <a:spLocks noGrp="1"/>
          </p:cNvSpPr>
          <p:nvPr>
            <p:ph type="title"/>
          </p:nvPr>
        </p:nvSpPr>
        <p:spPr>
          <a:xfrm>
            <a:off x="7789253" y="1246420"/>
            <a:ext cx="4148093" cy="1455628"/>
          </a:xfrm>
        </p:spPr>
        <p:txBody>
          <a:bodyPr vert="horz" lIns="91440" tIns="45720" rIns="91440" bIns="45720" rtlCol="0" anchor="b">
            <a:normAutofit/>
          </a:bodyPr>
          <a:lstStyle/>
          <a:p>
            <a:pPr algn="ctr"/>
            <a:r>
              <a:rPr lang="en-US" sz="7200" b="1" kern="1200" dirty="0">
                <a:solidFill>
                  <a:schemeClr val="tx1"/>
                </a:solidFill>
                <a:latin typeface="+mj-lt"/>
                <a:ea typeface="+mj-ea"/>
                <a:cs typeface="+mj-cs"/>
              </a:rPr>
              <a:t>?</a:t>
            </a:r>
          </a:p>
        </p:txBody>
      </p:sp>
      <p:sp>
        <p:nvSpPr>
          <p:cNvPr id="9" name="Content Placeholder 7">
            <a:extLst>
              <a:ext uri="{FF2B5EF4-FFF2-40B4-BE49-F238E27FC236}">
                <a16:creationId xmlns:a16="http://schemas.microsoft.com/office/drawing/2014/main" id="{BDCF252C-0623-C1BC-7286-4BCE6C6D9241}"/>
              </a:ext>
            </a:extLst>
          </p:cNvPr>
          <p:cNvSpPr txBox="1">
            <a:spLocks/>
          </p:cNvSpPr>
          <p:nvPr/>
        </p:nvSpPr>
        <p:spPr>
          <a:xfrm>
            <a:off x="7789253" y="2935963"/>
            <a:ext cx="4148093" cy="329642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“Four years after the United States received a wake-up call about the importance of harm reduction, the most vulnerable areas of the country remain asleep.</a:t>
            </a:r>
          </a:p>
          <a:p>
            <a:r>
              <a:rPr lang="en-US" sz="2000" dirty="0"/>
              <a:t> Despite the federal government’s goal of ending the HIV epidemic in the United States, it’s not clear that it will do what is necessary to address the spread of HIV and HCV in rural America. Health professionals can advocate for legal changes that authorize syringe-exchange programs and other lifesaving interventions.”</a:t>
            </a:r>
          </a:p>
          <a:p>
            <a:endParaRPr lang="en-US" sz="2000" dirty="0"/>
          </a:p>
        </p:txBody>
      </p:sp>
      <p:sp>
        <p:nvSpPr>
          <p:cNvPr id="10" name="Rectangle 9">
            <a:extLst>
              <a:ext uri="{FF2B5EF4-FFF2-40B4-BE49-F238E27FC236}">
                <a16:creationId xmlns:a16="http://schemas.microsoft.com/office/drawing/2014/main" id="{85BBA180-B119-292D-AD25-BB9BDC3BE401}"/>
              </a:ext>
            </a:extLst>
          </p:cNvPr>
          <p:cNvSpPr/>
          <p:nvPr/>
        </p:nvSpPr>
        <p:spPr>
          <a:xfrm>
            <a:off x="8109186" y="6232387"/>
            <a:ext cx="3828160" cy="523220"/>
          </a:xfrm>
          <a:prstGeom prst="rect">
            <a:avLst/>
          </a:prstGeom>
        </p:spPr>
        <p:txBody>
          <a:bodyPr wrap="square">
            <a:spAutoFit/>
          </a:bodyPr>
          <a:lstStyle/>
          <a:p>
            <a:pPr algn="ctr"/>
            <a:r>
              <a:rPr lang="en-US" sz="1400" dirty="0">
                <a:solidFill>
                  <a:srgbClr val="666666"/>
                </a:solidFill>
                <a:latin typeface="ff-scala-sans-pro"/>
              </a:rPr>
              <a:t>N Engl J Med </a:t>
            </a:r>
            <a:r>
              <a:rPr lang="en-US" sz="1400" b="1" dirty="0">
                <a:solidFill>
                  <a:srgbClr val="666666"/>
                </a:solidFill>
                <a:latin typeface="ff-scala-sans-pro"/>
              </a:rPr>
              <a:t>2019</a:t>
            </a:r>
            <a:r>
              <a:rPr lang="en-US" sz="1400" dirty="0">
                <a:solidFill>
                  <a:srgbClr val="666666"/>
                </a:solidFill>
                <a:latin typeface="ff-scala-sans-pro"/>
              </a:rPr>
              <a:t>; 380:1988-1990</a:t>
            </a:r>
            <a:r>
              <a:rPr lang="en-US" sz="1400" dirty="0"/>
              <a:t/>
            </a:r>
            <a:br>
              <a:rPr lang="en-US" sz="1400" dirty="0"/>
            </a:br>
            <a:r>
              <a:rPr lang="en-US" sz="1400" dirty="0">
                <a:solidFill>
                  <a:srgbClr val="666666"/>
                </a:solidFill>
                <a:latin typeface="ff-scala-sans-pro"/>
              </a:rPr>
              <a:t>DOI: 10.1056/NEJMp1901276</a:t>
            </a:r>
            <a:endParaRPr lang="en-US" sz="1400" dirty="0"/>
          </a:p>
        </p:txBody>
      </p:sp>
      <p:sp>
        <p:nvSpPr>
          <p:cNvPr id="12" name="Rectangle 11">
            <a:extLst>
              <a:ext uri="{FF2B5EF4-FFF2-40B4-BE49-F238E27FC236}">
                <a16:creationId xmlns:a16="http://schemas.microsoft.com/office/drawing/2014/main" id="{BCB54AB0-745D-69B4-E17E-C656658AA7DE}"/>
              </a:ext>
            </a:extLst>
          </p:cNvPr>
          <p:cNvSpPr/>
          <p:nvPr/>
        </p:nvSpPr>
        <p:spPr>
          <a:xfrm>
            <a:off x="254654" y="5739944"/>
            <a:ext cx="2021342" cy="1015663"/>
          </a:xfrm>
          <a:prstGeom prst="rect">
            <a:avLst/>
          </a:prstGeom>
        </p:spPr>
        <p:txBody>
          <a:bodyPr wrap="square">
            <a:spAutoFit/>
          </a:bodyPr>
          <a:lstStyle/>
          <a:p>
            <a:r>
              <a:rPr lang="en-US" sz="1000" dirty="0"/>
              <a:t>Threading the Needle — How to Stop  the HIV Outbreak in Rural Indiana Steffanie A. </a:t>
            </a:r>
            <a:r>
              <a:rPr lang="en-US" sz="1000" dirty="0" err="1"/>
              <a:t>Strathdee</a:t>
            </a:r>
            <a:r>
              <a:rPr lang="en-US" sz="1000" dirty="0"/>
              <a:t>, Ph.D., and Chris </a:t>
            </a:r>
            <a:r>
              <a:rPr lang="en-US" sz="1000" dirty="0" err="1"/>
              <a:t>Beyrer</a:t>
            </a:r>
            <a:r>
              <a:rPr lang="en-US" sz="1000" dirty="0"/>
              <a:t>, M.D., M.P.H.  NEJM 373;5 </a:t>
            </a:r>
            <a:r>
              <a:rPr lang="en-US" sz="1000" dirty="0" err="1"/>
              <a:t>nejm.org</a:t>
            </a:r>
            <a:r>
              <a:rPr lang="en-US" sz="1000" dirty="0"/>
              <a:t> </a:t>
            </a:r>
            <a:r>
              <a:rPr lang="en-US" sz="1000" dirty="0" err="1"/>
              <a:t>july</a:t>
            </a:r>
            <a:r>
              <a:rPr lang="en-US" sz="1000" dirty="0"/>
              <a:t> 30, </a:t>
            </a:r>
            <a:r>
              <a:rPr lang="en-US" sz="1000" b="1" dirty="0"/>
              <a:t>2015</a:t>
            </a:r>
          </a:p>
        </p:txBody>
      </p:sp>
    </p:spTree>
    <p:extLst>
      <p:ext uri="{BB962C8B-B14F-4D97-AF65-F5344CB8AC3E}">
        <p14:creationId xmlns:p14="http://schemas.microsoft.com/office/powerpoint/2010/main" val="3878103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a:solidFill>
                  <a:schemeClr val="bg1"/>
                </a:solidFill>
                <a:latin typeface="Segoe UI"/>
                <a:cs typeface="Segoe UI"/>
              </a:rPr>
              <a:t>Outline</a:t>
            </a:r>
            <a:endParaRPr lang="en-US" sz="4800" dirty="0">
              <a:solidFill>
                <a:schemeClr val="bg1"/>
              </a:solidFill>
              <a:latin typeface="Segoe UI"/>
              <a:cs typeface="Calibri"/>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689612" y="1727524"/>
            <a:ext cx="8773428" cy="498598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4000" b="1" dirty="0">
                <a:solidFill>
                  <a:schemeClr val="accent1">
                    <a:lumMod val="50000"/>
                  </a:schemeClr>
                </a:solidFill>
                <a:ea typeface="+mn-lt"/>
                <a:cs typeface="+mn-lt"/>
              </a:rPr>
              <a:t>Clinical Case</a:t>
            </a:r>
          </a:p>
          <a:p>
            <a:pPr marL="457200" indent="-457200"/>
            <a:endParaRPr lang="en-US" dirty="0">
              <a:solidFill>
                <a:schemeClr val="accent1">
                  <a:lumMod val="50000"/>
                </a:schemeClr>
              </a:solidFill>
            </a:endParaRPr>
          </a:p>
          <a:p>
            <a:pPr marL="457200" indent="-457200"/>
            <a:r>
              <a:rPr lang="en-US" sz="4000" b="1" dirty="0">
                <a:solidFill>
                  <a:srgbClr val="002060"/>
                </a:solidFill>
                <a:cs typeface="Calibri"/>
              </a:rPr>
              <a:t>The SUD | HCV | HIV | STI </a:t>
            </a:r>
            <a:r>
              <a:rPr lang="en-US" sz="4000" b="1" dirty="0" err="1">
                <a:solidFill>
                  <a:srgbClr val="002060"/>
                </a:solidFill>
                <a:cs typeface="Calibri"/>
              </a:rPr>
              <a:t>Syndemic</a:t>
            </a:r>
            <a:endParaRPr lang="en-US" sz="4000" b="1" dirty="0">
              <a:solidFill>
                <a:srgbClr val="002060"/>
              </a:solidFill>
              <a:cs typeface="Calibri"/>
            </a:endParaRPr>
          </a:p>
          <a:p>
            <a:pPr marL="914400" lvl="1" indent="-457200"/>
            <a:r>
              <a:rPr lang="en-US" sz="3600" dirty="0">
                <a:solidFill>
                  <a:srgbClr val="002060"/>
                </a:solidFill>
                <a:cs typeface="Calibri"/>
              </a:rPr>
              <a:t>Example: Scott County, Indiana</a:t>
            </a:r>
          </a:p>
          <a:p>
            <a:pPr marL="914400" lvl="1" indent="-457200"/>
            <a:endParaRPr lang="en-US" sz="3600" dirty="0">
              <a:solidFill>
                <a:srgbClr val="002060"/>
              </a:solidFill>
              <a:cs typeface="Calibri"/>
            </a:endParaRPr>
          </a:p>
          <a:p>
            <a:pPr marL="457200" indent="-457200"/>
            <a:r>
              <a:rPr lang="en-US" sz="4000" b="1" dirty="0">
                <a:solidFill>
                  <a:srgbClr val="FF0000"/>
                </a:solidFill>
                <a:cs typeface="Calibri"/>
              </a:rPr>
              <a:t>The SUD| HCV | HIV | STI Syndemic in Indian Country</a:t>
            </a:r>
          </a:p>
          <a:p>
            <a:pPr marL="0" indent="0">
              <a:buNone/>
            </a:pPr>
            <a:endParaRPr lang="en-US" sz="4000" b="1" dirty="0">
              <a:solidFill>
                <a:srgbClr val="FF0000"/>
              </a:solidFill>
              <a:cs typeface="Calibri"/>
            </a:endParaRPr>
          </a:p>
          <a:p>
            <a:pPr marL="457200" indent="-457200"/>
            <a:r>
              <a:rPr lang="en-US" sz="4000" b="1" dirty="0">
                <a:solidFill>
                  <a:srgbClr val="002060"/>
                </a:solidFill>
                <a:cs typeface="Calibri"/>
              </a:rPr>
              <a:t>Interventions to Mitigate the </a:t>
            </a:r>
            <a:r>
              <a:rPr lang="en-US" sz="4000" b="1" dirty="0" err="1">
                <a:solidFill>
                  <a:srgbClr val="002060"/>
                </a:solidFill>
                <a:cs typeface="Calibri"/>
              </a:rPr>
              <a:t>Syndemic</a:t>
            </a:r>
            <a:r>
              <a:rPr lang="en-US" sz="4000" b="1" dirty="0">
                <a:solidFill>
                  <a:srgbClr val="002060"/>
                </a:solidFill>
                <a:cs typeface="Calibri"/>
              </a:rPr>
              <a:t>:</a:t>
            </a:r>
          </a:p>
          <a:p>
            <a:pPr marL="914400" lvl="1" indent="-457200"/>
            <a:r>
              <a:rPr lang="en-US" b="1" dirty="0">
                <a:solidFill>
                  <a:srgbClr val="002060"/>
                </a:solidFill>
                <a:cs typeface="Segoe UI"/>
              </a:rPr>
              <a:t>Societal (Macro), Health System (Micro), Health Professional (Individual)</a:t>
            </a:r>
          </a:p>
          <a:p>
            <a:pPr marL="457200" lvl="1" indent="0">
              <a:buNone/>
            </a:pPr>
            <a:endParaRPr lang="en-US" b="1" dirty="0">
              <a:solidFill>
                <a:srgbClr val="002060"/>
              </a:solidFill>
              <a:cs typeface="Segoe UI"/>
            </a:endParaRPr>
          </a:p>
          <a:p>
            <a:pPr marL="457200" indent="-457200"/>
            <a:r>
              <a:rPr lang="en-US" sz="4400" b="1" dirty="0">
                <a:solidFill>
                  <a:srgbClr val="002060"/>
                </a:solidFill>
                <a:cs typeface="Calibri"/>
              </a:rPr>
              <a:t>Conclusions</a:t>
            </a: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880274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American Indian/Alaska Native (AI/AN) Statistics in the United States</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53623857-D01C-FAB1-ABD1-A8C6B6995F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890" y="1680561"/>
            <a:ext cx="6815137" cy="4369667"/>
          </a:xfrm>
        </p:spPr>
      </p:pic>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4">
            <a:alphaModFix amt="10000"/>
          </a:blip>
          <a:srcRect l="16778" r="64354"/>
          <a:stretch/>
        </p:blipFill>
        <p:spPr>
          <a:xfrm>
            <a:off x="-1" y="1680561"/>
            <a:ext cx="2844801" cy="5115458"/>
          </a:xfrm>
          <a:prstGeom prst="rect">
            <a:avLst/>
          </a:prstGeom>
        </p:spPr>
      </p:pic>
      <p:sp>
        <p:nvSpPr>
          <p:cNvPr id="13" name="Text Placeholder 3">
            <a:extLst>
              <a:ext uri="{FF2B5EF4-FFF2-40B4-BE49-F238E27FC236}">
                <a16:creationId xmlns:a16="http://schemas.microsoft.com/office/drawing/2014/main" id="{6AD10D0A-9032-138C-9FF2-C73A61101700}"/>
              </a:ext>
            </a:extLst>
          </p:cNvPr>
          <p:cNvSpPr txBox="1">
            <a:spLocks/>
          </p:cNvSpPr>
          <p:nvPr/>
        </p:nvSpPr>
        <p:spPr>
          <a:xfrm>
            <a:off x="7277822" y="1858739"/>
            <a:ext cx="4011084" cy="4076697"/>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buFont typeface="Wingdings" pitchFamily="2" charset="2"/>
              <a:buChar char="Ø"/>
            </a:pPr>
            <a:r>
              <a:rPr lang="en-US"/>
              <a:t>573 Federally recognized tribes</a:t>
            </a:r>
          </a:p>
          <a:p>
            <a:pPr marL="285744" indent="-285744">
              <a:buFont typeface="Wingdings" pitchFamily="2" charset="2"/>
              <a:buChar char="Ø"/>
            </a:pPr>
            <a:r>
              <a:rPr lang="en-US"/>
              <a:t>5.2 million AI/AN alone or in combination</a:t>
            </a:r>
          </a:p>
          <a:p>
            <a:pPr marL="285744" indent="-285744">
              <a:buFont typeface="Wingdings" pitchFamily="2" charset="2"/>
              <a:buChar char="Ø"/>
            </a:pPr>
            <a:r>
              <a:rPr lang="en-US"/>
              <a:t>California and Oklahoma have the highest rate of AI/AN population</a:t>
            </a:r>
          </a:p>
          <a:p>
            <a:endParaRPr lang="en-US"/>
          </a:p>
          <a:p>
            <a:r>
              <a:rPr lang="en-US" sz="2400" b="1">
                <a:solidFill>
                  <a:schemeClr val="accent1"/>
                </a:solidFill>
              </a:rPr>
              <a:t>Hepatitis C in AI/AN in the US</a:t>
            </a:r>
          </a:p>
          <a:p>
            <a:pPr marL="285744" indent="-285744">
              <a:buFont typeface="Wingdings" pitchFamily="2" charset="2"/>
              <a:buChar char="Ø"/>
            </a:pPr>
            <a:r>
              <a:rPr lang="en-US"/>
              <a:t>HCV disproportionately affects AI/AN</a:t>
            </a:r>
            <a:r>
              <a:rPr lang="en-US" baseline="30000"/>
              <a:t>1,2</a:t>
            </a:r>
          </a:p>
          <a:p>
            <a:pPr marL="285744" indent="-285744">
              <a:buFont typeface="Wingdings" pitchFamily="2" charset="2"/>
              <a:buChar char="Ø"/>
            </a:pPr>
            <a:r>
              <a:rPr lang="en-US"/>
              <a:t>The AI/AN HCV </a:t>
            </a:r>
            <a:r>
              <a:rPr lang="en-US" b="1"/>
              <a:t>mortality </a:t>
            </a:r>
            <a:r>
              <a:rPr lang="en-US"/>
              <a:t>rate is 10.8 deaths per 100,000, compared to 4.5 per 100,000 nationally. </a:t>
            </a:r>
          </a:p>
          <a:p>
            <a:pPr marL="285744" indent="-285744">
              <a:buFont typeface="Wingdings" pitchFamily="2" charset="2"/>
              <a:buChar char="Ø"/>
            </a:pPr>
            <a:r>
              <a:rPr lang="en-US"/>
              <a:t>From 2015 to 2016, </a:t>
            </a:r>
            <a:r>
              <a:rPr lang="en-US" b="1"/>
              <a:t>incidence</a:t>
            </a:r>
            <a:r>
              <a:rPr lang="en-US"/>
              <a:t> rates of acute HCV among AI/ANs rose from 1.8 to 3.1 cases per 100,000. </a:t>
            </a:r>
          </a:p>
          <a:p>
            <a:pPr marL="285744" indent="-285744">
              <a:buFont typeface="Wingdings" pitchFamily="2" charset="2"/>
              <a:buChar char="Ø"/>
            </a:pPr>
            <a:r>
              <a:rPr lang="en-US"/>
              <a:t>Rates of </a:t>
            </a:r>
            <a:r>
              <a:rPr lang="en-US" b="1"/>
              <a:t>chronic liver disease </a:t>
            </a:r>
            <a:r>
              <a:rPr lang="en-US"/>
              <a:t>and cirrhosis deaths are 2.3 times higher among AI/ANs than Whites. </a:t>
            </a:r>
            <a:endParaRPr lang="en-US" dirty="0"/>
          </a:p>
        </p:txBody>
      </p:sp>
      <p:sp>
        <p:nvSpPr>
          <p:cNvPr id="15" name="TextBox 14">
            <a:extLst>
              <a:ext uri="{FF2B5EF4-FFF2-40B4-BE49-F238E27FC236}">
                <a16:creationId xmlns:a16="http://schemas.microsoft.com/office/drawing/2014/main" id="{C6550EA1-C5D8-FA5E-46BE-D4F4FE7250AF}"/>
              </a:ext>
            </a:extLst>
          </p:cNvPr>
          <p:cNvSpPr txBox="1"/>
          <p:nvPr/>
        </p:nvSpPr>
        <p:spPr>
          <a:xfrm>
            <a:off x="221143" y="6380183"/>
            <a:ext cx="11442221" cy="615553"/>
          </a:xfrm>
          <a:prstGeom prst="rect">
            <a:avLst/>
          </a:prstGeom>
          <a:noFill/>
        </p:spPr>
        <p:txBody>
          <a:bodyPr wrap="square" rtlCol="0">
            <a:spAutoFit/>
          </a:bodyPr>
          <a:lstStyle/>
          <a:p>
            <a:pPr marL="228594" indent="-228594" algn="ctr">
              <a:buAutoNum type="arabicPeriod"/>
            </a:pPr>
            <a:r>
              <a:rPr lang="en-US" sz="800" dirty="0"/>
              <a:t>Centers for Disease Control and Prevention. Surveillance for Viral Hepatitis: United States, 2016. Retrieved from </a:t>
            </a:r>
            <a:r>
              <a:rPr lang="en-US" sz="800" u="sng" dirty="0">
                <a:hlinkClick r:id="rId5">
                  <a:extLst>
                    <a:ext uri="{A12FA001-AC4F-418D-AE19-62706E023703}">
                      <ahyp:hlinkClr xmlns:ahyp="http://schemas.microsoft.com/office/drawing/2018/hyperlinkcolor" xmlns="" val="tx"/>
                    </a:ext>
                  </a:extLst>
                </a:hlinkClick>
              </a:rPr>
              <a:t>https://www.cdc.gov/hepatitis/statistics/2016surveillance/commentary.htm</a:t>
            </a:r>
            <a:r>
              <a:rPr lang="en-US" sz="800" dirty="0"/>
              <a:t>  </a:t>
            </a:r>
          </a:p>
          <a:p>
            <a:pPr marL="228594" indent="-228594" algn="ctr">
              <a:buAutoNum type="arabicPeriod"/>
            </a:pPr>
            <a:r>
              <a:rPr lang="en-US" sz="800" dirty="0"/>
              <a:t>Center for Disease Control and Prevention. Deaths: Final Data for 2014. </a:t>
            </a:r>
            <a:r>
              <a:rPr lang="en-US" sz="800" u="sng" dirty="0">
                <a:hlinkClick r:id="rId6">
                  <a:extLst>
                    <a:ext uri="{A12FA001-AC4F-418D-AE19-62706E023703}">
                      <ahyp:hlinkClr xmlns:ahyp="http://schemas.microsoft.com/office/drawing/2018/hyperlinkcolor" xmlns="" val="tx"/>
                    </a:ext>
                  </a:extLst>
                </a:hlinkClick>
              </a:rPr>
              <a:t>http://www.cdc.gov/nchs/data/nvsr/nvsr65/nvsr65_04.pdf</a:t>
            </a:r>
            <a:r>
              <a:rPr lang="en-US" sz="800" dirty="0"/>
              <a:t> </a:t>
            </a:r>
          </a:p>
          <a:p>
            <a:pPr marL="228594" indent="-228594" algn="ctr">
              <a:buFontTx/>
              <a:buAutoNum type="arabicPeriod"/>
            </a:pPr>
            <a:r>
              <a:rPr lang="en-US" sz="800" dirty="0"/>
              <a:t>US Census Bureau. </a:t>
            </a:r>
            <a:r>
              <a:rPr lang="en-US" sz="800" dirty="0">
                <a:hlinkClick r:id="rId7">
                  <a:extLst>
                    <a:ext uri="{A12FA001-AC4F-418D-AE19-62706E023703}">
                      <ahyp:hlinkClr xmlns:ahyp="http://schemas.microsoft.com/office/drawing/2018/hyperlinkcolor" xmlns="" val="tx"/>
                    </a:ext>
                  </a:extLst>
                </a:hlinkClick>
              </a:rPr>
              <a:t>https://www.census.gov/www</a:t>
            </a:r>
            <a:r>
              <a:rPr lang="en-US" sz="800" dirty="0"/>
              <a:t>. Accessed Nov 2, 2019</a:t>
            </a:r>
          </a:p>
          <a:p>
            <a:pPr marL="228594" indent="-228594" algn="ctr">
              <a:buAutoNum type="arabicPeriod"/>
            </a:pPr>
            <a:endParaRPr lang="en-US" sz="1000" dirty="0"/>
          </a:p>
        </p:txBody>
      </p:sp>
      <p:sp>
        <p:nvSpPr>
          <p:cNvPr id="3" name="Oval 2">
            <a:extLst>
              <a:ext uri="{FF2B5EF4-FFF2-40B4-BE49-F238E27FC236}">
                <a16:creationId xmlns:a16="http://schemas.microsoft.com/office/drawing/2014/main" id="{F08A8642-1598-BBA0-1C9E-59C3BAD8C34A}"/>
              </a:ext>
            </a:extLst>
          </p:cNvPr>
          <p:cNvSpPr/>
          <p:nvPr/>
        </p:nvSpPr>
        <p:spPr>
          <a:xfrm>
            <a:off x="859672" y="2340213"/>
            <a:ext cx="3088873" cy="3228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4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Mismatch between Hepatitis Elimination Programs and AI/AN Population</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8" name="Content Placeholder 2">
            <a:extLst>
              <a:ext uri="{FF2B5EF4-FFF2-40B4-BE49-F238E27FC236}">
                <a16:creationId xmlns:a16="http://schemas.microsoft.com/office/drawing/2014/main" id="{E36EDEB1-4A99-3C44-AC55-67D86AE0228B}"/>
              </a:ext>
            </a:extLst>
          </p:cNvPr>
          <p:cNvSpPr txBox="1">
            <a:spLocks/>
          </p:cNvSpPr>
          <p:nvPr/>
        </p:nvSpPr>
        <p:spPr>
          <a:xfrm>
            <a:off x="1757082" y="6399069"/>
            <a:ext cx="10434918" cy="7938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061F57"/>
                </a:solidFill>
                <a:ea typeface="+mn-lt"/>
                <a:cs typeface="+mn-lt"/>
              </a:rPr>
              <a:t>Walters, Karina L, Simoni, Jane M, &amp; Evans-Campbell, Teresa. (2002). Substance Use Among American Indians and Alaska Natives: Incorporating Culture in an "Indigenist" Stress-Coping Paradigm. Public Health Reports (1974), 117(Suppl 1), S104–S117.</a:t>
            </a:r>
          </a:p>
          <a:p>
            <a:endParaRPr lang="en-US" sz="1400" b="1" dirty="0">
              <a:solidFill>
                <a:srgbClr val="061F57"/>
              </a:solidFill>
              <a:ea typeface="+mn-lt"/>
              <a:cs typeface="+mn-lt"/>
            </a:endParaRPr>
          </a:p>
          <a:p>
            <a:pPr>
              <a:lnSpc>
                <a:spcPct val="80000"/>
              </a:lnSpc>
            </a:pPr>
            <a:endParaRPr lang="en-US" sz="1400" b="0" i="0" dirty="0">
              <a:solidFill>
                <a:srgbClr val="000000"/>
              </a:solidFill>
              <a:effectLst/>
              <a:latin typeface="Segoe UI" panose="020B0502040204020203" pitchFamily="34" charset="0"/>
              <a:cs typeface="Calibri"/>
            </a:endParaRPr>
          </a:p>
          <a:p>
            <a:endParaRPr lang="en-US" sz="1400" dirty="0">
              <a:solidFill>
                <a:srgbClr val="000000"/>
              </a:solidFill>
              <a:latin typeface="Segoe UI" panose="020B0502040204020203" pitchFamily="34" charset="0"/>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Segoe UI"/>
              <a:cs typeface="Calibri"/>
            </a:endParaRPr>
          </a:p>
        </p:txBody>
      </p:sp>
      <p:pic>
        <p:nvPicPr>
          <p:cNvPr id="10" name="Content Placeholder 4" descr="Map&#10;&#10;Description automatically generated">
            <a:extLst>
              <a:ext uri="{FF2B5EF4-FFF2-40B4-BE49-F238E27FC236}">
                <a16:creationId xmlns:a16="http://schemas.microsoft.com/office/drawing/2014/main" id="{ABAC3A9A-AE36-A3B9-1264-09E79B84B400}"/>
              </a:ext>
            </a:extLst>
          </p:cNvPr>
          <p:cNvPicPr>
            <a:picLocks noChangeAspect="1"/>
          </p:cNvPicPr>
          <p:nvPr/>
        </p:nvPicPr>
        <p:blipFill>
          <a:blip r:embed="rId4"/>
          <a:stretch>
            <a:fillRect/>
          </a:stretch>
        </p:blipFill>
        <p:spPr>
          <a:xfrm>
            <a:off x="6074916" y="2125948"/>
            <a:ext cx="6019331" cy="3897517"/>
          </a:xfrm>
          <a:prstGeom prst="rect">
            <a:avLst/>
          </a:prstGeom>
          <a:effectLst/>
        </p:spPr>
      </p:pic>
      <p:sp>
        <p:nvSpPr>
          <p:cNvPr id="12" name="TextBox 11">
            <a:extLst>
              <a:ext uri="{FF2B5EF4-FFF2-40B4-BE49-F238E27FC236}">
                <a16:creationId xmlns:a16="http://schemas.microsoft.com/office/drawing/2014/main" id="{BFFF5068-BD88-E4F6-CE18-BCFAA19D988C}"/>
              </a:ext>
            </a:extLst>
          </p:cNvPr>
          <p:cNvSpPr txBox="1"/>
          <p:nvPr/>
        </p:nvSpPr>
        <p:spPr>
          <a:xfrm>
            <a:off x="0" y="2082298"/>
            <a:ext cx="6427463" cy="3539430"/>
          </a:xfrm>
          <a:prstGeom prst="rect">
            <a:avLst/>
          </a:prstGeom>
          <a:noFill/>
        </p:spPr>
        <p:txBody>
          <a:bodyPr wrap="square">
            <a:spAutoFit/>
          </a:bodyPr>
          <a:lstStyle/>
          <a:p>
            <a:pPr marL="514350" indent="-514350">
              <a:buFont typeface="Arial" panose="020B0604020202020204" pitchFamily="34" charset="0"/>
              <a:buChar char="•"/>
            </a:pPr>
            <a:r>
              <a:rPr lang="en-US" sz="3200" dirty="0">
                <a:solidFill>
                  <a:srgbClr val="061F57"/>
                </a:solidFill>
                <a:ea typeface="+mn-lt"/>
                <a:cs typeface="+mn-lt"/>
              </a:rPr>
              <a:t>Most of the hepatitis elimination programs are in concentrated in the East Coast</a:t>
            </a:r>
            <a:br>
              <a:rPr lang="en-US" sz="3200" dirty="0">
                <a:solidFill>
                  <a:srgbClr val="061F57"/>
                </a:solidFill>
                <a:ea typeface="+mn-lt"/>
                <a:cs typeface="+mn-lt"/>
              </a:rPr>
            </a:br>
            <a:endParaRPr lang="en-US" sz="3200" dirty="0">
              <a:solidFill>
                <a:srgbClr val="061F57"/>
              </a:solidFill>
              <a:ea typeface="+mn-lt"/>
              <a:cs typeface="+mn-lt"/>
            </a:endParaRPr>
          </a:p>
          <a:p>
            <a:pPr marL="514350" indent="-514350">
              <a:buFont typeface="Arial" panose="020B0604020202020204" pitchFamily="34" charset="0"/>
              <a:buChar char="•"/>
            </a:pPr>
            <a:r>
              <a:rPr lang="en-US" sz="3200" dirty="0">
                <a:solidFill>
                  <a:srgbClr val="061F57"/>
                </a:solidFill>
                <a:ea typeface="+mn-lt"/>
                <a:cs typeface="+mn-lt"/>
              </a:rPr>
              <a:t>Most of the AI/AN population is in the north and southwest</a:t>
            </a:r>
          </a:p>
          <a:p>
            <a:pPr marL="514350" indent="-514350">
              <a:buFont typeface="Arial" panose="020B0604020202020204" pitchFamily="34" charset="0"/>
              <a:buChar char="•"/>
            </a:pPr>
            <a:endParaRPr lang="en-US" sz="3200" dirty="0">
              <a:solidFill>
                <a:srgbClr val="061F57"/>
              </a:solidFill>
              <a:ea typeface="+mn-lt"/>
              <a:cs typeface="+mn-lt"/>
            </a:endParaRPr>
          </a:p>
        </p:txBody>
      </p:sp>
      <p:sp>
        <p:nvSpPr>
          <p:cNvPr id="9" name="Oval 8">
            <a:extLst>
              <a:ext uri="{FF2B5EF4-FFF2-40B4-BE49-F238E27FC236}">
                <a16:creationId xmlns:a16="http://schemas.microsoft.com/office/drawing/2014/main" id="{8991655C-0330-90E9-8897-B3CC65F7478A}"/>
              </a:ext>
            </a:extLst>
          </p:cNvPr>
          <p:cNvSpPr/>
          <p:nvPr/>
        </p:nvSpPr>
        <p:spPr>
          <a:xfrm>
            <a:off x="8701345" y="2305695"/>
            <a:ext cx="3268982" cy="3228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8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bg1"/>
                </a:solidFill>
                <a:latin typeface="Segoe UI"/>
                <a:ea typeface="+mj-ea"/>
                <a:cs typeface="Segoe UI"/>
              </a:rPr>
              <a:t>Trends in Indicators of Injection Drug Use, Indian Health Service, 2010-2014: A Study of Health Care Encounter Data</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17" name="Content Placeholder 5" descr="Chart, line chart&#10;&#10;Description automatically generated">
            <a:extLst>
              <a:ext uri="{FF2B5EF4-FFF2-40B4-BE49-F238E27FC236}">
                <a16:creationId xmlns:a16="http://schemas.microsoft.com/office/drawing/2014/main" id="{16BFFEC0-F809-A75E-3A95-A7F28D631D4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671095" y="1658731"/>
            <a:ext cx="5161487" cy="3315817"/>
          </a:xfrm>
        </p:spPr>
      </p:pic>
      <p:pic>
        <p:nvPicPr>
          <p:cNvPr id="19" name="Content Placeholder 5" descr="A picture containing map&#10;&#10;Description automatically generated">
            <a:extLst>
              <a:ext uri="{FF2B5EF4-FFF2-40B4-BE49-F238E27FC236}">
                <a16:creationId xmlns:a16="http://schemas.microsoft.com/office/drawing/2014/main" id="{2F5AF81F-8DA1-1D5C-B675-AD7E54EAD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20" y="1658730"/>
            <a:ext cx="5161487" cy="3327448"/>
          </a:xfrm>
          <a:prstGeom prst="rect">
            <a:avLst/>
          </a:prstGeom>
        </p:spPr>
      </p:pic>
      <p:sp>
        <p:nvSpPr>
          <p:cNvPr id="20" name="TextBox 19">
            <a:extLst>
              <a:ext uri="{FF2B5EF4-FFF2-40B4-BE49-F238E27FC236}">
                <a16:creationId xmlns:a16="http://schemas.microsoft.com/office/drawing/2014/main" id="{7DF5D45D-B15C-5531-A010-85554A024E5F}"/>
              </a:ext>
            </a:extLst>
          </p:cNvPr>
          <p:cNvSpPr txBox="1"/>
          <p:nvPr/>
        </p:nvSpPr>
        <p:spPr>
          <a:xfrm>
            <a:off x="168694" y="5170320"/>
            <a:ext cx="5205939" cy="830997"/>
          </a:xfrm>
          <a:prstGeom prst="rect">
            <a:avLst/>
          </a:prstGeom>
          <a:noFill/>
        </p:spPr>
        <p:txBody>
          <a:bodyPr wrap="square" rtlCol="0">
            <a:spAutoFit/>
          </a:bodyPr>
          <a:lstStyle/>
          <a:p>
            <a:pPr marL="228594" indent="-228594" defTabSz="1219170">
              <a:buFont typeface="Arial" panose="020B0604020202020204" pitchFamily="34" charset="0"/>
              <a:buChar char="•"/>
              <a:defRPr/>
            </a:pPr>
            <a:r>
              <a:rPr lang="en-US" sz="800" dirty="0">
                <a:solidFill>
                  <a:srgbClr val="222222"/>
                </a:solidFill>
                <a:latin typeface="Arial"/>
              </a:rPr>
              <a:t>Representation of American Indian/Alaska Native (AI/AN) and Hispanic/Latino population, as a percentage of county population, by county, in 2010, and 220 counties deemed as most vulnerable to rapid dissemination of HIV or hepatitis C virus infection among persons who inject drugs in the United States, 2012-2013. </a:t>
            </a:r>
          </a:p>
          <a:p>
            <a:pPr marL="228594" indent="-228594" defTabSz="1219170">
              <a:buFont typeface="Arial" panose="020B0604020202020204" pitchFamily="34" charset="0"/>
              <a:buChar char="•"/>
              <a:defRPr/>
            </a:pPr>
            <a:r>
              <a:rPr lang="en-US" sz="800" dirty="0">
                <a:solidFill>
                  <a:srgbClr val="222222"/>
                </a:solidFill>
                <a:latin typeface="Arial"/>
              </a:rPr>
              <a:t>Data on 220 most vulnerable counties from Van Handel et al.  </a:t>
            </a:r>
          </a:p>
          <a:p>
            <a:pPr marL="228594" indent="-228594" defTabSz="1219170">
              <a:buFont typeface="Arial" panose="020B0604020202020204" pitchFamily="34" charset="0"/>
              <a:buChar char="•"/>
              <a:defRPr/>
            </a:pPr>
            <a:r>
              <a:rPr lang="en-US" sz="800" dirty="0">
                <a:solidFill>
                  <a:srgbClr val="222222"/>
                </a:solidFill>
                <a:latin typeface="Arial"/>
              </a:rPr>
              <a:t>Data on American Indian/ Alaska Native population from the 2010 US Census</a:t>
            </a:r>
          </a:p>
        </p:txBody>
      </p:sp>
      <p:cxnSp>
        <p:nvCxnSpPr>
          <p:cNvPr id="21" name="Straight Arrow Connector 20">
            <a:extLst>
              <a:ext uri="{FF2B5EF4-FFF2-40B4-BE49-F238E27FC236}">
                <a16:creationId xmlns:a16="http://schemas.microsoft.com/office/drawing/2014/main" id="{B696C45B-CD8D-0714-948D-4FA6FF216BC1}"/>
              </a:ext>
            </a:extLst>
          </p:cNvPr>
          <p:cNvCxnSpPr>
            <a:cxnSpLocks/>
          </p:cNvCxnSpPr>
          <p:nvPr/>
        </p:nvCxnSpPr>
        <p:spPr>
          <a:xfrm flipV="1">
            <a:off x="8296694" y="2692955"/>
            <a:ext cx="711200" cy="2301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EC11A54-38E6-1FAC-1459-85709F400D7D}"/>
              </a:ext>
            </a:extLst>
          </p:cNvPr>
          <p:cNvCxnSpPr>
            <a:cxnSpLocks/>
          </p:cNvCxnSpPr>
          <p:nvPr/>
        </p:nvCxnSpPr>
        <p:spPr>
          <a:xfrm flipV="1">
            <a:off x="8296694" y="3528371"/>
            <a:ext cx="812800" cy="1015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58E102B-7354-7CBD-3F75-3DEEDA2A6111}"/>
              </a:ext>
            </a:extLst>
          </p:cNvPr>
          <p:cNvSpPr txBox="1"/>
          <p:nvPr/>
        </p:nvSpPr>
        <p:spPr>
          <a:xfrm>
            <a:off x="6671094" y="5186702"/>
            <a:ext cx="5205939" cy="954107"/>
          </a:xfrm>
          <a:prstGeom prst="rect">
            <a:avLst/>
          </a:prstGeom>
          <a:noFill/>
        </p:spPr>
        <p:txBody>
          <a:bodyPr wrap="square" rtlCol="0">
            <a:spAutoFit/>
          </a:bodyPr>
          <a:lstStyle/>
          <a:p>
            <a:pPr defTabSz="1219170">
              <a:defRPr/>
            </a:pPr>
            <a:r>
              <a:rPr lang="en-US" sz="800" dirty="0">
                <a:solidFill>
                  <a:srgbClr val="222222"/>
                </a:solidFill>
                <a:latin typeface="Arial"/>
              </a:rPr>
              <a:t>Overall national annual rates (per 10 000 adults) of diagnoses among American Indian/Alaska Native persons for hepatitis C virus (HCV) infection, opioid use disorder, arm cellulitis and abscess, and opioid-related overdose, Indian Health Service, 2010-2014. Rates of diagnoses represent 1 health care encounter per person per year. Data for HCV infections are for adults aged 18-35; all other data are for adults aged ≥18. Arm cellulitis was counted only among adults with no diabetes on or before the health care encounter for arm cellulitis visit (since 2001). Data source: National Patient Information Reporting System.</a:t>
            </a:r>
            <a:br>
              <a:rPr lang="en-US" sz="800" dirty="0">
                <a:solidFill>
                  <a:srgbClr val="222222"/>
                </a:solidFill>
                <a:latin typeface="Arial"/>
              </a:rPr>
            </a:br>
            <a:endParaRPr lang="en-US" sz="800" dirty="0">
              <a:solidFill>
                <a:srgbClr val="222222"/>
              </a:solidFill>
              <a:latin typeface="Arial"/>
            </a:endParaRPr>
          </a:p>
        </p:txBody>
      </p:sp>
      <p:sp>
        <p:nvSpPr>
          <p:cNvPr id="24" name="Rectangle 23">
            <a:extLst>
              <a:ext uri="{FF2B5EF4-FFF2-40B4-BE49-F238E27FC236}">
                <a16:creationId xmlns:a16="http://schemas.microsoft.com/office/drawing/2014/main" id="{9C407A63-F60E-3CFB-2865-76513EFEB571}"/>
              </a:ext>
            </a:extLst>
          </p:cNvPr>
          <p:cNvSpPr/>
          <p:nvPr/>
        </p:nvSpPr>
        <p:spPr>
          <a:xfrm>
            <a:off x="999163" y="6268425"/>
            <a:ext cx="11192837" cy="707694"/>
          </a:xfrm>
          <a:prstGeom prst="rect">
            <a:avLst/>
          </a:prstGeom>
        </p:spPr>
        <p:txBody>
          <a:bodyPr wrap="square">
            <a:spAutoFit/>
          </a:bodyPr>
          <a:lstStyle/>
          <a:p>
            <a:pPr lvl="0" algn="ctr">
              <a:defRPr/>
            </a:pPr>
            <a:r>
              <a:rPr lang="en-US" sz="1333" dirty="0">
                <a:solidFill>
                  <a:srgbClr val="FFFFFF"/>
                </a:solidFill>
              </a:rPr>
              <a:t>Evans </a:t>
            </a:r>
            <a:r>
              <a:rPr lang="en-US" sz="1333" dirty="0"/>
              <a:t>ME, Person M, Reilley B, </a:t>
            </a:r>
            <a:r>
              <a:rPr lang="en-US" sz="1333" dirty="0" err="1"/>
              <a:t>Leston</a:t>
            </a:r>
            <a:r>
              <a:rPr lang="en-US" sz="1333" dirty="0"/>
              <a:t> J,. Trends in Indicators of Injection Drug Use, Indian Health Service, 2010-2014 : A Study of Health Care Encounter Data. Public Health Rep. 2020 Jul/Aug;135(4):461-471. </a:t>
            </a:r>
            <a:br>
              <a:rPr lang="en-US" sz="1333" dirty="0"/>
            </a:br>
            <a:endParaRPr lang="en-US" sz="1333" dirty="0"/>
          </a:p>
        </p:txBody>
      </p:sp>
    </p:spTree>
    <p:extLst>
      <p:ext uri="{BB962C8B-B14F-4D97-AF65-F5344CB8AC3E}">
        <p14:creationId xmlns:p14="http://schemas.microsoft.com/office/powerpoint/2010/main" val="30059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HIV in American Indian/Alaska Native Populations</a:t>
            </a:r>
            <a:endParaRPr lang="en-US" sz="5400"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F33BC5E-86B2-956F-2067-3A545774FAA7}"/>
              </a:ext>
            </a:extLst>
          </p:cNvPr>
          <p:cNvPicPr>
            <a:picLocks noChangeAspect="1"/>
          </p:cNvPicPr>
          <p:nvPr/>
        </p:nvPicPr>
        <p:blipFill>
          <a:blip r:embed="rId4"/>
          <a:stretch>
            <a:fillRect/>
          </a:stretch>
        </p:blipFill>
        <p:spPr>
          <a:xfrm>
            <a:off x="6592186" y="2133034"/>
            <a:ext cx="4616863" cy="3226556"/>
          </a:xfrm>
          <a:prstGeom prst="rect">
            <a:avLst/>
          </a:prstGeom>
          <a:ln>
            <a:noFill/>
          </a:ln>
        </p:spPr>
      </p:pic>
      <p:pic>
        <p:nvPicPr>
          <p:cNvPr id="8" name="Picture 7" descr="A picture containing timeline&#10;&#10;Description automatically generated">
            <a:extLst>
              <a:ext uri="{FF2B5EF4-FFF2-40B4-BE49-F238E27FC236}">
                <a16:creationId xmlns:a16="http://schemas.microsoft.com/office/drawing/2014/main" id="{1D9BD1D7-5289-C7E8-B109-1E460D20D452}"/>
              </a:ext>
            </a:extLst>
          </p:cNvPr>
          <p:cNvPicPr>
            <a:picLocks noChangeAspect="1"/>
          </p:cNvPicPr>
          <p:nvPr/>
        </p:nvPicPr>
        <p:blipFill>
          <a:blip r:embed="rId5"/>
          <a:stretch>
            <a:fillRect/>
          </a:stretch>
        </p:blipFill>
        <p:spPr>
          <a:xfrm>
            <a:off x="739465" y="2133034"/>
            <a:ext cx="4844493" cy="3244435"/>
          </a:xfrm>
          <a:prstGeom prst="rect">
            <a:avLst/>
          </a:prstGeom>
        </p:spPr>
      </p:pic>
      <p:sp>
        <p:nvSpPr>
          <p:cNvPr id="13" name="Rectangle 12">
            <a:extLst>
              <a:ext uri="{FF2B5EF4-FFF2-40B4-BE49-F238E27FC236}">
                <a16:creationId xmlns:a16="http://schemas.microsoft.com/office/drawing/2014/main" id="{E3DC845E-0555-FB48-103D-8ED261889002}"/>
              </a:ext>
            </a:extLst>
          </p:cNvPr>
          <p:cNvSpPr/>
          <p:nvPr/>
        </p:nvSpPr>
        <p:spPr>
          <a:xfrm>
            <a:off x="82378" y="5758162"/>
            <a:ext cx="11641767" cy="912814"/>
          </a:xfrm>
          <a:prstGeom prst="rect">
            <a:avLst/>
          </a:prstGeom>
          <a:ln w="38100">
            <a:solidFill>
              <a:srgbClr val="FF0000"/>
            </a:solidFill>
          </a:ln>
        </p:spPr>
        <p:txBody>
          <a:bodyPr wrap="square">
            <a:spAutoFit/>
          </a:bodyPr>
          <a:lstStyle/>
          <a:p>
            <a:pPr marL="285744" indent="-285744" defTabSz="914377">
              <a:buSzPct val="150000"/>
              <a:buFont typeface="Arial" panose="020B0604020202020204" pitchFamily="34" charset="0"/>
              <a:buChar char="•"/>
            </a:pPr>
            <a:r>
              <a:rPr lang="en-US" sz="1333" dirty="0">
                <a:solidFill>
                  <a:prstClr val="black"/>
                </a:solidFill>
                <a:latin typeface="Calibri" panose="020F0502020204030204"/>
              </a:rPr>
              <a:t>In the U.S. in 2018, both male and female AI/AN had the highest percent of estimated diagnoses of HIV infection attributed to injection drug use, compared with all races/ethnicities. </a:t>
            </a:r>
          </a:p>
          <a:p>
            <a:pPr marL="133347" indent="-285744" defTabSz="914377">
              <a:buSzPct val="150000"/>
              <a:buFont typeface="Arial" panose="020B0604020202020204" pitchFamily="34" charset="0"/>
              <a:buChar char="•"/>
            </a:pPr>
            <a:r>
              <a:rPr lang="en-US" sz="1333" dirty="0">
                <a:solidFill>
                  <a:prstClr val="black"/>
                </a:solidFill>
                <a:latin typeface="Calibri" panose="020F0502020204030204"/>
              </a:rPr>
              <a:t>Among men, 15% (23) of new HIV diagnoses were attributed to injection drug use, and 11% (21) were attributed to both male-to-male sex and injection drug use. </a:t>
            </a:r>
          </a:p>
          <a:p>
            <a:pPr marL="133347" indent="-285744" defTabSz="914377">
              <a:buSzPct val="150000"/>
              <a:buFont typeface="Arial" panose="020B0604020202020204" pitchFamily="34" charset="0"/>
              <a:buChar char="•"/>
            </a:pPr>
            <a:r>
              <a:rPr lang="en-US" sz="1333" dirty="0">
                <a:solidFill>
                  <a:prstClr val="black"/>
                </a:solidFill>
                <a:latin typeface="Calibri" panose="020F0502020204030204"/>
              </a:rPr>
              <a:t>Among women, 43% (13) of new HIV diagnoses were attributed to injection drug use.</a:t>
            </a:r>
          </a:p>
        </p:txBody>
      </p:sp>
    </p:spTree>
    <p:extLst>
      <p:ext uri="{BB962C8B-B14F-4D97-AF65-F5344CB8AC3E}">
        <p14:creationId xmlns:p14="http://schemas.microsoft.com/office/powerpoint/2010/main" val="99515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3015869" y="2378745"/>
            <a:ext cx="8980193" cy="3719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Dr. </a:t>
            </a:r>
            <a:r>
              <a:rPr lang="en-US" sz="3200" dirty="0" err="1"/>
              <a:t>Mera</a:t>
            </a:r>
            <a:r>
              <a:rPr lang="en-US" sz="3200" dirty="0"/>
              <a:t> does not have any conflicts of interest to report in relation to this presentation.</a:t>
            </a: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Conflict of Interest Disclosure Statement</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664758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bg1"/>
                </a:solidFill>
                <a:latin typeface="Segoe UI"/>
                <a:ea typeface="+mj-ea"/>
                <a:cs typeface="Segoe UI"/>
              </a:rPr>
              <a:t>In the United States, 2,268 infants born in 2021* have already been reported as cases of congenital syphilis</a:t>
            </a:r>
            <a:endParaRPr lang="en-US" sz="11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 name="Picture 1" descr="Bar graph showing number of cases of congenital syphilis in the United States from 2011 to 2021">
            <a:extLst>
              <a:ext uri="{FF2B5EF4-FFF2-40B4-BE49-F238E27FC236}">
                <a16:creationId xmlns:a16="http://schemas.microsoft.com/office/drawing/2014/main" id="{8008A7BB-C007-7353-DF57-92B607D17C51}"/>
              </a:ext>
            </a:extLst>
          </p:cNvPr>
          <p:cNvPicPr>
            <a:picLocks noGrp="1" noChangeAspect="1"/>
          </p:cNvPicPr>
          <p:nvPr/>
        </p:nvPicPr>
        <p:blipFill>
          <a:blip r:embed="rId4"/>
          <a:stretch>
            <a:fillRect/>
          </a:stretch>
        </p:blipFill>
        <p:spPr bwMode="auto">
          <a:xfrm>
            <a:off x="3396835" y="1842525"/>
            <a:ext cx="7334370" cy="4397146"/>
          </a:xfrm>
          <a:prstGeom prst="rect">
            <a:avLst/>
          </a:prstGeom>
          <a:noFill/>
          <a:ln w="9525">
            <a:noFill/>
            <a:headEnd/>
            <a:tailEnd/>
          </a:ln>
        </p:spPr>
      </p:pic>
      <p:sp>
        <p:nvSpPr>
          <p:cNvPr id="10" name="Content Placeholder 3">
            <a:extLst>
              <a:ext uri="{FF2B5EF4-FFF2-40B4-BE49-F238E27FC236}">
                <a16:creationId xmlns:a16="http://schemas.microsoft.com/office/drawing/2014/main" id="{6AD3EEAF-C796-0498-995D-EE3A88936CA6}"/>
              </a:ext>
            </a:extLst>
          </p:cNvPr>
          <p:cNvSpPr txBox="1">
            <a:spLocks/>
          </p:cNvSpPr>
          <p:nvPr/>
        </p:nvSpPr>
        <p:spPr>
          <a:xfrm>
            <a:off x="2684255" y="6413709"/>
            <a:ext cx="8759531" cy="382309"/>
          </a:xfrm>
          <a:prstGeom prst="rect">
            <a:avLst/>
          </a:prstGeom>
        </p:spPr>
        <p:txBody>
          <a:bodyPr vert="horz" lIns="121920" tIns="60960" rIns="121920" bIns="60960" rtlCol="0" anchor="t">
            <a:normAutofit/>
          </a:bodyPr>
          <a:lstStyle>
            <a:lvl1pPr marL="0" indent="0" algn="l" defTabSz="685800" rtl="0" eaLnBrk="1" latinLnBrk="0" hangingPunct="1">
              <a:lnSpc>
                <a:spcPct val="90000"/>
              </a:lnSpc>
              <a:spcBef>
                <a:spcPts val="750"/>
              </a:spcBef>
              <a:buFont typeface="Wingdings" panose="05000000000000000000" pitchFamily="2" charset="2"/>
              <a:buNone/>
              <a:defRPr sz="10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88A"/>
              </a:buClr>
              <a:buFont typeface="Calibri" panose="020F0502020204030204" pitchFamily="34" charset="0"/>
              <a:buChar char="‒"/>
              <a:defRPr sz="1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Arial" panose="020B0604020202020204" pitchFamily="34" charset="0"/>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Congenital Syphilis — Reported Cases by Year of Birth, United States, 2011–2021*</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347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bg1"/>
                </a:solidFill>
                <a:latin typeface="Segoe UI"/>
                <a:ea typeface="+mj-ea"/>
                <a:cs typeface="Segoe UI"/>
              </a:rPr>
              <a:t>Racial and ethnic disparities in rates of reported congenital syphilis continued to persist in 2021*</a:t>
            </a:r>
            <a:endParaRPr lang="en-US" sz="11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 name="Picture 1" descr="Bar graph showing rates and case counts of congenital syphilis by race and Hispanic ethnicity based on preliminary 2021 data">
            <a:extLst>
              <a:ext uri="{FF2B5EF4-FFF2-40B4-BE49-F238E27FC236}">
                <a16:creationId xmlns:a16="http://schemas.microsoft.com/office/drawing/2014/main" id="{D7297C24-AE11-34F0-3759-72EEE048370D}"/>
              </a:ext>
            </a:extLst>
          </p:cNvPr>
          <p:cNvPicPr>
            <a:picLocks noGrp="1" noChangeAspect="1"/>
          </p:cNvPicPr>
          <p:nvPr/>
        </p:nvPicPr>
        <p:blipFill>
          <a:blip r:embed="rId4"/>
          <a:stretch>
            <a:fillRect/>
          </a:stretch>
        </p:blipFill>
        <p:spPr bwMode="auto">
          <a:xfrm>
            <a:off x="2985059" y="1871652"/>
            <a:ext cx="8568267" cy="4284133"/>
          </a:xfrm>
          <a:prstGeom prst="rect">
            <a:avLst/>
          </a:prstGeom>
          <a:noFill/>
          <a:ln w="9525">
            <a:noFill/>
            <a:headEnd/>
            <a:tailEnd/>
          </a:ln>
        </p:spPr>
      </p:pic>
      <p:sp>
        <p:nvSpPr>
          <p:cNvPr id="10" name="Content Placeholder 3">
            <a:extLst>
              <a:ext uri="{FF2B5EF4-FFF2-40B4-BE49-F238E27FC236}">
                <a16:creationId xmlns:a16="http://schemas.microsoft.com/office/drawing/2014/main" id="{1FF10D42-478B-10DD-657B-BE497B96E520}"/>
              </a:ext>
            </a:extLst>
          </p:cNvPr>
          <p:cNvSpPr txBox="1">
            <a:spLocks/>
          </p:cNvSpPr>
          <p:nvPr/>
        </p:nvSpPr>
        <p:spPr>
          <a:xfrm>
            <a:off x="2985059" y="6362211"/>
            <a:ext cx="9006259" cy="8580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Congenital Syphilis — Case Counts and Rates of Reported Cases by Race and Hispanic Ethnicity, United States, 2021*</a:t>
            </a:r>
            <a:endParaRPr lang="en-US" sz="1400" b="1" dirty="0"/>
          </a:p>
        </p:txBody>
      </p:sp>
    </p:spTree>
    <p:extLst>
      <p:ext uri="{BB962C8B-B14F-4D97-AF65-F5344CB8AC3E}">
        <p14:creationId xmlns:p14="http://schemas.microsoft.com/office/powerpoint/2010/main" val="3790237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a:solidFill>
                  <a:schemeClr val="bg1"/>
                </a:solidFill>
                <a:latin typeface="Segoe UI"/>
                <a:cs typeface="Segoe UI"/>
              </a:rPr>
              <a:t>Outline</a:t>
            </a:r>
            <a:endParaRPr lang="en-US" sz="4800" dirty="0">
              <a:solidFill>
                <a:schemeClr val="bg1"/>
              </a:solidFill>
              <a:latin typeface="Segoe UI"/>
              <a:cs typeface="Calibri"/>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689612" y="1727524"/>
            <a:ext cx="8773428" cy="4985983"/>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4000" b="1" dirty="0">
                <a:solidFill>
                  <a:schemeClr val="accent1">
                    <a:lumMod val="50000"/>
                  </a:schemeClr>
                </a:solidFill>
                <a:ea typeface="+mn-lt"/>
                <a:cs typeface="+mn-lt"/>
              </a:rPr>
              <a:t>Clinical Case</a:t>
            </a:r>
            <a:endParaRPr lang="en-US" dirty="0">
              <a:solidFill>
                <a:schemeClr val="accent1">
                  <a:lumMod val="50000"/>
                </a:schemeClr>
              </a:solidFill>
            </a:endParaRPr>
          </a:p>
          <a:p>
            <a:pPr marL="457200" indent="-457200"/>
            <a:r>
              <a:rPr lang="en-US" sz="4000" b="1" dirty="0">
                <a:solidFill>
                  <a:srgbClr val="002060"/>
                </a:solidFill>
                <a:cs typeface="Calibri"/>
              </a:rPr>
              <a:t>The SUD| HCV | HIV | STI </a:t>
            </a:r>
            <a:r>
              <a:rPr lang="en-US" sz="4000" b="1" dirty="0" err="1">
                <a:solidFill>
                  <a:srgbClr val="002060"/>
                </a:solidFill>
                <a:cs typeface="Calibri"/>
              </a:rPr>
              <a:t>Syndemic</a:t>
            </a:r>
            <a:endParaRPr lang="en-US" sz="4000" b="1" dirty="0">
              <a:solidFill>
                <a:srgbClr val="002060"/>
              </a:solidFill>
              <a:cs typeface="Calibri"/>
            </a:endParaRPr>
          </a:p>
          <a:p>
            <a:pPr marL="914400" lvl="1" indent="-457200"/>
            <a:r>
              <a:rPr lang="en-US" sz="3600" dirty="0">
                <a:solidFill>
                  <a:srgbClr val="002060"/>
                </a:solidFill>
                <a:cs typeface="Calibri"/>
              </a:rPr>
              <a:t>Example: Scott County, Indiana</a:t>
            </a:r>
          </a:p>
          <a:p>
            <a:pPr marL="457200" indent="-457200"/>
            <a:r>
              <a:rPr lang="en-US" sz="4000" b="1" dirty="0">
                <a:solidFill>
                  <a:srgbClr val="002060"/>
                </a:solidFill>
                <a:cs typeface="Calibri"/>
              </a:rPr>
              <a:t>The SUD | HCV | HIV | STI </a:t>
            </a:r>
            <a:r>
              <a:rPr lang="en-US" sz="4000" b="1" dirty="0" err="1">
                <a:solidFill>
                  <a:srgbClr val="002060"/>
                </a:solidFill>
                <a:cs typeface="Calibri"/>
              </a:rPr>
              <a:t>Syndemic</a:t>
            </a:r>
            <a:r>
              <a:rPr lang="en-US" sz="4000" b="1" dirty="0">
                <a:solidFill>
                  <a:srgbClr val="002060"/>
                </a:solidFill>
                <a:cs typeface="Calibri"/>
              </a:rPr>
              <a:t> in Indian Country</a:t>
            </a:r>
          </a:p>
          <a:p>
            <a:pPr marL="457200" indent="-457200"/>
            <a:r>
              <a:rPr lang="en-US" sz="4000" b="1" dirty="0">
                <a:solidFill>
                  <a:srgbClr val="FF0000"/>
                </a:solidFill>
                <a:cs typeface="Calibri"/>
              </a:rPr>
              <a:t>Interventions to Mitigate the </a:t>
            </a:r>
            <a:r>
              <a:rPr lang="en-US" sz="4000" b="1" dirty="0" err="1">
                <a:solidFill>
                  <a:srgbClr val="FF0000"/>
                </a:solidFill>
                <a:cs typeface="Calibri"/>
              </a:rPr>
              <a:t>Syndemic</a:t>
            </a:r>
            <a:r>
              <a:rPr lang="en-US" sz="4000" b="1" dirty="0">
                <a:solidFill>
                  <a:srgbClr val="FF0000"/>
                </a:solidFill>
                <a:cs typeface="Calibri"/>
              </a:rPr>
              <a:t>:</a:t>
            </a:r>
          </a:p>
          <a:p>
            <a:pPr marL="914400" lvl="1" indent="-457200"/>
            <a:r>
              <a:rPr lang="en-US" b="1" dirty="0">
                <a:solidFill>
                  <a:srgbClr val="FF0000"/>
                </a:solidFill>
                <a:cs typeface="Segoe UI"/>
              </a:rPr>
              <a:t>Societal (Macro), Health System (Micro), Health Professional (Individual)</a:t>
            </a:r>
          </a:p>
          <a:p>
            <a:pPr marL="457200" indent="-457200"/>
            <a:r>
              <a:rPr lang="en-US" sz="4400" b="1" dirty="0">
                <a:solidFill>
                  <a:srgbClr val="002060"/>
                </a:solidFill>
                <a:cs typeface="Calibri"/>
              </a:rPr>
              <a:t>Conclusions</a:t>
            </a: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732285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t>SUD| HCV | HIV | STI </a:t>
            </a:r>
            <a:r>
              <a:rPr lang="en-US" sz="5400" b="1" dirty="0" err="1"/>
              <a:t>Syndemic</a:t>
            </a:r>
            <a:r>
              <a:rPr lang="en-US" sz="5400" b="1" dirty="0"/>
              <a:t>: </a:t>
            </a:r>
            <a:br>
              <a:rPr lang="en-US" sz="5400" b="1" dirty="0"/>
            </a:br>
            <a:r>
              <a:rPr lang="en-US" sz="5400" b="1" dirty="0"/>
              <a:t>Macro Level Interventions (Society)</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7" name="Content Placeholder 3">
            <a:extLst>
              <a:ext uri="{FF2B5EF4-FFF2-40B4-BE49-F238E27FC236}">
                <a16:creationId xmlns:a16="http://schemas.microsoft.com/office/drawing/2014/main" id="{3C85016B-B75B-9F36-2FCD-23A1EC4616DF}"/>
              </a:ext>
            </a:extLst>
          </p:cNvPr>
          <p:cNvGraphicFramePr>
            <a:graphicFrameLocks/>
          </p:cNvGraphicFramePr>
          <p:nvPr>
            <p:extLst>
              <p:ext uri="{D42A27DB-BD31-4B8C-83A1-F6EECF244321}">
                <p14:modId xmlns:p14="http://schemas.microsoft.com/office/powerpoint/2010/main" val="3060781391"/>
              </p:ext>
            </p:extLst>
          </p:nvPr>
        </p:nvGraphicFramePr>
        <p:xfrm>
          <a:off x="2687608" y="1728383"/>
          <a:ext cx="9372119" cy="5019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49193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SSPs and OST Impact in reducing HCV and HIV transmission</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2156CB20-A6E6-BB4B-AEE8-C90F6918E562}"/>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875C1B6C-D20A-84EC-E47F-076DEC5EE958}"/>
              </a:ext>
            </a:extLst>
          </p:cNvPr>
          <p:cNvSpPr>
            <a:spLocks noGrp="1"/>
          </p:cNvSpPr>
          <p:nvPr>
            <p:ph sz="half" idx="1"/>
          </p:nvPr>
        </p:nvSpPr>
        <p:spPr>
          <a:xfrm>
            <a:off x="6525960" y="5376260"/>
            <a:ext cx="5343986" cy="1343096"/>
          </a:xfrm>
        </p:spPr>
        <p:txBody>
          <a:bodyPr>
            <a:normAutofit/>
          </a:bodyPr>
          <a:lstStyle/>
          <a:p>
            <a:pPr>
              <a:buFont typeface="Wingdings" pitchFamily="2" charset="2"/>
              <a:buChar char="q"/>
            </a:pPr>
            <a:r>
              <a:rPr lang="en-US" sz="1333" dirty="0"/>
              <a:t>Studies examining the association between SSP exposure and HIV incidence</a:t>
            </a:r>
            <a:r>
              <a:rPr lang="en-US" sz="1333" baseline="30000" dirty="0"/>
              <a:t>2</a:t>
            </a:r>
            <a:br>
              <a:rPr lang="en-US" sz="1333" baseline="30000" dirty="0"/>
            </a:br>
            <a:endParaRPr lang="en-US" sz="1333" baseline="30000" dirty="0"/>
          </a:p>
          <a:p>
            <a:pPr>
              <a:buFont typeface="Wingdings" pitchFamily="2" charset="2"/>
              <a:buChar char="q"/>
            </a:pPr>
            <a:r>
              <a:rPr lang="en-US" altLang="en-US" sz="1333" b="1" dirty="0"/>
              <a:t>56% reduction in risk of HIV infection</a:t>
            </a:r>
            <a:endParaRPr lang="en-US" altLang="en-US" sz="1333" b="1" dirty="0">
              <a:solidFill>
                <a:prstClr val="white"/>
              </a:solidFill>
            </a:endParaRPr>
          </a:p>
        </p:txBody>
      </p:sp>
      <p:pic>
        <p:nvPicPr>
          <p:cNvPr id="8" name="Content Placeholder 7" descr="Table&#10;&#10;Description automatically generated">
            <a:extLst>
              <a:ext uri="{FF2B5EF4-FFF2-40B4-BE49-F238E27FC236}">
                <a16:creationId xmlns:a16="http://schemas.microsoft.com/office/drawing/2014/main" id="{E6CD25AC-CCD3-E11B-9BDE-387842DB4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38" y="1542551"/>
            <a:ext cx="5670785" cy="3760267"/>
          </a:xfrm>
          <a:prstGeom prst="rect">
            <a:avLst/>
          </a:prstGeom>
        </p:spPr>
      </p:pic>
      <p:sp>
        <p:nvSpPr>
          <p:cNvPr id="9" name="TextBox 8">
            <a:extLst>
              <a:ext uri="{FF2B5EF4-FFF2-40B4-BE49-F238E27FC236}">
                <a16:creationId xmlns:a16="http://schemas.microsoft.com/office/drawing/2014/main" id="{8EB2D617-8D4F-7025-9B44-A4EEC6C02047}"/>
              </a:ext>
            </a:extLst>
          </p:cNvPr>
          <p:cNvSpPr txBox="1"/>
          <p:nvPr/>
        </p:nvSpPr>
        <p:spPr>
          <a:xfrm>
            <a:off x="208038" y="5308752"/>
            <a:ext cx="5887961" cy="1487267"/>
          </a:xfrm>
          <a:prstGeom prst="rect">
            <a:avLst/>
          </a:prstGeom>
          <a:noFill/>
        </p:spPr>
        <p:txBody>
          <a:bodyPr wrap="square" rtlCol="0">
            <a:spAutoFit/>
          </a:bodyPr>
          <a:lstStyle/>
          <a:p>
            <a:pPr marL="228594" indent="-228594" defTabSz="1219170">
              <a:buClr>
                <a:srgbClr val="FF0000"/>
              </a:buClr>
              <a:buFont typeface="Wingdings" pitchFamily="2" charset="2"/>
              <a:buChar char="q"/>
              <a:defRPr/>
            </a:pPr>
            <a:r>
              <a:rPr lang="en-US" sz="1333" dirty="0">
                <a:solidFill>
                  <a:srgbClr val="222222"/>
                </a:solidFill>
                <a:latin typeface="Arial"/>
              </a:rPr>
              <a:t>Impact of OST combined with high‐coverage SSP from studies adjusting for confounders and all pooled estimates</a:t>
            </a:r>
            <a:r>
              <a:rPr lang="en-US" sz="1333" baseline="30000" dirty="0">
                <a:solidFill>
                  <a:srgbClr val="222222"/>
                </a:solidFill>
                <a:latin typeface="Arial"/>
              </a:rPr>
              <a:t>1</a:t>
            </a:r>
            <a:br>
              <a:rPr lang="en-US" sz="1333" baseline="30000" dirty="0">
                <a:solidFill>
                  <a:srgbClr val="222222"/>
                </a:solidFill>
                <a:latin typeface="Arial"/>
              </a:rPr>
            </a:br>
            <a:endParaRPr lang="en-US" sz="1333" dirty="0">
              <a:solidFill>
                <a:srgbClr val="222222"/>
              </a:solidFill>
              <a:latin typeface="Arial"/>
            </a:endParaRPr>
          </a:p>
          <a:p>
            <a:pPr marL="228594" indent="-228594">
              <a:buClr>
                <a:srgbClr val="FF0000"/>
              </a:buClr>
              <a:buFont typeface="Wingdings" pitchFamily="2" charset="2"/>
              <a:buChar char="q"/>
              <a:defRPr/>
            </a:pPr>
            <a:r>
              <a:rPr lang="en-US" sz="1333" dirty="0">
                <a:ea typeface="+mn-lt"/>
                <a:cs typeface="+mn-lt"/>
              </a:rPr>
              <a:t>4 studies, 3356 participants 518 HCV cases </a:t>
            </a:r>
            <a:br>
              <a:rPr lang="en-US" sz="1333" dirty="0">
                <a:ea typeface="+mn-lt"/>
                <a:cs typeface="+mn-lt"/>
              </a:rPr>
            </a:br>
            <a:endParaRPr lang="en-US" sz="1333" dirty="0">
              <a:solidFill>
                <a:srgbClr val="222222"/>
              </a:solidFill>
              <a:latin typeface="Arial"/>
            </a:endParaRPr>
          </a:p>
          <a:p>
            <a:pPr marL="228594" indent="-228594" defTabSz="1219170" eaLnBrk="0" fontAlgn="base" hangingPunct="0">
              <a:spcBef>
                <a:spcPct val="0"/>
              </a:spcBef>
              <a:spcAft>
                <a:spcPct val="0"/>
              </a:spcAft>
              <a:buClr>
                <a:srgbClr val="FF0000"/>
              </a:buClr>
              <a:buFont typeface="Wingdings" pitchFamily="2" charset="2"/>
              <a:buChar char="q"/>
              <a:defRPr/>
            </a:pPr>
            <a:r>
              <a:rPr lang="en-US" sz="1333" b="1" dirty="0">
                <a:latin typeface="Arial" charset="0"/>
                <a:ea typeface="ＭＳ Ｐゴシック" charset="0"/>
                <a:cs typeface="Arial" charset="0"/>
              </a:rPr>
              <a:t>Reduced HCV by 74%</a:t>
            </a:r>
            <a:endParaRPr lang="en-US" sz="1333" dirty="0">
              <a:latin typeface="Arial" charset="0"/>
              <a:ea typeface="ＭＳ Ｐゴシック" charset="0"/>
              <a:cs typeface="Arial" charset="0"/>
            </a:endParaRPr>
          </a:p>
          <a:p>
            <a:pPr defTabSz="1219170">
              <a:defRPr/>
            </a:pPr>
            <a:endParaRPr lang="en-US" sz="1067" dirty="0">
              <a:solidFill>
                <a:srgbClr val="222222"/>
              </a:solidFill>
              <a:latin typeface="Arial"/>
            </a:endParaRPr>
          </a:p>
        </p:txBody>
      </p:sp>
      <p:pic>
        <p:nvPicPr>
          <p:cNvPr id="10" name="Content Placeholder 5" descr="Chart, box and whisker chart&#10;&#10;Description automatically generated">
            <a:extLst>
              <a:ext uri="{FF2B5EF4-FFF2-40B4-BE49-F238E27FC236}">
                <a16:creationId xmlns:a16="http://schemas.microsoft.com/office/drawing/2014/main" id="{0853999D-FF0D-2872-DCBC-FA1C7F53E0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3177" y="1595772"/>
            <a:ext cx="5878823" cy="3694321"/>
          </a:xfrm>
          <a:prstGeom prst="rect">
            <a:avLst/>
          </a:prstGeom>
        </p:spPr>
      </p:pic>
    </p:spTree>
    <p:extLst>
      <p:ext uri="{BB962C8B-B14F-4D97-AF65-F5344CB8AC3E}">
        <p14:creationId xmlns:p14="http://schemas.microsoft.com/office/powerpoint/2010/main" val="3869495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6279" y="1927300"/>
            <a:ext cx="6630047" cy="383514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rgbClr val="061F57"/>
                </a:solidFill>
                <a:ea typeface="+mn-lt"/>
                <a:cs typeface="+mn-lt"/>
              </a:rPr>
              <a:t>Number of lifetime PWID – 6.6 million</a:t>
            </a:r>
          </a:p>
          <a:p>
            <a:endParaRPr lang="en-US" sz="3000" b="1" dirty="0">
              <a:solidFill>
                <a:srgbClr val="061F57"/>
              </a:solidFill>
              <a:ea typeface="+mn-lt"/>
              <a:cs typeface="+mn-lt"/>
            </a:endParaRPr>
          </a:p>
          <a:p>
            <a:r>
              <a:rPr lang="en-US" sz="3000" b="1" dirty="0">
                <a:solidFill>
                  <a:srgbClr val="061F57"/>
                </a:solidFill>
                <a:ea typeface="+mn-lt"/>
                <a:cs typeface="+mn-lt"/>
              </a:rPr>
              <a:t>Number of persons injecting in past year - 775,000</a:t>
            </a:r>
            <a:br>
              <a:rPr lang="en-US" sz="3000" b="1" dirty="0">
                <a:solidFill>
                  <a:srgbClr val="061F57"/>
                </a:solidFill>
                <a:ea typeface="+mn-lt"/>
                <a:cs typeface="+mn-lt"/>
              </a:rPr>
            </a:br>
            <a:endParaRPr lang="en-US" sz="3000" b="1" dirty="0">
              <a:solidFill>
                <a:srgbClr val="061F57"/>
              </a:solidFill>
              <a:ea typeface="+mn-lt"/>
              <a:cs typeface="+mn-lt"/>
            </a:endParaRPr>
          </a:p>
          <a:p>
            <a:r>
              <a:rPr lang="en-US" sz="3000" b="1" dirty="0">
                <a:solidFill>
                  <a:srgbClr val="061F57"/>
                </a:solidFill>
                <a:ea typeface="+mn-lt"/>
                <a:cs typeface="+mn-lt"/>
              </a:rPr>
              <a:t>334,000 (43%) living with HCV infection</a:t>
            </a:r>
          </a:p>
          <a:p>
            <a:endParaRPr lang="en-US" sz="3000" b="1" dirty="0">
              <a:solidFill>
                <a:srgbClr val="061F57"/>
              </a:solidFill>
              <a:ea typeface="+mn-lt"/>
              <a:cs typeface="+mn-lt"/>
            </a:endParaRPr>
          </a:p>
          <a:p>
            <a:r>
              <a:rPr lang="en-US" sz="3000" b="1" dirty="0">
                <a:solidFill>
                  <a:srgbClr val="061F57"/>
                </a:solidFill>
                <a:ea typeface="+mn-lt"/>
                <a:cs typeface="+mn-lt"/>
              </a:rPr>
              <a:t>270 SSPs in operation (early 2017)  </a:t>
            </a:r>
          </a:p>
          <a:p>
            <a:endParaRPr lang="en-US" sz="3000" b="1" dirty="0">
              <a:solidFill>
                <a:srgbClr val="061F57"/>
              </a:solidFill>
              <a:ea typeface="+mn-lt"/>
              <a:cs typeface="+mn-lt"/>
            </a:endParaRPr>
          </a:p>
          <a:p>
            <a:r>
              <a:rPr lang="en-US" sz="3000" b="1" dirty="0">
                <a:solidFill>
                  <a:srgbClr val="061F57"/>
                </a:solidFill>
                <a:ea typeface="+mn-lt"/>
                <a:cs typeface="+mn-lt"/>
              </a:rPr>
              <a:t>Approximately 2,200 additional programs needed for proximal access to syringe services </a:t>
            </a:r>
          </a:p>
          <a:p>
            <a:endParaRPr lang="en-US" sz="3200" dirty="0">
              <a:solidFill>
                <a:srgbClr val="000000"/>
              </a:solidFill>
              <a:cs typeface="Calibri"/>
            </a:endParaRPr>
          </a:p>
          <a:p>
            <a:pPr marL="457200" indent="-457200"/>
            <a:endParaRPr lang="en-US" sz="3200" dirty="0">
              <a:solidFill>
                <a:srgbClr val="000000"/>
              </a:solidFill>
              <a:cs typeface="Calibri"/>
            </a:endParaRPr>
          </a:p>
          <a:p>
            <a:pPr marL="457200" indent="-457200"/>
            <a:endParaRPr lang="en-US" dirty="0">
              <a:solidFill>
                <a:srgbClr val="000000"/>
              </a:solidFill>
              <a:cs typeface="Calibri"/>
            </a:endParaRPr>
          </a:p>
          <a:p>
            <a:pPr marL="457200" indent="-457200"/>
            <a:endParaRPr lang="en-US" dirty="0">
              <a:solidFill>
                <a:srgbClr val="000000"/>
              </a:solidFill>
              <a:cs typeface="Calibri"/>
            </a:endParaRPr>
          </a:p>
          <a:p>
            <a:pPr marL="457200" indent="-457200"/>
            <a:endParaRPr lang="en-US" dirty="0">
              <a:solidFill>
                <a:srgbClr val="000000"/>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bg1"/>
                </a:solidFill>
                <a:latin typeface="Segoe UI"/>
                <a:ea typeface="+mj-ea"/>
                <a:cs typeface="Segoe UI"/>
              </a:rPr>
              <a:t>Geographic Disparities in Access to Syringe Services Programs Among Young Persons With Hepatitis C Virus Infection in the United States</a:t>
            </a:r>
            <a:endParaRPr lang="en-US" sz="105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ACC7303-A935-E5B2-A522-C848EDFE6C6D}"/>
              </a:ext>
            </a:extLst>
          </p:cNvPr>
          <p:cNvSpPr txBox="1"/>
          <p:nvPr/>
        </p:nvSpPr>
        <p:spPr>
          <a:xfrm>
            <a:off x="410889" y="6006115"/>
            <a:ext cx="5187784" cy="584775"/>
          </a:xfrm>
          <a:prstGeom prst="rect">
            <a:avLst/>
          </a:prstGeom>
          <a:noFill/>
        </p:spPr>
        <p:txBody>
          <a:bodyPr wrap="square" rtlCol="0">
            <a:spAutoFit/>
          </a:bodyPr>
          <a:lstStyle/>
          <a:p>
            <a:r>
              <a:rPr lang="en-US" sz="800" dirty="0"/>
              <a:t>Map of syringe services programs and young persons aged 15–29 years with current hepatitis C virus (HCV) infection identified by the Laboratory Corporation of America and Quest Diagnostics laboratories, July 2015 to June 2016. Dots represent individual cases of HCV infection. Abbreviation: SSPs, syringe services programs.</a:t>
            </a:r>
          </a:p>
        </p:txBody>
      </p:sp>
      <p:sp>
        <p:nvSpPr>
          <p:cNvPr id="13" name="TextBox 12">
            <a:extLst>
              <a:ext uri="{FF2B5EF4-FFF2-40B4-BE49-F238E27FC236}">
                <a16:creationId xmlns:a16="http://schemas.microsoft.com/office/drawing/2014/main" id="{40008576-2DBF-05F6-209C-822705102E12}"/>
              </a:ext>
            </a:extLst>
          </p:cNvPr>
          <p:cNvSpPr txBox="1"/>
          <p:nvPr/>
        </p:nvSpPr>
        <p:spPr>
          <a:xfrm rot="10800000" flipV="1">
            <a:off x="7092095" y="5841711"/>
            <a:ext cx="4779034" cy="749179"/>
          </a:xfrm>
          <a:prstGeom prst="rect">
            <a:avLst/>
          </a:prstGeom>
          <a:noFill/>
        </p:spPr>
        <p:txBody>
          <a:bodyPr wrap="square" rtlCol="0">
            <a:spAutoFit/>
          </a:bodyPr>
          <a:lstStyle/>
          <a:p>
            <a:pPr lvl="0">
              <a:defRPr/>
            </a:pPr>
            <a:r>
              <a:rPr lang="en-US" sz="1067" dirty="0">
                <a:solidFill>
                  <a:srgbClr val="002060"/>
                </a:solidFill>
              </a:rPr>
              <a:t>Lauren Canary, Susan Hariri, Cecily Campbell, et al., Geographic Disparities in Access to Syringe Services Programs Among Young Persons With Hepatitis C Virus Infection in the United States, </a:t>
            </a:r>
            <a:r>
              <a:rPr lang="en-US" sz="1067" i="1" dirty="0">
                <a:solidFill>
                  <a:srgbClr val="002060"/>
                </a:solidFill>
              </a:rPr>
              <a:t>Clinical Infectious Diseases</a:t>
            </a:r>
            <a:r>
              <a:rPr lang="en-US" sz="1067" dirty="0">
                <a:solidFill>
                  <a:srgbClr val="002060"/>
                </a:solidFill>
              </a:rPr>
              <a:t>, Volume 65, Issue 3, 1 August 2017, Pages 514–517</a:t>
            </a:r>
            <a:endParaRPr lang="en-US" sz="1067" dirty="0">
              <a:solidFill>
                <a:srgbClr val="002060"/>
              </a:solidFill>
              <a:latin typeface="Arial"/>
            </a:endParaRPr>
          </a:p>
        </p:txBody>
      </p:sp>
      <p:pic>
        <p:nvPicPr>
          <p:cNvPr id="15" name="Content Placeholder 15" descr="Map&#10;&#10;Description automatically generated">
            <a:extLst>
              <a:ext uri="{FF2B5EF4-FFF2-40B4-BE49-F238E27FC236}">
                <a16:creationId xmlns:a16="http://schemas.microsoft.com/office/drawing/2014/main" id="{D7407C20-777D-309B-9F54-FD7496CBDBE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25492" y="1822798"/>
            <a:ext cx="5482917" cy="3976765"/>
          </a:xfrm>
        </p:spPr>
      </p:pic>
    </p:spTree>
    <p:extLst>
      <p:ext uri="{BB962C8B-B14F-4D97-AF65-F5344CB8AC3E}">
        <p14:creationId xmlns:p14="http://schemas.microsoft.com/office/powerpoint/2010/main" val="1325281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Harm Reduction in the Cherokee Nation</a:t>
            </a:r>
            <a:br>
              <a:rPr lang="en-US" sz="4400" b="1" dirty="0">
                <a:solidFill>
                  <a:schemeClr val="bg1"/>
                </a:solidFill>
                <a:latin typeface="Segoe UI"/>
                <a:ea typeface="+mj-ea"/>
                <a:cs typeface="Segoe UI"/>
              </a:rPr>
            </a:br>
            <a:r>
              <a:rPr lang="en-US" sz="4400" b="1" dirty="0">
                <a:solidFill>
                  <a:schemeClr val="bg1"/>
                </a:solidFill>
                <a:latin typeface="Segoe UI"/>
                <a:ea typeface="+mj-ea"/>
                <a:cs typeface="Segoe UI"/>
              </a:rPr>
              <a:t>a 10-year Struggle</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7" name="Content Placeholder 2">
            <a:extLst>
              <a:ext uri="{FF2B5EF4-FFF2-40B4-BE49-F238E27FC236}">
                <a16:creationId xmlns:a16="http://schemas.microsoft.com/office/drawing/2014/main" id="{8520CDF0-EFAE-B1A1-5A8E-7B699507FA20}"/>
              </a:ext>
            </a:extLst>
          </p:cNvPr>
          <p:cNvGraphicFramePr>
            <a:graphicFrameLocks noGrp="1"/>
          </p:cNvGraphicFramePr>
          <p:nvPr>
            <p:ph idx="1"/>
            <p:extLst>
              <p:ext uri="{D42A27DB-BD31-4B8C-83A1-F6EECF244321}">
                <p14:modId xmlns:p14="http://schemas.microsoft.com/office/powerpoint/2010/main" val="736619189"/>
              </p:ext>
            </p:extLst>
          </p:nvPr>
        </p:nvGraphicFramePr>
        <p:xfrm>
          <a:off x="796121" y="2319935"/>
          <a:ext cx="10294071" cy="3836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E542C13-E904-AFFD-E4B6-BAD053B0BBC0}"/>
              </a:ext>
            </a:extLst>
          </p:cNvPr>
          <p:cNvSpPr txBox="1"/>
          <p:nvPr/>
        </p:nvSpPr>
        <p:spPr>
          <a:xfrm>
            <a:off x="4624292" y="6265953"/>
            <a:ext cx="4057716" cy="420756"/>
          </a:xfrm>
          <a:prstGeom prst="rect">
            <a:avLst/>
          </a:prstGeom>
          <a:noFill/>
        </p:spPr>
        <p:txBody>
          <a:bodyPr wrap="square" rtlCol="0">
            <a:spAutoFit/>
          </a:bodyPr>
          <a:lstStyle/>
          <a:p>
            <a:pPr algn="ctr"/>
            <a:r>
              <a:rPr lang="en-US" sz="1067" dirty="0"/>
              <a:t>SSP: Syringe Service Program, MAT: Medication Assisted Therapy, IM: Internal Medicine, ID: Infectious Disease</a:t>
            </a:r>
          </a:p>
        </p:txBody>
      </p:sp>
    </p:spTree>
    <p:extLst>
      <p:ext uri="{BB962C8B-B14F-4D97-AF65-F5344CB8AC3E}">
        <p14:creationId xmlns:p14="http://schemas.microsoft.com/office/powerpoint/2010/main" val="32842119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cs typeface="Segoe UI"/>
              </a:rPr>
              <a:t>SUD| HCV | HIV| STI </a:t>
            </a:r>
            <a:r>
              <a:rPr lang="en-US" sz="4400" b="1" dirty="0" err="1">
                <a:solidFill>
                  <a:schemeClr val="bg1"/>
                </a:solidFill>
                <a:latin typeface="Segoe UI"/>
                <a:cs typeface="Segoe UI"/>
              </a:rPr>
              <a:t>Syndemic</a:t>
            </a:r>
            <a:r>
              <a:rPr lang="en-US" sz="4400" b="1" dirty="0">
                <a:solidFill>
                  <a:schemeClr val="bg1"/>
                </a:solidFill>
                <a:latin typeface="Segoe UI"/>
                <a:cs typeface="Segoe UI"/>
              </a:rPr>
              <a:t>: </a:t>
            </a:r>
            <a:br>
              <a:rPr lang="en-US" sz="4400" b="1" dirty="0">
                <a:solidFill>
                  <a:schemeClr val="bg1"/>
                </a:solidFill>
                <a:latin typeface="Segoe UI"/>
                <a:cs typeface="Segoe UI"/>
              </a:rPr>
            </a:br>
            <a:r>
              <a:rPr lang="en-US" sz="4400" b="1" dirty="0">
                <a:solidFill>
                  <a:schemeClr val="bg1"/>
                </a:solidFill>
                <a:latin typeface="Segoe UI"/>
                <a:cs typeface="Segoe UI"/>
              </a:rPr>
              <a:t>Micro Level Interventions (Health System)</a:t>
            </a:r>
            <a:endParaRPr lang="en-US" sz="4400" dirty="0">
              <a:solidFill>
                <a:schemeClr val="bg1"/>
              </a:solidFill>
              <a:latin typeface="Segoe UI"/>
              <a:cs typeface="Calibri"/>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8" name="Content Placeholder 2">
            <a:extLst>
              <a:ext uri="{FF2B5EF4-FFF2-40B4-BE49-F238E27FC236}">
                <a16:creationId xmlns:a16="http://schemas.microsoft.com/office/drawing/2014/main" id="{FBFC4E91-1077-F032-09AA-9FA0D19CDC1A}"/>
              </a:ext>
            </a:extLst>
          </p:cNvPr>
          <p:cNvGraphicFramePr>
            <a:graphicFrameLocks noGrp="1"/>
          </p:cNvGraphicFramePr>
          <p:nvPr>
            <p:ph idx="1"/>
            <p:extLst>
              <p:ext uri="{D42A27DB-BD31-4B8C-83A1-F6EECF244321}">
                <p14:modId xmlns:p14="http://schemas.microsoft.com/office/powerpoint/2010/main" val="126615566"/>
              </p:ext>
            </p:extLst>
          </p:nvPr>
        </p:nvGraphicFramePr>
        <p:xfrm>
          <a:off x="729559" y="1936249"/>
          <a:ext cx="10732879" cy="46040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6061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CNHS EHE Epidemic Program Launched September 2019</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2156CB20-A6E6-BB4B-AEE8-C90F6918E562}"/>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12" name="Content Placeholder 2">
            <a:extLst>
              <a:ext uri="{FF2B5EF4-FFF2-40B4-BE49-F238E27FC236}">
                <a16:creationId xmlns:a16="http://schemas.microsoft.com/office/drawing/2014/main" id="{FD345F97-A4B5-539C-804A-0731A007D5AE}"/>
              </a:ext>
            </a:extLst>
          </p:cNvPr>
          <p:cNvGraphicFramePr>
            <a:graphicFrameLocks noGrp="1"/>
          </p:cNvGraphicFramePr>
          <p:nvPr>
            <p:ph idx="1"/>
            <p:extLst>
              <p:ext uri="{D42A27DB-BD31-4B8C-83A1-F6EECF244321}">
                <p14:modId xmlns:p14="http://schemas.microsoft.com/office/powerpoint/2010/main" val="1451930277"/>
              </p:ext>
            </p:extLst>
          </p:nvPr>
        </p:nvGraphicFramePr>
        <p:xfrm>
          <a:off x="6653694" y="2482643"/>
          <a:ext cx="4464055" cy="3273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 Placeholder 2">
            <a:extLst>
              <a:ext uri="{FF2B5EF4-FFF2-40B4-BE49-F238E27FC236}">
                <a16:creationId xmlns:a16="http://schemas.microsoft.com/office/drawing/2014/main" id="{BF35E635-C8F9-E2DC-DA38-EC025D834104}"/>
              </a:ext>
            </a:extLst>
          </p:cNvPr>
          <p:cNvSpPr txBox="1">
            <a:spLocks/>
          </p:cNvSpPr>
          <p:nvPr/>
        </p:nvSpPr>
        <p:spPr bwMode="auto">
          <a:xfrm>
            <a:off x="1418542" y="1792486"/>
            <a:ext cx="3469064"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lnSpc>
                <a:spcPct val="90000"/>
              </a:lnSpc>
              <a:spcBef>
                <a:spcPts val="1000"/>
              </a:spcBef>
              <a:spcAft>
                <a:spcPts val="1200"/>
              </a:spcAft>
              <a:buSzPct val="110000"/>
              <a:buNone/>
              <a:defRPr sz="2400" b="1" kern="1200">
                <a:solidFill>
                  <a:schemeClr val="tx1"/>
                </a:solidFill>
                <a:latin typeface="Helvetica Light" panose="020B0403020202020204" pitchFamily="34" charset="0"/>
                <a:ea typeface="+mn-ea"/>
                <a:cs typeface="+mn-cs"/>
              </a:defRPr>
            </a:lvl1pPr>
            <a:lvl2pPr marL="457200" indent="0" algn="l" rtl="0" eaLnBrk="1" fontAlgn="base" hangingPunct="1">
              <a:lnSpc>
                <a:spcPct val="90000"/>
              </a:lnSpc>
              <a:spcBef>
                <a:spcPts val="500"/>
              </a:spcBef>
              <a:spcAft>
                <a:spcPts val="1200"/>
              </a:spcAft>
              <a:buSzPct val="110000"/>
              <a:buNone/>
              <a:defRPr sz="2000" b="1" kern="1200">
                <a:solidFill>
                  <a:schemeClr val="tx1"/>
                </a:solidFill>
                <a:latin typeface="Helvetica Light" panose="020B0403020202020204" pitchFamily="34" charset="0"/>
                <a:ea typeface="+mn-ea"/>
                <a:cs typeface="+mn-cs"/>
              </a:defRPr>
            </a:lvl2pPr>
            <a:lvl3pPr marL="914400" indent="0" algn="l" rtl="0" eaLnBrk="1" fontAlgn="base" hangingPunct="1">
              <a:lnSpc>
                <a:spcPct val="90000"/>
              </a:lnSpc>
              <a:spcBef>
                <a:spcPts val="500"/>
              </a:spcBef>
              <a:spcAft>
                <a:spcPts val="1200"/>
              </a:spcAft>
              <a:buSzPct val="110000"/>
              <a:buNone/>
              <a:defRPr sz="1800" b="1" kern="1200">
                <a:solidFill>
                  <a:schemeClr val="tx1"/>
                </a:solidFill>
                <a:latin typeface="Helvetica Light" panose="020B0403020202020204" pitchFamily="34" charset="0"/>
                <a:ea typeface="+mn-ea"/>
                <a:cs typeface="+mn-cs"/>
              </a:defRPr>
            </a:lvl3pPr>
            <a:lvl4pPr marL="1371600" indent="0" algn="l" rtl="0" eaLnBrk="1" fontAlgn="base" hangingPunct="1">
              <a:lnSpc>
                <a:spcPct val="90000"/>
              </a:lnSpc>
              <a:spcBef>
                <a:spcPts val="500"/>
              </a:spcBef>
              <a:spcAft>
                <a:spcPts val="1200"/>
              </a:spcAft>
              <a:buSzPct val="110000"/>
              <a:buNone/>
              <a:defRPr sz="1600" b="1" kern="1200">
                <a:solidFill>
                  <a:schemeClr val="tx1"/>
                </a:solidFill>
                <a:latin typeface="Helvetica Light" panose="020B0403020202020204" pitchFamily="34" charset="0"/>
                <a:ea typeface="+mn-ea"/>
                <a:cs typeface="+mn-cs"/>
              </a:defRPr>
            </a:lvl4pPr>
            <a:lvl5pPr marL="1828800" indent="0" algn="l" rtl="0" eaLnBrk="1" fontAlgn="base" hangingPunct="1">
              <a:lnSpc>
                <a:spcPct val="90000"/>
              </a:lnSpc>
              <a:spcBef>
                <a:spcPts val="500"/>
              </a:spcBef>
              <a:spcAft>
                <a:spcPts val="1200"/>
              </a:spcAft>
              <a:buSzPct val="110000"/>
              <a:buNone/>
              <a:defRPr sz="1600" b="1" kern="1200">
                <a:solidFill>
                  <a:schemeClr val="tx1"/>
                </a:solidFill>
                <a:latin typeface="Helvetica Light" panose="020B04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CDC Four Key Strategies</a:t>
            </a:r>
          </a:p>
        </p:txBody>
      </p:sp>
      <p:sp>
        <p:nvSpPr>
          <p:cNvPr id="15" name="Text Placeholder 2">
            <a:extLst>
              <a:ext uri="{FF2B5EF4-FFF2-40B4-BE49-F238E27FC236}">
                <a16:creationId xmlns:a16="http://schemas.microsoft.com/office/drawing/2014/main" id="{6ADDB845-BF21-7928-5C46-A02419B0EE61}"/>
              </a:ext>
            </a:extLst>
          </p:cNvPr>
          <p:cNvSpPr txBox="1">
            <a:spLocks/>
          </p:cNvSpPr>
          <p:nvPr/>
        </p:nvSpPr>
        <p:spPr bwMode="auto">
          <a:xfrm>
            <a:off x="7151188" y="1658730"/>
            <a:ext cx="3469064"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lnSpc>
                <a:spcPct val="90000"/>
              </a:lnSpc>
              <a:spcBef>
                <a:spcPts val="1000"/>
              </a:spcBef>
              <a:spcAft>
                <a:spcPts val="1200"/>
              </a:spcAft>
              <a:buSzPct val="110000"/>
              <a:buNone/>
              <a:defRPr sz="2400" b="1" kern="1200">
                <a:solidFill>
                  <a:schemeClr val="tx1"/>
                </a:solidFill>
                <a:latin typeface="Helvetica Light" panose="020B0403020202020204" pitchFamily="34" charset="0"/>
                <a:ea typeface="+mn-ea"/>
                <a:cs typeface="+mn-cs"/>
              </a:defRPr>
            </a:lvl1pPr>
            <a:lvl2pPr marL="457200" indent="0" algn="l" rtl="0" eaLnBrk="1" fontAlgn="base" hangingPunct="1">
              <a:lnSpc>
                <a:spcPct val="90000"/>
              </a:lnSpc>
              <a:spcBef>
                <a:spcPts val="500"/>
              </a:spcBef>
              <a:spcAft>
                <a:spcPts val="1200"/>
              </a:spcAft>
              <a:buSzPct val="110000"/>
              <a:buNone/>
              <a:defRPr sz="2000" b="1" kern="1200">
                <a:solidFill>
                  <a:schemeClr val="tx1"/>
                </a:solidFill>
                <a:latin typeface="Helvetica Light" panose="020B0403020202020204" pitchFamily="34" charset="0"/>
                <a:ea typeface="+mn-ea"/>
                <a:cs typeface="+mn-cs"/>
              </a:defRPr>
            </a:lvl2pPr>
            <a:lvl3pPr marL="914400" indent="0" algn="l" rtl="0" eaLnBrk="1" fontAlgn="base" hangingPunct="1">
              <a:lnSpc>
                <a:spcPct val="90000"/>
              </a:lnSpc>
              <a:spcBef>
                <a:spcPts val="500"/>
              </a:spcBef>
              <a:spcAft>
                <a:spcPts val="1200"/>
              </a:spcAft>
              <a:buSzPct val="110000"/>
              <a:buNone/>
              <a:defRPr sz="1800" b="1" kern="1200">
                <a:solidFill>
                  <a:schemeClr val="tx1"/>
                </a:solidFill>
                <a:latin typeface="Helvetica Light" panose="020B0403020202020204" pitchFamily="34" charset="0"/>
                <a:ea typeface="+mn-ea"/>
                <a:cs typeface="+mn-cs"/>
              </a:defRPr>
            </a:lvl3pPr>
            <a:lvl4pPr marL="1371600" indent="0" algn="l" rtl="0" eaLnBrk="1" fontAlgn="base" hangingPunct="1">
              <a:lnSpc>
                <a:spcPct val="90000"/>
              </a:lnSpc>
              <a:spcBef>
                <a:spcPts val="500"/>
              </a:spcBef>
              <a:spcAft>
                <a:spcPts val="1200"/>
              </a:spcAft>
              <a:buSzPct val="110000"/>
              <a:buNone/>
              <a:defRPr sz="1600" b="1" kern="1200">
                <a:solidFill>
                  <a:schemeClr val="tx1"/>
                </a:solidFill>
                <a:latin typeface="Helvetica Light" panose="020B0403020202020204" pitchFamily="34" charset="0"/>
                <a:ea typeface="+mn-ea"/>
                <a:cs typeface="+mn-cs"/>
              </a:defRPr>
            </a:lvl4pPr>
            <a:lvl5pPr marL="1828800" indent="0" algn="l" rtl="0" eaLnBrk="1" fontAlgn="base" hangingPunct="1">
              <a:lnSpc>
                <a:spcPct val="90000"/>
              </a:lnSpc>
              <a:spcBef>
                <a:spcPts val="500"/>
              </a:spcBef>
              <a:spcAft>
                <a:spcPts val="1200"/>
              </a:spcAft>
              <a:buSzPct val="110000"/>
              <a:buNone/>
              <a:defRPr sz="1600" b="1" kern="1200">
                <a:solidFill>
                  <a:schemeClr val="tx1"/>
                </a:solidFill>
                <a:latin typeface="Helvetica Light" panose="020B04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Cherokee Nation EHE Focus</a:t>
            </a:r>
          </a:p>
        </p:txBody>
      </p:sp>
      <p:pic>
        <p:nvPicPr>
          <p:cNvPr id="16" name="Content Placeholder 8" descr="Diagram, text, email&#10;&#10;Description automatically generated">
            <a:extLst>
              <a:ext uri="{FF2B5EF4-FFF2-40B4-BE49-F238E27FC236}">
                <a16:creationId xmlns:a16="http://schemas.microsoft.com/office/drawing/2014/main" id="{0F5C79BF-C8DF-A73E-FC48-8BC524D08A55}"/>
              </a:ext>
            </a:extLst>
          </p:cNvPr>
          <p:cNvPicPr>
            <a:picLocks noChangeAspect="1"/>
          </p:cNvPicPr>
          <p:nvPr/>
        </p:nvPicPr>
        <p:blipFill>
          <a:blip r:embed="rId9"/>
          <a:stretch>
            <a:fillRect/>
          </a:stretch>
        </p:blipFill>
        <p:spPr>
          <a:xfrm>
            <a:off x="998157" y="2616398"/>
            <a:ext cx="4899513" cy="3775913"/>
          </a:xfrm>
          <a:prstGeom prst="rect">
            <a:avLst/>
          </a:prstGeom>
        </p:spPr>
      </p:pic>
    </p:spTree>
    <p:extLst>
      <p:ext uri="{BB962C8B-B14F-4D97-AF65-F5344CB8AC3E}">
        <p14:creationId xmlns:p14="http://schemas.microsoft.com/office/powerpoint/2010/main" val="1103041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CNHS EHE Epidemic Program Interventions</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0" y="1742542"/>
            <a:ext cx="2844801" cy="5115458"/>
          </a:xfrm>
          <a:prstGeom prst="rect">
            <a:avLst/>
          </a:prstGeom>
        </p:spPr>
      </p:pic>
      <p:graphicFrame>
        <p:nvGraphicFramePr>
          <p:cNvPr id="16" name="Content Placeholder 2">
            <a:extLst>
              <a:ext uri="{FF2B5EF4-FFF2-40B4-BE49-F238E27FC236}">
                <a16:creationId xmlns:a16="http://schemas.microsoft.com/office/drawing/2014/main" id="{682A843C-0037-91D5-56AB-C8CA1CF10F66}"/>
              </a:ext>
            </a:extLst>
          </p:cNvPr>
          <p:cNvGraphicFramePr>
            <a:graphicFrameLocks noGrp="1"/>
          </p:cNvGraphicFramePr>
          <p:nvPr>
            <p:ph sz="half" idx="1"/>
            <p:extLst>
              <p:ext uri="{D42A27DB-BD31-4B8C-83A1-F6EECF244321}">
                <p14:modId xmlns:p14="http://schemas.microsoft.com/office/powerpoint/2010/main" val="2227282458"/>
              </p:ext>
            </p:extLst>
          </p:nvPr>
        </p:nvGraphicFramePr>
        <p:xfrm>
          <a:off x="356774" y="1742542"/>
          <a:ext cx="5181182" cy="4403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Content Placeholder 2">
            <a:extLst>
              <a:ext uri="{FF2B5EF4-FFF2-40B4-BE49-F238E27FC236}">
                <a16:creationId xmlns:a16="http://schemas.microsoft.com/office/drawing/2014/main" id="{4C63DD3F-44A9-7D3D-6E23-4063DB931D14}"/>
              </a:ext>
            </a:extLst>
          </p:cNvPr>
          <p:cNvGraphicFramePr>
            <a:graphicFrameLocks/>
          </p:cNvGraphicFramePr>
          <p:nvPr>
            <p:extLst>
              <p:ext uri="{D42A27DB-BD31-4B8C-83A1-F6EECF244321}">
                <p14:modId xmlns:p14="http://schemas.microsoft.com/office/powerpoint/2010/main" val="2722750503"/>
              </p:ext>
            </p:extLst>
          </p:nvPr>
        </p:nvGraphicFramePr>
        <p:xfrm>
          <a:off x="6159261" y="1841948"/>
          <a:ext cx="5658928" cy="44035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00369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477025" y="2083421"/>
            <a:ext cx="9377518" cy="433487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r>
              <a:rPr lang="en-US" sz="3000" b="1" dirty="0">
                <a:solidFill>
                  <a:srgbClr val="061F57"/>
                </a:solidFill>
                <a:ea typeface="+mn-lt"/>
                <a:cs typeface="+mn-lt"/>
              </a:rPr>
              <a:t>Participants recognize the interaction of the SUD epidemic in relation to the HCV, HIV and STIs epidemics in Indian Country</a:t>
            </a:r>
            <a:br>
              <a:rPr lang="en-US" sz="3000" b="1" dirty="0">
                <a:solidFill>
                  <a:srgbClr val="061F57"/>
                </a:solidFill>
                <a:ea typeface="+mn-lt"/>
                <a:cs typeface="+mn-lt"/>
              </a:rPr>
            </a:br>
            <a:endParaRPr lang="en-US" sz="3000" b="1" dirty="0">
              <a:solidFill>
                <a:srgbClr val="061F57"/>
              </a:solidFill>
              <a:ea typeface="+mn-lt"/>
              <a:cs typeface="+mn-lt"/>
            </a:endParaRPr>
          </a:p>
          <a:p>
            <a:pPr marL="514350" indent="-514350">
              <a:buAutoNum type="romanUcPeriod"/>
            </a:pPr>
            <a:r>
              <a:rPr lang="en-US" sz="3000" b="1" dirty="0">
                <a:solidFill>
                  <a:srgbClr val="061F57"/>
                </a:solidFill>
                <a:ea typeface="+mn-lt"/>
                <a:cs typeface="+mn-lt"/>
              </a:rPr>
              <a:t>Participants can understand and explain the concept of a Syndemic</a:t>
            </a:r>
            <a:br>
              <a:rPr lang="en-US" sz="3000" b="1" dirty="0">
                <a:solidFill>
                  <a:srgbClr val="061F57"/>
                </a:solidFill>
                <a:ea typeface="+mn-lt"/>
                <a:cs typeface="+mn-lt"/>
              </a:rPr>
            </a:br>
            <a:endParaRPr lang="en-US" sz="3000" b="1" dirty="0">
              <a:solidFill>
                <a:srgbClr val="061F57"/>
              </a:solidFill>
              <a:ea typeface="+mn-lt"/>
              <a:cs typeface="+mn-lt"/>
            </a:endParaRPr>
          </a:p>
          <a:p>
            <a:pPr marL="514350" indent="-514350">
              <a:buAutoNum type="romanUcPeriod"/>
            </a:pPr>
            <a:r>
              <a:rPr lang="en-US" sz="3000" b="1" dirty="0">
                <a:solidFill>
                  <a:srgbClr val="061F57"/>
                </a:solidFill>
                <a:ea typeface="+mn-lt"/>
                <a:cs typeface="+mn-lt"/>
              </a:rPr>
              <a:t>Participants describe interventions to prevent and control the HIV, STI, HCV and SUD Epidemic at the</a:t>
            </a:r>
          </a:p>
          <a:p>
            <a:pPr marL="971550" lvl="1" indent="-514350">
              <a:buFont typeface="Arial" panose="020B0604020202020204" pitchFamily="34" charset="0"/>
              <a:buAutoNum type="romanUcPeriod"/>
            </a:pPr>
            <a:r>
              <a:rPr lang="en-US" sz="2600" b="1" dirty="0">
                <a:solidFill>
                  <a:srgbClr val="061F57"/>
                </a:solidFill>
                <a:ea typeface="+mn-lt"/>
                <a:cs typeface="+mn-lt"/>
              </a:rPr>
              <a:t>Macro level (societal)</a:t>
            </a:r>
          </a:p>
          <a:p>
            <a:pPr marL="971550" lvl="1" indent="-514350">
              <a:buFont typeface="Arial" panose="020B0604020202020204" pitchFamily="34" charset="0"/>
              <a:buAutoNum type="romanUcPeriod"/>
            </a:pPr>
            <a:r>
              <a:rPr lang="en-US" sz="2600" b="1" dirty="0">
                <a:solidFill>
                  <a:srgbClr val="061F57"/>
                </a:solidFill>
                <a:ea typeface="+mn-lt"/>
                <a:cs typeface="+mn-lt"/>
              </a:rPr>
              <a:t>Micro level (health system leadership) </a:t>
            </a:r>
          </a:p>
          <a:p>
            <a:pPr marL="971550" lvl="1" indent="-514350">
              <a:buFont typeface="Arial" panose="020B0604020202020204" pitchFamily="34" charset="0"/>
              <a:buAutoNum type="romanUcPeriod"/>
            </a:pPr>
            <a:r>
              <a:rPr lang="en-US" sz="2600" b="1" dirty="0">
                <a:solidFill>
                  <a:srgbClr val="061F57"/>
                </a:solidFill>
                <a:ea typeface="+mn-lt"/>
                <a:cs typeface="+mn-lt"/>
              </a:rPr>
              <a:t>Individual level  (health professional)</a:t>
            </a: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Learning Objectives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743412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t>“Reflex Lab-triggered” HCV/HIV Screening</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8" name="Content Placeholder 3">
            <a:extLst>
              <a:ext uri="{FF2B5EF4-FFF2-40B4-BE49-F238E27FC236}">
                <a16:creationId xmlns:a16="http://schemas.microsoft.com/office/drawing/2014/main" id="{494C326F-2BA2-9998-C59E-3227828D256D}"/>
              </a:ext>
            </a:extLst>
          </p:cNvPr>
          <p:cNvGraphicFramePr>
            <a:graphicFrameLocks noGrp="1"/>
          </p:cNvGraphicFramePr>
          <p:nvPr>
            <p:ph idx="1"/>
            <p:extLst>
              <p:ext uri="{D42A27DB-BD31-4B8C-83A1-F6EECF244321}">
                <p14:modId xmlns:p14="http://schemas.microsoft.com/office/powerpoint/2010/main" val="244938027"/>
              </p:ext>
            </p:extLst>
          </p:nvPr>
        </p:nvGraphicFramePr>
        <p:xfrm>
          <a:off x="366144" y="2008755"/>
          <a:ext cx="7213601" cy="4131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person holding a syringe&#10;&#10;Description automatically generated with low confidence">
            <a:extLst>
              <a:ext uri="{FF2B5EF4-FFF2-40B4-BE49-F238E27FC236}">
                <a16:creationId xmlns:a16="http://schemas.microsoft.com/office/drawing/2014/main" id="{B297A253-2D4F-475D-F52F-3BBB9C581643}"/>
              </a:ext>
            </a:extLst>
          </p:cNvPr>
          <p:cNvPicPr>
            <a:picLocks noChangeAspect="1"/>
          </p:cNvPicPr>
          <p:nvPr/>
        </p:nvPicPr>
        <p:blipFill>
          <a:blip r:embed="rId9"/>
          <a:stretch>
            <a:fillRect/>
          </a:stretch>
        </p:blipFill>
        <p:spPr>
          <a:xfrm>
            <a:off x="7735300" y="2951594"/>
            <a:ext cx="3872833" cy="2580640"/>
          </a:xfrm>
          <a:prstGeom prst="rect">
            <a:avLst/>
          </a:prstGeom>
        </p:spPr>
      </p:pic>
      <p:sp>
        <p:nvSpPr>
          <p:cNvPr id="10" name="TextBox 9">
            <a:extLst>
              <a:ext uri="{FF2B5EF4-FFF2-40B4-BE49-F238E27FC236}">
                <a16:creationId xmlns:a16="http://schemas.microsoft.com/office/drawing/2014/main" id="{D9706009-1FE2-19C1-CE6D-45FD8341A951}"/>
              </a:ext>
            </a:extLst>
          </p:cNvPr>
          <p:cNvSpPr txBox="1"/>
          <p:nvPr/>
        </p:nvSpPr>
        <p:spPr>
          <a:xfrm>
            <a:off x="8752833" y="6583545"/>
            <a:ext cx="3209915" cy="246175"/>
          </a:xfrm>
          <a:prstGeom prst="rect">
            <a:avLst/>
          </a:prstGeom>
          <a:noFill/>
        </p:spPr>
        <p:txBody>
          <a:bodyPr wrap="square" lIns="91395" tIns="45697" rIns="91395" bIns="45697" rtlCol="0">
            <a:spAutoFit/>
          </a:bodyPr>
          <a:lstStyle/>
          <a:p>
            <a:r>
              <a:rPr lang="en-US" sz="1000" b="1" dirty="0">
                <a:solidFill>
                  <a:prstClr val="black"/>
                </a:solidFill>
                <a:latin typeface="Calibri"/>
              </a:rPr>
              <a:t>Source: Cherokee Nation Health Services, 2021</a:t>
            </a:r>
          </a:p>
        </p:txBody>
      </p:sp>
    </p:spTree>
    <p:extLst>
      <p:ext uri="{BB962C8B-B14F-4D97-AF65-F5344CB8AC3E}">
        <p14:creationId xmlns:p14="http://schemas.microsoft.com/office/powerpoint/2010/main" val="187570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Provider Awareness and Education</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02564" y="1742542"/>
            <a:ext cx="2844801" cy="5115458"/>
          </a:xfrm>
          <a:prstGeom prst="rect">
            <a:avLst/>
          </a:prstGeom>
        </p:spPr>
      </p:pic>
      <p:graphicFrame>
        <p:nvGraphicFramePr>
          <p:cNvPr id="13" name="Content Placeholder 5">
            <a:extLst>
              <a:ext uri="{FF2B5EF4-FFF2-40B4-BE49-F238E27FC236}">
                <a16:creationId xmlns:a16="http://schemas.microsoft.com/office/drawing/2014/main" id="{FAF408D5-6652-3820-6C8D-212C465F3E0D}"/>
              </a:ext>
            </a:extLst>
          </p:cNvPr>
          <p:cNvGraphicFramePr>
            <a:graphicFrameLocks/>
          </p:cNvGraphicFramePr>
          <p:nvPr>
            <p:extLst>
              <p:ext uri="{D42A27DB-BD31-4B8C-83A1-F6EECF244321}">
                <p14:modId xmlns:p14="http://schemas.microsoft.com/office/powerpoint/2010/main" val="1372329556"/>
              </p:ext>
            </p:extLst>
          </p:nvPr>
        </p:nvGraphicFramePr>
        <p:xfrm>
          <a:off x="671683" y="1635947"/>
          <a:ext cx="4551363" cy="50954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EBD83853-4B5F-D919-C665-46E9DB77BE83}"/>
              </a:ext>
            </a:extLst>
          </p:cNvPr>
          <p:cNvSpPr txBox="1"/>
          <p:nvPr/>
        </p:nvSpPr>
        <p:spPr>
          <a:xfrm>
            <a:off x="8748541" y="6519447"/>
            <a:ext cx="3113676" cy="461665"/>
          </a:xfrm>
          <a:prstGeom prst="rect">
            <a:avLst/>
          </a:prstGeom>
          <a:noFill/>
        </p:spPr>
        <p:txBody>
          <a:bodyPr wrap="square" rtlCol="0">
            <a:spAutoFit/>
          </a:bodyPr>
          <a:lstStyle/>
          <a:p>
            <a:r>
              <a:rPr lang="en-US" sz="800" dirty="0"/>
              <a:t>CNHS: Cherokee Nation Health Services, EHE: Ending the HIV Epidemic </a:t>
            </a:r>
          </a:p>
          <a:p>
            <a:r>
              <a:rPr lang="en-US" sz="800" dirty="0"/>
              <a:t>NPAIHB: Northwest Portland Area Indian Health board</a:t>
            </a:r>
          </a:p>
        </p:txBody>
      </p:sp>
      <p:pic>
        <p:nvPicPr>
          <p:cNvPr id="1028" name="Picture 4" descr="Indian Country ECHO - YouTube">
            <a:extLst>
              <a:ext uri="{FF2B5EF4-FFF2-40B4-BE49-F238E27FC236}">
                <a16:creationId xmlns:a16="http://schemas.microsoft.com/office/drawing/2014/main" id="{3CC44952-801B-28E7-2815-7A05F5B595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9257" y="2053092"/>
            <a:ext cx="6662743" cy="374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643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bg1"/>
                </a:solidFill>
                <a:latin typeface="Segoe UI"/>
                <a:ea typeface="+mj-ea"/>
                <a:cs typeface="Segoe UI"/>
              </a:rPr>
              <a:t>Impact of Interventions in HIV Screening, </a:t>
            </a:r>
            <a:r>
              <a:rPr lang="en-US" sz="3600" b="1" dirty="0" err="1">
                <a:solidFill>
                  <a:schemeClr val="bg1"/>
                </a:solidFill>
                <a:latin typeface="Segoe UI"/>
                <a:ea typeface="+mj-ea"/>
                <a:cs typeface="Segoe UI"/>
              </a:rPr>
              <a:t>PrEP</a:t>
            </a:r>
            <a:r>
              <a:rPr lang="en-US" sz="3600" b="1" dirty="0">
                <a:solidFill>
                  <a:schemeClr val="bg1"/>
                </a:solidFill>
                <a:latin typeface="Segoe UI"/>
                <a:ea typeface="+mj-ea"/>
                <a:cs typeface="Segoe UI"/>
              </a:rPr>
              <a:t> provider training and Number of Patients on HIV </a:t>
            </a:r>
            <a:r>
              <a:rPr lang="en-US" sz="3600" b="1" dirty="0" err="1">
                <a:solidFill>
                  <a:schemeClr val="bg1"/>
                </a:solidFill>
                <a:latin typeface="Segoe UI"/>
                <a:ea typeface="+mj-ea"/>
                <a:cs typeface="Segoe UI"/>
              </a:rPr>
              <a:t>PrEP</a:t>
            </a:r>
            <a:endParaRPr lang="en-US" sz="11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7" name="Table 4">
            <a:extLst>
              <a:ext uri="{FF2B5EF4-FFF2-40B4-BE49-F238E27FC236}">
                <a16:creationId xmlns:a16="http://schemas.microsoft.com/office/drawing/2014/main" id="{23C2B994-4AC2-518B-693A-BF20BBC34F0F}"/>
              </a:ext>
            </a:extLst>
          </p:cNvPr>
          <p:cNvGraphicFramePr>
            <a:graphicFrameLocks noGrp="1"/>
          </p:cNvGraphicFramePr>
          <p:nvPr>
            <p:extLst>
              <p:ext uri="{D42A27DB-BD31-4B8C-83A1-F6EECF244321}">
                <p14:modId xmlns:p14="http://schemas.microsoft.com/office/powerpoint/2010/main" val="969299306"/>
              </p:ext>
            </p:extLst>
          </p:nvPr>
        </p:nvGraphicFramePr>
        <p:xfrm>
          <a:off x="1103004" y="2424404"/>
          <a:ext cx="9985992" cy="2753035"/>
        </p:xfrm>
        <a:graphic>
          <a:graphicData uri="http://schemas.openxmlformats.org/drawingml/2006/table">
            <a:tbl>
              <a:tblPr firstRow="1" bandRow="1">
                <a:tableStyleId>{9DCAF9ED-07DC-4A11-8D7F-57B35C25682E}</a:tableStyleId>
              </a:tblPr>
              <a:tblGrid>
                <a:gridCol w="2489399">
                  <a:extLst>
                    <a:ext uri="{9D8B030D-6E8A-4147-A177-3AD203B41FA5}">
                      <a16:colId xmlns:a16="http://schemas.microsoft.com/office/drawing/2014/main" val="1984926445"/>
                    </a:ext>
                  </a:extLst>
                </a:gridCol>
                <a:gridCol w="3575043">
                  <a:extLst>
                    <a:ext uri="{9D8B030D-6E8A-4147-A177-3AD203B41FA5}">
                      <a16:colId xmlns:a16="http://schemas.microsoft.com/office/drawing/2014/main" val="2407900307"/>
                    </a:ext>
                  </a:extLst>
                </a:gridCol>
                <a:gridCol w="1885361">
                  <a:extLst>
                    <a:ext uri="{9D8B030D-6E8A-4147-A177-3AD203B41FA5}">
                      <a16:colId xmlns:a16="http://schemas.microsoft.com/office/drawing/2014/main" val="3007619661"/>
                    </a:ext>
                  </a:extLst>
                </a:gridCol>
                <a:gridCol w="2036189">
                  <a:extLst>
                    <a:ext uri="{9D8B030D-6E8A-4147-A177-3AD203B41FA5}">
                      <a16:colId xmlns:a16="http://schemas.microsoft.com/office/drawing/2014/main" val="184860133"/>
                    </a:ext>
                  </a:extLst>
                </a:gridCol>
              </a:tblGrid>
              <a:tr h="1261807">
                <a:tc>
                  <a:txBody>
                    <a:bodyPr/>
                    <a:lstStyle/>
                    <a:p>
                      <a:pPr algn="ctr"/>
                      <a:r>
                        <a:rPr lang="en-US" sz="2000" dirty="0"/>
                        <a:t>Period </a:t>
                      </a:r>
                    </a:p>
                  </a:txBody>
                  <a:tcPr/>
                </a:tc>
                <a:tc>
                  <a:txBody>
                    <a:bodyPr/>
                    <a:lstStyle/>
                    <a:p>
                      <a:pPr algn="ctr"/>
                      <a:r>
                        <a:rPr lang="en-US" sz="2000" dirty="0"/>
                        <a:t>Percent of the Population </a:t>
                      </a:r>
                    </a:p>
                    <a:p>
                      <a:pPr algn="ctr"/>
                      <a:r>
                        <a:rPr lang="en-US" sz="2000" dirty="0"/>
                        <a:t>Tested for HIV at Least Once</a:t>
                      </a:r>
                    </a:p>
                  </a:txBody>
                  <a:tcPr/>
                </a:tc>
                <a:tc>
                  <a:txBody>
                    <a:bodyPr/>
                    <a:lstStyle/>
                    <a:p>
                      <a:pPr algn="ctr"/>
                      <a:r>
                        <a:rPr lang="en-US" sz="2000" dirty="0"/>
                        <a:t>Number of PrEP Prescribers</a:t>
                      </a:r>
                    </a:p>
                  </a:txBody>
                  <a:tcPr/>
                </a:tc>
                <a:tc>
                  <a:txBody>
                    <a:bodyPr/>
                    <a:lstStyle/>
                    <a:p>
                      <a:pPr algn="ctr"/>
                      <a:r>
                        <a:rPr lang="en-US" sz="2000" dirty="0"/>
                        <a:t>Number of patients on PrEP</a:t>
                      </a:r>
                    </a:p>
                  </a:txBody>
                  <a:tcPr/>
                </a:tc>
                <a:extLst>
                  <a:ext uri="{0D108BD9-81ED-4DB2-BD59-A6C34878D82A}">
                    <a16:rowId xmlns:a16="http://schemas.microsoft.com/office/drawing/2014/main" val="559168540"/>
                  </a:ext>
                </a:extLst>
              </a:tr>
              <a:tr h="497076">
                <a:tc>
                  <a:txBody>
                    <a:bodyPr/>
                    <a:lstStyle/>
                    <a:p>
                      <a:pPr algn="ctr"/>
                      <a:r>
                        <a:rPr lang="en-US" sz="2000" dirty="0"/>
                        <a:t>2015- 9/2019*</a:t>
                      </a:r>
                    </a:p>
                  </a:txBody>
                  <a:tcPr/>
                </a:tc>
                <a:tc>
                  <a:txBody>
                    <a:bodyPr/>
                    <a:lstStyle/>
                    <a:p>
                      <a:pPr algn="ctr"/>
                      <a:r>
                        <a:rPr lang="en-US" sz="2000" dirty="0"/>
                        <a:t>34 %</a:t>
                      </a:r>
                    </a:p>
                  </a:txBody>
                  <a:tcPr/>
                </a:tc>
                <a:tc>
                  <a:txBody>
                    <a:bodyPr/>
                    <a:lstStyle/>
                    <a:p>
                      <a:pPr algn="ctr"/>
                      <a:r>
                        <a:rPr lang="en-US" sz="2000" dirty="0"/>
                        <a:t>3</a:t>
                      </a:r>
                    </a:p>
                  </a:txBody>
                  <a:tcPr/>
                </a:tc>
                <a:tc>
                  <a:txBody>
                    <a:bodyPr/>
                    <a:lstStyle/>
                    <a:p>
                      <a:pPr algn="ctr"/>
                      <a:r>
                        <a:rPr lang="en-US" sz="2000" dirty="0"/>
                        <a:t>25</a:t>
                      </a:r>
                    </a:p>
                  </a:txBody>
                  <a:tcPr/>
                </a:tc>
                <a:extLst>
                  <a:ext uri="{0D108BD9-81ED-4DB2-BD59-A6C34878D82A}">
                    <a16:rowId xmlns:a16="http://schemas.microsoft.com/office/drawing/2014/main" val="2712584078"/>
                  </a:ext>
                </a:extLst>
              </a:tr>
              <a:tr h="497076">
                <a:tc>
                  <a:txBody>
                    <a:bodyPr/>
                    <a:lstStyle/>
                    <a:p>
                      <a:pPr algn="ctr"/>
                      <a:r>
                        <a:rPr lang="en-US" sz="2000" dirty="0"/>
                        <a:t>9/2019-9/2020*</a:t>
                      </a:r>
                    </a:p>
                  </a:txBody>
                  <a:tcPr/>
                </a:tc>
                <a:tc>
                  <a:txBody>
                    <a:bodyPr/>
                    <a:lstStyle/>
                    <a:p>
                      <a:pPr algn="ctr"/>
                      <a:r>
                        <a:rPr lang="en-US" sz="2000" dirty="0"/>
                        <a:t>59%</a:t>
                      </a:r>
                    </a:p>
                  </a:txBody>
                  <a:tcPr/>
                </a:tc>
                <a:tc>
                  <a:txBody>
                    <a:bodyPr/>
                    <a:lstStyle/>
                    <a:p>
                      <a:pPr algn="ctr"/>
                      <a:r>
                        <a:rPr lang="en-US" sz="2000" dirty="0"/>
                        <a:t>13</a:t>
                      </a:r>
                    </a:p>
                  </a:txBody>
                  <a:tcPr/>
                </a:tc>
                <a:tc>
                  <a:txBody>
                    <a:bodyPr/>
                    <a:lstStyle/>
                    <a:p>
                      <a:pPr algn="ctr"/>
                      <a:r>
                        <a:rPr lang="en-US" sz="2000" dirty="0"/>
                        <a:t>52</a:t>
                      </a:r>
                    </a:p>
                  </a:txBody>
                  <a:tcPr/>
                </a:tc>
                <a:extLst>
                  <a:ext uri="{0D108BD9-81ED-4DB2-BD59-A6C34878D82A}">
                    <a16:rowId xmlns:a16="http://schemas.microsoft.com/office/drawing/2014/main" val="761198434"/>
                  </a:ext>
                </a:extLst>
              </a:tr>
              <a:tr h="497076">
                <a:tc>
                  <a:txBody>
                    <a:bodyPr/>
                    <a:lstStyle/>
                    <a:p>
                      <a:pPr algn="ctr"/>
                      <a:r>
                        <a:rPr lang="en-US" sz="2000" dirty="0"/>
                        <a:t>Change</a:t>
                      </a:r>
                    </a:p>
                  </a:txBody>
                  <a:tcPr/>
                </a:tc>
                <a:tc>
                  <a:txBody>
                    <a:bodyPr/>
                    <a:lstStyle/>
                    <a:p>
                      <a:pPr algn="ctr"/>
                      <a:r>
                        <a:rPr lang="en-US" sz="2000" dirty="0"/>
                        <a:t>73%</a:t>
                      </a:r>
                    </a:p>
                  </a:txBody>
                  <a:tcPr/>
                </a:tc>
                <a:tc>
                  <a:txBody>
                    <a:bodyPr/>
                    <a:lstStyle/>
                    <a:p>
                      <a:pPr algn="ctr"/>
                      <a:r>
                        <a:rPr lang="en-US" sz="2000" dirty="0"/>
                        <a:t>433%</a:t>
                      </a:r>
                    </a:p>
                  </a:txBody>
                  <a:tcPr/>
                </a:tc>
                <a:tc>
                  <a:txBody>
                    <a:bodyPr/>
                    <a:lstStyle/>
                    <a:p>
                      <a:pPr algn="ctr"/>
                      <a:r>
                        <a:rPr lang="en-US" sz="2000" dirty="0"/>
                        <a:t>   208 % </a:t>
                      </a:r>
                    </a:p>
                  </a:txBody>
                  <a:tcPr/>
                </a:tc>
                <a:extLst>
                  <a:ext uri="{0D108BD9-81ED-4DB2-BD59-A6C34878D82A}">
                    <a16:rowId xmlns:a16="http://schemas.microsoft.com/office/drawing/2014/main" val="3129971688"/>
                  </a:ext>
                </a:extLst>
              </a:tr>
            </a:tbl>
          </a:graphicData>
        </a:graphic>
      </p:graphicFrame>
      <p:sp>
        <p:nvSpPr>
          <p:cNvPr id="8" name="TextBox 7">
            <a:extLst>
              <a:ext uri="{FF2B5EF4-FFF2-40B4-BE49-F238E27FC236}">
                <a16:creationId xmlns:a16="http://schemas.microsoft.com/office/drawing/2014/main" id="{D51C6865-A2A2-617C-88CB-28155277F30D}"/>
              </a:ext>
            </a:extLst>
          </p:cNvPr>
          <p:cNvSpPr txBox="1"/>
          <p:nvPr/>
        </p:nvSpPr>
        <p:spPr>
          <a:xfrm>
            <a:off x="1027593" y="5256542"/>
            <a:ext cx="9985991" cy="461665"/>
          </a:xfrm>
          <a:prstGeom prst="rect">
            <a:avLst/>
          </a:prstGeom>
          <a:noFill/>
        </p:spPr>
        <p:txBody>
          <a:bodyPr wrap="square" rtlCol="0">
            <a:spAutoFit/>
          </a:bodyPr>
          <a:lstStyle/>
          <a:p>
            <a:r>
              <a:rPr lang="en-US" sz="1200" dirty="0"/>
              <a:t>*.      Eligible population defined as those who accessed the CNHS at a site where screening is offered HIV Screening offered:: Primary Care,     </a:t>
            </a:r>
          </a:p>
          <a:p>
            <a:r>
              <a:rPr lang="en-US" sz="1200" dirty="0"/>
              <a:t>            Pediatrics, Resident Clinic, Infectious Diseases Clinic, Urgent Care, Emergency Department, Inpatient Hospital Wards </a:t>
            </a:r>
          </a:p>
        </p:txBody>
      </p:sp>
      <p:sp>
        <p:nvSpPr>
          <p:cNvPr id="9" name="Up Arrow 8">
            <a:extLst>
              <a:ext uri="{FF2B5EF4-FFF2-40B4-BE49-F238E27FC236}">
                <a16:creationId xmlns:a16="http://schemas.microsoft.com/office/drawing/2014/main" id="{1F03A17D-6D43-47EA-C3F0-E551AA48EC7E}"/>
              </a:ext>
            </a:extLst>
          </p:cNvPr>
          <p:cNvSpPr/>
          <p:nvPr/>
        </p:nvSpPr>
        <p:spPr>
          <a:xfrm>
            <a:off x="7513234" y="4763448"/>
            <a:ext cx="200967" cy="2512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3D7613EB-6A28-A6E3-0DF6-DF6BDDD9D9BA}"/>
              </a:ext>
            </a:extLst>
          </p:cNvPr>
          <p:cNvSpPr/>
          <p:nvPr/>
        </p:nvSpPr>
        <p:spPr>
          <a:xfrm>
            <a:off x="9545002" y="4763447"/>
            <a:ext cx="200967" cy="2512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FF825179-2C0A-CC2E-E0FA-C7DE28843F13}"/>
              </a:ext>
            </a:extLst>
          </p:cNvPr>
          <p:cNvSpPr/>
          <p:nvPr/>
        </p:nvSpPr>
        <p:spPr>
          <a:xfrm>
            <a:off x="4852095" y="4763445"/>
            <a:ext cx="200967" cy="2512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9F86BE-135F-F3D7-BABE-8B7202CEBA96}"/>
              </a:ext>
            </a:extLst>
          </p:cNvPr>
          <p:cNvSpPr txBox="1"/>
          <p:nvPr/>
        </p:nvSpPr>
        <p:spPr>
          <a:xfrm>
            <a:off x="8752833" y="6611825"/>
            <a:ext cx="3209915" cy="246175"/>
          </a:xfrm>
          <a:prstGeom prst="rect">
            <a:avLst/>
          </a:prstGeom>
          <a:noFill/>
        </p:spPr>
        <p:txBody>
          <a:bodyPr wrap="square" lIns="91395" tIns="45697" rIns="91395" bIns="45697" rtlCol="0">
            <a:spAutoFit/>
          </a:bodyPr>
          <a:lstStyle/>
          <a:p>
            <a:r>
              <a:rPr lang="en-US" sz="1000" b="1" dirty="0">
                <a:solidFill>
                  <a:prstClr val="black"/>
                </a:solidFill>
                <a:latin typeface="Calibri"/>
              </a:rPr>
              <a:t>Source: Cherokee Nation Health Services, 2021</a:t>
            </a:r>
          </a:p>
        </p:txBody>
      </p:sp>
    </p:spTree>
    <p:extLst>
      <p:ext uri="{BB962C8B-B14F-4D97-AF65-F5344CB8AC3E}">
        <p14:creationId xmlns:p14="http://schemas.microsoft.com/office/powerpoint/2010/main" val="3379678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Leadership Support and Integration of Services is the Key to Success</a:t>
            </a:r>
            <a:endParaRPr lang="en-US" sz="1400"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16" name="Content Placeholder 4" descr="Graphical user interface&#10;&#10;Description automatically generated">
            <a:extLst>
              <a:ext uri="{FF2B5EF4-FFF2-40B4-BE49-F238E27FC236}">
                <a16:creationId xmlns:a16="http://schemas.microsoft.com/office/drawing/2014/main" id="{F9FB083A-8140-9EEF-D34C-595136FB89AD}"/>
              </a:ext>
            </a:extLst>
          </p:cNvPr>
          <p:cNvPicPr>
            <a:picLocks noGrp="1" noChangeAspect="1"/>
          </p:cNvPicPr>
          <p:nvPr>
            <p:ph idx="1"/>
          </p:nvPr>
        </p:nvPicPr>
        <p:blipFill>
          <a:blip r:embed="rId4"/>
          <a:stretch>
            <a:fillRect/>
          </a:stretch>
        </p:blipFill>
        <p:spPr>
          <a:xfrm>
            <a:off x="2844800" y="2113192"/>
            <a:ext cx="8373060" cy="4250195"/>
          </a:xfrm>
        </p:spPr>
      </p:pic>
      <p:sp>
        <p:nvSpPr>
          <p:cNvPr id="17" name="TextBox 16">
            <a:extLst>
              <a:ext uri="{FF2B5EF4-FFF2-40B4-BE49-F238E27FC236}">
                <a16:creationId xmlns:a16="http://schemas.microsoft.com/office/drawing/2014/main" id="{4CDF1FCE-A67D-8011-4DE1-709AB2F9E40B}"/>
              </a:ext>
            </a:extLst>
          </p:cNvPr>
          <p:cNvSpPr txBox="1"/>
          <p:nvPr/>
        </p:nvSpPr>
        <p:spPr>
          <a:xfrm>
            <a:off x="8752833" y="6611825"/>
            <a:ext cx="3209915" cy="246175"/>
          </a:xfrm>
          <a:prstGeom prst="rect">
            <a:avLst/>
          </a:prstGeom>
          <a:noFill/>
        </p:spPr>
        <p:txBody>
          <a:bodyPr wrap="square" lIns="91395" tIns="45697" rIns="91395" bIns="45697" rtlCol="0">
            <a:spAutoFit/>
          </a:bodyPr>
          <a:lstStyle/>
          <a:p>
            <a:r>
              <a:rPr lang="en-US" sz="1000" b="1" dirty="0">
                <a:solidFill>
                  <a:prstClr val="black"/>
                </a:solidFill>
                <a:latin typeface="Calibri"/>
              </a:rPr>
              <a:t>Source: Cherokee Nation Health Services, 2021</a:t>
            </a:r>
          </a:p>
        </p:txBody>
      </p:sp>
    </p:spTree>
    <p:extLst>
      <p:ext uri="{BB962C8B-B14F-4D97-AF65-F5344CB8AC3E}">
        <p14:creationId xmlns:p14="http://schemas.microsoft.com/office/powerpoint/2010/main" val="2582190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Clinical Case: Mr. S </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9" name="Content Placeholder 2">
            <a:extLst>
              <a:ext uri="{FF2B5EF4-FFF2-40B4-BE49-F238E27FC236}">
                <a16:creationId xmlns:a16="http://schemas.microsoft.com/office/drawing/2014/main" id="{C9CD7E56-403B-F582-2E4C-EE8CD6190E0F}"/>
              </a:ext>
            </a:extLst>
          </p:cNvPr>
          <p:cNvSpPr txBox="1">
            <a:spLocks/>
          </p:cNvSpPr>
          <p:nvPr/>
        </p:nvSpPr>
        <p:spPr>
          <a:xfrm>
            <a:off x="1484417" y="1680561"/>
            <a:ext cx="10321140" cy="517743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000" b="1" dirty="0">
                <a:solidFill>
                  <a:schemeClr val="accent1">
                    <a:lumMod val="50000"/>
                  </a:schemeClr>
                </a:solidFill>
                <a:ea typeface="+mn-lt"/>
                <a:cs typeface="+mn-lt"/>
              </a:rPr>
              <a:t>Mr. S </a:t>
            </a:r>
            <a:r>
              <a:rPr lang="en-US" sz="2000" dirty="0">
                <a:solidFill>
                  <a:schemeClr val="accent1">
                    <a:lumMod val="50000"/>
                  </a:schemeClr>
                </a:solidFill>
                <a:ea typeface="+mn-lt"/>
                <a:cs typeface="+mn-lt"/>
              </a:rPr>
              <a:t>is a 24-year-old American Indian/Alaskan Native (I/AN) male who suffered a right femur fracture (MVA) </a:t>
            </a:r>
            <a:r>
              <a:rPr lang="en-US" sz="2000" b="1" dirty="0">
                <a:solidFill>
                  <a:schemeClr val="accent1">
                    <a:lumMod val="50000"/>
                  </a:schemeClr>
                </a:solidFill>
                <a:ea typeface="+mn-lt"/>
                <a:cs typeface="+mn-lt"/>
              </a:rPr>
              <a:t>6 years </a:t>
            </a:r>
            <a:r>
              <a:rPr lang="en-US" sz="2000" b="1" dirty="0" smtClean="0">
                <a:solidFill>
                  <a:schemeClr val="accent1">
                    <a:lumMod val="50000"/>
                  </a:schemeClr>
                </a:solidFill>
                <a:ea typeface="+mn-lt"/>
                <a:cs typeface="+mn-lt"/>
              </a:rPr>
              <a:t>ago. Unfortunately</a:t>
            </a:r>
            <a:r>
              <a:rPr lang="en-US" sz="2000" b="1" dirty="0">
                <a:solidFill>
                  <a:schemeClr val="accent1">
                    <a:lumMod val="50000"/>
                  </a:schemeClr>
                </a:solidFill>
                <a:ea typeface="+mn-lt"/>
                <a:cs typeface="+mn-lt"/>
              </a:rPr>
              <a:t>, pain management training or policies were not available </a:t>
            </a:r>
            <a:r>
              <a:rPr lang="en-US" sz="2000" dirty="0">
                <a:solidFill>
                  <a:schemeClr val="accent1">
                    <a:lumMod val="50000"/>
                  </a:schemeClr>
                </a:solidFill>
                <a:ea typeface="+mn-lt"/>
                <a:cs typeface="+mn-lt"/>
              </a:rPr>
              <a:t>in the institution, and he was discharge from the hospital with oxycodone hydrochloride for pain control.</a:t>
            </a:r>
            <a:r>
              <a:rPr lang="en-US" sz="2000" b="1" dirty="0">
                <a:solidFill>
                  <a:schemeClr val="accent1">
                    <a:lumMod val="50000"/>
                  </a:schemeClr>
                </a:solidFill>
                <a:ea typeface="+mn-lt"/>
                <a:cs typeface="+mn-lt"/>
              </a:rPr>
              <a:t> </a:t>
            </a:r>
            <a:br>
              <a:rPr lang="en-US" sz="2000" b="1" dirty="0">
                <a:solidFill>
                  <a:schemeClr val="accent1">
                    <a:lumMod val="50000"/>
                  </a:schemeClr>
                </a:solidFill>
                <a:ea typeface="+mn-lt"/>
                <a:cs typeface="+mn-lt"/>
              </a:rPr>
            </a:br>
            <a:endParaRPr lang="en-US" sz="2000" b="1" dirty="0">
              <a:solidFill>
                <a:schemeClr val="accent1">
                  <a:lumMod val="50000"/>
                </a:schemeClr>
              </a:solidFill>
              <a:ea typeface="+mn-lt"/>
              <a:cs typeface="+mn-lt"/>
            </a:endParaRPr>
          </a:p>
          <a:p>
            <a:pPr marL="457200" indent="-457200"/>
            <a:r>
              <a:rPr lang="en-US" sz="2000" b="1" dirty="0">
                <a:solidFill>
                  <a:srgbClr val="002060"/>
                </a:solidFill>
                <a:cs typeface="Calibri"/>
              </a:rPr>
              <a:t>Two years ago, </a:t>
            </a:r>
            <a:r>
              <a:rPr lang="en-US" sz="2000" dirty="0">
                <a:solidFill>
                  <a:srgbClr val="002060"/>
                </a:solidFill>
                <a:cs typeface="Calibri"/>
              </a:rPr>
              <a:t>his new medical provider refused to refill the oxycodone. </a:t>
            </a:r>
            <a:r>
              <a:rPr lang="en-US" sz="2000" b="1" dirty="0">
                <a:solidFill>
                  <a:srgbClr val="002060"/>
                </a:solidFill>
                <a:cs typeface="Calibri"/>
              </a:rPr>
              <a:t>Unfortunately, the provider was not trained in screening for substance use disorders (SUDs) nor did he have an MAT waiver. </a:t>
            </a:r>
            <a:r>
              <a:rPr lang="en-US" sz="2000" dirty="0">
                <a:solidFill>
                  <a:srgbClr val="002060"/>
                </a:solidFill>
                <a:cs typeface="Calibri"/>
              </a:rPr>
              <a:t>The patient then turned to his friends who gave him oxycodone, but later he had to purchase it in the streets. </a:t>
            </a:r>
            <a:br>
              <a:rPr lang="en-US" sz="2000" dirty="0">
                <a:solidFill>
                  <a:srgbClr val="002060"/>
                </a:solidFill>
                <a:cs typeface="Calibri"/>
              </a:rPr>
            </a:br>
            <a:endParaRPr lang="en-US" sz="2000" dirty="0">
              <a:solidFill>
                <a:srgbClr val="002060"/>
              </a:solidFill>
              <a:cs typeface="Calibri"/>
            </a:endParaRPr>
          </a:p>
          <a:p>
            <a:pPr marL="457200" indent="-457200"/>
            <a:r>
              <a:rPr lang="en-US" sz="2000" b="1" dirty="0">
                <a:solidFill>
                  <a:srgbClr val="002060"/>
                </a:solidFill>
                <a:cs typeface="Calibri"/>
              </a:rPr>
              <a:t>One year ago, he started injecting heroin </a:t>
            </a:r>
            <a:r>
              <a:rPr lang="en-US" sz="2000" dirty="0">
                <a:solidFill>
                  <a:srgbClr val="002060"/>
                </a:solidFill>
                <a:cs typeface="Calibri"/>
              </a:rPr>
              <a:t>since it was cheaper.  </a:t>
            </a:r>
            <a:r>
              <a:rPr lang="en-US" sz="2000" b="1" dirty="0">
                <a:solidFill>
                  <a:srgbClr val="002060"/>
                </a:solidFill>
                <a:cs typeface="Calibri"/>
              </a:rPr>
              <a:t>Unfortunately syringe service programs are not available </a:t>
            </a:r>
            <a:r>
              <a:rPr lang="en-US" sz="2000" dirty="0">
                <a:solidFill>
                  <a:srgbClr val="002060"/>
                </a:solidFill>
                <a:cs typeface="Calibri"/>
              </a:rPr>
              <a:t>where he lives, and he has been sharing needles and syringes.</a:t>
            </a:r>
            <a:br>
              <a:rPr lang="en-US" sz="2000" dirty="0">
                <a:solidFill>
                  <a:srgbClr val="002060"/>
                </a:solidFill>
                <a:cs typeface="Calibri"/>
              </a:rPr>
            </a:br>
            <a:endParaRPr lang="en-US" sz="2000" dirty="0">
              <a:solidFill>
                <a:srgbClr val="002060"/>
              </a:solidFill>
              <a:cs typeface="Calibri"/>
            </a:endParaRPr>
          </a:p>
          <a:p>
            <a:pPr marL="457200" indent="-457200"/>
            <a:r>
              <a:rPr lang="en-US" sz="2000" b="1" dirty="0">
                <a:solidFill>
                  <a:srgbClr val="002060"/>
                </a:solidFill>
                <a:cs typeface="Calibri"/>
              </a:rPr>
              <a:t>Three days ago, </a:t>
            </a:r>
            <a:r>
              <a:rPr lang="en-US" sz="2000" dirty="0">
                <a:solidFill>
                  <a:srgbClr val="002060"/>
                </a:solidFill>
                <a:cs typeface="Calibri"/>
              </a:rPr>
              <a:t>he presented to the Emergency Department (ED) with opioid withdrawal symptoms (Nausea, vomiting, diarrhea, restlessness, abdominal pain).  </a:t>
            </a:r>
            <a:r>
              <a:rPr lang="en-US" sz="2000" b="1" dirty="0">
                <a:solidFill>
                  <a:srgbClr val="002060"/>
                </a:solidFill>
                <a:cs typeface="Calibri"/>
              </a:rPr>
              <a:t>Fortunately, the ED medical provider was trained in SUD management </a:t>
            </a:r>
            <a:r>
              <a:rPr lang="en-US" sz="2000" dirty="0">
                <a:solidFill>
                  <a:srgbClr val="002060"/>
                </a:solidFill>
                <a:cs typeface="Calibri"/>
              </a:rPr>
              <a:t>and induced him with Buprenorphine/Naloxone and gave him a 3-day prescription, enough until he could be evaluated and placed on Medication Assisted Treatment (MAT). </a:t>
            </a:r>
            <a:r>
              <a:rPr lang="en-US" sz="2000" b="1" dirty="0">
                <a:solidFill>
                  <a:srgbClr val="002060"/>
                </a:solidFill>
                <a:cs typeface="Calibri"/>
              </a:rPr>
              <a:t>In addition, the provider was also trained in screening for STIs, HCV, and HIV </a:t>
            </a:r>
            <a:r>
              <a:rPr lang="en-US" sz="2000" b="1" dirty="0" err="1">
                <a:solidFill>
                  <a:srgbClr val="002060"/>
                </a:solidFill>
                <a:cs typeface="Calibri"/>
              </a:rPr>
              <a:t>PrEP</a:t>
            </a:r>
            <a:r>
              <a:rPr lang="en-US" sz="2000" b="1" dirty="0">
                <a:solidFill>
                  <a:srgbClr val="002060"/>
                </a:solidFill>
                <a:cs typeface="Calibri"/>
              </a:rPr>
              <a:t>,</a:t>
            </a:r>
            <a:r>
              <a:rPr lang="en-US" sz="2000" dirty="0">
                <a:solidFill>
                  <a:srgbClr val="002060"/>
                </a:solidFill>
                <a:cs typeface="Calibri"/>
              </a:rPr>
              <a:t> during the ED visit he was screened and tested positive for HCV. HIV and other STIs screens were negative and was referred to the ID clinic for HIV </a:t>
            </a:r>
            <a:r>
              <a:rPr lang="en-US" sz="2000" dirty="0" err="1">
                <a:solidFill>
                  <a:srgbClr val="002060"/>
                </a:solidFill>
                <a:cs typeface="Calibri"/>
              </a:rPr>
              <a:t>PrEP</a:t>
            </a:r>
            <a:r>
              <a:rPr lang="en-US" sz="2000" dirty="0">
                <a:solidFill>
                  <a:srgbClr val="002060"/>
                </a:solidFill>
                <a:cs typeface="Calibri"/>
              </a:rPr>
              <a:t> evaluation and HCV treatment. </a:t>
            </a:r>
            <a:endParaRPr lang="en-US" sz="4000" b="1" dirty="0">
              <a:solidFill>
                <a:srgbClr val="008797"/>
              </a:solidFill>
              <a:latin typeface="Segoe UI" panose="020B0502040204020203" pitchFamily="34" charset="0"/>
              <a:cs typeface="Segoe UI"/>
            </a:endParaRPr>
          </a:p>
          <a:p>
            <a:pPr marL="0" indent="0">
              <a:buNone/>
            </a:pPr>
            <a:endParaRPr lang="en-US" sz="6600" b="1" dirty="0">
              <a:solidFill>
                <a:srgbClr val="008797"/>
              </a:solidFill>
              <a:latin typeface="Segoe UI" panose="020B0502040204020203" pitchFamily="34" charset="0"/>
              <a:cs typeface="Segoe UI"/>
            </a:endParaRPr>
          </a:p>
          <a:p>
            <a:pPr marL="0" indent="0">
              <a:buNone/>
            </a:pPr>
            <a:endParaRPr lang="en-US" sz="1600" dirty="0">
              <a:solidFill>
                <a:srgbClr val="061F57"/>
              </a:solidFill>
              <a:latin typeface="Segoe UI" panose="020B0502040204020203" pitchFamily="34" charset="0"/>
              <a:cs typeface="Calibri" panose="020F0502020204030204"/>
            </a:endParaRPr>
          </a:p>
          <a:p>
            <a:endParaRPr lang="en-US" sz="1600" dirty="0">
              <a:solidFill>
                <a:srgbClr val="061F57"/>
              </a:solidFill>
              <a:latin typeface="Segoe UI" panose="020B0502040204020203" pitchFamily="34" charset="0"/>
              <a:cs typeface="Calibri" panose="020F0502020204030204"/>
            </a:endParaRPr>
          </a:p>
          <a:p>
            <a:endParaRPr lang="en-US" sz="1400" dirty="0">
              <a:solidFill>
                <a:srgbClr val="000000"/>
              </a:solidFill>
              <a:latin typeface="Segoe UI" panose="020B0502040204020203" pitchFamily="34" charset="0"/>
              <a:cs typeface="Segoe UI" panose="020B0502040204020203" pitchFamily="34" charset="0"/>
            </a:endParaRPr>
          </a:p>
          <a:p>
            <a:pPr marL="0" indent="0">
              <a:buNone/>
            </a:pPr>
            <a:endParaRPr lang="en-US" sz="16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1600" dirty="0">
              <a:solidFill>
                <a:srgbClr val="000000"/>
              </a:solidFill>
              <a:latin typeface="Segoe UI" panose="020B0502040204020203" pitchFamily="34" charset="0"/>
              <a:cs typeface="Calibri"/>
            </a:endParaRPr>
          </a:p>
          <a:p>
            <a:pPr marL="0" indent="0">
              <a:buNone/>
            </a:pPr>
            <a:endParaRPr lang="en-US" sz="1600" dirty="0">
              <a:solidFill>
                <a:srgbClr val="000000"/>
              </a:solidFill>
              <a:latin typeface="Segoe UI" panose="020B0502040204020203" pitchFamily="34" charset="0"/>
              <a:cs typeface="Calibri"/>
            </a:endParaRPr>
          </a:p>
          <a:p>
            <a:pPr marL="457200" indent="-457200"/>
            <a:endParaRPr lang="en-US" sz="16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Segoe UI"/>
              <a:cs typeface="Calibri"/>
            </a:endParaRPr>
          </a:p>
        </p:txBody>
      </p:sp>
    </p:spTree>
    <p:extLst>
      <p:ext uri="{BB962C8B-B14F-4D97-AF65-F5344CB8AC3E}">
        <p14:creationId xmlns:p14="http://schemas.microsoft.com/office/powerpoint/2010/main" val="1332461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What can Leadership in the Health System do for Mr. S</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8" name="Content Placeholder 2">
            <a:extLst>
              <a:ext uri="{FF2B5EF4-FFF2-40B4-BE49-F238E27FC236}">
                <a16:creationId xmlns:a16="http://schemas.microsoft.com/office/drawing/2014/main" id="{20345C23-9FA0-797B-27DA-37617FE7AAF1}"/>
              </a:ext>
            </a:extLst>
          </p:cNvPr>
          <p:cNvGraphicFramePr>
            <a:graphicFrameLocks noGrp="1"/>
          </p:cNvGraphicFramePr>
          <p:nvPr>
            <p:ph idx="1"/>
            <p:extLst>
              <p:ext uri="{D42A27DB-BD31-4B8C-83A1-F6EECF244321}">
                <p14:modId xmlns:p14="http://schemas.microsoft.com/office/powerpoint/2010/main" val="1679010185"/>
              </p:ext>
            </p:extLst>
          </p:nvPr>
        </p:nvGraphicFramePr>
        <p:xfrm>
          <a:off x="838199" y="206262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7068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bg1"/>
                </a:solidFill>
                <a:latin typeface="Segoe UI"/>
                <a:ea typeface="+mj-ea"/>
                <a:cs typeface="Segoe UI"/>
              </a:rPr>
              <a:t>What Can Society Do For Mr. S?</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13" name="Content Placeholder 33">
            <a:extLst>
              <a:ext uri="{FF2B5EF4-FFF2-40B4-BE49-F238E27FC236}">
                <a16:creationId xmlns:a16="http://schemas.microsoft.com/office/drawing/2014/main" id="{DFE6D4A2-9945-DD7F-4391-A55039671B14}"/>
              </a:ext>
            </a:extLst>
          </p:cNvPr>
          <p:cNvPicPr>
            <a:picLocks noGrp="1" noChangeAspect="1"/>
          </p:cNvPicPr>
          <p:nvPr>
            <p:ph sz="half" idx="1"/>
          </p:nvPr>
        </p:nvPicPr>
        <p:blipFill>
          <a:blip r:embed="rId4"/>
          <a:stretch>
            <a:fillRect/>
          </a:stretch>
        </p:blipFill>
        <p:spPr>
          <a:xfrm>
            <a:off x="516662" y="2428488"/>
            <a:ext cx="5579338" cy="3352800"/>
          </a:xfrm>
          <a:prstGeom prst="rect">
            <a:avLst/>
          </a:prstGeom>
          <a:ln>
            <a:solidFill>
              <a:srgbClr val="FF0000"/>
            </a:solidFill>
          </a:ln>
        </p:spPr>
      </p:pic>
      <p:sp>
        <p:nvSpPr>
          <p:cNvPr id="15" name="Content Placeholder 3">
            <a:extLst>
              <a:ext uri="{FF2B5EF4-FFF2-40B4-BE49-F238E27FC236}">
                <a16:creationId xmlns:a16="http://schemas.microsoft.com/office/drawing/2014/main" id="{E7AB8D84-4E01-3207-3A71-94527869E813}"/>
              </a:ext>
            </a:extLst>
          </p:cNvPr>
          <p:cNvSpPr txBox="1">
            <a:spLocks/>
          </p:cNvSpPr>
          <p:nvPr/>
        </p:nvSpPr>
        <p:spPr>
          <a:xfrm>
            <a:off x="6290539" y="2285484"/>
            <a:ext cx="5384799" cy="443130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Addressing the root of the problem is critical for the elimination of present SUD/HCV/HIV/STI </a:t>
            </a:r>
            <a:r>
              <a:rPr lang="en-US" sz="3200" dirty="0" err="1"/>
              <a:t>syndemic</a:t>
            </a:r>
            <a:r>
              <a:rPr lang="en-US" sz="3200" dirty="0"/>
              <a:t> and the prevention of future ones</a:t>
            </a:r>
            <a:br>
              <a:rPr lang="en-US" sz="3200" dirty="0"/>
            </a:br>
            <a:endParaRPr lang="en-US" sz="3200" dirty="0"/>
          </a:p>
          <a:p>
            <a:r>
              <a:rPr lang="en-US" sz="3200" dirty="0"/>
              <a:t>A coordinated approach between society, government, public health will be needed</a:t>
            </a:r>
          </a:p>
        </p:txBody>
      </p:sp>
    </p:spTree>
    <p:extLst>
      <p:ext uri="{BB962C8B-B14F-4D97-AF65-F5344CB8AC3E}">
        <p14:creationId xmlns:p14="http://schemas.microsoft.com/office/powerpoint/2010/main" val="1632413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t>What can the Healthcare Worker do for Mr. S?</a:t>
            </a:r>
            <a:endParaRPr lang="en-US" sz="4400" b="1" dirty="0">
              <a:solidFill>
                <a:schemeClr val="bg1"/>
              </a:solidFill>
              <a:latin typeface="Segoe UI"/>
              <a:ea typeface="+mj-ea"/>
              <a:cs typeface="Segoe UI"/>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12" name="Content Placeholder 3">
            <a:extLst>
              <a:ext uri="{FF2B5EF4-FFF2-40B4-BE49-F238E27FC236}">
                <a16:creationId xmlns:a16="http://schemas.microsoft.com/office/drawing/2014/main" id="{6357DDB9-33CA-23EA-2268-A53F444E21FA}"/>
              </a:ext>
            </a:extLst>
          </p:cNvPr>
          <p:cNvSpPr txBox="1">
            <a:spLocks/>
          </p:cNvSpPr>
          <p:nvPr/>
        </p:nvSpPr>
        <p:spPr>
          <a:xfrm>
            <a:off x="101601" y="1960883"/>
            <a:ext cx="5157787" cy="429195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buFont typeface="Wingdings" panose="05000000000000000000" pitchFamily="2" charset="2"/>
              <a:buChar char="§"/>
            </a:pPr>
            <a:r>
              <a:rPr lang="en-US" sz="2400"/>
              <a:t>Vaccinate him for hepatitis A and B</a:t>
            </a:r>
            <a:br>
              <a:rPr lang="en-US" sz="2400"/>
            </a:br>
            <a:endParaRPr lang="en-US" sz="2400"/>
          </a:p>
          <a:p>
            <a:pPr marL="342891" indent="-342891">
              <a:buFont typeface="Wingdings" panose="05000000000000000000" pitchFamily="2" charset="2"/>
              <a:buChar char="§"/>
            </a:pPr>
            <a:r>
              <a:rPr lang="en-US" sz="2400"/>
              <a:t>Have an MAT license and continue buprenorphine/naloxone</a:t>
            </a:r>
            <a:br>
              <a:rPr lang="en-US" sz="2400"/>
            </a:br>
            <a:endParaRPr lang="en-US" sz="2400"/>
          </a:p>
          <a:p>
            <a:pPr marL="342891" indent="-342891">
              <a:buFont typeface="Wingdings" panose="05000000000000000000" pitchFamily="2" charset="2"/>
              <a:buChar char="§"/>
            </a:pPr>
            <a:r>
              <a:rPr lang="en-US" sz="2400"/>
              <a:t>Be comfortable prescribing HIV PrEP</a:t>
            </a:r>
            <a:br>
              <a:rPr lang="en-US" sz="2400"/>
            </a:br>
            <a:endParaRPr lang="en-US" sz="2400"/>
          </a:p>
          <a:p>
            <a:pPr marL="342891" indent="-342891">
              <a:buFont typeface="Wingdings" panose="05000000000000000000" pitchFamily="2" charset="2"/>
              <a:buChar char="§"/>
            </a:pPr>
            <a:r>
              <a:rPr lang="en-US" sz="2400"/>
              <a:t>Be comfortable prescribing HCV treatment</a:t>
            </a:r>
            <a:br>
              <a:rPr lang="en-US" sz="2400"/>
            </a:br>
            <a:endParaRPr lang="en-US" sz="2400"/>
          </a:p>
          <a:p>
            <a:pPr marL="342891" indent="-342891">
              <a:buFont typeface="Wingdings" panose="05000000000000000000" pitchFamily="2" charset="2"/>
              <a:buChar char="§"/>
            </a:pPr>
            <a:r>
              <a:rPr lang="en-US" sz="2400"/>
              <a:t>Educate your patient on safe injection practices</a:t>
            </a:r>
            <a:br>
              <a:rPr lang="en-US" sz="2400"/>
            </a:br>
            <a:endParaRPr lang="en-US" sz="2400"/>
          </a:p>
          <a:p>
            <a:pPr marL="342891" indent="-342891">
              <a:buFont typeface="Wingdings" panose="05000000000000000000" pitchFamily="2" charset="2"/>
              <a:buChar char="§"/>
            </a:pPr>
            <a:r>
              <a:rPr lang="en-US" sz="2400"/>
              <a:t>Refer to or advocate for Syringe Service Programs</a:t>
            </a:r>
            <a:endParaRPr lang="en-US" sz="2400" dirty="0"/>
          </a:p>
        </p:txBody>
      </p:sp>
      <p:graphicFrame>
        <p:nvGraphicFramePr>
          <p:cNvPr id="16" name="Content Placeholder 6">
            <a:extLst>
              <a:ext uri="{FF2B5EF4-FFF2-40B4-BE49-F238E27FC236}">
                <a16:creationId xmlns:a16="http://schemas.microsoft.com/office/drawing/2014/main" id="{72B426DE-093A-BB36-616D-E483DFB7BD3E}"/>
              </a:ext>
            </a:extLst>
          </p:cNvPr>
          <p:cNvGraphicFramePr>
            <a:graphicFrameLocks/>
          </p:cNvGraphicFramePr>
          <p:nvPr>
            <p:extLst>
              <p:ext uri="{D42A27DB-BD31-4B8C-83A1-F6EECF244321}">
                <p14:modId xmlns:p14="http://schemas.microsoft.com/office/powerpoint/2010/main" val="88646192"/>
              </p:ext>
            </p:extLst>
          </p:nvPr>
        </p:nvGraphicFramePr>
        <p:xfrm>
          <a:off x="5530412" y="2179396"/>
          <a:ext cx="6213512" cy="3684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9935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t>CNHS: Barriers to Ending the </a:t>
            </a:r>
            <a:r>
              <a:rPr lang="en-US" sz="4400" b="1" dirty="0" err="1"/>
              <a:t>Syndemic</a:t>
            </a:r>
            <a:endParaRPr lang="en-US" sz="4400" b="1" dirty="0">
              <a:solidFill>
                <a:schemeClr val="bg1"/>
              </a:solidFill>
              <a:latin typeface="Segoe UI"/>
              <a:ea typeface="+mj-ea"/>
              <a:cs typeface="Segoe UI"/>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9" name="Content Placeholder 2">
            <a:extLst>
              <a:ext uri="{FF2B5EF4-FFF2-40B4-BE49-F238E27FC236}">
                <a16:creationId xmlns:a16="http://schemas.microsoft.com/office/drawing/2014/main" id="{7E5E2C18-D3EE-7505-6D98-47EE121227B4}"/>
              </a:ext>
            </a:extLst>
          </p:cNvPr>
          <p:cNvGraphicFramePr>
            <a:graphicFrameLocks noGrp="1"/>
          </p:cNvGraphicFramePr>
          <p:nvPr>
            <p:ph idx="1"/>
            <p:extLst>
              <p:ext uri="{D42A27DB-BD31-4B8C-83A1-F6EECF244321}">
                <p14:modId xmlns:p14="http://schemas.microsoft.com/office/powerpoint/2010/main" val="2291139394"/>
              </p:ext>
            </p:extLst>
          </p:nvPr>
        </p:nvGraphicFramePr>
        <p:xfrm>
          <a:off x="678873" y="1912250"/>
          <a:ext cx="5417127" cy="46188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Content Placeholder 4">
            <a:extLst>
              <a:ext uri="{FF2B5EF4-FFF2-40B4-BE49-F238E27FC236}">
                <a16:creationId xmlns:a16="http://schemas.microsoft.com/office/drawing/2014/main" id="{FF7DB5AE-FFEB-63B1-E657-573601834F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9824" y="2277476"/>
            <a:ext cx="5244528" cy="3630197"/>
          </a:xfrm>
          <a:prstGeom prst="rect">
            <a:avLst/>
          </a:prstGeom>
        </p:spPr>
      </p:pic>
    </p:spTree>
    <p:extLst>
      <p:ext uri="{BB962C8B-B14F-4D97-AF65-F5344CB8AC3E}">
        <p14:creationId xmlns:p14="http://schemas.microsoft.com/office/powerpoint/2010/main" val="29981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t>Recognize and Understand</a:t>
            </a:r>
            <a:endParaRPr lang="en-US" sz="4400" b="1" dirty="0">
              <a:solidFill>
                <a:schemeClr val="bg1"/>
              </a:solidFill>
              <a:latin typeface="Segoe UI"/>
              <a:ea typeface="+mj-ea"/>
              <a:cs typeface="Segoe UI"/>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9" name="Content Placeholder 2">
            <a:extLst>
              <a:ext uri="{FF2B5EF4-FFF2-40B4-BE49-F238E27FC236}">
                <a16:creationId xmlns:a16="http://schemas.microsoft.com/office/drawing/2014/main" id="{94C7F7B1-9165-4DEF-83A6-5FE18B3273CC}"/>
              </a:ext>
            </a:extLst>
          </p:cNvPr>
          <p:cNvGraphicFramePr>
            <a:graphicFrameLocks noGrp="1"/>
          </p:cNvGraphicFramePr>
          <p:nvPr>
            <p:ph idx="1"/>
            <p:extLst>
              <p:ext uri="{D42A27DB-BD31-4B8C-83A1-F6EECF244321}">
                <p14:modId xmlns:p14="http://schemas.microsoft.com/office/powerpoint/2010/main" val="896883022"/>
              </p:ext>
            </p:extLst>
          </p:nvPr>
        </p:nvGraphicFramePr>
        <p:xfrm>
          <a:off x="552286" y="1901490"/>
          <a:ext cx="5137317" cy="467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ontent Placeholder 3">
            <a:extLst>
              <a:ext uri="{FF2B5EF4-FFF2-40B4-BE49-F238E27FC236}">
                <a16:creationId xmlns:a16="http://schemas.microsoft.com/office/drawing/2014/main" id="{7CBC1E17-1364-B474-07A6-99149B61F00D}"/>
              </a:ext>
            </a:extLst>
          </p:cNvPr>
          <p:cNvGraphicFramePr>
            <a:graphicFrameLocks/>
          </p:cNvGraphicFramePr>
          <p:nvPr>
            <p:extLst>
              <p:ext uri="{D42A27DB-BD31-4B8C-83A1-F6EECF244321}">
                <p14:modId xmlns:p14="http://schemas.microsoft.com/office/powerpoint/2010/main" val="2605174697"/>
              </p:ext>
            </p:extLst>
          </p:nvPr>
        </p:nvGraphicFramePr>
        <p:xfrm>
          <a:off x="5828819" y="1951578"/>
          <a:ext cx="6669220" cy="45734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2" name="Group 21"/>
          <p:cNvGrpSpPr/>
          <p:nvPr/>
        </p:nvGrpSpPr>
        <p:grpSpPr>
          <a:xfrm>
            <a:off x="8690055" y="3540749"/>
            <a:ext cx="1108780" cy="1108780"/>
            <a:chOff x="2395184" y="21322"/>
            <a:chExt cx="1108780" cy="1108780"/>
          </a:xfrm>
          <a:scene3d>
            <a:camera prst="orthographicFront">
              <a:rot lat="0" lon="0" rev="0"/>
            </a:camera>
            <a:lightRig rig="contrasting" dir="t">
              <a:rot lat="0" lon="0" rev="1200000"/>
            </a:lightRig>
          </a:scene3d>
        </p:grpSpPr>
        <p:sp>
          <p:nvSpPr>
            <p:cNvPr id="29" name="Oval 28"/>
            <p:cNvSpPr/>
            <p:nvPr/>
          </p:nvSpPr>
          <p:spPr>
            <a:xfrm>
              <a:off x="2395184" y="21322"/>
              <a:ext cx="1108780" cy="1108780"/>
            </a:xfrm>
            <a:prstGeom prst="ellipse">
              <a:avLst/>
            </a:prstGeom>
            <a:sp3d contourW="12700" prstMaterial="clear">
              <a:bevelT w="177800" h="254000"/>
              <a:bevelB w="152400"/>
            </a:sp3d>
          </p:spPr>
          <p:style>
            <a:lnRef idx="0">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30" name="Oval 4"/>
            <p:cNvSpPr txBox="1"/>
            <p:nvPr/>
          </p:nvSpPr>
          <p:spPr>
            <a:xfrm>
              <a:off x="2523120" y="170581"/>
              <a:ext cx="852908" cy="351824"/>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HIV</a:t>
              </a:r>
            </a:p>
          </p:txBody>
        </p:sp>
      </p:grpSp>
      <p:grpSp>
        <p:nvGrpSpPr>
          <p:cNvPr id="23" name="Group 22"/>
          <p:cNvGrpSpPr/>
          <p:nvPr/>
        </p:nvGrpSpPr>
        <p:grpSpPr>
          <a:xfrm>
            <a:off x="9180477" y="3968826"/>
            <a:ext cx="1108780" cy="1108780"/>
            <a:chOff x="2885606" y="511745"/>
            <a:chExt cx="1108780" cy="1108780"/>
          </a:xfrm>
          <a:scene3d>
            <a:camera prst="orthographicFront">
              <a:rot lat="0" lon="0" rev="0"/>
            </a:camera>
            <a:lightRig rig="contrasting" dir="t">
              <a:rot lat="0" lon="0" rev="1200000"/>
            </a:lightRig>
          </a:scene3d>
        </p:grpSpPr>
        <p:sp>
          <p:nvSpPr>
            <p:cNvPr id="27" name="Oval 26"/>
            <p:cNvSpPr/>
            <p:nvPr/>
          </p:nvSpPr>
          <p:spPr>
            <a:xfrm>
              <a:off x="2885606" y="511745"/>
              <a:ext cx="1108780" cy="1108780"/>
            </a:xfrm>
            <a:prstGeom prst="ellipse">
              <a:avLst/>
            </a:prstGeom>
            <a:sp3d contourW="12700" prstMaterial="clear">
              <a:bevelT w="177800" h="254000"/>
              <a:bevelB w="152400"/>
            </a:sp3d>
          </p:spPr>
          <p:style>
            <a:lnRef idx="0">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8" name="Oval 6"/>
            <p:cNvSpPr txBox="1"/>
            <p:nvPr/>
          </p:nvSpPr>
          <p:spPr>
            <a:xfrm>
              <a:off x="3482642" y="639681"/>
              <a:ext cx="426454" cy="852908"/>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HCV</a:t>
              </a:r>
            </a:p>
          </p:txBody>
        </p:sp>
      </p:grpSp>
      <p:grpSp>
        <p:nvGrpSpPr>
          <p:cNvPr id="24" name="Group 23"/>
          <p:cNvGrpSpPr/>
          <p:nvPr/>
        </p:nvGrpSpPr>
        <p:grpSpPr>
          <a:xfrm>
            <a:off x="8199632" y="3968826"/>
            <a:ext cx="1108780" cy="1108780"/>
            <a:chOff x="1904761" y="511745"/>
            <a:chExt cx="1108780" cy="1108780"/>
          </a:xfrm>
          <a:scene3d>
            <a:camera prst="orthographicFront">
              <a:rot lat="0" lon="0" rev="0"/>
            </a:camera>
            <a:lightRig rig="contrasting" dir="t">
              <a:rot lat="0" lon="0" rev="1200000"/>
            </a:lightRig>
          </a:scene3d>
        </p:grpSpPr>
        <p:sp>
          <p:nvSpPr>
            <p:cNvPr id="25" name="Oval 24"/>
            <p:cNvSpPr/>
            <p:nvPr/>
          </p:nvSpPr>
          <p:spPr>
            <a:xfrm>
              <a:off x="1904761" y="511745"/>
              <a:ext cx="1108780" cy="1108780"/>
            </a:xfrm>
            <a:prstGeom prst="ellipse">
              <a:avLst/>
            </a:prstGeom>
            <a:sp3d contourW="12700" prstMaterial="clear">
              <a:bevelT w="177800" h="254000"/>
              <a:bevelB w="152400"/>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26" name="Oval 8"/>
            <p:cNvSpPr txBox="1"/>
            <p:nvPr/>
          </p:nvSpPr>
          <p:spPr>
            <a:xfrm>
              <a:off x="1990052" y="639681"/>
              <a:ext cx="426454" cy="852908"/>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STI</a:t>
              </a:r>
            </a:p>
          </p:txBody>
        </p:sp>
      </p:grpSp>
      <p:grpSp>
        <p:nvGrpSpPr>
          <p:cNvPr id="31" name="Group 30"/>
          <p:cNvGrpSpPr/>
          <p:nvPr/>
        </p:nvGrpSpPr>
        <p:grpSpPr>
          <a:xfrm>
            <a:off x="8671581" y="4484897"/>
            <a:ext cx="1082446" cy="1083132"/>
            <a:chOff x="2395184" y="1002167"/>
            <a:chExt cx="1108780" cy="1108780"/>
          </a:xfrm>
          <a:scene3d>
            <a:camera prst="orthographicFront">
              <a:rot lat="0" lon="0" rev="0"/>
            </a:camera>
            <a:lightRig rig="contrasting" dir="t">
              <a:rot lat="0" lon="0" rev="1200000"/>
            </a:lightRig>
          </a:scene3d>
        </p:grpSpPr>
        <p:sp>
          <p:nvSpPr>
            <p:cNvPr id="32" name="Oval 31"/>
            <p:cNvSpPr/>
            <p:nvPr/>
          </p:nvSpPr>
          <p:spPr>
            <a:xfrm>
              <a:off x="2395184" y="1002167"/>
              <a:ext cx="1108780" cy="1108780"/>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33" name="Oval 4"/>
            <p:cNvSpPr txBox="1"/>
            <p:nvPr/>
          </p:nvSpPr>
          <p:spPr>
            <a:xfrm>
              <a:off x="2523120" y="1609864"/>
              <a:ext cx="852908" cy="351824"/>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SUD</a:t>
              </a:r>
            </a:p>
          </p:txBody>
        </p:sp>
      </p:grpSp>
    </p:spTree>
    <p:extLst>
      <p:ext uri="{BB962C8B-B14F-4D97-AF65-F5344CB8AC3E}">
        <p14:creationId xmlns:p14="http://schemas.microsoft.com/office/powerpoint/2010/main" val="16309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a:solidFill>
                  <a:schemeClr val="bg1"/>
                </a:solidFill>
                <a:latin typeface="Segoe UI"/>
                <a:cs typeface="Segoe UI"/>
              </a:rPr>
              <a:t>Outline</a:t>
            </a:r>
            <a:endParaRPr lang="en-US" sz="4800" dirty="0">
              <a:solidFill>
                <a:schemeClr val="bg1"/>
              </a:solidFill>
              <a:latin typeface="Segoe UI"/>
              <a:cs typeface="Calibri"/>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689612" y="1727524"/>
            <a:ext cx="8773428" cy="498598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4000" b="1" dirty="0">
                <a:solidFill>
                  <a:srgbClr val="FF0000"/>
                </a:solidFill>
                <a:ea typeface="+mn-lt"/>
                <a:cs typeface="+mn-lt"/>
              </a:rPr>
              <a:t>Clinical Case</a:t>
            </a:r>
            <a:br>
              <a:rPr lang="en-US" sz="4000" b="1" dirty="0">
                <a:solidFill>
                  <a:srgbClr val="FF0000"/>
                </a:solidFill>
                <a:ea typeface="+mn-lt"/>
                <a:cs typeface="+mn-lt"/>
              </a:rPr>
            </a:br>
            <a:endParaRPr lang="en-US" dirty="0">
              <a:solidFill>
                <a:srgbClr val="FF0000"/>
              </a:solidFill>
            </a:endParaRPr>
          </a:p>
          <a:p>
            <a:pPr marL="457200" indent="-457200"/>
            <a:r>
              <a:rPr lang="en-US" sz="4000" b="1" dirty="0">
                <a:solidFill>
                  <a:srgbClr val="002060"/>
                </a:solidFill>
                <a:cs typeface="Calibri"/>
              </a:rPr>
              <a:t>The SUD | HCV | HIV | STI </a:t>
            </a:r>
            <a:r>
              <a:rPr lang="en-US" sz="4000" b="1" dirty="0" err="1">
                <a:solidFill>
                  <a:srgbClr val="002060"/>
                </a:solidFill>
                <a:cs typeface="Calibri"/>
              </a:rPr>
              <a:t>Syndemic</a:t>
            </a:r>
            <a:endParaRPr lang="en-US" sz="4000" b="1" dirty="0">
              <a:solidFill>
                <a:srgbClr val="002060"/>
              </a:solidFill>
              <a:cs typeface="Calibri"/>
            </a:endParaRPr>
          </a:p>
          <a:p>
            <a:pPr marL="914400" lvl="1" indent="-457200"/>
            <a:r>
              <a:rPr lang="en-US" sz="3600" dirty="0">
                <a:solidFill>
                  <a:srgbClr val="002060"/>
                </a:solidFill>
                <a:cs typeface="Calibri"/>
              </a:rPr>
              <a:t>Example: Scott County, Indiana</a:t>
            </a:r>
            <a:br>
              <a:rPr lang="en-US" sz="3600" dirty="0">
                <a:solidFill>
                  <a:srgbClr val="002060"/>
                </a:solidFill>
                <a:cs typeface="Calibri"/>
              </a:rPr>
            </a:br>
            <a:endParaRPr lang="en-US" sz="3600" dirty="0">
              <a:solidFill>
                <a:srgbClr val="002060"/>
              </a:solidFill>
              <a:cs typeface="Calibri"/>
            </a:endParaRPr>
          </a:p>
          <a:p>
            <a:pPr marL="457200" indent="-457200"/>
            <a:r>
              <a:rPr lang="en-US" sz="4000" b="1" dirty="0">
                <a:solidFill>
                  <a:srgbClr val="002060"/>
                </a:solidFill>
                <a:cs typeface="Calibri"/>
              </a:rPr>
              <a:t>The SUD | HCV | HIV | STI Syndemic in Indian Country</a:t>
            </a:r>
            <a:br>
              <a:rPr lang="en-US" sz="4000" b="1" dirty="0">
                <a:solidFill>
                  <a:srgbClr val="002060"/>
                </a:solidFill>
                <a:cs typeface="Calibri"/>
              </a:rPr>
            </a:br>
            <a:endParaRPr lang="en-US" sz="4000" b="1" dirty="0">
              <a:solidFill>
                <a:srgbClr val="002060"/>
              </a:solidFill>
              <a:cs typeface="Calibri"/>
            </a:endParaRPr>
          </a:p>
          <a:p>
            <a:pPr marL="457200" indent="-457200"/>
            <a:r>
              <a:rPr lang="en-US" sz="4000" b="1" dirty="0">
                <a:solidFill>
                  <a:srgbClr val="002060"/>
                </a:solidFill>
                <a:cs typeface="Calibri"/>
              </a:rPr>
              <a:t>Interventions to Mitigate the </a:t>
            </a:r>
            <a:r>
              <a:rPr lang="en-US" sz="4000" b="1" dirty="0" err="1">
                <a:solidFill>
                  <a:srgbClr val="002060"/>
                </a:solidFill>
                <a:cs typeface="Calibri"/>
              </a:rPr>
              <a:t>Syndemic</a:t>
            </a:r>
            <a:r>
              <a:rPr lang="en-US" sz="4000" b="1" dirty="0">
                <a:solidFill>
                  <a:srgbClr val="002060"/>
                </a:solidFill>
                <a:cs typeface="Calibri"/>
              </a:rPr>
              <a:t>:</a:t>
            </a:r>
          </a:p>
          <a:p>
            <a:pPr marL="914400" lvl="1" indent="-457200"/>
            <a:r>
              <a:rPr lang="en-US" b="1" dirty="0">
                <a:solidFill>
                  <a:srgbClr val="002060"/>
                </a:solidFill>
                <a:cs typeface="Segoe UI"/>
              </a:rPr>
              <a:t>Societal (Macro), Health System (Micro), Health Professional (Individual)</a:t>
            </a:r>
            <a:br>
              <a:rPr lang="en-US" b="1" dirty="0">
                <a:solidFill>
                  <a:srgbClr val="002060"/>
                </a:solidFill>
                <a:cs typeface="Segoe UI"/>
              </a:rPr>
            </a:br>
            <a:endParaRPr lang="en-US" b="1" dirty="0">
              <a:solidFill>
                <a:srgbClr val="002060"/>
              </a:solidFill>
              <a:cs typeface="Segoe UI"/>
            </a:endParaRPr>
          </a:p>
          <a:p>
            <a:pPr marL="457200" indent="-457200"/>
            <a:r>
              <a:rPr lang="en-US" sz="4400" b="1" dirty="0">
                <a:solidFill>
                  <a:srgbClr val="002060"/>
                </a:solidFill>
                <a:cs typeface="Calibri"/>
              </a:rPr>
              <a:t>Conclusions</a:t>
            </a: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30299688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t>Conclusions</a:t>
            </a:r>
            <a:endParaRPr lang="en-US" sz="4400" b="1" dirty="0">
              <a:solidFill>
                <a:schemeClr val="bg1"/>
              </a:solidFill>
              <a:latin typeface="Segoe UI"/>
              <a:ea typeface="+mj-ea"/>
              <a:cs typeface="Segoe UI"/>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9" name="Content Placeholder 2">
            <a:extLst>
              <a:ext uri="{FF2B5EF4-FFF2-40B4-BE49-F238E27FC236}">
                <a16:creationId xmlns:a16="http://schemas.microsoft.com/office/drawing/2014/main" id="{94C7F7B1-9165-4DEF-83A6-5FE18B3273CC}"/>
              </a:ext>
            </a:extLst>
          </p:cNvPr>
          <p:cNvGraphicFramePr>
            <a:graphicFrameLocks noGrp="1"/>
          </p:cNvGraphicFramePr>
          <p:nvPr>
            <p:ph idx="1"/>
          </p:nvPr>
        </p:nvGraphicFramePr>
        <p:xfrm>
          <a:off x="552286" y="1901490"/>
          <a:ext cx="11087425" cy="467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4610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t>Questions?</a:t>
            </a:r>
            <a:endParaRPr lang="en-US" sz="4400" b="1" dirty="0">
              <a:solidFill>
                <a:schemeClr val="bg1"/>
              </a:solidFill>
              <a:latin typeface="Segoe UI"/>
              <a:ea typeface="+mj-ea"/>
              <a:cs typeface="Segoe UI"/>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12" name="Content Placeholder 3">
            <a:extLst>
              <a:ext uri="{FF2B5EF4-FFF2-40B4-BE49-F238E27FC236}">
                <a16:creationId xmlns:a16="http://schemas.microsoft.com/office/drawing/2014/main" id="{BC0F5B79-EA71-41D4-6247-309E3B8F6791}"/>
              </a:ext>
            </a:extLst>
          </p:cNvPr>
          <p:cNvSpPr>
            <a:spLocks noGrp="1"/>
          </p:cNvSpPr>
          <p:nvPr>
            <p:ph idx="1"/>
          </p:nvPr>
        </p:nvSpPr>
        <p:spPr>
          <a:xfrm>
            <a:off x="1267123" y="2132890"/>
            <a:ext cx="8532484" cy="1353832"/>
          </a:xfrm>
        </p:spPr>
        <p:txBody>
          <a:bodyPr>
            <a:normAutofit fontScale="92500" lnSpcReduction="20000"/>
          </a:bodyPr>
          <a:lstStyle/>
          <a:p>
            <a:pPr marL="0" indent="0">
              <a:buNone/>
            </a:pPr>
            <a:endParaRPr lang="es-AR" dirty="0"/>
          </a:p>
          <a:p>
            <a:pPr marL="0" indent="0">
              <a:buNone/>
            </a:pPr>
            <a:r>
              <a:rPr lang="es-AR" dirty="0"/>
              <a:t>			   </a:t>
            </a:r>
            <a:r>
              <a:rPr lang="es-AR" sz="4000" dirty="0"/>
              <a:t>Thank You</a:t>
            </a:r>
            <a:br>
              <a:rPr lang="es-AR" sz="4000" dirty="0"/>
            </a:br>
            <a:endParaRPr lang="es-AR" sz="4000" dirty="0"/>
          </a:p>
        </p:txBody>
      </p:sp>
      <p:sp>
        <p:nvSpPr>
          <p:cNvPr id="13" name="Rectangle 12">
            <a:extLst>
              <a:ext uri="{FF2B5EF4-FFF2-40B4-BE49-F238E27FC236}">
                <a16:creationId xmlns:a16="http://schemas.microsoft.com/office/drawing/2014/main" id="{0B339F74-100D-9502-0710-4041C8D149C1}"/>
              </a:ext>
            </a:extLst>
          </p:cNvPr>
          <p:cNvSpPr/>
          <p:nvPr/>
        </p:nvSpPr>
        <p:spPr>
          <a:xfrm>
            <a:off x="2709749" y="2993435"/>
            <a:ext cx="6629399" cy="677108"/>
          </a:xfrm>
          <a:prstGeom prst="rect">
            <a:avLst/>
          </a:prstGeom>
        </p:spPr>
        <p:txBody>
          <a:bodyPr wrap="square" lIns="121920" tIns="60960" rIns="121920" bIns="60960" anchor="t">
            <a:spAutoFit/>
          </a:bodyPr>
          <a:lstStyle/>
          <a:p>
            <a:pPr algn="ctr"/>
            <a:r>
              <a:rPr lang="en-US" sz="3600" dirty="0" err="1"/>
              <a:t>ᏩᏙ</a:t>
            </a:r>
            <a:r>
              <a:rPr lang="en-US" sz="3600" dirty="0"/>
              <a:t> (Wado)</a:t>
            </a:r>
            <a:endParaRPr lang="es-AR" sz="3600" dirty="0"/>
          </a:p>
        </p:txBody>
      </p:sp>
      <p:sp>
        <p:nvSpPr>
          <p:cNvPr id="15" name="TextBox 14">
            <a:extLst>
              <a:ext uri="{FF2B5EF4-FFF2-40B4-BE49-F238E27FC236}">
                <a16:creationId xmlns:a16="http://schemas.microsoft.com/office/drawing/2014/main" id="{D11D4984-71E3-C716-076C-FCA59078F551}"/>
              </a:ext>
            </a:extLst>
          </p:cNvPr>
          <p:cNvSpPr txBox="1"/>
          <p:nvPr/>
        </p:nvSpPr>
        <p:spPr>
          <a:xfrm>
            <a:off x="4139889" y="4508811"/>
            <a:ext cx="5486400" cy="1353832"/>
          </a:xfrm>
          <a:prstGeom prst="rect">
            <a:avLst/>
          </a:prstGeom>
          <a:noFill/>
        </p:spPr>
        <p:txBody>
          <a:bodyPr wrap="square" lIns="121920" tIns="60960" rIns="121920" bIns="60960" rtlCol="0" anchor="t">
            <a:spAutoFit/>
          </a:bodyPr>
          <a:lstStyle/>
          <a:p>
            <a:r>
              <a:rPr lang="en-US" sz="1333" b="1" dirty="0"/>
              <a:t>Disclaimer:  </a:t>
            </a:r>
            <a:r>
              <a:rPr lang="en-US" sz="1333" dirty="0"/>
              <a:t>All published and unpublished data and materials in this presentation and the accompanying discussion may not be used for any purpose without prior, express written permission of the authors and the Cherokee Nation IRB. No right to use the data, materials, or comments is provided  or implied to any individual or entity for any purpose or in any manner.</a:t>
            </a:r>
            <a:endParaRPr lang="en-US" sz="1333" dirty="0">
              <a:cs typeface="Arial"/>
            </a:endParaRPr>
          </a:p>
        </p:txBody>
      </p:sp>
    </p:spTree>
    <p:extLst>
      <p:ext uri="{BB962C8B-B14F-4D97-AF65-F5344CB8AC3E}">
        <p14:creationId xmlns:p14="http://schemas.microsoft.com/office/powerpoint/2010/main" val="4010542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101601" y="2962382"/>
            <a:ext cx="5486400" cy="38790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ea typeface="+mn-lt"/>
                <a:cs typeface="+mn-lt"/>
              </a:rPr>
              <a:t>“Using trauma terminology implies that the individual is responsible for the response, rather than the broader systemic force caused by the state’s abuse of power”</a:t>
            </a:r>
          </a:p>
          <a:p>
            <a:pPr marL="0" indent="0">
              <a:buNone/>
            </a:pPr>
            <a:r>
              <a:rPr lang="en-US" sz="2000" b="1" dirty="0">
                <a:solidFill>
                  <a:schemeClr val="bg1"/>
                </a:solidFill>
                <a:ea typeface="+mn-lt"/>
                <a:cs typeface="+mn-lt"/>
              </a:rPr>
              <a:t>Linklater, R. (2014). Decolonizing trauma work : Indigenous stories and strategies. Black Point, Nova Scotia: Fernwood Publishing.</a:t>
            </a:r>
            <a:endParaRPr lang="en-US" sz="3000" b="1" dirty="0">
              <a:solidFill>
                <a:schemeClr val="bg1"/>
              </a:solidFill>
              <a:ea typeface="+mn-lt"/>
              <a:cs typeface="+mn-lt"/>
            </a:endParaRPr>
          </a:p>
          <a:p>
            <a:pPr marL="514350" indent="-514350">
              <a:buFont typeface="Arial" panose="020B0604020202020204" pitchFamily="34" charset="0"/>
              <a:buAutoNum type="romanUcPeriod"/>
            </a:pPr>
            <a:endParaRPr lang="en-US" sz="3200" b="0" i="0" dirty="0">
              <a:solidFill>
                <a:schemeClr val="bg1"/>
              </a:solidFill>
              <a:effectLst/>
              <a:cs typeface="Calibri"/>
            </a:endParaRPr>
          </a:p>
          <a:p>
            <a:pPr marL="0" indent="0">
              <a:buFont typeface="Arial" panose="020B0604020202020204" pitchFamily="34" charset="0"/>
              <a:buNone/>
            </a:pPr>
            <a:endParaRPr lang="en-US" sz="3200" dirty="0">
              <a:solidFill>
                <a:schemeClr val="bg1"/>
              </a:solidFill>
              <a:cs typeface="Calibri"/>
            </a:endParaRPr>
          </a:p>
          <a:p>
            <a:pPr marL="457200" indent="-457200"/>
            <a:endParaRPr lang="en-US" sz="3200"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a:p>
            <a:pPr marL="457200" indent="-457200"/>
            <a:endParaRPr lang="en-US" dirty="0">
              <a:solidFill>
                <a:schemeClr val="bg1"/>
              </a:solidFill>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1" y="0"/>
            <a:ext cx="12192001"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Clinical Case: Mr. S </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9" name="Content Placeholder 2">
            <a:extLst>
              <a:ext uri="{FF2B5EF4-FFF2-40B4-BE49-F238E27FC236}">
                <a16:creationId xmlns:a16="http://schemas.microsoft.com/office/drawing/2014/main" id="{C9CD7E56-403B-F582-2E4C-EE8CD6190E0F}"/>
              </a:ext>
            </a:extLst>
          </p:cNvPr>
          <p:cNvSpPr txBox="1">
            <a:spLocks/>
          </p:cNvSpPr>
          <p:nvPr/>
        </p:nvSpPr>
        <p:spPr>
          <a:xfrm>
            <a:off x="1484417" y="1680561"/>
            <a:ext cx="10321140" cy="517743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000" b="1" dirty="0">
                <a:solidFill>
                  <a:schemeClr val="accent1">
                    <a:lumMod val="50000"/>
                  </a:schemeClr>
                </a:solidFill>
                <a:ea typeface="+mn-lt"/>
                <a:cs typeface="+mn-lt"/>
              </a:rPr>
              <a:t>Mr. S </a:t>
            </a:r>
            <a:r>
              <a:rPr lang="en-US" sz="2000" dirty="0">
                <a:solidFill>
                  <a:schemeClr val="accent1">
                    <a:lumMod val="50000"/>
                  </a:schemeClr>
                </a:solidFill>
                <a:ea typeface="+mn-lt"/>
                <a:cs typeface="+mn-lt"/>
              </a:rPr>
              <a:t>is a 24-year-old American Indian/Alaskan Native (I/AN) male who suffered a right femur fracture (MVA) </a:t>
            </a:r>
            <a:r>
              <a:rPr lang="en-US" sz="2000" b="1" dirty="0">
                <a:solidFill>
                  <a:schemeClr val="accent1">
                    <a:lumMod val="50000"/>
                  </a:schemeClr>
                </a:solidFill>
                <a:ea typeface="+mn-lt"/>
                <a:cs typeface="+mn-lt"/>
              </a:rPr>
              <a:t>6 years </a:t>
            </a:r>
            <a:r>
              <a:rPr lang="en-US" sz="2000" b="1" dirty="0" smtClean="0">
                <a:solidFill>
                  <a:schemeClr val="accent1">
                    <a:lumMod val="50000"/>
                  </a:schemeClr>
                </a:solidFill>
                <a:ea typeface="+mn-lt"/>
                <a:cs typeface="+mn-lt"/>
              </a:rPr>
              <a:t>ago. Unfortunately</a:t>
            </a:r>
            <a:r>
              <a:rPr lang="en-US" sz="2000" b="1" dirty="0">
                <a:solidFill>
                  <a:schemeClr val="accent1">
                    <a:lumMod val="50000"/>
                  </a:schemeClr>
                </a:solidFill>
                <a:ea typeface="+mn-lt"/>
                <a:cs typeface="+mn-lt"/>
              </a:rPr>
              <a:t>, pain management training or policies were not available </a:t>
            </a:r>
            <a:r>
              <a:rPr lang="en-US" sz="2000" dirty="0">
                <a:solidFill>
                  <a:schemeClr val="accent1">
                    <a:lumMod val="50000"/>
                  </a:schemeClr>
                </a:solidFill>
                <a:ea typeface="+mn-lt"/>
                <a:cs typeface="+mn-lt"/>
              </a:rPr>
              <a:t>in the institution, and he was discharge from the hospital with oxycodone hydrochloride for pain control.</a:t>
            </a:r>
            <a:r>
              <a:rPr lang="en-US" sz="2000" b="1" dirty="0">
                <a:solidFill>
                  <a:schemeClr val="accent1">
                    <a:lumMod val="50000"/>
                  </a:schemeClr>
                </a:solidFill>
                <a:ea typeface="+mn-lt"/>
                <a:cs typeface="+mn-lt"/>
              </a:rPr>
              <a:t> </a:t>
            </a:r>
            <a:br>
              <a:rPr lang="en-US" sz="2000" b="1" dirty="0">
                <a:solidFill>
                  <a:schemeClr val="accent1">
                    <a:lumMod val="50000"/>
                  </a:schemeClr>
                </a:solidFill>
                <a:ea typeface="+mn-lt"/>
                <a:cs typeface="+mn-lt"/>
              </a:rPr>
            </a:br>
            <a:endParaRPr lang="en-US" sz="2000" b="1" dirty="0">
              <a:solidFill>
                <a:schemeClr val="accent1">
                  <a:lumMod val="50000"/>
                </a:schemeClr>
              </a:solidFill>
              <a:ea typeface="+mn-lt"/>
              <a:cs typeface="+mn-lt"/>
            </a:endParaRPr>
          </a:p>
          <a:p>
            <a:pPr marL="457200" indent="-457200"/>
            <a:r>
              <a:rPr lang="en-US" sz="2000" b="1" dirty="0">
                <a:solidFill>
                  <a:srgbClr val="002060"/>
                </a:solidFill>
                <a:cs typeface="Calibri"/>
              </a:rPr>
              <a:t>Two years ago, </a:t>
            </a:r>
            <a:r>
              <a:rPr lang="en-US" sz="2000" dirty="0">
                <a:solidFill>
                  <a:srgbClr val="002060"/>
                </a:solidFill>
                <a:cs typeface="Calibri"/>
              </a:rPr>
              <a:t>his new medical provider refused to refill the oxycodone. </a:t>
            </a:r>
            <a:r>
              <a:rPr lang="en-US" sz="2000" b="1" dirty="0">
                <a:solidFill>
                  <a:srgbClr val="002060"/>
                </a:solidFill>
                <a:cs typeface="Calibri"/>
              </a:rPr>
              <a:t>Unfortunately, the provider was not trained in screening for substance use disorders (SUDs) nor did he have an MAT waiver. </a:t>
            </a:r>
            <a:r>
              <a:rPr lang="en-US" sz="2000" dirty="0">
                <a:solidFill>
                  <a:srgbClr val="002060"/>
                </a:solidFill>
                <a:cs typeface="Calibri"/>
              </a:rPr>
              <a:t>The patient then turned to his friends who gave him oxycodone, but later he had to purchase it in the streets. </a:t>
            </a:r>
            <a:br>
              <a:rPr lang="en-US" sz="2000" dirty="0">
                <a:solidFill>
                  <a:srgbClr val="002060"/>
                </a:solidFill>
                <a:cs typeface="Calibri"/>
              </a:rPr>
            </a:br>
            <a:endParaRPr lang="en-US" sz="2000" dirty="0">
              <a:solidFill>
                <a:srgbClr val="002060"/>
              </a:solidFill>
              <a:cs typeface="Calibri"/>
            </a:endParaRPr>
          </a:p>
          <a:p>
            <a:pPr marL="457200" indent="-457200"/>
            <a:r>
              <a:rPr lang="en-US" sz="2000" b="1" dirty="0">
                <a:solidFill>
                  <a:srgbClr val="002060"/>
                </a:solidFill>
                <a:cs typeface="Calibri"/>
              </a:rPr>
              <a:t>One year ago, he started injecting heroin </a:t>
            </a:r>
            <a:r>
              <a:rPr lang="en-US" sz="2000" dirty="0">
                <a:solidFill>
                  <a:srgbClr val="002060"/>
                </a:solidFill>
                <a:cs typeface="Calibri"/>
              </a:rPr>
              <a:t>since it was cheaper.  </a:t>
            </a:r>
            <a:r>
              <a:rPr lang="en-US" sz="2000" b="1" dirty="0">
                <a:solidFill>
                  <a:srgbClr val="002060"/>
                </a:solidFill>
                <a:cs typeface="Calibri"/>
              </a:rPr>
              <a:t>Unfortunately syringe service programs are not available </a:t>
            </a:r>
            <a:r>
              <a:rPr lang="en-US" sz="2000" dirty="0">
                <a:solidFill>
                  <a:srgbClr val="002060"/>
                </a:solidFill>
                <a:cs typeface="Calibri"/>
              </a:rPr>
              <a:t>where he lives, and he has been sharing needles and syringes.</a:t>
            </a:r>
            <a:br>
              <a:rPr lang="en-US" sz="2000" dirty="0">
                <a:solidFill>
                  <a:srgbClr val="002060"/>
                </a:solidFill>
                <a:cs typeface="Calibri"/>
              </a:rPr>
            </a:br>
            <a:endParaRPr lang="en-US" sz="2000" dirty="0">
              <a:solidFill>
                <a:srgbClr val="002060"/>
              </a:solidFill>
              <a:cs typeface="Calibri"/>
            </a:endParaRPr>
          </a:p>
          <a:p>
            <a:pPr marL="457200" indent="-457200"/>
            <a:r>
              <a:rPr lang="en-US" sz="2000" b="1" dirty="0">
                <a:solidFill>
                  <a:srgbClr val="002060"/>
                </a:solidFill>
                <a:cs typeface="Calibri"/>
              </a:rPr>
              <a:t>Three days ago, </a:t>
            </a:r>
            <a:r>
              <a:rPr lang="en-US" sz="2000" dirty="0">
                <a:solidFill>
                  <a:srgbClr val="002060"/>
                </a:solidFill>
                <a:cs typeface="Calibri"/>
              </a:rPr>
              <a:t>he presented to the Emergency Department (ED) with opioid withdrawal symptoms (Nausea, vomiting, diarrhea, restlessness, abdominal pain).  </a:t>
            </a:r>
            <a:r>
              <a:rPr lang="en-US" sz="2000" b="1" dirty="0">
                <a:solidFill>
                  <a:srgbClr val="002060"/>
                </a:solidFill>
                <a:cs typeface="Calibri"/>
              </a:rPr>
              <a:t>Fortunately, the ED medical provider was trained in SUD management </a:t>
            </a:r>
            <a:r>
              <a:rPr lang="en-US" sz="2000" dirty="0">
                <a:solidFill>
                  <a:srgbClr val="002060"/>
                </a:solidFill>
                <a:cs typeface="Calibri"/>
              </a:rPr>
              <a:t>and induced him with Buprenorphine/Naloxone and gave him a 3-day prescription, enough until he could be evaluated and placed on Medication Assisted Treatment (MAT). </a:t>
            </a:r>
            <a:r>
              <a:rPr lang="en-US" sz="2000" b="1" dirty="0">
                <a:solidFill>
                  <a:srgbClr val="002060"/>
                </a:solidFill>
                <a:cs typeface="Calibri"/>
              </a:rPr>
              <a:t>In addition, the provider was also trained in screening for STIs, HCV, and HIV </a:t>
            </a:r>
            <a:r>
              <a:rPr lang="en-US" sz="2000" b="1" dirty="0" err="1">
                <a:solidFill>
                  <a:srgbClr val="002060"/>
                </a:solidFill>
                <a:cs typeface="Calibri"/>
              </a:rPr>
              <a:t>PrEP</a:t>
            </a:r>
            <a:r>
              <a:rPr lang="en-US" sz="2000" b="1" dirty="0">
                <a:solidFill>
                  <a:srgbClr val="002060"/>
                </a:solidFill>
                <a:cs typeface="Calibri"/>
              </a:rPr>
              <a:t>,</a:t>
            </a:r>
            <a:r>
              <a:rPr lang="en-US" sz="2000" dirty="0">
                <a:solidFill>
                  <a:srgbClr val="002060"/>
                </a:solidFill>
                <a:cs typeface="Calibri"/>
              </a:rPr>
              <a:t> during the ED visit he was screened and tested positive for HCV. HIV and other STIs screens were negative and was referred to the ID clinic for HIV </a:t>
            </a:r>
            <a:r>
              <a:rPr lang="en-US" sz="2000" dirty="0" err="1">
                <a:solidFill>
                  <a:srgbClr val="002060"/>
                </a:solidFill>
                <a:cs typeface="Calibri"/>
              </a:rPr>
              <a:t>PrEP</a:t>
            </a:r>
            <a:r>
              <a:rPr lang="en-US" sz="2000" dirty="0">
                <a:solidFill>
                  <a:srgbClr val="002060"/>
                </a:solidFill>
                <a:cs typeface="Calibri"/>
              </a:rPr>
              <a:t> evaluation and HCV treatment. </a:t>
            </a:r>
            <a:endParaRPr lang="en-US" sz="4000" b="1" dirty="0">
              <a:solidFill>
                <a:srgbClr val="008797"/>
              </a:solidFill>
              <a:latin typeface="Segoe UI" panose="020B0502040204020203" pitchFamily="34" charset="0"/>
              <a:cs typeface="Segoe UI"/>
            </a:endParaRPr>
          </a:p>
          <a:p>
            <a:pPr marL="0" indent="0">
              <a:buNone/>
            </a:pPr>
            <a:endParaRPr lang="en-US" sz="6600" b="1" dirty="0">
              <a:solidFill>
                <a:srgbClr val="008797"/>
              </a:solidFill>
              <a:latin typeface="Segoe UI" panose="020B0502040204020203" pitchFamily="34" charset="0"/>
              <a:cs typeface="Segoe UI"/>
            </a:endParaRPr>
          </a:p>
          <a:p>
            <a:pPr marL="0" indent="0">
              <a:buNone/>
            </a:pPr>
            <a:endParaRPr lang="en-US" sz="1600" dirty="0">
              <a:solidFill>
                <a:srgbClr val="061F57"/>
              </a:solidFill>
              <a:latin typeface="Segoe UI" panose="020B0502040204020203" pitchFamily="34" charset="0"/>
              <a:cs typeface="Calibri" panose="020F0502020204030204"/>
            </a:endParaRPr>
          </a:p>
          <a:p>
            <a:endParaRPr lang="en-US" sz="1600" dirty="0">
              <a:solidFill>
                <a:srgbClr val="061F57"/>
              </a:solidFill>
              <a:latin typeface="Segoe UI" panose="020B0502040204020203" pitchFamily="34" charset="0"/>
              <a:cs typeface="Calibri" panose="020F0502020204030204"/>
            </a:endParaRPr>
          </a:p>
          <a:p>
            <a:endParaRPr lang="en-US" sz="1400" dirty="0">
              <a:solidFill>
                <a:srgbClr val="000000"/>
              </a:solidFill>
              <a:latin typeface="Segoe UI" panose="020B0502040204020203" pitchFamily="34" charset="0"/>
              <a:cs typeface="Segoe UI" panose="020B0502040204020203" pitchFamily="34" charset="0"/>
            </a:endParaRPr>
          </a:p>
          <a:p>
            <a:pPr marL="0" indent="0">
              <a:buNone/>
            </a:pPr>
            <a:endParaRPr lang="en-US" sz="16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1600" dirty="0">
              <a:solidFill>
                <a:srgbClr val="000000"/>
              </a:solidFill>
              <a:latin typeface="Segoe UI" panose="020B0502040204020203" pitchFamily="34" charset="0"/>
              <a:cs typeface="Calibri"/>
            </a:endParaRPr>
          </a:p>
          <a:p>
            <a:pPr marL="0" indent="0">
              <a:buNone/>
            </a:pPr>
            <a:endParaRPr lang="en-US" sz="1600" dirty="0">
              <a:solidFill>
                <a:srgbClr val="000000"/>
              </a:solidFill>
              <a:latin typeface="Segoe UI" panose="020B0502040204020203" pitchFamily="34" charset="0"/>
              <a:cs typeface="Calibri"/>
            </a:endParaRPr>
          </a:p>
          <a:p>
            <a:pPr marL="457200" indent="-457200"/>
            <a:endParaRPr lang="en-US" sz="16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Calibri"/>
              <a:cs typeface="Calibri"/>
            </a:endParaRPr>
          </a:p>
          <a:p>
            <a:pPr marL="457200" indent="-457200"/>
            <a:endParaRPr lang="en-US" sz="1400" dirty="0">
              <a:solidFill>
                <a:srgbClr val="000000"/>
              </a:solidFill>
              <a:latin typeface="Segoe UI"/>
              <a:cs typeface="Calibri"/>
            </a:endParaRPr>
          </a:p>
        </p:txBody>
      </p:sp>
    </p:spTree>
    <p:extLst>
      <p:ext uri="{BB962C8B-B14F-4D97-AF65-F5344CB8AC3E}">
        <p14:creationId xmlns:p14="http://schemas.microsoft.com/office/powerpoint/2010/main" val="849758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a:solidFill>
                  <a:schemeClr val="bg1"/>
                </a:solidFill>
                <a:latin typeface="Segoe UI"/>
                <a:cs typeface="Segoe UI"/>
              </a:rPr>
              <a:t>Missed Opportunities</a:t>
            </a:r>
            <a:endParaRPr lang="en-US" sz="4800" dirty="0">
              <a:solidFill>
                <a:schemeClr val="bg1"/>
              </a:solidFill>
              <a:latin typeface="Segoe UI"/>
              <a:cs typeface="Calibri"/>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graphicFrame>
        <p:nvGraphicFramePr>
          <p:cNvPr id="8" name="Content Placeholder 2">
            <a:extLst>
              <a:ext uri="{FF2B5EF4-FFF2-40B4-BE49-F238E27FC236}">
                <a16:creationId xmlns:a16="http://schemas.microsoft.com/office/drawing/2014/main" id="{E1565901-C9B2-3911-1455-51D498AD227F}"/>
              </a:ext>
            </a:extLst>
          </p:cNvPr>
          <p:cNvGraphicFramePr>
            <a:graphicFrameLocks noGrp="1"/>
          </p:cNvGraphicFramePr>
          <p:nvPr>
            <p:ph idx="1"/>
            <p:extLst>
              <p:ext uri="{D42A27DB-BD31-4B8C-83A1-F6EECF244321}">
                <p14:modId xmlns:p14="http://schemas.microsoft.com/office/powerpoint/2010/main" val="2446246926"/>
              </p:ext>
            </p:extLst>
          </p:nvPr>
        </p:nvGraphicFramePr>
        <p:xfrm>
          <a:off x="2610740" y="1504441"/>
          <a:ext cx="9498882" cy="5243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160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What can we do for Mr. 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5631252"/>
            <a:ext cx="926156" cy="1665394"/>
          </a:xfrm>
          <a:prstGeom prst="rect">
            <a:avLst/>
          </a:prstGeom>
        </p:spPr>
      </p:pic>
      <p:graphicFrame>
        <p:nvGraphicFramePr>
          <p:cNvPr id="7" name="Content Placeholder 2">
            <a:extLst>
              <a:ext uri="{FF2B5EF4-FFF2-40B4-BE49-F238E27FC236}">
                <a16:creationId xmlns:a16="http://schemas.microsoft.com/office/drawing/2014/main" id="{B754F30B-D171-3C8A-5F24-4CA145B484C6}"/>
              </a:ext>
            </a:extLst>
          </p:cNvPr>
          <p:cNvGraphicFramePr>
            <a:graphicFrameLocks noGrp="1"/>
          </p:cNvGraphicFramePr>
          <p:nvPr>
            <p:ph idx="1"/>
            <p:extLst>
              <p:ext uri="{D42A27DB-BD31-4B8C-83A1-F6EECF244321}">
                <p14:modId xmlns:p14="http://schemas.microsoft.com/office/powerpoint/2010/main" val="2209088872"/>
              </p:ext>
            </p:extLst>
          </p:nvPr>
        </p:nvGraphicFramePr>
        <p:xfrm>
          <a:off x="926155" y="2096650"/>
          <a:ext cx="11087425" cy="43672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7509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a:solidFill>
                  <a:schemeClr val="bg1"/>
                </a:solidFill>
                <a:latin typeface="Segoe UI"/>
                <a:cs typeface="Segoe UI"/>
              </a:rPr>
              <a:t>Outline</a:t>
            </a:r>
            <a:endParaRPr lang="en-US" sz="4800" dirty="0">
              <a:solidFill>
                <a:schemeClr val="bg1"/>
              </a:solidFill>
              <a:latin typeface="Segoe UI"/>
              <a:cs typeface="Calibri"/>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689612" y="1727524"/>
            <a:ext cx="8773428" cy="498598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4000" b="1" dirty="0">
                <a:solidFill>
                  <a:schemeClr val="accent1">
                    <a:lumMod val="50000"/>
                  </a:schemeClr>
                </a:solidFill>
                <a:ea typeface="+mn-lt"/>
                <a:cs typeface="+mn-lt"/>
              </a:rPr>
              <a:t>Clinical Case</a:t>
            </a:r>
            <a:br>
              <a:rPr lang="en-US" sz="4000" b="1" dirty="0">
                <a:solidFill>
                  <a:schemeClr val="accent1">
                    <a:lumMod val="50000"/>
                  </a:schemeClr>
                </a:solidFill>
                <a:ea typeface="+mn-lt"/>
                <a:cs typeface="+mn-lt"/>
              </a:rPr>
            </a:br>
            <a:endParaRPr lang="en-US" dirty="0">
              <a:solidFill>
                <a:schemeClr val="accent1">
                  <a:lumMod val="50000"/>
                </a:schemeClr>
              </a:solidFill>
            </a:endParaRPr>
          </a:p>
          <a:p>
            <a:pPr marL="457200" indent="-457200"/>
            <a:r>
              <a:rPr lang="en-US" sz="4000" b="1" dirty="0">
                <a:solidFill>
                  <a:srgbClr val="FF0000"/>
                </a:solidFill>
                <a:cs typeface="Calibri"/>
              </a:rPr>
              <a:t>The SUD | HCV | HIV | STI </a:t>
            </a:r>
            <a:r>
              <a:rPr lang="en-US" sz="4000" b="1" dirty="0" err="1">
                <a:solidFill>
                  <a:srgbClr val="FF0000"/>
                </a:solidFill>
                <a:cs typeface="Calibri"/>
              </a:rPr>
              <a:t>Syndemic</a:t>
            </a:r>
            <a:endParaRPr lang="en-US" sz="4000" b="1" dirty="0">
              <a:solidFill>
                <a:srgbClr val="FF0000"/>
              </a:solidFill>
              <a:cs typeface="Calibri"/>
            </a:endParaRPr>
          </a:p>
          <a:p>
            <a:pPr marL="914400" lvl="1" indent="-457200"/>
            <a:r>
              <a:rPr lang="en-US" sz="3600" dirty="0">
                <a:solidFill>
                  <a:srgbClr val="002060"/>
                </a:solidFill>
                <a:cs typeface="Calibri"/>
              </a:rPr>
              <a:t>Example: Scott County, Indiana</a:t>
            </a:r>
            <a:br>
              <a:rPr lang="en-US" sz="3600" dirty="0">
                <a:solidFill>
                  <a:srgbClr val="002060"/>
                </a:solidFill>
                <a:cs typeface="Calibri"/>
              </a:rPr>
            </a:br>
            <a:endParaRPr lang="en-US" sz="3600" dirty="0">
              <a:solidFill>
                <a:srgbClr val="002060"/>
              </a:solidFill>
              <a:cs typeface="Calibri"/>
            </a:endParaRPr>
          </a:p>
          <a:p>
            <a:pPr marL="457200" indent="-457200"/>
            <a:r>
              <a:rPr lang="en-US" sz="4000" b="1" dirty="0">
                <a:solidFill>
                  <a:srgbClr val="002060"/>
                </a:solidFill>
                <a:cs typeface="Calibri"/>
              </a:rPr>
              <a:t>The SUD | HCV | HIV | STI Syndemic in Indian Country</a:t>
            </a:r>
            <a:br>
              <a:rPr lang="en-US" sz="4000" b="1" dirty="0">
                <a:solidFill>
                  <a:srgbClr val="002060"/>
                </a:solidFill>
                <a:cs typeface="Calibri"/>
              </a:rPr>
            </a:br>
            <a:endParaRPr lang="en-US" sz="4000" b="1" dirty="0">
              <a:solidFill>
                <a:srgbClr val="002060"/>
              </a:solidFill>
              <a:cs typeface="Calibri"/>
            </a:endParaRPr>
          </a:p>
          <a:p>
            <a:pPr marL="457200" indent="-457200"/>
            <a:r>
              <a:rPr lang="en-US" sz="4000" b="1" dirty="0">
                <a:solidFill>
                  <a:srgbClr val="002060"/>
                </a:solidFill>
                <a:cs typeface="Calibri"/>
              </a:rPr>
              <a:t>Interventions to Mitigate the </a:t>
            </a:r>
            <a:r>
              <a:rPr lang="en-US" sz="4000" b="1" dirty="0" err="1">
                <a:solidFill>
                  <a:srgbClr val="002060"/>
                </a:solidFill>
                <a:cs typeface="Calibri"/>
              </a:rPr>
              <a:t>Syndemic</a:t>
            </a:r>
            <a:r>
              <a:rPr lang="en-US" sz="4000" b="1" dirty="0">
                <a:solidFill>
                  <a:srgbClr val="002060"/>
                </a:solidFill>
                <a:cs typeface="Calibri"/>
              </a:rPr>
              <a:t>:</a:t>
            </a:r>
          </a:p>
          <a:p>
            <a:pPr marL="914400" lvl="1" indent="-457200"/>
            <a:r>
              <a:rPr lang="en-US" b="1" dirty="0">
                <a:solidFill>
                  <a:srgbClr val="002060"/>
                </a:solidFill>
                <a:cs typeface="Segoe UI"/>
              </a:rPr>
              <a:t>Societal (Macro), Health System (Micro), Health Professional (Individual)</a:t>
            </a:r>
            <a:br>
              <a:rPr lang="en-US" b="1" dirty="0">
                <a:solidFill>
                  <a:srgbClr val="002060"/>
                </a:solidFill>
                <a:cs typeface="Segoe UI"/>
              </a:rPr>
            </a:br>
            <a:endParaRPr lang="en-US" b="1" dirty="0">
              <a:solidFill>
                <a:srgbClr val="002060"/>
              </a:solidFill>
              <a:cs typeface="Segoe UI"/>
            </a:endParaRPr>
          </a:p>
          <a:p>
            <a:pPr marL="457200" indent="-457200"/>
            <a:r>
              <a:rPr lang="en-US" sz="4400" b="1" dirty="0">
                <a:solidFill>
                  <a:srgbClr val="002060"/>
                </a:solidFill>
                <a:cs typeface="Calibri"/>
              </a:rPr>
              <a:t>Conclusions</a:t>
            </a: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476291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403385"/>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err="1">
                <a:solidFill>
                  <a:schemeClr val="bg1"/>
                </a:solidFill>
                <a:latin typeface="Segoe UI"/>
                <a:cs typeface="Segoe UI"/>
              </a:rPr>
              <a:t>Syndemic</a:t>
            </a:r>
            <a:endParaRPr lang="en-US" sz="4800" dirty="0">
              <a:solidFill>
                <a:schemeClr val="bg1"/>
              </a:solidFill>
              <a:latin typeface="Segoe UI"/>
              <a:cs typeface="Calibri"/>
            </a:endParaRPr>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96562" y="1629826"/>
            <a:ext cx="6138885"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sz="2800" b="1" dirty="0">
                <a:solidFill>
                  <a:srgbClr val="002060"/>
                </a:solidFill>
                <a:cs typeface="Calibri"/>
              </a:rPr>
              <a:t>Core principles</a:t>
            </a:r>
            <a:r>
              <a:rPr lang="en-US" sz="2800" dirty="0">
                <a:solidFill>
                  <a:srgbClr val="002060"/>
                </a:solidFill>
                <a:cs typeface="Calibri"/>
              </a:rPr>
              <a:t>:</a:t>
            </a:r>
            <a:br>
              <a:rPr lang="en-US" sz="2800" dirty="0">
                <a:solidFill>
                  <a:srgbClr val="002060"/>
                </a:solidFill>
                <a:cs typeface="Calibri"/>
              </a:rPr>
            </a:br>
            <a:endParaRPr lang="en-US" dirty="0">
              <a:solidFill>
                <a:srgbClr val="002060"/>
              </a:solidFill>
              <a:cs typeface="Calibri"/>
            </a:endParaRPr>
          </a:p>
          <a:p>
            <a:pPr lvl="1"/>
            <a:r>
              <a:rPr lang="en-US" b="1" dirty="0">
                <a:solidFill>
                  <a:srgbClr val="002060"/>
                </a:solidFill>
                <a:cs typeface="Calibri"/>
              </a:rPr>
              <a:t>Clusterin</a:t>
            </a:r>
            <a:r>
              <a:rPr lang="en-US" dirty="0">
                <a:solidFill>
                  <a:srgbClr val="002060"/>
                </a:solidFill>
                <a:cs typeface="Calibri"/>
              </a:rPr>
              <a:t>g of two or more conditions in a specific population</a:t>
            </a:r>
            <a:br>
              <a:rPr lang="en-US" dirty="0">
                <a:solidFill>
                  <a:srgbClr val="002060"/>
                </a:solidFill>
                <a:cs typeface="Calibri"/>
              </a:rPr>
            </a:br>
            <a:endParaRPr lang="en-US" dirty="0">
              <a:solidFill>
                <a:srgbClr val="002060"/>
              </a:solidFill>
              <a:cs typeface="Calibri"/>
            </a:endParaRPr>
          </a:p>
          <a:p>
            <a:pPr lvl="1"/>
            <a:r>
              <a:rPr lang="en-US" dirty="0">
                <a:solidFill>
                  <a:srgbClr val="002060"/>
                </a:solidFill>
                <a:cs typeface="Calibri"/>
              </a:rPr>
              <a:t>Their </a:t>
            </a:r>
            <a:r>
              <a:rPr lang="en-US" b="1" dirty="0">
                <a:solidFill>
                  <a:srgbClr val="002060"/>
                </a:solidFill>
                <a:cs typeface="Calibri"/>
              </a:rPr>
              <a:t>synergism</a:t>
            </a:r>
            <a:r>
              <a:rPr lang="en-US" dirty="0">
                <a:solidFill>
                  <a:srgbClr val="002060"/>
                </a:solidFill>
                <a:cs typeface="Calibri"/>
              </a:rPr>
              <a:t> in producing excess burden of disease in a population</a:t>
            </a:r>
            <a:br>
              <a:rPr lang="en-US" dirty="0">
                <a:solidFill>
                  <a:srgbClr val="002060"/>
                </a:solidFill>
                <a:cs typeface="Calibri"/>
              </a:rPr>
            </a:br>
            <a:endParaRPr lang="en-US" dirty="0">
              <a:solidFill>
                <a:srgbClr val="002060"/>
              </a:solidFill>
              <a:cs typeface="Calibri"/>
            </a:endParaRPr>
          </a:p>
          <a:p>
            <a:pPr lvl="1"/>
            <a:r>
              <a:rPr lang="en-US" b="1" dirty="0">
                <a:solidFill>
                  <a:srgbClr val="002060"/>
                </a:solidFill>
                <a:cs typeface="Calibri"/>
              </a:rPr>
              <a:t>Precipitation and propagation</a:t>
            </a:r>
            <a:r>
              <a:rPr lang="en-US" dirty="0">
                <a:solidFill>
                  <a:srgbClr val="002060"/>
                </a:solidFill>
                <a:cs typeface="Calibri"/>
              </a:rPr>
              <a:t> by large scale behavioral, </a:t>
            </a:r>
            <a:r>
              <a:rPr lang="en-US" dirty="0" smtClean="0">
                <a:solidFill>
                  <a:srgbClr val="002060"/>
                </a:solidFill>
                <a:cs typeface="Calibri"/>
              </a:rPr>
              <a:t>structural and </a:t>
            </a:r>
            <a:r>
              <a:rPr lang="en-US" dirty="0">
                <a:solidFill>
                  <a:srgbClr val="002060"/>
                </a:solidFill>
                <a:cs typeface="Calibri"/>
              </a:rPr>
              <a:t>social forces </a:t>
            </a:r>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3" name="Picture 4" descr="http://4.bp.blogspot.com/-kO6giN3q_28/TpeF4-SHvXI/AAAAAAAAAGI/YZBCxGmS7lo/s1600/1-1-3.jpg">
            <a:extLst>
              <a:ext uri="{FF2B5EF4-FFF2-40B4-BE49-F238E27FC236}">
                <a16:creationId xmlns:a16="http://schemas.microsoft.com/office/drawing/2014/main" id="{571D2AD4-F419-1223-1455-BD429A00B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20838" y="1651361"/>
            <a:ext cx="1479877" cy="980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Content Placeholder 3">
            <a:extLst>
              <a:ext uri="{FF2B5EF4-FFF2-40B4-BE49-F238E27FC236}">
                <a16:creationId xmlns:a16="http://schemas.microsoft.com/office/drawing/2014/main" id="{7CBC1E17-1364-B474-07A6-99149B61F00D}"/>
              </a:ext>
            </a:extLst>
          </p:cNvPr>
          <p:cNvGraphicFramePr>
            <a:graphicFrameLocks noGrp="1"/>
          </p:cNvGraphicFramePr>
          <p:nvPr>
            <p:ph idx="1"/>
            <p:extLst>
              <p:ext uri="{D42A27DB-BD31-4B8C-83A1-F6EECF244321}">
                <p14:modId xmlns:p14="http://schemas.microsoft.com/office/powerpoint/2010/main" val="3172805307"/>
              </p:ext>
            </p:extLst>
          </p:nvPr>
        </p:nvGraphicFramePr>
        <p:xfrm>
          <a:off x="5683346" y="1951578"/>
          <a:ext cx="6669220" cy="45734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Content Placeholder 3">
            <a:extLst>
              <a:ext uri="{FF2B5EF4-FFF2-40B4-BE49-F238E27FC236}">
                <a16:creationId xmlns:a16="http://schemas.microsoft.com/office/drawing/2014/main" id="{FE409186-4C56-59EC-1362-4C341A829C27}"/>
              </a:ext>
            </a:extLst>
          </p:cNvPr>
          <p:cNvGraphicFramePr>
            <a:graphicFrameLocks/>
          </p:cNvGraphicFramePr>
          <p:nvPr>
            <p:extLst>
              <p:ext uri="{D42A27DB-BD31-4B8C-83A1-F6EECF244321}">
                <p14:modId xmlns:p14="http://schemas.microsoft.com/office/powerpoint/2010/main" val="2737103259"/>
              </p:ext>
            </p:extLst>
          </p:nvPr>
        </p:nvGraphicFramePr>
        <p:xfrm>
          <a:off x="6137189" y="3429000"/>
          <a:ext cx="5899149" cy="21322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TextBox 15">
            <a:extLst>
              <a:ext uri="{FF2B5EF4-FFF2-40B4-BE49-F238E27FC236}">
                <a16:creationId xmlns:a16="http://schemas.microsoft.com/office/drawing/2014/main" id="{18040ACB-2ECC-EF63-F91D-349455916EC2}"/>
              </a:ext>
            </a:extLst>
          </p:cNvPr>
          <p:cNvSpPr txBox="1"/>
          <p:nvPr/>
        </p:nvSpPr>
        <p:spPr>
          <a:xfrm>
            <a:off x="10331383" y="6353950"/>
            <a:ext cx="2021183" cy="461665"/>
          </a:xfrm>
          <a:prstGeom prst="rect">
            <a:avLst/>
          </a:prstGeom>
          <a:noFill/>
        </p:spPr>
        <p:txBody>
          <a:bodyPr wrap="square" rtlCol="0">
            <a:spAutoFit/>
          </a:bodyPr>
          <a:lstStyle/>
          <a:p>
            <a:r>
              <a:rPr lang="en-US" sz="800" dirty="0"/>
              <a:t>HIV: Human Immunodeficiency Virus </a:t>
            </a:r>
          </a:p>
          <a:p>
            <a:r>
              <a:rPr lang="en-US" sz="800" dirty="0"/>
              <a:t>HCV: Hepatitis C virus</a:t>
            </a:r>
          </a:p>
          <a:p>
            <a:r>
              <a:rPr lang="en-US" sz="800" dirty="0"/>
              <a:t>SUD: Substance Use Disorder</a:t>
            </a:r>
          </a:p>
        </p:txBody>
      </p:sp>
      <p:sp>
        <p:nvSpPr>
          <p:cNvPr id="17" name="Rectangle 16">
            <a:extLst>
              <a:ext uri="{FF2B5EF4-FFF2-40B4-BE49-F238E27FC236}">
                <a16:creationId xmlns:a16="http://schemas.microsoft.com/office/drawing/2014/main" id="{49ECB5A5-DAEF-9B8B-31DD-F577125E64A1}"/>
              </a:ext>
            </a:extLst>
          </p:cNvPr>
          <p:cNvSpPr/>
          <p:nvPr/>
        </p:nvSpPr>
        <p:spPr>
          <a:xfrm>
            <a:off x="1174847" y="6403353"/>
            <a:ext cx="8940797" cy="420756"/>
          </a:xfrm>
          <a:prstGeom prst="rect">
            <a:avLst/>
          </a:prstGeom>
        </p:spPr>
        <p:txBody>
          <a:bodyPr wrap="square">
            <a:spAutoFit/>
          </a:bodyPr>
          <a:lstStyle/>
          <a:p>
            <a:r>
              <a:rPr lang="en-US" sz="1067" dirty="0">
                <a:latin typeface="Open Sans"/>
              </a:rPr>
              <a:t>Singer, M. and Clair, S. (2003), </a:t>
            </a:r>
            <a:r>
              <a:rPr lang="en-US" sz="1067" dirty="0" err="1">
                <a:latin typeface="Open Sans"/>
              </a:rPr>
              <a:t>Syndemics</a:t>
            </a:r>
            <a:r>
              <a:rPr lang="en-US" sz="1067" dirty="0">
                <a:latin typeface="Open Sans"/>
              </a:rPr>
              <a:t> and Public Health: Reconceptualizing Disease in Bio‐Social Context. Medical Anthropology Quarterly, 17: 423-441. </a:t>
            </a:r>
            <a:r>
              <a:rPr lang="en-US" sz="1067" dirty="0">
                <a:latin typeface="Open Sans"/>
                <a:hlinkClick r:id="rId15">
                  <a:extLst>
                    <a:ext uri="{A12FA001-AC4F-418D-AE19-62706E023703}">
                      <ahyp:hlinkClr xmlns:ahyp="http://schemas.microsoft.com/office/drawing/2018/hyperlinkcolor" xmlns="" val="tx"/>
                    </a:ext>
                  </a:extLst>
                </a:hlinkClick>
              </a:rPr>
              <a:t>https://doi.org/10.1525/maq.2003.17.4.423</a:t>
            </a:r>
            <a:endParaRPr lang="es-ES_tradnl" sz="1067" dirty="0"/>
          </a:p>
        </p:txBody>
      </p:sp>
    </p:spTree>
    <p:extLst>
      <p:ext uri="{BB962C8B-B14F-4D97-AF65-F5344CB8AC3E}">
        <p14:creationId xmlns:p14="http://schemas.microsoft.com/office/powerpoint/2010/main" val="4864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Orientation - A. Whitemore</Template>
  <TotalTime>578</TotalTime>
  <Words>4256</Words>
  <Application>Microsoft Office PowerPoint</Application>
  <PresentationFormat>Widescreen</PresentationFormat>
  <Paragraphs>631</Paragraphs>
  <Slides>41</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ＭＳ Ｐゴシック</vt:lpstr>
      <vt:lpstr>Arial</vt:lpstr>
      <vt:lpstr>Calibri</vt:lpstr>
      <vt:lpstr>Calibri Light</vt:lpstr>
      <vt:lpstr>ff-scala-sans-pro</vt:lpstr>
      <vt:lpstr>Gill Sans Nova Book</vt:lpstr>
      <vt:lpstr>Helvetica Light</vt:lpstr>
      <vt:lpstr>Open Sans</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 whitemore</dc:creator>
  <cp:lastModifiedBy>Jorge R. Mera</cp:lastModifiedBy>
  <cp:revision>527</cp:revision>
  <dcterms:created xsi:type="dcterms:W3CDTF">2021-11-19T20:42:21Z</dcterms:created>
  <dcterms:modified xsi:type="dcterms:W3CDTF">2022-04-19T19:59:31Z</dcterms:modified>
</cp:coreProperties>
</file>