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50"/>
  </p:notesMasterIdLst>
  <p:sldIdLst>
    <p:sldId id="270" r:id="rId5"/>
    <p:sldId id="269" r:id="rId6"/>
    <p:sldId id="266" r:id="rId7"/>
    <p:sldId id="274" r:id="rId8"/>
    <p:sldId id="277" r:id="rId9"/>
    <p:sldId id="289" r:id="rId10"/>
    <p:sldId id="290" r:id="rId11"/>
    <p:sldId id="278" r:id="rId12"/>
    <p:sldId id="279" r:id="rId13"/>
    <p:sldId id="280" r:id="rId14"/>
    <p:sldId id="281" r:id="rId15"/>
    <p:sldId id="267" r:id="rId16"/>
    <p:sldId id="275" r:id="rId17"/>
    <p:sldId id="271" r:id="rId18"/>
    <p:sldId id="272" r:id="rId19"/>
    <p:sldId id="300" r:id="rId20"/>
    <p:sldId id="301" r:id="rId21"/>
    <p:sldId id="265" r:id="rId22"/>
    <p:sldId id="291" r:id="rId23"/>
    <p:sldId id="258" r:id="rId24"/>
    <p:sldId id="293" r:id="rId25"/>
    <p:sldId id="259" r:id="rId26"/>
    <p:sldId id="260" r:id="rId27"/>
    <p:sldId id="268" r:id="rId28"/>
    <p:sldId id="304" r:id="rId29"/>
    <p:sldId id="303" r:id="rId30"/>
    <p:sldId id="283" r:id="rId31"/>
    <p:sldId id="261" r:id="rId32"/>
    <p:sldId id="284" r:id="rId33"/>
    <p:sldId id="297" r:id="rId34"/>
    <p:sldId id="285" r:id="rId35"/>
    <p:sldId id="294" r:id="rId36"/>
    <p:sldId id="302" r:id="rId37"/>
    <p:sldId id="262" r:id="rId38"/>
    <p:sldId id="287" r:id="rId39"/>
    <p:sldId id="288" r:id="rId40"/>
    <p:sldId id="263" r:id="rId41"/>
    <p:sldId id="296" r:id="rId42"/>
    <p:sldId id="295" r:id="rId43"/>
    <p:sldId id="298" r:id="rId44"/>
    <p:sldId id="299" r:id="rId45"/>
    <p:sldId id="264" r:id="rId46"/>
    <p:sldId id="286" r:id="rId47"/>
    <p:sldId id="282" r:id="rId48"/>
    <p:sldId id="27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E2E47-96C4-48FA-8576-B3DE77BB21DF}" v="6296" dt="2022-05-17T17:23:15.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4230" autoAdjust="0"/>
  </p:normalViewPr>
  <p:slideViewPr>
    <p:cSldViewPr snapToGrid="0">
      <p:cViewPr varScale="1">
        <p:scale>
          <a:sx n="54" d="100"/>
          <a:sy n="54" d="100"/>
        </p:scale>
        <p:origin x="1188" y="60"/>
      </p:cViewPr>
      <p:guideLst/>
    </p:cSldViewPr>
  </p:slideViewPr>
  <p:outlineViewPr>
    <p:cViewPr>
      <p:scale>
        <a:sx n="33" d="100"/>
        <a:sy n="33" d="100"/>
      </p:scale>
      <p:origin x="0" y="-38802"/>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4E94-57C5-4625-AF8F-CC1407482DB1}"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8376A-1D57-404D-98AD-FE524BDB8CCA}" type="slidenum">
              <a:rPr lang="en-US" smtClean="0"/>
              <a:t>‹#›</a:t>
            </a:fld>
            <a:endParaRPr lang="en-US"/>
          </a:p>
        </p:txBody>
      </p:sp>
    </p:spTree>
    <p:extLst>
      <p:ext uri="{BB962C8B-B14F-4D97-AF65-F5344CB8AC3E}">
        <p14:creationId xmlns:p14="http://schemas.microsoft.com/office/powerpoint/2010/main" val="225176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hysio-pedia.com/McKenzie_Method#cite_note-bron_4-1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pandemic </a:t>
            </a:r>
          </a:p>
          <a:p>
            <a:r>
              <a:rPr lang="en-US" dirty="0"/>
              <a:t> 840,00 Medicare visits </a:t>
            </a:r>
          </a:p>
          <a:p>
            <a:r>
              <a:rPr lang="en-US" dirty="0"/>
              <a:t>pandemic</a:t>
            </a:r>
            <a:r>
              <a:rPr lang="en-US" baseline="0" dirty="0"/>
              <a:t> – due to the public health emergency from COVID 19 insurance companies had to adjust to cover for telehealth, now all 50 stats cover telehealth in some form but it is variable by state. </a:t>
            </a:r>
            <a:endParaRPr lang="en-US" dirty="0"/>
          </a:p>
          <a:p>
            <a:r>
              <a:rPr lang="en-US" dirty="0"/>
              <a:t>2020- 63 fold</a:t>
            </a:r>
            <a:r>
              <a:rPr lang="en-US" baseline="0" dirty="0"/>
              <a:t> increase to 52.7 million  visits </a:t>
            </a:r>
          </a:p>
          <a:p>
            <a:r>
              <a:rPr lang="en-US" baseline="0" dirty="0"/>
              <a:t>Post pandemic</a:t>
            </a:r>
          </a:p>
          <a:p>
            <a:r>
              <a:rPr lang="en-US" sz="1200" b="0" i="0" kern="1200" dirty="0">
                <a:solidFill>
                  <a:schemeClr val="tx1"/>
                </a:solidFill>
                <a:effectLst/>
                <a:latin typeface="+mn-lt"/>
                <a:ea typeface="+mn-ea"/>
                <a:cs typeface="+mn-cs"/>
              </a:rPr>
              <a:t>Telehealth use fell </a:t>
            </a:r>
            <a:r>
              <a:rPr lang="en-US" sz="1200" b="1" i="0" kern="1200" dirty="0">
                <a:solidFill>
                  <a:schemeClr val="tx1"/>
                </a:solidFill>
                <a:effectLst/>
                <a:latin typeface="+mn-lt"/>
                <a:ea typeface="+mn-ea"/>
                <a:cs typeface="+mn-cs"/>
              </a:rPr>
              <a:t>37%</a:t>
            </a:r>
            <a:r>
              <a:rPr lang="en-US" sz="1200" b="0" i="0" kern="1200" dirty="0">
                <a:solidFill>
                  <a:schemeClr val="tx1"/>
                </a:solidFill>
                <a:effectLst/>
                <a:latin typeface="+mn-lt"/>
                <a:ea typeface="+mn-ea"/>
                <a:cs typeface="+mn-cs"/>
              </a:rPr>
              <a:t> from pandemic highs to the end of Q1’2021.</a:t>
            </a:r>
          </a:p>
          <a:p>
            <a:r>
              <a:rPr lang="en-US" sz="1200" b="1" i="0" kern="1200" dirty="0">
                <a:solidFill>
                  <a:schemeClr val="tx1"/>
                </a:solidFill>
                <a:effectLst/>
                <a:latin typeface="+mn-lt"/>
                <a:ea typeface="+mn-ea"/>
                <a:cs typeface="+mn-cs"/>
              </a:rPr>
              <a:t>Mental health has been, and will continue to be, a key driver of telehealth demand.</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35% </a:t>
            </a:r>
            <a:r>
              <a:rPr lang="en-US" sz="1200" b="0" i="0" kern="1200" dirty="0">
                <a:solidFill>
                  <a:schemeClr val="tx1"/>
                </a:solidFill>
                <a:effectLst/>
                <a:latin typeface="+mn-lt"/>
                <a:ea typeface="+mn-ea"/>
                <a:cs typeface="+mn-cs"/>
              </a:rPr>
              <a:t>of all telehealth visits were for mental health conditions, which is more than the next five leading drivers combined.</a:t>
            </a:r>
          </a:p>
          <a:p>
            <a:r>
              <a:rPr lang="en-US" sz="1200" b="1" i="0" kern="1200" dirty="0">
                <a:solidFill>
                  <a:schemeClr val="tx1"/>
                </a:solidFill>
                <a:effectLst/>
                <a:latin typeface="+mn-lt"/>
                <a:ea typeface="+mn-ea"/>
                <a:cs typeface="+mn-cs"/>
              </a:rPr>
              <a:t>80%</a:t>
            </a:r>
            <a:r>
              <a:rPr lang="en-US" sz="1200" b="0" i="0" kern="1200" dirty="0">
                <a:solidFill>
                  <a:schemeClr val="tx1"/>
                </a:solidFill>
                <a:effectLst/>
                <a:latin typeface="+mn-lt"/>
                <a:ea typeface="+mn-ea"/>
                <a:cs typeface="+mn-cs"/>
              </a:rPr>
              <a:t> of consumers say they’d be willing to use home care models (like hospital at home schemes) if they were covered by insurance.</a:t>
            </a:r>
          </a:p>
          <a:p>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4</a:t>
            </a:fld>
            <a:endParaRPr lang="en-US"/>
          </a:p>
        </p:txBody>
      </p:sp>
    </p:spTree>
    <p:extLst>
      <p:ext uri="{BB962C8B-B14F-4D97-AF65-F5344CB8AC3E}">
        <p14:creationId xmlns:p14="http://schemas.microsoft.com/office/powerpoint/2010/main" val="187086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verified purchases on amazon.</a:t>
            </a:r>
            <a:r>
              <a:rPr lang="en-US" baseline="0" dirty="0"/>
              <a:t>  Some cameras can have bad integrated sounds, getting external mic will increase quality. Good camera for 200-300.  You can get a 4K camera but may take up too much bandwidth, wont work well with poor connection.  HD camera is fine</a:t>
            </a:r>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23</a:t>
            </a:fld>
            <a:endParaRPr lang="en-US"/>
          </a:p>
        </p:txBody>
      </p:sp>
    </p:spTree>
    <p:extLst>
      <p:ext uri="{BB962C8B-B14F-4D97-AF65-F5344CB8AC3E}">
        <p14:creationId xmlns:p14="http://schemas.microsoft.com/office/powerpoint/2010/main" val="10716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Zische</a:t>
            </a:r>
            <a:r>
              <a:rPr lang="en-US" dirty="0"/>
              <a:t> et al. </a:t>
            </a:r>
            <a:r>
              <a:rPr lang="en-US" b="0" i="0" dirty="0">
                <a:solidFill>
                  <a:srgbClr val="212121"/>
                </a:solidFill>
                <a:effectLst/>
                <a:latin typeface="Cambria" panose="02040503050406030204" pitchFamily="18" charset="0"/>
              </a:rPr>
              <a:t>Performing physiotherapy assessments using synchronous forms of telehealth appears valid and reliable for specific assessment types in limited populations. Further research is needed</a:t>
            </a:r>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25</a:t>
            </a:fld>
            <a:endParaRPr lang="en-US"/>
          </a:p>
        </p:txBody>
      </p:sp>
    </p:spTree>
    <p:extLst>
      <p:ext uri="{BB962C8B-B14F-4D97-AF65-F5344CB8AC3E}">
        <p14:creationId xmlns:p14="http://schemas.microsoft.com/office/powerpoint/2010/main" val="57940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research in needed. </a:t>
            </a:r>
            <a:r>
              <a:rPr lang="en-US" dirty="0" err="1"/>
              <a:t>Studay</a:t>
            </a:r>
            <a:r>
              <a:rPr lang="en-US" dirty="0"/>
              <a:t> done by </a:t>
            </a:r>
            <a:r>
              <a:rPr lang="en-US" dirty="0" err="1"/>
              <a:t>Euannuci</a:t>
            </a:r>
            <a:r>
              <a:rPr lang="en-US" dirty="0"/>
              <a:t> et al. </a:t>
            </a:r>
          </a:p>
        </p:txBody>
      </p:sp>
      <p:sp>
        <p:nvSpPr>
          <p:cNvPr id="4" name="Slide Number Placeholder 3"/>
          <p:cNvSpPr>
            <a:spLocks noGrp="1"/>
          </p:cNvSpPr>
          <p:nvPr>
            <p:ph type="sldNum" sz="quarter" idx="5"/>
          </p:nvPr>
        </p:nvSpPr>
        <p:spPr/>
        <p:txBody>
          <a:bodyPr/>
          <a:lstStyle/>
          <a:p>
            <a:fld id="{35C8376A-1D57-404D-98AD-FE524BDB8CCA}" type="slidenum">
              <a:rPr lang="en-US" smtClean="0"/>
              <a:t>26</a:t>
            </a:fld>
            <a:endParaRPr lang="en-US"/>
          </a:p>
        </p:txBody>
      </p:sp>
    </p:spTree>
    <p:extLst>
      <p:ext uri="{BB962C8B-B14F-4D97-AF65-F5344CB8AC3E}">
        <p14:creationId xmlns:p14="http://schemas.microsoft.com/office/powerpoint/2010/main" val="4241715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Derangement Group: </a:t>
            </a:r>
          </a:p>
          <a:p>
            <a:pPr algn="l">
              <a:buFont typeface="Arial" panose="020B0604020202020204" pitchFamily="34" charset="0"/>
              <a:buChar char="•"/>
            </a:pPr>
            <a:r>
              <a:rPr lang="en-US" b="0" i="0" dirty="0">
                <a:solidFill>
                  <a:srgbClr val="020621"/>
                </a:solidFill>
                <a:effectLst/>
                <a:latin typeface="tisapro-regular"/>
              </a:rPr>
              <a:t>This is the more common and known syndrome</a:t>
            </a:r>
          </a:p>
          <a:p>
            <a:pPr algn="l">
              <a:buFont typeface="Arial" panose="020B0604020202020204" pitchFamily="34" charset="0"/>
              <a:buChar char="•"/>
            </a:pPr>
            <a:r>
              <a:rPr lang="en-US" b="0" i="0" dirty="0">
                <a:solidFill>
                  <a:srgbClr val="020621"/>
                </a:solidFill>
                <a:effectLst/>
                <a:latin typeface="tisapro-regular"/>
              </a:rPr>
              <a:t>Inconsistency and change is the major characteristic of this syndrome</a:t>
            </a:r>
          </a:p>
          <a:p>
            <a:pPr algn="l">
              <a:buFont typeface="Arial" panose="020B0604020202020204" pitchFamily="34" charset="0"/>
              <a:buChar char="•"/>
            </a:pPr>
            <a:r>
              <a:rPr lang="en-US" b="0" i="0" dirty="0">
                <a:solidFill>
                  <a:srgbClr val="020621"/>
                </a:solidFill>
                <a:effectLst/>
                <a:latin typeface="tisapro-regular"/>
              </a:rPr>
              <a:t>Symptoms may be local, referred, radicular or a combination, the symptoms could also move from side to side or proximal to distal.</a:t>
            </a:r>
          </a:p>
          <a:p>
            <a:pPr algn="l">
              <a:buFont typeface="Arial" panose="020B0604020202020204" pitchFamily="34" charset="0"/>
              <a:buChar char="•"/>
            </a:pPr>
            <a:r>
              <a:rPr lang="en-US" b="0" i="0" dirty="0">
                <a:solidFill>
                  <a:srgbClr val="020621"/>
                </a:solidFill>
                <a:effectLst/>
                <a:latin typeface="tisapro-regular"/>
              </a:rPr>
              <a:t>Symptoms can be constant or intermittent and could vary through the day</a:t>
            </a:r>
          </a:p>
          <a:p>
            <a:pPr algn="l">
              <a:buFont typeface="Arial" panose="020B0604020202020204" pitchFamily="34" charset="0"/>
              <a:buChar char="•"/>
            </a:pPr>
            <a:r>
              <a:rPr lang="en-US" b="0" i="0" dirty="0">
                <a:solidFill>
                  <a:srgbClr val="020621"/>
                </a:solidFill>
                <a:effectLst/>
                <a:latin typeface="tisapro-regular"/>
              </a:rPr>
              <a:t>The onset can be sudden, with no known cause, or gradual over time</a:t>
            </a:r>
          </a:p>
          <a:p>
            <a:pPr algn="l">
              <a:buFont typeface="Arial" panose="020B0604020202020204" pitchFamily="34" charset="0"/>
              <a:buChar char="•"/>
            </a:pPr>
            <a:r>
              <a:rPr lang="en-US" b="0" i="0" dirty="0">
                <a:solidFill>
                  <a:srgbClr val="020621"/>
                </a:solidFill>
                <a:effectLst/>
                <a:latin typeface="tisapro-regular"/>
              </a:rPr>
              <a:t>The symptoms can be influenced by postures or normal daily activities</a:t>
            </a:r>
          </a:p>
          <a:p>
            <a:pPr algn="l">
              <a:buFont typeface="Arial" panose="020B0604020202020204" pitchFamily="34" charset="0"/>
              <a:buChar char="•"/>
            </a:pPr>
            <a:r>
              <a:rPr lang="en-US" b="0" i="0" dirty="0">
                <a:solidFill>
                  <a:srgbClr val="020621"/>
                </a:solidFill>
                <a:effectLst/>
                <a:latin typeface="tisapro-regular"/>
              </a:rPr>
              <a:t>Directional preference is a hallmark of derangement syndrome, which a specific repeated movement or sustained position causes a relevant improvement in symptoms.</a:t>
            </a:r>
          </a:p>
          <a:p>
            <a:pPr algn="l">
              <a:buFont typeface="Arial" panose="020B0604020202020204" pitchFamily="34" charset="0"/>
              <a:buChar char="•"/>
            </a:pPr>
            <a:r>
              <a:rPr lang="en-US" b="0" i="0" dirty="0">
                <a:solidFill>
                  <a:srgbClr val="020621"/>
                </a:solidFill>
                <a:effectLst/>
                <a:latin typeface="tisapro-regular"/>
              </a:rPr>
              <a:t>Treatments involve specific movements that cause the pain to decrease, centralize and/or abolish.</a:t>
            </a:r>
            <a:r>
              <a:rPr lang="en-US" b="0" i="0" u="none" strike="noStrike" baseline="30000" dirty="0">
                <a:solidFill>
                  <a:srgbClr val="2752FF"/>
                </a:solidFill>
                <a:effectLst/>
                <a:latin typeface="tisapro-regular"/>
                <a:hlinkClick r:id="rId3"/>
              </a:rPr>
              <a:t>[12]</a:t>
            </a:r>
            <a:endParaRPr lang="en-US" b="0" i="0" u="none" strike="noStrike" baseline="30000" dirty="0">
              <a:solidFill>
                <a:srgbClr val="2752FF"/>
              </a:solidFill>
              <a:effectLst/>
              <a:latin typeface="tisapro-regular"/>
            </a:endParaRPr>
          </a:p>
          <a:p>
            <a:pPr algn="l">
              <a:buFont typeface="Arial" panose="020B0604020202020204" pitchFamily="34" charset="0"/>
              <a:buNone/>
            </a:pPr>
            <a:endParaRPr lang="en-US" b="0" i="0" u="none" strike="noStrike" baseline="30000" dirty="0">
              <a:solidFill>
                <a:srgbClr val="2752FF"/>
              </a:solidFill>
              <a:effectLst/>
              <a:latin typeface="tisapro-regular"/>
            </a:endParaRPr>
          </a:p>
          <a:p>
            <a:pPr algn="l">
              <a:buFont typeface="Arial" panose="020B0604020202020204" pitchFamily="34" charset="0"/>
              <a:buNone/>
            </a:pPr>
            <a:r>
              <a:rPr lang="en-US" b="0" i="0" u="none" strike="noStrike" baseline="30000" dirty="0">
                <a:solidFill>
                  <a:srgbClr val="2752FF"/>
                </a:solidFill>
                <a:effectLst/>
                <a:latin typeface="tisapro-regular"/>
              </a:rPr>
              <a:t>Dysfunction</a:t>
            </a:r>
            <a:endParaRPr lang="en-US" b="0" i="0" dirty="0">
              <a:solidFill>
                <a:srgbClr val="020621"/>
              </a:solidFill>
              <a:effectLst/>
              <a:latin typeface="tisapro-regular"/>
            </a:endParaRPr>
          </a:p>
          <a:p>
            <a:pPr algn="l">
              <a:buFont typeface="Arial" panose="020B0604020202020204" pitchFamily="34" charset="0"/>
              <a:buChar char="•"/>
            </a:pPr>
            <a:r>
              <a:rPr lang="en-US" b="0" i="0" dirty="0">
                <a:solidFill>
                  <a:srgbClr val="020621"/>
                </a:solidFill>
                <a:effectLst/>
                <a:latin typeface="tisapro-regular"/>
              </a:rPr>
              <a:t>refers to pain which is a result of mechanical deformation of structurally impaired tissues like scar tissue or adhered or adaptively shortened tissue.</a:t>
            </a:r>
          </a:p>
          <a:p>
            <a:pPr algn="l">
              <a:buFont typeface="Arial" panose="020B0604020202020204" pitchFamily="34" charset="0"/>
              <a:buChar char="•"/>
            </a:pPr>
            <a:r>
              <a:rPr lang="en-US" b="0" i="0" dirty="0">
                <a:solidFill>
                  <a:srgbClr val="020621"/>
                </a:solidFill>
                <a:effectLst/>
                <a:latin typeface="tisapro-regular"/>
              </a:rPr>
              <a:t>The symptoms must be present for 8-12 weeks, this time allowed the tissues to deform</a:t>
            </a:r>
          </a:p>
          <a:p>
            <a:pPr algn="l">
              <a:buFont typeface="Arial" panose="020B0604020202020204" pitchFamily="34" charset="0"/>
              <a:buChar char="•"/>
            </a:pPr>
            <a:r>
              <a:rPr lang="en-US" b="0" i="0" dirty="0">
                <a:solidFill>
                  <a:srgbClr val="020621"/>
                </a:solidFill>
                <a:effectLst/>
                <a:latin typeface="tisapro-regular"/>
              </a:rPr>
              <a:t>The pain is always intermittent and arises at the end range of a restricted movement.</a:t>
            </a:r>
          </a:p>
          <a:p>
            <a:pPr algn="l">
              <a:buFont typeface="Arial" panose="020B0604020202020204" pitchFamily="34" charset="0"/>
              <a:buChar char="•"/>
            </a:pPr>
            <a:r>
              <a:rPr lang="en-US" b="0" i="0" dirty="0">
                <a:solidFill>
                  <a:srgbClr val="020621"/>
                </a:solidFill>
                <a:effectLst/>
                <a:latin typeface="tisapro-regular"/>
              </a:rPr>
              <a:t>The treatment includes: repeated movements in the direction of the dysfunction or in the direction that reproduces the pain. The aim is to remodel that tissue, which limits the movement, through exercises so that it becomes pain-free over time</a:t>
            </a:r>
            <a:r>
              <a:rPr lang="en-US" b="0" i="0" u="none" strike="noStrike" baseline="30000" dirty="0">
                <a:solidFill>
                  <a:srgbClr val="2752FF"/>
                </a:solidFill>
                <a:effectLst/>
                <a:latin typeface="tisapro-regular"/>
                <a:hlinkClick r:id="rId3"/>
              </a:rPr>
              <a:t>[12]</a:t>
            </a:r>
            <a:r>
              <a:rPr lang="en-US" b="0" i="0" dirty="0">
                <a:solidFill>
                  <a:srgbClr val="020621"/>
                </a:solidFill>
                <a:effectLst/>
                <a:latin typeface="tisapro-regular"/>
              </a:rPr>
              <a:t>.</a:t>
            </a:r>
          </a:p>
          <a:p>
            <a:pPr algn="l">
              <a:buFont typeface="Arial" panose="020B0604020202020204" pitchFamily="34" charset="0"/>
              <a:buChar char="•"/>
            </a:pPr>
            <a:endParaRPr lang="en-US" b="0" i="0" dirty="0">
              <a:solidFill>
                <a:srgbClr val="020621"/>
              </a:solidFill>
              <a:effectLst/>
              <a:latin typeface="tisapro-regular"/>
            </a:endParaRPr>
          </a:p>
          <a:p>
            <a:pPr algn="l">
              <a:buFont typeface="Arial" panose="020B0604020202020204" pitchFamily="34" charset="0"/>
              <a:buChar char="•"/>
            </a:pPr>
            <a:r>
              <a:rPr lang="en-US" b="0" i="0" dirty="0">
                <a:solidFill>
                  <a:srgbClr val="020621"/>
                </a:solidFill>
                <a:effectLst/>
                <a:latin typeface="tisapro-regular"/>
              </a:rPr>
              <a:t>Postural</a:t>
            </a:r>
          </a:p>
          <a:p>
            <a:pPr algn="l">
              <a:buFont typeface="Arial" panose="020B0604020202020204" pitchFamily="34" charset="0"/>
              <a:buChar char="•"/>
            </a:pPr>
            <a:r>
              <a:rPr lang="en-US" b="0" i="0" dirty="0">
                <a:solidFill>
                  <a:srgbClr val="020621"/>
                </a:solidFill>
                <a:effectLst/>
                <a:latin typeface="tisapro-regular"/>
              </a:rPr>
              <a:t>Refers to pain which occurs due to a mechanical deformation of normal soft tissue from prolonged end range loading of periarticular structures.</a:t>
            </a:r>
          </a:p>
          <a:p>
            <a:pPr algn="l">
              <a:buFont typeface="Arial" panose="020B0604020202020204" pitchFamily="34" charset="0"/>
              <a:buChar char="•"/>
            </a:pPr>
            <a:r>
              <a:rPr lang="en-US" b="0" i="0" dirty="0">
                <a:solidFill>
                  <a:srgbClr val="020621"/>
                </a:solidFill>
                <a:effectLst/>
                <a:latin typeface="tisapro-regular"/>
              </a:rPr>
              <a:t>The pain arises during static positioning of the spine: for example sustained slouched sitting.</a:t>
            </a:r>
          </a:p>
          <a:p>
            <a:pPr algn="l">
              <a:buFont typeface="Arial" panose="020B0604020202020204" pitchFamily="34" charset="0"/>
              <a:buChar char="•"/>
            </a:pPr>
            <a:r>
              <a:rPr lang="en-US" b="0" i="0" dirty="0">
                <a:solidFill>
                  <a:srgbClr val="020621"/>
                </a:solidFill>
                <a:effectLst/>
                <a:latin typeface="tisapro-regular"/>
              </a:rPr>
              <a:t>The pain disappears when the patient is moved out of the static position.</a:t>
            </a:r>
          </a:p>
          <a:p>
            <a:pPr algn="l">
              <a:buFont typeface="Arial" panose="020B0604020202020204" pitchFamily="34" charset="0"/>
              <a:buChar char="•"/>
            </a:pPr>
            <a:r>
              <a:rPr lang="en-US" b="0" i="0" dirty="0">
                <a:solidFill>
                  <a:srgbClr val="020621"/>
                </a:solidFill>
                <a:effectLst/>
                <a:latin typeface="tisapro-regular"/>
              </a:rPr>
              <a:t>There is no pain with performing movement or activity.</a:t>
            </a:r>
          </a:p>
          <a:p>
            <a:pPr algn="l">
              <a:buFont typeface="Arial" panose="020B0604020202020204" pitchFamily="34" charset="0"/>
              <a:buChar char="•"/>
            </a:pPr>
            <a:r>
              <a:rPr lang="en-US" b="0" i="0" dirty="0">
                <a:solidFill>
                  <a:srgbClr val="020621"/>
                </a:solidFill>
                <a:effectLst/>
                <a:latin typeface="tisapro-regular"/>
              </a:rPr>
              <a:t>The treatment includes: patient education, correction of the posture by improving posture by restoring lumbar lordosis, avoiding provocative postures and avoid prolonged tensile stress on normal structure</a:t>
            </a:r>
          </a:p>
          <a:p>
            <a:pPr algn="l">
              <a:buFont typeface="Arial" panose="020B0604020202020204" pitchFamily="34" charset="0"/>
              <a:buChar char="•"/>
            </a:pPr>
            <a:endParaRPr lang="en-US" b="0" i="0" dirty="0">
              <a:solidFill>
                <a:srgbClr val="020621"/>
              </a:solidFill>
              <a:effectLst/>
              <a:latin typeface="tisapro-regular"/>
            </a:endParaRPr>
          </a:p>
          <a:p>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28</a:t>
            </a:fld>
            <a:endParaRPr lang="en-US"/>
          </a:p>
        </p:txBody>
      </p:sp>
    </p:spTree>
    <p:extLst>
      <p:ext uri="{BB962C8B-B14F-4D97-AF65-F5344CB8AC3E}">
        <p14:creationId xmlns:p14="http://schemas.microsoft.com/office/powerpoint/2010/main" val="383175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SFMA</a:t>
            </a:r>
            <a:r>
              <a:rPr lang="en-US" baseline="0" dirty="0"/>
              <a:t> 10 key motions to assess mobility  cervical </a:t>
            </a:r>
            <a:r>
              <a:rPr lang="en-US" baseline="0" dirty="0" err="1"/>
              <a:t>flexion,ext,rotation</a:t>
            </a:r>
            <a:r>
              <a:rPr lang="en-US" baseline="0" dirty="0"/>
              <a:t>, ER, IR </a:t>
            </a:r>
            <a:r>
              <a:rPr lang="en-US" baseline="0" dirty="0" err="1"/>
              <a:t>rotatiaon</a:t>
            </a:r>
            <a:r>
              <a:rPr lang="en-US" baseline="0" dirty="0"/>
              <a:t>, trunk flexion, extension, rotation, SL stance, squat </a:t>
            </a:r>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31</a:t>
            </a:fld>
            <a:endParaRPr lang="en-US"/>
          </a:p>
        </p:txBody>
      </p:sp>
    </p:spTree>
    <p:extLst>
      <p:ext uri="{BB962C8B-B14F-4D97-AF65-F5344CB8AC3E}">
        <p14:creationId xmlns:p14="http://schemas.microsoft.com/office/powerpoint/2010/main" val="798464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Dysfunctional non painful, dysfunctional</a:t>
            </a:r>
            <a:r>
              <a:rPr lang="en-US" baseline="0" dirty="0"/>
              <a:t> painful, Functional painful, functional non painful</a:t>
            </a:r>
          </a:p>
          <a:p>
            <a:r>
              <a:rPr lang="en-US" baseline="0" dirty="0"/>
              <a:t>Good at identifying if patient is having a joint/tissue condition or if it is more of a stability, motor control disorder. </a:t>
            </a:r>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32</a:t>
            </a:fld>
            <a:endParaRPr lang="en-US"/>
          </a:p>
        </p:txBody>
      </p:sp>
    </p:spTree>
    <p:extLst>
      <p:ext uri="{BB962C8B-B14F-4D97-AF65-F5344CB8AC3E}">
        <p14:creationId xmlns:p14="http://schemas.microsoft.com/office/powerpoint/2010/main" val="65540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discuss with patient what they like and don’t like in regards to exercise.  People are busier than ever with long work days, family and home duties and exercise needs to be quick, easy and doable. If they do not like a certain thing they definitely wont do it.   Exercise snacking can increase compliance and make the HEP much more doable and less overwhelming. </a:t>
            </a:r>
          </a:p>
        </p:txBody>
      </p:sp>
      <p:sp>
        <p:nvSpPr>
          <p:cNvPr id="4" name="Slide Number Placeholder 3"/>
          <p:cNvSpPr>
            <a:spLocks noGrp="1"/>
          </p:cNvSpPr>
          <p:nvPr>
            <p:ph type="sldNum" sz="quarter" idx="5"/>
          </p:nvPr>
        </p:nvSpPr>
        <p:spPr/>
        <p:txBody>
          <a:bodyPr/>
          <a:lstStyle/>
          <a:p>
            <a:fld id="{35C8376A-1D57-404D-98AD-FE524BDB8CCA}" type="slidenum">
              <a:rPr lang="en-US" smtClean="0"/>
              <a:t>34</a:t>
            </a:fld>
            <a:endParaRPr lang="en-US"/>
          </a:p>
        </p:txBody>
      </p:sp>
    </p:spTree>
    <p:extLst>
      <p:ext uri="{BB962C8B-B14F-4D97-AF65-F5344CB8AC3E}">
        <p14:creationId xmlns:p14="http://schemas.microsoft.com/office/powerpoint/2010/main" val="422091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modified to do at desk. Can be done standing, sitting, laying down, whatever is most convenient for the patient. </a:t>
            </a:r>
          </a:p>
        </p:txBody>
      </p:sp>
      <p:sp>
        <p:nvSpPr>
          <p:cNvPr id="4" name="Slide Number Placeholder 3"/>
          <p:cNvSpPr>
            <a:spLocks noGrp="1"/>
          </p:cNvSpPr>
          <p:nvPr>
            <p:ph type="sldNum" sz="quarter" idx="5"/>
          </p:nvPr>
        </p:nvSpPr>
        <p:spPr/>
        <p:txBody>
          <a:bodyPr/>
          <a:lstStyle/>
          <a:p>
            <a:fld id="{35C8376A-1D57-404D-98AD-FE524BDB8CCA}" type="slidenum">
              <a:rPr lang="en-US" smtClean="0"/>
              <a:t>36</a:t>
            </a:fld>
            <a:endParaRPr lang="en-US"/>
          </a:p>
        </p:txBody>
      </p:sp>
    </p:spTree>
    <p:extLst>
      <p:ext uri="{BB962C8B-B14F-4D97-AF65-F5344CB8AC3E}">
        <p14:creationId xmlns:p14="http://schemas.microsoft.com/office/powerpoint/2010/main" val="1160205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a:t>
            </a:r>
            <a:r>
              <a:rPr lang="en-US" baseline="0" dirty="0"/>
              <a:t> a hybrid model if possible, seeing the patient in person is beneficial if possible. Allows for more in-depth examination and treatment. </a:t>
            </a:r>
          </a:p>
          <a:p>
            <a:r>
              <a:rPr lang="en-US" baseline="0" dirty="0"/>
              <a:t>Share retest data with patient to help sell the benefit of PT, activity and to show progress in patient care. Sometimes patients don’t realize how much they have improved. Shoulder pain example </a:t>
            </a:r>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37</a:t>
            </a:fld>
            <a:endParaRPr lang="en-US"/>
          </a:p>
        </p:txBody>
      </p:sp>
    </p:spTree>
    <p:extLst>
      <p:ext uri="{BB962C8B-B14F-4D97-AF65-F5344CB8AC3E}">
        <p14:creationId xmlns:p14="http://schemas.microsoft.com/office/powerpoint/2010/main" val="345768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patients reported increased sitting, decreased activity, increased snacking.  Quarantine 15</a:t>
            </a:r>
          </a:p>
        </p:txBody>
      </p:sp>
      <p:sp>
        <p:nvSpPr>
          <p:cNvPr id="4" name="Slide Number Placeholder 3"/>
          <p:cNvSpPr>
            <a:spLocks noGrp="1"/>
          </p:cNvSpPr>
          <p:nvPr>
            <p:ph type="sldNum" sz="quarter" idx="5"/>
          </p:nvPr>
        </p:nvSpPr>
        <p:spPr/>
        <p:txBody>
          <a:bodyPr/>
          <a:lstStyle/>
          <a:p>
            <a:fld id="{35C8376A-1D57-404D-98AD-FE524BDB8CCA}" type="slidenum">
              <a:rPr lang="en-US" smtClean="0"/>
              <a:t>38</a:t>
            </a:fld>
            <a:endParaRPr lang="en-US"/>
          </a:p>
        </p:txBody>
      </p:sp>
    </p:spTree>
    <p:extLst>
      <p:ext uri="{BB962C8B-B14F-4D97-AF65-F5344CB8AC3E}">
        <p14:creationId xmlns:p14="http://schemas.microsoft.com/office/powerpoint/2010/main" val="312428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a:t>
            </a:r>
            <a:r>
              <a:rPr lang="en-US" baseline="0" dirty="0"/>
              <a:t> surge in telehealth usage in March 2020, usage peaked and has been trending down.  This is for all telehealth not just PT. </a:t>
            </a:r>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6</a:t>
            </a:fld>
            <a:endParaRPr lang="en-US"/>
          </a:p>
        </p:txBody>
      </p:sp>
    </p:spTree>
    <p:extLst>
      <p:ext uri="{BB962C8B-B14F-4D97-AF65-F5344CB8AC3E}">
        <p14:creationId xmlns:p14="http://schemas.microsoft.com/office/powerpoint/2010/main" val="175563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Here are some quick tips to help make talking on the phone comfortable: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Avoid tilting your head or holding a phone between your ear and shoulder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Use a headset or headphones when possible to keep your head in a neutral position.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Use a speakerphone when able to avoid tilting your neck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Here are some quick tips to improve your posture while texting: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Try to keep your phone screen at eye level to avoid bending your neck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Keep your neck relaxed and avoid shrugging your shoulders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Use your index finger to prevent overuse of your thumb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39</a:t>
            </a:fld>
            <a:endParaRPr lang="en-US"/>
          </a:p>
        </p:txBody>
      </p:sp>
    </p:spTree>
    <p:extLst>
      <p:ext uri="{BB962C8B-B14F-4D97-AF65-F5344CB8AC3E}">
        <p14:creationId xmlns:p14="http://schemas.microsoft.com/office/powerpoint/2010/main" val="1152418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taking a break every 2 hours, more if possible, get up and move.  Even just for 5 minutes. </a:t>
            </a:r>
          </a:p>
        </p:txBody>
      </p:sp>
      <p:sp>
        <p:nvSpPr>
          <p:cNvPr id="4" name="Slide Number Placeholder 3"/>
          <p:cNvSpPr>
            <a:spLocks noGrp="1"/>
          </p:cNvSpPr>
          <p:nvPr>
            <p:ph type="sldNum" sz="quarter" idx="5"/>
          </p:nvPr>
        </p:nvSpPr>
        <p:spPr/>
        <p:txBody>
          <a:bodyPr/>
          <a:lstStyle/>
          <a:p>
            <a:fld id="{35C8376A-1D57-404D-98AD-FE524BDB8CCA}" type="slidenum">
              <a:rPr lang="en-US" smtClean="0"/>
              <a:t>40</a:t>
            </a:fld>
            <a:endParaRPr lang="en-US"/>
          </a:p>
        </p:txBody>
      </p:sp>
    </p:spTree>
    <p:extLst>
      <p:ext uri="{BB962C8B-B14F-4D97-AF65-F5344CB8AC3E}">
        <p14:creationId xmlns:p14="http://schemas.microsoft.com/office/powerpoint/2010/main" val="3114847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a hybrid model, mix of in clinic and out</a:t>
            </a:r>
          </a:p>
        </p:txBody>
      </p:sp>
      <p:sp>
        <p:nvSpPr>
          <p:cNvPr id="4" name="Slide Number Placeholder 3"/>
          <p:cNvSpPr>
            <a:spLocks noGrp="1"/>
          </p:cNvSpPr>
          <p:nvPr>
            <p:ph type="sldNum" sz="quarter" idx="5"/>
          </p:nvPr>
        </p:nvSpPr>
        <p:spPr/>
        <p:txBody>
          <a:bodyPr/>
          <a:lstStyle/>
          <a:p>
            <a:fld id="{35C8376A-1D57-404D-98AD-FE524BDB8CCA}" type="slidenum">
              <a:rPr lang="en-US" smtClean="0"/>
              <a:t>42</a:t>
            </a:fld>
            <a:endParaRPr lang="en-US"/>
          </a:p>
        </p:txBody>
      </p:sp>
    </p:spTree>
    <p:extLst>
      <p:ext uri="{BB962C8B-B14F-4D97-AF65-F5344CB8AC3E}">
        <p14:creationId xmlns:p14="http://schemas.microsoft.com/office/powerpoint/2010/main" val="289002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year of pandemic </a:t>
            </a:r>
          </a:p>
        </p:txBody>
      </p:sp>
      <p:sp>
        <p:nvSpPr>
          <p:cNvPr id="4" name="Slide Number Placeholder 3"/>
          <p:cNvSpPr>
            <a:spLocks noGrp="1"/>
          </p:cNvSpPr>
          <p:nvPr>
            <p:ph type="sldNum" sz="quarter" idx="5"/>
          </p:nvPr>
        </p:nvSpPr>
        <p:spPr/>
        <p:txBody>
          <a:bodyPr/>
          <a:lstStyle/>
          <a:p>
            <a:fld id="{35C8376A-1D57-404D-98AD-FE524BDB8CCA}" type="slidenum">
              <a:rPr lang="en-US" smtClean="0"/>
              <a:t>7</a:t>
            </a:fld>
            <a:endParaRPr lang="en-US"/>
          </a:p>
        </p:txBody>
      </p:sp>
    </p:spTree>
    <p:extLst>
      <p:ext uri="{BB962C8B-B14F-4D97-AF65-F5344CB8AC3E}">
        <p14:creationId xmlns:p14="http://schemas.microsoft.com/office/powerpoint/2010/main" val="170159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Allows for seeing patients in state that you have compact privileges, but you can not open a clinic in the state with a compact license. </a:t>
            </a:r>
          </a:p>
          <a:p>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16</a:t>
            </a:fld>
            <a:endParaRPr lang="en-US"/>
          </a:p>
        </p:txBody>
      </p:sp>
    </p:spTree>
    <p:extLst>
      <p:ext uri="{BB962C8B-B14F-4D97-AF65-F5344CB8AC3E}">
        <p14:creationId xmlns:p14="http://schemas.microsoft.com/office/powerpoint/2010/main" val="292653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other professional compacts including: Medical, nursing, psychology, audiology, SLP, EMS, OT and counseling</a:t>
            </a:r>
          </a:p>
          <a:p>
            <a:endParaRPr lang="en-US" baseline="0" dirty="0"/>
          </a:p>
          <a:p>
            <a:r>
              <a:rPr lang="en-US" baseline="0" dirty="0"/>
              <a:t>Always follow the state practice acts. </a:t>
            </a:r>
          </a:p>
          <a:p>
            <a:endParaRPr lang="en-US" baseline="0" dirty="0"/>
          </a:p>
          <a:p>
            <a:r>
              <a:rPr lang="en-US" baseline="0" dirty="0"/>
              <a:t>Make sure to ask patient to confirm they are currently in a state that you are licensed </a:t>
            </a:r>
            <a:endParaRPr lang="en-US" dirty="0"/>
          </a:p>
          <a:p>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17</a:t>
            </a:fld>
            <a:endParaRPr lang="en-US"/>
          </a:p>
        </p:txBody>
      </p:sp>
    </p:spTree>
    <p:extLst>
      <p:ext uri="{BB962C8B-B14F-4D97-AF65-F5344CB8AC3E}">
        <p14:creationId xmlns:p14="http://schemas.microsoft.com/office/powerpoint/2010/main" val="224464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if patient has used or downloaded software, have staff</a:t>
            </a:r>
            <a:r>
              <a:rPr lang="en-US" baseline="0" dirty="0"/>
              <a:t> pre set up with patient and do a practice run.   Zoom and doxy are some of the most popular but there are many nowadays, make sure the platform you use meets all requirements especially HIPAA</a:t>
            </a:r>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18</a:t>
            </a:fld>
            <a:endParaRPr lang="en-US"/>
          </a:p>
        </p:txBody>
      </p:sp>
    </p:spTree>
    <p:extLst>
      <p:ext uri="{BB962C8B-B14F-4D97-AF65-F5344CB8AC3E}">
        <p14:creationId xmlns:p14="http://schemas.microsoft.com/office/powerpoint/2010/main" val="246845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use an external camera for better quality but if using</a:t>
            </a:r>
            <a:r>
              <a:rPr lang="en-US" baseline="0" dirty="0"/>
              <a:t> a laptop then try to get one with a higher quality camera. </a:t>
            </a:r>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19</a:t>
            </a:fld>
            <a:endParaRPr lang="en-US"/>
          </a:p>
        </p:txBody>
      </p:sp>
    </p:spTree>
    <p:extLst>
      <p:ext uri="{BB962C8B-B14F-4D97-AF65-F5344CB8AC3E}">
        <p14:creationId xmlns:p14="http://schemas.microsoft.com/office/powerpoint/2010/main" val="363720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Amazon also has many options  Local music stores also a good option.  Want to have a good audio experience for patient.  Wireless</a:t>
            </a:r>
            <a:r>
              <a:rPr lang="en-US" baseline="0" dirty="0"/>
              <a:t> headphones allow improved movement.  </a:t>
            </a:r>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20</a:t>
            </a:fld>
            <a:endParaRPr lang="en-US"/>
          </a:p>
        </p:txBody>
      </p:sp>
    </p:spTree>
    <p:extLst>
      <p:ext uri="{BB962C8B-B14F-4D97-AF65-F5344CB8AC3E}">
        <p14:creationId xmlns:p14="http://schemas.microsoft.com/office/powerpoint/2010/main" val="145909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online</a:t>
            </a:r>
            <a:r>
              <a:rPr lang="en-US" baseline="0" dirty="0"/>
              <a:t> for 200 dollars.  If not using a backdrop make sure that background is professional.  If doing telehealth in a busy room this will help isolate outside noise. </a:t>
            </a:r>
            <a:endParaRPr lang="en-US" dirty="0"/>
          </a:p>
        </p:txBody>
      </p:sp>
      <p:sp>
        <p:nvSpPr>
          <p:cNvPr id="4" name="Slide Number Placeholder 3"/>
          <p:cNvSpPr>
            <a:spLocks noGrp="1"/>
          </p:cNvSpPr>
          <p:nvPr>
            <p:ph type="sldNum" sz="quarter" idx="5"/>
          </p:nvPr>
        </p:nvSpPr>
        <p:spPr/>
        <p:txBody>
          <a:bodyPr/>
          <a:lstStyle/>
          <a:p>
            <a:fld id="{35C8376A-1D57-404D-98AD-FE524BDB8CCA}" type="slidenum">
              <a:rPr lang="en-US" smtClean="0"/>
              <a:t>21</a:t>
            </a:fld>
            <a:endParaRPr lang="en-US"/>
          </a:p>
        </p:txBody>
      </p:sp>
    </p:spTree>
    <p:extLst>
      <p:ext uri="{BB962C8B-B14F-4D97-AF65-F5344CB8AC3E}">
        <p14:creationId xmlns:p14="http://schemas.microsoft.com/office/powerpoint/2010/main" val="29868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224E8A06-69B7-4FB8-987E-955A3DA52048}" type="datetimeFigureOut">
              <a:rPr lang="en-US" smtClean="0"/>
              <a:t>5/12/2022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86883D9A-3B25-4231-AFD8-FFD57AEE3989}" type="slidenum">
              <a:rPr lang="en-US" smtClean="0"/>
              <a:t>‹#›</a:t>
            </a:fld>
            <a:endParaRPr lang="en-US"/>
          </a:p>
        </p:txBody>
      </p:sp>
    </p:spTree>
    <p:extLst>
      <p:ext uri="{BB962C8B-B14F-4D97-AF65-F5344CB8AC3E}">
        <p14:creationId xmlns:p14="http://schemas.microsoft.com/office/powerpoint/2010/main" val="95885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4E8A06-69B7-4FB8-987E-955A3DA52048}"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83D9A-3B25-4231-AFD8-FFD57AEE3989}" type="slidenum">
              <a:rPr lang="en-US" smtClean="0"/>
              <a:t>‹#›</a:t>
            </a:fld>
            <a:endParaRPr lang="en-US"/>
          </a:p>
        </p:txBody>
      </p:sp>
    </p:spTree>
    <p:extLst>
      <p:ext uri="{BB962C8B-B14F-4D97-AF65-F5344CB8AC3E}">
        <p14:creationId xmlns:p14="http://schemas.microsoft.com/office/powerpoint/2010/main" val="104976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224E8A06-69B7-4FB8-987E-955A3DA52048}" type="datetimeFigureOut">
              <a:rPr lang="en-US" smtClean="0"/>
              <a:t>5/12/2022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86883D9A-3B25-4231-AFD8-FFD57AEE3989}" type="slidenum">
              <a:rPr lang="en-US" smtClean="0"/>
              <a:t>‹#›</a:t>
            </a:fld>
            <a:endParaRPr lang="en-US"/>
          </a:p>
        </p:txBody>
      </p:sp>
    </p:spTree>
    <p:extLst>
      <p:ext uri="{BB962C8B-B14F-4D97-AF65-F5344CB8AC3E}">
        <p14:creationId xmlns:p14="http://schemas.microsoft.com/office/powerpoint/2010/main" val="95530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4E8A06-69B7-4FB8-987E-955A3DA52048}"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83D9A-3B25-4231-AFD8-FFD57AEE3989}" type="slidenum">
              <a:rPr lang="en-US" smtClean="0"/>
              <a:t>‹#›</a:t>
            </a:fld>
            <a:endParaRPr lang="en-US"/>
          </a:p>
        </p:txBody>
      </p:sp>
    </p:spTree>
    <p:extLst>
      <p:ext uri="{BB962C8B-B14F-4D97-AF65-F5344CB8AC3E}">
        <p14:creationId xmlns:p14="http://schemas.microsoft.com/office/powerpoint/2010/main" val="99730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224E8A06-69B7-4FB8-987E-955A3DA52048}" type="datetimeFigureOut">
              <a:rPr lang="en-US" smtClean="0"/>
              <a:t>5/12/2022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86883D9A-3B25-4231-AFD8-FFD57AEE3989}" type="slidenum">
              <a:rPr lang="en-US" smtClean="0"/>
              <a:t>‹#›</a:t>
            </a:fld>
            <a:endParaRPr lang="en-US"/>
          </a:p>
        </p:txBody>
      </p:sp>
    </p:spTree>
    <p:extLst>
      <p:ext uri="{BB962C8B-B14F-4D97-AF65-F5344CB8AC3E}">
        <p14:creationId xmlns:p14="http://schemas.microsoft.com/office/powerpoint/2010/main" val="321037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224E8A06-69B7-4FB8-987E-955A3DA52048}" type="datetimeFigureOut">
              <a:rPr lang="en-US" smtClean="0"/>
              <a:t>5/12/2022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86883D9A-3B25-4231-AFD8-FFD57AEE3989}" type="slidenum">
              <a:rPr lang="en-US" smtClean="0"/>
              <a:t>‹#›</a:t>
            </a:fld>
            <a:endParaRPr lang="en-US"/>
          </a:p>
        </p:txBody>
      </p:sp>
    </p:spTree>
    <p:extLst>
      <p:ext uri="{BB962C8B-B14F-4D97-AF65-F5344CB8AC3E}">
        <p14:creationId xmlns:p14="http://schemas.microsoft.com/office/powerpoint/2010/main" val="77595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224E8A06-69B7-4FB8-987E-955A3DA52048}" type="datetimeFigureOut">
              <a:rPr lang="en-US" smtClean="0"/>
              <a:t>5/12/2022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86883D9A-3B25-4231-AFD8-FFD57AEE3989}" type="slidenum">
              <a:rPr lang="en-US" smtClean="0"/>
              <a:t>‹#›</a:t>
            </a:fld>
            <a:endParaRPr lang="en-US"/>
          </a:p>
        </p:txBody>
      </p:sp>
    </p:spTree>
    <p:extLst>
      <p:ext uri="{BB962C8B-B14F-4D97-AF65-F5344CB8AC3E}">
        <p14:creationId xmlns:p14="http://schemas.microsoft.com/office/powerpoint/2010/main" val="16266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4E8A06-69B7-4FB8-987E-955A3DA52048}"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883D9A-3B25-4231-AFD8-FFD57AEE3989}" type="slidenum">
              <a:rPr lang="en-US" smtClean="0"/>
              <a:t>‹#›</a:t>
            </a:fld>
            <a:endParaRPr lang="en-US"/>
          </a:p>
        </p:txBody>
      </p:sp>
    </p:spTree>
    <p:extLst>
      <p:ext uri="{BB962C8B-B14F-4D97-AF65-F5344CB8AC3E}">
        <p14:creationId xmlns:p14="http://schemas.microsoft.com/office/powerpoint/2010/main" val="347474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224E8A06-69B7-4FB8-987E-955A3DA52048}" type="datetimeFigureOut">
              <a:rPr lang="en-US" smtClean="0"/>
              <a:t>5/12/2022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86883D9A-3B25-4231-AFD8-FFD57AEE3989}" type="slidenum">
              <a:rPr lang="en-US" smtClean="0"/>
              <a:t>‹#›</a:t>
            </a:fld>
            <a:endParaRPr lang="en-US"/>
          </a:p>
        </p:txBody>
      </p:sp>
    </p:spTree>
    <p:extLst>
      <p:ext uri="{BB962C8B-B14F-4D97-AF65-F5344CB8AC3E}">
        <p14:creationId xmlns:p14="http://schemas.microsoft.com/office/powerpoint/2010/main" val="187988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4E8A06-69B7-4FB8-987E-955A3DA52048}"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83D9A-3B25-4231-AFD8-FFD57AEE3989}" type="slidenum">
              <a:rPr lang="en-US" smtClean="0"/>
              <a:t>‹#›</a:t>
            </a:fld>
            <a:endParaRPr lang="en-US"/>
          </a:p>
        </p:txBody>
      </p:sp>
    </p:spTree>
    <p:extLst>
      <p:ext uri="{BB962C8B-B14F-4D97-AF65-F5344CB8AC3E}">
        <p14:creationId xmlns:p14="http://schemas.microsoft.com/office/powerpoint/2010/main" val="297956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224E8A06-69B7-4FB8-987E-955A3DA52048}" type="datetimeFigureOut">
              <a:rPr lang="en-US" smtClean="0"/>
              <a:t>5/12/2022</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86883D9A-3B25-4231-AFD8-FFD57AEE3989}" type="slidenum">
              <a:rPr lang="en-US" smtClean="0"/>
              <a:t>‹#›</a:t>
            </a:fld>
            <a:endParaRPr lang="en-US"/>
          </a:p>
        </p:txBody>
      </p:sp>
    </p:spTree>
    <p:extLst>
      <p:ext uri="{BB962C8B-B14F-4D97-AF65-F5344CB8AC3E}">
        <p14:creationId xmlns:p14="http://schemas.microsoft.com/office/powerpoint/2010/main" val="235383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224E8A06-69B7-4FB8-987E-955A3DA52048}" type="datetimeFigureOut">
              <a:rPr lang="en-US" smtClean="0"/>
              <a:t>5/12/2022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86883D9A-3B25-4231-AFD8-FFD57AEE3989}" type="slidenum">
              <a:rPr lang="en-US" smtClean="0"/>
              <a:t>‹#›</a:t>
            </a:fld>
            <a:endParaRPr lang="en-US"/>
          </a:p>
        </p:txBody>
      </p:sp>
    </p:spTree>
    <p:extLst>
      <p:ext uri="{BB962C8B-B14F-4D97-AF65-F5344CB8AC3E}">
        <p14:creationId xmlns:p14="http://schemas.microsoft.com/office/powerpoint/2010/main" val="16848272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tcompact.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physio-pedia.com/McKenzie_Method" TargetMode="External"/><Relationship Id="rId13" Type="http://schemas.openxmlformats.org/officeDocument/2006/relationships/hyperlink" Target="https://www.ruralhealthinfo.org/topics/telehealth" TargetMode="External"/><Relationship Id="rId3" Type="http://schemas.openxmlformats.org/officeDocument/2006/relationships/hyperlink" Target="https://www.choosept.com/health-tips/6-reasons-telehealth-physical-therapy" TargetMode="External"/><Relationship Id="rId7" Type="http://schemas.openxmlformats.org/officeDocument/2006/relationships/hyperlink" Target="https://www.medicaid.gov/medicaid/benefits/telemedicine/index.html" TargetMode="External"/><Relationship Id="rId12" Type="http://schemas.openxmlformats.org/officeDocument/2006/relationships/hyperlink" Target="https://www.mckenzieinstituteusa.org/method-providers.cfm" TargetMode="External"/><Relationship Id="rId2" Type="http://schemas.openxmlformats.org/officeDocument/2006/relationships/hyperlink" Target="https://ptcompact.org/" TargetMode="External"/><Relationship Id="rId1" Type="http://schemas.openxmlformats.org/officeDocument/2006/relationships/slideLayout" Target="../slideLayouts/slideLayout2.xml"/><Relationship Id="rId6" Type="http://schemas.openxmlformats.org/officeDocument/2006/relationships/hyperlink" Target="https://aptawa.org/misc/washingtontelehealth" TargetMode="External"/><Relationship Id="rId11" Type="http://schemas.openxmlformats.org/officeDocument/2006/relationships/hyperlink" Target="https://www.cchpca.org/resources/state-telehealth-laws-and-reimbursement-policies-report-fall-2021/" TargetMode="External"/><Relationship Id="rId5" Type="http://schemas.openxmlformats.org/officeDocument/2006/relationships/hyperlink" Target="https://www.telehealth.hhs.gov/providers/" TargetMode="External"/><Relationship Id="rId10" Type="http://schemas.openxmlformats.org/officeDocument/2006/relationships/hyperlink" Target="https://www.cdc.gov/nchs/covid19/pulse/telemedicine-use.htm" TargetMode="External"/><Relationship Id="rId4" Type="http://schemas.openxmlformats.org/officeDocument/2006/relationships/hyperlink" Target="https://www.apta.org/your-practice/practice-models-and-settings/telehealth-practice/implementing" TargetMode="External"/><Relationship Id="rId9" Type="http://schemas.openxmlformats.org/officeDocument/2006/relationships/hyperlink" Target="https://www.emarketer.com/content/telehealth-use-waning-not-all-lost-here-s-how-telehealth-vendors-hold-onto-their-new-customer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apta.org/your-practice/practice-models-and-settings/telehealth-practice/implement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pta.org/your-practice/practice-models-and-settings/telehealth-practice/billing-and-coding/commercial-payer-coverag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7DD3-E4E8-4711-ADBB-74469D6ED8CB}"/>
              </a:ext>
            </a:extLst>
          </p:cNvPr>
          <p:cNvSpPr>
            <a:spLocks noGrp="1"/>
          </p:cNvSpPr>
          <p:nvPr>
            <p:ph type="title"/>
          </p:nvPr>
        </p:nvSpPr>
        <p:spPr>
          <a:xfrm>
            <a:off x="424070" y="3008243"/>
            <a:ext cx="4412973" cy="1921565"/>
          </a:xfrm>
        </p:spPr>
        <p:txBody>
          <a:bodyPr>
            <a:normAutofit fontScale="90000"/>
          </a:bodyPr>
          <a:lstStyle/>
          <a:p>
            <a:r>
              <a:rPr lang="en-US" sz="6000" dirty="0"/>
              <a:t>Telehealth</a:t>
            </a:r>
            <a:br>
              <a:rPr lang="en-US" sz="6000" dirty="0"/>
            </a:br>
            <a:r>
              <a:rPr lang="en-US" sz="6000" dirty="0"/>
              <a:t> Physical Therapy</a:t>
            </a:r>
            <a:br>
              <a:rPr lang="en-US" dirty="0"/>
            </a:br>
            <a:r>
              <a:rPr lang="en-US" sz="1800" dirty="0"/>
              <a:t>Ben Larner DPT,OCS,COMT</a:t>
            </a:r>
            <a:br>
              <a:rPr lang="en-US" sz="1800" dirty="0"/>
            </a:br>
            <a:r>
              <a:rPr lang="en-US" sz="1800" dirty="0"/>
              <a:t>May 17</a:t>
            </a:r>
            <a:r>
              <a:rPr lang="en-US" sz="1800" baseline="30000" dirty="0"/>
              <a:t>th</a:t>
            </a:r>
            <a:r>
              <a:rPr lang="en-US" sz="1800" dirty="0"/>
              <a:t>,2022</a:t>
            </a:r>
            <a:br>
              <a:rPr lang="en-US" dirty="0"/>
            </a:br>
            <a:br>
              <a:rPr lang="en-US" dirty="0"/>
            </a:br>
            <a:endParaRPr lang="en-US" dirty="0"/>
          </a:p>
        </p:txBody>
      </p:sp>
      <p:pic>
        <p:nvPicPr>
          <p:cNvPr id="5" name="Content Placeholder 4" descr="Person in telemedicine call">
            <a:extLst>
              <a:ext uri="{FF2B5EF4-FFF2-40B4-BE49-F238E27FC236}">
                <a16:creationId xmlns:a16="http://schemas.microsoft.com/office/drawing/2014/main" id="{40D61F7B-40C0-4B8E-82CB-3F150A5B12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8100" y="1026942"/>
            <a:ext cx="6281738" cy="4726744"/>
          </a:xfrm>
        </p:spPr>
      </p:pic>
    </p:spTree>
    <p:extLst>
      <p:ext uri="{BB962C8B-B14F-4D97-AF65-F5344CB8AC3E}">
        <p14:creationId xmlns:p14="http://schemas.microsoft.com/office/powerpoint/2010/main" val="23999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766B-E484-4072-87BB-6F54764AACB3}"/>
              </a:ext>
            </a:extLst>
          </p:cNvPr>
          <p:cNvSpPr>
            <a:spLocks noGrp="1"/>
          </p:cNvSpPr>
          <p:nvPr>
            <p:ph type="title"/>
          </p:nvPr>
        </p:nvSpPr>
        <p:spPr/>
        <p:txBody>
          <a:bodyPr/>
          <a:lstStyle/>
          <a:p>
            <a:r>
              <a:rPr lang="en-US" dirty="0"/>
              <a:t>Implementing Telehealth PT</a:t>
            </a:r>
          </a:p>
        </p:txBody>
      </p:sp>
      <p:sp>
        <p:nvSpPr>
          <p:cNvPr id="3" name="Content Placeholder 2">
            <a:extLst>
              <a:ext uri="{FF2B5EF4-FFF2-40B4-BE49-F238E27FC236}">
                <a16:creationId xmlns:a16="http://schemas.microsoft.com/office/drawing/2014/main" id="{2EAD2D82-58D2-4878-8D7C-3C09F07D4024}"/>
              </a:ext>
            </a:extLst>
          </p:cNvPr>
          <p:cNvSpPr>
            <a:spLocks noGrp="1"/>
          </p:cNvSpPr>
          <p:nvPr>
            <p:ph idx="1"/>
          </p:nvPr>
        </p:nvSpPr>
        <p:spPr>
          <a:xfrm>
            <a:off x="5021496" y="1094734"/>
            <a:ext cx="6281873" cy="5248622"/>
          </a:xfrm>
        </p:spPr>
        <p:txBody>
          <a:bodyPr>
            <a:normAutofit/>
          </a:bodyPr>
          <a:lstStyle/>
          <a:p>
            <a:r>
              <a:rPr lang="en-US" dirty="0"/>
              <a:t>Informed consent (</a:t>
            </a:r>
            <a:r>
              <a:rPr lang="en-US" dirty="0" err="1"/>
              <a:t>cont</a:t>
            </a:r>
            <a:r>
              <a:rPr lang="en-US" dirty="0"/>
              <a:t>)</a:t>
            </a:r>
          </a:p>
          <a:p>
            <a:pPr lvl="1">
              <a:buFont typeface="Arial" panose="020B0604020202020204" pitchFamily="34" charset="0"/>
              <a:buChar char="•"/>
            </a:pPr>
            <a:r>
              <a:rPr lang="en-US" b="0" i="0" dirty="0">
                <a:solidFill>
                  <a:srgbClr val="121212"/>
                </a:solidFill>
                <a:effectLst/>
                <a:latin typeface="Roboto" panose="02000000000000000000" pitchFamily="2" charset="0"/>
              </a:rPr>
              <a:t>Obtain  the names and contact information and of any prior PT contact or other treating health care providers</a:t>
            </a:r>
          </a:p>
          <a:p>
            <a:pPr lvl="1">
              <a:buFont typeface="Arial" panose="020B0604020202020204" pitchFamily="34" charset="0"/>
              <a:buChar char="•"/>
            </a:pPr>
            <a:r>
              <a:rPr lang="en-US" b="0" i="0" dirty="0">
                <a:solidFill>
                  <a:srgbClr val="121212"/>
                </a:solidFill>
                <a:effectLst/>
                <a:latin typeface="Roboto" panose="02000000000000000000" pitchFamily="2" charset="0"/>
              </a:rPr>
              <a:t>Explain the technology you're using and identify yourself and any others involved during the session, such as PTA or other provider, including their credentials.</a:t>
            </a:r>
          </a:p>
          <a:p>
            <a:pPr lvl="1">
              <a:buFont typeface="Arial" panose="020B0604020202020204" pitchFamily="34" charset="0"/>
              <a:buChar char="•"/>
            </a:pPr>
            <a:r>
              <a:rPr lang="en-US" b="0" i="0" dirty="0">
                <a:solidFill>
                  <a:srgbClr val="121212"/>
                </a:solidFill>
                <a:effectLst/>
                <a:latin typeface="Roboto" panose="02000000000000000000" pitchFamily="2" charset="0"/>
              </a:rPr>
              <a:t>Make sure no one other than you and the patient can hear or see your telehealth session, unless the patient has given consent for their presence.</a:t>
            </a:r>
          </a:p>
          <a:p>
            <a:pPr lvl="1">
              <a:buFont typeface="Arial" panose="020B0604020202020204" pitchFamily="34" charset="0"/>
              <a:buChar char="•"/>
            </a:pPr>
            <a:r>
              <a:rPr lang="en-US" b="0" i="0" dirty="0">
                <a:solidFill>
                  <a:srgbClr val="121212"/>
                </a:solidFill>
                <a:effectLst/>
                <a:latin typeface="Roboto" panose="02000000000000000000" pitchFamily="2" charset="0"/>
              </a:rPr>
              <a:t>Explain that the session is not being recorded</a:t>
            </a:r>
          </a:p>
          <a:p>
            <a:pPr lvl="1">
              <a:buFont typeface="Arial" panose="020B0604020202020204" pitchFamily="34" charset="0"/>
              <a:buChar char="•"/>
            </a:pPr>
            <a:r>
              <a:rPr lang="en-US" b="0" i="0" dirty="0">
                <a:solidFill>
                  <a:srgbClr val="121212"/>
                </a:solidFill>
                <a:effectLst/>
                <a:latin typeface="Roboto" panose="02000000000000000000" pitchFamily="2" charset="0"/>
              </a:rPr>
              <a:t>Explain any possible technical difficulties, including sound and video delay, and interruptions due to poor internet connection or tech breaches.</a:t>
            </a:r>
          </a:p>
          <a:p>
            <a:pPr marL="457200" lvl="1" indent="0">
              <a:buNone/>
            </a:pPr>
            <a:endParaRPr lang="en-US" b="0" i="0" dirty="0">
              <a:solidFill>
                <a:srgbClr val="121212"/>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20971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05EE-49D4-4831-8E5E-8EB58F5D4BD8}"/>
              </a:ext>
            </a:extLst>
          </p:cNvPr>
          <p:cNvSpPr>
            <a:spLocks noGrp="1"/>
          </p:cNvSpPr>
          <p:nvPr>
            <p:ph type="title"/>
          </p:nvPr>
        </p:nvSpPr>
        <p:spPr/>
        <p:txBody>
          <a:bodyPr/>
          <a:lstStyle/>
          <a:p>
            <a:r>
              <a:rPr lang="en-US" dirty="0"/>
              <a:t>Implementing Telehealth PT</a:t>
            </a:r>
          </a:p>
        </p:txBody>
      </p:sp>
      <p:sp>
        <p:nvSpPr>
          <p:cNvPr id="3" name="Content Placeholder 2">
            <a:extLst>
              <a:ext uri="{FF2B5EF4-FFF2-40B4-BE49-F238E27FC236}">
                <a16:creationId xmlns:a16="http://schemas.microsoft.com/office/drawing/2014/main" id="{03F7C0B2-A06F-42E9-8BF3-C47983E2A319}"/>
              </a:ext>
            </a:extLst>
          </p:cNvPr>
          <p:cNvSpPr>
            <a:spLocks noGrp="1"/>
          </p:cNvSpPr>
          <p:nvPr>
            <p:ph idx="1"/>
          </p:nvPr>
        </p:nvSpPr>
        <p:spPr>
          <a:xfrm>
            <a:off x="5144952" y="1174247"/>
            <a:ext cx="6281873" cy="5248622"/>
          </a:xfrm>
        </p:spPr>
        <p:txBody>
          <a:bodyPr/>
          <a:lstStyle/>
          <a:p>
            <a:r>
              <a:rPr lang="en-US" dirty="0"/>
              <a:t>Informed consent (</a:t>
            </a:r>
            <a:r>
              <a:rPr lang="en-US" dirty="0" err="1"/>
              <a:t>cont</a:t>
            </a:r>
            <a:r>
              <a:rPr lang="en-US" dirty="0"/>
              <a:t>)</a:t>
            </a:r>
          </a:p>
          <a:p>
            <a:pPr lvl="1"/>
            <a:r>
              <a:rPr lang="en-US" dirty="0">
                <a:solidFill>
                  <a:srgbClr val="121212"/>
                </a:solidFill>
                <a:latin typeface="Roboto" panose="02000000000000000000" pitchFamily="2" charset="0"/>
              </a:rPr>
              <a:t>P</a:t>
            </a:r>
            <a:r>
              <a:rPr lang="en-US" b="0" i="0" dirty="0">
                <a:solidFill>
                  <a:srgbClr val="121212"/>
                </a:solidFill>
                <a:effectLst/>
                <a:latin typeface="Roboto" panose="02000000000000000000" pitchFamily="2" charset="0"/>
              </a:rPr>
              <a:t>atient has the right to refuse the telehealth visit, request to be seen in the office, and can discontinue the telehealth visit at any time.</a:t>
            </a:r>
          </a:p>
          <a:p>
            <a:pPr lvl="1">
              <a:buFont typeface="Arial" panose="020B0604020202020204" pitchFamily="34" charset="0"/>
              <a:buChar char="•"/>
            </a:pPr>
            <a:r>
              <a:rPr lang="en-US" b="0" i="0" dirty="0">
                <a:solidFill>
                  <a:srgbClr val="121212"/>
                </a:solidFill>
                <a:effectLst/>
                <a:latin typeface="Roboto" panose="02000000000000000000" pitchFamily="2" charset="0"/>
              </a:rPr>
              <a:t>Explain that PT may determine that PT should see the patient in the office, for some or all subsequent visits.</a:t>
            </a:r>
          </a:p>
          <a:p>
            <a:pPr lvl="1">
              <a:buFont typeface="Arial" panose="020B0604020202020204" pitchFamily="34" charset="0"/>
              <a:buChar char="•"/>
            </a:pPr>
            <a:r>
              <a:rPr lang="en-US" b="0" i="0" dirty="0">
                <a:solidFill>
                  <a:srgbClr val="121212"/>
                </a:solidFill>
                <a:effectLst/>
                <a:latin typeface="Roboto" panose="02000000000000000000" pitchFamily="2" charset="0"/>
              </a:rPr>
              <a:t>Document the start and stop time of the telehealth session.</a:t>
            </a:r>
          </a:p>
          <a:p>
            <a:pPr lvl="1">
              <a:buFont typeface="Arial" panose="020B0604020202020204" pitchFamily="34" charset="0"/>
              <a:buChar char="•"/>
            </a:pPr>
            <a:r>
              <a:rPr lang="en-US" b="0" i="0" dirty="0">
                <a:solidFill>
                  <a:srgbClr val="121212"/>
                </a:solidFill>
                <a:effectLst/>
                <a:latin typeface="Roboto" panose="02000000000000000000" pitchFamily="2" charset="0"/>
              </a:rPr>
              <a:t>Document your location, the location of the patient, and the location of any others involved during the session, including a PTA and any other provider(s).</a:t>
            </a:r>
          </a:p>
          <a:p>
            <a:pPr lvl="1">
              <a:buFont typeface="Arial" panose="020B0604020202020204" pitchFamily="34" charset="0"/>
              <a:buChar char="•"/>
            </a:pPr>
            <a:r>
              <a:rPr lang="en-US" b="0" i="0" dirty="0">
                <a:solidFill>
                  <a:srgbClr val="121212"/>
                </a:solidFill>
                <a:effectLst/>
                <a:latin typeface="Roboto" panose="02000000000000000000" pitchFamily="2" charset="0"/>
              </a:rPr>
              <a:t>Provide the patient with follow-up instructions and next steps of treatment.</a:t>
            </a:r>
          </a:p>
          <a:p>
            <a:pPr lvl="1"/>
            <a:endParaRPr lang="en-US" b="0" i="0" dirty="0">
              <a:solidFill>
                <a:srgbClr val="121212"/>
              </a:solidFill>
              <a:effectLst/>
              <a:latin typeface="Roboto" panose="02000000000000000000" pitchFamily="2" charset="0"/>
            </a:endParaRPr>
          </a:p>
          <a:p>
            <a:endParaRPr lang="en-US" dirty="0"/>
          </a:p>
          <a:p>
            <a:endParaRPr lang="en-US" dirty="0"/>
          </a:p>
        </p:txBody>
      </p:sp>
    </p:spTree>
    <p:extLst>
      <p:ext uri="{BB962C8B-B14F-4D97-AF65-F5344CB8AC3E}">
        <p14:creationId xmlns:p14="http://schemas.microsoft.com/office/powerpoint/2010/main" val="409161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B667-A06F-4EEE-9FE5-3350950B3599}"/>
              </a:ext>
            </a:extLst>
          </p:cNvPr>
          <p:cNvSpPr>
            <a:spLocks noGrp="1"/>
          </p:cNvSpPr>
          <p:nvPr>
            <p:ph type="title"/>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Telehealth PT:   Benefits </a:t>
            </a:r>
          </a:p>
        </p:txBody>
      </p:sp>
      <p:sp>
        <p:nvSpPr>
          <p:cNvPr id="3" name="Content Placeholder 2">
            <a:extLst>
              <a:ext uri="{FF2B5EF4-FFF2-40B4-BE49-F238E27FC236}">
                <a16:creationId xmlns:a16="http://schemas.microsoft.com/office/drawing/2014/main" id="{3BF03DE2-09C9-4425-B156-E3EE554C4A8B}"/>
              </a:ext>
            </a:extLst>
          </p:cNvPr>
          <p:cNvSpPr>
            <a:spLocks noGrp="1"/>
          </p:cNvSpPr>
          <p:nvPr>
            <p:ph idx="1"/>
          </p:nvPr>
        </p:nvSpPr>
        <p:spPr>
          <a:xfrm>
            <a:off x="5035825" y="1099930"/>
            <a:ext cx="6404251" cy="5508468"/>
          </a:xfrm>
        </p:spPr>
        <p:txBody>
          <a:bodyPr>
            <a:normAutofit/>
          </a:bodyPr>
          <a:lstStyle/>
          <a:p>
            <a:r>
              <a:rPr lang="en-US" dirty="0"/>
              <a:t>Accessibility</a:t>
            </a:r>
          </a:p>
          <a:p>
            <a:pPr lvl="1"/>
            <a:r>
              <a:rPr lang="en-US" dirty="0"/>
              <a:t>increased access to care</a:t>
            </a:r>
          </a:p>
          <a:p>
            <a:pPr lvl="1"/>
            <a:r>
              <a:rPr lang="en-US" dirty="0"/>
              <a:t>Introduce patients to PT who might not have otherwise tried it</a:t>
            </a:r>
          </a:p>
          <a:p>
            <a:pPr lvl="2"/>
            <a:r>
              <a:rPr lang="en-US" dirty="0"/>
              <a:t>Small percent of people who could benefit from PT seek it</a:t>
            </a:r>
          </a:p>
          <a:p>
            <a:r>
              <a:rPr lang="en-US" dirty="0"/>
              <a:t>Personalized</a:t>
            </a:r>
          </a:p>
          <a:p>
            <a:pPr lvl="1"/>
            <a:r>
              <a:rPr lang="en-US" dirty="0"/>
              <a:t>one on one visits</a:t>
            </a:r>
          </a:p>
          <a:p>
            <a:pPr lvl="1"/>
            <a:r>
              <a:rPr lang="en-US" dirty="0"/>
              <a:t>private</a:t>
            </a:r>
          </a:p>
          <a:p>
            <a:r>
              <a:rPr lang="en-US" dirty="0"/>
              <a:t>Compliance</a:t>
            </a:r>
          </a:p>
          <a:p>
            <a:pPr lvl="1"/>
            <a:r>
              <a:rPr lang="en-US" dirty="0"/>
              <a:t>increases with telehealth</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2877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7827-5C67-48F2-9244-BC179FB374F1}"/>
              </a:ext>
            </a:extLst>
          </p:cNvPr>
          <p:cNvSpPr>
            <a:spLocks noGrp="1"/>
          </p:cNvSpPr>
          <p:nvPr>
            <p:ph type="title"/>
          </p:nvPr>
        </p:nvSpPr>
        <p:spPr/>
        <p:txBody>
          <a:bodyPr/>
          <a:lstStyle/>
          <a:p>
            <a:r>
              <a:rPr lang="en-US" dirty="0"/>
              <a:t>Telehealth PT  Benefits </a:t>
            </a:r>
          </a:p>
        </p:txBody>
      </p:sp>
      <p:sp>
        <p:nvSpPr>
          <p:cNvPr id="3" name="Content Placeholder 2">
            <a:extLst>
              <a:ext uri="{FF2B5EF4-FFF2-40B4-BE49-F238E27FC236}">
                <a16:creationId xmlns:a16="http://schemas.microsoft.com/office/drawing/2014/main" id="{38AC39EF-B8C9-42E2-9AEA-E7DB03B996A9}"/>
              </a:ext>
            </a:extLst>
          </p:cNvPr>
          <p:cNvSpPr>
            <a:spLocks noGrp="1"/>
          </p:cNvSpPr>
          <p:nvPr>
            <p:ph idx="1"/>
          </p:nvPr>
        </p:nvSpPr>
        <p:spPr/>
        <p:txBody>
          <a:bodyPr/>
          <a:lstStyle/>
          <a:p>
            <a:r>
              <a:rPr lang="en-US" dirty="0"/>
              <a:t>Time and cost saving</a:t>
            </a:r>
          </a:p>
          <a:p>
            <a:pPr lvl="1"/>
            <a:r>
              <a:rPr lang="en-US" dirty="0"/>
              <a:t>no need for travel</a:t>
            </a:r>
          </a:p>
          <a:p>
            <a:pPr lvl="2"/>
            <a:r>
              <a:rPr lang="en-US" dirty="0"/>
              <a:t>Cuts out gas costs, transportation difficulties, loss of work and childcare costs</a:t>
            </a:r>
          </a:p>
          <a:p>
            <a:pPr lvl="1"/>
            <a:r>
              <a:rPr lang="en-US" dirty="0"/>
              <a:t>no waiting</a:t>
            </a:r>
          </a:p>
          <a:p>
            <a:r>
              <a:rPr lang="en-US" dirty="0"/>
              <a:t>Physical Activity</a:t>
            </a:r>
          </a:p>
          <a:p>
            <a:pPr lvl="1"/>
            <a:r>
              <a:rPr lang="en-US" dirty="0"/>
              <a:t>Promote and increase activity during COVID 19 and social distancing</a:t>
            </a:r>
          </a:p>
          <a:p>
            <a:endParaRPr lang="en-US" dirty="0"/>
          </a:p>
        </p:txBody>
      </p:sp>
    </p:spTree>
    <p:extLst>
      <p:ext uri="{BB962C8B-B14F-4D97-AF65-F5344CB8AC3E}">
        <p14:creationId xmlns:p14="http://schemas.microsoft.com/office/powerpoint/2010/main" val="154484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4958-AEBA-4806-BAED-C53E944F4B10}"/>
              </a:ext>
            </a:extLst>
          </p:cNvPr>
          <p:cNvSpPr>
            <a:spLocks noGrp="1"/>
          </p:cNvSpPr>
          <p:nvPr>
            <p:ph type="title"/>
          </p:nvPr>
        </p:nvSpPr>
        <p:spPr/>
        <p:txBody>
          <a:bodyPr/>
          <a:lstStyle/>
          <a:p>
            <a:r>
              <a:rPr lang="en-US" dirty="0"/>
              <a:t>Telehealth PT Challenges</a:t>
            </a:r>
          </a:p>
        </p:txBody>
      </p:sp>
      <p:sp>
        <p:nvSpPr>
          <p:cNvPr id="3" name="Content Placeholder 2">
            <a:extLst>
              <a:ext uri="{FF2B5EF4-FFF2-40B4-BE49-F238E27FC236}">
                <a16:creationId xmlns:a16="http://schemas.microsoft.com/office/drawing/2014/main" id="{7AEC3CBB-0D84-4955-8A35-A37F1FEFCBDF}"/>
              </a:ext>
            </a:extLst>
          </p:cNvPr>
          <p:cNvSpPr>
            <a:spLocks noGrp="1"/>
          </p:cNvSpPr>
          <p:nvPr>
            <p:ph idx="1"/>
          </p:nvPr>
        </p:nvSpPr>
        <p:spPr>
          <a:xfrm>
            <a:off x="5021496" y="948699"/>
            <a:ext cx="6281873" cy="5640991"/>
          </a:xfrm>
        </p:spPr>
        <p:txBody>
          <a:bodyPr>
            <a:normAutofit/>
          </a:bodyPr>
          <a:lstStyle/>
          <a:p>
            <a:r>
              <a:rPr lang="en-US" dirty="0"/>
              <a:t>Internet Access</a:t>
            </a:r>
          </a:p>
          <a:p>
            <a:pPr lvl="1"/>
            <a:r>
              <a:rPr lang="en-US" dirty="0"/>
              <a:t>Quality of coverage</a:t>
            </a:r>
          </a:p>
          <a:p>
            <a:pPr lvl="1"/>
            <a:r>
              <a:rPr lang="en-US" dirty="0"/>
              <a:t>Hot spots</a:t>
            </a:r>
          </a:p>
          <a:p>
            <a:pPr lvl="1"/>
            <a:r>
              <a:rPr lang="en-US" dirty="0"/>
              <a:t>Available team to assist</a:t>
            </a:r>
          </a:p>
          <a:p>
            <a:pPr lvl="1"/>
            <a:r>
              <a:rPr lang="en-US" dirty="0"/>
              <a:t>Phone if needed</a:t>
            </a:r>
          </a:p>
          <a:p>
            <a:r>
              <a:rPr lang="en-US" dirty="0"/>
              <a:t>Location</a:t>
            </a:r>
          </a:p>
          <a:p>
            <a:pPr lvl="1"/>
            <a:r>
              <a:rPr lang="en-US" dirty="0"/>
              <a:t>Ideally private</a:t>
            </a:r>
          </a:p>
          <a:p>
            <a:pPr lvl="1"/>
            <a:r>
              <a:rPr lang="en-US" dirty="0"/>
              <a:t>Appropriate room for evaluation</a:t>
            </a:r>
          </a:p>
          <a:p>
            <a:r>
              <a:rPr lang="en-US" dirty="0"/>
              <a:t>Case Dependent</a:t>
            </a:r>
          </a:p>
          <a:p>
            <a:pPr lvl="1"/>
            <a:r>
              <a:rPr lang="en-US" dirty="0"/>
              <a:t>Not all patients appropriate for telehealth</a:t>
            </a:r>
          </a:p>
          <a:p>
            <a:pPr lvl="1"/>
            <a:r>
              <a:rPr lang="en-US" dirty="0"/>
              <a:t>Differential diagnosis</a:t>
            </a:r>
          </a:p>
          <a:p>
            <a:pPr lvl="1"/>
            <a:r>
              <a:rPr lang="en-US" dirty="0"/>
              <a:t>Referral to appropriate provider</a:t>
            </a:r>
          </a:p>
          <a:p>
            <a:pPr marL="457200" lvl="1" indent="0">
              <a:buNone/>
            </a:pPr>
            <a:endParaRPr lang="en-US" dirty="0"/>
          </a:p>
          <a:p>
            <a:pPr lvl="1"/>
            <a:endParaRPr lang="en-US" dirty="0"/>
          </a:p>
        </p:txBody>
      </p:sp>
    </p:spTree>
    <p:extLst>
      <p:ext uri="{BB962C8B-B14F-4D97-AF65-F5344CB8AC3E}">
        <p14:creationId xmlns:p14="http://schemas.microsoft.com/office/powerpoint/2010/main" val="52934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09DD-CEE3-4E17-AEF7-EAE2CF0DEB34}"/>
              </a:ext>
            </a:extLst>
          </p:cNvPr>
          <p:cNvSpPr>
            <a:spLocks noGrp="1"/>
          </p:cNvSpPr>
          <p:nvPr>
            <p:ph type="title"/>
          </p:nvPr>
        </p:nvSpPr>
        <p:spPr/>
        <p:txBody>
          <a:bodyPr/>
          <a:lstStyle/>
          <a:p>
            <a:r>
              <a:rPr lang="en-US" dirty="0" err="1"/>
              <a:t>TelehealthPT</a:t>
            </a:r>
            <a:r>
              <a:rPr lang="en-US" dirty="0"/>
              <a:t> Challenges </a:t>
            </a:r>
          </a:p>
        </p:txBody>
      </p:sp>
      <p:sp>
        <p:nvSpPr>
          <p:cNvPr id="3" name="Content Placeholder 2">
            <a:extLst>
              <a:ext uri="{FF2B5EF4-FFF2-40B4-BE49-F238E27FC236}">
                <a16:creationId xmlns:a16="http://schemas.microsoft.com/office/drawing/2014/main" id="{F01B3CBD-21BF-4CEC-A6E6-467E049C2DE7}"/>
              </a:ext>
            </a:extLst>
          </p:cNvPr>
          <p:cNvSpPr>
            <a:spLocks noGrp="1"/>
          </p:cNvSpPr>
          <p:nvPr>
            <p:ph idx="1"/>
          </p:nvPr>
        </p:nvSpPr>
        <p:spPr/>
        <p:txBody>
          <a:bodyPr/>
          <a:lstStyle/>
          <a:p>
            <a:r>
              <a:rPr lang="en-US" dirty="0"/>
              <a:t>Manual Therapy </a:t>
            </a:r>
          </a:p>
          <a:p>
            <a:pPr lvl="1"/>
            <a:r>
              <a:rPr lang="en-US" dirty="0"/>
              <a:t>Large component of PT</a:t>
            </a:r>
          </a:p>
          <a:p>
            <a:pPr lvl="1"/>
            <a:endParaRPr lang="en-US" dirty="0"/>
          </a:p>
          <a:p>
            <a:r>
              <a:rPr lang="en-US" dirty="0"/>
              <a:t>Billing</a:t>
            </a:r>
          </a:p>
          <a:p>
            <a:pPr lvl="1"/>
            <a:r>
              <a:rPr lang="en-US" dirty="0"/>
              <a:t>Requires correct billing codes</a:t>
            </a:r>
          </a:p>
          <a:p>
            <a:pPr lvl="1"/>
            <a:r>
              <a:rPr lang="en-US" dirty="0"/>
              <a:t>Document that visit was virtual in note</a:t>
            </a:r>
          </a:p>
          <a:p>
            <a:endParaRPr lang="en-US" dirty="0"/>
          </a:p>
        </p:txBody>
      </p:sp>
    </p:spTree>
    <p:extLst>
      <p:ext uri="{BB962C8B-B14F-4D97-AF65-F5344CB8AC3E}">
        <p14:creationId xmlns:p14="http://schemas.microsoft.com/office/powerpoint/2010/main" val="1242243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72B9-2EB0-48F0-95B6-4C332B7D69D9}"/>
              </a:ext>
            </a:extLst>
          </p:cNvPr>
          <p:cNvSpPr>
            <a:spLocks noGrp="1"/>
          </p:cNvSpPr>
          <p:nvPr>
            <p:ph type="title"/>
          </p:nvPr>
        </p:nvSpPr>
        <p:spPr/>
        <p:txBody>
          <a:bodyPr/>
          <a:lstStyle/>
          <a:p>
            <a:r>
              <a:rPr lang="en-US" dirty="0"/>
              <a:t>PT Compact</a:t>
            </a:r>
          </a:p>
        </p:txBody>
      </p:sp>
      <p:sp>
        <p:nvSpPr>
          <p:cNvPr id="3" name="Content Placeholder 2">
            <a:extLst>
              <a:ext uri="{FF2B5EF4-FFF2-40B4-BE49-F238E27FC236}">
                <a16:creationId xmlns:a16="http://schemas.microsoft.com/office/drawing/2014/main" id="{B878ACE1-F643-4CD4-A4F5-68A36E41E29F}"/>
              </a:ext>
            </a:extLst>
          </p:cNvPr>
          <p:cNvSpPr>
            <a:spLocks noGrp="1"/>
          </p:cNvSpPr>
          <p:nvPr>
            <p:ph idx="1"/>
          </p:nvPr>
        </p:nvSpPr>
        <p:spPr>
          <a:xfrm>
            <a:off x="5021496" y="1102731"/>
            <a:ext cx="6281873" cy="5248622"/>
          </a:xfrm>
        </p:spPr>
        <p:txBody>
          <a:bodyPr>
            <a:normAutofit fontScale="85000" lnSpcReduction="20000"/>
          </a:bodyPr>
          <a:lstStyle/>
          <a:p>
            <a:pPr marL="0" indent="0">
              <a:buNone/>
            </a:pPr>
            <a:r>
              <a:rPr lang="en-US" sz="2400" dirty="0"/>
              <a:t>Agreement between member states to increase access to PT: Enacted in 2017</a:t>
            </a:r>
          </a:p>
          <a:p>
            <a:r>
              <a:rPr lang="en-US" sz="2200" dirty="0"/>
              <a:t>Currently 25 states</a:t>
            </a:r>
          </a:p>
          <a:p>
            <a:pPr lvl="1"/>
            <a:r>
              <a:rPr lang="en-US" sz="2200" dirty="0"/>
              <a:t>8 states have enacted legislation </a:t>
            </a:r>
          </a:p>
          <a:p>
            <a:pPr lvl="1"/>
            <a:r>
              <a:rPr lang="en-US" sz="2200" dirty="0"/>
              <a:t>4 states introduced legislation</a:t>
            </a:r>
          </a:p>
          <a:p>
            <a:r>
              <a:rPr lang="en-US" sz="2000" b="1" dirty="0"/>
              <a:t>Governance</a:t>
            </a:r>
          </a:p>
          <a:p>
            <a:pPr lvl="1"/>
            <a:r>
              <a:rPr lang="en-US" sz="1800" dirty="0"/>
              <a:t>Participating state delegates</a:t>
            </a:r>
          </a:p>
          <a:p>
            <a:pPr lvl="1"/>
            <a:r>
              <a:rPr lang="en-US" sz="1800" dirty="0"/>
              <a:t>Executive board </a:t>
            </a:r>
            <a:endParaRPr lang="en-US" sz="2000" dirty="0"/>
          </a:p>
          <a:p>
            <a:r>
              <a:rPr lang="en-US" sz="2200" dirty="0"/>
              <a:t>Compact Privilege </a:t>
            </a:r>
          </a:p>
          <a:p>
            <a:pPr lvl="1"/>
            <a:r>
              <a:rPr lang="en-US" sz="2000" dirty="0"/>
              <a:t>Available to PTs and PTAs</a:t>
            </a:r>
          </a:p>
          <a:p>
            <a:pPr lvl="1"/>
            <a:r>
              <a:rPr lang="en-US" sz="2000" dirty="0"/>
              <a:t>Apply online, pay fees</a:t>
            </a:r>
          </a:p>
          <a:p>
            <a:pPr lvl="1"/>
            <a:r>
              <a:rPr lang="en-US" sz="2000" dirty="0"/>
              <a:t>Jurisprudence exam if required</a:t>
            </a:r>
          </a:p>
          <a:p>
            <a:pPr lvl="2"/>
            <a:r>
              <a:rPr lang="en-US" sz="1800" dirty="0"/>
              <a:t>Increase access while reducing barriers to cross state practice</a:t>
            </a:r>
          </a:p>
          <a:p>
            <a:pPr lvl="2"/>
            <a:r>
              <a:rPr lang="en-US" sz="1800" dirty="0"/>
              <a:t>Must be licensed in the state where patient physically is during visit.</a:t>
            </a:r>
          </a:p>
          <a:p>
            <a:pPr lvl="2"/>
            <a:endParaRPr lang="en-US" sz="1800" dirty="0"/>
          </a:p>
          <a:p>
            <a:pPr lvl="3"/>
            <a:endParaRPr lang="en-US" sz="1400" dirty="0"/>
          </a:p>
          <a:p>
            <a:pPr lvl="1"/>
            <a:endParaRPr lang="en-US" sz="1800" dirty="0"/>
          </a:p>
          <a:p>
            <a:endParaRPr lang="en-US" dirty="0"/>
          </a:p>
        </p:txBody>
      </p:sp>
    </p:spTree>
    <p:extLst>
      <p:ext uri="{BB962C8B-B14F-4D97-AF65-F5344CB8AC3E}">
        <p14:creationId xmlns:p14="http://schemas.microsoft.com/office/powerpoint/2010/main" val="38298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C4D4-56C8-4757-9A78-FBDE279845B5}"/>
              </a:ext>
            </a:extLst>
          </p:cNvPr>
          <p:cNvSpPr>
            <a:spLocks noGrp="1"/>
          </p:cNvSpPr>
          <p:nvPr>
            <p:ph type="title"/>
          </p:nvPr>
        </p:nvSpPr>
        <p:spPr/>
        <p:txBody>
          <a:bodyPr/>
          <a:lstStyle/>
          <a:p>
            <a:r>
              <a:rPr lang="en-US" dirty="0"/>
              <a:t>PT Compact</a:t>
            </a:r>
          </a:p>
        </p:txBody>
      </p:sp>
      <p:sp>
        <p:nvSpPr>
          <p:cNvPr id="3" name="Content Placeholder 2">
            <a:extLst>
              <a:ext uri="{FF2B5EF4-FFF2-40B4-BE49-F238E27FC236}">
                <a16:creationId xmlns:a16="http://schemas.microsoft.com/office/drawing/2014/main" id="{CA5E92CA-AE6B-43E9-9D30-79DF4EE3B968}"/>
              </a:ext>
            </a:extLst>
          </p:cNvPr>
          <p:cNvSpPr>
            <a:spLocks noGrp="1"/>
          </p:cNvSpPr>
          <p:nvPr>
            <p:ph idx="1"/>
          </p:nvPr>
        </p:nvSpPr>
        <p:spPr/>
        <p:txBody>
          <a:bodyPr/>
          <a:lstStyle/>
          <a:p>
            <a:r>
              <a:rPr lang="en-US" sz="2000" b="1" dirty="0"/>
              <a:t>Compact Privilege (cont.)</a:t>
            </a:r>
          </a:p>
          <a:p>
            <a:r>
              <a:rPr lang="en-US" sz="1600" dirty="0"/>
              <a:t>No requirement for time licensed or patient care hours to have privileges </a:t>
            </a:r>
          </a:p>
          <a:p>
            <a:r>
              <a:rPr lang="en-US" sz="1600" dirty="0"/>
              <a:t>Required to a standard license in home state</a:t>
            </a:r>
          </a:p>
          <a:p>
            <a:r>
              <a:rPr lang="en-US" sz="1600" dirty="0"/>
              <a:t>Follow all requirements of home state of licensure</a:t>
            </a:r>
          </a:p>
          <a:p>
            <a:r>
              <a:rPr lang="en-US" sz="1600" dirty="0"/>
              <a:t>Scope of practice</a:t>
            </a:r>
          </a:p>
          <a:p>
            <a:pPr lvl="1"/>
            <a:r>
              <a:rPr lang="en-US" dirty="0"/>
              <a:t>Compact allows for in person and telehealth</a:t>
            </a:r>
          </a:p>
          <a:p>
            <a:pPr lvl="1"/>
            <a:r>
              <a:rPr lang="en-US" dirty="0"/>
              <a:t>Must follow scope for state where patient resides at time of visit</a:t>
            </a:r>
          </a:p>
          <a:p>
            <a:pPr lvl="2"/>
            <a:r>
              <a:rPr lang="en-US" sz="1600" dirty="0"/>
              <a:t>Spinal manipulation, dry needling</a:t>
            </a:r>
          </a:p>
          <a:p>
            <a:r>
              <a:rPr lang="en-US" sz="1600" dirty="0"/>
              <a:t> </a:t>
            </a:r>
            <a:r>
              <a:rPr lang="en-US" sz="1600" dirty="0">
                <a:hlinkClick r:id="rId3"/>
              </a:rPr>
              <a:t>https://ptcompact.org/</a:t>
            </a:r>
            <a:r>
              <a:rPr lang="en-US" sz="1600" dirty="0"/>
              <a:t> </a:t>
            </a:r>
          </a:p>
          <a:p>
            <a:endParaRPr lang="en-US" dirty="0"/>
          </a:p>
        </p:txBody>
      </p:sp>
    </p:spTree>
    <p:extLst>
      <p:ext uri="{BB962C8B-B14F-4D97-AF65-F5344CB8AC3E}">
        <p14:creationId xmlns:p14="http://schemas.microsoft.com/office/powerpoint/2010/main" val="4154581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53A2-126B-4309-809F-3FD2A23B205E}"/>
              </a:ext>
            </a:extLst>
          </p:cNvPr>
          <p:cNvSpPr>
            <a:spLocks noGrp="1"/>
          </p:cNvSpPr>
          <p:nvPr>
            <p:ph type="title"/>
          </p:nvPr>
        </p:nvSpPr>
        <p:spPr/>
        <p:txBody>
          <a:bodyPr/>
          <a:lstStyle/>
          <a:p>
            <a:r>
              <a:rPr lang="en-US" dirty="0"/>
              <a:t>Telehealth Platforms</a:t>
            </a:r>
          </a:p>
        </p:txBody>
      </p:sp>
      <p:sp>
        <p:nvSpPr>
          <p:cNvPr id="3" name="Content Placeholder 2">
            <a:extLst>
              <a:ext uri="{FF2B5EF4-FFF2-40B4-BE49-F238E27FC236}">
                <a16:creationId xmlns:a16="http://schemas.microsoft.com/office/drawing/2014/main" id="{7A46D734-BFF4-412F-B741-9B755AD062AB}"/>
              </a:ext>
            </a:extLst>
          </p:cNvPr>
          <p:cNvSpPr>
            <a:spLocks noGrp="1"/>
          </p:cNvSpPr>
          <p:nvPr>
            <p:ph idx="1"/>
          </p:nvPr>
        </p:nvSpPr>
        <p:spPr/>
        <p:txBody>
          <a:bodyPr/>
          <a:lstStyle/>
          <a:p>
            <a:r>
              <a:rPr lang="en-US" dirty="0"/>
              <a:t>Make sure other streaming services are not running</a:t>
            </a:r>
          </a:p>
          <a:p>
            <a:pPr lvl="1"/>
            <a:r>
              <a:rPr lang="en-US" dirty="0"/>
              <a:t>Will reduce quality of video during visit. </a:t>
            </a:r>
          </a:p>
          <a:p>
            <a:pPr lvl="1"/>
            <a:r>
              <a:rPr lang="en-US" dirty="0"/>
              <a:t>Zoom, Doxy. me have lower priority then streaming service</a:t>
            </a:r>
          </a:p>
          <a:p>
            <a:pPr lvl="1"/>
            <a:endParaRPr lang="en-US" dirty="0"/>
          </a:p>
          <a:p>
            <a:r>
              <a:rPr lang="en-US" dirty="0"/>
              <a:t>Know your software</a:t>
            </a:r>
          </a:p>
          <a:p>
            <a:pPr lvl="1"/>
            <a:r>
              <a:rPr lang="en-US" dirty="0"/>
              <a:t>Make sure you have practiced with it</a:t>
            </a:r>
          </a:p>
          <a:p>
            <a:pPr lvl="1"/>
            <a:r>
              <a:rPr lang="en-US" dirty="0"/>
              <a:t>Make sure patient has used it, downloaded it</a:t>
            </a:r>
          </a:p>
        </p:txBody>
      </p:sp>
    </p:spTree>
    <p:extLst>
      <p:ext uri="{BB962C8B-B14F-4D97-AF65-F5344CB8AC3E}">
        <p14:creationId xmlns:p14="http://schemas.microsoft.com/office/powerpoint/2010/main" val="401922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9E2D-2FE7-4534-8575-4E7DDEC2295C}"/>
              </a:ext>
            </a:extLst>
          </p:cNvPr>
          <p:cNvSpPr>
            <a:spLocks noGrp="1"/>
          </p:cNvSpPr>
          <p:nvPr>
            <p:ph type="title"/>
          </p:nvPr>
        </p:nvSpPr>
        <p:spPr/>
        <p:txBody>
          <a:bodyPr/>
          <a:lstStyle/>
          <a:p>
            <a:r>
              <a:rPr lang="en-US" dirty="0"/>
              <a:t>Telehealth Equipment: Computer</a:t>
            </a:r>
          </a:p>
        </p:txBody>
      </p:sp>
      <p:sp>
        <p:nvSpPr>
          <p:cNvPr id="3" name="Content Placeholder 2">
            <a:extLst>
              <a:ext uri="{FF2B5EF4-FFF2-40B4-BE49-F238E27FC236}">
                <a16:creationId xmlns:a16="http://schemas.microsoft.com/office/drawing/2014/main" id="{BD2F6822-C137-4FE8-B626-2AC7474CA348}"/>
              </a:ext>
            </a:extLst>
          </p:cNvPr>
          <p:cNvSpPr>
            <a:spLocks noGrp="1"/>
          </p:cNvSpPr>
          <p:nvPr>
            <p:ph idx="1"/>
          </p:nvPr>
        </p:nvSpPr>
        <p:spPr/>
        <p:txBody>
          <a:bodyPr/>
          <a:lstStyle/>
          <a:p>
            <a:r>
              <a:rPr lang="en-US" dirty="0"/>
              <a:t>Memory</a:t>
            </a:r>
          </a:p>
          <a:p>
            <a:pPr lvl="1"/>
            <a:r>
              <a:rPr lang="en-US" dirty="0"/>
              <a:t>At least 8 Gb</a:t>
            </a:r>
          </a:p>
          <a:p>
            <a:pPr lvl="1"/>
            <a:r>
              <a:rPr lang="en-US" dirty="0"/>
              <a:t>Improved function with multiple programs running</a:t>
            </a:r>
          </a:p>
          <a:p>
            <a:r>
              <a:rPr lang="en-US" dirty="0"/>
              <a:t>Hard drive</a:t>
            </a:r>
          </a:p>
          <a:p>
            <a:pPr lvl="1"/>
            <a:r>
              <a:rPr lang="en-US" dirty="0"/>
              <a:t>SSD</a:t>
            </a:r>
          </a:p>
          <a:p>
            <a:pPr lvl="2"/>
            <a:r>
              <a:rPr lang="en-US" dirty="0"/>
              <a:t>Solid state, faster, at least 512 GB</a:t>
            </a:r>
          </a:p>
          <a:p>
            <a:r>
              <a:rPr lang="en-US" dirty="0"/>
              <a:t>Camera</a:t>
            </a:r>
          </a:p>
          <a:p>
            <a:pPr lvl="1"/>
            <a:r>
              <a:rPr lang="en-US" dirty="0"/>
              <a:t>Get best available</a:t>
            </a:r>
          </a:p>
        </p:txBody>
      </p:sp>
    </p:spTree>
    <p:extLst>
      <p:ext uri="{BB962C8B-B14F-4D97-AF65-F5344CB8AC3E}">
        <p14:creationId xmlns:p14="http://schemas.microsoft.com/office/powerpoint/2010/main" val="17542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9577-17A9-48E0-887F-3ED143C766A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DB8C392-CBFD-4F0A-8C9C-77F116BE1958}"/>
              </a:ext>
            </a:extLst>
          </p:cNvPr>
          <p:cNvSpPr>
            <a:spLocks noGrp="1"/>
          </p:cNvSpPr>
          <p:nvPr>
            <p:ph idx="1"/>
          </p:nvPr>
        </p:nvSpPr>
        <p:spPr/>
        <p:txBody>
          <a:bodyPr>
            <a:normAutofit/>
          </a:bodyPr>
          <a:lstStyle/>
          <a:p>
            <a:r>
              <a:rPr lang="en-US" sz="3200" dirty="0"/>
              <a:t>Ben Larner  DPT,OCS,COMT</a:t>
            </a:r>
          </a:p>
          <a:p>
            <a:endParaRPr lang="en-US" dirty="0"/>
          </a:p>
          <a:p>
            <a:pPr marL="457200" lvl="1" indent="0">
              <a:buNone/>
            </a:pPr>
            <a:r>
              <a:rPr lang="en-US" dirty="0"/>
              <a:t>Doctor of Physical Therapy (DPT), 2009 MGH Institute of Health Professions</a:t>
            </a:r>
          </a:p>
          <a:p>
            <a:pPr marL="457200" lvl="1" indent="0">
              <a:buNone/>
            </a:pPr>
            <a:r>
              <a:rPr lang="en-US" dirty="0"/>
              <a:t>Selective Functional Movement Assessment (SFMA), 2016 level I,II certified</a:t>
            </a:r>
          </a:p>
          <a:p>
            <a:pPr marL="457200" lvl="1" indent="0">
              <a:buNone/>
            </a:pPr>
            <a:r>
              <a:rPr lang="en-US" dirty="0"/>
              <a:t>Orthopedic Certified Specialist (OCS), 2016 Board certification from APTA</a:t>
            </a:r>
          </a:p>
          <a:p>
            <a:pPr marL="457200" lvl="1" indent="0">
              <a:buNone/>
            </a:pPr>
            <a:r>
              <a:rPr lang="en-US" dirty="0"/>
              <a:t>Certified Orthopedic Manual Therapist (COMT), 2019 Ola Grimsby Institute</a:t>
            </a:r>
          </a:p>
          <a:p>
            <a:pPr marL="457200" lvl="1" indent="0">
              <a:buNone/>
            </a:pPr>
            <a:endParaRPr lang="en-US" dirty="0"/>
          </a:p>
          <a:p>
            <a:pPr marL="457200" lvl="1" indent="0">
              <a:buNone/>
            </a:pPr>
            <a:r>
              <a:rPr lang="en-US" dirty="0"/>
              <a:t>Lummi Tribal Health Center- 2018</a:t>
            </a:r>
          </a:p>
        </p:txBody>
      </p:sp>
    </p:spTree>
    <p:extLst>
      <p:ext uri="{BB962C8B-B14F-4D97-AF65-F5344CB8AC3E}">
        <p14:creationId xmlns:p14="http://schemas.microsoft.com/office/powerpoint/2010/main" val="2136154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8587-DEA7-4E96-93E0-7B833A23D582}"/>
              </a:ext>
            </a:extLst>
          </p:cNvPr>
          <p:cNvSpPr>
            <a:spLocks noGrp="1"/>
          </p:cNvSpPr>
          <p:nvPr>
            <p:ph type="title"/>
          </p:nvPr>
        </p:nvSpPr>
        <p:spPr/>
        <p:txBody>
          <a:bodyPr/>
          <a:lstStyle/>
          <a:p>
            <a:r>
              <a:rPr lang="en-US" dirty="0"/>
              <a:t>Equipment: Microphone:</a:t>
            </a:r>
          </a:p>
        </p:txBody>
      </p:sp>
      <p:sp>
        <p:nvSpPr>
          <p:cNvPr id="3" name="Content Placeholder 2">
            <a:extLst>
              <a:ext uri="{FF2B5EF4-FFF2-40B4-BE49-F238E27FC236}">
                <a16:creationId xmlns:a16="http://schemas.microsoft.com/office/drawing/2014/main" id="{5A1B8CAF-538A-443A-8DDE-954C3B7CCB37}"/>
              </a:ext>
            </a:extLst>
          </p:cNvPr>
          <p:cNvSpPr>
            <a:spLocks noGrp="1"/>
          </p:cNvSpPr>
          <p:nvPr>
            <p:ph idx="1"/>
          </p:nvPr>
        </p:nvSpPr>
        <p:spPr>
          <a:xfrm>
            <a:off x="4926119" y="1008138"/>
            <a:ext cx="3981398" cy="5108883"/>
          </a:xfrm>
        </p:spPr>
        <p:txBody>
          <a:bodyPr>
            <a:normAutofit/>
          </a:bodyPr>
          <a:lstStyle/>
          <a:p>
            <a:r>
              <a:rPr lang="en-US" dirty="0"/>
              <a:t>Good quality audio</a:t>
            </a:r>
          </a:p>
          <a:p>
            <a:pPr lvl="1"/>
            <a:r>
              <a:rPr lang="en-US" dirty="0"/>
              <a:t>XLR input cables are best</a:t>
            </a:r>
          </a:p>
          <a:p>
            <a:pPr lvl="1"/>
            <a:r>
              <a:rPr lang="en-US" dirty="0"/>
              <a:t>Improves clarity for patient</a:t>
            </a:r>
          </a:p>
          <a:p>
            <a:r>
              <a:rPr lang="en-US" dirty="0"/>
              <a:t>Headphones</a:t>
            </a:r>
          </a:p>
          <a:p>
            <a:pPr lvl="1"/>
            <a:r>
              <a:rPr lang="en-US" dirty="0"/>
              <a:t>Use wireless if possible</a:t>
            </a:r>
          </a:p>
          <a:p>
            <a:pPr lvl="1"/>
            <a:r>
              <a:rPr lang="en-US" dirty="0"/>
              <a:t>Allows for improved ability to be away from computer, demonstrate movement/exercise</a:t>
            </a:r>
          </a:p>
          <a:p>
            <a:pPr marL="457200" lvl="1" indent="0">
              <a:buNone/>
            </a:pPr>
            <a:endParaRPr lang="en-US" dirty="0"/>
          </a:p>
          <a:p>
            <a:pPr lvl="1"/>
            <a:endParaRPr lang="en-US" dirty="0"/>
          </a:p>
        </p:txBody>
      </p:sp>
      <p:pic>
        <p:nvPicPr>
          <p:cNvPr id="7170" name="Picture 2">
            <a:extLst>
              <a:ext uri="{FF2B5EF4-FFF2-40B4-BE49-F238E27FC236}">
                <a16:creationId xmlns:a16="http://schemas.microsoft.com/office/drawing/2014/main" id="{7F0580AB-05D7-4991-B232-576790360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583" y="867103"/>
            <a:ext cx="1936757" cy="438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95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B424-D04B-457E-9A8E-B8235ECC76B1}"/>
              </a:ext>
            </a:extLst>
          </p:cNvPr>
          <p:cNvSpPr>
            <a:spLocks noGrp="1"/>
          </p:cNvSpPr>
          <p:nvPr>
            <p:ph type="title"/>
          </p:nvPr>
        </p:nvSpPr>
        <p:spPr/>
        <p:txBody>
          <a:bodyPr/>
          <a:lstStyle/>
          <a:p>
            <a:r>
              <a:rPr lang="en-US" dirty="0"/>
              <a:t>Equipment: Backdrop</a:t>
            </a:r>
          </a:p>
        </p:txBody>
      </p:sp>
      <p:sp>
        <p:nvSpPr>
          <p:cNvPr id="3" name="Content Placeholder 2">
            <a:extLst>
              <a:ext uri="{FF2B5EF4-FFF2-40B4-BE49-F238E27FC236}">
                <a16:creationId xmlns:a16="http://schemas.microsoft.com/office/drawing/2014/main" id="{6C0E09C5-8775-4D61-8B40-4D9E996222C1}"/>
              </a:ext>
            </a:extLst>
          </p:cNvPr>
          <p:cNvSpPr>
            <a:spLocks noGrp="1"/>
          </p:cNvSpPr>
          <p:nvPr>
            <p:ph idx="1"/>
          </p:nvPr>
        </p:nvSpPr>
        <p:spPr/>
        <p:txBody>
          <a:bodyPr/>
          <a:lstStyle/>
          <a:p>
            <a:r>
              <a:rPr lang="en-US" dirty="0"/>
              <a:t>Sound Baffle</a:t>
            </a:r>
          </a:p>
          <a:p>
            <a:pPr lvl="1"/>
            <a:r>
              <a:rPr lang="en-US" dirty="0"/>
              <a:t>Improved sound for patient</a:t>
            </a:r>
          </a:p>
          <a:p>
            <a:pPr lvl="2"/>
            <a:r>
              <a:rPr lang="en-US" dirty="0"/>
              <a:t>Reduces echo</a:t>
            </a:r>
          </a:p>
          <a:p>
            <a:pPr lvl="1"/>
            <a:r>
              <a:rPr lang="en-US" dirty="0"/>
              <a:t>Creates plain backdrop</a:t>
            </a:r>
          </a:p>
          <a:p>
            <a:pPr lvl="1"/>
            <a:r>
              <a:rPr lang="en-US" dirty="0"/>
              <a:t>Can improve lighting </a:t>
            </a:r>
          </a:p>
        </p:txBody>
      </p:sp>
    </p:spTree>
    <p:extLst>
      <p:ext uri="{BB962C8B-B14F-4D97-AF65-F5344CB8AC3E}">
        <p14:creationId xmlns:p14="http://schemas.microsoft.com/office/powerpoint/2010/main" val="2212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88BD-8B66-418F-9086-C7E9C2078E2A}"/>
              </a:ext>
            </a:extLst>
          </p:cNvPr>
          <p:cNvSpPr>
            <a:spLocks noGrp="1"/>
          </p:cNvSpPr>
          <p:nvPr>
            <p:ph type="title"/>
          </p:nvPr>
        </p:nvSpPr>
        <p:spPr/>
        <p:txBody>
          <a:bodyPr/>
          <a:lstStyle/>
          <a:p>
            <a:r>
              <a:rPr lang="en-US" dirty="0"/>
              <a:t>Equipment: Lighting</a:t>
            </a:r>
          </a:p>
        </p:txBody>
      </p:sp>
      <p:sp>
        <p:nvSpPr>
          <p:cNvPr id="3" name="Content Placeholder 2">
            <a:extLst>
              <a:ext uri="{FF2B5EF4-FFF2-40B4-BE49-F238E27FC236}">
                <a16:creationId xmlns:a16="http://schemas.microsoft.com/office/drawing/2014/main" id="{D6D50751-530F-4E16-8888-57FCE72E3B52}"/>
              </a:ext>
            </a:extLst>
          </p:cNvPr>
          <p:cNvSpPr>
            <a:spLocks noGrp="1"/>
          </p:cNvSpPr>
          <p:nvPr>
            <p:ph idx="1"/>
          </p:nvPr>
        </p:nvSpPr>
        <p:spPr>
          <a:xfrm>
            <a:off x="4958070" y="1721177"/>
            <a:ext cx="2275859" cy="3713937"/>
          </a:xfrm>
        </p:spPr>
        <p:txBody>
          <a:bodyPr>
            <a:normAutofit fontScale="85000" lnSpcReduction="20000"/>
          </a:bodyPr>
          <a:lstStyle/>
          <a:p>
            <a:r>
              <a:rPr lang="en-US" dirty="0"/>
              <a:t>Light source</a:t>
            </a:r>
          </a:p>
          <a:p>
            <a:pPr lvl="1"/>
            <a:r>
              <a:rPr lang="en-US" dirty="0"/>
              <a:t>Critical for patient to properly see demonstration/instructions</a:t>
            </a:r>
          </a:p>
          <a:p>
            <a:r>
              <a:rPr lang="en-US" dirty="0"/>
              <a:t>LED is best</a:t>
            </a:r>
          </a:p>
          <a:p>
            <a:pPr lvl="1"/>
            <a:r>
              <a:rPr lang="en-US" dirty="0"/>
              <a:t>Cheap to find</a:t>
            </a:r>
          </a:p>
          <a:p>
            <a:r>
              <a:rPr lang="en-US" dirty="0"/>
              <a:t>Avoid any bright light shining into screen</a:t>
            </a:r>
          </a:p>
          <a:p>
            <a:pPr lvl="1"/>
            <a:r>
              <a:rPr lang="en-US" dirty="0"/>
              <a:t>Close/open window blinds as needed</a:t>
            </a:r>
          </a:p>
        </p:txBody>
      </p:sp>
      <p:pic>
        <p:nvPicPr>
          <p:cNvPr id="1026" name="Picture 2">
            <a:extLst>
              <a:ext uri="{FF2B5EF4-FFF2-40B4-BE49-F238E27FC236}">
                <a16:creationId xmlns:a16="http://schemas.microsoft.com/office/drawing/2014/main" id="{0880251F-9EEE-4BC0-AA43-14135D558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5636" y="1002631"/>
            <a:ext cx="3548564" cy="485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0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DE51-ECF9-4F4D-AEC1-0343C7209ABD}"/>
              </a:ext>
            </a:extLst>
          </p:cNvPr>
          <p:cNvSpPr>
            <a:spLocks noGrp="1"/>
          </p:cNvSpPr>
          <p:nvPr>
            <p:ph type="title"/>
          </p:nvPr>
        </p:nvSpPr>
        <p:spPr/>
        <p:txBody>
          <a:bodyPr/>
          <a:lstStyle/>
          <a:p>
            <a:r>
              <a:rPr lang="en-US" dirty="0"/>
              <a:t>Equipment:</a:t>
            </a:r>
            <a:br>
              <a:rPr lang="en-US" dirty="0"/>
            </a:br>
            <a:r>
              <a:rPr lang="en-US" dirty="0"/>
              <a:t>Camera: </a:t>
            </a:r>
          </a:p>
        </p:txBody>
      </p:sp>
      <p:sp>
        <p:nvSpPr>
          <p:cNvPr id="3" name="Content Placeholder 2">
            <a:extLst>
              <a:ext uri="{FF2B5EF4-FFF2-40B4-BE49-F238E27FC236}">
                <a16:creationId xmlns:a16="http://schemas.microsoft.com/office/drawing/2014/main" id="{004FC460-F5AD-4ECA-824B-641BC4C91F4F}"/>
              </a:ext>
            </a:extLst>
          </p:cNvPr>
          <p:cNvSpPr>
            <a:spLocks noGrp="1"/>
          </p:cNvSpPr>
          <p:nvPr>
            <p:ph idx="1"/>
          </p:nvPr>
        </p:nvSpPr>
        <p:spPr>
          <a:xfrm>
            <a:off x="4571999" y="1291210"/>
            <a:ext cx="4369599" cy="4532073"/>
          </a:xfrm>
        </p:spPr>
        <p:txBody>
          <a:bodyPr>
            <a:normAutofit/>
          </a:bodyPr>
          <a:lstStyle/>
          <a:p>
            <a:r>
              <a:rPr lang="en-US" dirty="0"/>
              <a:t>Camera</a:t>
            </a:r>
          </a:p>
          <a:p>
            <a:pPr lvl="1"/>
            <a:r>
              <a:rPr lang="en-US" dirty="0"/>
              <a:t>Amazon is a good choice for HD camera</a:t>
            </a:r>
          </a:p>
          <a:p>
            <a:pPr lvl="1"/>
            <a:r>
              <a:rPr lang="en-US" dirty="0"/>
              <a:t>Audio quality can be an issue</a:t>
            </a:r>
          </a:p>
          <a:p>
            <a:pPr lvl="1"/>
            <a:r>
              <a:rPr lang="en-US" dirty="0"/>
              <a:t>External mic sometimes needed</a:t>
            </a:r>
          </a:p>
          <a:p>
            <a:pPr lvl="1"/>
            <a:r>
              <a:rPr lang="en-US" dirty="0"/>
              <a:t>Camera that autofocuses is helpful</a:t>
            </a:r>
          </a:p>
          <a:p>
            <a:pPr lvl="1"/>
            <a:r>
              <a:rPr lang="en-US" dirty="0"/>
              <a:t>If using your phone use a tripod for improved adjustability and stability </a:t>
            </a:r>
          </a:p>
        </p:txBody>
      </p:sp>
      <p:pic>
        <p:nvPicPr>
          <p:cNvPr id="2050" name="Picture 2">
            <a:extLst>
              <a:ext uri="{FF2B5EF4-FFF2-40B4-BE49-F238E27FC236}">
                <a16:creationId xmlns:a16="http://schemas.microsoft.com/office/drawing/2014/main" id="{DA109185-C041-41BF-BF02-F50CDC8C0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1599" y="1964914"/>
            <a:ext cx="2885634" cy="322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280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535-7568-42C9-A33C-BAA05619D8F5}"/>
              </a:ext>
            </a:extLst>
          </p:cNvPr>
          <p:cNvSpPr>
            <a:spLocks noGrp="1"/>
          </p:cNvSpPr>
          <p:nvPr>
            <p:ph type="title"/>
          </p:nvPr>
        </p:nvSpPr>
        <p:spPr/>
        <p:txBody>
          <a:bodyPr/>
          <a:lstStyle/>
          <a:p>
            <a:r>
              <a:rPr lang="en-US" dirty="0"/>
              <a:t>Patient Profile:</a:t>
            </a:r>
            <a:br>
              <a:rPr lang="en-US" dirty="0"/>
            </a:br>
            <a:endParaRPr lang="en-US" dirty="0"/>
          </a:p>
        </p:txBody>
      </p:sp>
      <p:sp>
        <p:nvSpPr>
          <p:cNvPr id="3" name="Content Placeholder 2">
            <a:extLst>
              <a:ext uri="{FF2B5EF4-FFF2-40B4-BE49-F238E27FC236}">
                <a16:creationId xmlns:a16="http://schemas.microsoft.com/office/drawing/2014/main" id="{D0513C4C-ACCB-4E86-B220-C246BC8EA137}"/>
              </a:ext>
            </a:extLst>
          </p:cNvPr>
          <p:cNvSpPr>
            <a:spLocks noGrp="1"/>
          </p:cNvSpPr>
          <p:nvPr>
            <p:ph idx="1"/>
          </p:nvPr>
        </p:nvSpPr>
        <p:spPr/>
        <p:txBody>
          <a:bodyPr/>
          <a:lstStyle/>
          <a:p>
            <a:r>
              <a:rPr lang="en-US" dirty="0"/>
              <a:t>Who can participate in Telehealth PT?</a:t>
            </a:r>
          </a:p>
          <a:p>
            <a:pPr lvl="1"/>
            <a:r>
              <a:rPr lang="en-US" dirty="0"/>
              <a:t>pediatric to geriatric.</a:t>
            </a:r>
          </a:p>
          <a:p>
            <a:pPr lvl="1"/>
            <a:r>
              <a:rPr lang="en-US" dirty="0"/>
              <a:t>Pre and post operative care</a:t>
            </a:r>
          </a:p>
          <a:p>
            <a:pPr lvl="1"/>
            <a:r>
              <a:rPr lang="en-US" dirty="0"/>
              <a:t>chronic pain management</a:t>
            </a:r>
          </a:p>
          <a:p>
            <a:pPr lvl="1"/>
            <a:r>
              <a:rPr lang="en-US" dirty="0"/>
              <a:t>musculoskeletal conditions</a:t>
            </a:r>
          </a:p>
          <a:p>
            <a:pPr lvl="2"/>
            <a:r>
              <a:rPr lang="en-US" dirty="0"/>
              <a:t>Neck/back pain</a:t>
            </a:r>
          </a:p>
          <a:p>
            <a:pPr lvl="2"/>
            <a:r>
              <a:rPr lang="en-US" dirty="0"/>
              <a:t>Multiple joint pain</a:t>
            </a:r>
          </a:p>
          <a:p>
            <a:pPr lvl="2"/>
            <a:r>
              <a:rPr lang="en-US" dirty="0"/>
              <a:t>Pre and post event/activity rehab</a:t>
            </a:r>
          </a:p>
          <a:p>
            <a:pPr lvl="1"/>
            <a:r>
              <a:rPr lang="en-US" dirty="0"/>
              <a:t>fall risk</a:t>
            </a:r>
          </a:p>
          <a:p>
            <a:pPr lvl="1"/>
            <a:r>
              <a:rPr lang="en-US" dirty="0"/>
              <a:t>balance (including vestibular)</a:t>
            </a:r>
          </a:p>
          <a:p>
            <a:pPr lvl="2"/>
            <a:endParaRPr lang="en-US" dirty="0"/>
          </a:p>
          <a:p>
            <a:pPr marL="0" indent="0">
              <a:buNone/>
            </a:pPr>
            <a:endParaRPr lang="en-US" dirty="0"/>
          </a:p>
        </p:txBody>
      </p:sp>
    </p:spTree>
    <p:extLst>
      <p:ext uri="{BB962C8B-B14F-4D97-AF65-F5344CB8AC3E}">
        <p14:creationId xmlns:p14="http://schemas.microsoft.com/office/powerpoint/2010/main" val="3612369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0135-4551-431B-AD41-F1F15FBC1953}"/>
              </a:ext>
            </a:extLst>
          </p:cNvPr>
          <p:cNvSpPr>
            <a:spLocks noGrp="1"/>
          </p:cNvSpPr>
          <p:nvPr>
            <p:ph type="title"/>
          </p:nvPr>
        </p:nvSpPr>
        <p:spPr/>
        <p:txBody>
          <a:bodyPr/>
          <a:lstStyle/>
          <a:p>
            <a:r>
              <a:rPr lang="en-US" dirty="0"/>
              <a:t>Systematic Review:</a:t>
            </a:r>
          </a:p>
        </p:txBody>
      </p:sp>
      <p:sp>
        <p:nvSpPr>
          <p:cNvPr id="3" name="Content Placeholder 2">
            <a:extLst>
              <a:ext uri="{FF2B5EF4-FFF2-40B4-BE49-F238E27FC236}">
                <a16:creationId xmlns:a16="http://schemas.microsoft.com/office/drawing/2014/main" id="{301CDFCD-91E8-4592-BE83-1094D1FA95A3}"/>
              </a:ext>
            </a:extLst>
          </p:cNvPr>
          <p:cNvSpPr>
            <a:spLocks noGrp="1"/>
          </p:cNvSpPr>
          <p:nvPr>
            <p:ph idx="1"/>
          </p:nvPr>
        </p:nvSpPr>
        <p:spPr/>
        <p:txBody>
          <a:bodyPr/>
          <a:lstStyle/>
          <a:p>
            <a:r>
              <a:rPr lang="en-US" sz="1800" b="1" i="0" dirty="0">
                <a:solidFill>
                  <a:srgbClr val="000000"/>
                </a:solidFill>
                <a:effectLst/>
                <a:latin typeface="Cambria" panose="02040503050406030204" pitchFamily="18" charset="0"/>
              </a:rPr>
              <a:t>The utility of physiotherapy assessments delivered by telehealth: A systematic review</a:t>
            </a:r>
          </a:p>
          <a:p>
            <a:pPr lvl="1"/>
            <a:r>
              <a:rPr lang="en-US" b="1" dirty="0">
                <a:solidFill>
                  <a:srgbClr val="000000"/>
                </a:solidFill>
                <a:latin typeface="Cambria" panose="02040503050406030204" pitchFamily="18" charset="0"/>
              </a:rPr>
              <a:t> </a:t>
            </a:r>
            <a:r>
              <a:rPr lang="en-US" sz="1400" dirty="0">
                <a:solidFill>
                  <a:srgbClr val="000000"/>
                </a:solidFill>
                <a:latin typeface="Cambria" panose="02040503050406030204" pitchFamily="18" charset="0"/>
              </a:rPr>
              <a:t>Journal of Global Health  </a:t>
            </a:r>
          </a:p>
          <a:p>
            <a:pPr lvl="1"/>
            <a:r>
              <a:rPr lang="en-US" sz="1400" i="0" dirty="0">
                <a:solidFill>
                  <a:srgbClr val="000000"/>
                </a:solidFill>
                <a:effectLst/>
                <a:latin typeface="Cambria" panose="02040503050406030204" pitchFamily="18" charset="0"/>
              </a:rPr>
              <a:t>December </a:t>
            </a:r>
            <a:r>
              <a:rPr lang="en-US" sz="1400" dirty="0">
                <a:solidFill>
                  <a:srgbClr val="000000"/>
                </a:solidFill>
                <a:latin typeface="Cambria" panose="02040503050406030204" pitchFamily="18" charset="0"/>
              </a:rPr>
              <a:t>2021</a:t>
            </a:r>
          </a:p>
          <a:p>
            <a:pPr lvl="1"/>
            <a:r>
              <a:rPr lang="en-US" sz="1800" i="0" dirty="0">
                <a:solidFill>
                  <a:srgbClr val="000000"/>
                </a:solidFill>
                <a:effectLst/>
                <a:latin typeface="Cambria" panose="02040503050406030204" pitchFamily="18" charset="0"/>
              </a:rPr>
              <a:t>39 studies included </a:t>
            </a:r>
          </a:p>
          <a:p>
            <a:pPr lvl="2"/>
            <a:r>
              <a:rPr lang="en-US" sz="1200" i="0" dirty="0">
                <a:solidFill>
                  <a:srgbClr val="000000"/>
                </a:solidFill>
                <a:effectLst/>
                <a:latin typeface="Cambria" panose="02040503050406030204" pitchFamily="18" charset="0"/>
              </a:rPr>
              <a:t>Most studies showed high level of patient satisfaction</a:t>
            </a:r>
          </a:p>
          <a:p>
            <a:pPr lvl="2"/>
            <a:r>
              <a:rPr lang="en-US" sz="1200" dirty="0">
                <a:solidFill>
                  <a:srgbClr val="000000"/>
                </a:solidFill>
                <a:latin typeface="Cambria" panose="02040503050406030204" pitchFamily="18" charset="0"/>
              </a:rPr>
              <a:t>But given choice the preferred in clinic PT</a:t>
            </a:r>
          </a:p>
          <a:p>
            <a:pPr lvl="2"/>
            <a:r>
              <a:rPr lang="en-US" sz="1200" i="0" dirty="0">
                <a:solidFill>
                  <a:srgbClr val="000000"/>
                </a:solidFill>
                <a:effectLst/>
                <a:latin typeface="Cambria" panose="02040503050406030204" pitchFamily="18" charset="0"/>
              </a:rPr>
              <a:t>PT assessments appear valid and reliable </a:t>
            </a:r>
            <a:r>
              <a:rPr lang="en-US" sz="1200" dirty="0">
                <a:solidFill>
                  <a:srgbClr val="000000"/>
                </a:solidFill>
                <a:latin typeface="Cambria" panose="02040503050406030204" pitchFamily="18" charset="0"/>
              </a:rPr>
              <a:t> for specific assessment types in limited populations (</a:t>
            </a:r>
            <a:r>
              <a:rPr lang="en-US" sz="1200" dirty="0" err="1">
                <a:solidFill>
                  <a:srgbClr val="000000"/>
                </a:solidFill>
                <a:latin typeface="Cambria" panose="02040503050406030204" pitchFamily="18" charset="0"/>
              </a:rPr>
              <a:t>Zischke</a:t>
            </a:r>
            <a:r>
              <a:rPr lang="en-US" sz="1200" dirty="0">
                <a:solidFill>
                  <a:srgbClr val="000000"/>
                </a:solidFill>
                <a:latin typeface="Cambria" panose="02040503050406030204" pitchFamily="18" charset="0"/>
              </a:rPr>
              <a:t> et al, 2021)</a:t>
            </a:r>
            <a:endParaRPr lang="en-US" sz="1200" i="0" dirty="0">
              <a:solidFill>
                <a:srgbClr val="000000"/>
              </a:solidFill>
              <a:effectLst/>
              <a:latin typeface="Cambria" panose="02040503050406030204" pitchFamily="18" charset="0"/>
            </a:endParaRPr>
          </a:p>
          <a:p>
            <a:endParaRPr lang="en-US" dirty="0"/>
          </a:p>
        </p:txBody>
      </p:sp>
    </p:spTree>
    <p:extLst>
      <p:ext uri="{BB962C8B-B14F-4D97-AF65-F5344CB8AC3E}">
        <p14:creationId xmlns:p14="http://schemas.microsoft.com/office/powerpoint/2010/main" val="2558961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AC0E-ED7D-407D-AFFE-F3D35ED18C39}"/>
              </a:ext>
            </a:extLst>
          </p:cNvPr>
          <p:cNvSpPr>
            <a:spLocks noGrp="1"/>
          </p:cNvSpPr>
          <p:nvPr>
            <p:ph type="title"/>
          </p:nvPr>
        </p:nvSpPr>
        <p:spPr/>
        <p:txBody>
          <a:bodyPr/>
          <a:lstStyle/>
          <a:p>
            <a:r>
              <a:rPr lang="en-US" dirty="0"/>
              <a:t>Patient </a:t>
            </a:r>
            <a:r>
              <a:rPr lang="en-US" dirty="0" err="1"/>
              <a:t>Statisfaction</a:t>
            </a:r>
            <a:endParaRPr lang="en-US" dirty="0"/>
          </a:p>
        </p:txBody>
      </p:sp>
      <p:sp>
        <p:nvSpPr>
          <p:cNvPr id="3" name="Content Placeholder 2">
            <a:extLst>
              <a:ext uri="{FF2B5EF4-FFF2-40B4-BE49-F238E27FC236}">
                <a16:creationId xmlns:a16="http://schemas.microsoft.com/office/drawing/2014/main" id="{BE789952-DB3E-4EA6-8433-63015F4A8BF2}"/>
              </a:ext>
            </a:extLst>
          </p:cNvPr>
          <p:cNvSpPr>
            <a:spLocks noGrp="1"/>
          </p:cNvSpPr>
          <p:nvPr>
            <p:ph idx="1"/>
          </p:nvPr>
        </p:nvSpPr>
        <p:spPr/>
        <p:txBody>
          <a:bodyPr/>
          <a:lstStyle/>
          <a:p>
            <a:pPr algn="l"/>
            <a:r>
              <a:rPr lang="en-US" b="1" i="0" dirty="0">
                <a:solidFill>
                  <a:srgbClr val="555555"/>
                </a:solidFill>
                <a:effectLst/>
                <a:latin typeface="arial" panose="020B0604020202020204" pitchFamily="34" charset="0"/>
              </a:rPr>
              <a:t>Patient Satisfaction for Telehealth Physical Therapy Services was Comparable to that of In-Person Services during the COVID-19 Pandemic</a:t>
            </a:r>
          </a:p>
          <a:p>
            <a:pPr lvl="1"/>
            <a:r>
              <a:rPr lang="en-US" b="1" dirty="0">
                <a:solidFill>
                  <a:srgbClr val="555555"/>
                </a:solidFill>
                <a:latin typeface="arial" panose="020B0604020202020204" pitchFamily="34" charset="0"/>
              </a:rPr>
              <a:t>Study done in 2021</a:t>
            </a:r>
          </a:p>
          <a:p>
            <a:pPr lvl="1"/>
            <a:r>
              <a:rPr lang="en-US" b="1" i="0" dirty="0">
                <a:solidFill>
                  <a:srgbClr val="555555"/>
                </a:solidFill>
                <a:effectLst/>
                <a:latin typeface="arial" panose="020B0604020202020204" pitchFamily="34" charset="0"/>
              </a:rPr>
              <a:t>No difference in patient satisfaction be</a:t>
            </a:r>
            <a:r>
              <a:rPr lang="en-US" b="1" dirty="0">
                <a:solidFill>
                  <a:srgbClr val="555555"/>
                </a:solidFill>
                <a:latin typeface="arial" panose="020B0604020202020204" pitchFamily="34" charset="0"/>
              </a:rPr>
              <a:t>tween in clinic and telehealth PT. </a:t>
            </a:r>
            <a:endParaRPr lang="en-US" b="1" i="0" dirty="0">
              <a:solidFill>
                <a:srgbClr val="555555"/>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386397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6BF3-B9D0-436E-AD75-AE07FF1808E7}"/>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8BEECC8C-0B8F-4462-A843-95A964754D88}"/>
              </a:ext>
            </a:extLst>
          </p:cNvPr>
          <p:cNvSpPr>
            <a:spLocks noGrp="1"/>
          </p:cNvSpPr>
          <p:nvPr>
            <p:ph idx="1"/>
          </p:nvPr>
        </p:nvSpPr>
        <p:spPr/>
        <p:txBody>
          <a:bodyPr/>
          <a:lstStyle/>
          <a:p>
            <a:r>
              <a:rPr lang="en-US" dirty="0"/>
              <a:t>42 y/o female with new onset of low back pain with no clear MOI. Intermittent pain, N/T down LLE. Denies prior back surgery. Hx of LBP throughout the years.  Works at a desk, long hours at computer, moderate commute distance home.  </a:t>
            </a:r>
            <a:r>
              <a:rPr lang="en-US" dirty="0" err="1"/>
              <a:t>Sx</a:t>
            </a:r>
            <a:r>
              <a:rPr lang="en-US" dirty="0"/>
              <a:t> seem to worsen with sitting, improve with activity. Occasional exercise. Fair nutrition. Poor sleep.  Has seen referring provider prior to PT.  Has not tried PT.  No other current treatments for back pain. </a:t>
            </a:r>
          </a:p>
        </p:txBody>
      </p:sp>
    </p:spTree>
    <p:extLst>
      <p:ext uri="{BB962C8B-B14F-4D97-AF65-F5344CB8AC3E}">
        <p14:creationId xmlns:p14="http://schemas.microsoft.com/office/powerpoint/2010/main" val="1395481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F4040-0A55-47A0-8D59-BE14AFED327C}"/>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B2058BE3-DAF1-4A1B-8C36-65477A35B6D3}"/>
              </a:ext>
            </a:extLst>
          </p:cNvPr>
          <p:cNvSpPr>
            <a:spLocks noGrp="1"/>
          </p:cNvSpPr>
          <p:nvPr>
            <p:ph idx="1"/>
          </p:nvPr>
        </p:nvSpPr>
        <p:spPr>
          <a:xfrm>
            <a:off x="5155096" y="614854"/>
            <a:ext cx="6271728" cy="5662239"/>
          </a:xfrm>
        </p:spPr>
        <p:txBody>
          <a:bodyPr>
            <a:normAutofit fontScale="85000" lnSpcReduction="20000"/>
          </a:bodyPr>
          <a:lstStyle/>
          <a:p>
            <a:r>
              <a:rPr lang="en-US" dirty="0"/>
              <a:t>Mackenzie Method</a:t>
            </a:r>
          </a:p>
          <a:p>
            <a:pPr lvl="1"/>
            <a:r>
              <a:rPr lang="en-US" dirty="0"/>
              <a:t>Biopsychosocial model for musculoskeletal pain </a:t>
            </a:r>
          </a:p>
          <a:p>
            <a:pPr lvl="1"/>
            <a:r>
              <a:rPr lang="en-US" dirty="0"/>
              <a:t>Emphasis on patient education, empowerment and self management</a:t>
            </a:r>
          </a:p>
          <a:p>
            <a:pPr lvl="1"/>
            <a:r>
              <a:rPr lang="en-US" dirty="0"/>
              <a:t>Effective for acute, sub acute and chronic conditions for the spine and extremities </a:t>
            </a:r>
          </a:p>
          <a:p>
            <a:pPr lvl="1"/>
            <a:r>
              <a:rPr lang="en-US" dirty="0"/>
              <a:t>Focus on active treatments vs passive </a:t>
            </a:r>
          </a:p>
          <a:p>
            <a:pPr lvl="2"/>
            <a:r>
              <a:rPr lang="en-US" dirty="0"/>
              <a:t>Encouraged to treat self</a:t>
            </a:r>
          </a:p>
          <a:p>
            <a:pPr lvl="2"/>
            <a:r>
              <a:rPr lang="en-US" dirty="0"/>
              <a:t>Repeated and sustained movements </a:t>
            </a:r>
          </a:p>
          <a:p>
            <a:r>
              <a:rPr lang="en-US" dirty="0"/>
              <a:t>Mechanical Subgroups </a:t>
            </a:r>
          </a:p>
          <a:p>
            <a:pPr lvl="1"/>
            <a:r>
              <a:rPr lang="en-US" dirty="0"/>
              <a:t>3 subgroups or syndromes </a:t>
            </a:r>
          </a:p>
          <a:p>
            <a:pPr lvl="1"/>
            <a:r>
              <a:rPr lang="en-US" dirty="0"/>
              <a:t>1. Derangement </a:t>
            </a:r>
          </a:p>
          <a:p>
            <a:pPr lvl="2"/>
            <a:r>
              <a:rPr lang="en-US" dirty="0"/>
              <a:t>Mechanical obstruction to movement in the joint</a:t>
            </a:r>
          </a:p>
          <a:p>
            <a:pPr lvl="1"/>
            <a:r>
              <a:rPr lang="en-US" dirty="0"/>
              <a:t>2. Dysfunction</a:t>
            </a:r>
          </a:p>
          <a:p>
            <a:pPr lvl="2"/>
            <a:r>
              <a:rPr lang="en-US" dirty="0"/>
              <a:t>Mechanical loading of structurally impaired tissues </a:t>
            </a:r>
          </a:p>
          <a:p>
            <a:pPr lvl="1"/>
            <a:r>
              <a:rPr lang="en-US" dirty="0"/>
              <a:t>3. Postural </a:t>
            </a:r>
          </a:p>
          <a:p>
            <a:pPr lvl="2"/>
            <a:r>
              <a:rPr lang="en-US" dirty="0"/>
              <a:t>Prolonged overload of tissues</a:t>
            </a:r>
          </a:p>
          <a:p>
            <a:pPr lvl="1"/>
            <a:r>
              <a:rPr lang="en-US" dirty="0"/>
              <a:t>4. Other conditions</a:t>
            </a:r>
          </a:p>
          <a:p>
            <a:pPr lvl="2"/>
            <a:r>
              <a:rPr lang="en-US" dirty="0"/>
              <a:t>Stenosis, hip dysfunction, SIJ dysfunction, LBP with pregnancy, chronic pain, post surgical, trauma and mechanically unresponsive radiculopathy</a:t>
            </a:r>
          </a:p>
          <a:p>
            <a:pPr marL="0" indent="0" algn="l">
              <a:buNone/>
            </a:pPr>
            <a:endParaRPr lang="en-US" b="0" i="0" dirty="0">
              <a:solidFill>
                <a:srgbClr val="020621"/>
              </a:solidFill>
              <a:effectLst/>
              <a:latin typeface="tisapro-regular"/>
            </a:endParaRPr>
          </a:p>
          <a:p>
            <a:pPr lvl="1"/>
            <a:endParaRPr lang="en-US" dirty="0"/>
          </a:p>
        </p:txBody>
      </p:sp>
    </p:spTree>
    <p:extLst>
      <p:ext uri="{BB962C8B-B14F-4D97-AF65-F5344CB8AC3E}">
        <p14:creationId xmlns:p14="http://schemas.microsoft.com/office/powerpoint/2010/main" val="1435563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2D81-2BEE-410E-887A-325F89C75008}"/>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9BED0C4D-96A7-4C29-A264-A258F9DE1160}"/>
              </a:ext>
            </a:extLst>
          </p:cNvPr>
          <p:cNvSpPr>
            <a:spLocks noGrp="1"/>
          </p:cNvSpPr>
          <p:nvPr>
            <p:ph idx="1"/>
          </p:nvPr>
        </p:nvSpPr>
        <p:spPr>
          <a:xfrm>
            <a:off x="5118447" y="409903"/>
            <a:ext cx="6281873" cy="5641905"/>
          </a:xfrm>
        </p:spPr>
        <p:txBody>
          <a:bodyPr>
            <a:normAutofit fontScale="92500"/>
          </a:bodyPr>
          <a:lstStyle/>
          <a:p>
            <a:r>
              <a:rPr lang="en-US" dirty="0"/>
              <a:t>Mackenzie method (</a:t>
            </a:r>
            <a:r>
              <a:rPr lang="en-US" dirty="0" err="1"/>
              <a:t>cont</a:t>
            </a:r>
            <a:r>
              <a:rPr lang="en-US" dirty="0"/>
              <a:t>)</a:t>
            </a:r>
          </a:p>
          <a:p>
            <a:r>
              <a:rPr lang="en-US" sz="1600" dirty="0"/>
              <a:t>Majority of back pain patients fall into the derangement group</a:t>
            </a:r>
          </a:p>
          <a:p>
            <a:r>
              <a:rPr lang="en-US" sz="1600" dirty="0"/>
              <a:t>Subjective/Hx</a:t>
            </a:r>
          </a:p>
          <a:p>
            <a:pPr lvl="1"/>
            <a:r>
              <a:rPr lang="en-US" sz="1400" dirty="0"/>
              <a:t>Hx of </a:t>
            </a:r>
            <a:r>
              <a:rPr lang="en-US" sz="1400" dirty="0" err="1"/>
              <a:t>sx</a:t>
            </a:r>
            <a:r>
              <a:rPr lang="en-US" sz="1400" dirty="0"/>
              <a:t>, surgeries, prior injuries, MOI </a:t>
            </a:r>
          </a:p>
          <a:p>
            <a:pPr lvl="1"/>
            <a:r>
              <a:rPr lang="en-US" sz="1400" dirty="0"/>
              <a:t>Current level of </a:t>
            </a:r>
            <a:r>
              <a:rPr lang="en-US" sz="1400" dirty="0" err="1"/>
              <a:t>sx</a:t>
            </a:r>
            <a:r>
              <a:rPr lang="en-US" sz="1400" dirty="0"/>
              <a:t>, duration of </a:t>
            </a:r>
            <a:r>
              <a:rPr lang="en-US" sz="1400" dirty="0" err="1"/>
              <a:t>sx</a:t>
            </a:r>
            <a:r>
              <a:rPr lang="en-US" sz="1400" dirty="0"/>
              <a:t>, aggravating and easing activities </a:t>
            </a:r>
          </a:p>
          <a:p>
            <a:pPr lvl="1"/>
            <a:r>
              <a:rPr lang="en-US" sz="1400" dirty="0"/>
              <a:t>How they feel in the morning</a:t>
            </a:r>
          </a:p>
          <a:p>
            <a:pPr lvl="1"/>
            <a:r>
              <a:rPr lang="en-US" sz="1400" dirty="0"/>
              <a:t>Symptom irritability vs psychological irritability</a:t>
            </a:r>
          </a:p>
          <a:p>
            <a:pPr lvl="1"/>
            <a:r>
              <a:rPr lang="en-US" sz="1400" dirty="0"/>
              <a:t>Avoid painful positions, don’t throw gas on the fire</a:t>
            </a:r>
          </a:p>
          <a:p>
            <a:pPr lvl="1"/>
            <a:r>
              <a:rPr lang="en-US" sz="1400" dirty="0"/>
              <a:t>Exercise, nutrition, sleep </a:t>
            </a:r>
          </a:p>
          <a:p>
            <a:r>
              <a:rPr lang="en-US" sz="1600" dirty="0"/>
              <a:t>Objective</a:t>
            </a:r>
          </a:p>
          <a:p>
            <a:pPr lvl="1"/>
            <a:r>
              <a:rPr lang="en-US" sz="1400" dirty="0"/>
              <a:t>AROM</a:t>
            </a:r>
          </a:p>
          <a:p>
            <a:pPr lvl="1"/>
            <a:r>
              <a:rPr lang="en-US" dirty="0"/>
              <a:t>Flex, </a:t>
            </a:r>
            <a:r>
              <a:rPr lang="en-US" dirty="0" err="1"/>
              <a:t>ext</a:t>
            </a:r>
            <a:r>
              <a:rPr lang="en-US" dirty="0"/>
              <a:t>, B SB, B rotation</a:t>
            </a:r>
          </a:p>
          <a:p>
            <a:pPr lvl="1"/>
            <a:r>
              <a:rPr lang="en-US" dirty="0"/>
              <a:t>Repeated motions</a:t>
            </a:r>
          </a:p>
          <a:p>
            <a:pPr lvl="2"/>
            <a:r>
              <a:rPr lang="en-US" dirty="0"/>
              <a:t>Flexion, extension</a:t>
            </a:r>
          </a:p>
          <a:p>
            <a:pPr lvl="1"/>
            <a:r>
              <a:rPr lang="en-US" dirty="0"/>
              <a:t>Up to 70% of patients have a change in </a:t>
            </a:r>
            <a:r>
              <a:rPr lang="en-US" dirty="0" err="1"/>
              <a:t>sx</a:t>
            </a:r>
            <a:r>
              <a:rPr lang="en-US" dirty="0"/>
              <a:t> with positional/movement adjustments</a:t>
            </a:r>
          </a:p>
          <a:p>
            <a:pPr lvl="1"/>
            <a:r>
              <a:rPr lang="en-US" dirty="0"/>
              <a:t>Looking for decrease in pain, centralization of paresthesia</a:t>
            </a:r>
          </a:p>
        </p:txBody>
      </p:sp>
    </p:spTree>
    <p:extLst>
      <p:ext uri="{BB962C8B-B14F-4D97-AF65-F5344CB8AC3E}">
        <p14:creationId xmlns:p14="http://schemas.microsoft.com/office/powerpoint/2010/main" val="425648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EEF1-4139-4B77-91F3-D5C1BDF8E69C}"/>
              </a:ext>
            </a:extLst>
          </p:cNvPr>
          <p:cNvSpPr>
            <a:spLocks noGrp="1"/>
          </p:cNvSpPr>
          <p:nvPr>
            <p:ph type="title"/>
          </p:nvPr>
        </p:nvSpPr>
        <p:spPr/>
        <p:txBody>
          <a:bodyPr/>
          <a:lstStyle/>
          <a:p>
            <a:r>
              <a:rPr lang="en-US"/>
              <a:t>Objectives:	</a:t>
            </a:r>
            <a:endParaRPr lang="en-US" dirty="0"/>
          </a:p>
        </p:txBody>
      </p:sp>
      <p:sp>
        <p:nvSpPr>
          <p:cNvPr id="3" name="Content Placeholder 2">
            <a:extLst>
              <a:ext uri="{FF2B5EF4-FFF2-40B4-BE49-F238E27FC236}">
                <a16:creationId xmlns:a16="http://schemas.microsoft.com/office/drawing/2014/main" id="{9C5DC816-523A-4CD1-84AF-747750A038B0}"/>
              </a:ext>
            </a:extLst>
          </p:cNvPr>
          <p:cNvSpPr>
            <a:spLocks noGrp="1"/>
          </p:cNvSpPr>
          <p:nvPr>
            <p:ph idx="1"/>
          </p:nvPr>
        </p:nvSpPr>
        <p:spPr/>
        <p:txBody>
          <a:bodyPr/>
          <a:lstStyle/>
          <a:p>
            <a:r>
              <a:rPr lang="en-US" dirty="0"/>
              <a:t>Overview of telehealth PT</a:t>
            </a:r>
          </a:p>
          <a:p>
            <a:r>
              <a:rPr lang="en-US" dirty="0"/>
              <a:t>PT Compact</a:t>
            </a:r>
          </a:p>
          <a:p>
            <a:r>
              <a:rPr lang="en-US" dirty="0"/>
              <a:t>Optimal telehealth set up</a:t>
            </a:r>
          </a:p>
          <a:p>
            <a:r>
              <a:rPr lang="en-US" dirty="0"/>
              <a:t>Telehealth benefits and challenges </a:t>
            </a:r>
          </a:p>
          <a:p>
            <a:r>
              <a:rPr lang="en-US" dirty="0"/>
              <a:t>Overview of telehealth PT evaluation/assessment/treatment.</a:t>
            </a:r>
          </a:p>
          <a:p>
            <a:r>
              <a:rPr lang="en-US" dirty="0"/>
              <a:t>Importance of increasing activity level</a:t>
            </a:r>
          </a:p>
          <a:p>
            <a:endParaRPr lang="en-US" dirty="0"/>
          </a:p>
        </p:txBody>
      </p:sp>
    </p:spTree>
    <p:extLst>
      <p:ext uri="{BB962C8B-B14F-4D97-AF65-F5344CB8AC3E}">
        <p14:creationId xmlns:p14="http://schemas.microsoft.com/office/powerpoint/2010/main" val="3928043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7896-8522-490C-93DB-6A5B5E0AD249}"/>
              </a:ext>
            </a:extLst>
          </p:cNvPr>
          <p:cNvSpPr>
            <a:spLocks noGrp="1"/>
          </p:cNvSpPr>
          <p:nvPr>
            <p:ph type="title"/>
          </p:nvPr>
        </p:nvSpPr>
        <p:spPr/>
        <p:txBody>
          <a:bodyPr/>
          <a:lstStyle/>
          <a:p>
            <a:r>
              <a:rPr lang="en-US" dirty="0"/>
              <a:t>AROM</a:t>
            </a:r>
          </a:p>
        </p:txBody>
      </p:sp>
      <p:pic>
        <p:nvPicPr>
          <p:cNvPr id="8194" name="Picture 2" descr="Trunk Range of Motion Is Related to Axial Rigidity, Functional Mobility and  Quality of Life in Parkinson's Disease: An Explora">
            <a:extLst>
              <a:ext uri="{FF2B5EF4-FFF2-40B4-BE49-F238E27FC236}">
                <a16:creationId xmlns:a16="http://schemas.microsoft.com/office/drawing/2014/main" id="{1CFAC57F-9281-4063-9D20-ED844E7704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3935" y="1182414"/>
            <a:ext cx="6872711" cy="245644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runk Range of Motion Is Related to Axial Rigidity, Functional Mobility and  Quality of Life in Parkinson's Disease: An Explora">
            <a:extLst>
              <a:ext uri="{FF2B5EF4-FFF2-40B4-BE49-F238E27FC236}">
                <a16:creationId xmlns:a16="http://schemas.microsoft.com/office/drawing/2014/main" id="{95ABA338-47E0-48AD-A5B7-4318467F2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854" y="3767959"/>
            <a:ext cx="6226872" cy="222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679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0054-F2D4-4CCC-A3EA-3E2ED2566B1A}"/>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1351A323-FE81-4F5B-9268-9354077584FD}"/>
              </a:ext>
            </a:extLst>
          </p:cNvPr>
          <p:cNvSpPr>
            <a:spLocks noGrp="1"/>
          </p:cNvSpPr>
          <p:nvPr>
            <p:ph idx="1"/>
          </p:nvPr>
        </p:nvSpPr>
        <p:spPr>
          <a:xfrm>
            <a:off x="4653546" y="1590816"/>
            <a:ext cx="4733177" cy="4168300"/>
          </a:xfrm>
        </p:spPr>
        <p:txBody>
          <a:bodyPr>
            <a:normAutofit/>
          </a:bodyPr>
          <a:lstStyle/>
          <a:p>
            <a:r>
              <a:rPr lang="en-US" dirty="0"/>
              <a:t>Strength</a:t>
            </a:r>
          </a:p>
          <a:p>
            <a:pPr lvl="1"/>
            <a:r>
              <a:rPr lang="en-US" dirty="0"/>
              <a:t>Functional strength against gravity</a:t>
            </a:r>
          </a:p>
          <a:p>
            <a:pPr lvl="1"/>
            <a:r>
              <a:rPr lang="en-US" dirty="0" err="1"/>
              <a:t>BUE,trunk,BLE</a:t>
            </a:r>
            <a:endParaRPr lang="en-US" dirty="0"/>
          </a:p>
          <a:p>
            <a:pPr lvl="2"/>
            <a:r>
              <a:rPr lang="en-US" dirty="0"/>
              <a:t>Can't do formal MMT over telehealth</a:t>
            </a:r>
          </a:p>
          <a:p>
            <a:r>
              <a:rPr lang="en-US" dirty="0"/>
              <a:t>Neural tension</a:t>
            </a:r>
          </a:p>
          <a:p>
            <a:pPr lvl="2"/>
            <a:r>
              <a:rPr lang="en-US" dirty="0"/>
              <a:t>Slump, SLR, seated slouch w/w/o DF </a:t>
            </a:r>
          </a:p>
          <a:p>
            <a:r>
              <a:rPr lang="en-US" dirty="0"/>
              <a:t>Functional Assessment</a:t>
            </a:r>
          </a:p>
          <a:p>
            <a:pPr lvl="2"/>
            <a:r>
              <a:rPr lang="en-US" dirty="0"/>
              <a:t>Squat, sit to stand, heel walk, toe walk, SL balance</a:t>
            </a:r>
          </a:p>
          <a:p>
            <a:r>
              <a:rPr lang="en-US" dirty="0"/>
              <a:t>Functional Outcome Measure</a:t>
            </a:r>
          </a:p>
          <a:p>
            <a:pPr lvl="2"/>
            <a:r>
              <a:rPr lang="en-US" dirty="0"/>
              <a:t>ODI, PSFS</a:t>
            </a:r>
          </a:p>
        </p:txBody>
      </p:sp>
      <p:pic>
        <p:nvPicPr>
          <p:cNvPr id="3074" name="Picture 2" descr="Slump Test | Neurodynamic Assessment | Neurogenic claudication">
            <a:extLst>
              <a:ext uri="{FF2B5EF4-FFF2-40B4-BE49-F238E27FC236}">
                <a16:creationId xmlns:a16="http://schemas.microsoft.com/office/drawing/2014/main" id="{660B3381-6A03-4B3F-9665-E97C2EEBB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048" y="2530167"/>
            <a:ext cx="3253439" cy="18332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E19AE1-274A-4CA9-A02B-56241EAAF2AF}"/>
              </a:ext>
            </a:extLst>
          </p:cNvPr>
          <p:cNvSpPr txBox="1"/>
          <p:nvPr/>
        </p:nvSpPr>
        <p:spPr>
          <a:xfrm>
            <a:off x="9538138" y="4363453"/>
            <a:ext cx="6093372" cy="215444"/>
          </a:xfrm>
          <a:prstGeom prst="rect">
            <a:avLst/>
          </a:prstGeom>
          <a:noFill/>
        </p:spPr>
        <p:txBody>
          <a:bodyPr wrap="square">
            <a:spAutoFit/>
          </a:bodyPr>
          <a:lstStyle/>
          <a:p>
            <a:r>
              <a:rPr lang="en-US" sz="800" dirty="0"/>
              <a:t>https://www.physiotutors.com/wiki/slump-test/</a:t>
            </a:r>
          </a:p>
        </p:txBody>
      </p:sp>
    </p:spTree>
    <p:extLst>
      <p:ext uri="{BB962C8B-B14F-4D97-AF65-F5344CB8AC3E}">
        <p14:creationId xmlns:p14="http://schemas.microsoft.com/office/powerpoint/2010/main" val="2394814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DBF3-BCEC-403D-8E46-56BE1CF53AD8}"/>
              </a:ext>
            </a:extLst>
          </p:cNvPr>
          <p:cNvSpPr>
            <a:spLocks noGrp="1"/>
          </p:cNvSpPr>
          <p:nvPr>
            <p:ph type="title"/>
          </p:nvPr>
        </p:nvSpPr>
        <p:spPr/>
        <p:txBody>
          <a:bodyPr>
            <a:normAutofit fontScale="90000"/>
          </a:bodyPr>
          <a:lstStyle/>
          <a:p>
            <a:r>
              <a:rPr lang="en-US" dirty="0"/>
              <a:t>Selective Functional Movement Assessment</a:t>
            </a:r>
          </a:p>
        </p:txBody>
      </p:sp>
      <p:sp>
        <p:nvSpPr>
          <p:cNvPr id="3" name="Content Placeholder 2">
            <a:extLst>
              <a:ext uri="{FF2B5EF4-FFF2-40B4-BE49-F238E27FC236}">
                <a16:creationId xmlns:a16="http://schemas.microsoft.com/office/drawing/2014/main" id="{E744A7BE-332C-41A6-97DA-7D2DB5680B1C}"/>
              </a:ext>
            </a:extLst>
          </p:cNvPr>
          <p:cNvSpPr>
            <a:spLocks noGrp="1"/>
          </p:cNvSpPr>
          <p:nvPr>
            <p:ph idx="1"/>
          </p:nvPr>
        </p:nvSpPr>
        <p:spPr>
          <a:xfrm>
            <a:off x="5387389" y="766551"/>
            <a:ext cx="3993468" cy="5324898"/>
          </a:xfrm>
        </p:spPr>
        <p:txBody>
          <a:bodyPr>
            <a:normAutofit/>
          </a:bodyPr>
          <a:lstStyle/>
          <a:p>
            <a:r>
              <a:rPr lang="en-US" dirty="0"/>
              <a:t>SFMA</a:t>
            </a:r>
          </a:p>
          <a:p>
            <a:pPr lvl="1"/>
            <a:r>
              <a:rPr lang="en-US" sz="1800" dirty="0"/>
              <a:t>10 key movements</a:t>
            </a:r>
          </a:p>
          <a:p>
            <a:pPr lvl="1"/>
            <a:r>
              <a:rPr lang="en-US" sz="1800" dirty="0"/>
              <a:t>Great quick screen</a:t>
            </a:r>
          </a:p>
          <a:p>
            <a:pPr lvl="1"/>
            <a:r>
              <a:rPr lang="en-US" sz="1800" dirty="0"/>
              <a:t>Dysfunction can be broken down further</a:t>
            </a:r>
          </a:p>
          <a:p>
            <a:pPr lvl="1"/>
            <a:r>
              <a:rPr lang="en-US" sz="1800" dirty="0"/>
              <a:t>Looking at quality of movement and if painful</a:t>
            </a:r>
          </a:p>
        </p:txBody>
      </p:sp>
    </p:spTree>
    <p:extLst>
      <p:ext uri="{BB962C8B-B14F-4D97-AF65-F5344CB8AC3E}">
        <p14:creationId xmlns:p14="http://schemas.microsoft.com/office/powerpoint/2010/main" val="1497638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BAEC-7925-4585-A5D0-788AC38B3A25}"/>
              </a:ext>
            </a:extLst>
          </p:cNvPr>
          <p:cNvSpPr>
            <a:spLocks noGrp="1"/>
          </p:cNvSpPr>
          <p:nvPr>
            <p:ph type="title"/>
          </p:nvPr>
        </p:nvSpPr>
        <p:spPr/>
        <p:txBody>
          <a:bodyPr/>
          <a:lstStyle/>
          <a:p>
            <a:r>
              <a:rPr lang="en-US" dirty="0"/>
              <a:t>SFMA</a:t>
            </a:r>
          </a:p>
        </p:txBody>
      </p:sp>
      <p:pic>
        <p:nvPicPr>
          <p:cNvPr id="4" name="Content Placeholder 3">
            <a:extLst>
              <a:ext uri="{FF2B5EF4-FFF2-40B4-BE49-F238E27FC236}">
                <a16:creationId xmlns:a16="http://schemas.microsoft.com/office/drawing/2014/main" id="{A96FE0CF-2774-4E21-8C86-89BEB48D3E05}"/>
              </a:ext>
            </a:extLst>
          </p:cNvPr>
          <p:cNvPicPr>
            <a:picLocks noGrp="1" noChangeAspect="1"/>
          </p:cNvPicPr>
          <p:nvPr>
            <p:ph idx="1"/>
          </p:nvPr>
        </p:nvPicPr>
        <p:blipFill>
          <a:blip r:embed="rId2"/>
          <a:stretch>
            <a:fillRect/>
          </a:stretch>
        </p:blipFill>
        <p:spPr>
          <a:xfrm>
            <a:off x="5088086" y="0"/>
            <a:ext cx="5938502" cy="6765289"/>
          </a:xfrm>
          <a:prstGeom prst="rect">
            <a:avLst/>
          </a:prstGeom>
        </p:spPr>
      </p:pic>
    </p:spTree>
    <p:extLst>
      <p:ext uri="{BB962C8B-B14F-4D97-AF65-F5344CB8AC3E}">
        <p14:creationId xmlns:p14="http://schemas.microsoft.com/office/powerpoint/2010/main" val="2903080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A5655-2FDE-44DD-81C7-BE023CB58482}"/>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8A72055C-B06C-4893-91CE-79591CB0CF1C}"/>
              </a:ext>
            </a:extLst>
          </p:cNvPr>
          <p:cNvSpPr>
            <a:spLocks noGrp="1"/>
          </p:cNvSpPr>
          <p:nvPr>
            <p:ph idx="1"/>
          </p:nvPr>
        </p:nvSpPr>
        <p:spPr/>
        <p:txBody>
          <a:bodyPr/>
          <a:lstStyle/>
          <a:p>
            <a:r>
              <a:rPr lang="en-US" dirty="0"/>
              <a:t>Exercise</a:t>
            </a:r>
          </a:p>
          <a:p>
            <a:pPr lvl="1"/>
            <a:r>
              <a:rPr lang="en-US" dirty="0"/>
              <a:t>Focus on repeated and/or sustained positions that improve </a:t>
            </a:r>
            <a:r>
              <a:rPr lang="en-US" dirty="0" err="1"/>
              <a:t>sx</a:t>
            </a:r>
            <a:endParaRPr lang="en-US" dirty="0"/>
          </a:p>
          <a:p>
            <a:pPr lvl="1"/>
            <a:r>
              <a:rPr lang="en-US" dirty="0"/>
              <a:t>Prescribe extension or flexion-based program</a:t>
            </a:r>
          </a:p>
          <a:p>
            <a:r>
              <a:rPr lang="en-US" dirty="0"/>
              <a:t>Exercise Type</a:t>
            </a:r>
          </a:p>
          <a:p>
            <a:pPr lvl="1"/>
            <a:r>
              <a:rPr lang="en-US" dirty="0"/>
              <a:t>Pick something patient is agreeable to perform</a:t>
            </a:r>
          </a:p>
          <a:p>
            <a:r>
              <a:rPr lang="en-US" dirty="0"/>
              <a:t>HEP should be no more than 3-4 exercises</a:t>
            </a:r>
          </a:p>
          <a:p>
            <a:pPr lvl="1"/>
            <a:r>
              <a:rPr lang="en-US" dirty="0"/>
              <a:t>Research shows that compliance decreases with too many exercises</a:t>
            </a:r>
          </a:p>
          <a:p>
            <a:pPr lvl="1"/>
            <a:r>
              <a:rPr lang="en-US" dirty="0"/>
              <a:t>Introduce exercise snacking </a:t>
            </a:r>
          </a:p>
        </p:txBody>
      </p:sp>
    </p:spTree>
    <p:extLst>
      <p:ext uri="{BB962C8B-B14F-4D97-AF65-F5344CB8AC3E}">
        <p14:creationId xmlns:p14="http://schemas.microsoft.com/office/powerpoint/2010/main" val="2031731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B157-2625-41E4-B2F6-2B2A7375F0E1}"/>
              </a:ext>
            </a:extLst>
          </p:cNvPr>
          <p:cNvSpPr>
            <a:spLocks noGrp="1"/>
          </p:cNvSpPr>
          <p:nvPr>
            <p:ph type="title"/>
          </p:nvPr>
        </p:nvSpPr>
        <p:spPr/>
        <p:txBody>
          <a:bodyPr/>
          <a:lstStyle/>
          <a:p>
            <a:r>
              <a:rPr lang="en-US" dirty="0"/>
              <a:t>Exercises</a:t>
            </a:r>
          </a:p>
        </p:txBody>
      </p:sp>
      <p:pic>
        <p:nvPicPr>
          <p:cNvPr id="6146" name="Picture 2" descr="Principles of Treatment of the McKenzie Method | Download Scientific Diagram">
            <a:extLst>
              <a:ext uri="{FF2B5EF4-FFF2-40B4-BE49-F238E27FC236}">
                <a16:creationId xmlns:a16="http://schemas.microsoft.com/office/drawing/2014/main" id="{CE262816-6345-4C36-889F-1DA6200441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1545" y="565820"/>
            <a:ext cx="7015655" cy="5326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738327-0CB8-42D4-A543-57767FA82095}"/>
              </a:ext>
            </a:extLst>
          </p:cNvPr>
          <p:cNvSpPr txBox="1"/>
          <p:nvPr/>
        </p:nvSpPr>
        <p:spPr>
          <a:xfrm>
            <a:off x="5212283" y="5892070"/>
            <a:ext cx="6093372" cy="400110"/>
          </a:xfrm>
          <a:prstGeom prst="rect">
            <a:avLst/>
          </a:prstGeom>
          <a:noFill/>
        </p:spPr>
        <p:txBody>
          <a:bodyPr wrap="square">
            <a:spAutoFit/>
          </a:bodyPr>
          <a:lstStyle/>
          <a:p>
            <a:r>
              <a:rPr lang="en-US" sz="1000" dirty="0"/>
              <a:t>https://www.researchgate.net/figure/Principles-of-Treatment-of-the-McKenzie-Method_fig2_327019762</a:t>
            </a:r>
          </a:p>
        </p:txBody>
      </p:sp>
    </p:spTree>
    <p:extLst>
      <p:ext uri="{BB962C8B-B14F-4D97-AF65-F5344CB8AC3E}">
        <p14:creationId xmlns:p14="http://schemas.microsoft.com/office/powerpoint/2010/main" val="840612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4BA3-56D7-4B67-9D6E-0BA696B1E30B}"/>
              </a:ext>
            </a:extLst>
          </p:cNvPr>
          <p:cNvSpPr>
            <a:spLocks noGrp="1"/>
          </p:cNvSpPr>
          <p:nvPr>
            <p:ph type="title"/>
          </p:nvPr>
        </p:nvSpPr>
        <p:spPr/>
        <p:txBody>
          <a:bodyPr/>
          <a:lstStyle/>
          <a:p>
            <a:r>
              <a:rPr lang="en-US" dirty="0"/>
              <a:t>Flexion Based Exercises</a:t>
            </a:r>
          </a:p>
        </p:txBody>
      </p:sp>
      <p:pic>
        <p:nvPicPr>
          <p:cNvPr id="2050" name="Picture 2">
            <a:extLst>
              <a:ext uri="{FF2B5EF4-FFF2-40B4-BE49-F238E27FC236}">
                <a16:creationId xmlns:a16="http://schemas.microsoft.com/office/drawing/2014/main" id="{715FDAED-B1F8-4DC9-8CDF-350747FF10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1545" y="394139"/>
            <a:ext cx="6022427" cy="56574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EF52E0-D0B6-4F1A-815A-1C87B674EB31}"/>
              </a:ext>
            </a:extLst>
          </p:cNvPr>
          <p:cNvSpPr txBox="1"/>
          <p:nvPr/>
        </p:nvSpPr>
        <p:spPr>
          <a:xfrm>
            <a:off x="4583823" y="6094529"/>
            <a:ext cx="6093372" cy="215444"/>
          </a:xfrm>
          <a:prstGeom prst="rect">
            <a:avLst/>
          </a:prstGeom>
          <a:noFill/>
        </p:spPr>
        <p:txBody>
          <a:bodyPr wrap="square">
            <a:spAutoFit/>
          </a:bodyPr>
          <a:lstStyle/>
          <a:p>
            <a:r>
              <a:rPr lang="en-US" sz="800" dirty="0"/>
              <a:t>https://www.v2mshop.com/?product_id=217563053_33</a:t>
            </a:r>
          </a:p>
        </p:txBody>
      </p:sp>
    </p:spTree>
    <p:extLst>
      <p:ext uri="{BB962C8B-B14F-4D97-AF65-F5344CB8AC3E}">
        <p14:creationId xmlns:p14="http://schemas.microsoft.com/office/powerpoint/2010/main" val="3355065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9C25-C449-47FF-A7A6-1D1EDD9BB08B}"/>
              </a:ext>
            </a:extLst>
          </p:cNvPr>
          <p:cNvSpPr>
            <a:spLocks noGrp="1"/>
          </p:cNvSpPr>
          <p:nvPr>
            <p:ph type="title"/>
          </p:nvPr>
        </p:nvSpPr>
        <p:spPr/>
        <p:txBody>
          <a:bodyPr/>
          <a:lstStyle/>
          <a:p>
            <a:r>
              <a:rPr lang="en-US" dirty="0"/>
              <a:t>Assessment/</a:t>
            </a:r>
            <a:br>
              <a:rPr lang="en-US" dirty="0"/>
            </a:br>
            <a:r>
              <a:rPr lang="en-US" dirty="0"/>
              <a:t>Plan:</a:t>
            </a:r>
          </a:p>
        </p:txBody>
      </p:sp>
      <p:sp>
        <p:nvSpPr>
          <p:cNvPr id="3" name="Content Placeholder 2">
            <a:extLst>
              <a:ext uri="{FF2B5EF4-FFF2-40B4-BE49-F238E27FC236}">
                <a16:creationId xmlns:a16="http://schemas.microsoft.com/office/drawing/2014/main" id="{735B4F66-638F-4D0B-B488-815731074042}"/>
              </a:ext>
            </a:extLst>
          </p:cNvPr>
          <p:cNvSpPr>
            <a:spLocks noGrp="1"/>
          </p:cNvSpPr>
          <p:nvPr>
            <p:ph idx="1"/>
          </p:nvPr>
        </p:nvSpPr>
        <p:spPr/>
        <p:txBody>
          <a:bodyPr/>
          <a:lstStyle/>
          <a:p>
            <a:r>
              <a:rPr lang="en-US" dirty="0"/>
              <a:t>Test and Re-test</a:t>
            </a:r>
          </a:p>
          <a:p>
            <a:pPr lvl="1"/>
            <a:r>
              <a:rPr lang="en-US" dirty="0"/>
              <a:t>Reassess ROM, neural tension, functional movement</a:t>
            </a:r>
          </a:p>
          <a:p>
            <a:r>
              <a:rPr lang="en-US" dirty="0"/>
              <a:t>Functional outcome measure</a:t>
            </a:r>
          </a:p>
          <a:p>
            <a:pPr lvl="1"/>
            <a:r>
              <a:rPr lang="en-US" dirty="0"/>
              <a:t>Reassess initial measure used</a:t>
            </a:r>
          </a:p>
          <a:p>
            <a:r>
              <a:rPr lang="en-US" dirty="0"/>
              <a:t>Plan</a:t>
            </a:r>
          </a:p>
          <a:p>
            <a:pPr lvl="1"/>
            <a:r>
              <a:rPr lang="en-US" dirty="0"/>
              <a:t>Clear POC, including heal times, importance of good compliance with PT and HEP to progress towards goals.</a:t>
            </a:r>
          </a:p>
          <a:p>
            <a:pPr lvl="1"/>
            <a:r>
              <a:rPr lang="en-US" dirty="0"/>
              <a:t>Leave time for questions</a:t>
            </a:r>
          </a:p>
          <a:p>
            <a:pPr lvl="1"/>
            <a:r>
              <a:rPr lang="en-US" dirty="0"/>
              <a:t>Encourage a hybrid model of PT</a:t>
            </a:r>
          </a:p>
          <a:p>
            <a:pPr lvl="1"/>
            <a:r>
              <a:rPr lang="en-US" dirty="0"/>
              <a:t>In clinic and telehealth mix</a:t>
            </a:r>
          </a:p>
        </p:txBody>
      </p:sp>
    </p:spTree>
    <p:extLst>
      <p:ext uri="{BB962C8B-B14F-4D97-AF65-F5344CB8AC3E}">
        <p14:creationId xmlns:p14="http://schemas.microsoft.com/office/powerpoint/2010/main" val="2756272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39D0-0742-4865-A1A3-558565B4D5C9}"/>
              </a:ext>
            </a:extLst>
          </p:cNvPr>
          <p:cNvSpPr>
            <a:spLocks noGrp="1"/>
          </p:cNvSpPr>
          <p:nvPr>
            <p:ph type="title"/>
          </p:nvPr>
        </p:nvSpPr>
        <p:spPr/>
        <p:txBody>
          <a:bodyPr/>
          <a:lstStyle/>
          <a:p>
            <a:r>
              <a:rPr lang="en-US" dirty="0"/>
              <a:t>Working From Home</a:t>
            </a:r>
          </a:p>
        </p:txBody>
      </p:sp>
      <p:sp>
        <p:nvSpPr>
          <p:cNvPr id="3" name="Content Placeholder 2">
            <a:extLst>
              <a:ext uri="{FF2B5EF4-FFF2-40B4-BE49-F238E27FC236}">
                <a16:creationId xmlns:a16="http://schemas.microsoft.com/office/drawing/2014/main" id="{F988B9C7-9D00-4E2A-AB11-A7A036F61C4E}"/>
              </a:ext>
            </a:extLst>
          </p:cNvPr>
          <p:cNvSpPr>
            <a:spLocks noGrp="1"/>
          </p:cNvSpPr>
          <p:nvPr>
            <p:ph idx="1"/>
          </p:nvPr>
        </p:nvSpPr>
        <p:spPr/>
        <p:txBody>
          <a:bodyPr/>
          <a:lstStyle/>
          <a:p>
            <a:r>
              <a:rPr lang="en-US" dirty="0"/>
              <a:t>Working from home</a:t>
            </a:r>
          </a:p>
          <a:p>
            <a:pPr lvl="1"/>
            <a:r>
              <a:rPr lang="en-US" dirty="0"/>
              <a:t>Increased neck, back and other musculoskeletal pain</a:t>
            </a:r>
          </a:p>
          <a:p>
            <a:pPr lvl="1"/>
            <a:r>
              <a:rPr lang="en-US" dirty="0"/>
              <a:t>Increase in poor ergonomics </a:t>
            </a:r>
          </a:p>
          <a:p>
            <a:pPr lvl="2"/>
            <a:r>
              <a:rPr lang="en-US" dirty="0"/>
              <a:t>Working from couch etc.</a:t>
            </a:r>
          </a:p>
          <a:p>
            <a:pPr lvl="1"/>
            <a:r>
              <a:rPr lang="en-US" dirty="0"/>
              <a:t>Decreased activity</a:t>
            </a:r>
          </a:p>
          <a:p>
            <a:pPr lvl="2"/>
            <a:r>
              <a:rPr lang="en-US" dirty="0"/>
              <a:t>Gyms closed</a:t>
            </a:r>
          </a:p>
          <a:p>
            <a:pPr lvl="1"/>
            <a:r>
              <a:rPr lang="en-US" dirty="0"/>
              <a:t>Increased sedentary lifestyle</a:t>
            </a:r>
          </a:p>
          <a:p>
            <a:pPr lvl="2"/>
            <a:r>
              <a:rPr lang="en-US" dirty="0"/>
              <a:t>Screen time increase</a:t>
            </a:r>
          </a:p>
        </p:txBody>
      </p:sp>
    </p:spTree>
    <p:extLst>
      <p:ext uri="{BB962C8B-B14F-4D97-AF65-F5344CB8AC3E}">
        <p14:creationId xmlns:p14="http://schemas.microsoft.com/office/powerpoint/2010/main" val="3476180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880D-3852-4703-AAA9-0E94FCA9833A}"/>
              </a:ext>
            </a:extLst>
          </p:cNvPr>
          <p:cNvSpPr>
            <a:spLocks noGrp="1"/>
          </p:cNvSpPr>
          <p:nvPr>
            <p:ph type="title"/>
          </p:nvPr>
        </p:nvSpPr>
        <p:spPr/>
        <p:txBody>
          <a:bodyPr/>
          <a:lstStyle/>
          <a:p>
            <a:r>
              <a:rPr lang="en-US" dirty="0"/>
              <a:t>Workstation Ergonomics</a:t>
            </a:r>
          </a:p>
        </p:txBody>
      </p:sp>
      <p:sp>
        <p:nvSpPr>
          <p:cNvPr id="3" name="Content Placeholder 2">
            <a:extLst>
              <a:ext uri="{FF2B5EF4-FFF2-40B4-BE49-F238E27FC236}">
                <a16:creationId xmlns:a16="http://schemas.microsoft.com/office/drawing/2014/main" id="{376A0778-7054-485A-ACCD-433DF5F9C43B}"/>
              </a:ext>
            </a:extLst>
          </p:cNvPr>
          <p:cNvSpPr>
            <a:spLocks noGrp="1"/>
          </p:cNvSpPr>
          <p:nvPr>
            <p:ph idx="1"/>
          </p:nvPr>
        </p:nvSpPr>
        <p:spPr>
          <a:xfrm>
            <a:off x="4755840" y="1324304"/>
            <a:ext cx="3773305" cy="5092262"/>
          </a:xfrm>
        </p:spPr>
        <p:txBody>
          <a:bodyPr>
            <a:normAutofit fontScale="85000" lnSpcReduction="10000"/>
          </a:bodyPr>
          <a:lstStyle/>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Keep your monitor at eye level and place your keyboard close to your body.</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Sit in a chair with back support to avoid slumping</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Calibri" panose="020F0502020204030204" pitchFamily="34" charset="0"/>
              </a:rPr>
              <a:t>Hips and knees should be at approximately 90 degrees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Make sure your feet are firmly planted on the ground, or use a footstool if your feet don’t reach the ground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If possible, use a desk that can be converted to a standing desk to lessen the strain on your spine</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Keep your muscles loose by taking standing or walking breaks every 30-45 minutes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When possible, give your eyes a rest by looking away from your computer every 20 minutes and focusing on a distant object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5130" name="Picture 10" descr="Creating the Perfect Ergonomic Workspace- The ULTIMATE Guide - Ergonomic  Trends">
            <a:extLst>
              <a:ext uri="{FF2B5EF4-FFF2-40B4-BE49-F238E27FC236}">
                <a16:creationId xmlns:a16="http://schemas.microsoft.com/office/drawing/2014/main" id="{8F8C3C4C-986D-481D-AAD8-A6A83FB84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786" y="1255269"/>
            <a:ext cx="3662855" cy="39473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4753C5E-1218-4106-876A-94EB5C1EA14B}"/>
              </a:ext>
            </a:extLst>
          </p:cNvPr>
          <p:cNvSpPr txBox="1"/>
          <p:nvPr/>
        </p:nvSpPr>
        <p:spPr>
          <a:xfrm>
            <a:off x="8529145" y="5202621"/>
            <a:ext cx="3426372" cy="400110"/>
          </a:xfrm>
          <a:prstGeom prst="rect">
            <a:avLst/>
          </a:prstGeom>
          <a:noFill/>
        </p:spPr>
        <p:txBody>
          <a:bodyPr wrap="square">
            <a:spAutoFit/>
          </a:bodyPr>
          <a:lstStyle/>
          <a:p>
            <a:r>
              <a:rPr lang="en-US" sz="1000" dirty="0"/>
              <a:t>https://ergonomictrends.com/creating-perfect-ergonomic-workspace-ultimate-guide/</a:t>
            </a:r>
          </a:p>
        </p:txBody>
      </p:sp>
    </p:spTree>
    <p:extLst>
      <p:ext uri="{BB962C8B-B14F-4D97-AF65-F5344CB8AC3E}">
        <p14:creationId xmlns:p14="http://schemas.microsoft.com/office/powerpoint/2010/main" val="2530660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26B2-C198-453E-A8A6-06AB0EE7E585}"/>
              </a:ext>
            </a:extLst>
          </p:cNvPr>
          <p:cNvSpPr>
            <a:spLocks noGrp="1"/>
          </p:cNvSpPr>
          <p:nvPr>
            <p:ph type="title"/>
          </p:nvPr>
        </p:nvSpPr>
        <p:spPr>
          <a:xfrm>
            <a:off x="622853" y="2349925"/>
            <a:ext cx="3764758" cy="2456442"/>
          </a:xfrm>
        </p:spPr>
        <p:txBody>
          <a:bodyPr/>
          <a:lstStyle/>
          <a:p>
            <a:r>
              <a:rPr lang="en-US" dirty="0"/>
              <a:t>Telehealth</a:t>
            </a:r>
          </a:p>
        </p:txBody>
      </p:sp>
      <p:sp>
        <p:nvSpPr>
          <p:cNvPr id="3" name="Content Placeholder 2">
            <a:extLst>
              <a:ext uri="{FF2B5EF4-FFF2-40B4-BE49-F238E27FC236}">
                <a16:creationId xmlns:a16="http://schemas.microsoft.com/office/drawing/2014/main" id="{5C3CEC9E-A81F-4A75-921A-2BDCEAA372DF}"/>
              </a:ext>
            </a:extLst>
          </p:cNvPr>
          <p:cNvSpPr>
            <a:spLocks noGrp="1"/>
          </p:cNvSpPr>
          <p:nvPr>
            <p:ph idx="1"/>
          </p:nvPr>
        </p:nvSpPr>
        <p:spPr/>
        <p:txBody>
          <a:bodyPr/>
          <a:lstStyle/>
          <a:p>
            <a:r>
              <a:rPr lang="en-US" dirty="0"/>
              <a:t>Pre-pandemic</a:t>
            </a:r>
          </a:p>
          <a:p>
            <a:pPr lvl="1"/>
            <a:r>
              <a:rPr lang="en-US" dirty="0"/>
              <a:t>Available but not largely used</a:t>
            </a:r>
          </a:p>
          <a:p>
            <a:pPr lvl="1"/>
            <a:r>
              <a:rPr lang="en-US" dirty="0"/>
              <a:t>Cash based</a:t>
            </a:r>
          </a:p>
          <a:p>
            <a:r>
              <a:rPr lang="en-US" dirty="0"/>
              <a:t>Pandemic</a:t>
            </a:r>
          </a:p>
          <a:p>
            <a:pPr lvl="1"/>
            <a:r>
              <a:rPr lang="en-US" dirty="0"/>
              <a:t>Demand surged, March 2020</a:t>
            </a:r>
          </a:p>
          <a:p>
            <a:pPr lvl="2"/>
            <a:r>
              <a:rPr lang="en-US" dirty="0"/>
              <a:t>LTHC PT transitioned quickly </a:t>
            </a:r>
          </a:p>
          <a:p>
            <a:pPr lvl="1"/>
            <a:r>
              <a:rPr lang="en-US" dirty="0"/>
              <a:t>Insurance companies had to respond and establish billing/reimbursement guidelines </a:t>
            </a:r>
          </a:p>
          <a:p>
            <a:r>
              <a:rPr lang="en-US" dirty="0"/>
              <a:t>Post-pandemic </a:t>
            </a:r>
          </a:p>
          <a:p>
            <a:pPr lvl="1"/>
            <a:r>
              <a:rPr lang="en-US" dirty="0"/>
              <a:t>Usage has dropped </a:t>
            </a:r>
          </a:p>
          <a:p>
            <a:pPr lvl="1"/>
            <a:r>
              <a:rPr lang="en-US" dirty="0"/>
              <a:t>Underutilized benefit to underserved and rural areas</a:t>
            </a:r>
          </a:p>
        </p:txBody>
      </p:sp>
    </p:spTree>
    <p:extLst>
      <p:ext uri="{BB962C8B-B14F-4D97-AF65-F5344CB8AC3E}">
        <p14:creationId xmlns:p14="http://schemas.microsoft.com/office/powerpoint/2010/main" val="2616177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5B12-4B5F-4790-A1CA-8BDE9B74C36F}"/>
              </a:ext>
            </a:extLst>
          </p:cNvPr>
          <p:cNvSpPr>
            <a:spLocks noGrp="1"/>
          </p:cNvSpPr>
          <p:nvPr>
            <p:ph type="title"/>
          </p:nvPr>
        </p:nvSpPr>
        <p:spPr/>
        <p:txBody>
          <a:bodyPr>
            <a:normAutofit/>
          </a:bodyPr>
          <a:lstStyle/>
          <a:p>
            <a:r>
              <a:rPr lang="en-US" sz="3600" dirty="0"/>
              <a:t>Posture/mobility Exercises</a:t>
            </a:r>
          </a:p>
        </p:txBody>
      </p:sp>
      <p:pic>
        <p:nvPicPr>
          <p:cNvPr id="9218" name="Picture 2" descr="null">
            <a:extLst>
              <a:ext uri="{FF2B5EF4-FFF2-40B4-BE49-F238E27FC236}">
                <a16:creationId xmlns:a16="http://schemas.microsoft.com/office/drawing/2014/main" id="{D7DCB4FC-909D-40FE-88EC-4000685BBD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23117" y="385929"/>
            <a:ext cx="1660551" cy="284822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null">
            <a:extLst>
              <a:ext uri="{FF2B5EF4-FFF2-40B4-BE49-F238E27FC236}">
                <a16:creationId xmlns:a16="http://schemas.microsoft.com/office/drawing/2014/main" id="{5EB00141-3894-4F2C-93D6-4AE69F04D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668" y="474733"/>
            <a:ext cx="4092076" cy="267061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null">
            <a:extLst>
              <a:ext uri="{FF2B5EF4-FFF2-40B4-BE49-F238E27FC236}">
                <a16:creationId xmlns:a16="http://schemas.microsoft.com/office/drawing/2014/main" id="{3A3BE8A5-FA77-48D0-B624-455AEAD097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267" y="3145352"/>
            <a:ext cx="4092076" cy="267383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null">
            <a:extLst>
              <a:ext uri="{FF2B5EF4-FFF2-40B4-BE49-F238E27FC236}">
                <a16:creationId xmlns:a16="http://schemas.microsoft.com/office/drawing/2014/main" id="{D6FC076B-F662-4E4A-B0A5-2CFF926E03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531" y="3055381"/>
            <a:ext cx="4908691" cy="27638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63BF48-C401-43AF-B4E4-15AFC1934694}"/>
              </a:ext>
            </a:extLst>
          </p:cNvPr>
          <p:cNvSpPr txBox="1"/>
          <p:nvPr/>
        </p:nvSpPr>
        <p:spPr>
          <a:xfrm>
            <a:off x="4765128" y="5865285"/>
            <a:ext cx="6093372" cy="246221"/>
          </a:xfrm>
          <a:prstGeom prst="rect">
            <a:avLst/>
          </a:prstGeom>
          <a:noFill/>
        </p:spPr>
        <p:txBody>
          <a:bodyPr wrap="square">
            <a:spAutoFit/>
          </a:bodyPr>
          <a:lstStyle/>
          <a:p>
            <a:r>
              <a:rPr lang="en-US" sz="1000" dirty="0"/>
              <a:t>https://www.medbridgeeducation.com/patient_care/programs/create</a:t>
            </a:r>
          </a:p>
        </p:txBody>
      </p:sp>
    </p:spTree>
    <p:extLst>
      <p:ext uri="{BB962C8B-B14F-4D97-AF65-F5344CB8AC3E}">
        <p14:creationId xmlns:p14="http://schemas.microsoft.com/office/powerpoint/2010/main" val="1192215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8310-1394-4626-806E-62A3A934E0A9}"/>
              </a:ext>
            </a:extLst>
          </p:cNvPr>
          <p:cNvSpPr>
            <a:spLocks noGrp="1"/>
          </p:cNvSpPr>
          <p:nvPr>
            <p:ph type="title"/>
          </p:nvPr>
        </p:nvSpPr>
        <p:spPr/>
        <p:txBody>
          <a:bodyPr>
            <a:normAutofit/>
          </a:bodyPr>
          <a:lstStyle/>
          <a:p>
            <a:r>
              <a:rPr lang="en-US" sz="3600" dirty="0"/>
              <a:t>Posture/Mobility Exercises</a:t>
            </a:r>
          </a:p>
        </p:txBody>
      </p:sp>
      <p:pic>
        <p:nvPicPr>
          <p:cNvPr id="10242" name="Picture 2" descr="null">
            <a:extLst>
              <a:ext uri="{FF2B5EF4-FFF2-40B4-BE49-F238E27FC236}">
                <a16:creationId xmlns:a16="http://schemas.microsoft.com/office/drawing/2014/main" id="{7F8530A3-B3CD-4EF0-97B8-FF60004E4E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9397" y="333594"/>
            <a:ext cx="3735969"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ull">
            <a:extLst>
              <a:ext uri="{FF2B5EF4-FFF2-40B4-BE49-F238E27FC236}">
                <a16:creationId xmlns:a16="http://schemas.microsoft.com/office/drawing/2014/main" id="{318AC69E-54F7-48C8-8F6A-A2935166C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0961" y="459718"/>
            <a:ext cx="43815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null">
            <a:extLst>
              <a:ext uri="{FF2B5EF4-FFF2-40B4-BE49-F238E27FC236}">
                <a16:creationId xmlns:a16="http://schemas.microsoft.com/office/drawing/2014/main" id="{86D21C4F-A904-46DA-B4C3-A36176C9D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475" y="2926693"/>
            <a:ext cx="3877858"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null">
            <a:extLst>
              <a:ext uri="{FF2B5EF4-FFF2-40B4-BE49-F238E27FC236}">
                <a16:creationId xmlns:a16="http://schemas.microsoft.com/office/drawing/2014/main" id="{43140E96-3EDC-4C51-B4CC-24ADDA4E0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0961" y="3052817"/>
            <a:ext cx="4381500" cy="23408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DA11444-6C14-46B0-B37C-DE9612A83DDC}"/>
              </a:ext>
            </a:extLst>
          </p:cNvPr>
          <p:cNvSpPr txBox="1"/>
          <p:nvPr/>
        </p:nvSpPr>
        <p:spPr>
          <a:xfrm>
            <a:off x="4740475" y="5751951"/>
            <a:ext cx="6093372" cy="246221"/>
          </a:xfrm>
          <a:prstGeom prst="rect">
            <a:avLst/>
          </a:prstGeom>
          <a:noFill/>
        </p:spPr>
        <p:txBody>
          <a:bodyPr wrap="square">
            <a:spAutoFit/>
          </a:bodyPr>
          <a:lstStyle/>
          <a:p>
            <a:r>
              <a:rPr lang="en-US" sz="1000" dirty="0"/>
              <a:t>https://www.medbridgeeducation.com/patient_care/programs/create</a:t>
            </a:r>
          </a:p>
        </p:txBody>
      </p:sp>
    </p:spTree>
    <p:extLst>
      <p:ext uri="{BB962C8B-B14F-4D97-AF65-F5344CB8AC3E}">
        <p14:creationId xmlns:p14="http://schemas.microsoft.com/office/powerpoint/2010/main" val="954185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A067-D28E-40E4-9A46-80165977B3CB}"/>
              </a:ext>
            </a:extLst>
          </p:cNvPr>
          <p:cNvSpPr>
            <a:spLocks noGrp="1"/>
          </p:cNvSpPr>
          <p:nvPr>
            <p:ph type="title"/>
          </p:nvPr>
        </p:nvSpPr>
        <p:spPr/>
        <p:txBody>
          <a:bodyPr>
            <a:normAutofit/>
          </a:bodyPr>
          <a:lstStyle/>
          <a:p>
            <a:r>
              <a:rPr lang="en-US" dirty="0"/>
              <a:t>Telehealth: In clinic </a:t>
            </a:r>
            <a:r>
              <a:rPr lang="en-US" dirty="0" err="1"/>
              <a:t>vs.Refer</a:t>
            </a:r>
            <a:r>
              <a:rPr lang="en-US" dirty="0"/>
              <a:t> </a:t>
            </a:r>
          </a:p>
        </p:txBody>
      </p:sp>
      <p:sp>
        <p:nvSpPr>
          <p:cNvPr id="3" name="Content Placeholder 2">
            <a:extLst>
              <a:ext uri="{FF2B5EF4-FFF2-40B4-BE49-F238E27FC236}">
                <a16:creationId xmlns:a16="http://schemas.microsoft.com/office/drawing/2014/main" id="{E35E068E-12FC-44EC-AFE9-25ABB046C0F4}"/>
              </a:ext>
            </a:extLst>
          </p:cNvPr>
          <p:cNvSpPr>
            <a:spLocks noGrp="1"/>
          </p:cNvSpPr>
          <p:nvPr>
            <p:ph idx="1"/>
          </p:nvPr>
        </p:nvSpPr>
        <p:spPr/>
        <p: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In clinic</a:t>
            </a:r>
          </a:p>
          <a:p>
            <a:pPr marL="457200" lvl="1">
              <a:lnSpc>
                <a:spcPct val="115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need hands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multiple visits without improvement </a:t>
            </a:r>
          </a:p>
          <a:p>
            <a:pPr marL="457200" lvl="1">
              <a:lnSpc>
                <a:spcPct val="115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Technology challenges</a:t>
            </a:r>
          </a:p>
          <a:p>
            <a:pPr marL="228600" lvl="1" indent="0">
              <a:lnSpc>
                <a:spcPct val="115000"/>
              </a:lnSpc>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Refer back to PCP</a:t>
            </a:r>
          </a:p>
          <a:p>
            <a:pPr marL="457200" lvl="1">
              <a:lnSpc>
                <a:spcPct val="115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Trauma</a:t>
            </a:r>
          </a:p>
          <a:p>
            <a:pPr marL="457200" lvl="1">
              <a:lnSpc>
                <a:spcPct val="115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Red flags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in doubt refer out</a:t>
            </a:r>
          </a:p>
          <a:p>
            <a:pPr marL="457200" lvl="1">
              <a:lnSpc>
                <a:spcPct val="115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Not improving/change in status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6266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F54B-B622-41D9-B03C-BB2D54ED30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D40931A-5A1E-4CBB-8433-B685C0514D31}"/>
              </a:ext>
            </a:extLst>
          </p:cNvPr>
          <p:cNvSpPr>
            <a:spLocks noGrp="1"/>
          </p:cNvSpPr>
          <p:nvPr>
            <p:ph idx="1"/>
          </p:nvPr>
        </p:nvSpPr>
        <p:spPr/>
        <p:txBody>
          <a:bodyPr/>
          <a:lstStyle/>
          <a:p>
            <a:r>
              <a:rPr lang="en-US" dirty="0"/>
              <a:t>Telehealth is a valuable but underused tool in PT</a:t>
            </a:r>
          </a:p>
          <a:p>
            <a:r>
              <a:rPr lang="en-US" dirty="0"/>
              <a:t>The PT compact has made PT more accessible to underserved patients and rural populations</a:t>
            </a:r>
          </a:p>
          <a:p>
            <a:r>
              <a:rPr lang="en-US" dirty="0"/>
              <a:t>It is important to always check state and individual payer rules regarding telehealth because it seems rules and laws are always changing</a:t>
            </a:r>
          </a:p>
          <a:p>
            <a:r>
              <a:rPr lang="en-US" dirty="0"/>
              <a:t>Many conditions are appropriate, some are not, differential diagnosis and clinical judgment are critical</a:t>
            </a:r>
          </a:p>
          <a:p>
            <a:r>
              <a:rPr lang="en-US" dirty="0"/>
              <a:t>LBP is very common, about 85% of Americans will experience it at some point. </a:t>
            </a:r>
          </a:p>
          <a:p>
            <a:r>
              <a:rPr lang="en-US" dirty="0"/>
              <a:t>The Mackenzie Protocol is an effective evaluation and treatment method to address LBP over telehealth.</a:t>
            </a:r>
          </a:p>
          <a:p>
            <a:r>
              <a:rPr lang="en-US" dirty="0"/>
              <a:t>Movement is medicine </a:t>
            </a:r>
          </a:p>
          <a:p>
            <a:endParaRPr lang="en-US" dirty="0"/>
          </a:p>
        </p:txBody>
      </p:sp>
    </p:spTree>
    <p:extLst>
      <p:ext uri="{BB962C8B-B14F-4D97-AF65-F5344CB8AC3E}">
        <p14:creationId xmlns:p14="http://schemas.microsoft.com/office/powerpoint/2010/main" val="1600859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F80B-36F7-4A43-809E-244F72937FFC}"/>
              </a:ext>
            </a:extLst>
          </p:cNvPr>
          <p:cNvSpPr>
            <a:spLocks noGrp="1"/>
          </p:cNvSpPr>
          <p:nvPr>
            <p:ph type="title"/>
          </p:nvPr>
        </p:nvSpPr>
        <p:spPr/>
        <p:txBody>
          <a:bodyPr/>
          <a:lstStyle/>
          <a:p>
            <a:r>
              <a:rPr lang="en-US" dirty="0"/>
              <a:t>Questions</a:t>
            </a:r>
          </a:p>
        </p:txBody>
      </p:sp>
      <p:pic>
        <p:nvPicPr>
          <p:cNvPr id="5" name="Content Placeholder 4" descr="Different colored question marks">
            <a:extLst>
              <a:ext uri="{FF2B5EF4-FFF2-40B4-BE49-F238E27FC236}">
                <a16:creationId xmlns:a16="http://schemas.microsoft.com/office/drawing/2014/main" id="{CC1771A6-334D-40D6-93D1-ABBD2AC4B5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6845" y="872197"/>
            <a:ext cx="6732994" cy="5303520"/>
          </a:xfrm>
        </p:spPr>
      </p:pic>
    </p:spTree>
    <p:extLst>
      <p:ext uri="{BB962C8B-B14F-4D97-AF65-F5344CB8AC3E}">
        <p14:creationId xmlns:p14="http://schemas.microsoft.com/office/powerpoint/2010/main" val="4287982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9894-BE68-4D28-BB48-C9B1A5FBD5CA}"/>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0EBC1CAA-37EA-49DC-B0AD-54E1E57CAD90}"/>
              </a:ext>
            </a:extLst>
          </p:cNvPr>
          <p:cNvSpPr>
            <a:spLocks noGrp="1"/>
          </p:cNvSpPr>
          <p:nvPr>
            <p:ph idx="1"/>
          </p:nvPr>
        </p:nvSpPr>
        <p:spPr>
          <a:xfrm>
            <a:off x="5021496" y="363254"/>
            <a:ext cx="6487332" cy="6306487"/>
          </a:xfrm>
        </p:spPr>
        <p:txBody>
          <a:bodyPr>
            <a:noAutofit/>
          </a:bodyPr>
          <a:lstStyle/>
          <a:p>
            <a:r>
              <a:rPr lang="en-US" sz="900" dirty="0"/>
              <a:t>PT Compact. Accessed April 8</a:t>
            </a:r>
            <a:r>
              <a:rPr lang="en-US" sz="900" baseline="30000" dirty="0"/>
              <a:t>th</a:t>
            </a:r>
            <a:r>
              <a:rPr lang="en-US" sz="900" dirty="0"/>
              <a:t>, 2022 </a:t>
            </a:r>
            <a:r>
              <a:rPr lang="en-US" sz="900" dirty="0">
                <a:hlinkClick r:id="rId2"/>
              </a:rPr>
              <a:t>https://ptcompact.org/</a:t>
            </a:r>
            <a:r>
              <a:rPr lang="en-US" sz="900" dirty="0"/>
              <a:t> </a:t>
            </a:r>
          </a:p>
          <a:p>
            <a:r>
              <a:rPr lang="en-US" sz="900" dirty="0"/>
              <a:t>Crawford C. 6 Reasons to Consider Telehealth Physical Therapy. August 13</a:t>
            </a:r>
            <a:r>
              <a:rPr lang="en-US" sz="900" baseline="30000" dirty="0"/>
              <a:t>th</a:t>
            </a:r>
            <a:r>
              <a:rPr lang="en-US" sz="900" dirty="0"/>
              <a:t>, 2021. Accessed April 8</a:t>
            </a:r>
            <a:r>
              <a:rPr lang="en-US" sz="900" baseline="30000" dirty="0"/>
              <a:t>th</a:t>
            </a:r>
            <a:r>
              <a:rPr lang="en-US" sz="900" dirty="0"/>
              <a:t>, 2022. </a:t>
            </a:r>
            <a:r>
              <a:rPr lang="en-US" sz="900" dirty="0">
                <a:hlinkClick r:id="rId3"/>
              </a:rPr>
              <a:t>https://www.choosept.com/health-tips/6-reasons-telehealth-physical-therapy</a:t>
            </a:r>
            <a:r>
              <a:rPr lang="en-US" sz="900" dirty="0"/>
              <a:t> </a:t>
            </a:r>
          </a:p>
          <a:p>
            <a:r>
              <a:rPr lang="en-US" sz="900" dirty="0"/>
              <a:t>Implementing Telehealth Into Your Practice.  APTA. December 22</a:t>
            </a:r>
            <a:r>
              <a:rPr lang="en-US" sz="900" baseline="30000" dirty="0"/>
              <a:t>nd</a:t>
            </a:r>
            <a:r>
              <a:rPr lang="en-US" sz="900" dirty="0"/>
              <a:t>, 2020. Accessed April 24</a:t>
            </a:r>
            <a:r>
              <a:rPr lang="en-US" sz="900" baseline="30000" dirty="0"/>
              <a:t>th</a:t>
            </a:r>
            <a:r>
              <a:rPr lang="en-US" sz="900" dirty="0"/>
              <a:t>, 2022 </a:t>
            </a:r>
            <a:r>
              <a:rPr lang="en-US" sz="900" dirty="0">
                <a:hlinkClick r:id="rId4"/>
              </a:rPr>
              <a:t>https://www.apta.org/your-practice/practice-models-and-settings/telehealth-practice/implementing</a:t>
            </a:r>
            <a:r>
              <a:rPr lang="en-US" sz="900" dirty="0"/>
              <a:t> </a:t>
            </a:r>
          </a:p>
          <a:p>
            <a:r>
              <a:rPr lang="en-US" sz="900" dirty="0"/>
              <a:t>HHS.gov. Accessed April 29</a:t>
            </a:r>
            <a:r>
              <a:rPr lang="en-US" sz="900" baseline="30000" dirty="0"/>
              <a:t>th</a:t>
            </a:r>
            <a:r>
              <a:rPr lang="en-US" sz="900" dirty="0"/>
              <a:t>, 2022. </a:t>
            </a:r>
            <a:r>
              <a:rPr lang="en-US" sz="900" dirty="0">
                <a:hlinkClick r:id="rId5"/>
              </a:rPr>
              <a:t>https://www.telehealth.hhs.gov/providers/</a:t>
            </a:r>
            <a:endParaRPr lang="en-US" sz="900" dirty="0"/>
          </a:p>
          <a:p>
            <a:r>
              <a:rPr lang="en-US" sz="900" dirty="0"/>
              <a:t>A Guide to Providing Treatment via Telehealth for PTs and PTAs in Washington. Accessed May 2</a:t>
            </a:r>
            <a:r>
              <a:rPr lang="en-US" sz="900" baseline="30000" dirty="0"/>
              <a:t>nd</a:t>
            </a:r>
            <a:r>
              <a:rPr lang="en-US" sz="900" dirty="0"/>
              <a:t>, 2022. </a:t>
            </a:r>
            <a:r>
              <a:rPr lang="en-US" sz="900" dirty="0">
                <a:hlinkClick r:id="rId6"/>
              </a:rPr>
              <a:t>https://aptawa.org/misc/washingtontelehealth</a:t>
            </a:r>
            <a:r>
              <a:rPr lang="en-US" sz="900" dirty="0"/>
              <a:t> </a:t>
            </a:r>
          </a:p>
          <a:p>
            <a:r>
              <a:rPr lang="en-US" sz="900" dirty="0"/>
              <a:t>Telemedicine. Medicaid.gov. Accessed April 24</a:t>
            </a:r>
            <a:r>
              <a:rPr lang="en-US" sz="900" baseline="30000" dirty="0"/>
              <a:t>th</a:t>
            </a:r>
            <a:r>
              <a:rPr lang="en-US" sz="900" dirty="0"/>
              <a:t>, 2022. </a:t>
            </a:r>
            <a:r>
              <a:rPr lang="en-US" sz="900" dirty="0">
                <a:hlinkClick r:id="rId7"/>
              </a:rPr>
              <a:t>https://www.medicaid.gov/medicaid/benefits/telemedicine/index.html</a:t>
            </a:r>
            <a:r>
              <a:rPr lang="en-US" sz="900" dirty="0"/>
              <a:t> </a:t>
            </a:r>
          </a:p>
          <a:p>
            <a:r>
              <a:rPr lang="en-US" sz="900" dirty="0" err="1"/>
              <a:t>Tourwe</a:t>
            </a:r>
            <a:r>
              <a:rPr lang="en-US" sz="900" dirty="0"/>
              <a:t> J. McKenzie Method. Accessed May 3</a:t>
            </a:r>
            <a:r>
              <a:rPr lang="en-US" sz="900" baseline="30000" dirty="0"/>
              <a:t>rd</a:t>
            </a:r>
            <a:r>
              <a:rPr lang="en-US" sz="900" dirty="0"/>
              <a:t>, 2022. </a:t>
            </a:r>
            <a:r>
              <a:rPr lang="en-US" sz="900" dirty="0">
                <a:hlinkClick r:id="rId8"/>
              </a:rPr>
              <a:t>https://www.physio-pedia.com/McKenzie_Method</a:t>
            </a:r>
            <a:r>
              <a:rPr lang="en-US" sz="900" dirty="0"/>
              <a:t> </a:t>
            </a:r>
          </a:p>
          <a:p>
            <a:r>
              <a:rPr lang="en-US" sz="900" dirty="0"/>
              <a:t>Rhea P. Telehealth use is waning but not all is lost. June 29</a:t>
            </a:r>
            <a:r>
              <a:rPr lang="en-US" sz="900" baseline="30000" dirty="0"/>
              <a:t>th</a:t>
            </a:r>
            <a:r>
              <a:rPr lang="en-US" sz="900" dirty="0"/>
              <a:t>, 2021. Accessed May 4</a:t>
            </a:r>
            <a:r>
              <a:rPr lang="en-US" sz="900" baseline="30000" dirty="0"/>
              <a:t>th</a:t>
            </a:r>
            <a:r>
              <a:rPr lang="en-US" sz="900" dirty="0"/>
              <a:t>, 2022. </a:t>
            </a:r>
            <a:r>
              <a:rPr lang="en-US" sz="900" dirty="0">
                <a:hlinkClick r:id="rId9"/>
              </a:rPr>
              <a:t>https://www.emarketer.com/content/telehealth-use-waning-not-all-lost-here-s-how-telehealth-vendors-hold-onto-their-new-customers</a:t>
            </a:r>
            <a:endParaRPr lang="en-US" sz="900" dirty="0"/>
          </a:p>
          <a:p>
            <a:r>
              <a:rPr lang="en-US" sz="900" dirty="0"/>
              <a:t>Telemedicine Use. April 20</a:t>
            </a:r>
            <a:r>
              <a:rPr lang="en-US" sz="900" baseline="30000" dirty="0"/>
              <a:t>th</a:t>
            </a:r>
            <a:r>
              <a:rPr lang="en-US" sz="900" dirty="0"/>
              <a:t>, 2022. Accessed May 4</a:t>
            </a:r>
            <a:r>
              <a:rPr lang="en-US" sz="900" baseline="30000" dirty="0"/>
              <a:t>th</a:t>
            </a:r>
            <a:r>
              <a:rPr lang="en-US" sz="900" dirty="0"/>
              <a:t>, 2022. </a:t>
            </a:r>
            <a:r>
              <a:rPr lang="en-US" sz="900" dirty="0">
                <a:hlinkClick r:id="rId10"/>
              </a:rPr>
              <a:t>https://www.cdc.gov/nchs/covid19/pulse/telemedicine-use.htm</a:t>
            </a:r>
            <a:r>
              <a:rPr lang="en-US" sz="900" dirty="0"/>
              <a:t> </a:t>
            </a:r>
          </a:p>
          <a:p>
            <a:r>
              <a:rPr lang="en-US" sz="900" dirty="0"/>
              <a:t>State Telehealth Laws and Reimbursement Policies Report, Fall 2021. October 2021.  Accessed May 4</a:t>
            </a:r>
            <a:r>
              <a:rPr lang="en-US" sz="900" baseline="30000" dirty="0"/>
              <a:t>th</a:t>
            </a:r>
            <a:r>
              <a:rPr lang="en-US" sz="900" dirty="0"/>
              <a:t>, 2022. </a:t>
            </a:r>
            <a:r>
              <a:rPr lang="en-US" sz="900" dirty="0">
                <a:hlinkClick r:id="rId11"/>
              </a:rPr>
              <a:t>https://www.cchpca.org/resources/state-telehealth-laws-and-reimbursement-policies-report-fall-2021/</a:t>
            </a:r>
            <a:r>
              <a:rPr lang="en-US" sz="900" dirty="0"/>
              <a:t> </a:t>
            </a:r>
          </a:p>
          <a:p>
            <a:r>
              <a:rPr lang="en-US" sz="900" dirty="0"/>
              <a:t>McKenzie Institute. The McKenzie Method-An Overview. Accessed May 6</a:t>
            </a:r>
            <a:r>
              <a:rPr lang="en-US" sz="900" baseline="30000" dirty="0"/>
              <a:t>th</a:t>
            </a:r>
            <a:r>
              <a:rPr lang="en-US" sz="900" dirty="0"/>
              <a:t>, 2022. </a:t>
            </a:r>
            <a:r>
              <a:rPr lang="en-US" sz="900" dirty="0">
                <a:hlinkClick r:id="rId12"/>
              </a:rPr>
              <a:t>https://www.mckenzieinstituteusa.org/method-providers.cfm</a:t>
            </a:r>
            <a:r>
              <a:rPr lang="en-US" sz="900" dirty="0"/>
              <a:t> </a:t>
            </a:r>
          </a:p>
          <a:p>
            <a:r>
              <a:rPr lang="en-US" sz="900" dirty="0"/>
              <a:t>Telehealth Use in Rural Healthcare July 1</a:t>
            </a:r>
            <a:r>
              <a:rPr lang="en-US" sz="900" baseline="30000" dirty="0"/>
              <a:t>st</a:t>
            </a:r>
            <a:r>
              <a:rPr lang="en-US" sz="900" dirty="0"/>
              <a:t>, 2021. Accessed May 6</a:t>
            </a:r>
            <a:r>
              <a:rPr lang="en-US" sz="900" baseline="30000" dirty="0"/>
              <a:t>th</a:t>
            </a:r>
            <a:r>
              <a:rPr lang="en-US" sz="900" dirty="0"/>
              <a:t>, 2022. </a:t>
            </a:r>
            <a:r>
              <a:rPr lang="en-US" sz="900" dirty="0">
                <a:hlinkClick r:id="rId13"/>
              </a:rPr>
              <a:t>https://www.ruralhealthinfo.org/topics/telehealth</a:t>
            </a:r>
            <a:r>
              <a:rPr lang="en-US" sz="900" dirty="0"/>
              <a:t> </a:t>
            </a:r>
          </a:p>
          <a:p>
            <a:r>
              <a:rPr lang="en-US" sz="900" dirty="0"/>
              <a:t>    1. </a:t>
            </a:r>
            <a:r>
              <a:rPr lang="en-US" sz="900" dirty="0" err="1"/>
              <a:t>Eannucci</a:t>
            </a:r>
            <a:r>
              <a:rPr lang="en-US" sz="900" dirty="0"/>
              <a:t> EF, Hazel K, </a:t>
            </a:r>
            <a:r>
              <a:rPr lang="en-US" sz="900" dirty="0" err="1"/>
              <a:t>Grundstein</a:t>
            </a:r>
            <a:r>
              <a:rPr lang="en-US" sz="900" dirty="0"/>
              <a:t> MJ, Nguyen JT, </a:t>
            </a:r>
            <a:r>
              <a:rPr lang="en-US" sz="900" dirty="0" err="1"/>
              <a:t>Gallegro</a:t>
            </a:r>
            <a:r>
              <a:rPr lang="en-US" sz="900" dirty="0"/>
              <a:t> J. Patient Satisfaction for Telehealth Physical Therapy Services was Comparable to that of In-Person Services during the COVID-19 Pandemic. HSS Journal®. 2020;16(1_suppl):10-16. doi:10.1007/s11420-020-09800-5</a:t>
            </a:r>
          </a:p>
          <a:p>
            <a:r>
              <a:rPr lang="en-US" sz="900" b="0" i="0" dirty="0" err="1">
                <a:solidFill>
                  <a:srgbClr val="303030"/>
                </a:solidFill>
                <a:effectLst/>
              </a:rPr>
              <a:t>Zischke</a:t>
            </a:r>
            <a:r>
              <a:rPr lang="en-US" sz="900" b="0" i="0" dirty="0">
                <a:solidFill>
                  <a:srgbClr val="303030"/>
                </a:solidFill>
                <a:effectLst/>
              </a:rPr>
              <a:t>, C., Simas, V., Hing, W., Milne, N., Spittle, A., &amp; Pope, R. (2021). The utility of physiotherapy assessments delivered by telehealth: A systematic review. </a:t>
            </a:r>
            <a:r>
              <a:rPr lang="en-US" sz="900" b="0" i="1" dirty="0">
                <a:solidFill>
                  <a:srgbClr val="303030"/>
                </a:solidFill>
                <a:effectLst/>
              </a:rPr>
              <a:t>Journal of global health</a:t>
            </a:r>
            <a:r>
              <a:rPr lang="en-US" sz="900" b="0" i="0" dirty="0">
                <a:solidFill>
                  <a:srgbClr val="303030"/>
                </a:solidFill>
                <a:effectLst/>
              </a:rPr>
              <a:t>, </a:t>
            </a:r>
            <a:r>
              <a:rPr lang="en-US" sz="900" b="0" i="1" dirty="0">
                <a:solidFill>
                  <a:srgbClr val="303030"/>
                </a:solidFill>
                <a:effectLst/>
              </a:rPr>
              <a:t>11</a:t>
            </a:r>
            <a:r>
              <a:rPr lang="en-US" sz="900" b="0" i="0" dirty="0">
                <a:solidFill>
                  <a:srgbClr val="303030"/>
                </a:solidFill>
                <a:effectLst/>
              </a:rPr>
              <a:t>, 04072. https://doi.org/10.7189/jogh.11.04072</a:t>
            </a:r>
            <a:endParaRPr lang="en-US" sz="900" dirty="0"/>
          </a:p>
        </p:txBody>
      </p:sp>
    </p:spTree>
    <p:extLst>
      <p:ext uri="{BB962C8B-B14F-4D97-AF65-F5344CB8AC3E}">
        <p14:creationId xmlns:p14="http://schemas.microsoft.com/office/powerpoint/2010/main" val="70444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B46D-9933-416B-AF78-C57B60CA9DBA}"/>
              </a:ext>
            </a:extLst>
          </p:cNvPr>
          <p:cNvSpPr>
            <a:spLocks noGrp="1"/>
          </p:cNvSpPr>
          <p:nvPr>
            <p:ph type="title"/>
          </p:nvPr>
        </p:nvSpPr>
        <p:spPr/>
        <p:txBody>
          <a:bodyPr/>
          <a:lstStyle/>
          <a:p>
            <a:r>
              <a:rPr lang="en-US" dirty="0"/>
              <a:t>Implementing Telehealth PT</a:t>
            </a:r>
          </a:p>
        </p:txBody>
      </p:sp>
      <p:sp>
        <p:nvSpPr>
          <p:cNvPr id="3" name="Content Placeholder 2">
            <a:extLst>
              <a:ext uri="{FF2B5EF4-FFF2-40B4-BE49-F238E27FC236}">
                <a16:creationId xmlns:a16="http://schemas.microsoft.com/office/drawing/2014/main" id="{F4A014D2-C3C5-4A61-92C8-7BC47136DE46}"/>
              </a:ext>
            </a:extLst>
          </p:cNvPr>
          <p:cNvSpPr>
            <a:spLocks noGrp="1"/>
          </p:cNvSpPr>
          <p:nvPr>
            <p:ph idx="1"/>
          </p:nvPr>
        </p:nvSpPr>
        <p:spPr/>
        <p:txBody>
          <a:bodyPr/>
          <a:lstStyle/>
          <a:p>
            <a:r>
              <a:rPr lang="en-US" dirty="0"/>
              <a:t>Eligibility </a:t>
            </a:r>
          </a:p>
          <a:p>
            <a:pPr lvl="1"/>
            <a:r>
              <a:rPr lang="en-US" dirty="0"/>
              <a:t>Look at individual state licensing laws in state and cross state</a:t>
            </a:r>
          </a:p>
          <a:p>
            <a:pPr lvl="1"/>
            <a:r>
              <a:rPr lang="en-US" dirty="0">
                <a:hlinkClick r:id="rId2"/>
              </a:rPr>
              <a:t>https://www.apta.org/your-practice/practice-models-and-settings/telehealth-practice/implementing</a:t>
            </a:r>
            <a:endParaRPr lang="en-US" dirty="0"/>
          </a:p>
          <a:p>
            <a:r>
              <a:rPr lang="en-US" dirty="0"/>
              <a:t>Compliance</a:t>
            </a:r>
          </a:p>
          <a:p>
            <a:pPr lvl="1"/>
            <a:r>
              <a:rPr lang="en-US" dirty="0"/>
              <a:t>PT staff must be licensed in state where care will be provided </a:t>
            </a:r>
          </a:p>
          <a:p>
            <a:pPr lvl="1"/>
            <a:r>
              <a:rPr lang="en-US" dirty="0"/>
              <a:t>Some states require additional training/certification</a:t>
            </a:r>
          </a:p>
          <a:p>
            <a:pPr lvl="1"/>
            <a:r>
              <a:rPr lang="en-US" dirty="0"/>
              <a:t>Check malpractice insurance for telehealth coverages</a:t>
            </a:r>
          </a:p>
          <a:p>
            <a:pPr lvl="1"/>
            <a:r>
              <a:rPr lang="en-US" dirty="0"/>
              <a:t>Document reason for providing telehealth</a:t>
            </a:r>
          </a:p>
          <a:p>
            <a:pPr lvl="1"/>
            <a:r>
              <a:rPr lang="en-US" dirty="0"/>
              <a:t>HIPAA compliant technology </a:t>
            </a:r>
          </a:p>
        </p:txBody>
      </p:sp>
    </p:spTree>
    <p:extLst>
      <p:ext uri="{BB962C8B-B14F-4D97-AF65-F5344CB8AC3E}">
        <p14:creationId xmlns:p14="http://schemas.microsoft.com/office/powerpoint/2010/main" val="48767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E436-671F-42FC-B532-18C0D6442236}"/>
              </a:ext>
            </a:extLst>
          </p:cNvPr>
          <p:cNvSpPr>
            <a:spLocks noGrp="1"/>
          </p:cNvSpPr>
          <p:nvPr>
            <p:ph type="title"/>
          </p:nvPr>
        </p:nvSpPr>
        <p:spPr/>
        <p:txBody>
          <a:bodyPr/>
          <a:lstStyle/>
          <a:p>
            <a:r>
              <a:rPr lang="en-US" dirty="0"/>
              <a:t>Medicare usage</a:t>
            </a:r>
          </a:p>
        </p:txBody>
      </p:sp>
      <p:pic>
        <p:nvPicPr>
          <p:cNvPr id="5" name="Content Placeholder 4">
            <a:extLst>
              <a:ext uri="{FF2B5EF4-FFF2-40B4-BE49-F238E27FC236}">
                <a16:creationId xmlns:a16="http://schemas.microsoft.com/office/drawing/2014/main" id="{049F275C-B405-4463-9A88-1DF65B30A4AE}"/>
              </a:ext>
            </a:extLst>
          </p:cNvPr>
          <p:cNvPicPr>
            <a:picLocks noGrp="1" noChangeAspect="1"/>
          </p:cNvPicPr>
          <p:nvPr>
            <p:ph idx="1"/>
          </p:nvPr>
        </p:nvPicPr>
        <p:blipFill>
          <a:blip r:embed="rId3"/>
          <a:stretch>
            <a:fillRect/>
          </a:stretch>
        </p:blipFill>
        <p:spPr>
          <a:xfrm>
            <a:off x="4588853" y="674827"/>
            <a:ext cx="6810985" cy="5108238"/>
          </a:xfrm>
        </p:spPr>
      </p:pic>
      <p:sp>
        <p:nvSpPr>
          <p:cNvPr id="7" name="TextBox 6">
            <a:extLst>
              <a:ext uri="{FF2B5EF4-FFF2-40B4-BE49-F238E27FC236}">
                <a16:creationId xmlns:a16="http://schemas.microsoft.com/office/drawing/2014/main" id="{D2C7C840-A6ED-488D-AC5B-0441FE129736}"/>
              </a:ext>
            </a:extLst>
          </p:cNvPr>
          <p:cNvSpPr txBox="1"/>
          <p:nvPr/>
        </p:nvSpPr>
        <p:spPr>
          <a:xfrm>
            <a:off x="5118100" y="5783064"/>
            <a:ext cx="6096000" cy="400110"/>
          </a:xfrm>
          <a:prstGeom prst="rect">
            <a:avLst/>
          </a:prstGeom>
          <a:noFill/>
        </p:spPr>
        <p:txBody>
          <a:bodyPr wrap="square">
            <a:spAutoFit/>
          </a:bodyPr>
          <a:lstStyle/>
          <a:p>
            <a:r>
              <a:rPr lang="en-US" sz="1000" dirty="0"/>
              <a:t>https://www.hhs.gov/about/news/2021/12/03/new-hhs-study-shows-63-fold-increase-in-medicare-telehealth-utilization-during-pandemic.html</a:t>
            </a:r>
          </a:p>
        </p:txBody>
      </p:sp>
    </p:spTree>
    <p:extLst>
      <p:ext uri="{BB962C8B-B14F-4D97-AF65-F5344CB8AC3E}">
        <p14:creationId xmlns:p14="http://schemas.microsoft.com/office/powerpoint/2010/main" val="160393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3E47-B39D-4F7A-93EB-90D1F3B0AEBC}"/>
              </a:ext>
            </a:extLst>
          </p:cNvPr>
          <p:cNvSpPr>
            <a:spLocks noGrp="1"/>
          </p:cNvSpPr>
          <p:nvPr>
            <p:ph type="title"/>
          </p:nvPr>
        </p:nvSpPr>
        <p:spPr/>
        <p:txBody>
          <a:bodyPr/>
          <a:lstStyle/>
          <a:p>
            <a:r>
              <a:rPr lang="en-US" dirty="0"/>
              <a:t>Telehealth Usage </a:t>
            </a:r>
          </a:p>
        </p:txBody>
      </p:sp>
      <p:pic>
        <p:nvPicPr>
          <p:cNvPr id="5" name="Content Placeholder 4">
            <a:extLst>
              <a:ext uri="{FF2B5EF4-FFF2-40B4-BE49-F238E27FC236}">
                <a16:creationId xmlns:a16="http://schemas.microsoft.com/office/drawing/2014/main" id="{97293716-A999-4351-9481-87A15C3D84CC}"/>
              </a:ext>
            </a:extLst>
          </p:cNvPr>
          <p:cNvPicPr>
            <a:picLocks noGrp="1" noChangeAspect="1"/>
          </p:cNvPicPr>
          <p:nvPr>
            <p:ph idx="1"/>
          </p:nvPr>
        </p:nvPicPr>
        <p:blipFill>
          <a:blip r:embed="rId3"/>
          <a:stretch>
            <a:fillRect/>
          </a:stretch>
        </p:blipFill>
        <p:spPr>
          <a:xfrm>
            <a:off x="4531521" y="520263"/>
            <a:ext cx="7402975" cy="5262802"/>
          </a:xfrm>
        </p:spPr>
      </p:pic>
      <p:sp>
        <p:nvSpPr>
          <p:cNvPr id="7" name="TextBox 6">
            <a:extLst>
              <a:ext uri="{FF2B5EF4-FFF2-40B4-BE49-F238E27FC236}">
                <a16:creationId xmlns:a16="http://schemas.microsoft.com/office/drawing/2014/main" id="{807D4252-CDEC-4485-B1B1-733FC20649E2}"/>
              </a:ext>
            </a:extLst>
          </p:cNvPr>
          <p:cNvSpPr txBox="1"/>
          <p:nvPr/>
        </p:nvSpPr>
        <p:spPr>
          <a:xfrm>
            <a:off x="5245768" y="5783064"/>
            <a:ext cx="5598695" cy="400110"/>
          </a:xfrm>
          <a:prstGeom prst="rect">
            <a:avLst/>
          </a:prstGeom>
          <a:noFill/>
        </p:spPr>
        <p:txBody>
          <a:bodyPr wrap="square">
            <a:spAutoFit/>
          </a:bodyPr>
          <a:lstStyle/>
          <a:p>
            <a:r>
              <a:rPr lang="en-US" sz="1000" dirty="0"/>
              <a:t>https://www.hhs.gov/about/news/2021/12/03/new-hhs-study-shows-63-fold-increase-in-medicare-telehealth-utilization-during-pandemic.html</a:t>
            </a:r>
          </a:p>
        </p:txBody>
      </p:sp>
    </p:spTree>
    <p:extLst>
      <p:ext uri="{BB962C8B-B14F-4D97-AF65-F5344CB8AC3E}">
        <p14:creationId xmlns:p14="http://schemas.microsoft.com/office/powerpoint/2010/main" val="124566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8C2D-AE0F-4EAF-A45C-750CBEC70211}"/>
              </a:ext>
            </a:extLst>
          </p:cNvPr>
          <p:cNvSpPr>
            <a:spLocks noGrp="1"/>
          </p:cNvSpPr>
          <p:nvPr>
            <p:ph type="title"/>
          </p:nvPr>
        </p:nvSpPr>
        <p:spPr/>
        <p:txBody>
          <a:bodyPr/>
          <a:lstStyle/>
          <a:p>
            <a:r>
              <a:rPr lang="en-US" dirty="0"/>
              <a:t>Implementing Telehealth PT</a:t>
            </a:r>
          </a:p>
        </p:txBody>
      </p:sp>
      <p:sp>
        <p:nvSpPr>
          <p:cNvPr id="3" name="Content Placeholder 2">
            <a:extLst>
              <a:ext uri="{FF2B5EF4-FFF2-40B4-BE49-F238E27FC236}">
                <a16:creationId xmlns:a16="http://schemas.microsoft.com/office/drawing/2014/main" id="{2AFE1EFF-CA04-43C0-B69A-FF59C3E003FF}"/>
              </a:ext>
            </a:extLst>
          </p:cNvPr>
          <p:cNvSpPr>
            <a:spLocks noGrp="1"/>
          </p:cNvSpPr>
          <p:nvPr>
            <p:ph idx="1"/>
          </p:nvPr>
        </p:nvSpPr>
        <p:spPr/>
        <p:txBody>
          <a:bodyPr>
            <a:normAutofit/>
          </a:bodyPr>
          <a:lstStyle/>
          <a:p>
            <a:r>
              <a:rPr lang="en-US" dirty="0"/>
              <a:t>Payment</a:t>
            </a:r>
          </a:p>
          <a:p>
            <a:pPr lvl="1"/>
            <a:r>
              <a:rPr lang="en-US" dirty="0"/>
              <a:t>Commercial payer telehealth coverage</a:t>
            </a:r>
          </a:p>
          <a:p>
            <a:pPr lvl="2"/>
            <a:r>
              <a:rPr lang="en-US" dirty="0">
                <a:hlinkClick r:id="rId2"/>
              </a:rPr>
              <a:t>https://www.apta.org/your-practice/practice-models-and-settings/telehealth-practice/billing-and-coding/commercial-payer-coverage</a:t>
            </a:r>
            <a:r>
              <a:rPr lang="en-US" dirty="0"/>
              <a:t> </a:t>
            </a:r>
          </a:p>
          <a:p>
            <a:pPr lvl="2"/>
            <a:r>
              <a:rPr lang="en-US" dirty="0"/>
              <a:t>Most insurances are paying for telehealth PT but important to check with individual plans/states f</a:t>
            </a:r>
          </a:p>
          <a:p>
            <a:r>
              <a:rPr lang="en-US" dirty="0"/>
              <a:t>Policies and Procedures</a:t>
            </a:r>
          </a:p>
          <a:p>
            <a:pPr lvl="1"/>
            <a:r>
              <a:rPr lang="en-US" b="1" i="0" dirty="0">
                <a:solidFill>
                  <a:srgbClr val="121212"/>
                </a:solidFill>
                <a:effectLst/>
                <a:latin typeface="Roboto" panose="02000000000000000000" pitchFamily="2" charset="0"/>
              </a:rPr>
              <a:t>Licensure </a:t>
            </a:r>
          </a:p>
          <a:p>
            <a:pPr lvl="2"/>
            <a:r>
              <a:rPr lang="en-US" b="0" i="0" dirty="0">
                <a:solidFill>
                  <a:srgbClr val="121212"/>
                </a:solidFill>
                <a:effectLst/>
                <a:latin typeface="Roboto" panose="02000000000000000000" pitchFamily="2" charset="0"/>
              </a:rPr>
              <a:t>Establish the patient's state of residency or location</a:t>
            </a:r>
          </a:p>
          <a:p>
            <a:pPr lvl="2"/>
            <a:r>
              <a:rPr lang="en-US" b="0" i="0" dirty="0">
                <a:solidFill>
                  <a:srgbClr val="121212"/>
                </a:solidFill>
                <a:effectLst/>
                <a:latin typeface="Roboto" panose="02000000000000000000" pitchFamily="2" charset="0"/>
              </a:rPr>
              <a:t>PT must be licensed in that state</a:t>
            </a:r>
          </a:p>
          <a:p>
            <a:pPr lvl="1"/>
            <a:r>
              <a:rPr lang="en-US" b="1" i="0" dirty="0">
                <a:solidFill>
                  <a:srgbClr val="121212"/>
                </a:solidFill>
                <a:effectLst/>
                <a:latin typeface="Roboto" panose="02000000000000000000" pitchFamily="2" charset="0"/>
              </a:rPr>
              <a:t>Relationship </a:t>
            </a:r>
          </a:p>
          <a:p>
            <a:pPr lvl="2"/>
            <a:r>
              <a:rPr lang="en-US" dirty="0">
                <a:solidFill>
                  <a:srgbClr val="121212"/>
                </a:solidFill>
                <a:latin typeface="Roboto" panose="02000000000000000000" pitchFamily="2" charset="0"/>
              </a:rPr>
              <a:t>Some states require in person PT evaluation prior to patient being eligible for telehealth services </a:t>
            </a:r>
          </a:p>
          <a:p>
            <a:pPr lvl="1"/>
            <a:r>
              <a:rPr lang="en-US" b="1" i="0" dirty="0">
                <a:solidFill>
                  <a:srgbClr val="121212"/>
                </a:solidFill>
                <a:effectLst/>
                <a:latin typeface="Roboto" panose="02000000000000000000" pitchFamily="2" charset="0"/>
              </a:rPr>
              <a:t>Evaluation and treatment</a:t>
            </a:r>
          </a:p>
          <a:p>
            <a:pPr lvl="2"/>
            <a:r>
              <a:rPr lang="en-US" b="0" i="0" dirty="0">
                <a:solidFill>
                  <a:srgbClr val="121212"/>
                </a:solidFill>
                <a:effectLst/>
                <a:latin typeface="Roboto" panose="02000000000000000000" pitchFamily="2" charset="0"/>
              </a:rPr>
              <a:t>Standard of care- same for telehealth as in person</a:t>
            </a:r>
            <a:endParaRPr lang="en-US" dirty="0"/>
          </a:p>
          <a:p>
            <a:endParaRPr lang="en-US" dirty="0"/>
          </a:p>
        </p:txBody>
      </p:sp>
    </p:spTree>
    <p:extLst>
      <p:ext uri="{BB962C8B-B14F-4D97-AF65-F5344CB8AC3E}">
        <p14:creationId xmlns:p14="http://schemas.microsoft.com/office/powerpoint/2010/main" val="2179328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3A45-E23E-4F60-A4C3-DB28E61D6ACC}"/>
              </a:ext>
            </a:extLst>
          </p:cNvPr>
          <p:cNvSpPr>
            <a:spLocks noGrp="1"/>
          </p:cNvSpPr>
          <p:nvPr>
            <p:ph type="title"/>
          </p:nvPr>
        </p:nvSpPr>
        <p:spPr/>
        <p:txBody>
          <a:bodyPr/>
          <a:lstStyle/>
          <a:p>
            <a:r>
              <a:rPr lang="en-US" dirty="0"/>
              <a:t>Implementing Telehealth PT</a:t>
            </a:r>
          </a:p>
        </p:txBody>
      </p:sp>
      <p:sp>
        <p:nvSpPr>
          <p:cNvPr id="3" name="Content Placeholder 2">
            <a:extLst>
              <a:ext uri="{FF2B5EF4-FFF2-40B4-BE49-F238E27FC236}">
                <a16:creationId xmlns:a16="http://schemas.microsoft.com/office/drawing/2014/main" id="{2DF1B2F1-F8EE-42F7-B6EE-F28B01700DB3}"/>
              </a:ext>
            </a:extLst>
          </p:cNvPr>
          <p:cNvSpPr>
            <a:spLocks noGrp="1"/>
          </p:cNvSpPr>
          <p:nvPr>
            <p:ph idx="1"/>
          </p:nvPr>
        </p:nvSpPr>
        <p:spPr/>
        <p:txBody>
          <a:bodyPr>
            <a:normAutofit/>
          </a:bodyPr>
          <a:lstStyle/>
          <a:p>
            <a:r>
              <a:rPr lang="en-US" dirty="0"/>
              <a:t>Informed consent</a:t>
            </a:r>
          </a:p>
          <a:p>
            <a:pPr lvl="1">
              <a:buFont typeface="Arial" panose="020B0604020202020204" pitchFamily="34" charset="0"/>
              <a:buChar char="•"/>
            </a:pPr>
            <a:r>
              <a:rPr lang="en-US" b="0" i="0" dirty="0">
                <a:solidFill>
                  <a:srgbClr val="121212"/>
                </a:solidFill>
                <a:effectLst/>
                <a:latin typeface="Roboto" panose="02000000000000000000" pitchFamily="2" charset="0"/>
              </a:rPr>
              <a:t>specific to telehealth</a:t>
            </a:r>
          </a:p>
          <a:p>
            <a:pPr marL="1200150" lvl="2" indent="-285750">
              <a:buFont typeface="Arial" panose="020B0604020202020204" pitchFamily="34" charset="0"/>
              <a:buChar char="•"/>
            </a:pPr>
            <a:r>
              <a:rPr lang="en-US" b="0" i="0" dirty="0">
                <a:solidFill>
                  <a:srgbClr val="121212"/>
                </a:solidFill>
                <a:effectLst/>
                <a:latin typeface="Roboto" panose="02000000000000000000" pitchFamily="2" charset="0"/>
              </a:rPr>
              <a:t>Obtaining written versus oral consent.</a:t>
            </a:r>
          </a:p>
          <a:p>
            <a:pPr marL="1200150" lvl="2" indent="-285750">
              <a:buFont typeface="Arial" panose="020B0604020202020204" pitchFamily="34" charset="0"/>
              <a:buChar char="•"/>
            </a:pPr>
            <a:r>
              <a:rPr lang="en-US" b="0" i="0" dirty="0">
                <a:solidFill>
                  <a:srgbClr val="121212"/>
                </a:solidFill>
                <a:effectLst/>
                <a:latin typeface="Roboto" panose="02000000000000000000" pitchFamily="2" charset="0"/>
              </a:rPr>
              <a:t>Obtaining consent for each visit versus one time at the beginning of treatment.</a:t>
            </a:r>
          </a:p>
          <a:p>
            <a:pPr marL="1200150" lvl="2" indent="-285750">
              <a:buFont typeface="Arial" panose="020B0604020202020204" pitchFamily="34" charset="0"/>
              <a:buChar char="•"/>
            </a:pPr>
            <a:r>
              <a:rPr lang="en-US" b="0" i="0" dirty="0">
                <a:solidFill>
                  <a:srgbClr val="121212"/>
                </a:solidFill>
                <a:effectLst/>
                <a:latin typeface="Roboto" panose="02000000000000000000" pitchFamily="2" charset="0"/>
              </a:rPr>
              <a:t>Obtaining consent for specific treatments versus visits.</a:t>
            </a:r>
          </a:p>
          <a:p>
            <a:pPr marL="1200150" lvl="2" indent="-285750">
              <a:buFont typeface="Arial" panose="020B0604020202020204" pitchFamily="34" charset="0"/>
              <a:buChar char="•"/>
            </a:pPr>
            <a:r>
              <a:rPr lang="en-US" b="0" i="0" dirty="0">
                <a:solidFill>
                  <a:srgbClr val="121212"/>
                </a:solidFill>
                <a:effectLst/>
                <a:latin typeface="Roboto" panose="02000000000000000000" pitchFamily="2" charset="0"/>
              </a:rPr>
              <a:t>Using a standardized form for the patient's consent.</a:t>
            </a:r>
          </a:p>
          <a:p>
            <a:pPr lvl="1">
              <a:buFont typeface="Arial" panose="020B0604020202020204" pitchFamily="34" charset="0"/>
              <a:buChar char="•"/>
            </a:pPr>
            <a:r>
              <a:rPr lang="en-US" b="0" i="0" dirty="0">
                <a:solidFill>
                  <a:srgbClr val="121212"/>
                </a:solidFill>
                <a:effectLst/>
                <a:latin typeface="Roboto" panose="02000000000000000000" pitchFamily="2" charset="0"/>
              </a:rPr>
              <a:t>For pediatric patients</a:t>
            </a:r>
          </a:p>
          <a:p>
            <a:pPr lvl="2">
              <a:buFont typeface="Arial" panose="020B0604020202020204" pitchFamily="34" charset="0"/>
              <a:buChar char="•"/>
            </a:pPr>
            <a:r>
              <a:rPr lang="en-US" b="0" i="0" dirty="0">
                <a:solidFill>
                  <a:srgbClr val="121212"/>
                </a:solidFill>
                <a:effectLst/>
                <a:latin typeface="Roboto" panose="02000000000000000000" pitchFamily="2" charset="0"/>
              </a:rPr>
              <a:t>verify whether the caregiver, parent, or guardian is required to be present in accordance with state law, malpractice insurance, and/or payer policy. </a:t>
            </a:r>
          </a:p>
          <a:p>
            <a:pPr lvl="2">
              <a:buFont typeface="Arial" panose="020B0604020202020204" pitchFamily="34" charset="0"/>
              <a:buChar char="•"/>
            </a:pPr>
            <a:r>
              <a:rPr lang="en-US" b="0" i="0" dirty="0">
                <a:solidFill>
                  <a:srgbClr val="121212"/>
                </a:solidFill>
                <a:effectLst/>
                <a:latin typeface="Roboto" panose="02000000000000000000" pitchFamily="2" charset="0"/>
              </a:rPr>
              <a:t>obtain informed consent from the parent or guardian.</a:t>
            </a:r>
          </a:p>
          <a:p>
            <a:endParaRPr lang="en-US" dirty="0"/>
          </a:p>
        </p:txBody>
      </p:sp>
    </p:spTree>
    <p:extLst>
      <p:ext uri="{BB962C8B-B14F-4D97-AF65-F5344CB8AC3E}">
        <p14:creationId xmlns:p14="http://schemas.microsoft.com/office/powerpoint/2010/main" val="24963724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D81E16DBE4B842870F87A2D5C6D788" ma:contentTypeVersion="9" ma:contentTypeDescription="Create a new document." ma:contentTypeScope="" ma:versionID="8364b98530cfc3fcd1feb4b8784e87d2">
  <xsd:schema xmlns:xsd="http://www.w3.org/2001/XMLSchema" xmlns:xs="http://www.w3.org/2001/XMLSchema" xmlns:p="http://schemas.microsoft.com/office/2006/metadata/properties" xmlns:ns3="c039d8aa-7f08-42a1-8c35-93b3ebf10dea" xmlns:ns4="4a19f0a0-fd73-4bc7-adc0-44baa14a44e3" targetNamespace="http://schemas.microsoft.com/office/2006/metadata/properties" ma:root="true" ma:fieldsID="ae1c1f4bf5f5e9b34e668fba81b32e54" ns3:_="" ns4:_="">
    <xsd:import namespace="c039d8aa-7f08-42a1-8c35-93b3ebf10dea"/>
    <xsd:import namespace="4a19f0a0-fd73-4bc7-adc0-44baa14a44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9d8aa-7f08-42a1-8c35-93b3ebf10d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19f0a0-fd73-4bc7-adc0-44baa14a44e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5EA97A-7CB1-41D5-8E03-E0D6B63BE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39d8aa-7f08-42a1-8c35-93b3ebf10dea"/>
    <ds:schemaRef ds:uri="4a19f0a0-fd73-4bc7-adc0-44baa14a44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45CBD2-A770-4536-8D7D-83BC97E983D3}">
  <ds:schemaRefs>
    <ds:schemaRef ds:uri="http://schemas.microsoft.com/sharepoint/v3/contenttype/forms"/>
  </ds:schemaRefs>
</ds:datastoreItem>
</file>

<file path=customXml/itemProps3.xml><?xml version="1.0" encoding="utf-8"?>
<ds:datastoreItem xmlns:ds="http://schemas.openxmlformats.org/officeDocument/2006/customXml" ds:itemID="{8B95D189-BF91-4977-83E9-25EDEE1BC252}">
  <ds:schemaRefs>
    <ds:schemaRef ds:uri="http://purl.org/dc/terms/"/>
    <ds:schemaRef ds:uri="http://schemas.openxmlformats.org/package/2006/metadata/core-properties"/>
    <ds:schemaRef ds:uri="4a19f0a0-fd73-4bc7-adc0-44baa14a44e3"/>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c039d8aa-7f08-42a1-8c35-93b3ebf10de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40305</TotalTime>
  <Words>3781</Words>
  <Application>Microsoft Office PowerPoint</Application>
  <PresentationFormat>Widescreen</PresentationFormat>
  <Paragraphs>433</Paragraphs>
  <Slides>45</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vt:lpstr>
      <vt:lpstr>Calibri</vt:lpstr>
      <vt:lpstr>Calibri Light</vt:lpstr>
      <vt:lpstr>Cambria</vt:lpstr>
      <vt:lpstr>Roboto</vt:lpstr>
      <vt:lpstr>Rockwell</vt:lpstr>
      <vt:lpstr>Symbol</vt:lpstr>
      <vt:lpstr>Times New Roman</vt:lpstr>
      <vt:lpstr>tisapro-regular</vt:lpstr>
      <vt:lpstr>Wingdings</vt:lpstr>
      <vt:lpstr>Atlas</vt:lpstr>
      <vt:lpstr>Telehealth  Physical Therapy Ben Larner DPT,OCS,COMT May 17th,2022  </vt:lpstr>
      <vt:lpstr>Introduction:</vt:lpstr>
      <vt:lpstr>Objectives: </vt:lpstr>
      <vt:lpstr>Telehealth</vt:lpstr>
      <vt:lpstr>Implementing Telehealth PT</vt:lpstr>
      <vt:lpstr>Medicare usage</vt:lpstr>
      <vt:lpstr>Telehealth Usage </vt:lpstr>
      <vt:lpstr>Implementing Telehealth PT</vt:lpstr>
      <vt:lpstr>Implementing Telehealth PT</vt:lpstr>
      <vt:lpstr>Implementing Telehealth PT</vt:lpstr>
      <vt:lpstr>Implementing Telehealth PT</vt:lpstr>
      <vt:lpstr>Telehealth PT:   Benefits </vt:lpstr>
      <vt:lpstr>Telehealth PT  Benefits </vt:lpstr>
      <vt:lpstr>Telehealth PT Challenges</vt:lpstr>
      <vt:lpstr>TelehealthPT Challenges </vt:lpstr>
      <vt:lpstr>PT Compact</vt:lpstr>
      <vt:lpstr>PT Compact</vt:lpstr>
      <vt:lpstr>Telehealth Platforms</vt:lpstr>
      <vt:lpstr>Telehealth Equipment: Computer</vt:lpstr>
      <vt:lpstr>Equipment: Microphone:</vt:lpstr>
      <vt:lpstr>Equipment: Backdrop</vt:lpstr>
      <vt:lpstr>Equipment: Lighting</vt:lpstr>
      <vt:lpstr>Equipment: Camera: </vt:lpstr>
      <vt:lpstr>Patient Profile: </vt:lpstr>
      <vt:lpstr>Systematic Review:</vt:lpstr>
      <vt:lpstr>Patient Statisfaction</vt:lpstr>
      <vt:lpstr>Case</vt:lpstr>
      <vt:lpstr>Evaluation:</vt:lpstr>
      <vt:lpstr>Evaluation</vt:lpstr>
      <vt:lpstr>AROM</vt:lpstr>
      <vt:lpstr>Evaluation</vt:lpstr>
      <vt:lpstr>Selective Functional Movement Assessment</vt:lpstr>
      <vt:lpstr>SFMA</vt:lpstr>
      <vt:lpstr>Treatment:</vt:lpstr>
      <vt:lpstr>Exercises</vt:lpstr>
      <vt:lpstr>Flexion Based Exercises</vt:lpstr>
      <vt:lpstr>Assessment/ Plan:</vt:lpstr>
      <vt:lpstr>Working From Home</vt:lpstr>
      <vt:lpstr>Workstation Ergonomics</vt:lpstr>
      <vt:lpstr>Posture/mobility Exercises</vt:lpstr>
      <vt:lpstr>Posture/Mobility Exercises</vt:lpstr>
      <vt:lpstr>Telehealth: In clinic vs.Refer </vt:lpstr>
      <vt:lpstr>Summary</vt:lpstr>
      <vt:lpstr>Questions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TELEHEALTH: PHYSICAL THERAPY</dc:title>
  <dc:creator>Ben A. Larner</dc:creator>
  <cp:lastModifiedBy>Ben A. Larner</cp:lastModifiedBy>
  <cp:revision>4</cp:revision>
  <dcterms:created xsi:type="dcterms:W3CDTF">2022-03-29T15:48:01Z</dcterms:created>
  <dcterms:modified xsi:type="dcterms:W3CDTF">2022-05-17T18:51:29Z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0x01010053D81E16DBE4B842870F87A2D5C6D788</vt:lpwstr>
  </property>
</Properties>
</file>