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21793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4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xfrm>
            <a:off x="1143000" y="685800"/>
            <a:ext cx="4572000" cy="3429000"/>
          </a:xfrm>
          <a:prstGeom prst="rect">
            <a:avLst/>
          </a:prstGeom>
        </p:spPr>
        <p:txBody>
          <a:bodyPr/>
          <a:lstStyle/>
          <a:p>
            <a:endParaRPr/>
          </a:p>
        </p:txBody>
      </p:sp>
      <p:sp>
        <p:nvSpPr>
          <p:cNvPr id="153" name="Shape 15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107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6999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Shape 306"/>
          <p:cNvSpPr>
            <a:spLocks noGrp="1" noRot="1" noChangeAspect="1"/>
          </p:cNvSpPr>
          <p:nvPr>
            <p:ph type="sldImg"/>
          </p:nvPr>
        </p:nvSpPr>
        <p:spPr>
          <a:xfrm>
            <a:off x="384175" y="685800"/>
            <a:ext cx="6089650" cy="3429000"/>
          </a:xfrm>
          <a:prstGeom prst="rect">
            <a:avLst/>
          </a:prstGeom>
        </p:spPr>
        <p:txBody>
          <a:bodyPr/>
          <a:lstStyle/>
          <a:p>
            <a:endParaRPr/>
          </a:p>
        </p:txBody>
      </p:sp>
      <p:sp>
        <p:nvSpPr>
          <p:cNvPr id="307" name="Shape 307"/>
          <p:cNvSpPr>
            <a:spLocks noGrp="1"/>
          </p:cNvSpPr>
          <p:nvPr>
            <p:ph type="body" sz="quarter" idx="1"/>
          </p:nvPr>
        </p:nvSpPr>
        <p:spPr>
          <a:prstGeom prst="rect">
            <a:avLst/>
          </a:prstGeom>
        </p:spPr>
        <p:txBody>
          <a:bodyPr/>
          <a:lstStyle/>
          <a:p>
            <a:r>
              <a:t>Samples collected in 1 hour after injury, only 25.6% were in hyperfibrinolysis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Shape 319"/>
          <p:cNvSpPr>
            <a:spLocks noGrp="1" noRot="1" noChangeAspect="1"/>
          </p:cNvSpPr>
          <p:nvPr>
            <p:ph type="sldImg"/>
          </p:nvPr>
        </p:nvSpPr>
        <p:spPr>
          <a:xfrm>
            <a:off x="384175" y="685800"/>
            <a:ext cx="6089650" cy="3429000"/>
          </a:xfrm>
          <a:prstGeom prst="rect">
            <a:avLst/>
          </a:prstGeom>
        </p:spPr>
        <p:txBody>
          <a:bodyPr/>
          <a:lstStyle/>
          <a:p>
            <a:endParaRPr/>
          </a:p>
        </p:txBody>
      </p:sp>
      <p:sp>
        <p:nvSpPr>
          <p:cNvPr id="320" name="Shape 320"/>
          <p:cNvSpPr>
            <a:spLocks noGrp="1"/>
          </p:cNvSpPr>
          <p:nvPr>
            <p:ph type="body" sz="quarter" idx="1"/>
          </p:nvPr>
        </p:nvSpPr>
        <p:spPr>
          <a:prstGeom prst="rect">
            <a:avLst/>
          </a:prstGeom>
        </p:spPr>
        <p:txBody>
          <a:bodyPr/>
          <a:lstStyle/>
          <a:p>
            <a:r>
              <a:t>Center for brain injury and repair – University of Pennsylvania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Shape 327"/>
          <p:cNvSpPr>
            <a:spLocks noGrp="1" noRot="1" noChangeAspect="1"/>
          </p:cNvSpPr>
          <p:nvPr>
            <p:ph type="sldImg"/>
          </p:nvPr>
        </p:nvSpPr>
        <p:spPr>
          <a:xfrm>
            <a:off x="384175" y="685800"/>
            <a:ext cx="6089650" cy="3429000"/>
          </a:xfrm>
          <a:prstGeom prst="rect">
            <a:avLst/>
          </a:prstGeom>
        </p:spPr>
        <p:txBody>
          <a:bodyPr/>
          <a:lstStyle/>
          <a:p>
            <a:endParaRPr/>
          </a:p>
        </p:txBody>
      </p:sp>
      <p:sp>
        <p:nvSpPr>
          <p:cNvPr id="328" name="Shape 328"/>
          <p:cNvSpPr>
            <a:spLocks noGrp="1"/>
          </p:cNvSpPr>
          <p:nvPr>
            <p:ph type="body" sz="quarter" idx="1"/>
          </p:nvPr>
        </p:nvSpPr>
        <p:spPr>
          <a:prstGeom prst="rect">
            <a:avLst/>
          </a:prstGeom>
        </p:spPr>
        <p:txBody>
          <a:bodyPr/>
          <a:lstStyle/>
          <a:p>
            <a:r>
              <a:t>Primary brain injury occurs at the time of trauma. </a:t>
            </a:r>
            <a:r>
              <a:rPr b="1"/>
              <a:t>Secondary injury</a:t>
            </a:r>
            <a:r>
              <a:t> is any physiological event that can occur within minutes, hours, or days after the initial injury and leads to further damage of nervous tissue. Such secondary insults may contribute to permanent neurological dysfunction. Hypotension (low blood pressure), hypoxia (inadequate oxygenation), intracranial hypertension (elevated pressure inside the head) and seizures are probably the most serious and frequently seen secondary injuries after head injury. Meaningful recovery of function after head injury is possible if secondary injuries are prevented or minimized.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Shape 333"/>
          <p:cNvSpPr>
            <a:spLocks noGrp="1" noRot="1" noChangeAspect="1"/>
          </p:cNvSpPr>
          <p:nvPr>
            <p:ph type="sldImg"/>
          </p:nvPr>
        </p:nvSpPr>
        <p:spPr>
          <a:xfrm>
            <a:off x="384175" y="685800"/>
            <a:ext cx="6089650" cy="3429000"/>
          </a:xfrm>
          <a:prstGeom prst="rect">
            <a:avLst/>
          </a:prstGeom>
        </p:spPr>
        <p:txBody>
          <a:bodyPr/>
          <a:lstStyle/>
          <a:p>
            <a:endParaRPr/>
          </a:p>
        </p:txBody>
      </p:sp>
      <p:sp>
        <p:nvSpPr>
          <p:cNvPr id="334" name="Shape 334"/>
          <p:cNvSpPr>
            <a:spLocks noGrp="1"/>
          </p:cNvSpPr>
          <p:nvPr>
            <p:ph type="body" sz="quarter" idx="1"/>
          </p:nvPr>
        </p:nvSpPr>
        <p:spPr>
          <a:prstGeom prst="rect">
            <a:avLst/>
          </a:prstGeom>
        </p:spPr>
        <p:txBody>
          <a:bodyPr/>
          <a:lstStyle/>
          <a:p>
            <a:r>
              <a:t>Primary brain injury occurs at the time of trauma. </a:t>
            </a:r>
            <a:r>
              <a:rPr b="1"/>
              <a:t>Secondary injury</a:t>
            </a:r>
            <a:r>
              <a:t> is any physiological event that can occur within minutes, hours, or days after the initial injury and leads to further damage of nervous tissue. Such secondary insults may contribute to permanent neurological dysfunction. Hypotension (low blood pressure), hypoxia (inadequate oxygenation), intracranial hypertension (elevated pressure inside the head) and seizures are probably the most serious and frequently seen secondary injuries after head injury. Meaningful recovery of function after head injury is possible if secondary injuries are prevented or minimized.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Cover Slide No Photo">
    <p:spTree>
      <p:nvGrpSpPr>
        <p:cNvPr id="1" name=""/>
        <p:cNvGrpSpPr/>
        <p:nvPr/>
      </p:nvGrpSpPr>
      <p:grpSpPr>
        <a:xfrm>
          <a:off x="0" y="0"/>
          <a:ext cx="0" cy="0"/>
          <a:chOff x="0" y="0"/>
          <a:chExt cx="0" cy="0"/>
        </a:xfrm>
      </p:grpSpPr>
      <p:pic>
        <p:nvPicPr>
          <p:cNvPr id="14" name="Picture 1" descr="Picture 1"/>
          <p:cNvPicPr>
            <a:picLocks noChangeAspect="1"/>
          </p:cNvPicPr>
          <p:nvPr/>
        </p:nvPicPr>
        <p:blipFill>
          <a:blip r:embed="rId2">
            <a:extLst/>
          </a:blip>
          <a:stretch>
            <a:fillRect/>
          </a:stretch>
        </p:blipFill>
        <p:spPr>
          <a:xfrm>
            <a:off x="0" y="1536191"/>
            <a:ext cx="9144000" cy="5321810"/>
          </a:xfrm>
          <a:prstGeom prst="rect">
            <a:avLst/>
          </a:prstGeom>
          <a:ln w="12700">
            <a:miter lim="400000"/>
          </a:ln>
        </p:spPr>
      </p:pic>
      <p:sp>
        <p:nvSpPr>
          <p:cNvPr id="15" name="Straight Connector 7"/>
          <p:cNvSpPr/>
          <p:nvPr/>
        </p:nvSpPr>
        <p:spPr>
          <a:xfrm>
            <a:off x="-2586" y="1541268"/>
            <a:ext cx="12188826" cy="1"/>
          </a:xfrm>
          <a:prstGeom prst="line">
            <a:avLst/>
          </a:prstGeom>
          <a:ln w="63500">
            <a:solidFill>
              <a:srgbClr val="59A0D6"/>
            </a:solidFill>
          </a:ln>
        </p:spPr>
        <p:txBody>
          <a:bodyPr lIns="45719" rIns="45719"/>
          <a:lstStyle/>
          <a:p>
            <a:endParaRPr/>
          </a:p>
        </p:txBody>
      </p:sp>
      <p:sp>
        <p:nvSpPr>
          <p:cNvPr id="16" name="Click to edit master title"/>
          <p:cNvSpPr txBox="1">
            <a:spLocks noGrp="1"/>
          </p:cNvSpPr>
          <p:nvPr>
            <p:ph type="title" hasCustomPrompt="1"/>
          </p:nvPr>
        </p:nvSpPr>
        <p:spPr>
          <a:xfrm>
            <a:off x="6385693" y="3416298"/>
            <a:ext cx="5302037" cy="2324103"/>
          </a:xfrm>
          <a:prstGeom prst="rect">
            <a:avLst/>
          </a:prstGeom>
        </p:spPr>
        <p:txBody>
          <a:bodyPr anchor="t"/>
          <a:lstStyle>
            <a:lvl1pPr>
              <a:defRPr sz="3600"/>
            </a:lvl1pPr>
          </a:lstStyle>
          <a:p>
            <a:r>
              <a:t>Click to edit master title</a:t>
            </a:r>
          </a:p>
        </p:txBody>
      </p:sp>
      <p:pic>
        <p:nvPicPr>
          <p:cNvPr id="17" name="Picture 6" descr="Picture 6"/>
          <p:cNvPicPr>
            <a:picLocks noChangeAspect="1"/>
          </p:cNvPicPr>
          <p:nvPr/>
        </p:nvPicPr>
        <p:blipFill>
          <a:blip r:embed="rId3">
            <a:extLst/>
          </a:blip>
          <a:stretch>
            <a:fillRect/>
          </a:stretch>
        </p:blipFill>
        <p:spPr>
          <a:xfrm>
            <a:off x="489678" y="517409"/>
            <a:ext cx="3401602" cy="492942"/>
          </a:xfrm>
          <a:prstGeom prst="rect">
            <a:avLst/>
          </a:prstGeom>
          <a:ln w="12700">
            <a:miter lim="400000"/>
          </a:ln>
        </p:spPr>
      </p:pic>
      <p:sp>
        <p:nvSpPr>
          <p:cNvPr id="18" name="Slide Number"/>
          <p:cNvSpPr txBox="1">
            <a:spLocks noGrp="1"/>
          </p:cNvSpPr>
          <p:nvPr>
            <p:ph type="sldNum" sz="quarter" idx="2"/>
          </p:nvPr>
        </p:nvSpPr>
        <p:spPr>
          <a:xfrm>
            <a:off x="5886661" y="6172200"/>
            <a:ext cx="2841838" cy="368301"/>
          </a:xfrm>
          <a:prstGeom prst="rect">
            <a:avLst/>
          </a:prstGeom>
        </p:spPr>
        <p:txBody>
          <a:bodyPr anchor="ctr"/>
          <a:lstStyle>
            <a:lvl1pPr algn="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nd Text over Content">
    <p:spTree>
      <p:nvGrpSpPr>
        <p:cNvPr id="1" name=""/>
        <p:cNvGrpSpPr/>
        <p:nvPr/>
      </p:nvGrpSpPr>
      <p:grpSpPr>
        <a:xfrm>
          <a:off x="0" y="0"/>
          <a:ext cx="0" cy="0"/>
          <a:chOff x="0" y="0"/>
          <a:chExt cx="0" cy="0"/>
        </a:xfrm>
      </p:grpSpPr>
      <p:sp>
        <p:nvSpPr>
          <p:cNvPr id="116"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117" name="Picture 2" descr="Picture 2"/>
          <p:cNvPicPr>
            <a:picLocks noChangeAspect="1"/>
          </p:cNvPicPr>
          <p:nvPr/>
        </p:nvPicPr>
        <p:blipFill>
          <a:blip r:embed="rId2">
            <a:extLst/>
          </a:blip>
          <a:stretch>
            <a:fillRect/>
          </a:stretch>
        </p:blipFill>
        <p:spPr>
          <a:xfrm>
            <a:off x="-1256" y="0"/>
            <a:ext cx="2042161" cy="1188720"/>
          </a:xfrm>
          <a:prstGeom prst="rect">
            <a:avLst/>
          </a:prstGeom>
          <a:ln w="12700">
            <a:miter lim="400000"/>
          </a:ln>
        </p:spPr>
      </p:pic>
      <p:sp>
        <p:nvSpPr>
          <p:cNvPr id="118" name="Straight Connector 4"/>
          <p:cNvSpPr/>
          <p:nvPr/>
        </p:nvSpPr>
        <p:spPr>
          <a:xfrm>
            <a:off x="-2586" y="1214312"/>
            <a:ext cx="12188826" cy="1"/>
          </a:xfrm>
          <a:prstGeom prst="line">
            <a:avLst/>
          </a:prstGeom>
          <a:ln w="63500">
            <a:solidFill>
              <a:srgbClr val="59A0D6"/>
            </a:solidFill>
          </a:ln>
        </p:spPr>
        <p:txBody>
          <a:bodyPr lIns="45719" rIns="45719"/>
          <a:lstStyle/>
          <a:p>
            <a:endParaRPr/>
          </a:p>
        </p:txBody>
      </p:sp>
      <p:pic>
        <p:nvPicPr>
          <p:cNvPr id="119" name="Picture 7" descr="Picture 7"/>
          <p:cNvPicPr>
            <a:picLocks noChangeAspect="1"/>
          </p:cNvPicPr>
          <p:nvPr/>
        </p:nvPicPr>
        <p:blipFill>
          <a:blip r:embed="rId3">
            <a:extLst/>
          </a:blip>
          <a:stretch>
            <a:fillRect/>
          </a:stretch>
        </p:blipFill>
        <p:spPr>
          <a:xfrm>
            <a:off x="10003155" y="6327076"/>
            <a:ext cx="2001521" cy="319279"/>
          </a:xfrm>
          <a:prstGeom prst="rect">
            <a:avLst/>
          </a:prstGeom>
          <a:ln w="12700">
            <a:miter lim="400000"/>
          </a:ln>
        </p:spPr>
      </p:pic>
      <p:sp>
        <p:nvSpPr>
          <p:cNvPr id="120" name="Title Text"/>
          <p:cNvSpPr txBox="1">
            <a:spLocks noGrp="1"/>
          </p:cNvSpPr>
          <p:nvPr>
            <p:ph type="title"/>
          </p:nvPr>
        </p:nvSpPr>
        <p:spPr>
          <a:xfrm>
            <a:off x="418990" y="762000"/>
            <a:ext cx="10969944" cy="1143000"/>
          </a:xfrm>
          <a:prstGeom prst="rect">
            <a:avLst/>
          </a:prstGeom>
        </p:spPr>
        <p:txBody>
          <a:bodyPr/>
          <a:lstStyle/>
          <a:p>
            <a:r>
              <a:t>Title Text</a:t>
            </a:r>
          </a:p>
        </p:txBody>
      </p:sp>
      <p:sp>
        <p:nvSpPr>
          <p:cNvPr id="121" name="Body Level One…"/>
          <p:cNvSpPr txBox="1">
            <a:spLocks noGrp="1"/>
          </p:cNvSpPr>
          <p:nvPr>
            <p:ph type="body" sz="half" idx="1"/>
          </p:nvPr>
        </p:nvSpPr>
        <p:spPr>
          <a:xfrm>
            <a:off x="2031470" y="1828800"/>
            <a:ext cx="9547915" cy="2224089"/>
          </a:xfrm>
          <a:prstGeom prst="rect">
            <a:avLst/>
          </a:prstGeom>
        </p:spPr>
        <p:txBody>
          <a:bodyPr lIns="45719" tIns="45719" rIns="45719" bIns="45719"/>
          <a:lstStyle>
            <a:lvl1pPr marL="284163" indent="-284163"/>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Text, and Content">
    <p:spTree>
      <p:nvGrpSpPr>
        <p:cNvPr id="1" name=""/>
        <p:cNvGrpSpPr/>
        <p:nvPr/>
      </p:nvGrpSpPr>
      <p:grpSpPr>
        <a:xfrm>
          <a:off x="0" y="0"/>
          <a:ext cx="0" cy="0"/>
          <a:chOff x="0" y="0"/>
          <a:chExt cx="0" cy="0"/>
        </a:xfrm>
      </p:grpSpPr>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29" name="Title Text"/>
          <p:cNvSpPr txBox="1">
            <a:spLocks noGrp="1"/>
          </p:cNvSpPr>
          <p:nvPr>
            <p:ph type="title"/>
          </p:nvPr>
        </p:nvSpPr>
        <p:spPr>
          <a:xfrm>
            <a:off x="418990" y="762000"/>
            <a:ext cx="10969944" cy="1143000"/>
          </a:xfrm>
          <a:prstGeom prst="rect">
            <a:avLst/>
          </a:prstGeom>
        </p:spPr>
        <p:txBody>
          <a:bodyPr/>
          <a:lstStyle/>
          <a:p>
            <a:r>
              <a:t>Title Text</a:t>
            </a:r>
          </a:p>
        </p:txBody>
      </p:sp>
      <p:sp>
        <p:nvSpPr>
          <p:cNvPr id="130" name="Body Level One…"/>
          <p:cNvSpPr txBox="1">
            <a:spLocks noGrp="1"/>
          </p:cNvSpPr>
          <p:nvPr>
            <p:ph type="body" sz="half" idx="1"/>
          </p:nvPr>
        </p:nvSpPr>
        <p:spPr>
          <a:xfrm>
            <a:off x="2031470" y="1828800"/>
            <a:ext cx="4672384" cy="4600575"/>
          </a:xfrm>
          <a:prstGeom prst="rect">
            <a:avLst/>
          </a:prstGeom>
        </p:spPr>
        <p:txBody>
          <a:bodyPr lIns="45719" tIns="45719" rIns="45719" bIns="45719"/>
          <a:lstStyle>
            <a:lvl1pPr marL="284163" indent="-284163"/>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Bulleted Text Block">
    <p:spTree>
      <p:nvGrpSpPr>
        <p:cNvPr id="1" name=""/>
        <p:cNvGrpSpPr/>
        <p:nvPr/>
      </p:nvGrpSpPr>
      <p:grpSpPr>
        <a:xfrm>
          <a:off x="0" y="0"/>
          <a:ext cx="0" cy="0"/>
          <a:chOff x="0" y="0"/>
          <a:chExt cx="0" cy="0"/>
        </a:xfrm>
      </p:grpSpPr>
      <p:sp>
        <p:nvSpPr>
          <p:cNvPr id="1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38" name="Body Level One…"/>
          <p:cNvSpPr txBox="1">
            <a:spLocks noGrp="1"/>
          </p:cNvSpPr>
          <p:nvPr>
            <p:ph type="body" idx="1" hasCustomPrompt="1"/>
          </p:nvPr>
        </p:nvSpPr>
        <p:spPr>
          <a:xfrm>
            <a:off x="506512" y="1464931"/>
            <a:ext cx="11498163" cy="4805681"/>
          </a:xfrm>
          <a:prstGeom prst="rect">
            <a:avLst/>
          </a:prstGeom>
        </p:spPr>
        <p:txBody>
          <a:bodyPr lIns="45719" tIns="45719" rIns="45719" bIns="45719"/>
          <a:lstStyle>
            <a:lvl1pPr marL="284163" indent="-284163"/>
          </a:lstStyle>
          <a:p>
            <a:r>
              <a:t>Click to edit bulleted text block</a:t>
            </a:r>
          </a:p>
          <a:p>
            <a:pPr lvl="1"/>
            <a:endParaRPr/>
          </a:p>
          <a:p>
            <a:pPr lvl="2"/>
            <a:endParaRPr/>
          </a:p>
          <a:p>
            <a:pPr lvl="3"/>
            <a:endParaRPr/>
          </a:p>
          <a:p>
            <a:pPr lvl="4"/>
            <a:endParaRPr/>
          </a:p>
        </p:txBody>
      </p:sp>
      <p:sp>
        <p:nvSpPr>
          <p:cNvPr id="139" name="Title Text"/>
          <p:cNvSpPr txBox="1">
            <a:spLocks noGrp="1"/>
          </p:cNvSpPr>
          <p:nvPr>
            <p:ph type="title"/>
          </p:nvPr>
        </p:nvSpPr>
        <p:spPr>
          <a:prstGeom prst="rect">
            <a:avLst/>
          </a:prstGeom>
        </p:spPr>
        <p:txBody>
          <a:bodyPr/>
          <a:lstStyle/>
          <a:p>
            <a:r>
              <a:t>Title Text</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ulleted Text Block">
    <p:spTree>
      <p:nvGrpSpPr>
        <p:cNvPr id="1" name=""/>
        <p:cNvGrpSpPr/>
        <p:nvPr/>
      </p:nvGrpSpPr>
      <p:grpSpPr>
        <a:xfrm>
          <a:off x="0" y="0"/>
          <a:ext cx="0" cy="0"/>
          <a:chOff x="0" y="0"/>
          <a:chExt cx="0" cy="0"/>
        </a:xfrm>
      </p:grpSpPr>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6" name="Body Level One…"/>
          <p:cNvSpPr txBox="1">
            <a:spLocks noGrp="1"/>
          </p:cNvSpPr>
          <p:nvPr>
            <p:ph type="body" idx="1" hasCustomPrompt="1"/>
          </p:nvPr>
        </p:nvSpPr>
        <p:spPr>
          <a:prstGeom prst="rect">
            <a:avLst/>
          </a:prstGeom>
        </p:spPr>
        <p:txBody>
          <a:bodyPr/>
          <a:lstStyle/>
          <a:p>
            <a:r>
              <a:t>Click to edit bulleted text block</a:t>
            </a:r>
          </a:p>
          <a:p>
            <a:pPr lvl="1"/>
            <a:endParaRPr/>
          </a:p>
          <a:p>
            <a:pPr lvl="2"/>
            <a:endParaRPr/>
          </a:p>
          <a:p>
            <a:pPr lvl="3"/>
            <a:endParaRPr/>
          </a:p>
          <a:p>
            <a:pPr lvl="4"/>
            <a:endParaRPr/>
          </a:p>
        </p:txBody>
      </p:sp>
      <p:sp>
        <p:nvSpPr>
          <p:cNvPr id="27" name="Title Text"/>
          <p:cNvSpPr txBox="1">
            <a:spLocks noGrp="1"/>
          </p:cNvSpPr>
          <p:nvPr>
            <p:ph type="title"/>
          </p:nvPr>
        </p:nvSpPr>
        <p:spPr>
          <a:prstGeom prst="rect">
            <a:avLst/>
          </a:prstGeom>
        </p:spPr>
        <p:txBody>
          <a:bodyPr/>
          <a:lstStyle/>
          <a:p>
            <a:r>
              <a:t>Title Text</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ingle Picture">
    <p:spTree>
      <p:nvGrpSpPr>
        <p:cNvPr id="1" name=""/>
        <p:cNvGrpSpPr/>
        <p:nvPr/>
      </p:nvGrpSpPr>
      <p:grpSpPr>
        <a:xfrm>
          <a:off x="0" y="0"/>
          <a:ext cx="0" cy="0"/>
          <a:chOff x="0" y="0"/>
          <a:chExt cx="0" cy="0"/>
        </a:xfrm>
      </p:grpSpPr>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35" name="Picture 2" descr="Picture 2"/>
          <p:cNvPicPr>
            <a:picLocks noChangeAspect="1"/>
          </p:cNvPicPr>
          <p:nvPr/>
        </p:nvPicPr>
        <p:blipFill>
          <a:blip r:embed="rId2">
            <a:extLst/>
          </a:blip>
          <a:stretch>
            <a:fillRect/>
          </a:stretch>
        </p:blipFill>
        <p:spPr>
          <a:xfrm>
            <a:off x="-1256" y="0"/>
            <a:ext cx="2042161" cy="1188720"/>
          </a:xfrm>
          <a:prstGeom prst="rect">
            <a:avLst/>
          </a:prstGeom>
          <a:ln w="12700">
            <a:miter lim="400000"/>
          </a:ln>
        </p:spPr>
      </p:pic>
      <p:sp>
        <p:nvSpPr>
          <p:cNvPr id="36" name="Straight Connector 4"/>
          <p:cNvSpPr/>
          <p:nvPr/>
        </p:nvSpPr>
        <p:spPr>
          <a:xfrm>
            <a:off x="-2586" y="1214312"/>
            <a:ext cx="12188826" cy="1"/>
          </a:xfrm>
          <a:prstGeom prst="line">
            <a:avLst/>
          </a:prstGeom>
          <a:ln w="63500">
            <a:solidFill>
              <a:srgbClr val="59A0D6"/>
            </a:solidFill>
          </a:ln>
        </p:spPr>
        <p:txBody>
          <a:bodyPr lIns="45719" rIns="45719"/>
          <a:lstStyle/>
          <a:p>
            <a:endParaRPr/>
          </a:p>
        </p:txBody>
      </p:sp>
      <p:pic>
        <p:nvPicPr>
          <p:cNvPr id="37" name="Picture 7" descr="Picture 7"/>
          <p:cNvPicPr>
            <a:picLocks noChangeAspect="1"/>
          </p:cNvPicPr>
          <p:nvPr/>
        </p:nvPicPr>
        <p:blipFill>
          <a:blip r:embed="rId3">
            <a:extLst/>
          </a:blip>
          <a:stretch>
            <a:fillRect/>
          </a:stretch>
        </p:blipFill>
        <p:spPr>
          <a:xfrm>
            <a:off x="10003155" y="6327076"/>
            <a:ext cx="2001521" cy="319279"/>
          </a:xfrm>
          <a:prstGeom prst="rect">
            <a:avLst/>
          </a:prstGeom>
          <a:ln w="12700">
            <a:miter lim="400000"/>
          </a:ln>
        </p:spPr>
      </p:pic>
      <p:sp>
        <p:nvSpPr>
          <p:cNvPr id="38" name="Picture Placeholder 2"/>
          <p:cNvSpPr>
            <a:spLocks noGrp="1"/>
          </p:cNvSpPr>
          <p:nvPr>
            <p:ph type="pic" idx="21"/>
          </p:nvPr>
        </p:nvSpPr>
        <p:spPr>
          <a:xfrm>
            <a:off x="528183" y="1355064"/>
            <a:ext cx="11240910" cy="4907514"/>
          </a:xfrm>
          <a:prstGeom prst="rect">
            <a:avLst/>
          </a:prstGeom>
        </p:spPr>
        <p:txBody>
          <a:bodyPr lIns="91439" tIns="45719" rIns="91439" bIns="45719">
            <a:noAutofit/>
          </a:bodyPr>
          <a:lstStyle/>
          <a:p>
            <a:endParaRPr/>
          </a:p>
        </p:txBody>
      </p:sp>
      <p:sp>
        <p:nvSpPr>
          <p:cNvPr id="39" name="Title Text"/>
          <p:cNvSpPr txBox="1">
            <a:spLocks noGrp="1"/>
          </p:cNvSpPr>
          <p:nvPr>
            <p:ph type="title"/>
          </p:nvPr>
        </p:nvSpPr>
        <p:spPr>
          <a:prstGeom prst="rect">
            <a:avLst/>
          </a:prstGeom>
        </p:spPr>
        <p:txBody>
          <a:bodyPr/>
          <a:lstStyle/>
          <a:p>
            <a:r>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Pictures">
    <p:spTree>
      <p:nvGrpSpPr>
        <p:cNvPr id="1" name=""/>
        <p:cNvGrpSpPr/>
        <p:nvPr/>
      </p:nvGrpSpPr>
      <p:grpSpPr>
        <a:xfrm>
          <a:off x="0" y="0"/>
          <a:ext cx="0" cy="0"/>
          <a:chOff x="0" y="0"/>
          <a:chExt cx="0" cy="0"/>
        </a:xfrm>
      </p:grpSpPr>
      <p:sp>
        <p:nvSpPr>
          <p:cNvPr id="46"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47" name="Picture 2" descr="Picture 2"/>
          <p:cNvPicPr>
            <a:picLocks noChangeAspect="1"/>
          </p:cNvPicPr>
          <p:nvPr/>
        </p:nvPicPr>
        <p:blipFill>
          <a:blip r:embed="rId2">
            <a:extLst/>
          </a:blip>
          <a:stretch>
            <a:fillRect/>
          </a:stretch>
        </p:blipFill>
        <p:spPr>
          <a:xfrm>
            <a:off x="-1256" y="0"/>
            <a:ext cx="2042161" cy="1188720"/>
          </a:xfrm>
          <a:prstGeom prst="rect">
            <a:avLst/>
          </a:prstGeom>
          <a:ln w="12700">
            <a:miter lim="400000"/>
          </a:ln>
        </p:spPr>
      </p:pic>
      <p:sp>
        <p:nvSpPr>
          <p:cNvPr id="48" name="Straight Connector 4"/>
          <p:cNvSpPr/>
          <p:nvPr/>
        </p:nvSpPr>
        <p:spPr>
          <a:xfrm>
            <a:off x="-2586" y="1214312"/>
            <a:ext cx="12188826" cy="1"/>
          </a:xfrm>
          <a:prstGeom prst="line">
            <a:avLst/>
          </a:prstGeom>
          <a:ln w="63500">
            <a:solidFill>
              <a:srgbClr val="59A0D6"/>
            </a:solidFill>
          </a:ln>
        </p:spPr>
        <p:txBody>
          <a:bodyPr lIns="45719" rIns="45719"/>
          <a:lstStyle/>
          <a:p>
            <a:endParaRPr/>
          </a:p>
        </p:txBody>
      </p:sp>
      <p:pic>
        <p:nvPicPr>
          <p:cNvPr id="49" name="Picture 7" descr="Picture 7"/>
          <p:cNvPicPr>
            <a:picLocks noChangeAspect="1"/>
          </p:cNvPicPr>
          <p:nvPr/>
        </p:nvPicPr>
        <p:blipFill>
          <a:blip r:embed="rId3">
            <a:extLst/>
          </a:blip>
          <a:stretch>
            <a:fillRect/>
          </a:stretch>
        </p:blipFill>
        <p:spPr>
          <a:xfrm>
            <a:off x="10003155" y="6327076"/>
            <a:ext cx="2001521" cy="319279"/>
          </a:xfrm>
          <a:prstGeom prst="rect">
            <a:avLst/>
          </a:prstGeom>
          <a:ln w="12700">
            <a:miter lim="400000"/>
          </a:ln>
        </p:spPr>
      </p:pic>
      <p:sp>
        <p:nvSpPr>
          <p:cNvPr id="50" name="Picture Placeholder 2"/>
          <p:cNvSpPr>
            <a:spLocks noGrp="1"/>
          </p:cNvSpPr>
          <p:nvPr>
            <p:ph type="pic" sz="half" idx="21"/>
          </p:nvPr>
        </p:nvSpPr>
        <p:spPr>
          <a:xfrm>
            <a:off x="973222" y="1478402"/>
            <a:ext cx="4730903" cy="4693922"/>
          </a:xfrm>
          <a:prstGeom prst="rect">
            <a:avLst/>
          </a:prstGeom>
        </p:spPr>
        <p:txBody>
          <a:bodyPr lIns="91439" tIns="45719" rIns="91439" bIns="45719">
            <a:noAutofit/>
          </a:bodyPr>
          <a:lstStyle/>
          <a:p>
            <a:endParaRPr/>
          </a:p>
        </p:txBody>
      </p:sp>
      <p:sp>
        <p:nvSpPr>
          <p:cNvPr id="51" name="Picture Placeholder 2"/>
          <p:cNvSpPr>
            <a:spLocks noGrp="1"/>
          </p:cNvSpPr>
          <p:nvPr>
            <p:ph type="pic" sz="half" idx="22"/>
          </p:nvPr>
        </p:nvSpPr>
        <p:spPr>
          <a:xfrm>
            <a:off x="6559583" y="1489035"/>
            <a:ext cx="4730903" cy="4693922"/>
          </a:xfrm>
          <a:prstGeom prst="rect">
            <a:avLst/>
          </a:prstGeom>
        </p:spPr>
        <p:txBody>
          <a:bodyPr lIns="91439" tIns="45719" rIns="91439" bIns="45719">
            <a:noAutofit/>
          </a:bodyPr>
          <a:lstStyle/>
          <a:p>
            <a:endParaRPr/>
          </a:p>
        </p:txBody>
      </p:sp>
      <p:sp>
        <p:nvSpPr>
          <p:cNvPr id="52" name="Title Text"/>
          <p:cNvSpPr txBox="1">
            <a:spLocks noGrp="1"/>
          </p:cNvSpPr>
          <p:nvPr>
            <p:ph type="title"/>
          </p:nvPr>
        </p:nvSpPr>
        <p:spPr>
          <a:prstGeom prst="rect">
            <a:avLst/>
          </a:prstGeom>
        </p:spPr>
        <p:txBody>
          <a:bodyPr/>
          <a:lstStyle/>
          <a:p>
            <a:r>
              <a:t>Title Text</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Photo With Copy">
    <p:spTree>
      <p:nvGrpSpPr>
        <p:cNvPr id="1" name=""/>
        <p:cNvGrpSpPr/>
        <p:nvPr/>
      </p:nvGrpSpPr>
      <p:grpSpPr>
        <a:xfrm>
          <a:off x="0" y="0"/>
          <a:ext cx="0" cy="0"/>
          <a:chOff x="0" y="0"/>
          <a:chExt cx="0" cy="0"/>
        </a:xfrm>
      </p:grpSpPr>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60" name="Picture 2" descr="Picture 2"/>
          <p:cNvPicPr>
            <a:picLocks noChangeAspect="1"/>
          </p:cNvPicPr>
          <p:nvPr/>
        </p:nvPicPr>
        <p:blipFill>
          <a:blip r:embed="rId2">
            <a:extLst/>
          </a:blip>
          <a:stretch>
            <a:fillRect/>
          </a:stretch>
        </p:blipFill>
        <p:spPr>
          <a:xfrm>
            <a:off x="-1256" y="0"/>
            <a:ext cx="2042161" cy="1188720"/>
          </a:xfrm>
          <a:prstGeom prst="rect">
            <a:avLst/>
          </a:prstGeom>
          <a:ln w="12700">
            <a:miter lim="400000"/>
          </a:ln>
        </p:spPr>
      </p:pic>
      <p:sp>
        <p:nvSpPr>
          <p:cNvPr id="61" name="Straight Connector 4"/>
          <p:cNvSpPr/>
          <p:nvPr/>
        </p:nvSpPr>
        <p:spPr>
          <a:xfrm>
            <a:off x="-2586" y="1214312"/>
            <a:ext cx="12188826" cy="1"/>
          </a:xfrm>
          <a:prstGeom prst="line">
            <a:avLst/>
          </a:prstGeom>
          <a:ln w="63500">
            <a:solidFill>
              <a:srgbClr val="59A0D6"/>
            </a:solidFill>
          </a:ln>
        </p:spPr>
        <p:txBody>
          <a:bodyPr lIns="45719" rIns="45719"/>
          <a:lstStyle/>
          <a:p>
            <a:endParaRPr/>
          </a:p>
        </p:txBody>
      </p:sp>
      <p:pic>
        <p:nvPicPr>
          <p:cNvPr id="62" name="Picture 7" descr="Picture 7"/>
          <p:cNvPicPr>
            <a:picLocks noChangeAspect="1"/>
          </p:cNvPicPr>
          <p:nvPr/>
        </p:nvPicPr>
        <p:blipFill>
          <a:blip r:embed="rId3">
            <a:extLst/>
          </a:blip>
          <a:stretch>
            <a:fillRect/>
          </a:stretch>
        </p:blipFill>
        <p:spPr>
          <a:xfrm>
            <a:off x="10003155" y="6327076"/>
            <a:ext cx="2001521" cy="319279"/>
          </a:xfrm>
          <a:prstGeom prst="rect">
            <a:avLst/>
          </a:prstGeom>
          <a:ln w="12700">
            <a:miter lim="400000"/>
          </a:ln>
        </p:spPr>
      </p:pic>
      <p:sp>
        <p:nvSpPr>
          <p:cNvPr id="63" name="Picture Placeholder 2"/>
          <p:cNvSpPr>
            <a:spLocks noGrp="1"/>
          </p:cNvSpPr>
          <p:nvPr>
            <p:ph type="pic" sz="half" idx="21"/>
          </p:nvPr>
        </p:nvSpPr>
        <p:spPr>
          <a:xfrm>
            <a:off x="493054" y="1513140"/>
            <a:ext cx="4090066" cy="5042260"/>
          </a:xfrm>
          <a:prstGeom prst="rect">
            <a:avLst/>
          </a:prstGeom>
        </p:spPr>
        <p:txBody>
          <a:bodyPr lIns="91439" tIns="45719" rIns="91439" bIns="45719">
            <a:noAutofit/>
          </a:bodyPr>
          <a:lstStyle/>
          <a:p>
            <a:endParaRPr/>
          </a:p>
        </p:txBody>
      </p:sp>
      <p:sp>
        <p:nvSpPr>
          <p:cNvPr id="64" name="Body Level One…"/>
          <p:cNvSpPr txBox="1">
            <a:spLocks noGrp="1"/>
          </p:cNvSpPr>
          <p:nvPr>
            <p:ph type="body" sz="half" idx="1" hasCustomPrompt="1"/>
          </p:nvPr>
        </p:nvSpPr>
        <p:spPr>
          <a:xfrm>
            <a:off x="5390046" y="1513140"/>
            <a:ext cx="6531408" cy="4744721"/>
          </a:xfrm>
          <a:prstGeom prst="rect">
            <a:avLst/>
          </a:prstGeom>
        </p:spPr>
        <p:txBody>
          <a:bodyPr lIns="45719" tIns="45719" rIns="45719" bIns="45719"/>
          <a:lstStyle>
            <a:lvl1pPr marL="284163" indent="-182879">
              <a:spcBef>
                <a:spcPts val="600"/>
              </a:spcBef>
              <a:defRPr sz="2800"/>
            </a:lvl1pPr>
            <a:lvl2pPr marL="742950" indent="-285750">
              <a:spcBef>
                <a:spcPts val="600"/>
              </a:spcBef>
              <a:defRPr sz="2800"/>
            </a:lvl2pPr>
            <a:lvl3pPr marL="1181100" indent="-266700">
              <a:spcBef>
                <a:spcPts val="600"/>
              </a:spcBef>
              <a:defRPr sz="2800"/>
            </a:lvl3pPr>
            <a:lvl4pPr marL="1691639" indent="-320039">
              <a:spcBef>
                <a:spcPts val="600"/>
              </a:spcBef>
              <a:defRPr sz="2800"/>
            </a:lvl4pPr>
            <a:lvl5pPr marL="2148839" indent="-320039">
              <a:spcBef>
                <a:spcPts val="600"/>
              </a:spcBef>
              <a:defRPr sz="2800"/>
            </a:lvl5pPr>
          </a:lstStyle>
          <a:p>
            <a:r>
              <a:t>Click to edit bulleted text block</a:t>
            </a:r>
          </a:p>
          <a:p>
            <a:pPr lvl="1"/>
            <a:endParaRPr/>
          </a:p>
          <a:p>
            <a:pPr lvl="2"/>
            <a:endParaRPr/>
          </a:p>
          <a:p>
            <a:pPr lvl="3"/>
            <a:endParaRPr/>
          </a:p>
          <a:p>
            <a:pPr lvl="4"/>
            <a:endParaRPr/>
          </a:p>
        </p:txBody>
      </p:sp>
      <p:sp>
        <p:nvSpPr>
          <p:cNvPr id="65" name="Title Text"/>
          <p:cNvSpPr txBox="1">
            <a:spLocks noGrp="1"/>
          </p:cNvSpPr>
          <p:nvPr>
            <p:ph type="title"/>
          </p:nvPr>
        </p:nvSpPr>
        <p:spPr>
          <a:prstGeom prst="rect">
            <a:avLst/>
          </a:prstGeom>
        </p:spPr>
        <p:txBody>
          <a:bodyPr/>
          <a:lstStyle/>
          <a:p>
            <a:r>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Chart">
    <p:spTree>
      <p:nvGrpSpPr>
        <p:cNvPr id="1" name=""/>
        <p:cNvGrpSpPr/>
        <p:nvPr/>
      </p:nvGrpSpPr>
      <p:grpSpPr>
        <a:xfrm>
          <a:off x="0" y="0"/>
          <a:ext cx="0" cy="0"/>
          <a:chOff x="0" y="0"/>
          <a:chExt cx="0" cy="0"/>
        </a:xfrm>
      </p:grpSpPr>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73" name="Picture 2" descr="Picture 2"/>
          <p:cNvPicPr>
            <a:picLocks noChangeAspect="1"/>
          </p:cNvPicPr>
          <p:nvPr/>
        </p:nvPicPr>
        <p:blipFill>
          <a:blip r:embed="rId2">
            <a:extLst/>
          </a:blip>
          <a:stretch>
            <a:fillRect/>
          </a:stretch>
        </p:blipFill>
        <p:spPr>
          <a:xfrm>
            <a:off x="-1256" y="0"/>
            <a:ext cx="2042161" cy="1188720"/>
          </a:xfrm>
          <a:prstGeom prst="rect">
            <a:avLst/>
          </a:prstGeom>
          <a:ln w="12700">
            <a:miter lim="400000"/>
          </a:ln>
        </p:spPr>
      </p:pic>
      <p:sp>
        <p:nvSpPr>
          <p:cNvPr id="74" name="Straight Connector 4"/>
          <p:cNvSpPr/>
          <p:nvPr/>
        </p:nvSpPr>
        <p:spPr>
          <a:xfrm>
            <a:off x="-2586" y="1214312"/>
            <a:ext cx="12188826" cy="1"/>
          </a:xfrm>
          <a:prstGeom prst="line">
            <a:avLst/>
          </a:prstGeom>
          <a:ln w="63500">
            <a:solidFill>
              <a:srgbClr val="59A0D6"/>
            </a:solidFill>
          </a:ln>
        </p:spPr>
        <p:txBody>
          <a:bodyPr lIns="45719" rIns="45719"/>
          <a:lstStyle/>
          <a:p>
            <a:endParaRPr/>
          </a:p>
        </p:txBody>
      </p:sp>
      <p:pic>
        <p:nvPicPr>
          <p:cNvPr id="75" name="Picture 7" descr="Picture 7"/>
          <p:cNvPicPr>
            <a:picLocks noChangeAspect="1"/>
          </p:cNvPicPr>
          <p:nvPr/>
        </p:nvPicPr>
        <p:blipFill>
          <a:blip r:embed="rId3">
            <a:extLst/>
          </a:blip>
          <a:stretch>
            <a:fillRect/>
          </a:stretch>
        </p:blipFill>
        <p:spPr>
          <a:xfrm>
            <a:off x="10003155" y="6327076"/>
            <a:ext cx="2001521" cy="319279"/>
          </a:xfrm>
          <a:prstGeom prst="rect">
            <a:avLst/>
          </a:prstGeom>
          <a:ln w="12700">
            <a:miter lim="400000"/>
          </a:ln>
        </p:spPr>
      </p:pic>
      <p:sp>
        <p:nvSpPr>
          <p:cNvPr id="76" name="Title Text"/>
          <p:cNvSpPr txBox="1">
            <a:spLocks noGrp="1"/>
          </p:cNvSpPr>
          <p:nvPr>
            <p:ph type="title"/>
          </p:nvPr>
        </p:nvSpPr>
        <p:spPr>
          <a:prstGeom prst="rect">
            <a:avLst/>
          </a:prstGeom>
        </p:spPr>
        <p:txBody>
          <a:bodyPr/>
          <a:lstStyle/>
          <a:p>
            <a:r>
              <a:t>Title Text</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py Blocks">
    <p:spTree>
      <p:nvGrpSpPr>
        <p:cNvPr id="1" name=""/>
        <p:cNvGrpSpPr/>
        <p:nvPr/>
      </p:nvGrpSpPr>
      <p:grpSpPr>
        <a:xfrm>
          <a:off x="0" y="0"/>
          <a:ext cx="0" cy="0"/>
          <a:chOff x="0" y="0"/>
          <a:chExt cx="0" cy="0"/>
        </a:xfrm>
      </p:grpSpPr>
      <p:sp>
        <p:nvSpPr>
          <p:cNvPr id="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84" name="Body Level One…"/>
          <p:cNvSpPr txBox="1">
            <a:spLocks noGrp="1"/>
          </p:cNvSpPr>
          <p:nvPr>
            <p:ph type="body" sz="half" idx="1" hasCustomPrompt="1"/>
          </p:nvPr>
        </p:nvSpPr>
        <p:spPr>
          <a:xfrm>
            <a:off x="1128681" y="1461098"/>
            <a:ext cx="9990239" cy="1826731"/>
          </a:xfrm>
          <a:prstGeom prst="rect">
            <a:avLst/>
          </a:prstGeom>
        </p:spPr>
        <p:txBody>
          <a:bodyPr lIns="45719" tIns="45719" rIns="45719" bIns="45719"/>
          <a:lstStyle>
            <a:lvl1pPr marL="0" indent="0" algn="ctr">
              <a:buClrTx/>
              <a:buSzTx/>
              <a:buFontTx/>
              <a:buNone/>
            </a:lvl1pPr>
            <a:lvl2pPr algn="ctr">
              <a:buClrTx/>
              <a:buFontTx/>
            </a:lvl2pPr>
            <a:lvl3pPr algn="ctr">
              <a:buClrTx/>
              <a:buFontTx/>
            </a:lvl3pPr>
            <a:lvl4pPr algn="ctr">
              <a:buClrTx/>
              <a:buFontTx/>
            </a:lvl4pPr>
            <a:lvl5pPr algn="ctr">
              <a:buClrTx/>
              <a:buFontTx/>
            </a:lvl5pPr>
          </a:lstStyle>
          <a:p>
            <a:r>
              <a:t>Click to edit master text block</a:t>
            </a:r>
          </a:p>
          <a:p>
            <a:pPr lvl="1"/>
            <a:endParaRPr/>
          </a:p>
          <a:p>
            <a:pPr lvl="2"/>
            <a:endParaRPr/>
          </a:p>
          <a:p>
            <a:pPr lvl="3"/>
            <a:endParaRPr/>
          </a:p>
          <a:p>
            <a:pPr lvl="4"/>
            <a:endParaRPr/>
          </a:p>
        </p:txBody>
      </p:sp>
      <p:sp>
        <p:nvSpPr>
          <p:cNvPr id="85" name="Title Text"/>
          <p:cNvSpPr txBox="1">
            <a:spLocks noGrp="1"/>
          </p:cNvSpPr>
          <p:nvPr>
            <p:ph type="title"/>
          </p:nvPr>
        </p:nvSpPr>
        <p:spPr>
          <a:prstGeom prst="rect">
            <a:avLst/>
          </a:prstGeom>
        </p:spPr>
        <p:txBody>
          <a:bodyPr/>
          <a:lstStyle/>
          <a:p>
            <a:r>
              <a:t>Title Text</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Slide">
    <p:bg>
      <p:bgPr>
        <a:solidFill>
          <a:srgbClr val="A0C04D"/>
        </a:solidFill>
        <a:effectLst/>
      </p:bgPr>
    </p:bg>
    <p:spTree>
      <p:nvGrpSpPr>
        <p:cNvPr id="1" name=""/>
        <p:cNvGrpSpPr/>
        <p:nvPr/>
      </p:nvGrpSpPr>
      <p:grpSpPr>
        <a:xfrm>
          <a:off x="0" y="0"/>
          <a:ext cx="0" cy="0"/>
          <a:chOff x="0" y="0"/>
          <a:chExt cx="0" cy="0"/>
        </a:xfrm>
      </p:grpSpPr>
      <p:sp>
        <p:nvSpPr>
          <p:cNvPr id="92" name="Rectangle 2"/>
          <p:cNvSpPr/>
          <p:nvPr/>
        </p:nvSpPr>
        <p:spPr>
          <a:xfrm>
            <a:off x="0" y="0"/>
            <a:ext cx="12188825" cy="838200"/>
          </a:xfrm>
          <a:prstGeom prst="rect">
            <a:avLst/>
          </a:prstGeom>
          <a:solidFill>
            <a:srgbClr val="CDDEA2"/>
          </a:solidFill>
          <a:ln w="12700">
            <a:miter lim="400000"/>
          </a:ln>
        </p:spPr>
        <p:txBody>
          <a:bodyPr lIns="45719" rIns="45719" anchor="ctr"/>
          <a:lstStyle/>
          <a:p>
            <a:pPr>
              <a:defRPr sz="5400">
                <a:solidFill>
                  <a:srgbClr val="FFFFFF"/>
                </a:solidFill>
                <a:latin typeface="Arial"/>
                <a:ea typeface="Arial"/>
                <a:cs typeface="Arial"/>
                <a:sym typeface="Arial"/>
              </a:defRPr>
            </a:pPr>
            <a:endParaRPr/>
          </a:p>
        </p:txBody>
      </p:sp>
      <p:sp>
        <p:nvSpPr>
          <p:cNvPr id="93" name="Freeform 3"/>
          <p:cNvSpPr/>
          <p:nvPr/>
        </p:nvSpPr>
        <p:spPr>
          <a:xfrm>
            <a:off x="7170" y="1981200"/>
            <a:ext cx="8321861" cy="4876800"/>
          </a:xfrm>
          <a:custGeom>
            <a:avLst/>
            <a:gdLst/>
            <a:ahLst/>
            <a:cxnLst>
              <a:cxn ang="0">
                <a:pos x="wd2" y="hd2"/>
              </a:cxn>
              <a:cxn ang="5400000">
                <a:pos x="wd2" y="hd2"/>
              </a:cxn>
              <a:cxn ang="10800000">
                <a:pos x="wd2" y="hd2"/>
              </a:cxn>
              <a:cxn ang="16200000">
                <a:pos x="wd2" y="hd2"/>
              </a:cxn>
            </a:cxnLst>
            <a:rect l="0" t="0" r="r" b="b"/>
            <a:pathLst>
              <a:path w="21581" h="21600" extrusionOk="0">
                <a:moveTo>
                  <a:pt x="14" y="21600"/>
                </a:moveTo>
                <a:cubicBezTo>
                  <a:pt x="14" y="21600"/>
                  <a:pt x="-19" y="8888"/>
                  <a:pt x="14" y="0"/>
                </a:cubicBezTo>
                <a:cubicBezTo>
                  <a:pt x="12800" y="204"/>
                  <a:pt x="19428" y="6799"/>
                  <a:pt x="21581" y="8388"/>
                </a:cubicBezTo>
                <a:cubicBezTo>
                  <a:pt x="8890" y="13395"/>
                  <a:pt x="3763" y="21600"/>
                  <a:pt x="3763" y="21600"/>
                </a:cubicBezTo>
                <a:lnTo>
                  <a:pt x="14" y="21600"/>
                </a:lnTo>
                <a:close/>
              </a:path>
            </a:pathLst>
          </a:custGeom>
          <a:solidFill>
            <a:srgbClr val="B3CD71"/>
          </a:solidFill>
          <a:ln w="12700">
            <a:miter lim="400000"/>
          </a:ln>
        </p:spPr>
        <p:txBody>
          <a:bodyPr lIns="45719" rIns="45719"/>
          <a:lstStyle/>
          <a:p>
            <a:pPr>
              <a:defRPr>
                <a:solidFill>
                  <a:srgbClr val="FFFFFF"/>
                </a:solidFill>
              </a:defRPr>
            </a:pPr>
            <a:endParaRPr/>
          </a:p>
        </p:txBody>
      </p:sp>
      <p:sp>
        <p:nvSpPr>
          <p:cNvPr id="94" name="Text Box 6"/>
          <p:cNvSpPr txBox="1"/>
          <p:nvPr/>
        </p:nvSpPr>
        <p:spPr>
          <a:xfrm>
            <a:off x="5373263" y="348457"/>
            <a:ext cx="6231514"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r">
              <a:spcBef>
                <a:spcPts val="1000"/>
              </a:spcBef>
              <a:defRPr>
                <a:latin typeface="Book Antiqua"/>
                <a:ea typeface="Book Antiqua"/>
                <a:cs typeface="Book Antiqua"/>
                <a:sym typeface="Book Antiqua"/>
              </a:defRPr>
            </a:lvl1pPr>
          </a:lstStyle>
          <a:p>
            <a:r>
              <a:t>ABBOTT NORTHWESTERN HOSPITAL</a:t>
            </a:r>
          </a:p>
        </p:txBody>
      </p:sp>
      <p:sp>
        <p:nvSpPr>
          <p:cNvPr id="95" name="Freeform 7"/>
          <p:cNvSpPr/>
          <p:nvPr/>
        </p:nvSpPr>
        <p:spPr>
          <a:xfrm>
            <a:off x="1422030" y="3620787"/>
            <a:ext cx="10766795" cy="3237213"/>
          </a:xfrm>
          <a:custGeom>
            <a:avLst/>
            <a:gdLst/>
            <a:ahLst/>
            <a:cxnLst>
              <a:cxn ang="0">
                <a:pos x="wd2" y="hd2"/>
              </a:cxn>
              <a:cxn ang="5400000">
                <a:pos x="wd2" y="hd2"/>
              </a:cxn>
              <a:cxn ang="10800000">
                <a:pos x="wd2" y="hd2"/>
              </a:cxn>
              <a:cxn ang="16200000">
                <a:pos x="wd2" y="hd2"/>
              </a:cxn>
            </a:cxnLst>
            <a:rect l="0" t="0" r="r" b="b"/>
            <a:pathLst>
              <a:path w="21600" h="19524" extrusionOk="0">
                <a:moveTo>
                  <a:pt x="21600" y="19524"/>
                </a:moveTo>
                <a:cubicBezTo>
                  <a:pt x="21600" y="19524"/>
                  <a:pt x="21600" y="9858"/>
                  <a:pt x="21600" y="192"/>
                </a:cubicBezTo>
                <a:cubicBezTo>
                  <a:pt x="9700" y="-2076"/>
                  <a:pt x="1206" y="16376"/>
                  <a:pt x="0" y="19524"/>
                </a:cubicBezTo>
                <a:cubicBezTo>
                  <a:pt x="10482" y="19499"/>
                  <a:pt x="21600" y="19524"/>
                  <a:pt x="21600" y="19524"/>
                </a:cubicBezTo>
                <a:close/>
              </a:path>
            </a:pathLst>
          </a:custGeom>
          <a:solidFill>
            <a:srgbClr val="E6EFE4"/>
          </a:solidFill>
          <a:ln w="12700">
            <a:miter lim="400000"/>
          </a:ln>
        </p:spPr>
        <p:txBody>
          <a:bodyPr lIns="45719" rIns="45719"/>
          <a:lstStyle/>
          <a:p>
            <a:pPr>
              <a:defRPr>
                <a:solidFill>
                  <a:srgbClr val="FFFFFF"/>
                </a:solidFill>
              </a:defRPr>
            </a:pPr>
            <a:endParaRPr/>
          </a:p>
        </p:txBody>
      </p:sp>
      <p:pic>
        <p:nvPicPr>
          <p:cNvPr id="96" name="Picture 14" descr="Picture 14"/>
          <p:cNvPicPr>
            <a:picLocks noChangeAspect="1"/>
          </p:cNvPicPr>
          <p:nvPr/>
        </p:nvPicPr>
        <p:blipFill>
          <a:blip r:embed="rId2">
            <a:extLst/>
          </a:blip>
          <a:stretch>
            <a:fillRect/>
          </a:stretch>
        </p:blipFill>
        <p:spPr>
          <a:xfrm>
            <a:off x="7903691" y="4114800"/>
            <a:ext cx="3743409" cy="2357439"/>
          </a:xfrm>
          <a:prstGeom prst="rect">
            <a:avLst/>
          </a:prstGeom>
          <a:ln w="12700">
            <a:miter lim="400000"/>
          </a:ln>
        </p:spPr>
      </p:pic>
      <p:sp>
        <p:nvSpPr>
          <p:cNvPr id="97" name="Title Text"/>
          <p:cNvSpPr txBox="1">
            <a:spLocks noGrp="1"/>
          </p:cNvSpPr>
          <p:nvPr>
            <p:ph type="title"/>
          </p:nvPr>
        </p:nvSpPr>
        <p:spPr>
          <a:xfrm>
            <a:off x="1320456" y="739776"/>
            <a:ext cx="10360501" cy="1470026"/>
          </a:xfrm>
          <a:prstGeom prst="rect">
            <a:avLst/>
          </a:prstGeom>
        </p:spPr>
        <p:txBody>
          <a:bodyPr/>
          <a:lstStyle>
            <a:lvl1pPr algn="r">
              <a:defRPr>
                <a:solidFill>
                  <a:srgbClr val="FFFFFF"/>
                </a:solidFill>
              </a:defRPr>
            </a:lvl1pPr>
          </a:lstStyle>
          <a:p>
            <a:r>
              <a:t>Title Text</a:t>
            </a:r>
          </a:p>
        </p:txBody>
      </p:sp>
      <p:sp>
        <p:nvSpPr>
          <p:cNvPr id="98" name="Body Level One…"/>
          <p:cNvSpPr txBox="1">
            <a:spLocks noGrp="1"/>
          </p:cNvSpPr>
          <p:nvPr>
            <p:ph type="body" sz="quarter" idx="1"/>
          </p:nvPr>
        </p:nvSpPr>
        <p:spPr>
          <a:xfrm>
            <a:off x="4977103" y="2514600"/>
            <a:ext cx="6703855" cy="1219200"/>
          </a:xfrm>
          <a:prstGeom prst="rect">
            <a:avLst/>
          </a:prstGeom>
        </p:spPr>
        <p:txBody>
          <a:bodyPr lIns="45719" tIns="45719" rIns="45719" bIns="45719"/>
          <a:lstStyle>
            <a:lvl1pPr marL="0" indent="0" algn="r">
              <a:buClrTx/>
              <a:buSzTx/>
              <a:buFontTx/>
              <a:buNone/>
              <a:defRPr>
                <a:solidFill>
                  <a:srgbClr val="FFFFFF"/>
                </a:solidFill>
              </a:defRPr>
            </a:lvl1pPr>
            <a:lvl2pPr algn="r">
              <a:buClrTx/>
              <a:buFontTx/>
              <a:defRPr>
                <a:solidFill>
                  <a:srgbClr val="FFFFFF"/>
                </a:solidFill>
              </a:defRPr>
            </a:lvl2pPr>
            <a:lvl3pPr algn="r">
              <a:buClrTx/>
              <a:buFontTx/>
              <a:defRPr>
                <a:solidFill>
                  <a:srgbClr val="FFFFFF"/>
                </a:solidFill>
              </a:defRPr>
            </a:lvl3pPr>
            <a:lvl4pPr algn="r">
              <a:buClrTx/>
              <a:buFontTx/>
              <a:defRPr>
                <a:solidFill>
                  <a:srgbClr val="FFFFFF"/>
                </a:solidFill>
              </a:defRPr>
            </a:lvl4pPr>
            <a:lvl5pPr algn="r">
              <a:buClrTx/>
              <a:buFontTx/>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99" name="Slide Number"/>
          <p:cNvSpPr txBox="1">
            <a:spLocks noGrp="1"/>
          </p:cNvSpPr>
          <p:nvPr>
            <p:ph type="sldNum" sz="quarter" idx="2"/>
          </p:nvPr>
        </p:nvSpPr>
        <p:spPr>
          <a:xfrm>
            <a:off x="5886661" y="6172200"/>
            <a:ext cx="2841838" cy="368301"/>
          </a:xfrm>
          <a:prstGeom prst="rect">
            <a:avLst/>
          </a:prstGeom>
        </p:spPr>
        <p:txBody>
          <a:bodyPr anchor="ctr"/>
          <a:lstStyle>
            <a:lvl1pPr algn="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06"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107" name="Picture 2" descr="Picture 2"/>
          <p:cNvPicPr>
            <a:picLocks noChangeAspect="1"/>
          </p:cNvPicPr>
          <p:nvPr/>
        </p:nvPicPr>
        <p:blipFill>
          <a:blip r:embed="rId2">
            <a:extLst/>
          </a:blip>
          <a:stretch>
            <a:fillRect/>
          </a:stretch>
        </p:blipFill>
        <p:spPr>
          <a:xfrm>
            <a:off x="-1256" y="0"/>
            <a:ext cx="2042161" cy="1188720"/>
          </a:xfrm>
          <a:prstGeom prst="rect">
            <a:avLst/>
          </a:prstGeom>
          <a:ln w="12700">
            <a:miter lim="400000"/>
          </a:ln>
        </p:spPr>
      </p:pic>
      <p:sp>
        <p:nvSpPr>
          <p:cNvPr id="108" name="Straight Connector 4"/>
          <p:cNvSpPr/>
          <p:nvPr/>
        </p:nvSpPr>
        <p:spPr>
          <a:xfrm>
            <a:off x="-2586" y="1214312"/>
            <a:ext cx="12188826" cy="1"/>
          </a:xfrm>
          <a:prstGeom prst="line">
            <a:avLst/>
          </a:prstGeom>
          <a:ln w="63500">
            <a:solidFill>
              <a:srgbClr val="59A0D6"/>
            </a:solidFill>
          </a:ln>
        </p:spPr>
        <p:txBody>
          <a:bodyPr lIns="45719" rIns="45719"/>
          <a:lstStyle/>
          <a:p>
            <a:endParaRPr/>
          </a:p>
        </p:txBody>
      </p:sp>
      <p:pic>
        <p:nvPicPr>
          <p:cNvPr id="109" name="Picture 7" descr="Picture 7"/>
          <p:cNvPicPr>
            <a:picLocks noChangeAspect="1"/>
          </p:cNvPicPr>
          <p:nvPr/>
        </p:nvPicPr>
        <p:blipFill>
          <a:blip r:embed="rId3">
            <a:extLst/>
          </a:blip>
          <a:stretch>
            <a:fillRect/>
          </a:stretch>
        </p:blipFill>
        <p:spPr>
          <a:xfrm>
            <a:off x="10003155" y="6327076"/>
            <a:ext cx="2001521" cy="319279"/>
          </a:xfrm>
          <a:prstGeom prst="rect">
            <a:avLst/>
          </a:prstGeom>
          <a:ln w="12700">
            <a:miter lim="400000"/>
          </a:ln>
        </p:spPr>
      </p:pic>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cNvSpPr txBox="1">
            <a:spLocks noGrp="1"/>
          </p:cNvSpPr>
          <p:nvPr>
            <p:ph type="sldNum" sz="quarter" idx="2"/>
          </p:nvPr>
        </p:nvSpPr>
        <p:spPr>
          <a:xfrm>
            <a:off x="25764" y="6486716"/>
            <a:ext cx="258624" cy="248305"/>
          </a:xfrm>
          <a:prstGeom prst="rect">
            <a:avLst/>
          </a:prstGeom>
          <a:ln w="12700">
            <a:miter lim="400000"/>
          </a:ln>
        </p:spPr>
        <p:txBody>
          <a:bodyPr wrap="none" lIns="45719" rIns="45719">
            <a:spAutoFit/>
          </a:bodyPr>
          <a:lstStyle>
            <a:lvl1pPr>
              <a:defRPr sz="1200"/>
            </a:lvl1pPr>
          </a:lstStyle>
          <a:p>
            <a:fld id="{86CB4B4D-7CA3-9044-876B-883B54F8677D}" type="slidenum">
              <a:t>‹#›</a:t>
            </a:fld>
            <a:endParaRPr/>
          </a:p>
        </p:txBody>
      </p:sp>
      <p:pic>
        <p:nvPicPr>
          <p:cNvPr id="3" name="Picture 2" descr="Picture 2"/>
          <p:cNvPicPr>
            <a:picLocks noChangeAspect="1"/>
          </p:cNvPicPr>
          <p:nvPr/>
        </p:nvPicPr>
        <p:blipFill>
          <a:blip r:embed="rId15">
            <a:extLst/>
          </a:blip>
          <a:stretch>
            <a:fillRect/>
          </a:stretch>
        </p:blipFill>
        <p:spPr>
          <a:xfrm>
            <a:off x="-1256" y="0"/>
            <a:ext cx="2042161" cy="1188720"/>
          </a:xfrm>
          <a:prstGeom prst="rect">
            <a:avLst/>
          </a:prstGeom>
          <a:ln w="12700">
            <a:miter lim="400000"/>
          </a:ln>
        </p:spPr>
      </p:pic>
      <p:sp>
        <p:nvSpPr>
          <p:cNvPr id="4" name="Straight Connector 4"/>
          <p:cNvSpPr/>
          <p:nvPr/>
        </p:nvSpPr>
        <p:spPr>
          <a:xfrm>
            <a:off x="-2586" y="1214312"/>
            <a:ext cx="12188826" cy="1"/>
          </a:xfrm>
          <a:prstGeom prst="line">
            <a:avLst/>
          </a:prstGeom>
          <a:ln w="63500">
            <a:solidFill>
              <a:srgbClr val="59A0D6"/>
            </a:solidFill>
          </a:ln>
        </p:spPr>
        <p:txBody>
          <a:bodyPr lIns="45719" rIns="45719"/>
          <a:lstStyle/>
          <a:p>
            <a:endParaRPr/>
          </a:p>
        </p:txBody>
      </p:sp>
      <p:pic>
        <p:nvPicPr>
          <p:cNvPr id="5" name="Picture 7" descr="Picture 7"/>
          <p:cNvPicPr>
            <a:picLocks noChangeAspect="1"/>
          </p:cNvPicPr>
          <p:nvPr/>
        </p:nvPicPr>
        <p:blipFill>
          <a:blip r:embed="rId16">
            <a:extLst/>
          </a:blip>
          <a:stretch>
            <a:fillRect/>
          </a:stretch>
        </p:blipFill>
        <p:spPr>
          <a:xfrm>
            <a:off x="10003155" y="6327076"/>
            <a:ext cx="2001521" cy="319279"/>
          </a:xfrm>
          <a:prstGeom prst="rect">
            <a:avLst/>
          </a:prstGeom>
          <a:ln w="12700">
            <a:miter lim="400000"/>
          </a:ln>
        </p:spPr>
      </p:pic>
      <p:sp>
        <p:nvSpPr>
          <p:cNvPr id="6" name="Body Level One…"/>
          <p:cNvSpPr txBox="1">
            <a:spLocks noGrp="1"/>
          </p:cNvSpPr>
          <p:nvPr>
            <p:ph type="body" idx="1" hasCustomPrompt="1"/>
          </p:nvPr>
        </p:nvSpPr>
        <p:spPr>
          <a:xfrm>
            <a:off x="495677" y="1468662"/>
            <a:ext cx="11416868" cy="46852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Click to edit bulleted text block</a:t>
            </a:r>
          </a:p>
          <a:p>
            <a:pPr lvl="1"/>
            <a:endParaRPr/>
          </a:p>
          <a:p>
            <a:pPr lvl="2"/>
            <a:endParaRPr/>
          </a:p>
          <a:p>
            <a:pPr lvl="3"/>
            <a:endParaRPr/>
          </a:p>
          <a:p>
            <a:pPr lvl="4"/>
            <a:endParaRPr/>
          </a:p>
        </p:txBody>
      </p:sp>
      <p:sp>
        <p:nvSpPr>
          <p:cNvPr id="7" name="Title Text"/>
          <p:cNvSpPr txBox="1">
            <a:spLocks noGrp="1"/>
          </p:cNvSpPr>
          <p:nvPr>
            <p:ph type="title"/>
          </p:nvPr>
        </p:nvSpPr>
        <p:spPr>
          <a:xfrm>
            <a:off x="1665806" y="132397"/>
            <a:ext cx="10441761" cy="10327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l" defTabSz="457200" rtl="0" latinLnBrk="0">
        <a:lnSpc>
          <a:spcPct val="90000"/>
        </a:lnSpc>
        <a:spcBef>
          <a:spcPts val="0"/>
        </a:spcBef>
        <a:spcAft>
          <a:spcPts val="0"/>
        </a:spcAft>
        <a:buClrTx/>
        <a:buSzTx/>
        <a:buFontTx/>
        <a:buNone/>
        <a:tabLst/>
        <a:defRPr sz="3400" b="1" i="0" u="none" strike="noStrike" cap="none" spc="0" baseline="0">
          <a:solidFill>
            <a:srgbClr val="1F497D"/>
          </a:solidFill>
          <a:uFillTx/>
          <a:latin typeface="Segoe UI Semibold"/>
          <a:ea typeface="Segoe UI Semibold"/>
          <a:cs typeface="Segoe UI Semibold"/>
          <a:sym typeface="Segoe UI Semibold"/>
        </a:defRPr>
      </a:lvl1pPr>
      <a:lvl2pPr marL="0" marR="0" indent="0" algn="l" defTabSz="457200" rtl="0" latinLnBrk="0">
        <a:lnSpc>
          <a:spcPct val="90000"/>
        </a:lnSpc>
        <a:spcBef>
          <a:spcPts val="0"/>
        </a:spcBef>
        <a:spcAft>
          <a:spcPts val="0"/>
        </a:spcAft>
        <a:buClrTx/>
        <a:buSzTx/>
        <a:buFontTx/>
        <a:buNone/>
        <a:tabLst/>
        <a:defRPr sz="3400" b="1" i="0" u="none" strike="noStrike" cap="none" spc="0" baseline="0">
          <a:solidFill>
            <a:srgbClr val="1F497D"/>
          </a:solidFill>
          <a:uFillTx/>
          <a:latin typeface="Segoe UI Semibold"/>
          <a:ea typeface="Segoe UI Semibold"/>
          <a:cs typeface="Segoe UI Semibold"/>
          <a:sym typeface="Segoe UI Semibold"/>
        </a:defRPr>
      </a:lvl2pPr>
      <a:lvl3pPr marL="0" marR="0" indent="0" algn="l" defTabSz="457200" rtl="0" latinLnBrk="0">
        <a:lnSpc>
          <a:spcPct val="90000"/>
        </a:lnSpc>
        <a:spcBef>
          <a:spcPts val="0"/>
        </a:spcBef>
        <a:spcAft>
          <a:spcPts val="0"/>
        </a:spcAft>
        <a:buClrTx/>
        <a:buSzTx/>
        <a:buFontTx/>
        <a:buNone/>
        <a:tabLst/>
        <a:defRPr sz="3400" b="1" i="0" u="none" strike="noStrike" cap="none" spc="0" baseline="0">
          <a:solidFill>
            <a:srgbClr val="1F497D"/>
          </a:solidFill>
          <a:uFillTx/>
          <a:latin typeface="Segoe UI Semibold"/>
          <a:ea typeface="Segoe UI Semibold"/>
          <a:cs typeface="Segoe UI Semibold"/>
          <a:sym typeface="Segoe UI Semibold"/>
        </a:defRPr>
      </a:lvl3pPr>
      <a:lvl4pPr marL="0" marR="0" indent="0" algn="l" defTabSz="457200" rtl="0" latinLnBrk="0">
        <a:lnSpc>
          <a:spcPct val="90000"/>
        </a:lnSpc>
        <a:spcBef>
          <a:spcPts val="0"/>
        </a:spcBef>
        <a:spcAft>
          <a:spcPts val="0"/>
        </a:spcAft>
        <a:buClrTx/>
        <a:buSzTx/>
        <a:buFontTx/>
        <a:buNone/>
        <a:tabLst/>
        <a:defRPr sz="3400" b="1" i="0" u="none" strike="noStrike" cap="none" spc="0" baseline="0">
          <a:solidFill>
            <a:srgbClr val="1F497D"/>
          </a:solidFill>
          <a:uFillTx/>
          <a:latin typeface="Segoe UI Semibold"/>
          <a:ea typeface="Segoe UI Semibold"/>
          <a:cs typeface="Segoe UI Semibold"/>
          <a:sym typeface="Segoe UI Semibold"/>
        </a:defRPr>
      </a:lvl4pPr>
      <a:lvl5pPr marL="0" marR="0" indent="0" algn="l" defTabSz="457200" rtl="0" latinLnBrk="0">
        <a:lnSpc>
          <a:spcPct val="90000"/>
        </a:lnSpc>
        <a:spcBef>
          <a:spcPts val="0"/>
        </a:spcBef>
        <a:spcAft>
          <a:spcPts val="0"/>
        </a:spcAft>
        <a:buClrTx/>
        <a:buSzTx/>
        <a:buFontTx/>
        <a:buNone/>
        <a:tabLst/>
        <a:defRPr sz="3400" b="1" i="0" u="none" strike="noStrike" cap="none" spc="0" baseline="0">
          <a:solidFill>
            <a:srgbClr val="1F497D"/>
          </a:solidFill>
          <a:uFillTx/>
          <a:latin typeface="Segoe UI Semibold"/>
          <a:ea typeface="Segoe UI Semibold"/>
          <a:cs typeface="Segoe UI Semibold"/>
          <a:sym typeface="Segoe UI Semibold"/>
        </a:defRPr>
      </a:lvl5pPr>
      <a:lvl6pPr marL="0" marR="0" indent="0" algn="l" defTabSz="457200" rtl="0" latinLnBrk="0">
        <a:lnSpc>
          <a:spcPct val="90000"/>
        </a:lnSpc>
        <a:spcBef>
          <a:spcPts val="0"/>
        </a:spcBef>
        <a:spcAft>
          <a:spcPts val="0"/>
        </a:spcAft>
        <a:buClrTx/>
        <a:buSzTx/>
        <a:buFontTx/>
        <a:buNone/>
        <a:tabLst/>
        <a:defRPr sz="3400" b="1" i="0" u="none" strike="noStrike" cap="none" spc="0" baseline="0">
          <a:solidFill>
            <a:srgbClr val="1F497D"/>
          </a:solidFill>
          <a:uFillTx/>
          <a:latin typeface="Segoe UI Semibold"/>
          <a:ea typeface="Segoe UI Semibold"/>
          <a:cs typeface="Segoe UI Semibold"/>
          <a:sym typeface="Segoe UI Semibold"/>
        </a:defRPr>
      </a:lvl6pPr>
      <a:lvl7pPr marL="0" marR="0" indent="0" algn="l" defTabSz="457200" rtl="0" latinLnBrk="0">
        <a:lnSpc>
          <a:spcPct val="90000"/>
        </a:lnSpc>
        <a:spcBef>
          <a:spcPts val="0"/>
        </a:spcBef>
        <a:spcAft>
          <a:spcPts val="0"/>
        </a:spcAft>
        <a:buClrTx/>
        <a:buSzTx/>
        <a:buFontTx/>
        <a:buNone/>
        <a:tabLst/>
        <a:defRPr sz="3400" b="1" i="0" u="none" strike="noStrike" cap="none" spc="0" baseline="0">
          <a:solidFill>
            <a:srgbClr val="1F497D"/>
          </a:solidFill>
          <a:uFillTx/>
          <a:latin typeface="Segoe UI Semibold"/>
          <a:ea typeface="Segoe UI Semibold"/>
          <a:cs typeface="Segoe UI Semibold"/>
          <a:sym typeface="Segoe UI Semibold"/>
        </a:defRPr>
      </a:lvl7pPr>
      <a:lvl8pPr marL="0" marR="0" indent="0" algn="l" defTabSz="457200" rtl="0" latinLnBrk="0">
        <a:lnSpc>
          <a:spcPct val="90000"/>
        </a:lnSpc>
        <a:spcBef>
          <a:spcPts val="0"/>
        </a:spcBef>
        <a:spcAft>
          <a:spcPts val="0"/>
        </a:spcAft>
        <a:buClrTx/>
        <a:buSzTx/>
        <a:buFontTx/>
        <a:buNone/>
        <a:tabLst/>
        <a:defRPr sz="3400" b="1" i="0" u="none" strike="noStrike" cap="none" spc="0" baseline="0">
          <a:solidFill>
            <a:srgbClr val="1F497D"/>
          </a:solidFill>
          <a:uFillTx/>
          <a:latin typeface="Segoe UI Semibold"/>
          <a:ea typeface="Segoe UI Semibold"/>
          <a:cs typeface="Segoe UI Semibold"/>
          <a:sym typeface="Segoe UI Semibold"/>
        </a:defRPr>
      </a:lvl8pPr>
      <a:lvl9pPr marL="0" marR="0" indent="0" algn="l" defTabSz="457200" rtl="0" latinLnBrk="0">
        <a:lnSpc>
          <a:spcPct val="90000"/>
        </a:lnSpc>
        <a:spcBef>
          <a:spcPts val="0"/>
        </a:spcBef>
        <a:spcAft>
          <a:spcPts val="0"/>
        </a:spcAft>
        <a:buClrTx/>
        <a:buSzTx/>
        <a:buFontTx/>
        <a:buNone/>
        <a:tabLst/>
        <a:defRPr sz="3400" b="1" i="0" u="none" strike="noStrike" cap="none" spc="0" baseline="0">
          <a:solidFill>
            <a:srgbClr val="1F497D"/>
          </a:solidFill>
          <a:uFillTx/>
          <a:latin typeface="Segoe UI Semibold"/>
          <a:ea typeface="Segoe UI Semibold"/>
          <a:cs typeface="Segoe UI Semibold"/>
          <a:sym typeface="Segoe UI Semibold"/>
        </a:defRPr>
      </a:lvl9pPr>
    </p:titleStyle>
    <p:bodyStyle>
      <a:lvl1pPr marL="346075" marR="0" indent="-244475" algn="l" defTabSz="457200" rtl="0" latinLnBrk="0">
        <a:lnSpc>
          <a:spcPct val="90000"/>
        </a:lnSpc>
        <a:spcBef>
          <a:spcPts val="700"/>
        </a:spcBef>
        <a:spcAft>
          <a:spcPts val="0"/>
        </a:spcAft>
        <a:buClr>
          <a:schemeClr val="accent1"/>
        </a:buClr>
        <a:buSzPct val="110000"/>
        <a:buFont typeface="Arial"/>
        <a:buChar char="•"/>
        <a:tabLst/>
        <a:defRPr sz="3200" b="0" i="0" u="none" strike="noStrike" cap="none" spc="0" baseline="0">
          <a:solidFill>
            <a:srgbClr val="000000"/>
          </a:solidFill>
          <a:uFillTx/>
          <a:latin typeface="+mj-lt"/>
          <a:ea typeface="+mj-ea"/>
          <a:cs typeface="+mj-cs"/>
          <a:sym typeface="Calibri"/>
        </a:defRPr>
      </a:lvl1pPr>
      <a:lvl2pPr marL="783771" marR="0" indent="-326571" algn="l" defTabSz="457200" rtl="0" latinLnBrk="0">
        <a:lnSpc>
          <a:spcPct val="90000"/>
        </a:lnSpc>
        <a:spcBef>
          <a:spcPts val="700"/>
        </a:spcBef>
        <a:spcAft>
          <a:spcPts val="0"/>
        </a:spcAft>
        <a:buClr>
          <a:schemeClr val="accent1"/>
        </a:buClr>
        <a:buSzPct val="100000"/>
        <a:buFont typeface="Arial"/>
        <a:buChar char="–"/>
        <a:tabLst/>
        <a:defRPr sz="3200" b="0" i="0" u="none" strike="noStrike" cap="none" spc="0" baseline="0">
          <a:solidFill>
            <a:srgbClr val="000000"/>
          </a:solidFill>
          <a:uFillTx/>
          <a:latin typeface="+mj-lt"/>
          <a:ea typeface="+mj-ea"/>
          <a:cs typeface="+mj-cs"/>
          <a:sym typeface="Calibri"/>
        </a:defRPr>
      </a:lvl2pPr>
      <a:lvl3pPr marL="1219200" marR="0" indent="-304800" algn="l" defTabSz="457200" rtl="0" latinLnBrk="0">
        <a:lnSpc>
          <a:spcPct val="90000"/>
        </a:lnSpc>
        <a:spcBef>
          <a:spcPts val="700"/>
        </a:spcBef>
        <a:spcAft>
          <a:spcPts val="0"/>
        </a:spcAft>
        <a:buClr>
          <a:schemeClr val="accent1"/>
        </a:buClr>
        <a:buSzPct val="100000"/>
        <a:buFont typeface="Arial"/>
        <a:buChar char="•"/>
        <a:tabLst/>
        <a:defRPr sz="3200" b="0" i="0" u="none" strike="noStrike" cap="none" spc="0" baseline="0">
          <a:solidFill>
            <a:srgbClr val="000000"/>
          </a:solidFill>
          <a:uFillTx/>
          <a:latin typeface="+mj-lt"/>
          <a:ea typeface="+mj-ea"/>
          <a:cs typeface="+mj-cs"/>
          <a:sym typeface="Calibri"/>
        </a:defRPr>
      </a:lvl3pPr>
      <a:lvl4pPr marL="1737360" marR="0" indent="-365760" algn="l" defTabSz="457200" rtl="0" latinLnBrk="0">
        <a:lnSpc>
          <a:spcPct val="90000"/>
        </a:lnSpc>
        <a:spcBef>
          <a:spcPts val="700"/>
        </a:spcBef>
        <a:spcAft>
          <a:spcPts val="0"/>
        </a:spcAft>
        <a:buClr>
          <a:schemeClr val="accent1"/>
        </a:buClr>
        <a:buSzPct val="100000"/>
        <a:buFont typeface="Arial"/>
        <a:buChar char="–"/>
        <a:tabLst/>
        <a:defRPr sz="3200" b="0" i="0" u="none" strike="noStrike" cap="none" spc="0" baseline="0">
          <a:solidFill>
            <a:srgbClr val="000000"/>
          </a:solidFill>
          <a:uFillTx/>
          <a:latin typeface="+mj-lt"/>
          <a:ea typeface="+mj-ea"/>
          <a:cs typeface="+mj-cs"/>
          <a:sym typeface="Calibri"/>
        </a:defRPr>
      </a:lvl4pPr>
      <a:lvl5pPr marL="2194560" marR="0" indent="-365760" algn="l" defTabSz="457200" rtl="0" latinLnBrk="0">
        <a:lnSpc>
          <a:spcPct val="90000"/>
        </a:lnSpc>
        <a:spcBef>
          <a:spcPts val="700"/>
        </a:spcBef>
        <a:spcAft>
          <a:spcPts val="0"/>
        </a:spcAft>
        <a:buClr>
          <a:schemeClr val="accent1"/>
        </a:buClr>
        <a:buSzPct val="100000"/>
        <a:buFont typeface="Arial"/>
        <a:buChar char="»"/>
        <a:tabLst/>
        <a:defRPr sz="3200" b="0" i="0" u="none" strike="noStrike" cap="none" spc="0" baseline="0">
          <a:solidFill>
            <a:srgbClr val="000000"/>
          </a:solidFill>
          <a:uFillTx/>
          <a:latin typeface="+mj-lt"/>
          <a:ea typeface="+mj-ea"/>
          <a:cs typeface="+mj-cs"/>
          <a:sym typeface="Calibri"/>
        </a:defRPr>
      </a:lvl5pPr>
      <a:lvl6pPr marL="2651760" marR="0" indent="-365760" algn="l" defTabSz="457200" rtl="0" latinLnBrk="0">
        <a:lnSpc>
          <a:spcPct val="90000"/>
        </a:lnSpc>
        <a:spcBef>
          <a:spcPts val="700"/>
        </a:spcBef>
        <a:spcAft>
          <a:spcPts val="0"/>
        </a:spcAft>
        <a:buClr>
          <a:schemeClr val="accent1"/>
        </a:buClr>
        <a:buSzPct val="100000"/>
        <a:buFont typeface="Arial"/>
        <a:buChar char="•"/>
        <a:tabLst/>
        <a:defRPr sz="3200" b="0" i="0" u="none" strike="noStrike" cap="none" spc="0" baseline="0">
          <a:solidFill>
            <a:srgbClr val="000000"/>
          </a:solidFill>
          <a:uFillTx/>
          <a:latin typeface="+mj-lt"/>
          <a:ea typeface="+mj-ea"/>
          <a:cs typeface="+mj-cs"/>
          <a:sym typeface="Calibri"/>
        </a:defRPr>
      </a:lvl6pPr>
      <a:lvl7pPr marL="3108960" marR="0" indent="-365760" algn="l" defTabSz="457200" rtl="0" latinLnBrk="0">
        <a:lnSpc>
          <a:spcPct val="90000"/>
        </a:lnSpc>
        <a:spcBef>
          <a:spcPts val="700"/>
        </a:spcBef>
        <a:spcAft>
          <a:spcPts val="0"/>
        </a:spcAft>
        <a:buClr>
          <a:schemeClr val="accent1"/>
        </a:buClr>
        <a:buSzPct val="100000"/>
        <a:buFont typeface="Arial"/>
        <a:buChar char="•"/>
        <a:tabLst/>
        <a:defRPr sz="3200" b="0" i="0" u="none" strike="noStrike" cap="none" spc="0" baseline="0">
          <a:solidFill>
            <a:srgbClr val="000000"/>
          </a:solidFill>
          <a:uFillTx/>
          <a:latin typeface="+mj-lt"/>
          <a:ea typeface="+mj-ea"/>
          <a:cs typeface="+mj-cs"/>
          <a:sym typeface="Calibri"/>
        </a:defRPr>
      </a:lvl7pPr>
      <a:lvl8pPr marL="3566159" marR="0" indent="-365759" algn="l" defTabSz="457200" rtl="0" latinLnBrk="0">
        <a:lnSpc>
          <a:spcPct val="90000"/>
        </a:lnSpc>
        <a:spcBef>
          <a:spcPts val="700"/>
        </a:spcBef>
        <a:spcAft>
          <a:spcPts val="0"/>
        </a:spcAft>
        <a:buClr>
          <a:schemeClr val="accent1"/>
        </a:buClr>
        <a:buSzPct val="100000"/>
        <a:buFont typeface="Arial"/>
        <a:buChar char="•"/>
        <a:tabLst/>
        <a:defRPr sz="3200" b="0" i="0" u="none" strike="noStrike" cap="none" spc="0" baseline="0">
          <a:solidFill>
            <a:srgbClr val="000000"/>
          </a:solidFill>
          <a:uFillTx/>
          <a:latin typeface="+mj-lt"/>
          <a:ea typeface="+mj-ea"/>
          <a:cs typeface="+mj-cs"/>
          <a:sym typeface="Calibri"/>
        </a:defRPr>
      </a:lvl8pPr>
      <a:lvl9pPr marL="4023359" marR="0" indent="-365759" algn="l" defTabSz="457200" rtl="0" latinLnBrk="0">
        <a:lnSpc>
          <a:spcPct val="90000"/>
        </a:lnSpc>
        <a:spcBef>
          <a:spcPts val="700"/>
        </a:spcBef>
        <a:spcAft>
          <a:spcPts val="0"/>
        </a:spcAft>
        <a:buClr>
          <a:schemeClr val="accent1"/>
        </a:buClr>
        <a:buSzPct val="100000"/>
        <a:buFont typeface="Arial"/>
        <a:buChar char="•"/>
        <a:tabLst/>
        <a:defRPr sz="3200" b="0" i="0" u="none" strike="noStrike" cap="none" spc="0" baseline="0">
          <a:solidFill>
            <a:srgbClr val="000000"/>
          </a:solidFill>
          <a:uFillTx/>
          <a:latin typeface="+mj-lt"/>
          <a:ea typeface="+mj-ea"/>
          <a:cs typeface="+mj-cs"/>
          <a:sym typeface="Calibri"/>
        </a:defRPr>
      </a:lvl9pPr>
    </p:bodyStyle>
    <p:otherStyle>
      <a:lvl1pPr marL="0" marR="0" indent="0" algn="l"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l"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l"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l"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l"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l"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l"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l"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l"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images.google.com/imgres?imgurl=http://www.roadtripamerica.com/DefensiveDriving/Avoid-Head-Injury.jpg&amp;imgrefurl=http://www.roadtripamerica.com/DefensiveDriving/Rule64.htm&amp;h=190&amp;w=152&amp;sz=37&amp;hl=en&amp;start=12&amp;tbnid=PfEJXRxK8VPatM:&amp;tbnh=103&amp;tbnw=82&amp;prev=/images?q=head+injury&amp;gbv=2&amp;ndsp=20&amp;svnum=10&amp;hl=en&amp;sa=N" TargetMode="External"/><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itle 1"/>
          <p:cNvSpPr txBox="1">
            <a:spLocks noGrp="1"/>
          </p:cNvSpPr>
          <p:nvPr>
            <p:ph type="title"/>
          </p:nvPr>
        </p:nvSpPr>
        <p:spPr>
          <a:xfrm>
            <a:off x="5802793" y="2491537"/>
            <a:ext cx="6204108" cy="1705297"/>
          </a:xfrm>
          <a:prstGeom prst="rect">
            <a:avLst/>
          </a:prstGeom>
        </p:spPr>
        <p:txBody>
          <a:bodyPr/>
          <a:lstStyle/>
          <a:p>
            <a:pPr algn="ctr" defTabSz="267004">
              <a:defRPr sz="2263"/>
            </a:pPr>
            <a:r>
              <a:t>Bridging The Gap:</a:t>
            </a:r>
          </a:p>
          <a:p>
            <a:pPr algn="ctr" defTabSz="267004">
              <a:defRPr sz="2263"/>
            </a:pPr>
            <a:r>
              <a:t>Trauma Care Outside of Level 1 Trauma Centers</a:t>
            </a:r>
            <a:br/>
            <a:r>
              <a:t/>
            </a:r>
            <a:br/>
            <a:endParaRPr/>
          </a:p>
        </p:txBody>
      </p:sp>
      <p:sp>
        <p:nvSpPr>
          <p:cNvPr id="156" name="TextBox 2"/>
          <p:cNvSpPr txBox="1"/>
          <p:nvPr/>
        </p:nvSpPr>
        <p:spPr>
          <a:xfrm>
            <a:off x="4791045" y="4182782"/>
            <a:ext cx="7160388" cy="21689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2000"/>
            </a:pPr>
            <a:r>
              <a:t>Devon S. Callahan, M.D., F.A.C.S.</a:t>
            </a:r>
          </a:p>
          <a:p>
            <a:pPr>
              <a:defRPr sz="2000"/>
            </a:pPr>
            <a:r>
              <a:t>Allina Health Surgical Specialists, Abbott Northwestern Hospital, Minneapolis, MN</a:t>
            </a:r>
          </a:p>
          <a:p>
            <a:pPr>
              <a:defRPr sz="2000"/>
            </a:pPr>
            <a:r>
              <a:t>Acute Care Surgery, Division Chief</a:t>
            </a:r>
          </a:p>
          <a:p>
            <a:pPr>
              <a:defRPr sz="2000"/>
            </a:pPr>
            <a:r>
              <a:t>Trauma Medical Director, Abbott Northwestern Hospital</a:t>
            </a:r>
          </a:p>
          <a:p>
            <a:pPr>
              <a:defRPr sz="2000"/>
            </a:pPr>
            <a:r>
              <a:t>Lead Surgeon, General Surgery, Allina Health West Region</a:t>
            </a:r>
          </a:p>
          <a:p>
            <a:pPr>
              <a:defRPr sz="2000" i="1"/>
            </a:pPr>
            <a:r>
              <a:t>07.13.22</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lide Number Placeholder 2"/>
          <p:cNvSpPr txBox="1">
            <a:spLocks noGrp="1"/>
          </p:cNvSpPr>
          <p:nvPr>
            <p:ph type="sldNum" sz="quarter" idx="2"/>
          </p:nvPr>
        </p:nvSpPr>
        <p:spPr>
          <a:xfrm>
            <a:off x="25764" y="6486716"/>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sp>
        <p:nvSpPr>
          <p:cNvPr id="213" name="Slide Number Placeholder 2"/>
          <p:cNvSpPr txBox="1"/>
          <p:nvPr/>
        </p:nvSpPr>
        <p:spPr>
          <a:xfrm>
            <a:off x="76246" y="6486716"/>
            <a:ext cx="89943"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9</a:t>
            </a:r>
          </a:p>
        </p:txBody>
      </p:sp>
      <p:sp>
        <p:nvSpPr>
          <p:cNvPr id="214" name="Slide Number Placeholder 2"/>
          <p:cNvSpPr txBox="1"/>
          <p:nvPr/>
        </p:nvSpPr>
        <p:spPr>
          <a:xfrm>
            <a:off x="76246" y="6486718"/>
            <a:ext cx="944717" cy="2483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200"/>
            </a:lvl1pPr>
          </a:lstStyle>
          <a:p>
            <a:r>
              <a:t>2</a:t>
            </a:r>
          </a:p>
        </p:txBody>
      </p:sp>
      <p:sp>
        <p:nvSpPr>
          <p:cNvPr id="215" name="Content Placeholder 1"/>
          <p:cNvSpPr txBox="1"/>
          <p:nvPr/>
        </p:nvSpPr>
        <p:spPr>
          <a:xfrm>
            <a:off x="793065" y="2356685"/>
            <a:ext cx="10687930" cy="11690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ctr">
              <a:lnSpc>
                <a:spcPct val="90000"/>
              </a:lnSpc>
              <a:spcBef>
                <a:spcPts val="700"/>
              </a:spcBef>
              <a:defRPr sz="3200" b="1"/>
            </a:lvl1pPr>
          </a:lstStyle>
          <a:p>
            <a:r>
              <a:t>How can we care for and stabilize traumatically injured patients normally cared for at a higher level trauma center?</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lide Number Placeholder 2"/>
          <p:cNvSpPr txBox="1">
            <a:spLocks noGrp="1"/>
          </p:cNvSpPr>
          <p:nvPr>
            <p:ph type="sldNum" sz="quarter" idx="2"/>
          </p:nvPr>
        </p:nvSpPr>
        <p:spPr>
          <a:xfrm>
            <a:off x="25764" y="6486716"/>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sp>
        <p:nvSpPr>
          <p:cNvPr id="218" name="Content Placeholder 1"/>
          <p:cNvSpPr txBox="1">
            <a:spLocks noGrp="1"/>
          </p:cNvSpPr>
          <p:nvPr>
            <p:ph type="body" idx="1"/>
          </p:nvPr>
        </p:nvSpPr>
        <p:spPr>
          <a:xfrm>
            <a:off x="495677" y="1468663"/>
            <a:ext cx="11416869" cy="4685232"/>
          </a:xfrm>
          <a:prstGeom prst="rect">
            <a:avLst/>
          </a:prstGeom>
        </p:spPr>
        <p:txBody>
          <a:bodyPr/>
          <a:lstStyle/>
          <a:p>
            <a:r>
              <a:t>Have existed for centuries</a:t>
            </a:r>
          </a:p>
          <a:p>
            <a:r>
              <a:t>Were not routinely used until recently</a:t>
            </a:r>
          </a:p>
          <a:p>
            <a:pPr marL="742950" lvl="1" indent="-285750">
              <a:spcBef>
                <a:spcPts val="600"/>
              </a:spcBef>
              <a:defRPr sz="2800"/>
            </a:pPr>
            <a:r>
              <a:t>7.8% of fatalities in the early stages of Iraq and Afghanistan were secondary to hemorrhage from extremity trauma</a:t>
            </a:r>
          </a:p>
          <a:p>
            <a:pPr marL="1143000" lvl="2" indent="-228600">
              <a:spcBef>
                <a:spcPts val="500"/>
              </a:spcBef>
              <a:defRPr sz="2400"/>
            </a:pPr>
            <a:r>
              <a:t>Similar to rate in Vietnam (7.4%)</a:t>
            </a:r>
          </a:p>
          <a:p>
            <a:pPr marL="742950" lvl="1" indent="-285750">
              <a:spcBef>
                <a:spcPts val="600"/>
              </a:spcBef>
              <a:defRPr sz="2800"/>
            </a:pPr>
            <a:r>
              <a:t>In 2005, US Central Command mandated that all individuals deploying to combat theaters be equipped with tourniquets and hemostatic dressings</a:t>
            </a:r>
          </a:p>
          <a:p>
            <a:pPr marL="742950" lvl="1" indent="-285750">
              <a:spcBef>
                <a:spcPts val="600"/>
              </a:spcBef>
              <a:defRPr sz="2800"/>
            </a:pPr>
            <a:r>
              <a:t>In 2011, deaths from extremity hemorrhage decreased to 2.6%</a:t>
            </a:r>
          </a:p>
          <a:p>
            <a:pPr marL="1143000" lvl="2" indent="-228600">
              <a:spcBef>
                <a:spcPts val="500"/>
              </a:spcBef>
              <a:defRPr sz="2400"/>
            </a:pPr>
            <a:r>
              <a:t>Estimated 1,000 to 2,000 lives saved as a result of this intervention</a:t>
            </a:r>
          </a:p>
        </p:txBody>
      </p:sp>
      <p:sp>
        <p:nvSpPr>
          <p:cNvPr id="219" name="Slide Number Placeholder 2"/>
          <p:cNvSpPr txBox="1"/>
          <p:nvPr/>
        </p:nvSpPr>
        <p:spPr>
          <a:xfrm>
            <a:off x="71484" y="6486716"/>
            <a:ext cx="944716" cy="248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vl1pPr>
          </a:lstStyle>
          <a:p>
            <a:r>
              <a:t>10</a:t>
            </a:r>
          </a:p>
        </p:txBody>
      </p:sp>
      <p:sp>
        <p:nvSpPr>
          <p:cNvPr id="220" name="Title 3"/>
          <p:cNvSpPr txBox="1">
            <a:spLocks noGrp="1"/>
          </p:cNvSpPr>
          <p:nvPr>
            <p:ph type="title"/>
          </p:nvPr>
        </p:nvSpPr>
        <p:spPr>
          <a:xfrm>
            <a:off x="1665805" y="132398"/>
            <a:ext cx="10441762" cy="1032768"/>
          </a:xfrm>
          <a:prstGeom prst="rect">
            <a:avLst/>
          </a:prstGeom>
        </p:spPr>
        <p:txBody>
          <a:bodyPr/>
          <a:lstStyle/>
          <a:p>
            <a:r>
              <a:t>Use of tourniquets in extremity trauma</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lide Number Placeholder 2"/>
          <p:cNvSpPr txBox="1">
            <a:spLocks noGrp="1"/>
          </p:cNvSpPr>
          <p:nvPr>
            <p:ph type="sldNum" sz="quarter" idx="2"/>
          </p:nvPr>
        </p:nvSpPr>
        <p:spPr>
          <a:xfrm>
            <a:off x="25764" y="6486716"/>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sp>
        <p:nvSpPr>
          <p:cNvPr id="223" name="Content Placeholder 1"/>
          <p:cNvSpPr txBox="1">
            <a:spLocks noGrp="1"/>
          </p:cNvSpPr>
          <p:nvPr>
            <p:ph type="body" idx="1"/>
          </p:nvPr>
        </p:nvSpPr>
        <p:spPr>
          <a:xfrm>
            <a:off x="495677" y="1468663"/>
            <a:ext cx="11416869" cy="4685232"/>
          </a:xfrm>
          <a:prstGeom prst="rect">
            <a:avLst/>
          </a:prstGeom>
        </p:spPr>
        <p:txBody>
          <a:bodyPr/>
          <a:lstStyle/>
          <a:p>
            <a:r>
              <a:t>Started by the Committee on Trauma from the Am Coll of Surgeons in 2015</a:t>
            </a:r>
          </a:p>
          <a:p>
            <a:r>
              <a:t>Result of previously noted military success, which was replicated in civilian populations	</a:t>
            </a:r>
          </a:p>
          <a:p>
            <a:pPr marL="742950" lvl="1" indent="-285750">
              <a:spcBef>
                <a:spcPts val="600"/>
              </a:spcBef>
              <a:defRPr sz="2800"/>
            </a:pPr>
            <a:r>
              <a:t>Further impetus was from Sandy Hook</a:t>
            </a:r>
          </a:p>
          <a:p>
            <a:r>
              <a:t>Training involves compression and tourniquet application to individuals outside of the medical setting</a:t>
            </a:r>
          </a:p>
        </p:txBody>
      </p:sp>
      <p:sp>
        <p:nvSpPr>
          <p:cNvPr id="224" name="Slide Number Placeholder 2"/>
          <p:cNvSpPr txBox="1"/>
          <p:nvPr/>
        </p:nvSpPr>
        <p:spPr>
          <a:xfrm>
            <a:off x="71484" y="6486716"/>
            <a:ext cx="944716" cy="248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vl1pPr>
          </a:lstStyle>
          <a:p>
            <a:r>
              <a:t>11</a:t>
            </a:r>
          </a:p>
        </p:txBody>
      </p:sp>
      <p:pic>
        <p:nvPicPr>
          <p:cNvPr id="225" name="Picture 4" descr="Picture 4"/>
          <p:cNvPicPr>
            <a:picLocks noChangeAspect="1"/>
          </p:cNvPicPr>
          <p:nvPr/>
        </p:nvPicPr>
        <p:blipFill>
          <a:blip r:embed="rId2">
            <a:extLst/>
          </a:blip>
          <a:stretch>
            <a:fillRect/>
          </a:stretch>
        </p:blipFill>
        <p:spPr>
          <a:xfrm>
            <a:off x="1986743" y="51007"/>
            <a:ext cx="2984169" cy="1039938"/>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lide Number Placeholder 2"/>
          <p:cNvSpPr txBox="1">
            <a:spLocks noGrp="1"/>
          </p:cNvSpPr>
          <p:nvPr>
            <p:ph type="sldNum" sz="quarter" idx="2"/>
          </p:nvPr>
        </p:nvSpPr>
        <p:spPr>
          <a:xfrm>
            <a:off x="25764" y="6486716"/>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sp>
        <p:nvSpPr>
          <p:cNvPr id="228" name="Content Placeholder 1"/>
          <p:cNvSpPr txBox="1">
            <a:spLocks noGrp="1"/>
          </p:cNvSpPr>
          <p:nvPr>
            <p:ph type="body" idx="1"/>
          </p:nvPr>
        </p:nvSpPr>
        <p:spPr>
          <a:xfrm>
            <a:off x="495677" y="1468663"/>
            <a:ext cx="11416869" cy="4685232"/>
          </a:xfrm>
          <a:prstGeom prst="rect">
            <a:avLst/>
          </a:prstGeom>
        </p:spPr>
        <p:txBody>
          <a:bodyPr/>
          <a:lstStyle/>
          <a:p>
            <a:pPr>
              <a:lnSpc>
                <a:spcPct val="72000"/>
              </a:lnSpc>
              <a:spcBef>
                <a:spcPts val="500"/>
              </a:spcBef>
              <a:defRPr sz="2400"/>
            </a:pPr>
            <a:r>
              <a:rPr dirty="0"/>
              <a:t>Indications</a:t>
            </a:r>
          </a:p>
          <a:p>
            <a:pPr marL="742950" lvl="1" indent="-285750">
              <a:lnSpc>
                <a:spcPct val="72000"/>
              </a:lnSpc>
              <a:spcBef>
                <a:spcPts val="500"/>
              </a:spcBef>
              <a:defRPr sz="2100"/>
            </a:pPr>
            <a:r>
              <a:rPr dirty="0"/>
              <a:t>pulsatile or ongoing hemorrhage from wound</a:t>
            </a:r>
          </a:p>
          <a:p>
            <a:pPr marL="742950" lvl="1" indent="-285750">
              <a:lnSpc>
                <a:spcPct val="72000"/>
              </a:lnSpc>
              <a:spcBef>
                <a:spcPts val="500"/>
              </a:spcBef>
              <a:defRPr sz="2100"/>
            </a:pPr>
            <a:r>
              <a:rPr dirty="0"/>
              <a:t>Blood pooling on ground</a:t>
            </a:r>
          </a:p>
          <a:p>
            <a:pPr marL="742950" lvl="1" indent="-285750">
              <a:lnSpc>
                <a:spcPct val="72000"/>
              </a:lnSpc>
              <a:spcBef>
                <a:spcPts val="500"/>
              </a:spcBef>
              <a:defRPr sz="2100"/>
            </a:pPr>
            <a:r>
              <a:rPr dirty="0"/>
              <a:t>Overlying clothes soaked with blood</a:t>
            </a:r>
          </a:p>
          <a:p>
            <a:pPr marL="742950" lvl="1" indent="-285750">
              <a:lnSpc>
                <a:spcPct val="72000"/>
              </a:lnSpc>
              <a:spcBef>
                <a:spcPts val="500"/>
              </a:spcBef>
              <a:defRPr sz="2100"/>
            </a:pPr>
            <a:r>
              <a:rPr dirty="0"/>
              <a:t>Bandages becoming more soaked with blood</a:t>
            </a:r>
          </a:p>
          <a:p>
            <a:pPr marL="742950" lvl="1" indent="-285750">
              <a:lnSpc>
                <a:spcPct val="72000"/>
              </a:lnSpc>
              <a:spcBef>
                <a:spcPts val="500"/>
              </a:spcBef>
              <a:defRPr sz="2100"/>
            </a:pPr>
            <a:r>
              <a:rPr dirty="0"/>
              <a:t>Traumatic amputation occurred </a:t>
            </a:r>
          </a:p>
          <a:p>
            <a:pPr marL="742950" lvl="1" indent="-285750">
              <a:lnSpc>
                <a:spcPct val="72000"/>
              </a:lnSpc>
              <a:spcBef>
                <a:spcPts val="500"/>
              </a:spcBef>
              <a:defRPr sz="2100"/>
            </a:pPr>
            <a:r>
              <a:rPr dirty="0"/>
              <a:t>Prior bleeding with shock</a:t>
            </a:r>
          </a:p>
          <a:p>
            <a:pPr>
              <a:lnSpc>
                <a:spcPct val="72000"/>
              </a:lnSpc>
              <a:spcBef>
                <a:spcPts val="500"/>
              </a:spcBef>
              <a:defRPr sz="2400"/>
            </a:pPr>
            <a:r>
              <a:rPr dirty="0"/>
              <a:t>Mistakes</a:t>
            </a:r>
          </a:p>
          <a:p>
            <a:pPr marL="742950" lvl="1" indent="-285750">
              <a:lnSpc>
                <a:spcPct val="72000"/>
              </a:lnSpc>
              <a:spcBef>
                <a:spcPts val="500"/>
              </a:spcBef>
              <a:defRPr sz="2100"/>
            </a:pPr>
            <a:r>
              <a:rPr dirty="0"/>
              <a:t>Not using one when indicated</a:t>
            </a:r>
          </a:p>
          <a:p>
            <a:pPr marL="742950" lvl="1" indent="-285750">
              <a:lnSpc>
                <a:spcPct val="72000"/>
              </a:lnSpc>
              <a:spcBef>
                <a:spcPts val="500"/>
              </a:spcBef>
              <a:defRPr sz="2100"/>
            </a:pPr>
            <a:r>
              <a:rPr dirty="0"/>
              <a:t>Using one with minimal or minor bleeding</a:t>
            </a:r>
          </a:p>
          <a:p>
            <a:pPr marL="742950" lvl="1" indent="-285750">
              <a:lnSpc>
                <a:spcPct val="72000"/>
              </a:lnSpc>
              <a:spcBef>
                <a:spcPts val="500"/>
              </a:spcBef>
              <a:defRPr sz="2100"/>
            </a:pPr>
            <a:r>
              <a:rPr dirty="0"/>
              <a:t>Putting on too proximally to injury</a:t>
            </a:r>
          </a:p>
          <a:p>
            <a:pPr marL="742950" lvl="1" indent="-285750">
              <a:lnSpc>
                <a:spcPct val="72000"/>
              </a:lnSpc>
              <a:spcBef>
                <a:spcPts val="500"/>
              </a:spcBef>
              <a:defRPr sz="2100"/>
            </a:pPr>
            <a:r>
              <a:rPr dirty="0"/>
              <a:t>Not making it tight enough</a:t>
            </a:r>
          </a:p>
          <a:p>
            <a:pPr marL="742950" lvl="1" indent="-285750">
              <a:lnSpc>
                <a:spcPct val="72000"/>
              </a:lnSpc>
              <a:spcBef>
                <a:spcPts val="500"/>
              </a:spcBef>
              <a:defRPr sz="2100"/>
            </a:pPr>
            <a:r>
              <a:rPr dirty="0"/>
              <a:t>Waiting too long to apply</a:t>
            </a:r>
          </a:p>
          <a:p>
            <a:pPr marL="742950" lvl="1" indent="-285750">
              <a:lnSpc>
                <a:spcPct val="72000"/>
              </a:lnSpc>
              <a:spcBef>
                <a:spcPts val="500"/>
              </a:spcBef>
              <a:defRPr sz="2100"/>
            </a:pPr>
            <a:r>
              <a:rPr dirty="0"/>
              <a:t>Not applying second tourniquet when needed (think leg/thigh)</a:t>
            </a:r>
          </a:p>
        </p:txBody>
      </p:sp>
      <p:sp>
        <p:nvSpPr>
          <p:cNvPr id="229" name="Slide Number Placeholder 2"/>
          <p:cNvSpPr txBox="1"/>
          <p:nvPr/>
        </p:nvSpPr>
        <p:spPr>
          <a:xfrm>
            <a:off x="71484" y="6486716"/>
            <a:ext cx="944716" cy="248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vl1pPr>
          </a:lstStyle>
          <a:p>
            <a:r>
              <a:t>12</a:t>
            </a:r>
          </a:p>
        </p:txBody>
      </p:sp>
      <p:sp>
        <p:nvSpPr>
          <p:cNvPr id="230" name="Title 3"/>
          <p:cNvSpPr txBox="1">
            <a:spLocks noGrp="1"/>
          </p:cNvSpPr>
          <p:nvPr>
            <p:ph type="title"/>
          </p:nvPr>
        </p:nvSpPr>
        <p:spPr>
          <a:xfrm>
            <a:off x="1665805" y="132398"/>
            <a:ext cx="10441762" cy="1032768"/>
          </a:xfrm>
          <a:prstGeom prst="rect">
            <a:avLst/>
          </a:prstGeom>
        </p:spPr>
        <p:txBody>
          <a:bodyPr/>
          <a:lstStyle/>
          <a:p>
            <a:r>
              <a:t>Hartford Consensus </a:t>
            </a:r>
          </a:p>
        </p:txBody>
      </p:sp>
      <p:pic>
        <p:nvPicPr>
          <p:cNvPr id="231" name="Picture 4" descr="Picture 4"/>
          <p:cNvPicPr>
            <a:picLocks noChangeAspect="1"/>
          </p:cNvPicPr>
          <p:nvPr/>
        </p:nvPicPr>
        <p:blipFill>
          <a:blip r:embed="rId3">
            <a:extLst/>
          </a:blip>
          <a:stretch>
            <a:fillRect/>
          </a:stretch>
        </p:blipFill>
        <p:spPr>
          <a:xfrm>
            <a:off x="7283176" y="1787235"/>
            <a:ext cx="3993333" cy="2947924"/>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lide Number Placeholder 2"/>
          <p:cNvSpPr txBox="1">
            <a:spLocks noGrp="1"/>
          </p:cNvSpPr>
          <p:nvPr>
            <p:ph type="sldNum" sz="quarter" idx="2"/>
          </p:nvPr>
        </p:nvSpPr>
        <p:spPr>
          <a:xfrm>
            <a:off x="25764" y="6486716"/>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sp>
        <p:nvSpPr>
          <p:cNvPr id="234" name="Content Placeholder 1"/>
          <p:cNvSpPr txBox="1">
            <a:spLocks noGrp="1"/>
          </p:cNvSpPr>
          <p:nvPr>
            <p:ph type="body" idx="1"/>
          </p:nvPr>
        </p:nvSpPr>
        <p:spPr>
          <a:xfrm>
            <a:off x="495677" y="1468663"/>
            <a:ext cx="7223839" cy="4685232"/>
          </a:xfrm>
          <a:prstGeom prst="rect">
            <a:avLst/>
          </a:prstGeom>
        </p:spPr>
        <p:txBody>
          <a:bodyPr/>
          <a:lstStyle/>
          <a:p>
            <a:pPr>
              <a:lnSpc>
                <a:spcPct val="72000"/>
              </a:lnSpc>
              <a:spcBef>
                <a:spcPts val="500"/>
              </a:spcBef>
              <a:defRPr sz="2400"/>
            </a:pPr>
            <a:r>
              <a:t>Uses:</a:t>
            </a:r>
          </a:p>
          <a:p>
            <a:pPr marL="1240971" lvl="2" indent="-326571">
              <a:lnSpc>
                <a:spcPct val="72000"/>
              </a:lnSpc>
              <a:spcBef>
                <a:spcPts val="500"/>
              </a:spcBef>
              <a:buChar char="–"/>
              <a:defRPr sz="2100"/>
            </a:pPr>
            <a:r>
              <a:rPr sz="2400"/>
              <a:t>To obtain control of hemorrhage in areas not amenable to conventional tourniquet placement </a:t>
            </a:r>
          </a:p>
        </p:txBody>
      </p:sp>
      <p:sp>
        <p:nvSpPr>
          <p:cNvPr id="235" name="Slide Number Placeholder 2"/>
          <p:cNvSpPr txBox="1"/>
          <p:nvPr/>
        </p:nvSpPr>
        <p:spPr>
          <a:xfrm>
            <a:off x="71484" y="6486716"/>
            <a:ext cx="944716" cy="248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vl1pPr>
          </a:lstStyle>
          <a:p>
            <a:r>
              <a:t>12</a:t>
            </a:r>
          </a:p>
        </p:txBody>
      </p:sp>
      <p:sp>
        <p:nvSpPr>
          <p:cNvPr id="236" name="Title 3"/>
          <p:cNvSpPr txBox="1">
            <a:spLocks noGrp="1"/>
          </p:cNvSpPr>
          <p:nvPr>
            <p:ph type="title"/>
          </p:nvPr>
        </p:nvSpPr>
        <p:spPr>
          <a:xfrm>
            <a:off x="1665805" y="132398"/>
            <a:ext cx="10441762" cy="1032768"/>
          </a:xfrm>
          <a:prstGeom prst="rect">
            <a:avLst/>
          </a:prstGeom>
        </p:spPr>
        <p:txBody>
          <a:bodyPr/>
          <a:lstStyle/>
          <a:p>
            <a:r>
              <a:t>Junctional Tourniquets</a:t>
            </a:r>
          </a:p>
        </p:txBody>
      </p:sp>
      <p:pic>
        <p:nvPicPr>
          <p:cNvPr id="237" name="Screen Shot 2022-07-03 at 4.32.07 PM.png" descr="Screen Shot 2022-07-03 at 4.32.07 PM.png"/>
          <p:cNvPicPr>
            <a:picLocks noChangeAspect="1"/>
          </p:cNvPicPr>
          <p:nvPr/>
        </p:nvPicPr>
        <p:blipFill>
          <a:blip r:embed="rId2">
            <a:extLst/>
          </a:blip>
          <a:stretch>
            <a:fillRect/>
          </a:stretch>
        </p:blipFill>
        <p:spPr>
          <a:xfrm>
            <a:off x="8365673" y="1328615"/>
            <a:ext cx="3022374" cy="4965328"/>
          </a:xfrm>
          <a:prstGeom prst="rect">
            <a:avLst/>
          </a:prstGeom>
          <a:ln w="12700">
            <a:miter lim="400000"/>
          </a:ln>
        </p:spPr>
      </p:pic>
      <p:pic>
        <p:nvPicPr>
          <p:cNvPr id="238" name="Screen Shot 2022-07-03 at 4.36.29 PM.png" descr="Screen Shot 2022-07-03 at 4.36.29 PM.png"/>
          <p:cNvPicPr>
            <a:picLocks noChangeAspect="1"/>
          </p:cNvPicPr>
          <p:nvPr/>
        </p:nvPicPr>
        <p:blipFill>
          <a:blip r:embed="rId3">
            <a:extLst/>
          </a:blip>
          <a:stretch>
            <a:fillRect/>
          </a:stretch>
        </p:blipFill>
        <p:spPr>
          <a:xfrm>
            <a:off x="3873725" y="2571814"/>
            <a:ext cx="4318557" cy="3404410"/>
          </a:xfrm>
          <a:prstGeom prst="rect">
            <a:avLst/>
          </a:prstGeom>
          <a:ln w="12700">
            <a:miter lim="400000"/>
          </a:ln>
        </p:spPr>
      </p:pic>
      <p:pic>
        <p:nvPicPr>
          <p:cNvPr id="239" name="Screen Shot 2022-07-03 at 4.34.57 PM.png" descr="Screen Shot 2022-07-03 at 4.34.57 PM.png"/>
          <p:cNvPicPr>
            <a:picLocks noChangeAspect="1"/>
          </p:cNvPicPr>
          <p:nvPr/>
        </p:nvPicPr>
        <p:blipFill>
          <a:blip r:embed="rId4">
            <a:extLst/>
          </a:blip>
          <a:srcRect/>
          <a:stretch>
            <a:fillRect/>
          </a:stretch>
        </p:blipFill>
        <p:spPr>
          <a:xfrm>
            <a:off x="504695" y="2783056"/>
            <a:ext cx="3195647" cy="1639973"/>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lide Number Placeholder 2"/>
          <p:cNvSpPr txBox="1">
            <a:spLocks noGrp="1"/>
          </p:cNvSpPr>
          <p:nvPr>
            <p:ph type="sldNum" sz="quarter" idx="2"/>
          </p:nvPr>
        </p:nvSpPr>
        <p:spPr>
          <a:xfrm>
            <a:off x="25764" y="6486716"/>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15</a:t>
            </a:fld>
            <a:endParaRPr/>
          </a:p>
        </p:txBody>
      </p:sp>
      <p:sp>
        <p:nvSpPr>
          <p:cNvPr id="242" name="D - Disability Traumatic Brain Injury"/>
          <p:cNvSpPr txBox="1">
            <a:spLocks noGrp="1"/>
          </p:cNvSpPr>
          <p:nvPr>
            <p:ph type="title" idx="4294967295"/>
          </p:nvPr>
        </p:nvSpPr>
        <p:spPr>
          <a:xfrm>
            <a:off x="1522412" y="274638"/>
            <a:ext cx="6400801" cy="868363"/>
          </a:xfrm>
          <a:prstGeom prst="rect">
            <a:avLst/>
          </a:prstGeom>
        </p:spPr>
        <p:txBody>
          <a:bodyPr/>
          <a:lstStyle>
            <a:lvl1pPr defTabSz="612648">
              <a:defRPr sz="2600"/>
            </a:lvl1pPr>
          </a:lstStyle>
          <a:p>
            <a:r>
              <a:t>Permissive hypotension</a:t>
            </a:r>
          </a:p>
        </p:txBody>
      </p:sp>
      <p:sp>
        <p:nvSpPr>
          <p:cNvPr id="243" name="Most common cause of death in trauma"/>
          <p:cNvSpPr txBox="1">
            <a:spLocks noGrp="1"/>
          </p:cNvSpPr>
          <p:nvPr>
            <p:ph type="body" idx="4294967295"/>
          </p:nvPr>
        </p:nvSpPr>
        <p:spPr>
          <a:xfrm>
            <a:off x="513310" y="1285624"/>
            <a:ext cx="10416377" cy="5251114"/>
          </a:xfrm>
          <a:prstGeom prst="rect">
            <a:avLst/>
          </a:prstGeom>
        </p:spPr>
        <p:txBody>
          <a:bodyPr lIns="45719" tIns="45719" rIns="45719" bIns="45719"/>
          <a:lstStyle/>
          <a:p>
            <a:pPr marL="177800" indent="-177800">
              <a:spcBef>
                <a:spcPts val="600"/>
              </a:spcBef>
              <a:buSzPct val="100000"/>
              <a:defRPr sz="2700"/>
            </a:pPr>
            <a:r>
              <a:rPr dirty="0"/>
              <a:t>Conventional fluid resuscitation (</a:t>
            </a:r>
            <a:r>
              <a:rPr dirty="0" err="1"/>
              <a:t>ie</a:t>
            </a:r>
            <a:r>
              <a:rPr dirty="0"/>
              <a:t> w/ crystalloid) has been standard initial resuscitation for hypotensive trauma patients</a:t>
            </a:r>
          </a:p>
          <a:p>
            <a:pPr marL="839107" lvl="1" indent="-177800">
              <a:spcBef>
                <a:spcPts val="600"/>
              </a:spcBef>
              <a:buChar char="•"/>
              <a:defRPr sz="2700"/>
            </a:pPr>
            <a:r>
              <a:rPr dirty="0"/>
              <a:t>This is known to have negative effects including:</a:t>
            </a:r>
          </a:p>
          <a:p>
            <a:pPr marL="1282700" lvl="2" indent="-177800">
              <a:spcBef>
                <a:spcPts val="600"/>
              </a:spcBef>
              <a:defRPr sz="2700"/>
            </a:pPr>
            <a:r>
              <a:rPr dirty="0"/>
              <a:t>Clot disruption </a:t>
            </a:r>
          </a:p>
          <a:p>
            <a:pPr marL="1282700" lvl="2" indent="-177800">
              <a:spcBef>
                <a:spcPts val="600"/>
              </a:spcBef>
              <a:defRPr sz="2700"/>
            </a:pPr>
            <a:r>
              <a:rPr dirty="0" err="1"/>
              <a:t>Dilutional</a:t>
            </a:r>
            <a:r>
              <a:rPr dirty="0"/>
              <a:t> coagulopathy</a:t>
            </a:r>
          </a:p>
          <a:p>
            <a:pPr marL="1282700" lvl="2" indent="-177800">
              <a:spcBef>
                <a:spcPts val="600"/>
              </a:spcBef>
              <a:defRPr sz="2700"/>
            </a:pPr>
            <a:r>
              <a:rPr dirty="0"/>
              <a:t>Hypothermia</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lide Number Placeholder 2"/>
          <p:cNvSpPr txBox="1">
            <a:spLocks noGrp="1"/>
          </p:cNvSpPr>
          <p:nvPr>
            <p:ph type="sldNum" sz="quarter" idx="2"/>
          </p:nvPr>
        </p:nvSpPr>
        <p:spPr>
          <a:xfrm>
            <a:off x="25764" y="6486716"/>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sp>
        <p:nvSpPr>
          <p:cNvPr id="246" name="D - Disability Traumatic Brain Injury"/>
          <p:cNvSpPr txBox="1">
            <a:spLocks noGrp="1"/>
          </p:cNvSpPr>
          <p:nvPr>
            <p:ph type="title" idx="4294967295"/>
          </p:nvPr>
        </p:nvSpPr>
        <p:spPr>
          <a:xfrm>
            <a:off x="1522412" y="274638"/>
            <a:ext cx="6400801" cy="868363"/>
          </a:xfrm>
          <a:prstGeom prst="rect">
            <a:avLst/>
          </a:prstGeom>
        </p:spPr>
        <p:txBody>
          <a:bodyPr/>
          <a:lstStyle>
            <a:lvl1pPr defTabSz="612648">
              <a:defRPr sz="2600"/>
            </a:lvl1pPr>
          </a:lstStyle>
          <a:p>
            <a:r>
              <a:t>Permissive Hypotension</a:t>
            </a:r>
          </a:p>
        </p:txBody>
      </p:sp>
      <p:sp>
        <p:nvSpPr>
          <p:cNvPr id="247" name="Most common cause of death in trauma"/>
          <p:cNvSpPr txBox="1">
            <a:spLocks noGrp="1"/>
          </p:cNvSpPr>
          <p:nvPr>
            <p:ph type="body" idx="4294967295"/>
          </p:nvPr>
        </p:nvSpPr>
        <p:spPr>
          <a:xfrm>
            <a:off x="317095" y="1285624"/>
            <a:ext cx="11366793" cy="5352234"/>
          </a:xfrm>
          <a:prstGeom prst="rect">
            <a:avLst/>
          </a:prstGeom>
        </p:spPr>
        <p:txBody>
          <a:bodyPr lIns="45719" tIns="45719" rIns="45719" bIns="45719"/>
          <a:lstStyle/>
          <a:p>
            <a:pPr marL="146303" indent="-146303" defTabSz="292607">
              <a:spcBef>
                <a:spcPts val="300"/>
              </a:spcBef>
              <a:buSzPct val="100000"/>
              <a:defRPr sz="2559"/>
            </a:pPr>
            <a:r>
              <a:rPr dirty="0"/>
              <a:t>Tran et al. Permissive hypotension versus conventional resuscitation strategies in adult trauma patients with hemorrhagic shock: A systematic review and meta-analysis of randomized controlled trials. J Trauma Acute Care Surg. 2018</a:t>
            </a:r>
          </a:p>
          <a:p>
            <a:pPr marL="576072" lvl="1" indent="-146303" defTabSz="292607">
              <a:spcBef>
                <a:spcPts val="300"/>
              </a:spcBef>
              <a:buChar char="•"/>
              <a:defRPr sz="2559"/>
            </a:pPr>
            <a:r>
              <a:rPr dirty="0"/>
              <a:t>5 trials, 1,158 patients</a:t>
            </a:r>
          </a:p>
          <a:p>
            <a:pPr marL="859536" lvl="2" indent="-146303" defTabSz="292607">
              <a:spcBef>
                <a:spcPts val="300"/>
              </a:spcBef>
              <a:defRPr sz="2559"/>
            </a:pPr>
            <a:r>
              <a:rPr dirty="0"/>
              <a:t>2 studies w/ penetrating injuries, 3 studies w/ penetrating + blunt injuries</a:t>
            </a:r>
          </a:p>
          <a:p>
            <a:pPr marL="576072" lvl="1" indent="-146303" defTabSz="292607">
              <a:spcBef>
                <a:spcPts val="300"/>
              </a:spcBef>
              <a:buChar char="•"/>
              <a:defRPr sz="2559"/>
            </a:pPr>
            <a:r>
              <a:rPr dirty="0"/>
              <a:t>Intervention arm (</a:t>
            </a:r>
            <a:r>
              <a:rPr dirty="0" err="1"/>
              <a:t>ie</a:t>
            </a:r>
            <a:r>
              <a:rPr dirty="0"/>
              <a:t> SBP 50-70, MAP 50 mmHg), Control arm (SBP 65-100, MAP 65 mmHg)</a:t>
            </a:r>
          </a:p>
          <a:p>
            <a:pPr marL="576072" lvl="1" indent="-146303" defTabSz="292607">
              <a:spcBef>
                <a:spcPts val="300"/>
              </a:spcBef>
              <a:buChar char="•"/>
              <a:defRPr sz="2559"/>
            </a:pPr>
            <a:r>
              <a:rPr dirty="0"/>
              <a:t>4 studies showed survival benefit in 30-day or in hospital mortality </a:t>
            </a:r>
          </a:p>
          <a:p>
            <a:pPr marL="859536" lvl="2" indent="-146303" defTabSz="292607">
              <a:spcBef>
                <a:spcPts val="300"/>
              </a:spcBef>
              <a:defRPr sz="2559"/>
            </a:pPr>
            <a:r>
              <a:rPr dirty="0"/>
              <a:t>3 studies insufficiently powered to detect survival benefit</a:t>
            </a:r>
          </a:p>
          <a:p>
            <a:pPr marL="576072" lvl="1" indent="-146303" defTabSz="292607">
              <a:spcBef>
                <a:spcPts val="300"/>
              </a:spcBef>
              <a:buChar char="•"/>
              <a:defRPr sz="2559"/>
            </a:pPr>
            <a:r>
              <a:rPr dirty="0"/>
              <a:t>Conclusion: permissive hypotension may offer a survival benefit over conventional resuscitation in patients with hemorrhagic injuries, and may reduce blood product utilization and blood loss. </a:t>
            </a:r>
          </a:p>
          <a:p>
            <a:pPr marL="859536" lvl="2" indent="-146303" defTabSz="292607">
              <a:spcBef>
                <a:spcPts val="300"/>
              </a:spcBef>
              <a:defRPr sz="2559"/>
            </a:pPr>
            <a:r>
              <a:rPr dirty="0"/>
              <a:t>The studies are underpowered and require higher quality/powered studies</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lide Number Placeholder 2"/>
          <p:cNvSpPr txBox="1">
            <a:spLocks noGrp="1"/>
          </p:cNvSpPr>
          <p:nvPr>
            <p:ph type="sldNum" sz="quarter" idx="2"/>
          </p:nvPr>
        </p:nvSpPr>
        <p:spPr>
          <a:xfrm>
            <a:off x="25764" y="6486716"/>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17</a:t>
            </a:fld>
            <a:endParaRPr/>
          </a:p>
        </p:txBody>
      </p:sp>
      <p:sp>
        <p:nvSpPr>
          <p:cNvPr id="250" name="Text Placeholder 1"/>
          <p:cNvSpPr txBox="1">
            <a:spLocks noGrp="1"/>
          </p:cNvSpPr>
          <p:nvPr>
            <p:ph type="body" idx="1"/>
          </p:nvPr>
        </p:nvSpPr>
        <p:spPr>
          <a:xfrm>
            <a:off x="506512" y="1464931"/>
            <a:ext cx="11498164" cy="4805681"/>
          </a:xfrm>
          <a:prstGeom prst="rect">
            <a:avLst/>
          </a:prstGeom>
        </p:spPr>
        <p:txBody>
          <a:bodyPr/>
          <a:lstStyle/>
          <a:p>
            <a:pPr marL="284162" indent="-284162">
              <a:spcBef>
                <a:spcPts val="800"/>
              </a:spcBef>
              <a:defRPr sz="3600"/>
            </a:pPr>
            <a:r>
              <a:rPr dirty="0"/>
              <a:t>TXA mechanism of action</a:t>
            </a:r>
          </a:p>
          <a:p>
            <a:pPr marL="742950" lvl="1" indent="-285750">
              <a:spcBef>
                <a:spcPts val="800"/>
              </a:spcBef>
              <a:defRPr sz="3600"/>
            </a:pPr>
            <a:r>
              <a:rPr dirty="0"/>
              <a:t>Blocks fibrin degradation by binding plasminogen</a:t>
            </a:r>
            <a:endParaRPr sz="2800" dirty="0"/>
          </a:p>
          <a:p>
            <a:pPr marL="742950" lvl="1" indent="-285750">
              <a:spcBef>
                <a:spcPts val="800"/>
              </a:spcBef>
              <a:defRPr sz="3600"/>
            </a:pPr>
            <a:r>
              <a:rPr dirty="0"/>
              <a:t>Promotes clot formation/stabilization</a:t>
            </a:r>
            <a:endParaRPr sz="2800" dirty="0"/>
          </a:p>
          <a:p>
            <a:pPr marL="284162" indent="-284162">
              <a:spcBef>
                <a:spcPts val="800"/>
              </a:spcBef>
              <a:defRPr sz="3600"/>
            </a:pPr>
            <a:r>
              <a:rPr dirty="0"/>
              <a:t>Historically used for hemostasis in various surgical procedures</a:t>
            </a:r>
          </a:p>
        </p:txBody>
      </p:sp>
      <p:sp>
        <p:nvSpPr>
          <p:cNvPr id="251" name="Title 2"/>
          <p:cNvSpPr txBox="1">
            <a:spLocks noGrp="1"/>
          </p:cNvSpPr>
          <p:nvPr>
            <p:ph type="title"/>
          </p:nvPr>
        </p:nvSpPr>
        <p:spPr>
          <a:xfrm>
            <a:off x="1665805" y="132398"/>
            <a:ext cx="10441762" cy="1032768"/>
          </a:xfrm>
          <a:prstGeom prst="rect">
            <a:avLst/>
          </a:prstGeom>
        </p:spPr>
        <p:txBody>
          <a:bodyPr/>
          <a:lstStyle/>
          <a:p>
            <a:r>
              <a:t>Tranexamic Acid(TXA) in trauma</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lide Number Placeholder 2"/>
          <p:cNvSpPr txBox="1">
            <a:spLocks noGrp="1"/>
          </p:cNvSpPr>
          <p:nvPr>
            <p:ph type="sldNum" sz="quarter" idx="2"/>
          </p:nvPr>
        </p:nvSpPr>
        <p:spPr>
          <a:xfrm>
            <a:off x="25764" y="6486716"/>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18</a:t>
            </a:fld>
            <a:endParaRPr/>
          </a:p>
        </p:txBody>
      </p:sp>
      <p:sp>
        <p:nvSpPr>
          <p:cNvPr id="254" name="Text Placeholder 1"/>
          <p:cNvSpPr txBox="1">
            <a:spLocks noGrp="1"/>
          </p:cNvSpPr>
          <p:nvPr>
            <p:ph type="body" idx="1"/>
          </p:nvPr>
        </p:nvSpPr>
        <p:spPr>
          <a:xfrm>
            <a:off x="506512" y="1464931"/>
            <a:ext cx="11498164" cy="4805681"/>
          </a:xfrm>
          <a:prstGeom prst="rect">
            <a:avLst/>
          </a:prstGeom>
        </p:spPr>
        <p:txBody>
          <a:bodyPr/>
          <a:lstStyle/>
          <a:p>
            <a:r>
              <a:rPr dirty="0"/>
              <a:t>CRASH-2 Trial (</a:t>
            </a:r>
            <a:r>
              <a:rPr i="1" dirty="0"/>
              <a:t>The Lancet, 2013</a:t>
            </a:r>
            <a:r>
              <a:rPr dirty="0"/>
              <a:t>)</a:t>
            </a:r>
          </a:p>
          <a:p>
            <a:pPr marL="742950" lvl="1" indent="-285750">
              <a:spcBef>
                <a:spcPts val="600"/>
              </a:spcBef>
              <a:defRPr sz="2800"/>
            </a:pPr>
            <a:r>
              <a:rPr dirty="0"/>
              <a:t>Evaluate effect of early admin of TXA on death and transfusion requirements in bleeding trauma pts</a:t>
            </a:r>
          </a:p>
          <a:p>
            <a:pPr marL="742950" lvl="1" indent="-285750">
              <a:spcBef>
                <a:spcPts val="600"/>
              </a:spcBef>
              <a:defRPr sz="2800"/>
            </a:pPr>
            <a:r>
              <a:rPr dirty="0"/>
              <a:t>Multi-center RCT  (274 centers, 40 countries)</a:t>
            </a:r>
          </a:p>
          <a:p>
            <a:pPr marL="742950" lvl="1" indent="-285750">
              <a:spcBef>
                <a:spcPts val="600"/>
              </a:spcBef>
              <a:defRPr sz="2800"/>
            </a:pPr>
            <a:r>
              <a:rPr dirty="0"/>
              <a:t>~20k adult trauma pts w/ bleeding, presenting within 8h of injury</a:t>
            </a:r>
          </a:p>
          <a:p>
            <a:pPr marL="742950" lvl="1" indent="-285750">
              <a:spcBef>
                <a:spcPts val="600"/>
              </a:spcBef>
              <a:defRPr sz="2800"/>
            </a:pPr>
            <a:r>
              <a:rPr dirty="0"/>
              <a:t>Primary endpoint: death in hospital within 1 month</a:t>
            </a:r>
          </a:p>
          <a:p>
            <a:pPr marL="742950" lvl="1" indent="-285750">
              <a:spcBef>
                <a:spcPts val="600"/>
              </a:spcBef>
              <a:defRPr sz="2800"/>
            </a:pPr>
            <a:r>
              <a:rPr dirty="0"/>
              <a:t>Secondary endpoints: vascular occlusive events, surgical intervention, blood transfusions</a:t>
            </a:r>
          </a:p>
        </p:txBody>
      </p:sp>
      <p:sp>
        <p:nvSpPr>
          <p:cNvPr id="255" name="Title 2"/>
          <p:cNvSpPr txBox="1">
            <a:spLocks noGrp="1"/>
          </p:cNvSpPr>
          <p:nvPr>
            <p:ph type="title"/>
          </p:nvPr>
        </p:nvSpPr>
        <p:spPr>
          <a:xfrm>
            <a:off x="1665805" y="132398"/>
            <a:ext cx="10441762" cy="1032768"/>
          </a:xfrm>
          <a:prstGeom prst="rect">
            <a:avLst/>
          </a:prstGeom>
        </p:spPr>
        <p:txBody>
          <a:bodyPr/>
          <a:lstStyle/>
          <a:p>
            <a:r>
              <a:t>Tranexamic Acid(TXA) in trauma</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Slide Number Placeholder 2"/>
          <p:cNvSpPr txBox="1">
            <a:spLocks noGrp="1"/>
          </p:cNvSpPr>
          <p:nvPr>
            <p:ph type="sldNum" sz="quarter" idx="2"/>
          </p:nvPr>
        </p:nvSpPr>
        <p:spPr>
          <a:xfrm>
            <a:off x="25764" y="6486716"/>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19</a:t>
            </a:fld>
            <a:endParaRPr/>
          </a:p>
        </p:txBody>
      </p:sp>
      <p:sp>
        <p:nvSpPr>
          <p:cNvPr id="258" name="Text Placeholder 1"/>
          <p:cNvSpPr txBox="1">
            <a:spLocks noGrp="1"/>
          </p:cNvSpPr>
          <p:nvPr>
            <p:ph type="body" idx="1"/>
          </p:nvPr>
        </p:nvSpPr>
        <p:spPr>
          <a:xfrm>
            <a:off x="506512" y="1464931"/>
            <a:ext cx="11498164" cy="4805681"/>
          </a:xfrm>
          <a:prstGeom prst="rect">
            <a:avLst/>
          </a:prstGeom>
        </p:spPr>
        <p:txBody>
          <a:bodyPr/>
          <a:lstStyle/>
          <a:p>
            <a:r>
              <a:t>CRASH-2 Trial </a:t>
            </a:r>
          </a:p>
          <a:p>
            <a:pPr marL="742950" lvl="1" indent="-285750">
              <a:spcBef>
                <a:spcPts val="600"/>
              </a:spcBef>
              <a:defRPr sz="2800"/>
            </a:pPr>
            <a:r>
              <a:t>Main outcomes:</a:t>
            </a:r>
          </a:p>
          <a:p>
            <a:pPr marL="1143000" lvl="2" indent="-228600">
              <a:spcBef>
                <a:spcPts val="500"/>
              </a:spcBef>
              <a:defRPr sz="2400"/>
            </a:pPr>
            <a:r>
              <a:t>Decreased all cause mortality (RR 0.91 [95% CI 0.85-0.97])</a:t>
            </a:r>
          </a:p>
          <a:p>
            <a:pPr marL="1600200" lvl="3" indent="-228600">
              <a:spcBef>
                <a:spcPts val="400"/>
              </a:spcBef>
              <a:defRPr sz="2000"/>
            </a:pPr>
            <a:r>
              <a:t>NNT = 125</a:t>
            </a:r>
          </a:p>
          <a:p>
            <a:pPr marL="2057400" lvl="4" indent="-228600">
              <a:spcBef>
                <a:spcPts val="400"/>
              </a:spcBef>
              <a:defRPr sz="2000"/>
            </a:pPr>
            <a:r>
              <a:t>Mortality decreased only if given &lt;3h from injury</a:t>
            </a:r>
          </a:p>
          <a:p>
            <a:pPr marL="1143000" lvl="2" indent="-228600">
              <a:spcBef>
                <a:spcPts val="500"/>
              </a:spcBef>
              <a:defRPr sz="2400"/>
            </a:pPr>
            <a:r>
              <a:t>No difference in transfusion rates</a:t>
            </a:r>
          </a:p>
        </p:txBody>
      </p:sp>
      <p:sp>
        <p:nvSpPr>
          <p:cNvPr id="259" name="Title 2"/>
          <p:cNvSpPr txBox="1">
            <a:spLocks noGrp="1"/>
          </p:cNvSpPr>
          <p:nvPr>
            <p:ph type="title"/>
          </p:nvPr>
        </p:nvSpPr>
        <p:spPr>
          <a:xfrm>
            <a:off x="1665805" y="132398"/>
            <a:ext cx="10441762" cy="1032768"/>
          </a:xfrm>
          <a:prstGeom prst="rect">
            <a:avLst/>
          </a:prstGeom>
        </p:spPr>
        <p:txBody>
          <a:bodyPr/>
          <a:lstStyle/>
          <a:p>
            <a:r>
              <a:t>Tranexamic Acid(TXA) in trauma</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lide Number"/>
          <p:cNvSpPr txBox="1">
            <a:spLocks noGrp="1"/>
          </p:cNvSpPr>
          <p:nvPr>
            <p:ph type="sldNum" sz="quarter" idx="2"/>
          </p:nvPr>
        </p:nvSpPr>
        <p:spPr>
          <a:xfrm>
            <a:off x="25764" y="6486716"/>
            <a:ext cx="181382"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sp>
        <p:nvSpPr>
          <p:cNvPr id="159" name="No financial disclosures"/>
          <p:cNvSpPr txBox="1">
            <a:spLocks noGrp="1"/>
          </p:cNvSpPr>
          <p:nvPr>
            <p:ph type="body" sz="half" idx="1"/>
          </p:nvPr>
        </p:nvSpPr>
        <p:spPr>
          <a:prstGeom prst="rect">
            <a:avLst/>
          </a:prstGeom>
        </p:spPr>
        <p:txBody>
          <a:bodyPr/>
          <a:lstStyle/>
          <a:p>
            <a:r>
              <a:t>No financial disclosures</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lide Number Placeholder 2"/>
          <p:cNvSpPr txBox="1">
            <a:spLocks noGrp="1"/>
          </p:cNvSpPr>
          <p:nvPr>
            <p:ph type="sldNum" sz="quarter" idx="2"/>
          </p:nvPr>
        </p:nvSpPr>
        <p:spPr>
          <a:xfrm>
            <a:off x="25764" y="6486716"/>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20</a:t>
            </a:fld>
            <a:endParaRPr/>
          </a:p>
        </p:txBody>
      </p:sp>
      <p:sp>
        <p:nvSpPr>
          <p:cNvPr id="262" name="Text Placeholder 1"/>
          <p:cNvSpPr txBox="1">
            <a:spLocks noGrp="1"/>
          </p:cNvSpPr>
          <p:nvPr>
            <p:ph type="body" idx="1"/>
          </p:nvPr>
        </p:nvSpPr>
        <p:spPr>
          <a:xfrm>
            <a:off x="506512" y="1464931"/>
            <a:ext cx="11498164" cy="4805681"/>
          </a:xfrm>
          <a:prstGeom prst="rect">
            <a:avLst/>
          </a:prstGeom>
        </p:spPr>
        <p:txBody>
          <a:bodyPr/>
          <a:lstStyle/>
          <a:p>
            <a:r>
              <a:t>CRASH-2 Trial </a:t>
            </a:r>
          </a:p>
        </p:txBody>
      </p:sp>
      <p:sp>
        <p:nvSpPr>
          <p:cNvPr id="263" name="Title 2"/>
          <p:cNvSpPr txBox="1">
            <a:spLocks noGrp="1"/>
          </p:cNvSpPr>
          <p:nvPr>
            <p:ph type="title"/>
          </p:nvPr>
        </p:nvSpPr>
        <p:spPr>
          <a:xfrm>
            <a:off x="1665805" y="132398"/>
            <a:ext cx="10441762" cy="1032768"/>
          </a:xfrm>
          <a:prstGeom prst="rect">
            <a:avLst/>
          </a:prstGeom>
        </p:spPr>
        <p:txBody>
          <a:bodyPr/>
          <a:lstStyle/>
          <a:p>
            <a:r>
              <a:t>Tranexamic Acid(TXA) in trauma</a:t>
            </a:r>
          </a:p>
        </p:txBody>
      </p:sp>
      <p:pic>
        <p:nvPicPr>
          <p:cNvPr id="264" name="Picture 3" descr="Picture 3"/>
          <p:cNvPicPr>
            <a:picLocks noChangeAspect="1"/>
          </p:cNvPicPr>
          <p:nvPr/>
        </p:nvPicPr>
        <p:blipFill>
          <a:blip r:embed="rId2">
            <a:extLst/>
          </a:blip>
          <a:stretch>
            <a:fillRect/>
          </a:stretch>
        </p:blipFill>
        <p:spPr>
          <a:xfrm>
            <a:off x="1988055" y="2019468"/>
            <a:ext cx="7716327" cy="4134429"/>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lide Number Placeholder 2"/>
          <p:cNvSpPr txBox="1">
            <a:spLocks noGrp="1"/>
          </p:cNvSpPr>
          <p:nvPr>
            <p:ph type="sldNum" sz="quarter" idx="2"/>
          </p:nvPr>
        </p:nvSpPr>
        <p:spPr>
          <a:xfrm>
            <a:off x="25764" y="6486716"/>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21</a:t>
            </a:fld>
            <a:endParaRPr/>
          </a:p>
        </p:txBody>
      </p:sp>
      <p:sp>
        <p:nvSpPr>
          <p:cNvPr id="267" name="Text Placeholder 1"/>
          <p:cNvSpPr txBox="1">
            <a:spLocks noGrp="1"/>
          </p:cNvSpPr>
          <p:nvPr>
            <p:ph type="body" idx="1"/>
          </p:nvPr>
        </p:nvSpPr>
        <p:spPr>
          <a:xfrm>
            <a:off x="506512" y="1464931"/>
            <a:ext cx="11498164" cy="4805681"/>
          </a:xfrm>
          <a:prstGeom prst="rect">
            <a:avLst/>
          </a:prstGeom>
        </p:spPr>
        <p:txBody>
          <a:bodyPr/>
          <a:lstStyle/>
          <a:p>
            <a:pPr>
              <a:spcBef>
                <a:spcPts val="600"/>
              </a:spcBef>
              <a:defRPr sz="2600"/>
            </a:pPr>
            <a:r>
              <a:t>Military Application of Tranexamic Acid in Trauma Emergency Resuscitation (MATTERs) Study (</a:t>
            </a:r>
            <a:r>
              <a:rPr i="1"/>
              <a:t>Arch Surg, 2012</a:t>
            </a:r>
            <a:r>
              <a:t>)</a:t>
            </a:r>
          </a:p>
          <a:p>
            <a:pPr marL="742950" lvl="1" indent="-285750">
              <a:spcBef>
                <a:spcPts val="600"/>
              </a:spcBef>
              <a:defRPr sz="2600"/>
            </a:pPr>
            <a:r>
              <a:t>Retrospective review of 896 pts injured in combat comparing TXA vs. no TXA</a:t>
            </a:r>
            <a:endParaRPr sz="2800"/>
          </a:p>
          <a:p>
            <a:pPr marL="742950" lvl="1" indent="-285750">
              <a:spcBef>
                <a:spcPts val="600"/>
              </a:spcBef>
              <a:defRPr sz="2600"/>
            </a:pPr>
            <a:r>
              <a:t>Noted survival benefit for all cause mortality, particularly in the severely injured subgroup</a:t>
            </a:r>
            <a:endParaRPr sz="2800"/>
          </a:p>
          <a:p>
            <a:pPr marL="742950" lvl="1" indent="-285750">
              <a:spcBef>
                <a:spcPts val="600"/>
              </a:spcBef>
              <a:defRPr sz="2600"/>
            </a:pPr>
            <a:r>
              <a:t>Increased rate of VTE in TXA group</a:t>
            </a:r>
          </a:p>
        </p:txBody>
      </p:sp>
      <p:sp>
        <p:nvSpPr>
          <p:cNvPr id="268" name="Title 2"/>
          <p:cNvSpPr txBox="1">
            <a:spLocks noGrp="1"/>
          </p:cNvSpPr>
          <p:nvPr>
            <p:ph type="title"/>
          </p:nvPr>
        </p:nvSpPr>
        <p:spPr>
          <a:xfrm>
            <a:off x="1665805" y="132398"/>
            <a:ext cx="10441762" cy="1032768"/>
          </a:xfrm>
          <a:prstGeom prst="rect">
            <a:avLst/>
          </a:prstGeom>
        </p:spPr>
        <p:txBody>
          <a:bodyPr/>
          <a:lstStyle/>
          <a:p>
            <a:r>
              <a:t>Tranexamic Acid(TXA) in trauma</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Slide Number Placeholder 2"/>
          <p:cNvSpPr txBox="1">
            <a:spLocks noGrp="1"/>
          </p:cNvSpPr>
          <p:nvPr>
            <p:ph type="sldNum" sz="quarter" idx="2"/>
          </p:nvPr>
        </p:nvSpPr>
        <p:spPr>
          <a:xfrm>
            <a:off x="25764" y="6486716"/>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22</a:t>
            </a:fld>
            <a:endParaRPr/>
          </a:p>
        </p:txBody>
      </p:sp>
      <p:sp>
        <p:nvSpPr>
          <p:cNvPr id="271" name="Text Placeholder 1"/>
          <p:cNvSpPr txBox="1">
            <a:spLocks noGrp="1"/>
          </p:cNvSpPr>
          <p:nvPr>
            <p:ph type="body" idx="1"/>
          </p:nvPr>
        </p:nvSpPr>
        <p:spPr>
          <a:xfrm>
            <a:off x="506512" y="1464931"/>
            <a:ext cx="11498164" cy="4805681"/>
          </a:xfrm>
          <a:prstGeom prst="rect">
            <a:avLst/>
          </a:prstGeom>
        </p:spPr>
        <p:txBody>
          <a:bodyPr/>
          <a:lstStyle>
            <a:lvl1pPr>
              <a:spcBef>
                <a:spcPts val="600"/>
              </a:spcBef>
              <a:defRPr sz="2600"/>
            </a:lvl1pPr>
          </a:lstStyle>
          <a:p>
            <a:r>
              <a:t>Military Application of Tranexamic Acid in Trauma Emergency Resuscitation (MATTERs) Study </a:t>
            </a:r>
          </a:p>
        </p:txBody>
      </p:sp>
      <p:sp>
        <p:nvSpPr>
          <p:cNvPr id="272" name="Title 2"/>
          <p:cNvSpPr txBox="1">
            <a:spLocks noGrp="1"/>
          </p:cNvSpPr>
          <p:nvPr>
            <p:ph type="title"/>
          </p:nvPr>
        </p:nvSpPr>
        <p:spPr>
          <a:xfrm>
            <a:off x="1665805" y="132398"/>
            <a:ext cx="10441762" cy="1032768"/>
          </a:xfrm>
          <a:prstGeom prst="rect">
            <a:avLst/>
          </a:prstGeom>
        </p:spPr>
        <p:txBody>
          <a:bodyPr/>
          <a:lstStyle/>
          <a:p>
            <a:r>
              <a:t>Tranexamic Acid(TXA) in trauma</a:t>
            </a:r>
          </a:p>
        </p:txBody>
      </p:sp>
      <p:pic>
        <p:nvPicPr>
          <p:cNvPr id="273" name="Picture 5" descr="Picture 5"/>
          <p:cNvPicPr>
            <a:picLocks noChangeAspect="1"/>
          </p:cNvPicPr>
          <p:nvPr/>
        </p:nvPicPr>
        <p:blipFill>
          <a:blip r:embed="rId2">
            <a:extLst/>
          </a:blip>
          <a:stretch>
            <a:fillRect/>
          </a:stretch>
        </p:blipFill>
        <p:spPr>
          <a:xfrm>
            <a:off x="3935677" y="2629247"/>
            <a:ext cx="3738264" cy="3524649"/>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lide Number Placeholder 2"/>
          <p:cNvSpPr txBox="1">
            <a:spLocks noGrp="1"/>
          </p:cNvSpPr>
          <p:nvPr>
            <p:ph type="sldNum" sz="quarter" idx="2"/>
          </p:nvPr>
        </p:nvSpPr>
        <p:spPr>
          <a:xfrm>
            <a:off x="25764" y="6486716"/>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23</a:t>
            </a:fld>
            <a:endParaRPr/>
          </a:p>
        </p:txBody>
      </p:sp>
      <p:sp>
        <p:nvSpPr>
          <p:cNvPr id="276" name="Text Placeholder 1"/>
          <p:cNvSpPr txBox="1">
            <a:spLocks noGrp="1"/>
          </p:cNvSpPr>
          <p:nvPr>
            <p:ph type="body" idx="1"/>
          </p:nvPr>
        </p:nvSpPr>
        <p:spPr>
          <a:xfrm>
            <a:off x="506512" y="1464931"/>
            <a:ext cx="11498164" cy="4805681"/>
          </a:xfrm>
          <a:prstGeom prst="rect">
            <a:avLst/>
          </a:prstGeom>
        </p:spPr>
        <p:txBody>
          <a:bodyPr/>
          <a:lstStyle>
            <a:lvl1pPr>
              <a:spcBef>
                <a:spcPts val="600"/>
              </a:spcBef>
              <a:defRPr sz="2600"/>
            </a:lvl1pPr>
          </a:lstStyle>
          <a:p>
            <a:r>
              <a:t>Military Application of Tranexamic Acid in Trauma Emergency Resuscitation (MATTERs) Study </a:t>
            </a:r>
          </a:p>
        </p:txBody>
      </p:sp>
      <p:sp>
        <p:nvSpPr>
          <p:cNvPr id="277" name="Title 2"/>
          <p:cNvSpPr txBox="1">
            <a:spLocks noGrp="1"/>
          </p:cNvSpPr>
          <p:nvPr>
            <p:ph type="title"/>
          </p:nvPr>
        </p:nvSpPr>
        <p:spPr>
          <a:xfrm>
            <a:off x="1665805" y="132398"/>
            <a:ext cx="10441762" cy="1032768"/>
          </a:xfrm>
          <a:prstGeom prst="rect">
            <a:avLst/>
          </a:prstGeom>
        </p:spPr>
        <p:txBody>
          <a:bodyPr/>
          <a:lstStyle/>
          <a:p>
            <a:r>
              <a:t>Tranexamic Acid(TXA) in trauma</a:t>
            </a:r>
          </a:p>
        </p:txBody>
      </p:sp>
      <p:pic>
        <p:nvPicPr>
          <p:cNvPr id="278" name="Picture 3" descr="Picture 3"/>
          <p:cNvPicPr>
            <a:picLocks noChangeAspect="1"/>
          </p:cNvPicPr>
          <p:nvPr/>
        </p:nvPicPr>
        <p:blipFill>
          <a:blip r:embed="rId2">
            <a:extLst/>
          </a:blip>
          <a:stretch>
            <a:fillRect/>
          </a:stretch>
        </p:blipFill>
        <p:spPr>
          <a:xfrm>
            <a:off x="3583985" y="2025367"/>
            <a:ext cx="5269448" cy="4432025"/>
          </a:xfrm>
          <a:prstGeom prst="rect">
            <a:avLst/>
          </a:prstGeom>
          <a:ln w="12700">
            <a:miter lim="400000"/>
          </a:ln>
        </p:spPr>
      </p:pic>
      <p:sp>
        <p:nvSpPr>
          <p:cNvPr id="279" name="Rectangle 4"/>
          <p:cNvSpPr/>
          <p:nvPr/>
        </p:nvSpPr>
        <p:spPr>
          <a:xfrm>
            <a:off x="3583985" y="3721224"/>
            <a:ext cx="5269448" cy="369331"/>
          </a:xfrm>
          <a:prstGeom prst="rect">
            <a:avLst/>
          </a:prstGeom>
          <a:ln w="25400">
            <a:solidFill>
              <a:srgbClr val="FF0000"/>
            </a:solidFill>
          </a:ln>
          <a:effectLst>
            <a:outerShdw blurRad="38100" dist="23000" dir="5400000" rotWithShape="0">
              <a:srgbClr val="000000">
                <a:alpha val="35000"/>
              </a:srgbClr>
            </a:outerShdw>
          </a:effectLst>
        </p:spPr>
        <p:txBody>
          <a:bodyPr lIns="45719" rIns="45719" anchor="ctr"/>
          <a:lstStyle/>
          <a:p>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Slide Number Placeholder 2"/>
          <p:cNvSpPr txBox="1">
            <a:spLocks noGrp="1"/>
          </p:cNvSpPr>
          <p:nvPr>
            <p:ph type="sldNum" sz="quarter" idx="2"/>
          </p:nvPr>
        </p:nvSpPr>
        <p:spPr>
          <a:xfrm>
            <a:off x="25764" y="6486716"/>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24</a:t>
            </a:fld>
            <a:endParaRPr/>
          </a:p>
        </p:txBody>
      </p:sp>
      <p:sp>
        <p:nvSpPr>
          <p:cNvPr id="282" name="Text Placeholder 1"/>
          <p:cNvSpPr txBox="1">
            <a:spLocks noGrp="1"/>
          </p:cNvSpPr>
          <p:nvPr>
            <p:ph type="body" idx="1"/>
          </p:nvPr>
        </p:nvSpPr>
        <p:spPr>
          <a:xfrm>
            <a:off x="506512" y="1464931"/>
            <a:ext cx="11498164" cy="4805681"/>
          </a:xfrm>
          <a:prstGeom prst="rect">
            <a:avLst/>
          </a:prstGeom>
        </p:spPr>
        <p:txBody>
          <a:bodyPr/>
          <a:lstStyle>
            <a:lvl1pPr>
              <a:spcBef>
                <a:spcPts val="600"/>
              </a:spcBef>
              <a:defRPr sz="2600"/>
            </a:lvl1pPr>
          </a:lstStyle>
          <a:p>
            <a:r>
              <a:t>Military Application of Tranexamic Acid in Trauma Emergency Resuscitation (MATTERs) Study </a:t>
            </a:r>
          </a:p>
        </p:txBody>
      </p:sp>
      <p:sp>
        <p:nvSpPr>
          <p:cNvPr id="283" name="Title 2"/>
          <p:cNvSpPr txBox="1">
            <a:spLocks noGrp="1"/>
          </p:cNvSpPr>
          <p:nvPr>
            <p:ph type="title"/>
          </p:nvPr>
        </p:nvSpPr>
        <p:spPr>
          <a:xfrm>
            <a:off x="1665805" y="132398"/>
            <a:ext cx="10441762" cy="1032768"/>
          </a:xfrm>
          <a:prstGeom prst="rect">
            <a:avLst/>
          </a:prstGeom>
        </p:spPr>
        <p:txBody>
          <a:bodyPr/>
          <a:lstStyle/>
          <a:p>
            <a:r>
              <a:t>Tranexamic Acid(TXA) in trauma</a:t>
            </a:r>
          </a:p>
        </p:txBody>
      </p:sp>
      <p:pic>
        <p:nvPicPr>
          <p:cNvPr id="284" name="Picture 3" descr="Picture 3"/>
          <p:cNvPicPr>
            <a:picLocks noChangeAspect="1"/>
          </p:cNvPicPr>
          <p:nvPr/>
        </p:nvPicPr>
        <p:blipFill>
          <a:blip r:embed="rId2">
            <a:extLst/>
          </a:blip>
          <a:stretch>
            <a:fillRect/>
          </a:stretch>
        </p:blipFill>
        <p:spPr>
          <a:xfrm>
            <a:off x="3583985" y="2025367"/>
            <a:ext cx="5269448" cy="4432025"/>
          </a:xfrm>
          <a:prstGeom prst="rect">
            <a:avLst/>
          </a:prstGeom>
          <a:ln w="12700">
            <a:miter lim="400000"/>
          </a:ln>
        </p:spPr>
      </p:pic>
      <p:sp>
        <p:nvSpPr>
          <p:cNvPr id="285" name="Rectangle 4"/>
          <p:cNvSpPr/>
          <p:nvPr/>
        </p:nvSpPr>
        <p:spPr>
          <a:xfrm>
            <a:off x="3593821" y="4930164"/>
            <a:ext cx="5249775" cy="479423"/>
          </a:xfrm>
          <a:prstGeom prst="rect">
            <a:avLst/>
          </a:prstGeom>
          <a:ln w="25400">
            <a:solidFill>
              <a:srgbClr val="FF0000"/>
            </a:solidFill>
          </a:ln>
          <a:effectLst>
            <a:outerShdw blurRad="38100" dist="23000" dir="5400000" rotWithShape="0">
              <a:srgbClr val="000000">
                <a:alpha val="35000"/>
              </a:srgbClr>
            </a:outerShdw>
          </a:effectLst>
        </p:spPr>
        <p:txBody>
          <a:bodyPr lIns="45719" rIns="45719" anchor="ctr"/>
          <a:lstStyle/>
          <a:p>
            <a:endParaRPr/>
          </a:p>
        </p:txBody>
      </p:sp>
      <p:sp>
        <p:nvSpPr>
          <p:cNvPr id="286" name="Rectangle 6"/>
          <p:cNvSpPr/>
          <p:nvPr/>
        </p:nvSpPr>
        <p:spPr>
          <a:xfrm>
            <a:off x="6563824" y="4985210"/>
            <a:ext cx="246185" cy="369331"/>
          </a:xfrm>
          <a:prstGeom prst="rect">
            <a:avLst/>
          </a:prstGeom>
          <a:ln w="25400">
            <a:solidFill>
              <a:schemeClr val="accent1"/>
            </a:solidFill>
          </a:ln>
          <a:effectLst>
            <a:outerShdw blurRad="38100" dist="23000" dir="5400000" rotWithShape="0">
              <a:srgbClr val="000000">
                <a:alpha val="35000"/>
              </a:srgbClr>
            </a:outerShdw>
          </a:effectLst>
        </p:spPr>
        <p:txBody>
          <a:bodyPr lIns="45719" rIns="45719" anchor="ctr"/>
          <a:lstStyle/>
          <a:p>
            <a:endParaRPr/>
          </a:p>
        </p:txBody>
      </p:sp>
      <p:sp>
        <p:nvSpPr>
          <p:cNvPr id="287" name="Rectangle 7"/>
          <p:cNvSpPr/>
          <p:nvPr/>
        </p:nvSpPr>
        <p:spPr>
          <a:xfrm>
            <a:off x="8164024" y="5138344"/>
            <a:ext cx="679573" cy="369331"/>
          </a:xfrm>
          <a:prstGeom prst="rect">
            <a:avLst/>
          </a:prstGeom>
          <a:ln w="25400">
            <a:solidFill>
              <a:schemeClr val="accent1"/>
            </a:solidFill>
          </a:ln>
          <a:effectLst>
            <a:outerShdw blurRad="38100" dist="23000" dir="5400000" rotWithShape="0">
              <a:srgbClr val="000000">
                <a:alpha val="35000"/>
              </a:srgbClr>
            </a:outerShdw>
          </a:effectLst>
        </p:spPr>
        <p:txBody>
          <a:bodyPr lIns="45719" rIns="45719" anchor="ctr"/>
          <a:lstStyle/>
          <a:p>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Slide Number Placeholder 2"/>
          <p:cNvSpPr txBox="1">
            <a:spLocks noGrp="1"/>
          </p:cNvSpPr>
          <p:nvPr>
            <p:ph type="sldNum" sz="quarter" idx="2"/>
          </p:nvPr>
        </p:nvSpPr>
        <p:spPr>
          <a:xfrm>
            <a:off x="25764" y="6486716"/>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25</a:t>
            </a:fld>
            <a:endParaRPr/>
          </a:p>
        </p:txBody>
      </p:sp>
      <p:sp>
        <p:nvSpPr>
          <p:cNvPr id="290" name="Text Placeholder 1"/>
          <p:cNvSpPr txBox="1">
            <a:spLocks noGrp="1"/>
          </p:cNvSpPr>
          <p:nvPr>
            <p:ph type="body" idx="1"/>
          </p:nvPr>
        </p:nvSpPr>
        <p:spPr>
          <a:xfrm>
            <a:off x="506512" y="1464931"/>
            <a:ext cx="11498164" cy="4805681"/>
          </a:xfrm>
          <a:prstGeom prst="rect">
            <a:avLst/>
          </a:prstGeom>
        </p:spPr>
        <p:txBody>
          <a:bodyPr/>
          <a:lstStyle>
            <a:lvl1pPr>
              <a:spcBef>
                <a:spcPts val="600"/>
              </a:spcBef>
              <a:defRPr sz="2600"/>
            </a:lvl1pPr>
          </a:lstStyle>
          <a:p>
            <a:r>
              <a:t>Military Application of Tranexamic Acid in Trauma Emergency Resuscitation (MATTERs) Study </a:t>
            </a:r>
          </a:p>
        </p:txBody>
      </p:sp>
      <p:sp>
        <p:nvSpPr>
          <p:cNvPr id="291" name="Title 2"/>
          <p:cNvSpPr txBox="1">
            <a:spLocks noGrp="1"/>
          </p:cNvSpPr>
          <p:nvPr>
            <p:ph type="title"/>
          </p:nvPr>
        </p:nvSpPr>
        <p:spPr>
          <a:xfrm>
            <a:off x="1665805" y="132398"/>
            <a:ext cx="10441762" cy="1032768"/>
          </a:xfrm>
          <a:prstGeom prst="rect">
            <a:avLst/>
          </a:prstGeom>
        </p:spPr>
        <p:txBody>
          <a:bodyPr/>
          <a:lstStyle/>
          <a:p>
            <a:r>
              <a:t>Tranexamic Acid(TXA) in trauma</a:t>
            </a:r>
          </a:p>
        </p:txBody>
      </p:sp>
      <p:pic>
        <p:nvPicPr>
          <p:cNvPr id="292" name="Picture 3" descr="Picture 3"/>
          <p:cNvPicPr>
            <a:picLocks noChangeAspect="1"/>
          </p:cNvPicPr>
          <p:nvPr/>
        </p:nvPicPr>
        <p:blipFill>
          <a:blip r:embed="rId2">
            <a:extLst/>
          </a:blip>
          <a:stretch>
            <a:fillRect/>
          </a:stretch>
        </p:blipFill>
        <p:spPr>
          <a:xfrm>
            <a:off x="3583985" y="2025367"/>
            <a:ext cx="5269448" cy="4432025"/>
          </a:xfrm>
          <a:prstGeom prst="rect">
            <a:avLst/>
          </a:prstGeom>
          <a:ln w="12700">
            <a:miter lim="400000"/>
          </a:ln>
        </p:spPr>
      </p:pic>
      <p:sp>
        <p:nvSpPr>
          <p:cNvPr id="293" name="Rectangle 4"/>
          <p:cNvSpPr/>
          <p:nvPr/>
        </p:nvSpPr>
        <p:spPr>
          <a:xfrm>
            <a:off x="3583985" y="5645526"/>
            <a:ext cx="5269448" cy="401126"/>
          </a:xfrm>
          <a:prstGeom prst="rect">
            <a:avLst/>
          </a:prstGeom>
          <a:ln w="25400">
            <a:solidFill>
              <a:srgbClr val="FF0000"/>
            </a:solidFill>
          </a:ln>
          <a:effectLst>
            <a:outerShdw blurRad="38100" dist="23000" dir="5400000" rotWithShape="0">
              <a:srgbClr val="000000">
                <a:alpha val="35000"/>
              </a:srgbClr>
            </a:outerShdw>
          </a:effectLst>
        </p:spPr>
        <p:txBody>
          <a:bodyPr lIns="45719" rIns="45719" anchor="ctr"/>
          <a:lstStyle/>
          <a:p>
            <a:endParaRPr/>
          </a:p>
        </p:txBody>
      </p:sp>
      <p:sp>
        <p:nvSpPr>
          <p:cNvPr id="294" name="Rectangle 6"/>
          <p:cNvSpPr/>
          <p:nvPr/>
        </p:nvSpPr>
        <p:spPr>
          <a:xfrm>
            <a:off x="6607785" y="5671172"/>
            <a:ext cx="211016" cy="369331"/>
          </a:xfrm>
          <a:prstGeom prst="rect">
            <a:avLst/>
          </a:prstGeom>
          <a:ln w="25400">
            <a:solidFill>
              <a:schemeClr val="accent1"/>
            </a:solidFill>
          </a:ln>
          <a:effectLst>
            <a:outerShdw blurRad="38100" dist="23000" dir="5400000" rotWithShape="0">
              <a:srgbClr val="000000">
                <a:alpha val="35000"/>
              </a:srgbClr>
            </a:outerShdw>
          </a:effectLst>
        </p:spPr>
        <p:txBody>
          <a:bodyPr lIns="45719" rIns="45719" anchor="ctr"/>
          <a:lstStyle/>
          <a:p>
            <a:endParaRPr/>
          </a:p>
        </p:txBody>
      </p:sp>
      <p:sp>
        <p:nvSpPr>
          <p:cNvPr id="295" name="Rectangle 7"/>
          <p:cNvSpPr/>
          <p:nvPr/>
        </p:nvSpPr>
        <p:spPr>
          <a:xfrm>
            <a:off x="8173859" y="5645525"/>
            <a:ext cx="679573" cy="369331"/>
          </a:xfrm>
          <a:prstGeom prst="rect">
            <a:avLst/>
          </a:prstGeom>
          <a:ln w="25400">
            <a:solidFill>
              <a:schemeClr val="accent1"/>
            </a:solidFill>
          </a:ln>
          <a:effectLst>
            <a:outerShdw blurRad="38100" dist="23000" dir="5400000" rotWithShape="0">
              <a:srgbClr val="000000">
                <a:alpha val="35000"/>
              </a:srgbClr>
            </a:outerShdw>
          </a:effectLst>
        </p:spPr>
        <p:txBody>
          <a:bodyPr lIns="45719" rIns="45719" anchor="ctr"/>
          <a:lstStyle/>
          <a:p>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Slide Number Placeholder 2"/>
          <p:cNvSpPr txBox="1">
            <a:spLocks noGrp="1"/>
          </p:cNvSpPr>
          <p:nvPr>
            <p:ph type="sldNum" sz="quarter" idx="2"/>
          </p:nvPr>
        </p:nvSpPr>
        <p:spPr>
          <a:xfrm>
            <a:off x="25764" y="6486716"/>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26</a:t>
            </a:fld>
            <a:endParaRPr/>
          </a:p>
        </p:txBody>
      </p:sp>
      <p:sp>
        <p:nvSpPr>
          <p:cNvPr id="298" name="Text Placeholder 1"/>
          <p:cNvSpPr txBox="1">
            <a:spLocks noGrp="1"/>
          </p:cNvSpPr>
          <p:nvPr>
            <p:ph type="body" idx="1"/>
          </p:nvPr>
        </p:nvSpPr>
        <p:spPr>
          <a:xfrm>
            <a:off x="506512" y="1464931"/>
            <a:ext cx="11498164" cy="4805681"/>
          </a:xfrm>
          <a:prstGeom prst="rect">
            <a:avLst/>
          </a:prstGeom>
        </p:spPr>
        <p:txBody>
          <a:bodyPr/>
          <a:lstStyle/>
          <a:p>
            <a:pPr>
              <a:spcBef>
                <a:spcPts val="600"/>
              </a:spcBef>
              <a:defRPr sz="2600"/>
            </a:pPr>
            <a:r>
              <a:t>Additional studies</a:t>
            </a:r>
          </a:p>
          <a:p>
            <a:pPr marL="742950" lvl="1" indent="-285750">
              <a:spcBef>
                <a:spcPts val="600"/>
              </a:spcBef>
              <a:defRPr sz="2600"/>
            </a:pPr>
            <a:r>
              <a:t>Tranexamic acid use in severely injured civilian patients and the effects on outcomes: a prospective cohort study (</a:t>
            </a:r>
            <a:r>
              <a:rPr i="1"/>
              <a:t>Annals of Surgery, 2015</a:t>
            </a:r>
            <a:r>
              <a:t>)</a:t>
            </a:r>
            <a:endParaRPr sz="2800"/>
          </a:p>
          <a:p>
            <a:pPr marL="1143000" lvl="2" indent="-228600">
              <a:spcBef>
                <a:spcPts val="600"/>
              </a:spcBef>
              <a:defRPr sz="2600"/>
            </a:pPr>
            <a:r>
              <a:t>Prospective cohort, 456 civilian pts</a:t>
            </a:r>
            <a:endParaRPr sz="2400"/>
          </a:p>
          <a:p>
            <a:pPr marL="1600200" lvl="3" indent="-228600">
              <a:spcBef>
                <a:spcPts val="600"/>
              </a:spcBef>
              <a:defRPr sz="2600"/>
            </a:pPr>
            <a:r>
              <a:t>TXA showed survival benefit in pts p/w hemorrhagic shock</a:t>
            </a:r>
            <a:endParaRPr sz="2000"/>
          </a:p>
          <a:p>
            <a:pPr marL="1600200" lvl="3" indent="-228600">
              <a:spcBef>
                <a:spcPts val="600"/>
              </a:spcBef>
              <a:defRPr sz="2600"/>
            </a:pPr>
            <a:r>
              <a:t>No benefit in the absence of shock</a:t>
            </a:r>
            <a:endParaRPr sz="2000"/>
          </a:p>
          <a:p>
            <a:pPr marL="0" lvl="3" indent="1371600">
              <a:spcBef>
                <a:spcPts val="400"/>
              </a:spcBef>
              <a:buSzTx/>
              <a:buNone/>
              <a:defRPr sz="2600"/>
            </a:pPr>
            <a:endParaRPr sz="2000"/>
          </a:p>
          <a:p>
            <a:pPr>
              <a:spcBef>
                <a:spcPts val="600"/>
              </a:spcBef>
              <a:defRPr sz="2800"/>
            </a:pPr>
            <a:r>
              <a:t>“…………</a:t>
            </a:r>
            <a:r>
              <a:rPr sz="1800" i="1"/>
              <a:t>it is difficult to recommend its use in nonshocked patients within mature civilian trauma systems”</a:t>
            </a:r>
          </a:p>
        </p:txBody>
      </p:sp>
      <p:sp>
        <p:nvSpPr>
          <p:cNvPr id="299" name="Title 2"/>
          <p:cNvSpPr txBox="1">
            <a:spLocks noGrp="1"/>
          </p:cNvSpPr>
          <p:nvPr>
            <p:ph type="title"/>
          </p:nvPr>
        </p:nvSpPr>
        <p:spPr>
          <a:xfrm>
            <a:off x="1665805" y="132398"/>
            <a:ext cx="10441762" cy="1032768"/>
          </a:xfrm>
          <a:prstGeom prst="rect">
            <a:avLst/>
          </a:prstGeom>
        </p:spPr>
        <p:txBody>
          <a:bodyPr/>
          <a:lstStyle/>
          <a:p>
            <a:r>
              <a:t>Tranexamic Acid(TXA) in trauma</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lide Number Placeholder 2"/>
          <p:cNvSpPr txBox="1">
            <a:spLocks noGrp="1"/>
          </p:cNvSpPr>
          <p:nvPr>
            <p:ph type="sldNum" sz="quarter" idx="2"/>
          </p:nvPr>
        </p:nvSpPr>
        <p:spPr>
          <a:xfrm>
            <a:off x="25764" y="6486716"/>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27</a:t>
            </a:fld>
            <a:endParaRPr/>
          </a:p>
        </p:txBody>
      </p:sp>
      <p:sp>
        <p:nvSpPr>
          <p:cNvPr id="302" name="Text Placeholder 1"/>
          <p:cNvSpPr txBox="1">
            <a:spLocks noGrp="1"/>
          </p:cNvSpPr>
          <p:nvPr>
            <p:ph type="body" idx="1"/>
          </p:nvPr>
        </p:nvSpPr>
        <p:spPr>
          <a:xfrm>
            <a:off x="506512" y="1464931"/>
            <a:ext cx="11498164" cy="4805681"/>
          </a:xfrm>
          <a:prstGeom prst="rect">
            <a:avLst/>
          </a:prstGeom>
        </p:spPr>
        <p:txBody>
          <a:bodyPr/>
          <a:lstStyle/>
          <a:p>
            <a:pPr>
              <a:spcBef>
                <a:spcPts val="600"/>
              </a:spcBef>
              <a:defRPr sz="2600"/>
            </a:pPr>
            <a:r>
              <a:t>Additional studies</a:t>
            </a:r>
          </a:p>
          <a:p>
            <a:pPr>
              <a:spcBef>
                <a:spcPts val="600"/>
              </a:spcBef>
              <a:defRPr sz="2600" i="1"/>
            </a:pPr>
            <a:r>
              <a:t>Moore et al, 2013, J Trauma Acute Care Surg</a:t>
            </a:r>
          </a:p>
        </p:txBody>
      </p:sp>
      <p:sp>
        <p:nvSpPr>
          <p:cNvPr id="303" name="Title 2"/>
          <p:cNvSpPr txBox="1">
            <a:spLocks noGrp="1"/>
          </p:cNvSpPr>
          <p:nvPr>
            <p:ph type="title"/>
          </p:nvPr>
        </p:nvSpPr>
        <p:spPr>
          <a:xfrm>
            <a:off x="1665805" y="132398"/>
            <a:ext cx="10441762" cy="1032768"/>
          </a:xfrm>
          <a:prstGeom prst="rect">
            <a:avLst/>
          </a:prstGeom>
        </p:spPr>
        <p:txBody>
          <a:bodyPr/>
          <a:lstStyle/>
          <a:p>
            <a:r>
              <a:t>Tranexamic Acid(TXA) in trauma</a:t>
            </a:r>
          </a:p>
        </p:txBody>
      </p:sp>
      <p:pic>
        <p:nvPicPr>
          <p:cNvPr id="304" name="Picture 3" descr="Picture 3"/>
          <p:cNvPicPr>
            <a:picLocks noChangeAspect="1"/>
          </p:cNvPicPr>
          <p:nvPr/>
        </p:nvPicPr>
        <p:blipFill>
          <a:blip r:embed="rId3">
            <a:extLst/>
          </a:blip>
          <a:stretch>
            <a:fillRect/>
          </a:stretch>
        </p:blipFill>
        <p:spPr>
          <a:xfrm>
            <a:off x="3534521" y="2324272"/>
            <a:ext cx="5695379" cy="3716044"/>
          </a:xfrm>
          <a:prstGeom prst="rect">
            <a:avLst/>
          </a:prstGeom>
          <a:ln w="12700">
            <a:miter lim="400000"/>
          </a:ln>
        </p:spPr>
      </p:pic>
      <p:sp>
        <p:nvSpPr>
          <p:cNvPr id="305" name="Oval 4"/>
          <p:cNvSpPr/>
          <p:nvPr/>
        </p:nvSpPr>
        <p:spPr>
          <a:xfrm>
            <a:off x="5274378" y="3683978"/>
            <a:ext cx="2467615" cy="644244"/>
          </a:xfrm>
          <a:prstGeom prst="ellipse">
            <a:avLst/>
          </a:prstGeom>
          <a:ln w="76200">
            <a:solidFill>
              <a:srgbClr val="FFFF00"/>
            </a:solidFill>
          </a:ln>
          <a:effectLst>
            <a:outerShdw blurRad="38100" dist="23000" dir="5400000" rotWithShape="0">
              <a:srgbClr val="000000">
                <a:alpha val="35000"/>
              </a:srgbClr>
            </a:outerShdw>
          </a:effectLst>
        </p:spPr>
        <p:txBody>
          <a:bodyPr lIns="45719" rIns="45719" anchor="ctr"/>
          <a:lstStyle/>
          <a:p>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Slide Number Placeholder 2"/>
          <p:cNvSpPr txBox="1">
            <a:spLocks noGrp="1"/>
          </p:cNvSpPr>
          <p:nvPr>
            <p:ph type="sldNum" sz="quarter" idx="2"/>
          </p:nvPr>
        </p:nvSpPr>
        <p:spPr>
          <a:xfrm>
            <a:off x="25764" y="6486716"/>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28</a:t>
            </a:fld>
            <a:endParaRPr/>
          </a:p>
        </p:txBody>
      </p:sp>
      <p:sp>
        <p:nvSpPr>
          <p:cNvPr id="310" name="D - Disability Traumatic Brain Injury"/>
          <p:cNvSpPr txBox="1">
            <a:spLocks noGrp="1"/>
          </p:cNvSpPr>
          <p:nvPr>
            <p:ph type="title" idx="4294967295"/>
          </p:nvPr>
        </p:nvSpPr>
        <p:spPr>
          <a:xfrm>
            <a:off x="1522412" y="274638"/>
            <a:ext cx="6400801" cy="868363"/>
          </a:xfrm>
          <a:prstGeom prst="rect">
            <a:avLst/>
          </a:prstGeom>
        </p:spPr>
        <p:txBody>
          <a:bodyPr/>
          <a:lstStyle>
            <a:lvl1pPr defTabSz="612648">
              <a:defRPr sz="2600"/>
            </a:lvl1pPr>
          </a:lstStyle>
          <a:p>
            <a:r>
              <a:t>Traumatic Brain Injury</a:t>
            </a:r>
          </a:p>
        </p:txBody>
      </p:sp>
      <p:sp>
        <p:nvSpPr>
          <p:cNvPr id="311" name="Most common cause of death in trauma"/>
          <p:cNvSpPr txBox="1">
            <a:spLocks noGrp="1"/>
          </p:cNvSpPr>
          <p:nvPr>
            <p:ph type="body" sz="half" idx="4294967295"/>
          </p:nvPr>
        </p:nvSpPr>
        <p:spPr>
          <a:xfrm>
            <a:off x="1522412" y="1365503"/>
            <a:ext cx="4419601" cy="3810001"/>
          </a:xfrm>
          <a:prstGeom prst="rect">
            <a:avLst/>
          </a:prstGeom>
        </p:spPr>
        <p:txBody>
          <a:bodyPr lIns="45719" tIns="45719" rIns="45719" bIns="45719"/>
          <a:lstStyle/>
          <a:p>
            <a:pPr marL="533400" indent="-533400">
              <a:spcBef>
                <a:spcPts val="600"/>
              </a:spcBef>
              <a:buSzTx/>
              <a:buNone/>
              <a:defRPr sz="2800"/>
            </a:pPr>
            <a:endParaRPr/>
          </a:p>
          <a:p>
            <a:pPr marL="533400" indent="-533400">
              <a:spcBef>
                <a:spcPts val="600"/>
              </a:spcBef>
              <a:defRPr sz="2800"/>
            </a:pPr>
            <a:r>
              <a:t>Most common cause of death in trauma</a:t>
            </a:r>
          </a:p>
        </p:txBody>
      </p:sp>
      <p:pic>
        <p:nvPicPr>
          <p:cNvPr id="312" name="Picture 1" descr="Picture 1"/>
          <p:cNvPicPr>
            <a:picLocks noChangeAspect="1"/>
          </p:cNvPicPr>
          <p:nvPr/>
        </p:nvPicPr>
        <p:blipFill>
          <a:blip r:embed="rId2">
            <a:extLst/>
          </a:blip>
          <a:stretch>
            <a:fillRect/>
          </a:stretch>
        </p:blipFill>
        <p:spPr>
          <a:xfrm>
            <a:off x="5964730" y="274639"/>
            <a:ext cx="4169512" cy="5741152"/>
          </a:xfrm>
          <a:prstGeom prst="rect">
            <a:avLst/>
          </a:prstGeom>
          <a:ln w="12700">
            <a:miter lim="400000"/>
          </a:ln>
        </p:spPr>
      </p:pic>
      <p:pic>
        <p:nvPicPr>
          <p:cNvPr id="313" name="Avoid-Head-Injury" descr="Avoid-Head-Injury">
            <a:hlinkClick r:id="rId3"/>
          </p:cNvPr>
          <p:cNvPicPr>
            <a:picLocks noChangeAspect="1"/>
          </p:cNvPicPr>
          <p:nvPr/>
        </p:nvPicPr>
        <p:blipFill>
          <a:blip r:embed="rId4">
            <a:extLst/>
          </a:blip>
          <a:stretch>
            <a:fillRect/>
          </a:stretch>
        </p:blipFill>
        <p:spPr>
          <a:xfrm>
            <a:off x="5942012" y="274638"/>
            <a:ext cx="1862139" cy="2338389"/>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Slide Number Placeholder 2"/>
          <p:cNvSpPr txBox="1">
            <a:spLocks noGrp="1"/>
          </p:cNvSpPr>
          <p:nvPr>
            <p:ph type="sldNum" sz="quarter" idx="2"/>
          </p:nvPr>
        </p:nvSpPr>
        <p:spPr>
          <a:xfrm>
            <a:off x="25764" y="6486716"/>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29</a:t>
            </a:fld>
            <a:endParaRPr/>
          </a:p>
        </p:txBody>
      </p:sp>
      <p:sp>
        <p:nvSpPr>
          <p:cNvPr id="316" name="By the numbers…"/>
          <p:cNvSpPr txBox="1">
            <a:spLocks noGrp="1"/>
          </p:cNvSpPr>
          <p:nvPr>
            <p:ph type="title" idx="4294967295"/>
          </p:nvPr>
        </p:nvSpPr>
        <p:spPr>
          <a:xfrm>
            <a:off x="1522412" y="0"/>
            <a:ext cx="8229601" cy="639765"/>
          </a:xfrm>
          <a:prstGeom prst="rect">
            <a:avLst/>
          </a:prstGeom>
        </p:spPr>
        <p:txBody>
          <a:bodyPr/>
          <a:lstStyle>
            <a:lvl1pPr defTabSz="842344">
              <a:defRPr sz="3666"/>
            </a:lvl1pPr>
          </a:lstStyle>
          <a:p>
            <a:r>
              <a:t>By the numbers…</a:t>
            </a:r>
          </a:p>
        </p:txBody>
      </p:sp>
      <p:sp>
        <p:nvSpPr>
          <p:cNvPr id="317" name="100,000 people die from TBI and 500,000 more are permanently disabled…"/>
          <p:cNvSpPr txBox="1">
            <a:spLocks noGrp="1"/>
          </p:cNvSpPr>
          <p:nvPr>
            <p:ph type="body" sz="half" idx="4294967295"/>
          </p:nvPr>
        </p:nvSpPr>
        <p:spPr>
          <a:xfrm>
            <a:off x="6627811" y="1143000"/>
            <a:ext cx="4038601" cy="5334000"/>
          </a:xfrm>
          <a:prstGeom prst="rect">
            <a:avLst/>
          </a:prstGeom>
        </p:spPr>
        <p:txBody>
          <a:bodyPr lIns="45719" tIns="45719" rIns="45719" bIns="45719"/>
          <a:lstStyle/>
          <a:p>
            <a:pPr marL="284163" indent="-284163">
              <a:lnSpc>
                <a:spcPct val="80000"/>
              </a:lnSpc>
              <a:spcBef>
                <a:spcPts val="600"/>
              </a:spcBef>
              <a:buSzTx/>
              <a:buNone/>
              <a:defRPr sz="2400"/>
            </a:pPr>
            <a:endParaRPr/>
          </a:p>
          <a:p>
            <a:pPr marL="284163" indent="-284163">
              <a:lnSpc>
                <a:spcPct val="80000"/>
              </a:lnSpc>
              <a:spcBef>
                <a:spcPts val="600"/>
              </a:spcBef>
              <a:defRPr sz="2400"/>
            </a:pPr>
            <a:endParaRPr/>
          </a:p>
          <a:p>
            <a:pPr marL="284163" indent="-284163">
              <a:lnSpc>
                <a:spcPct val="80000"/>
              </a:lnSpc>
              <a:spcBef>
                <a:spcPts val="500"/>
              </a:spcBef>
              <a:defRPr sz="2400"/>
            </a:pPr>
            <a:r>
              <a:t>100,000 people die from TBI and 500,000 more are permanently disabled</a:t>
            </a:r>
            <a:br/>
            <a:endParaRPr/>
          </a:p>
          <a:p>
            <a:pPr marL="284163" indent="-284163">
              <a:lnSpc>
                <a:spcPct val="80000"/>
              </a:lnSpc>
              <a:spcBef>
                <a:spcPts val="600"/>
              </a:spcBef>
              <a:defRPr sz="2400"/>
            </a:pPr>
            <a:endParaRPr/>
          </a:p>
          <a:p>
            <a:pPr marL="284163" indent="-284163">
              <a:lnSpc>
                <a:spcPct val="80000"/>
              </a:lnSpc>
              <a:spcBef>
                <a:spcPts val="500"/>
              </a:spcBef>
              <a:defRPr sz="2400"/>
            </a:pPr>
            <a:r>
              <a:t>Approx 5.3 million Americans (&gt; 2% US population) – are disabled following TBI</a:t>
            </a:r>
          </a:p>
        </p:txBody>
      </p:sp>
      <p:pic>
        <p:nvPicPr>
          <p:cNvPr id="318" name="Comparison of Annual Incidence of Traumatic Brain Injuries compiled by the Brain Injury Association of America" descr="Comparison of Annual Incidence of Traumatic Brain Injuries compiled by the Brain Injury Association of America"/>
          <p:cNvPicPr>
            <a:picLocks noChangeAspect="1"/>
          </p:cNvPicPr>
          <p:nvPr/>
        </p:nvPicPr>
        <p:blipFill>
          <a:blip r:embed="rId3">
            <a:extLst/>
          </a:blip>
          <a:stretch>
            <a:fillRect/>
          </a:stretch>
        </p:blipFill>
        <p:spPr>
          <a:xfrm>
            <a:off x="1655761" y="762000"/>
            <a:ext cx="4502660" cy="5586973"/>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lide Number Placeholder 2"/>
          <p:cNvSpPr txBox="1">
            <a:spLocks noGrp="1"/>
          </p:cNvSpPr>
          <p:nvPr>
            <p:ph type="sldNum" sz="quarter" idx="2"/>
          </p:nvPr>
        </p:nvSpPr>
        <p:spPr>
          <a:xfrm>
            <a:off x="25764" y="6486716"/>
            <a:ext cx="181382"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
        <p:nvSpPr>
          <p:cNvPr id="162" name="Slide Number Placeholder 2"/>
          <p:cNvSpPr txBox="1"/>
          <p:nvPr/>
        </p:nvSpPr>
        <p:spPr>
          <a:xfrm>
            <a:off x="76246" y="6486716"/>
            <a:ext cx="89943"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2</a:t>
            </a:r>
          </a:p>
        </p:txBody>
      </p:sp>
      <p:sp>
        <p:nvSpPr>
          <p:cNvPr id="163" name="Slide Number Placeholder 2"/>
          <p:cNvSpPr txBox="1"/>
          <p:nvPr/>
        </p:nvSpPr>
        <p:spPr>
          <a:xfrm>
            <a:off x="76246" y="6486718"/>
            <a:ext cx="944717" cy="2483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200"/>
            </a:lvl1pPr>
          </a:lstStyle>
          <a:p>
            <a:r>
              <a:t>2</a:t>
            </a:r>
          </a:p>
        </p:txBody>
      </p:sp>
      <p:sp>
        <p:nvSpPr>
          <p:cNvPr id="164" name="Title 3"/>
          <p:cNvSpPr txBox="1">
            <a:spLocks noGrp="1"/>
          </p:cNvSpPr>
          <p:nvPr>
            <p:ph type="title"/>
          </p:nvPr>
        </p:nvSpPr>
        <p:spPr>
          <a:xfrm>
            <a:off x="1670567" y="132398"/>
            <a:ext cx="10441762" cy="1032768"/>
          </a:xfrm>
          <a:prstGeom prst="rect">
            <a:avLst/>
          </a:prstGeom>
        </p:spPr>
        <p:txBody>
          <a:bodyPr/>
          <a:lstStyle/>
          <a:p>
            <a:r>
              <a:t>Objectives</a:t>
            </a:r>
          </a:p>
        </p:txBody>
      </p:sp>
      <p:sp>
        <p:nvSpPr>
          <p:cNvPr id="165" name="Content Placeholder 1"/>
          <p:cNvSpPr txBox="1">
            <a:spLocks noGrp="1"/>
          </p:cNvSpPr>
          <p:nvPr>
            <p:ph type="body" idx="1"/>
          </p:nvPr>
        </p:nvSpPr>
        <p:spPr>
          <a:xfrm>
            <a:off x="295708" y="1379911"/>
            <a:ext cx="11621600" cy="4773986"/>
          </a:xfrm>
          <a:prstGeom prst="rect">
            <a:avLst/>
          </a:prstGeom>
        </p:spPr>
        <p:txBody>
          <a:bodyPr/>
          <a:lstStyle/>
          <a:p>
            <a:pPr marL="342900" indent="-342900">
              <a:lnSpc>
                <a:spcPct val="100000"/>
              </a:lnSpc>
              <a:spcBef>
                <a:spcPts val="600"/>
              </a:spcBef>
              <a:buClrTx/>
              <a:buSzPct val="100000"/>
              <a:defRPr sz="2800"/>
            </a:pPr>
            <a:r>
              <a:t>Review capabilities of different levels of trauma centers</a:t>
            </a:r>
          </a:p>
          <a:p>
            <a:pPr marL="342900" indent="-342900">
              <a:lnSpc>
                <a:spcPct val="100000"/>
              </a:lnSpc>
              <a:spcBef>
                <a:spcPts val="600"/>
              </a:spcBef>
              <a:buClrTx/>
              <a:buSzPct val="100000"/>
              <a:defRPr sz="2800"/>
            </a:pPr>
            <a:r>
              <a:t>Discuss initial management and stabilization of traumatic injuries </a:t>
            </a:r>
          </a:p>
          <a:p>
            <a:pPr marL="342900" indent="-342900">
              <a:lnSpc>
                <a:spcPct val="100000"/>
              </a:lnSpc>
              <a:spcBef>
                <a:spcPts val="600"/>
              </a:spcBef>
              <a:buClrTx/>
              <a:buSzPct val="100000"/>
              <a:defRPr sz="2800"/>
            </a:pPr>
            <a:r>
              <a:t>Discuss novel ideas for stabilization outside of Level 1 centers. </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Slide Number Placeholder 2"/>
          <p:cNvSpPr txBox="1">
            <a:spLocks noGrp="1"/>
          </p:cNvSpPr>
          <p:nvPr>
            <p:ph type="sldNum" sz="quarter" idx="2"/>
          </p:nvPr>
        </p:nvSpPr>
        <p:spPr>
          <a:xfrm>
            <a:off x="25764" y="6486716"/>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30</a:t>
            </a:fld>
            <a:endParaRPr/>
          </a:p>
        </p:txBody>
      </p:sp>
      <p:sp>
        <p:nvSpPr>
          <p:cNvPr id="323" name="TBI – Pathophysiology"/>
          <p:cNvSpPr txBox="1">
            <a:spLocks noGrp="1"/>
          </p:cNvSpPr>
          <p:nvPr>
            <p:ph type="title" idx="4294967295"/>
          </p:nvPr>
        </p:nvSpPr>
        <p:spPr>
          <a:xfrm>
            <a:off x="1522412" y="274638"/>
            <a:ext cx="8229601" cy="1143001"/>
          </a:xfrm>
          <a:prstGeom prst="rect">
            <a:avLst/>
          </a:prstGeom>
        </p:spPr>
        <p:txBody>
          <a:bodyPr/>
          <a:lstStyle>
            <a:lvl1pPr>
              <a:defRPr sz="4000"/>
            </a:lvl1pPr>
          </a:lstStyle>
          <a:p>
            <a:r>
              <a:t>TBI – Pathophysiology</a:t>
            </a:r>
          </a:p>
        </p:txBody>
      </p:sp>
      <p:sp>
        <p:nvSpPr>
          <p:cNvPr id="324" name="Primary brain injury – The Main Event:…"/>
          <p:cNvSpPr txBox="1">
            <a:spLocks noGrp="1"/>
          </p:cNvSpPr>
          <p:nvPr>
            <p:ph type="body" sz="half" idx="4294967295"/>
          </p:nvPr>
        </p:nvSpPr>
        <p:spPr>
          <a:xfrm>
            <a:off x="1522412" y="1600200"/>
            <a:ext cx="4191001" cy="5029200"/>
          </a:xfrm>
          <a:prstGeom prst="rect">
            <a:avLst/>
          </a:prstGeom>
        </p:spPr>
        <p:txBody>
          <a:bodyPr lIns="45719" tIns="45719" rIns="45719" bIns="45719"/>
          <a:lstStyle/>
          <a:p>
            <a:pPr marL="284163" indent="-284163">
              <a:lnSpc>
                <a:spcPct val="80000"/>
              </a:lnSpc>
              <a:spcBef>
                <a:spcPts val="600"/>
              </a:spcBef>
              <a:defRPr sz="1600"/>
            </a:pPr>
            <a:endParaRPr/>
          </a:p>
          <a:p>
            <a:pPr marL="284163" indent="-284163">
              <a:lnSpc>
                <a:spcPct val="80000"/>
              </a:lnSpc>
              <a:spcBef>
                <a:spcPts val="500"/>
              </a:spcBef>
              <a:defRPr sz="2400"/>
            </a:pPr>
            <a:r>
              <a:t>Primary brain injury – The Main Event:</a:t>
            </a:r>
            <a:endParaRPr sz="2800"/>
          </a:p>
          <a:p>
            <a:pPr marL="742950" lvl="1" indent="-285750">
              <a:lnSpc>
                <a:spcPct val="80000"/>
              </a:lnSpc>
              <a:spcBef>
                <a:spcPts val="0"/>
              </a:spcBef>
              <a:defRPr sz="2000"/>
            </a:pPr>
            <a:endParaRPr sz="2800"/>
          </a:p>
          <a:p>
            <a:pPr marL="742950" lvl="1" indent="-285750">
              <a:lnSpc>
                <a:spcPct val="80000"/>
              </a:lnSpc>
              <a:spcBef>
                <a:spcPts val="0"/>
              </a:spcBef>
              <a:defRPr sz="2000"/>
            </a:pPr>
            <a:r>
              <a:t>Vasogenic cerebral edema defect BBB </a:t>
            </a:r>
            <a:r>
              <a:rPr>
                <a:latin typeface="Wingdings"/>
                <a:ea typeface="Wingdings"/>
                <a:cs typeface="Wingdings"/>
                <a:sym typeface="Wingdings"/>
              </a:rPr>
              <a:t></a:t>
            </a:r>
            <a:r>
              <a:t> permeability alterations</a:t>
            </a:r>
          </a:p>
          <a:p>
            <a:pPr marL="742950" lvl="1" indent="-285750">
              <a:lnSpc>
                <a:spcPct val="80000"/>
              </a:lnSpc>
              <a:spcBef>
                <a:spcPts val="0"/>
              </a:spcBef>
              <a:defRPr sz="2000"/>
            </a:pPr>
            <a:endParaRPr/>
          </a:p>
          <a:p>
            <a:pPr marL="742950" lvl="1" indent="-285750">
              <a:lnSpc>
                <a:spcPct val="80000"/>
              </a:lnSpc>
              <a:spcBef>
                <a:spcPts val="0"/>
              </a:spcBef>
              <a:defRPr sz="2000"/>
            </a:pPr>
            <a:r>
              <a:t>Cytotoxic cerebral edema – defect cell structure and regulation of ionic gradients</a:t>
            </a:r>
          </a:p>
          <a:p>
            <a:pPr marL="742950" lvl="1" indent="-285750">
              <a:lnSpc>
                <a:spcPct val="80000"/>
              </a:lnSpc>
              <a:spcBef>
                <a:spcPts val="0"/>
              </a:spcBef>
              <a:defRPr sz="2000"/>
            </a:pPr>
            <a:endParaRPr/>
          </a:p>
          <a:p>
            <a:pPr marL="284163" indent="-284163">
              <a:lnSpc>
                <a:spcPct val="80000"/>
              </a:lnSpc>
              <a:spcBef>
                <a:spcPts val="600"/>
              </a:spcBef>
              <a:defRPr sz="1600"/>
            </a:pPr>
            <a:endParaRPr/>
          </a:p>
          <a:p>
            <a:pPr marL="284163" indent="-284163">
              <a:lnSpc>
                <a:spcPct val="80000"/>
              </a:lnSpc>
              <a:spcBef>
                <a:spcPts val="600"/>
              </a:spcBef>
              <a:defRPr sz="1600"/>
            </a:pPr>
            <a:endParaRPr/>
          </a:p>
          <a:p>
            <a:pPr marL="284163" indent="-284163">
              <a:lnSpc>
                <a:spcPct val="80000"/>
              </a:lnSpc>
              <a:spcBef>
                <a:spcPts val="500"/>
              </a:spcBef>
              <a:defRPr sz="2400"/>
            </a:pPr>
            <a:r>
              <a:t>Secondary brain injury – </a:t>
            </a:r>
          </a:p>
          <a:p>
            <a:pPr marL="284163" indent="-284163">
              <a:lnSpc>
                <a:spcPct val="80000"/>
              </a:lnSpc>
              <a:spcBef>
                <a:spcPts val="500"/>
              </a:spcBef>
              <a:buSzTx/>
              <a:buNone/>
              <a:defRPr sz="2400"/>
            </a:pPr>
            <a:r>
              <a:t>	What we try and prevent</a:t>
            </a:r>
          </a:p>
        </p:txBody>
      </p:sp>
      <p:sp>
        <p:nvSpPr>
          <p:cNvPr id="325" name="Line"/>
          <p:cNvSpPr/>
          <p:nvPr/>
        </p:nvSpPr>
        <p:spPr>
          <a:xfrm flipV="1">
            <a:off x="5027613" y="2286000"/>
            <a:ext cx="1905002" cy="76202"/>
          </a:xfrm>
          <a:prstGeom prst="line">
            <a:avLst/>
          </a:prstGeom>
          <a:ln w="22225">
            <a:solidFill>
              <a:srgbClr val="009999"/>
            </a:solidFill>
            <a:tailEnd type="triangle"/>
          </a:ln>
        </p:spPr>
        <p:txBody>
          <a:bodyPr lIns="45719" rIns="45719"/>
          <a:lstStyle/>
          <a:p>
            <a:endParaRPr/>
          </a:p>
        </p:txBody>
      </p:sp>
      <p:pic>
        <p:nvPicPr>
          <p:cNvPr id="326" name="Picture 1" descr="Picture 1"/>
          <p:cNvPicPr>
            <a:picLocks noChangeAspect="1"/>
          </p:cNvPicPr>
          <p:nvPr/>
        </p:nvPicPr>
        <p:blipFill>
          <a:blip r:embed="rId3">
            <a:extLst/>
          </a:blip>
          <a:stretch>
            <a:fillRect/>
          </a:stretch>
        </p:blipFill>
        <p:spPr>
          <a:xfrm>
            <a:off x="7073290" y="1738313"/>
            <a:ext cx="4927335" cy="3079585"/>
          </a:xfrm>
          <a:prstGeom prst="rect">
            <a:avLst/>
          </a:prstGeom>
          <a:ln w="12700">
            <a:miter lim="400000"/>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Slide Number Placeholder 2"/>
          <p:cNvSpPr txBox="1">
            <a:spLocks noGrp="1"/>
          </p:cNvSpPr>
          <p:nvPr>
            <p:ph type="sldNum" sz="quarter" idx="2"/>
          </p:nvPr>
        </p:nvSpPr>
        <p:spPr>
          <a:xfrm>
            <a:off x="25764" y="6486716"/>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31</a:t>
            </a:fld>
            <a:endParaRPr/>
          </a:p>
        </p:txBody>
      </p:sp>
      <p:sp>
        <p:nvSpPr>
          <p:cNvPr id="331" name="TBI – Secondary Brain Injury"/>
          <p:cNvSpPr txBox="1">
            <a:spLocks noGrp="1"/>
          </p:cNvSpPr>
          <p:nvPr>
            <p:ph type="title" idx="4294967295"/>
          </p:nvPr>
        </p:nvSpPr>
        <p:spPr>
          <a:xfrm>
            <a:off x="1714917" y="354325"/>
            <a:ext cx="8229601" cy="764890"/>
          </a:xfrm>
          <a:prstGeom prst="rect">
            <a:avLst/>
          </a:prstGeom>
        </p:spPr>
        <p:txBody>
          <a:bodyPr/>
          <a:lstStyle>
            <a:lvl1pPr defTabSz="512062">
              <a:defRPr sz="3200"/>
            </a:lvl1pPr>
          </a:lstStyle>
          <a:p>
            <a:r>
              <a:t>TBI – Secondary Brain Injury</a:t>
            </a:r>
          </a:p>
        </p:txBody>
      </p:sp>
      <p:sp>
        <p:nvSpPr>
          <p:cNvPr id="332" name="Secondary injury makes initial injury worse…"/>
          <p:cNvSpPr txBox="1">
            <a:spLocks noGrp="1"/>
          </p:cNvSpPr>
          <p:nvPr>
            <p:ph type="body" idx="4294967295"/>
          </p:nvPr>
        </p:nvSpPr>
        <p:spPr>
          <a:xfrm>
            <a:off x="1399319" y="1273100"/>
            <a:ext cx="8305801" cy="5105401"/>
          </a:xfrm>
          <a:prstGeom prst="rect">
            <a:avLst/>
          </a:prstGeom>
        </p:spPr>
        <p:txBody>
          <a:bodyPr lIns="45719" tIns="45719" rIns="45719" bIns="45719"/>
          <a:lstStyle/>
          <a:p>
            <a:pPr marL="284163" indent="-284163"/>
            <a:r>
              <a:t>Secondary injury makes initial injury worse</a:t>
            </a:r>
          </a:p>
          <a:p>
            <a:pPr marL="628650" lvl="1" indent="-342900">
              <a:spcBef>
                <a:spcPts val="0"/>
              </a:spcBef>
              <a:defRPr sz="2400"/>
            </a:pPr>
            <a:r>
              <a:t>Early intubation</a:t>
            </a:r>
          </a:p>
          <a:p>
            <a:pPr marL="628650" lvl="1" indent="-342900">
              <a:spcBef>
                <a:spcPts val="0"/>
              </a:spcBef>
              <a:defRPr sz="2400"/>
            </a:pPr>
            <a:r>
              <a:t>Trauma center admission</a:t>
            </a:r>
          </a:p>
          <a:p>
            <a:pPr marL="628650" lvl="1" indent="-342900">
              <a:spcBef>
                <a:spcPts val="0"/>
              </a:spcBef>
              <a:defRPr sz="2400"/>
            </a:pPr>
            <a:r>
              <a:t>Early resuscitation</a:t>
            </a:r>
          </a:p>
          <a:p>
            <a:pPr marL="628650" lvl="1" indent="-342900">
              <a:spcBef>
                <a:spcPts val="0"/>
              </a:spcBef>
              <a:defRPr sz="2400"/>
            </a:pPr>
            <a:r>
              <a:t>Early CT scan and evacuation of space occupying lesion</a:t>
            </a:r>
          </a:p>
          <a:p>
            <a:pPr marL="628650" lvl="1" indent="-342900">
              <a:spcBef>
                <a:spcPts val="0"/>
              </a:spcBef>
              <a:defRPr sz="2400"/>
            </a:pPr>
            <a:r>
              <a:t>ICU monitoring</a:t>
            </a:r>
          </a:p>
          <a:p>
            <a:pPr marL="0" lvl="1" indent="457200">
              <a:spcBef>
                <a:spcPts val="0"/>
              </a:spcBef>
              <a:buSzTx/>
              <a:buNone/>
              <a:defRPr sz="2400"/>
            </a:pPr>
            <a:endParaRPr/>
          </a:p>
          <a:p>
            <a:pPr marL="0" lvl="1" indent="457200">
              <a:spcBef>
                <a:spcPts val="0"/>
              </a:spcBef>
              <a:buSzTx/>
              <a:buNone/>
              <a:defRPr sz="2400"/>
            </a:pPr>
            <a:r>
              <a:t>Severe TBI mortality 		(1970s) </a:t>
            </a:r>
            <a:r>
              <a:rPr>
                <a:latin typeface="Wingdings"/>
                <a:ea typeface="Wingdings"/>
                <a:cs typeface="Wingdings"/>
                <a:sym typeface="Wingdings"/>
              </a:rPr>
              <a:t> </a:t>
            </a:r>
            <a:r>
              <a:t>50%</a:t>
            </a:r>
          </a:p>
          <a:p>
            <a:pPr marL="0" lvl="1" indent="457200">
              <a:spcBef>
                <a:spcPts val="0"/>
              </a:spcBef>
              <a:buSzTx/>
              <a:buNone/>
              <a:defRPr sz="2400"/>
            </a:pPr>
            <a:r>
              <a:t>							present </a:t>
            </a:r>
            <a:r>
              <a:rPr>
                <a:latin typeface="Wingdings"/>
                <a:ea typeface="Wingdings"/>
                <a:cs typeface="Wingdings"/>
                <a:sym typeface="Wingdings"/>
              </a:rPr>
              <a:t> </a:t>
            </a:r>
            <a:r>
              <a:t>36%</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Slide Number Placeholder 2"/>
          <p:cNvSpPr txBox="1">
            <a:spLocks noGrp="1"/>
          </p:cNvSpPr>
          <p:nvPr>
            <p:ph type="sldNum" sz="quarter" idx="2"/>
          </p:nvPr>
        </p:nvSpPr>
        <p:spPr>
          <a:xfrm>
            <a:off x="25764" y="6486716"/>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32</a:t>
            </a:fld>
            <a:endParaRPr/>
          </a:p>
        </p:txBody>
      </p:sp>
      <p:sp>
        <p:nvSpPr>
          <p:cNvPr id="337" name="Decreasing Secondary TBI"/>
          <p:cNvSpPr txBox="1">
            <a:spLocks noGrp="1"/>
          </p:cNvSpPr>
          <p:nvPr>
            <p:ph type="title" idx="4294967295"/>
          </p:nvPr>
        </p:nvSpPr>
        <p:spPr>
          <a:xfrm>
            <a:off x="1522412" y="274638"/>
            <a:ext cx="8229601" cy="1143001"/>
          </a:xfrm>
          <a:prstGeom prst="rect">
            <a:avLst/>
          </a:prstGeom>
        </p:spPr>
        <p:txBody>
          <a:bodyPr/>
          <a:lstStyle/>
          <a:p>
            <a:r>
              <a:t>Decreasing Secondary TBI</a:t>
            </a:r>
          </a:p>
        </p:txBody>
      </p:sp>
      <p:sp>
        <p:nvSpPr>
          <p:cNvPr id="338" name="Prevent hypoxia…"/>
          <p:cNvSpPr txBox="1">
            <a:spLocks noGrp="1"/>
          </p:cNvSpPr>
          <p:nvPr>
            <p:ph type="body" idx="4294967295"/>
          </p:nvPr>
        </p:nvSpPr>
        <p:spPr>
          <a:xfrm>
            <a:off x="1637914" y="1418801"/>
            <a:ext cx="8229601" cy="4525963"/>
          </a:xfrm>
          <a:prstGeom prst="rect">
            <a:avLst/>
          </a:prstGeom>
        </p:spPr>
        <p:txBody>
          <a:bodyPr lIns="45719" tIns="45719" rIns="45719" bIns="45719"/>
          <a:lstStyle/>
          <a:p>
            <a:pPr marL="284163" indent="-284163">
              <a:spcBef>
                <a:spcPts val="600"/>
              </a:spcBef>
              <a:defRPr sz="2800"/>
            </a:pPr>
            <a:r>
              <a:t>Prevent hypoxia</a:t>
            </a:r>
          </a:p>
          <a:p>
            <a:pPr marL="284163" indent="-284163">
              <a:spcBef>
                <a:spcPts val="600"/>
              </a:spcBef>
              <a:defRPr sz="2800"/>
            </a:pPr>
            <a:r>
              <a:t>Prevent hypotension</a:t>
            </a:r>
          </a:p>
          <a:p>
            <a:pPr marL="284163" indent="-284163">
              <a:spcBef>
                <a:spcPts val="600"/>
              </a:spcBef>
              <a:defRPr sz="2800"/>
            </a:pPr>
            <a:r>
              <a:t>Avoid fever</a:t>
            </a:r>
          </a:p>
          <a:p>
            <a:pPr marL="284163" indent="-284163">
              <a:spcBef>
                <a:spcPts val="600"/>
              </a:spcBef>
              <a:defRPr sz="2800"/>
            </a:pPr>
            <a:r>
              <a:t>Avoid hypoglycemia </a:t>
            </a:r>
          </a:p>
          <a:p>
            <a:pPr marL="284163" indent="-284163">
              <a:spcBef>
                <a:spcPts val="600"/>
              </a:spcBef>
              <a:defRPr sz="2800"/>
            </a:pPr>
            <a:r>
              <a:t>Normalize intracranial hypertension</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Slide Number Placeholder 2"/>
          <p:cNvSpPr txBox="1">
            <a:spLocks noGrp="1"/>
          </p:cNvSpPr>
          <p:nvPr>
            <p:ph type="sldNum" sz="quarter" idx="2"/>
          </p:nvPr>
        </p:nvSpPr>
        <p:spPr>
          <a:xfrm>
            <a:off x="25764" y="6486716"/>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33</a:t>
            </a:fld>
            <a:endParaRPr/>
          </a:p>
        </p:txBody>
      </p:sp>
      <p:sp>
        <p:nvSpPr>
          <p:cNvPr id="341" name="Intracranial Pressure"/>
          <p:cNvSpPr txBox="1">
            <a:spLocks noGrp="1"/>
          </p:cNvSpPr>
          <p:nvPr>
            <p:ph type="title" idx="4294967295"/>
          </p:nvPr>
        </p:nvSpPr>
        <p:spPr>
          <a:xfrm>
            <a:off x="1522412" y="274638"/>
            <a:ext cx="8229601" cy="792163"/>
          </a:xfrm>
          <a:prstGeom prst="rect">
            <a:avLst/>
          </a:prstGeom>
        </p:spPr>
        <p:txBody>
          <a:bodyPr/>
          <a:lstStyle>
            <a:lvl1pPr>
              <a:defRPr sz="4000"/>
            </a:lvl1pPr>
          </a:lstStyle>
          <a:p>
            <a:r>
              <a:t>Intracranial Pressure</a:t>
            </a:r>
          </a:p>
        </p:txBody>
      </p:sp>
      <p:sp>
        <p:nvSpPr>
          <p:cNvPr id="342" name="Normal ICP??…"/>
          <p:cNvSpPr txBox="1">
            <a:spLocks noGrp="1"/>
          </p:cNvSpPr>
          <p:nvPr>
            <p:ph type="body" sz="half" idx="4294967295"/>
          </p:nvPr>
        </p:nvSpPr>
        <p:spPr>
          <a:xfrm>
            <a:off x="1647540" y="1866900"/>
            <a:ext cx="5638801" cy="5257800"/>
          </a:xfrm>
          <a:prstGeom prst="rect">
            <a:avLst/>
          </a:prstGeom>
        </p:spPr>
        <p:txBody>
          <a:bodyPr lIns="45719" tIns="45719" rIns="45719" bIns="45719"/>
          <a:lstStyle/>
          <a:p>
            <a:pPr marL="284163" indent="-284163">
              <a:lnSpc>
                <a:spcPct val="80000"/>
              </a:lnSpc>
            </a:pPr>
            <a:r>
              <a:t>Normal ICP??</a:t>
            </a:r>
          </a:p>
          <a:p>
            <a:pPr marL="742950" lvl="1" indent="-285750">
              <a:lnSpc>
                <a:spcPct val="80000"/>
              </a:lnSpc>
              <a:spcBef>
                <a:spcPts val="0"/>
              </a:spcBef>
              <a:defRPr sz="2400"/>
            </a:pPr>
            <a:r>
              <a:t>0-10 mmHg</a:t>
            </a:r>
          </a:p>
          <a:p>
            <a:pPr marL="284163" indent="-284163">
              <a:lnSpc>
                <a:spcPct val="80000"/>
              </a:lnSpc>
              <a:spcBef>
                <a:spcPts val="600"/>
              </a:spcBef>
              <a:defRPr sz="2400"/>
            </a:pPr>
            <a:endParaRPr/>
          </a:p>
          <a:p>
            <a:pPr marL="284163" indent="-284163">
              <a:lnSpc>
                <a:spcPct val="80000"/>
              </a:lnSpc>
              <a:spcBef>
                <a:spcPts val="600"/>
              </a:spcBef>
              <a:defRPr sz="2000"/>
            </a:pPr>
            <a:endParaRPr/>
          </a:p>
          <a:p>
            <a:pPr marL="284163" indent="-284163">
              <a:lnSpc>
                <a:spcPct val="80000"/>
              </a:lnSpc>
            </a:pPr>
            <a:r>
              <a:t>What level do we begin treating elevated ICP??</a:t>
            </a:r>
          </a:p>
          <a:p>
            <a:pPr marL="742950" lvl="1" indent="-285750">
              <a:lnSpc>
                <a:spcPct val="80000"/>
              </a:lnSpc>
              <a:spcBef>
                <a:spcPts val="0"/>
              </a:spcBef>
              <a:defRPr sz="2400"/>
            </a:pPr>
            <a:r>
              <a:t>&gt;20 mmHg</a:t>
            </a:r>
          </a:p>
          <a:p>
            <a:pPr marL="742950" lvl="1" indent="-285750">
              <a:lnSpc>
                <a:spcPct val="80000"/>
              </a:lnSpc>
              <a:spcBef>
                <a:spcPts val="0"/>
              </a:spcBef>
              <a:defRPr sz="2400"/>
            </a:pPr>
            <a:endParaRPr/>
          </a:p>
          <a:p>
            <a:pPr marL="628650" lvl="1" indent="-342900">
              <a:lnSpc>
                <a:spcPct val="80000"/>
              </a:lnSpc>
              <a:spcBef>
                <a:spcPts val="0"/>
              </a:spcBef>
              <a:defRPr sz="2400"/>
            </a:pPr>
            <a:r>
              <a:t>Main goal is to provide brain with adequate perfusion/oxygenation while it is trying to recover.</a:t>
            </a:r>
          </a:p>
        </p:txBody>
      </p:sp>
      <p:pic>
        <p:nvPicPr>
          <p:cNvPr id="343" name="an illustration of the human brain" descr="an illustration of the human brain"/>
          <p:cNvPicPr>
            <a:picLocks noChangeAspect="1"/>
          </p:cNvPicPr>
          <p:nvPr/>
        </p:nvPicPr>
        <p:blipFill>
          <a:blip r:embed="rId2">
            <a:extLst/>
          </a:blip>
          <a:stretch>
            <a:fillRect/>
          </a:stretch>
        </p:blipFill>
        <p:spPr>
          <a:xfrm>
            <a:off x="7008811" y="1631950"/>
            <a:ext cx="3352801" cy="286385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342">
                                            <p:bg/>
                                          </p:spTgt>
                                        </p:tgtEl>
                                        <p:attrNameLst>
                                          <p:attrName>style.visibility</p:attrName>
                                        </p:attrNameLst>
                                      </p:cBhvr>
                                      <p:to>
                                        <p:strVal val="visible"/>
                                      </p:to>
                                    </p:set>
                                    <p:anim calcmode="lin" valueType="num">
                                      <p:cBhvr>
                                        <p:cTn id="7" dur="500" fill="hold"/>
                                        <p:tgtEl>
                                          <p:spTgt spid="342">
                                            <p:bg/>
                                          </p:spTgt>
                                        </p:tgtEl>
                                        <p:attrNameLst>
                                          <p:attrName>ppt_x</p:attrName>
                                        </p:attrNameLst>
                                      </p:cBhvr>
                                      <p:tavLst>
                                        <p:tav tm="0">
                                          <p:val>
                                            <p:strVal val="0-#ppt_w/2"/>
                                          </p:val>
                                        </p:tav>
                                        <p:tav tm="100000">
                                          <p:val>
                                            <p:strVal val="#ppt_x"/>
                                          </p:val>
                                        </p:tav>
                                      </p:tavLst>
                                    </p:anim>
                                    <p:anim calcmode="lin" valueType="num">
                                      <p:cBhvr>
                                        <p:cTn id="8" dur="500" fill="hold"/>
                                        <p:tgtEl>
                                          <p:spTgt spid="342">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342">
                                            <p:txEl>
                                              <p:pRg st="0" end="0"/>
                                            </p:txEl>
                                          </p:spTgt>
                                        </p:tgtEl>
                                        <p:attrNameLst>
                                          <p:attrName>style.visibility</p:attrName>
                                        </p:attrNameLst>
                                      </p:cBhvr>
                                      <p:to>
                                        <p:strVal val="visible"/>
                                      </p:to>
                                    </p:set>
                                    <p:anim calcmode="lin" valueType="num">
                                      <p:cBhvr>
                                        <p:cTn id="11" dur="500" fill="hold"/>
                                        <p:tgtEl>
                                          <p:spTgt spid="342">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342">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342">
                                            <p:txEl>
                                              <p:pRg st="1" end="1"/>
                                            </p:txEl>
                                          </p:spTgt>
                                        </p:tgtEl>
                                        <p:attrNameLst>
                                          <p:attrName>style.visibility</p:attrName>
                                        </p:attrNameLst>
                                      </p:cBhvr>
                                      <p:to>
                                        <p:strVal val="visible"/>
                                      </p:to>
                                    </p:set>
                                    <p:anim calcmode="lin" valueType="num">
                                      <p:cBhvr>
                                        <p:cTn id="16" dur="500" fill="hold"/>
                                        <p:tgtEl>
                                          <p:spTgt spid="342">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342">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1" nodeType="afterEffect">
                                  <p:stCondLst>
                                    <p:cond delay="0"/>
                                  </p:stCondLst>
                                  <p:iterate>
                                    <p:tmAbs val="0"/>
                                  </p:iterate>
                                  <p:childTnLst>
                                    <p:set>
                                      <p:cBhvr>
                                        <p:cTn id="20" fill="hold"/>
                                        <p:tgtEl>
                                          <p:spTgt spid="342">
                                            <p:txEl>
                                              <p:pRg st="2" end="2"/>
                                            </p:txEl>
                                          </p:spTgt>
                                        </p:tgtEl>
                                        <p:attrNameLst>
                                          <p:attrName>style.visibility</p:attrName>
                                        </p:attrNameLst>
                                      </p:cBhvr>
                                      <p:to>
                                        <p:strVal val="visible"/>
                                      </p:to>
                                    </p:set>
                                    <p:anim calcmode="lin" valueType="num">
                                      <p:cBhvr>
                                        <p:cTn id="21" dur="500" fill="hold"/>
                                        <p:tgtEl>
                                          <p:spTgt spid="342">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34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1" nodeType="clickEffect">
                                  <p:stCondLst>
                                    <p:cond delay="0"/>
                                  </p:stCondLst>
                                  <p:iterate>
                                    <p:tmAbs val="0"/>
                                  </p:iterate>
                                  <p:childTnLst>
                                    <p:set>
                                      <p:cBhvr>
                                        <p:cTn id="26" fill="hold"/>
                                        <p:tgtEl>
                                          <p:spTgt spid="342">
                                            <p:txEl>
                                              <p:pRg st="3" end="3"/>
                                            </p:txEl>
                                          </p:spTgt>
                                        </p:tgtEl>
                                        <p:attrNameLst>
                                          <p:attrName>style.visibility</p:attrName>
                                        </p:attrNameLst>
                                      </p:cBhvr>
                                      <p:to>
                                        <p:strVal val="visible"/>
                                      </p:to>
                                    </p:set>
                                    <p:anim calcmode="lin" valueType="num">
                                      <p:cBhvr>
                                        <p:cTn id="27" dur="500" fill="hold"/>
                                        <p:tgtEl>
                                          <p:spTgt spid="342">
                                            <p:txEl>
                                              <p:pRg st="3" end="3"/>
                                            </p:txEl>
                                          </p:spTgt>
                                        </p:tgtEl>
                                        <p:attrNameLst>
                                          <p:attrName>ppt_x</p:attrName>
                                        </p:attrNameLst>
                                      </p:cBhvr>
                                      <p:tavLst>
                                        <p:tav tm="0">
                                          <p:val>
                                            <p:strVal val="0-#ppt_w/2"/>
                                          </p:val>
                                        </p:tav>
                                        <p:tav tm="100000">
                                          <p:val>
                                            <p:strVal val="#ppt_x"/>
                                          </p:val>
                                        </p:tav>
                                      </p:tavLst>
                                    </p:anim>
                                    <p:anim calcmode="lin" valueType="num">
                                      <p:cBhvr>
                                        <p:cTn id="28" dur="500" fill="hold"/>
                                        <p:tgtEl>
                                          <p:spTgt spid="342">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 presetClass="entr" presetSubtype="8" fill="hold" grpId="1" nodeType="afterEffect">
                                  <p:stCondLst>
                                    <p:cond delay="0"/>
                                  </p:stCondLst>
                                  <p:iterate>
                                    <p:tmAbs val="0"/>
                                  </p:iterate>
                                  <p:childTnLst>
                                    <p:set>
                                      <p:cBhvr>
                                        <p:cTn id="31" fill="hold"/>
                                        <p:tgtEl>
                                          <p:spTgt spid="342">
                                            <p:txEl>
                                              <p:pRg st="4" end="4"/>
                                            </p:txEl>
                                          </p:spTgt>
                                        </p:tgtEl>
                                        <p:attrNameLst>
                                          <p:attrName>style.visibility</p:attrName>
                                        </p:attrNameLst>
                                      </p:cBhvr>
                                      <p:to>
                                        <p:strVal val="visible"/>
                                      </p:to>
                                    </p:set>
                                    <p:anim calcmode="lin" valueType="num">
                                      <p:cBhvr>
                                        <p:cTn id="32" dur="500" fill="hold"/>
                                        <p:tgtEl>
                                          <p:spTgt spid="342">
                                            <p:txEl>
                                              <p:pRg st="4" end="4"/>
                                            </p:txEl>
                                          </p:spTgt>
                                        </p:tgtEl>
                                        <p:attrNameLst>
                                          <p:attrName>ppt_x</p:attrName>
                                        </p:attrNameLst>
                                      </p:cBhvr>
                                      <p:tavLst>
                                        <p:tav tm="0">
                                          <p:val>
                                            <p:strVal val="0-#ppt_w/2"/>
                                          </p:val>
                                        </p:tav>
                                        <p:tav tm="100000">
                                          <p:val>
                                            <p:strVal val="#ppt_x"/>
                                          </p:val>
                                        </p:tav>
                                      </p:tavLst>
                                    </p:anim>
                                    <p:anim calcmode="lin" valueType="num">
                                      <p:cBhvr>
                                        <p:cTn id="33" dur="500" fill="hold"/>
                                        <p:tgtEl>
                                          <p:spTgt spid="342">
                                            <p:txEl>
                                              <p:pRg st="4" end="4"/>
                                            </p:txEl>
                                          </p:spTgt>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2" presetClass="entr" presetSubtype="8" fill="hold" grpId="1" nodeType="afterEffect">
                                  <p:stCondLst>
                                    <p:cond delay="0"/>
                                  </p:stCondLst>
                                  <p:iterate>
                                    <p:tmAbs val="0"/>
                                  </p:iterate>
                                  <p:childTnLst>
                                    <p:set>
                                      <p:cBhvr>
                                        <p:cTn id="36" fill="hold"/>
                                        <p:tgtEl>
                                          <p:spTgt spid="342">
                                            <p:txEl>
                                              <p:pRg st="5" end="5"/>
                                            </p:txEl>
                                          </p:spTgt>
                                        </p:tgtEl>
                                        <p:attrNameLst>
                                          <p:attrName>style.visibility</p:attrName>
                                        </p:attrNameLst>
                                      </p:cBhvr>
                                      <p:to>
                                        <p:strVal val="visible"/>
                                      </p:to>
                                    </p:set>
                                    <p:anim calcmode="lin" valueType="num">
                                      <p:cBhvr>
                                        <p:cTn id="37" dur="500" fill="hold"/>
                                        <p:tgtEl>
                                          <p:spTgt spid="342">
                                            <p:txEl>
                                              <p:pRg st="5" end="5"/>
                                            </p:txEl>
                                          </p:spTgt>
                                        </p:tgtEl>
                                        <p:attrNameLst>
                                          <p:attrName>ppt_x</p:attrName>
                                        </p:attrNameLst>
                                      </p:cBhvr>
                                      <p:tavLst>
                                        <p:tav tm="0">
                                          <p:val>
                                            <p:strVal val="0-#ppt_w/2"/>
                                          </p:val>
                                        </p:tav>
                                        <p:tav tm="100000">
                                          <p:val>
                                            <p:strVal val="#ppt_x"/>
                                          </p:val>
                                        </p:tav>
                                      </p:tavLst>
                                    </p:anim>
                                    <p:anim calcmode="lin" valueType="num">
                                      <p:cBhvr>
                                        <p:cTn id="38" dur="500" fill="hold"/>
                                        <p:tgtEl>
                                          <p:spTgt spid="34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1" nodeType="clickEffect">
                                  <p:stCondLst>
                                    <p:cond delay="0"/>
                                  </p:stCondLst>
                                  <p:iterate>
                                    <p:tmAbs val="0"/>
                                  </p:iterate>
                                  <p:childTnLst>
                                    <p:set>
                                      <p:cBhvr>
                                        <p:cTn id="42" fill="hold"/>
                                        <p:tgtEl>
                                          <p:spTgt spid="342">
                                            <p:txEl>
                                              <p:pRg st="6" end="6"/>
                                            </p:txEl>
                                          </p:spTgt>
                                        </p:tgtEl>
                                        <p:attrNameLst>
                                          <p:attrName>style.visibility</p:attrName>
                                        </p:attrNameLst>
                                      </p:cBhvr>
                                      <p:to>
                                        <p:strVal val="visible"/>
                                      </p:to>
                                    </p:set>
                                    <p:anim calcmode="lin" valueType="num">
                                      <p:cBhvr>
                                        <p:cTn id="43" dur="500" fill="hold"/>
                                        <p:tgtEl>
                                          <p:spTgt spid="342">
                                            <p:txEl>
                                              <p:pRg st="6" end="6"/>
                                            </p:txEl>
                                          </p:spTgt>
                                        </p:tgtEl>
                                        <p:attrNameLst>
                                          <p:attrName>ppt_x</p:attrName>
                                        </p:attrNameLst>
                                      </p:cBhvr>
                                      <p:tavLst>
                                        <p:tav tm="0">
                                          <p:val>
                                            <p:strVal val="0-#ppt_w/2"/>
                                          </p:val>
                                        </p:tav>
                                        <p:tav tm="100000">
                                          <p:val>
                                            <p:strVal val="#ppt_x"/>
                                          </p:val>
                                        </p:tav>
                                      </p:tavLst>
                                    </p:anim>
                                    <p:anim calcmode="lin" valueType="num">
                                      <p:cBhvr>
                                        <p:cTn id="44" dur="500" fill="hold"/>
                                        <p:tgtEl>
                                          <p:spTgt spid="34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1" nodeType="clickEffect">
                                  <p:stCondLst>
                                    <p:cond delay="0"/>
                                  </p:stCondLst>
                                  <p:iterate>
                                    <p:tmAbs val="0"/>
                                  </p:iterate>
                                  <p:childTnLst>
                                    <p:set>
                                      <p:cBhvr>
                                        <p:cTn id="48" fill="hold"/>
                                        <p:tgtEl>
                                          <p:spTgt spid="342">
                                            <p:txEl>
                                              <p:pRg st="7" end="7"/>
                                            </p:txEl>
                                          </p:spTgt>
                                        </p:tgtEl>
                                        <p:attrNameLst>
                                          <p:attrName>style.visibility</p:attrName>
                                        </p:attrNameLst>
                                      </p:cBhvr>
                                      <p:to>
                                        <p:strVal val="visible"/>
                                      </p:to>
                                    </p:set>
                                    <p:anim calcmode="lin" valueType="num">
                                      <p:cBhvr>
                                        <p:cTn id="49" dur="500" fill="hold"/>
                                        <p:tgtEl>
                                          <p:spTgt spid="342">
                                            <p:txEl>
                                              <p:pRg st="7" end="7"/>
                                            </p:txEl>
                                          </p:spTgt>
                                        </p:tgtEl>
                                        <p:attrNameLst>
                                          <p:attrName>ppt_x</p:attrName>
                                        </p:attrNameLst>
                                      </p:cBhvr>
                                      <p:tavLst>
                                        <p:tav tm="0">
                                          <p:val>
                                            <p:strVal val="0-#ppt_w/2"/>
                                          </p:val>
                                        </p:tav>
                                        <p:tav tm="100000">
                                          <p:val>
                                            <p:strVal val="#ppt_x"/>
                                          </p:val>
                                        </p:tav>
                                      </p:tavLst>
                                    </p:anim>
                                    <p:anim calcmode="lin" valueType="num">
                                      <p:cBhvr>
                                        <p:cTn id="50" dur="500" fill="hold"/>
                                        <p:tgtEl>
                                          <p:spTgt spid="342">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 grpId="1" build="p" bldLvl="5"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Slide Number Placeholder 2"/>
          <p:cNvSpPr txBox="1">
            <a:spLocks noGrp="1"/>
          </p:cNvSpPr>
          <p:nvPr>
            <p:ph type="sldNum" sz="quarter" idx="2"/>
          </p:nvPr>
        </p:nvSpPr>
        <p:spPr>
          <a:xfrm>
            <a:off x="25764" y="6486716"/>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34</a:t>
            </a:fld>
            <a:endParaRPr/>
          </a:p>
        </p:txBody>
      </p:sp>
      <p:sp>
        <p:nvSpPr>
          <p:cNvPr id="346" name="Lowering ICP"/>
          <p:cNvSpPr txBox="1">
            <a:spLocks noGrp="1"/>
          </p:cNvSpPr>
          <p:nvPr>
            <p:ph type="title" idx="4294967295"/>
          </p:nvPr>
        </p:nvSpPr>
        <p:spPr>
          <a:xfrm>
            <a:off x="1522412" y="274638"/>
            <a:ext cx="8229601" cy="1143001"/>
          </a:xfrm>
          <a:prstGeom prst="rect">
            <a:avLst/>
          </a:prstGeom>
        </p:spPr>
        <p:txBody>
          <a:bodyPr/>
          <a:lstStyle/>
          <a:p>
            <a:r>
              <a:t>Lowering ICP</a:t>
            </a:r>
          </a:p>
        </p:txBody>
      </p:sp>
      <p:sp>
        <p:nvSpPr>
          <p:cNvPr id="347" name="Head of bed elevation…"/>
          <p:cNvSpPr txBox="1">
            <a:spLocks noGrp="1"/>
          </p:cNvSpPr>
          <p:nvPr>
            <p:ph type="body" idx="4294967295"/>
          </p:nvPr>
        </p:nvSpPr>
        <p:spPr>
          <a:xfrm>
            <a:off x="1235040" y="1556240"/>
            <a:ext cx="8229601" cy="5029201"/>
          </a:xfrm>
          <a:prstGeom prst="rect">
            <a:avLst/>
          </a:prstGeom>
        </p:spPr>
        <p:txBody>
          <a:bodyPr lIns="45719" tIns="45719" rIns="45719" bIns="45719"/>
          <a:lstStyle/>
          <a:p>
            <a:pPr marL="284163" indent="-284163">
              <a:spcBef>
                <a:spcPts val="500"/>
              </a:spcBef>
              <a:defRPr sz="2400"/>
            </a:pPr>
            <a:r>
              <a:t>Head of bed elevation</a:t>
            </a:r>
          </a:p>
          <a:p>
            <a:pPr marL="284163" indent="-284163">
              <a:spcBef>
                <a:spcPts val="500"/>
              </a:spcBef>
              <a:defRPr sz="2400"/>
            </a:pPr>
            <a:r>
              <a:t>Hypertonic saline</a:t>
            </a:r>
          </a:p>
          <a:p>
            <a:pPr marL="284163" indent="-284163">
              <a:spcBef>
                <a:spcPts val="500"/>
              </a:spcBef>
              <a:defRPr sz="2400"/>
            </a:pPr>
            <a:r>
              <a:t>Sedation</a:t>
            </a:r>
          </a:p>
          <a:p>
            <a:pPr marL="284163" indent="-284163">
              <a:spcBef>
                <a:spcPts val="500"/>
              </a:spcBef>
              <a:defRPr sz="2400"/>
            </a:pPr>
            <a:r>
              <a:t>Removal of unnecessary cervical collars</a:t>
            </a:r>
          </a:p>
          <a:p>
            <a:pPr marL="284162" indent="-284162">
              <a:spcBef>
                <a:spcPts val="400"/>
              </a:spcBef>
              <a:defRPr sz="1800" i="1"/>
            </a:pPr>
            <a:r>
              <a:t>20% Mannitol 0.5-1 g/kg</a:t>
            </a:r>
          </a:p>
          <a:p>
            <a:pPr marL="284163" indent="-284163">
              <a:spcBef>
                <a:spcPts val="400"/>
              </a:spcBef>
              <a:buSzTx/>
              <a:buNone/>
              <a:defRPr sz="1800" i="1"/>
            </a:pPr>
            <a:r>
              <a:t>	(do not want serum osm &gt;320) – maybe??</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Slide Number Placeholder 2"/>
          <p:cNvSpPr txBox="1">
            <a:spLocks noGrp="1"/>
          </p:cNvSpPr>
          <p:nvPr>
            <p:ph type="sldNum" sz="quarter" idx="2"/>
          </p:nvPr>
        </p:nvSpPr>
        <p:spPr>
          <a:xfrm>
            <a:off x="25764" y="6486716"/>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35</a:t>
            </a:fld>
            <a:endParaRPr/>
          </a:p>
        </p:txBody>
      </p:sp>
      <p:sp>
        <p:nvSpPr>
          <p:cNvPr id="350" name="Lowering ICP"/>
          <p:cNvSpPr txBox="1">
            <a:spLocks noGrp="1"/>
          </p:cNvSpPr>
          <p:nvPr>
            <p:ph type="title" idx="4294967295"/>
          </p:nvPr>
        </p:nvSpPr>
        <p:spPr>
          <a:xfrm>
            <a:off x="1522412" y="274638"/>
            <a:ext cx="8229601" cy="1143001"/>
          </a:xfrm>
          <a:prstGeom prst="rect">
            <a:avLst/>
          </a:prstGeom>
        </p:spPr>
        <p:txBody>
          <a:bodyPr/>
          <a:lstStyle/>
          <a:p>
            <a:r>
              <a:t>Lowering ICP</a:t>
            </a:r>
          </a:p>
        </p:txBody>
      </p:sp>
      <p:sp>
        <p:nvSpPr>
          <p:cNvPr id="351" name="Head of bed elevation…"/>
          <p:cNvSpPr txBox="1">
            <a:spLocks noGrp="1"/>
          </p:cNvSpPr>
          <p:nvPr>
            <p:ph type="body" idx="4294967295"/>
          </p:nvPr>
        </p:nvSpPr>
        <p:spPr>
          <a:xfrm>
            <a:off x="1235040" y="1556240"/>
            <a:ext cx="8229601" cy="5029201"/>
          </a:xfrm>
          <a:prstGeom prst="rect">
            <a:avLst/>
          </a:prstGeom>
        </p:spPr>
        <p:txBody>
          <a:bodyPr lIns="45719" tIns="45719" rIns="45719" bIns="45719"/>
          <a:lstStyle/>
          <a:p>
            <a:pPr marL="284163" indent="-284163">
              <a:spcBef>
                <a:spcPts val="500"/>
              </a:spcBef>
              <a:defRPr sz="2400"/>
            </a:pPr>
            <a:r>
              <a:t>Head of bed elevation</a:t>
            </a:r>
          </a:p>
          <a:p>
            <a:pPr marL="284163" indent="-284163">
              <a:spcBef>
                <a:spcPts val="500"/>
              </a:spcBef>
              <a:defRPr sz="2400"/>
            </a:pPr>
            <a:r>
              <a:t>Hypertonic saline</a:t>
            </a:r>
          </a:p>
          <a:p>
            <a:pPr marL="284163" indent="-284163">
              <a:spcBef>
                <a:spcPts val="500"/>
              </a:spcBef>
              <a:defRPr sz="2400"/>
            </a:pPr>
            <a:r>
              <a:t>Sedation</a:t>
            </a:r>
          </a:p>
          <a:p>
            <a:pPr marL="284163" indent="-284163">
              <a:spcBef>
                <a:spcPts val="500"/>
              </a:spcBef>
              <a:defRPr sz="2400" b="1"/>
            </a:pPr>
            <a:r>
              <a:t>Removal of unnecessary cervical collars</a:t>
            </a:r>
          </a:p>
          <a:p>
            <a:pPr marL="284162" indent="-284162">
              <a:spcBef>
                <a:spcPts val="400"/>
              </a:spcBef>
              <a:defRPr sz="1800" i="1"/>
            </a:pPr>
            <a:r>
              <a:t>20% Mannitol 0.5-1 g/kg</a:t>
            </a:r>
          </a:p>
          <a:p>
            <a:pPr marL="284163" indent="-284163">
              <a:spcBef>
                <a:spcPts val="400"/>
              </a:spcBef>
              <a:buSzTx/>
              <a:buNone/>
              <a:defRPr sz="1800" i="1"/>
            </a:pPr>
            <a:r>
              <a:t>	(do not want serum osm &gt;320) – maybe??</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Slide Number Placeholder 2"/>
          <p:cNvSpPr txBox="1">
            <a:spLocks noGrp="1"/>
          </p:cNvSpPr>
          <p:nvPr>
            <p:ph type="sldNum" sz="quarter" idx="2"/>
          </p:nvPr>
        </p:nvSpPr>
        <p:spPr>
          <a:xfrm>
            <a:off x="25764" y="6486716"/>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36</a:t>
            </a:fld>
            <a:endParaRPr/>
          </a:p>
        </p:txBody>
      </p:sp>
      <p:sp>
        <p:nvSpPr>
          <p:cNvPr id="354" name="Lowering ICP"/>
          <p:cNvSpPr txBox="1">
            <a:spLocks noGrp="1"/>
          </p:cNvSpPr>
          <p:nvPr>
            <p:ph type="title" idx="4294967295"/>
          </p:nvPr>
        </p:nvSpPr>
        <p:spPr>
          <a:xfrm>
            <a:off x="1522412" y="274638"/>
            <a:ext cx="8229601" cy="1143001"/>
          </a:xfrm>
          <a:prstGeom prst="rect">
            <a:avLst/>
          </a:prstGeom>
        </p:spPr>
        <p:txBody>
          <a:bodyPr/>
          <a:lstStyle>
            <a:lvl1pPr>
              <a:defRPr sz="3200"/>
            </a:lvl1pPr>
          </a:lstStyle>
          <a:p>
            <a:r>
              <a:t>Removal of C-Collar in the altered patient</a:t>
            </a:r>
          </a:p>
        </p:txBody>
      </p:sp>
      <p:sp>
        <p:nvSpPr>
          <p:cNvPr id="355" name="Head of bed elevation…"/>
          <p:cNvSpPr txBox="1">
            <a:spLocks noGrp="1"/>
          </p:cNvSpPr>
          <p:nvPr>
            <p:ph type="body" idx="4294967295"/>
          </p:nvPr>
        </p:nvSpPr>
        <p:spPr>
          <a:xfrm>
            <a:off x="909725" y="1444016"/>
            <a:ext cx="8229601" cy="5029201"/>
          </a:xfrm>
          <a:prstGeom prst="rect">
            <a:avLst/>
          </a:prstGeom>
        </p:spPr>
        <p:txBody>
          <a:bodyPr lIns="45719" tIns="45719" rIns="45719" bIns="45719"/>
          <a:lstStyle/>
          <a:p>
            <a:pPr marL="255746" indent="-255746" defTabSz="411479">
              <a:spcBef>
                <a:spcPts val="500"/>
              </a:spcBef>
              <a:defRPr sz="2520"/>
            </a:pPr>
            <a:r>
              <a:t>EAST Guidelines, 2015. </a:t>
            </a:r>
            <a:r>
              <a:rPr i="1"/>
              <a:t>Patel et al. J Trauma Acute Care Surg.</a:t>
            </a:r>
          </a:p>
          <a:p>
            <a:pPr marL="668654" lvl="1" indent="-257175" defTabSz="411479">
              <a:spcBef>
                <a:spcPts val="400"/>
              </a:spcBef>
              <a:buChar char="•"/>
              <a:defRPr sz="2520"/>
            </a:pPr>
            <a:r>
              <a:t>Systematic review</a:t>
            </a:r>
          </a:p>
          <a:p>
            <a:pPr marL="668654" lvl="1" indent="-257175" defTabSz="411479">
              <a:spcBef>
                <a:spcPts val="400"/>
              </a:spcBef>
              <a:buChar char="•"/>
              <a:defRPr sz="2520"/>
            </a:pPr>
            <a:r>
              <a:t>Obtunded blunt trauma pts, &gt;16 yo</a:t>
            </a:r>
          </a:p>
          <a:p>
            <a:pPr marL="668654" lvl="1" indent="-257175" defTabSz="411479">
              <a:spcBef>
                <a:spcPts val="400"/>
              </a:spcBef>
              <a:buChar char="•"/>
              <a:defRPr sz="2520"/>
            </a:pPr>
            <a:r>
              <a:t>5 articles, 1,017 pts – no new deficits after c-collar removal</a:t>
            </a:r>
          </a:p>
          <a:p>
            <a:pPr marL="668654" lvl="1" indent="-257175" defTabSz="411479">
              <a:spcBef>
                <a:spcPts val="400"/>
              </a:spcBef>
              <a:buChar char="•"/>
              <a:defRPr sz="2520"/>
            </a:pPr>
            <a:r>
              <a:t>When coupled with MRI, 9% risk of missing stable c-spine injury (161 of 1,718 pts). </a:t>
            </a:r>
          </a:p>
          <a:p>
            <a:pPr marL="668654" lvl="1" indent="-257175" defTabSz="411479">
              <a:spcBef>
                <a:spcPts val="400"/>
              </a:spcBef>
              <a:buChar char="•"/>
              <a:defRPr sz="2520"/>
            </a:pPr>
            <a:r>
              <a:t>Normal CT C-spine has a 100% NPV for unstable c-spine injury, and 91% NPV for stable c-spine injury</a:t>
            </a:r>
          </a:p>
          <a:p>
            <a:pPr marL="668654" lvl="1" indent="-257175" defTabSz="411479">
              <a:spcBef>
                <a:spcPts val="400"/>
              </a:spcBef>
              <a:buChar char="•"/>
              <a:defRPr sz="2520" i="1"/>
            </a:pPr>
            <a:r>
              <a:t>“In obtunded adult blunt trauma patients, we conditionally recommend cervical collar removal after a negative high-quality C-spine CT scan result alone”</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Slide Number Placeholder 2"/>
          <p:cNvSpPr txBox="1">
            <a:spLocks noGrp="1"/>
          </p:cNvSpPr>
          <p:nvPr>
            <p:ph type="sldNum" sz="quarter" idx="2"/>
          </p:nvPr>
        </p:nvSpPr>
        <p:spPr>
          <a:xfrm>
            <a:off x="25764" y="6486716"/>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37</a:t>
            </a:fld>
            <a:endParaRPr/>
          </a:p>
        </p:txBody>
      </p:sp>
      <p:sp>
        <p:nvSpPr>
          <p:cNvPr id="358" name="Lowering ICP"/>
          <p:cNvSpPr txBox="1">
            <a:spLocks noGrp="1"/>
          </p:cNvSpPr>
          <p:nvPr>
            <p:ph type="title" idx="4294967295"/>
          </p:nvPr>
        </p:nvSpPr>
        <p:spPr>
          <a:xfrm>
            <a:off x="1522412" y="274638"/>
            <a:ext cx="8229601" cy="1143001"/>
          </a:xfrm>
          <a:prstGeom prst="rect">
            <a:avLst/>
          </a:prstGeom>
        </p:spPr>
        <p:txBody>
          <a:bodyPr/>
          <a:lstStyle/>
          <a:p>
            <a:r>
              <a:t>Lowering ICP</a:t>
            </a:r>
          </a:p>
        </p:txBody>
      </p:sp>
      <p:sp>
        <p:nvSpPr>
          <p:cNvPr id="359" name="Paralysis…"/>
          <p:cNvSpPr txBox="1">
            <a:spLocks noGrp="1"/>
          </p:cNvSpPr>
          <p:nvPr>
            <p:ph type="body" idx="4294967295"/>
          </p:nvPr>
        </p:nvSpPr>
        <p:spPr>
          <a:xfrm>
            <a:off x="1498440" y="1441939"/>
            <a:ext cx="8229601" cy="5029201"/>
          </a:xfrm>
          <a:prstGeom prst="rect">
            <a:avLst/>
          </a:prstGeom>
        </p:spPr>
        <p:txBody>
          <a:bodyPr lIns="45719" tIns="45719" rIns="45719" bIns="45719"/>
          <a:lstStyle/>
          <a:p>
            <a:pPr marL="284163" indent="-284163">
              <a:spcBef>
                <a:spcPts val="600"/>
              </a:spcBef>
              <a:defRPr sz="2800"/>
            </a:pPr>
            <a:r>
              <a:t>Paralysis</a:t>
            </a:r>
          </a:p>
          <a:p>
            <a:pPr marL="284163" indent="-284163">
              <a:spcBef>
                <a:spcPts val="600"/>
              </a:spcBef>
              <a:defRPr sz="2800"/>
            </a:pPr>
            <a:r>
              <a:t>Barbituate coma</a:t>
            </a:r>
          </a:p>
          <a:p>
            <a:pPr marL="284163" indent="-284163">
              <a:spcBef>
                <a:spcPts val="600"/>
              </a:spcBef>
              <a:defRPr sz="2800"/>
            </a:pPr>
            <a:r>
              <a:t>Ventriculostomy</a:t>
            </a:r>
          </a:p>
          <a:p>
            <a:pPr marL="284163" indent="-284163">
              <a:spcBef>
                <a:spcPts val="600"/>
              </a:spcBef>
              <a:defRPr sz="2800"/>
            </a:pPr>
            <a:r>
              <a:t>Decompressive craniectomy</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
          </p:nvPr>
        </p:nvSpPr>
        <p:spPr>
          <a:xfrm>
            <a:off x="1128681" y="1461098"/>
            <a:ext cx="9990239" cy="4155931"/>
          </a:xfrm>
        </p:spPr>
        <p:txBody>
          <a:bodyPr>
            <a:normAutofit/>
          </a:bodyPr>
          <a:lstStyle/>
          <a:p>
            <a:r>
              <a:rPr lang="en-US" dirty="0" smtClean="0"/>
              <a:t>Questions/Comments?</a:t>
            </a:r>
          </a:p>
          <a:p>
            <a:endParaRPr lang="en-US" dirty="0"/>
          </a:p>
          <a:p>
            <a:r>
              <a:rPr lang="en-US" dirty="0" smtClean="0"/>
              <a:t>Thank you. </a:t>
            </a:r>
          </a:p>
          <a:p>
            <a:endParaRPr lang="en-US" dirty="0"/>
          </a:p>
          <a:p>
            <a:endParaRPr lang="en-US" dirty="0" smtClean="0"/>
          </a:p>
        </p:txBody>
      </p:sp>
    </p:spTree>
    <p:extLst>
      <p:ext uri="{BB962C8B-B14F-4D97-AF65-F5344CB8AC3E}">
        <p14:creationId xmlns:p14="http://schemas.microsoft.com/office/powerpoint/2010/main" val="9149251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lide Number Placeholder 2"/>
          <p:cNvSpPr txBox="1">
            <a:spLocks noGrp="1"/>
          </p:cNvSpPr>
          <p:nvPr>
            <p:ph type="sldNum" sz="quarter" idx="2"/>
          </p:nvPr>
        </p:nvSpPr>
        <p:spPr>
          <a:xfrm>
            <a:off x="25764" y="6486716"/>
            <a:ext cx="181382"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
        <p:nvSpPr>
          <p:cNvPr id="168" name="Slide Number Placeholder 2"/>
          <p:cNvSpPr txBox="1"/>
          <p:nvPr/>
        </p:nvSpPr>
        <p:spPr>
          <a:xfrm>
            <a:off x="76246" y="6486716"/>
            <a:ext cx="89943"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3</a:t>
            </a:r>
          </a:p>
        </p:txBody>
      </p:sp>
      <p:sp>
        <p:nvSpPr>
          <p:cNvPr id="169" name="Slide Number Placeholder 2"/>
          <p:cNvSpPr txBox="1"/>
          <p:nvPr/>
        </p:nvSpPr>
        <p:spPr>
          <a:xfrm>
            <a:off x="76246" y="6486718"/>
            <a:ext cx="944717" cy="2483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200"/>
            </a:lvl1pPr>
          </a:lstStyle>
          <a:p>
            <a:r>
              <a:t>2</a:t>
            </a:r>
          </a:p>
        </p:txBody>
      </p:sp>
      <p:sp>
        <p:nvSpPr>
          <p:cNvPr id="170" name="Title 3"/>
          <p:cNvSpPr txBox="1">
            <a:spLocks noGrp="1"/>
          </p:cNvSpPr>
          <p:nvPr>
            <p:ph type="title"/>
          </p:nvPr>
        </p:nvSpPr>
        <p:spPr>
          <a:xfrm>
            <a:off x="1670567" y="132398"/>
            <a:ext cx="10441762" cy="1032768"/>
          </a:xfrm>
          <a:prstGeom prst="rect">
            <a:avLst/>
          </a:prstGeom>
        </p:spPr>
        <p:txBody>
          <a:bodyPr/>
          <a:lstStyle/>
          <a:p>
            <a:r>
              <a:t>Background</a:t>
            </a:r>
          </a:p>
        </p:txBody>
      </p:sp>
      <p:sp>
        <p:nvSpPr>
          <p:cNvPr id="171" name="TextBox 7"/>
          <p:cNvSpPr txBox="1"/>
          <p:nvPr/>
        </p:nvSpPr>
        <p:spPr>
          <a:xfrm>
            <a:off x="689683" y="1551848"/>
            <a:ext cx="9665897" cy="14973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400"/>
            </a:pPr>
            <a:r>
              <a:t>Grew up in Minneapolis, MN</a:t>
            </a:r>
          </a:p>
          <a:p>
            <a:pPr>
              <a:defRPr sz="2400"/>
            </a:pPr>
            <a:r>
              <a:t>Undergrad/Med School: NYC</a:t>
            </a:r>
          </a:p>
          <a:p>
            <a:pPr>
              <a:defRPr sz="2400"/>
            </a:pPr>
            <a:r>
              <a:t>Training: LA County/Harbor UCLA Medical Center, LA, CA</a:t>
            </a:r>
          </a:p>
          <a:p>
            <a:pPr>
              <a:defRPr sz="2400"/>
            </a:pPr>
            <a:r>
              <a:t>Current Practice: Allina Health/Abbott Northwestern Hospital, Mpls, MN</a:t>
            </a:r>
          </a:p>
        </p:txBody>
      </p:sp>
      <p:pic>
        <p:nvPicPr>
          <p:cNvPr id="172" name="Picture 2" descr="Picture 2"/>
          <p:cNvPicPr>
            <a:picLocks noChangeAspect="1"/>
          </p:cNvPicPr>
          <p:nvPr/>
        </p:nvPicPr>
        <p:blipFill>
          <a:blip r:embed="rId2">
            <a:extLst/>
          </a:blip>
          <a:stretch>
            <a:fillRect/>
          </a:stretch>
        </p:blipFill>
        <p:spPr>
          <a:xfrm>
            <a:off x="879229" y="3153927"/>
            <a:ext cx="5188989" cy="3300372"/>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lide Number Placeholder 2"/>
          <p:cNvSpPr txBox="1">
            <a:spLocks noGrp="1"/>
          </p:cNvSpPr>
          <p:nvPr>
            <p:ph type="sldNum" sz="quarter" idx="2"/>
          </p:nvPr>
        </p:nvSpPr>
        <p:spPr>
          <a:xfrm>
            <a:off x="25764" y="6486716"/>
            <a:ext cx="181382"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sp>
        <p:nvSpPr>
          <p:cNvPr id="175" name="Slide Number Placeholder 2"/>
          <p:cNvSpPr txBox="1"/>
          <p:nvPr/>
        </p:nvSpPr>
        <p:spPr>
          <a:xfrm>
            <a:off x="76246" y="6486716"/>
            <a:ext cx="89943"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4</a:t>
            </a:r>
          </a:p>
        </p:txBody>
      </p:sp>
      <p:sp>
        <p:nvSpPr>
          <p:cNvPr id="176" name="Slide Number Placeholder 2"/>
          <p:cNvSpPr txBox="1"/>
          <p:nvPr/>
        </p:nvSpPr>
        <p:spPr>
          <a:xfrm>
            <a:off x="76246" y="6486718"/>
            <a:ext cx="944717" cy="2483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200"/>
            </a:lvl1pPr>
          </a:lstStyle>
          <a:p>
            <a:r>
              <a:t>2</a:t>
            </a:r>
          </a:p>
        </p:txBody>
      </p:sp>
      <p:sp>
        <p:nvSpPr>
          <p:cNvPr id="177" name="Title 3"/>
          <p:cNvSpPr txBox="1">
            <a:spLocks noGrp="1"/>
          </p:cNvSpPr>
          <p:nvPr>
            <p:ph type="title"/>
          </p:nvPr>
        </p:nvSpPr>
        <p:spPr>
          <a:xfrm>
            <a:off x="1670567" y="132398"/>
            <a:ext cx="10441762" cy="1032768"/>
          </a:xfrm>
          <a:prstGeom prst="rect">
            <a:avLst/>
          </a:prstGeom>
        </p:spPr>
        <p:txBody>
          <a:bodyPr/>
          <a:lstStyle/>
          <a:p>
            <a:r>
              <a:t>Background</a:t>
            </a:r>
          </a:p>
        </p:txBody>
      </p:sp>
      <p:sp>
        <p:nvSpPr>
          <p:cNvPr id="178" name="TextBox 7"/>
          <p:cNvSpPr txBox="1"/>
          <p:nvPr/>
        </p:nvSpPr>
        <p:spPr>
          <a:xfrm>
            <a:off x="479478" y="1394193"/>
            <a:ext cx="6916127" cy="30833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a:pPr>
            <a:r>
              <a:t>Abbott Northwestern Hospital</a:t>
            </a:r>
          </a:p>
          <a:p>
            <a:pPr>
              <a:defRPr sz="2000"/>
            </a:pPr>
            <a:endParaRPr/>
          </a:p>
          <a:p>
            <a:pPr>
              <a:defRPr sz="2000"/>
            </a:pPr>
            <a:r>
              <a:t>Quaternary referral and teaching hospital for the Allina Health System (12 hospitals, &gt;90 clinics in MN and western WI)</a:t>
            </a:r>
          </a:p>
          <a:p>
            <a:pPr>
              <a:defRPr sz="2000"/>
            </a:pPr>
            <a:r>
              <a:t>686 hospital beds</a:t>
            </a:r>
          </a:p>
          <a:p>
            <a:pPr>
              <a:defRPr sz="2000"/>
            </a:pPr>
            <a:r>
              <a:t>46 Operating rooms</a:t>
            </a:r>
          </a:p>
          <a:p>
            <a:pPr>
              <a:defRPr sz="2000"/>
            </a:pPr>
            <a:r>
              <a:t>9 Cardiac Cath labs</a:t>
            </a:r>
          </a:p>
          <a:p>
            <a:pPr>
              <a:defRPr sz="2000"/>
            </a:pPr>
            <a:r>
              <a:t>73 ICU beds (med/surg, neuro, CV, OB)</a:t>
            </a:r>
          </a:p>
          <a:p>
            <a:pPr>
              <a:defRPr sz="2000"/>
            </a:pPr>
            <a:endParaRPr/>
          </a:p>
        </p:txBody>
      </p:sp>
      <p:pic>
        <p:nvPicPr>
          <p:cNvPr id="179" name="Picture 1" descr="Picture 1"/>
          <p:cNvPicPr>
            <a:picLocks noChangeAspect="1"/>
          </p:cNvPicPr>
          <p:nvPr/>
        </p:nvPicPr>
        <p:blipFill>
          <a:blip r:embed="rId2">
            <a:extLst/>
          </a:blip>
          <a:stretch>
            <a:fillRect/>
          </a:stretch>
        </p:blipFill>
        <p:spPr>
          <a:xfrm>
            <a:off x="5906811" y="2572917"/>
            <a:ext cx="5143119" cy="3396064"/>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lide Number Placeholder 2"/>
          <p:cNvSpPr txBox="1">
            <a:spLocks noGrp="1"/>
          </p:cNvSpPr>
          <p:nvPr>
            <p:ph type="sldNum" sz="quarter" idx="2"/>
          </p:nvPr>
        </p:nvSpPr>
        <p:spPr>
          <a:xfrm>
            <a:off x="25764" y="6486716"/>
            <a:ext cx="181382"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sp>
        <p:nvSpPr>
          <p:cNvPr id="182" name="Slide Number Placeholder 2"/>
          <p:cNvSpPr txBox="1"/>
          <p:nvPr/>
        </p:nvSpPr>
        <p:spPr>
          <a:xfrm>
            <a:off x="76246" y="6486716"/>
            <a:ext cx="89943"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5</a:t>
            </a:r>
          </a:p>
        </p:txBody>
      </p:sp>
      <p:sp>
        <p:nvSpPr>
          <p:cNvPr id="183" name="Slide Number Placeholder 2"/>
          <p:cNvSpPr txBox="1"/>
          <p:nvPr/>
        </p:nvSpPr>
        <p:spPr>
          <a:xfrm>
            <a:off x="76246" y="6486718"/>
            <a:ext cx="944717" cy="2483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200"/>
            </a:lvl1pPr>
          </a:lstStyle>
          <a:p>
            <a:r>
              <a:t>2</a:t>
            </a:r>
          </a:p>
        </p:txBody>
      </p:sp>
      <p:sp>
        <p:nvSpPr>
          <p:cNvPr id="184" name="Title 3"/>
          <p:cNvSpPr txBox="1">
            <a:spLocks noGrp="1"/>
          </p:cNvSpPr>
          <p:nvPr>
            <p:ph type="title"/>
          </p:nvPr>
        </p:nvSpPr>
        <p:spPr>
          <a:xfrm>
            <a:off x="1670567" y="132398"/>
            <a:ext cx="10441762" cy="1032768"/>
          </a:xfrm>
          <a:prstGeom prst="rect">
            <a:avLst/>
          </a:prstGeom>
        </p:spPr>
        <p:txBody>
          <a:bodyPr/>
          <a:lstStyle/>
          <a:p>
            <a:r>
              <a:t>Background</a:t>
            </a:r>
          </a:p>
        </p:txBody>
      </p:sp>
      <p:pic>
        <p:nvPicPr>
          <p:cNvPr id="185" name="Picture 3" descr="Picture 3"/>
          <p:cNvPicPr>
            <a:picLocks noChangeAspect="1"/>
          </p:cNvPicPr>
          <p:nvPr/>
        </p:nvPicPr>
        <p:blipFill>
          <a:blip r:embed="rId2">
            <a:extLst/>
          </a:blip>
          <a:stretch>
            <a:fillRect/>
          </a:stretch>
        </p:blipFill>
        <p:spPr>
          <a:xfrm>
            <a:off x="1872586" y="1307286"/>
            <a:ext cx="7363712" cy="5456430"/>
          </a:xfrm>
          <a:prstGeom prst="rect">
            <a:avLst/>
          </a:prstGeom>
          <a:ln w="12700">
            <a:miter lim="400000"/>
          </a:ln>
        </p:spPr>
      </p:pic>
      <p:sp>
        <p:nvSpPr>
          <p:cNvPr id="186" name="Oval 4"/>
          <p:cNvSpPr/>
          <p:nvPr/>
        </p:nvSpPr>
        <p:spPr>
          <a:xfrm>
            <a:off x="4986670" y="3094073"/>
            <a:ext cx="514609" cy="1105787"/>
          </a:xfrm>
          <a:prstGeom prst="ellipse">
            <a:avLst/>
          </a:prstGeom>
          <a:ln>
            <a:solidFill>
              <a:srgbClr val="FF0000"/>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lide Number Placeholder 2"/>
          <p:cNvSpPr txBox="1">
            <a:spLocks noGrp="1"/>
          </p:cNvSpPr>
          <p:nvPr>
            <p:ph type="sldNum" sz="quarter" idx="2"/>
          </p:nvPr>
        </p:nvSpPr>
        <p:spPr>
          <a:xfrm>
            <a:off x="25764" y="6486716"/>
            <a:ext cx="181382"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sp>
        <p:nvSpPr>
          <p:cNvPr id="189" name="Slide Number Placeholder 2"/>
          <p:cNvSpPr txBox="1"/>
          <p:nvPr/>
        </p:nvSpPr>
        <p:spPr>
          <a:xfrm>
            <a:off x="76246" y="6486716"/>
            <a:ext cx="89943"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6</a:t>
            </a:r>
          </a:p>
        </p:txBody>
      </p:sp>
      <p:sp>
        <p:nvSpPr>
          <p:cNvPr id="190" name="Slide Number Placeholder 2"/>
          <p:cNvSpPr txBox="1"/>
          <p:nvPr/>
        </p:nvSpPr>
        <p:spPr>
          <a:xfrm>
            <a:off x="76246" y="6486718"/>
            <a:ext cx="944717" cy="2483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200"/>
            </a:lvl1pPr>
          </a:lstStyle>
          <a:p>
            <a:r>
              <a:t>2</a:t>
            </a:r>
          </a:p>
        </p:txBody>
      </p:sp>
      <p:sp>
        <p:nvSpPr>
          <p:cNvPr id="191" name="Title 3"/>
          <p:cNvSpPr txBox="1">
            <a:spLocks noGrp="1"/>
          </p:cNvSpPr>
          <p:nvPr>
            <p:ph type="title"/>
          </p:nvPr>
        </p:nvSpPr>
        <p:spPr>
          <a:xfrm>
            <a:off x="1670567" y="132398"/>
            <a:ext cx="10441762" cy="1032768"/>
          </a:xfrm>
          <a:prstGeom prst="rect">
            <a:avLst/>
          </a:prstGeom>
        </p:spPr>
        <p:txBody>
          <a:bodyPr/>
          <a:lstStyle/>
          <a:p>
            <a:r>
              <a:t>Background</a:t>
            </a:r>
          </a:p>
        </p:txBody>
      </p:sp>
      <p:pic>
        <p:nvPicPr>
          <p:cNvPr id="192" name="Picture 3" descr="Picture 3"/>
          <p:cNvPicPr>
            <a:picLocks noChangeAspect="1"/>
          </p:cNvPicPr>
          <p:nvPr/>
        </p:nvPicPr>
        <p:blipFill>
          <a:blip r:embed="rId2">
            <a:extLst/>
          </a:blip>
          <a:stretch>
            <a:fillRect/>
          </a:stretch>
        </p:blipFill>
        <p:spPr>
          <a:xfrm>
            <a:off x="1872586" y="1307286"/>
            <a:ext cx="7363712" cy="5456430"/>
          </a:xfrm>
          <a:prstGeom prst="rect">
            <a:avLst/>
          </a:prstGeom>
          <a:ln w="12700">
            <a:miter lim="400000"/>
          </a:ln>
        </p:spPr>
      </p:pic>
      <p:sp>
        <p:nvSpPr>
          <p:cNvPr id="193" name="Oval 4"/>
          <p:cNvSpPr/>
          <p:nvPr/>
        </p:nvSpPr>
        <p:spPr>
          <a:xfrm>
            <a:off x="4986670" y="3094073"/>
            <a:ext cx="514609" cy="1105787"/>
          </a:xfrm>
          <a:prstGeom prst="ellipse">
            <a:avLst/>
          </a:prstGeom>
          <a:ln>
            <a:solidFill>
              <a:srgbClr val="FF0000"/>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194" name="Oval 9"/>
          <p:cNvSpPr/>
          <p:nvPr/>
        </p:nvSpPr>
        <p:spPr>
          <a:xfrm>
            <a:off x="4605294" y="1297359"/>
            <a:ext cx="1104385" cy="811619"/>
          </a:xfrm>
          <a:prstGeom prst="ellipse">
            <a:avLst/>
          </a:prstGeom>
          <a:ln>
            <a:solidFill>
              <a:srgbClr val="FF0000"/>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2"/>
          <p:cNvSpPr txBox="1">
            <a:spLocks noGrp="1"/>
          </p:cNvSpPr>
          <p:nvPr>
            <p:ph type="sldNum" sz="quarter" idx="2"/>
          </p:nvPr>
        </p:nvSpPr>
        <p:spPr>
          <a:xfrm>
            <a:off x="25764" y="6486716"/>
            <a:ext cx="181382"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sp>
        <p:nvSpPr>
          <p:cNvPr id="197" name="Slide Number Placeholder 2"/>
          <p:cNvSpPr txBox="1"/>
          <p:nvPr/>
        </p:nvSpPr>
        <p:spPr>
          <a:xfrm>
            <a:off x="76246" y="6486716"/>
            <a:ext cx="89943"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7</a:t>
            </a:r>
          </a:p>
        </p:txBody>
      </p:sp>
      <p:sp>
        <p:nvSpPr>
          <p:cNvPr id="198" name="Slide Number Placeholder 2"/>
          <p:cNvSpPr txBox="1"/>
          <p:nvPr/>
        </p:nvSpPr>
        <p:spPr>
          <a:xfrm>
            <a:off x="76246" y="6486718"/>
            <a:ext cx="944717" cy="2483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200"/>
            </a:lvl1pPr>
          </a:lstStyle>
          <a:p>
            <a:r>
              <a:t>2</a:t>
            </a:r>
          </a:p>
        </p:txBody>
      </p:sp>
      <p:sp>
        <p:nvSpPr>
          <p:cNvPr id="199" name="Title 3"/>
          <p:cNvSpPr txBox="1">
            <a:spLocks noGrp="1"/>
          </p:cNvSpPr>
          <p:nvPr>
            <p:ph type="title"/>
          </p:nvPr>
        </p:nvSpPr>
        <p:spPr>
          <a:xfrm>
            <a:off x="1670567" y="132398"/>
            <a:ext cx="10441762" cy="1032768"/>
          </a:xfrm>
          <a:prstGeom prst="rect">
            <a:avLst/>
          </a:prstGeom>
        </p:spPr>
        <p:txBody>
          <a:bodyPr/>
          <a:lstStyle/>
          <a:p>
            <a:r>
              <a:t>Background</a:t>
            </a:r>
          </a:p>
        </p:txBody>
      </p:sp>
      <p:pic>
        <p:nvPicPr>
          <p:cNvPr id="200" name="Picture 3" descr="Picture 3"/>
          <p:cNvPicPr>
            <a:picLocks noChangeAspect="1"/>
          </p:cNvPicPr>
          <p:nvPr/>
        </p:nvPicPr>
        <p:blipFill>
          <a:blip r:embed="rId2">
            <a:extLst/>
          </a:blip>
          <a:stretch>
            <a:fillRect/>
          </a:stretch>
        </p:blipFill>
        <p:spPr>
          <a:xfrm>
            <a:off x="1872586" y="1307286"/>
            <a:ext cx="7363712" cy="5456430"/>
          </a:xfrm>
          <a:prstGeom prst="rect">
            <a:avLst/>
          </a:prstGeom>
          <a:ln w="12700">
            <a:miter lim="400000"/>
          </a:ln>
        </p:spPr>
      </p:pic>
      <p:sp>
        <p:nvSpPr>
          <p:cNvPr id="201" name="Oval 4"/>
          <p:cNvSpPr/>
          <p:nvPr/>
        </p:nvSpPr>
        <p:spPr>
          <a:xfrm>
            <a:off x="4986670" y="3094073"/>
            <a:ext cx="514609" cy="1105787"/>
          </a:xfrm>
          <a:prstGeom prst="ellipse">
            <a:avLst/>
          </a:prstGeom>
          <a:ln>
            <a:solidFill>
              <a:srgbClr val="FF0000"/>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202" name="Oval 10"/>
          <p:cNvSpPr/>
          <p:nvPr/>
        </p:nvSpPr>
        <p:spPr>
          <a:xfrm>
            <a:off x="4874652" y="5061989"/>
            <a:ext cx="1104385" cy="811619"/>
          </a:xfrm>
          <a:prstGeom prst="ellipse">
            <a:avLst/>
          </a:prstGeom>
          <a:ln>
            <a:solidFill>
              <a:srgbClr val="FF0000"/>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lide Number Placeholder 2"/>
          <p:cNvSpPr txBox="1">
            <a:spLocks noGrp="1"/>
          </p:cNvSpPr>
          <p:nvPr>
            <p:ph type="sldNum" sz="quarter" idx="2"/>
          </p:nvPr>
        </p:nvSpPr>
        <p:spPr>
          <a:xfrm>
            <a:off x="25764" y="6486716"/>
            <a:ext cx="181382"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sp>
        <p:nvSpPr>
          <p:cNvPr id="205" name="Slide Number Placeholder 2"/>
          <p:cNvSpPr txBox="1"/>
          <p:nvPr/>
        </p:nvSpPr>
        <p:spPr>
          <a:xfrm>
            <a:off x="76246" y="6486716"/>
            <a:ext cx="89943"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8</a:t>
            </a:r>
          </a:p>
        </p:txBody>
      </p:sp>
      <p:sp>
        <p:nvSpPr>
          <p:cNvPr id="206" name="Slide Number Placeholder 2"/>
          <p:cNvSpPr txBox="1"/>
          <p:nvPr/>
        </p:nvSpPr>
        <p:spPr>
          <a:xfrm>
            <a:off x="76246" y="6486718"/>
            <a:ext cx="944717" cy="2483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200"/>
            </a:lvl1pPr>
          </a:lstStyle>
          <a:p>
            <a:r>
              <a:t>2</a:t>
            </a:r>
          </a:p>
        </p:txBody>
      </p:sp>
      <p:sp>
        <p:nvSpPr>
          <p:cNvPr id="207" name="Title 3"/>
          <p:cNvSpPr txBox="1">
            <a:spLocks noGrp="1"/>
          </p:cNvSpPr>
          <p:nvPr>
            <p:ph type="title"/>
          </p:nvPr>
        </p:nvSpPr>
        <p:spPr>
          <a:xfrm>
            <a:off x="1670567" y="132398"/>
            <a:ext cx="10441762" cy="1032768"/>
          </a:xfrm>
          <a:prstGeom prst="rect">
            <a:avLst/>
          </a:prstGeom>
        </p:spPr>
        <p:txBody>
          <a:bodyPr/>
          <a:lstStyle/>
          <a:p>
            <a:r>
              <a:t>Background</a:t>
            </a:r>
          </a:p>
        </p:txBody>
      </p:sp>
      <p:pic>
        <p:nvPicPr>
          <p:cNvPr id="208" name="Picture 3" descr="Picture 3"/>
          <p:cNvPicPr>
            <a:picLocks noChangeAspect="1"/>
          </p:cNvPicPr>
          <p:nvPr/>
        </p:nvPicPr>
        <p:blipFill>
          <a:blip r:embed="rId2">
            <a:extLst/>
          </a:blip>
          <a:stretch>
            <a:fillRect/>
          </a:stretch>
        </p:blipFill>
        <p:spPr>
          <a:xfrm>
            <a:off x="7586363" y="1817241"/>
            <a:ext cx="3100666" cy="2297559"/>
          </a:xfrm>
          <a:prstGeom prst="rect">
            <a:avLst/>
          </a:prstGeom>
          <a:ln w="12700">
            <a:miter lim="400000"/>
          </a:ln>
        </p:spPr>
      </p:pic>
      <p:sp>
        <p:nvSpPr>
          <p:cNvPr id="209" name="Oval 4"/>
          <p:cNvSpPr/>
          <p:nvPr/>
        </p:nvSpPr>
        <p:spPr>
          <a:xfrm>
            <a:off x="8080130" y="2092568"/>
            <a:ext cx="1784839" cy="1565033"/>
          </a:xfrm>
          <a:prstGeom prst="ellipse">
            <a:avLst/>
          </a:prstGeom>
          <a:ln>
            <a:solidFill>
              <a:srgbClr val="FF0000"/>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210" name="Content Placeholder 1"/>
          <p:cNvSpPr txBox="1"/>
          <p:nvPr/>
        </p:nvSpPr>
        <p:spPr>
          <a:xfrm>
            <a:off x="541397" y="1468662"/>
            <a:ext cx="6587406" cy="4518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284163" indent="-284163">
              <a:lnSpc>
                <a:spcPct val="72000"/>
              </a:lnSpc>
              <a:spcBef>
                <a:spcPts val="600"/>
              </a:spcBef>
              <a:buClr>
                <a:schemeClr val="accent1"/>
              </a:buClr>
              <a:buSzPct val="110000"/>
              <a:buFont typeface="Arial"/>
              <a:buChar char="•"/>
              <a:defRPr sz="2700"/>
            </a:pPr>
            <a:r>
              <a:t>2020-2021</a:t>
            </a:r>
          </a:p>
          <a:p>
            <a:pPr marL="742950" lvl="1" indent="-285750">
              <a:lnSpc>
                <a:spcPct val="72000"/>
              </a:lnSpc>
              <a:spcBef>
                <a:spcPts val="500"/>
              </a:spcBef>
              <a:buClr>
                <a:schemeClr val="accent1"/>
              </a:buClr>
              <a:buSzPct val="100000"/>
              <a:buFont typeface="Arial"/>
              <a:buChar char="–"/>
              <a:defRPr sz="2300"/>
            </a:pPr>
            <a:r>
              <a:t>COVID 19 pandemic resulted in routine closure of 3 local Level 1 trauma centers in Mpls/St. Paul</a:t>
            </a:r>
          </a:p>
          <a:p>
            <a:pPr marL="284163" indent="-284163">
              <a:lnSpc>
                <a:spcPct val="72000"/>
              </a:lnSpc>
              <a:spcBef>
                <a:spcPts val="600"/>
              </a:spcBef>
              <a:buClr>
                <a:schemeClr val="accent1"/>
              </a:buClr>
              <a:buSzPct val="110000"/>
              <a:buFont typeface="Arial"/>
              <a:buChar char="•"/>
              <a:defRPr sz="2700"/>
            </a:pPr>
            <a:r>
              <a:t>2020 </a:t>
            </a:r>
          </a:p>
          <a:p>
            <a:pPr marL="742950" lvl="1" indent="-285750">
              <a:lnSpc>
                <a:spcPct val="72000"/>
              </a:lnSpc>
              <a:spcBef>
                <a:spcPts val="500"/>
              </a:spcBef>
              <a:buClr>
                <a:schemeClr val="accent1"/>
              </a:buClr>
              <a:buSzPct val="100000"/>
              <a:buFont typeface="Arial"/>
              <a:buChar char="–"/>
              <a:defRPr sz="2300"/>
            </a:pPr>
            <a:r>
              <a:t>Protests following the murder of George Floyd </a:t>
            </a:r>
          </a:p>
          <a:p>
            <a:pPr marL="1143000" lvl="2" indent="-228600">
              <a:lnSpc>
                <a:spcPct val="72000"/>
              </a:lnSpc>
              <a:spcBef>
                <a:spcPts val="400"/>
              </a:spcBef>
              <a:buClr>
                <a:schemeClr val="accent1"/>
              </a:buClr>
              <a:buSzPct val="100000"/>
              <a:buFont typeface="Arial"/>
              <a:buChar char="•"/>
              <a:defRPr sz="2000"/>
            </a:pPr>
            <a:r>
              <a:t>Increase in blunt and penetrating injuries around Abbott Northwestern</a:t>
            </a:r>
          </a:p>
          <a:p>
            <a:pPr marL="1143000" lvl="2" indent="-228600">
              <a:lnSpc>
                <a:spcPct val="72000"/>
              </a:lnSpc>
              <a:spcBef>
                <a:spcPts val="400"/>
              </a:spcBef>
              <a:buClr>
                <a:schemeClr val="accent1"/>
              </a:buClr>
              <a:buSzPct val="100000"/>
              <a:buFont typeface="Arial"/>
              <a:buChar char="•"/>
              <a:defRPr sz="2000"/>
            </a:pPr>
            <a:r>
              <a:t>Inability for EMS to enter and transport patients from the area around Abbott Northwestern</a:t>
            </a:r>
          </a:p>
          <a:p>
            <a:pPr marL="284163" indent="-284163">
              <a:lnSpc>
                <a:spcPct val="72000"/>
              </a:lnSpc>
              <a:spcBef>
                <a:spcPts val="600"/>
              </a:spcBef>
              <a:buClr>
                <a:schemeClr val="accent1"/>
              </a:buClr>
              <a:buSzPct val="110000"/>
              <a:buFont typeface="Arial"/>
              <a:buChar char="•"/>
              <a:defRPr sz="2700"/>
            </a:pPr>
            <a:r>
              <a:t>2021-present</a:t>
            </a:r>
          </a:p>
          <a:p>
            <a:pPr marL="742950" lvl="1" indent="-285750">
              <a:lnSpc>
                <a:spcPct val="72000"/>
              </a:lnSpc>
              <a:spcBef>
                <a:spcPts val="500"/>
              </a:spcBef>
              <a:buClr>
                <a:schemeClr val="accent1"/>
              </a:buClr>
              <a:buSzPct val="100000"/>
              <a:buFont typeface="Arial"/>
              <a:buChar char="–"/>
              <a:defRPr sz="2300"/>
            </a:pPr>
            <a:r>
              <a:t>Severe staffing shortages have resulted in ongoing intermittent closure of local Level 1 trauma centers with regularity</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161</TotalTime>
  <Words>1670</Words>
  <Application>Microsoft Office PowerPoint</Application>
  <PresentationFormat>Custom</PresentationFormat>
  <Paragraphs>265</Paragraphs>
  <Slides>38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Book Antiqua</vt:lpstr>
      <vt:lpstr>Calibri</vt:lpstr>
      <vt:lpstr>Segoe UI Semibold</vt:lpstr>
      <vt:lpstr>Wingdings</vt:lpstr>
      <vt:lpstr>Office Theme</vt:lpstr>
      <vt:lpstr>Bridging The Gap: Trauma Care Outside of Level 1 Trauma Centers  </vt:lpstr>
      <vt:lpstr>PowerPoint Presentation</vt:lpstr>
      <vt:lpstr>Objectives</vt:lpstr>
      <vt:lpstr>Background</vt:lpstr>
      <vt:lpstr>Background</vt:lpstr>
      <vt:lpstr>Background</vt:lpstr>
      <vt:lpstr>Background</vt:lpstr>
      <vt:lpstr>Background</vt:lpstr>
      <vt:lpstr>Background</vt:lpstr>
      <vt:lpstr>PowerPoint Presentation</vt:lpstr>
      <vt:lpstr>Use of tourniquets in extremity trauma</vt:lpstr>
      <vt:lpstr>PowerPoint Presentation</vt:lpstr>
      <vt:lpstr>Hartford Consensus </vt:lpstr>
      <vt:lpstr>Junctional Tourniquets</vt:lpstr>
      <vt:lpstr>Permissive hypotension</vt:lpstr>
      <vt:lpstr>Permissive Hypotension</vt:lpstr>
      <vt:lpstr>Tranexamic Acid(TXA) in trauma</vt:lpstr>
      <vt:lpstr>Tranexamic Acid(TXA) in trauma</vt:lpstr>
      <vt:lpstr>Tranexamic Acid(TXA) in trauma</vt:lpstr>
      <vt:lpstr>Tranexamic Acid(TXA) in trauma</vt:lpstr>
      <vt:lpstr>Tranexamic Acid(TXA) in trauma</vt:lpstr>
      <vt:lpstr>Tranexamic Acid(TXA) in trauma</vt:lpstr>
      <vt:lpstr>Tranexamic Acid(TXA) in trauma</vt:lpstr>
      <vt:lpstr>Tranexamic Acid(TXA) in trauma</vt:lpstr>
      <vt:lpstr>Tranexamic Acid(TXA) in trauma</vt:lpstr>
      <vt:lpstr>Tranexamic Acid(TXA) in trauma</vt:lpstr>
      <vt:lpstr>Tranexamic Acid(TXA) in trauma</vt:lpstr>
      <vt:lpstr>Traumatic Brain Injury</vt:lpstr>
      <vt:lpstr>By the numbers…</vt:lpstr>
      <vt:lpstr>TBI – Pathophysiology</vt:lpstr>
      <vt:lpstr>TBI – Secondary Brain Injury</vt:lpstr>
      <vt:lpstr>Decreasing Secondary TBI</vt:lpstr>
      <vt:lpstr>Intracranial Pressure</vt:lpstr>
      <vt:lpstr>Lowering ICP</vt:lpstr>
      <vt:lpstr>Lowering ICP</vt:lpstr>
      <vt:lpstr>Removal of C-Collar in the altered patient</vt:lpstr>
      <vt:lpstr>Lowering ICP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Bridging The Gap: Trauma Care Outside of Level 1 Trauma Centers</dc:title>
  <dc:creator>Callahan, Devon</dc:creator>
  <cp:lastModifiedBy>Callahan, Devon</cp:lastModifiedBy>
  <cp:revision>3</cp:revision>
  <dcterms:modified xsi:type="dcterms:W3CDTF">2022-07-11T15:06:16Z</dcterms:modified>
</cp:coreProperties>
</file>