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Lst>
  <p:sldSz cy="5143500" cx="9144000"/>
  <p:notesSz cx="6858000" cy="9144000"/>
  <p:embeddedFontLst>
    <p:embeddedFont>
      <p:font typeface="Noto Emoji"/>
      <p:regular r:id="rId44"/>
      <p:bold r:id="rId45"/>
    </p:embeddedFont>
    <p:embeddedFont>
      <p:font typeface="Montserrat SemiBold"/>
      <p:regular r:id="rId46"/>
      <p:bold r:id="rId47"/>
      <p:italic r:id="rId48"/>
      <p:boldItalic r:id="rId49"/>
    </p:embeddedFont>
    <p:embeddedFont>
      <p:font typeface="Roboto"/>
      <p:regular r:id="rId50"/>
      <p:bold r:id="rId51"/>
      <p:italic r:id="rId52"/>
      <p:boldItalic r:id="rId53"/>
    </p:embeddedFont>
    <p:embeddedFont>
      <p:font typeface="Montserrat"/>
      <p:regular r:id="rId54"/>
      <p:bold r:id="rId55"/>
      <p:italic r:id="rId56"/>
      <p:boldItalic r:id="rId57"/>
    </p:embeddedFont>
    <p:embeddedFont>
      <p:font typeface="Press Start 2P"/>
      <p:regular r:id="rId58"/>
    </p:embeddedFont>
    <p:embeddedFont>
      <p:font typeface="Permanent Marker"/>
      <p:regular r:id="rId59"/>
    </p:embeddedFont>
    <p:embeddedFont>
      <p:font typeface="Average"/>
      <p:regular r:id="rId60"/>
    </p:embeddedFont>
    <p:embeddedFont>
      <p:font typeface="Orbitron"/>
      <p:regular r:id="rId61"/>
      <p:bold r:id="rId62"/>
    </p:embeddedFont>
    <p:embeddedFont>
      <p:font typeface="Merriweather"/>
      <p:regular r:id="rId63"/>
      <p:bold r:id="rId64"/>
      <p:italic r:id="rId65"/>
      <p:boldItalic r:id="rId6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font" Target="fonts/NotoEmoji-regular.fntdata"/><Relationship Id="rId43" Type="http://schemas.openxmlformats.org/officeDocument/2006/relationships/slide" Target="slides/slide38.xml"/><Relationship Id="rId46" Type="http://schemas.openxmlformats.org/officeDocument/2006/relationships/font" Target="fonts/MontserratSemiBold-regular.fntdata"/><Relationship Id="rId45" Type="http://schemas.openxmlformats.org/officeDocument/2006/relationships/font" Target="fonts/NotoEmoji-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MontserratSemiBold-italic.fntdata"/><Relationship Id="rId47" Type="http://schemas.openxmlformats.org/officeDocument/2006/relationships/font" Target="fonts/MontserratSemiBold-bold.fntdata"/><Relationship Id="rId49" Type="http://schemas.openxmlformats.org/officeDocument/2006/relationships/font" Target="fonts/MontserratSemiBold-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Orbitron-bold.fntdata"/><Relationship Id="rId61" Type="http://schemas.openxmlformats.org/officeDocument/2006/relationships/font" Target="fonts/Orbitron-regular.fntdata"/><Relationship Id="rId20" Type="http://schemas.openxmlformats.org/officeDocument/2006/relationships/slide" Target="slides/slide15.xml"/><Relationship Id="rId64" Type="http://schemas.openxmlformats.org/officeDocument/2006/relationships/font" Target="fonts/Merriweather-bold.fntdata"/><Relationship Id="rId63" Type="http://schemas.openxmlformats.org/officeDocument/2006/relationships/font" Target="fonts/Merriweather-regular.fntdata"/><Relationship Id="rId22" Type="http://schemas.openxmlformats.org/officeDocument/2006/relationships/slide" Target="slides/slide17.xml"/><Relationship Id="rId66" Type="http://schemas.openxmlformats.org/officeDocument/2006/relationships/font" Target="fonts/Merriweather-boldItalic.fntdata"/><Relationship Id="rId21" Type="http://schemas.openxmlformats.org/officeDocument/2006/relationships/slide" Target="slides/slide16.xml"/><Relationship Id="rId65" Type="http://schemas.openxmlformats.org/officeDocument/2006/relationships/font" Target="fonts/Merriweather-italic.fntdata"/><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Average-regular.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Roboto-bold.fntdata"/><Relationship Id="rId50" Type="http://schemas.openxmlformats.org/officeDocument/2006/relationships/font" Target="fonts/Roboto-regular.fntdata"/><Relationship Id="rId53" Type="http://schemas.openxmlformats.org/officeDocument/2006/relationships/font" Target="fonts/Roboto-boldItalic.fntdata"/><Relationship Id="rId52" Type="http://schemas.openxmlformats.org/officeDocument/2006/relationships/font" Target="fonts/Roboto-italic.fntdata"/><Relationship Id="rId11" Type="http://schemas.openxmlformats.org/officeDocument/2006/relationships/slide" Target="slides/slide6.xml"/><Relationship Id="rId55" Type="http://schemas.openxmlformats.org/officeDocument/2006/relationships/font" Target="fonts/Montserrat-bold.fntdata"/><Relationship Id="rId10" Type="http://schemas.openxmlformats.org/officeDocument/2006/relationships/slide" Target="slides/slide5.xml"/><Relationship Id="rId54" Type="http://schemas.openxmlformats.org/officeDocument/2006/relationships/font" Target="fonts/Montserrat-regular.fntdata"/><Relationship Id="rId13" Type="http://schemas.openxmlformats.org/officeDocument/2006/relationships/slide" Target="slides/slide8.xml"/><Relationship Id="rId57" Type="http://schemas.openxmlformats.org/officeDocument/2006/relationships/font" Target="fonts/Montserrat-boldItalic.fntdata"/><Relationship Id="rId12" Type="http://schemas.openxmlformats.org/officeDocument/2006/relationships/slide" Target="slides/slide7.xml"/><Relationship Id="rId56" Type="http://schemas.openxmlformats.org/officeDocument/2006/relationships/font" Target="fonts/Montserrat-italic.fntdata"/><Relationship Id="rId15" Type="http://schemas.openxmlformats.org/officeDocument/2006/relationships/slide" Target="slides/slide10.xml"/><Relationship Id="rId59" Type="http://schemas.openxmlformats.org/officeDocument/2006/relationships/font" Target="fonts/PermanentMarker-regular.fntdata"/><Relationship Id="rId14" Type="http://schemas.openxmlformats.org/officeDocument/2006/relationships/slide" Target="slides/slide9.xml"/><Relationship Id="rId58" Type="http://schemas.openxmlformats.org/officeDocument/2006/relationships/font" Target="fonts/PressStart2P-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36cffe1f77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36cffe1f77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136cffe1f77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136cffe1f77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Oxygen - seizure is a metabolically demanding pathology. Oxygen utilization is very very high, a lot of the complications come from downstream acidosis, anaerobic metabolism, etc. Throw on a nonrebreather, crank it up</a:t>
            </a:r>
            <a:endParaRPr sz="2100">
              <a:solidFill>
                <a:srgbClr val="ADADAD"/>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136cffe1f77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136cffe1f77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136cffe1f77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136cffe1f77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136cffe1f77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136cffe1f77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you’re in a big hospital, this is omnipotent being who lives upstairs. If you’re in a rural shop, this is a pilot. In either case, there are times when the dispo decision is fraught. This is one of the other times.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136cffe1f77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136cffe1f77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914400" rtl="0" algn="l">
              <a:lnSpc>
                <a:spcPct val="115000"/>
              </a:lnSpc>
              <a:spcBef>
                <a:spcPts val="0"/>
              </a:spcBef>
              <a:spcAft>
                <a:spcPts val="0"/>
              </a:spcAft>
              <a:buClr>
                <a:schemeClr val="dk1"/>
              </a:buClr>
              <a:buSzPts val="1100"/>
              <a:buFont typeface="Arial"/>
              <a:buNone/>
            </a:pPr>
            <a:r>
              <a:rPr lang="en" sz="1200">
                <a:solidFill>
                  <a:schemeClr val="dk1"/>
                </a:solidFill>
              </a:rPr>
              <a:t>These labs are going to help someone else, but they will not help you.</a:t>
            </a:r>
            <a:endParaRPr sz="1200">
              <a:solidFill>
                <a:schemeClr val="dk1"/>
              </a:solidFill>
            </a:endParaRPr>
          </a:p>
          <a:p>
            <a:pPr indent="0" lvl="0" marL="914400" rtl="0" algn="l">
              <a:lnSpc>
                <a:spcPct val="115000"/>
              </a:lnSpc>
              <a:spcBef>
                <a:spcPts val="1200"/>
              </a:spcBef>
              <a:spcAft>
                <a:spcPts val="1200"/>
              </a:spcAft>
              <a:buClr>
                <a:schemeClr val="dk1"/>
              </a:buClr>
              <a:buSzPts val="1100"/>
              <a:buFont typeface="Arial"/>
              <a:buNone/>
            </a:pPr>
            <a:r>
              <a:rPr lang="en" sz="1200">
                <a:solidFill>
                  <a:schemeClr val="dk1"/>
                </a:solidFill>
              </a:rPr>
              <a:t>I would go so far as to say you can do an excellent job treating status epilepticus without seeing a single lab value</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136cffe1f77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136cffe1f77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136cffe1f77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136cffe1f77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136cffe1f77_0_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136cffe1f77_0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Evidence repeatedly shows that each med is less likely to work than the last one. If they didn’t break with one, they’re less likely to break with 2, and the efficacy of a third is even smaller. So at a certain point we have to start thinking about going big. If you gave 10 of versed and another 10 of versed and 4 grams of keppra, what do you think some valproate is going to do?</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136cffe1f77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136cffe1f77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Benzos again!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136cffe1f77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136cffe1f77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time we can look a little more closely at the doses we say we should be giving.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136cffe1f77_0_2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136cffe1f77_0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136cffe1f77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136cffe1f77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3" marL="1828800" rtl="0" algn="l">
              <a:lnSpc>
                <a:spcPct val="115000"/>
              </a:lnSpc>
              <a:spcBef>
                <a:spcPts val="0"/>
              </a:spcBef>
              <a:spcAft>
                <a:spcPts val="0"/>
              </a:spcAft>
              <a:buClr>
                <a:srgbClr val="595959"/>
              </a:buClr>
              <a:buSzPts val="1200"/>
              <a:buChar char="●"/>
            </a:pPr>
            <a:r>
              <a:rPr lang="en" sz="1200">
                <a:solidFill>
                  <a:srgbClr val="595959"/>
                </a:solidFill>
              </a:rPr>
              <a:t>ESETT trial shows these are equivalently effective. But that effectiveness shows they stopped </a:t>
            </a:r>
            <a:r>
              <a:rPr lang="en" sz="1200">
                <a:solidFill>
                  <a:srgbClr val="595959"/>
                </a:solidFill>
              </a:rPr>
              <a:t>seizures</a:t>
            </a:r>
            <a:r>
              <a:rPr lang="en" sz="1200">
                <a:solidFill>
                  <a:srgbClr val="595959"/>
                </a:solidFill>
              </a:rPr>
              <a:t> after ~ 20 minutes. So How effective, really. </a:t>
            </a:r>
            <a:endParaRPr sz="1200">
              <a:solidFill>
                <a:srgbClr val="595959"/>
              </a:solidFill>
            </a:endParaRPr>
          </a:p>
          <a:p>
            <a:pPr indent="-304800" lvl="3" marL="1828800" rtl="0" algn="l">
              <a:lnSpc>
                <a:spcPct val="115000"/>
              </a:lnSpc>
              <a:spcBef>
                <a:spcPts val="0"/>
              </a:spcBef>
              <a:spcAft>
                <a:spcPts val="0"/>
              </a:spcAft>
              <a:buClr>
                <a:srgbClr val="595959"/>
              </a:buClr>
              <a:buSzPts val="1200"/>
              <a:buChar char="●"/>
            </a:pPr>
            <a:r>
              <a:rPr lang="en" sz="1200">
                <a:solidFill>
                  <a:srgbClr val="595959"/>
                </a:solidFill>
              </a:rPr>
              <a:t>I would avoid Phenytoin it’s contraindicated in cardiac patients and tox overdoses, and you just don’t know.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136cffe1f77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136cffe1f77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136cffe1f77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136cffe1f77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Focal neurotoxicity, for </a:t>
            </a:r>
            <a:r>
              <a:rPr lang="en"/>
              <a:t>example</a:t>
            </a:r>
            <a:r>
              <a:rPr lang="en"/>
              <a:t> by hypoxia, radical formation, acidosis, kills neurons. Killing off GABA-ergic neurons can lead to more seizures.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Undertreated status epilepticus causes respiratory depression</a:t>
            </a:r>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136cffe1f77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136cffe1f77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136cffe1f77_0_3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136cffe1f77_0_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Focal neurotoxicity, for example by hypoxia, radical formation, acidosis, kills neurons. Killing off GABA-ergic neurons can lead to more seizures.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Undertreated status epilepticus causes respiratory depression</a:t>
            </a:r>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136cffe1f77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136cffe1f77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Empiric dosing is not super evidence-based. </a:t>
            </a:r>
            <a:endParaRPr/>
          </a:p>
          <a:p>
            <a:pPr indent="0" lvl="0" marL="0" rtl="0" algn="l">
              <a:spcBef>
                <a:spcPts val="0"/>
              </a:spcBef>
              <a:spcAft>
                <a:spcPts val="0"/>
              </a:spcAft>
              <a:buNone/>
            </a:pPr>
            <a:r>
              <a:rPr lang="en"/>
              <a:t>Especially if clinical history warrants i</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Our protocol dictates </a:t>
            </a:r>
            <a:r>
              <a:rPr lang="en"/>
              <a:t>giving it after 10 minutes</a:t>
            </a:r>
            <a:endParaRPr/>
          </a:p>
          <a:p>
            <a:pPr indent="0" lvl="0" marL="0" rtl="0" algn="l">
              <a:spcBef>
                <a:spcPts val="0"/>
              </a:spcBef>
              <a:spcAft>
                <a:spcPts val="0"/>
              </a:spcAft>
              <a:buNone/>
            </a:pPr>
            <a:r>
              <a:rPr lang="en"/>
              <a:t>You do not need a central line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136cffe1f77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136cffe1f77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136cffe1f77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136cffe1f77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Evidence repeatedly shows that each med is less likely to work than the last one. If they didn’t break with one, they’re less likely to break with 2, and the efficacy of a third is even smaller. So at a certain point we have to start thinking </a:t>
            </a:r>
            <a:r>
              <a:rPr lang="en"/>
              <a:t>about going big. If you gave 10 of versed and another 10 of versed and 4 grams of keppra, what do you think some valproate is going to do?</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136cffe1f77_0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136cffe1f77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136cffe1f77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136cffe1f77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Yes, this can cause respiratory depression. So does status. Also we’re about to intubate this person.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136cffe1f7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136cffe1f7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136cffe1f77_0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136cffe1f77_0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136cffe1f77_0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136cffe1f77_0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136cffe1f77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136cffe1f77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136cffe1f77_0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136cffe1f77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Paralytic masks the effect of the seizure</a:t>
            </a:r>
            <a:endParaRPr/>
          </a:p>
          <a:p>
            <a:pPr indent="-314325" lvl="0" marL="838200" rtl="0" algn="l">
              <a:lnSpc>
                <a:spcPct val="115000"/>
              </a:lnSpc>
              <a:spcBef>
                <a:spcPts val="0"/>
              </a:spcBef>
              <a:spcAft>
                <a:spcPts val="0"/>
              </a:spcAft>
              <a:buClr>
                <a:srgbClr val="222222"/>
              </a:buClr>
              <a:buSzPts val="1350"/>
              <a:buFont typeface="Roboto"/>
              <a:buChar char="●"/>
            </a:pPr>
            <a:r>
              <a:rPr lang="en" sz="1350">
                <a:solidFill>
                  <a:srgbClr val="222222"/>
                </a:solidFill>
                <a:highlight>
                  <a:srgbClr val="FFFFFF"/>
                </a:highlight>
                <a:latin typeface="Roboto"/>
                <a:ea typeface="Roboto"/>
                <a:cs typeface="Roboto"/>
                <a:sym typeface="Roboto"/>
              </a:rPr>
              <a:t>(#1)  The ketamine and propofol will usually break the seizure.  This results in an </a:t>
            </a:r>
            <a:r>
              <a:rPr i="1" lang="en" sz="1350">
                <a:solidFill>
                  <a:srgbClr val="222222"/>
                </a:solidFill>
                <a:highlight>
                  <a:srgbClr val="FFFFFF"/>
                </a:highlight>
                <a:latin typeface="Roboto"/>
                <a:ea typeface="Roboto"/>
                <a:cs typeface="Roboto"/>
                <a:sym typeface="Roboto"/>
              </a:rPr>
              <a:t>abrupt</a:t>
            </a:r>
            <a:r>
              <a:rPr lang="en" sz="1350">
                <a:solidFill>
                  <a:srgbClr val="222222"/>
                </a:solidFill>
                <a:highlight>
                  <a:srgbClr val="FFFFFF"/>
                </a:highlight>
                <a:latin typeface="Roboto"/>
                <a:ea typeface="Roboto"/>
                <a:cs typeface="Roboto"/>
                <a:sym typeface="Roboto"/>
              </a:rPr>
              <a:t> cessation of motor activity about 30-60 seconds after pushing the propofol (before the onset of paralysis).  You can usually intubate the patient when that occurs – the patient is generally quite flaccid.</a:t>
            </a:r>
            <a:endParaRPr sz="1350">
              <a:solidFill>
                <a:srgbClr val="222222"/>
              </a:solidFill>
              <a:highlight>
                <a:srgbClr val="FFFFFF"/>
              </a:highlight>
              <a:latin typeface="Roboto"/>
              <a:ea typeface="Roboto"/>
              <a:cs typeface="Roboto"/>
              <a:sym typeface="Roboto"/>
            </a:endParaRPr>
          </a:p>
          <a:p>
            <a:pPr indent="-314325" lvl="0" marL="838200" rtl="0" algn="l">
              <a:lnSpc>
                <a:spcPct val="115000"/>
              </a:lnSpc>
              <a:spcBef>
                <a:spcPts val="0"/>
              </a:spcBef>
              <a:spcAft>
                <a:spcPts val="0"/>
              </a:spcAft>
              <a:buClr>
                <a:srgbClr val="222222"/>
              </a:buClr>
              <a:buSzPts val="1350"/>
              <a:buFont typeface="Roboto"/>
              <a:buChar char="●"/>
            </a:pPr>
            <a:r>
              <a:rPr lang="en" sz="1350">
                <a:solidFill>
                  <a:srgbClr val="222222"/>
                </a:solidFill>
                <a:highlight>
                  <a:srgbClr val="FFFFFF"/>
                </a:highlight>
                <a:latin typeface="Roboto"/>
                <a:ea typeface="Roboto"/>
                <a:cs typeface="Roboto"/>
                <a:sym typeface="Roboto"/>
              </a:rPr>
              <a:t>(#2)  The ketamine and propofol </a:t>
            </a:r>
            <a:r>
              <a:rPr i="1" lang="en" sz="1350">
                <a:solidFill>
                  <a:srgbClr val="222222"/>
                </a:solidFill>
                <a:highlight>
                  <a:srgbClr val="FFFFFF"/>
                </a:highlight>
                <a:latin typeface="Roboto"/>
                <a:ea typeface="Roboto"/>
                <a:cs typeface="Roboto"/>
                <a:sym typeface="Roboto"/>
              </a:rPr>
              <a:t>fail</a:t>
            </a:r>
            <a:r>
              <a:rPr lang="en" sz="1350">
                <a:solidFill>
                  <a:srgbClr val="222222"/>
                </a:solidFill>
                <a:highlight>
                  <a:srgbClr val="FFFFFF"/>
                </a:highlight>
                <a:latin typeface="Roboto"/>
                <a:ea typeface="Roboto"/>
                <a:cs typeface="Roboto"/>
                <a:sym typeface="Roboto"/>
              </a:rPr>
              <a:t> to break the seizure.  In this case, seizure movements will </a:t>
            </a:r>
            <a:r>
              <a:rPr i="1" lang="en" sz="1350">
                <a:solidFill>
                  <a:srgbClr val="222222"/>
                </a:solidFill>
                <a:highlight>
                  <a:srgbClr val="FFFFFF"/>
                </a:highlight>
                <a:latin typeface="Roboto"/>
                <a:ea typeface="Roboto"/>
                <a:cs typeface="Roboto"/>
                <a:sym typeface="Roboto"/>
              </a:rPr>
              <a:t>gradually</a:t>
            </a:r>
            <a:r>
              <a:rPr lang="en" sz="1350">
                <a:solidFill>
                  <a:srgbClr val="222222"/>
                </a:solidFill>
                <a:highlight>
                  <a:srgbClr val="FFFFFF"/>
                </a:highlight>
                <a:latin typeface="Roboto"/>
                <a:ea typeface="Roboto"/>
                <a:cs typeface="Roboto"/>
                <a:sym typeface="Roboto"/>
              </a:rPr>
              <a:t> become less pronounced as paralysis occurs.  Disappearance of all movement generally occurs &gt;60 seconds after administration of rocuronium.</a:t>
            </a:r>
            <a:endParaRPr sz="1350">
              <a:solidFill>
                <a:srgbClr val="222222"/>
              </a:solidFill>
              <a:highlight>
                <a:srgbClr val="FFFFFF"/>
              </a:highlight>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136cffe1f77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136cffe1f77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136cffe1f77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136cffe1f7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136cffe1f77_0_3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136cffe1f77_0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136cffe1f77_0_3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136cffe1f77_0_3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36cffe1f77_0_3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136cffe1f77_0_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136cffe1f77_0_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136cffe1f77_0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It’s no longer defined by 30 minutes of seizure. It’s technically defined by 5 minutes or two recurrent seizures without a return to baseline.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136cffe1f77_0_2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136cffe1f77_0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a handy little memory tool I use to determine if it’s status. If they were brought to you because they were seizing, and you look at them and they’re seizing, they’re in status. If they were seizing somewhere else, and now they’re seizing here, it’s status. You should treat them as such.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136cffe1f77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136cffe1f77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Seize your way into vomiting, or to a pH low enough that you cause apnea. Intubate these people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136cffe1f77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136cffe1f77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136cffe1f77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136cffe1f77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Every time I’ve gotten jammed up it’s because I was afraid to give the proper dose of benzos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Benzos are going to be the mainstay of treatment here. They’re fast, they’re safe, they deal with the proximate cause of the vast majority of seizures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Don’t wait for IV access.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Nose nose </a:t>
            </a:r>
            <a:r>
              <a:rPr lang="en"/>
              <a:t>double</a:t>
            </a:r>
            <a:r>
              <a:rPr lang="en"/>
              <a:t> dose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136cffe1f77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136cffe1f77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Ok so your patient is still seizing. You pushed d50, gave 10 of midazolam IM, and the patient is still shaking.This is when I get to my favorite mnemonic. Oh My God. I love it because, whenever the time is appropriate, I invoke this mnemonic, whether or not my intent is to do higher order medical thinking.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Monitor special shout-out to the quantitative, waveform end-tidal capnometry. It will tell you about respiratory rate as well as relative co2 production and metabolic demand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IV - you can do initial management with IM meds. Don’t wait for an IV.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Transfer - If they’re still seizing in front of you, this person is going to the ICU. call for help early</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5.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16.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hyperlink" Target="https://emcrit.org/ibcc/sz/" TargetMode="External"/><Relationship Id="rId4" Type="http://schemas.openxmlformats.org/officeDocument/2006/relationships/hyperlink" Target="https://doi.org/10.51684/FIRS.8669"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hyperlink" Target="http://www.ncbi.nlm.nih.gov/pubmed/31774955" TargetMode="External"/><Relationship Id="rId4" Type="http://schemas.openxmlformats.org/officeDocument/2006/relationships/hyperlink" Target="https://clinicaltrials.gov/ct2/show/NCT01960075" TargetMode="External"/><Relationship Id="rId5" Type="http://schemas.openxmlformats.org/officeDocument/2006/relationships/hyperlink" Target="https://scholar.google.com/scholar_lookup?title=Epilepsy+and+other+chronic+convulsive+diseases:+their+causes,+symptoms+and+treatment&amp;author=WR+Gowers&amp;publication_year=1881&amp;"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55" name="Google Shape;55;p1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56" name="Google Shape;56;p13"/>
          <p:cNvPicPr preferRelativeResize="0"/>
          <p:nvPr/>
        </p:nvPicPr>
        <p:blipFill>
          <a:blip r:embed="rId3">
            <a:alphaModFix/>
          </a:blip>
          <a:stretch>
            <a:fillRect/>
          </a:stretch>
        </p:blipFill>
        <p:spPr>
          <a:xfrm>
            <a:off x="0" y="2299"/>
            <a:ext cx="9152139" cy="5143500"/>
          </a:xfrm>
          <a:prstGeom prst="rect">
            <a:avLst/>
          </a:prstGeom>
          <a:noFill/>
          <a:ln>
            <a:noFill/>
          </a:ln>
        </p:spPr>
      </p:pic>
      <p:sp>
        <p:nvSpPr>
          <p:cNvPr id="57" name="Google Shape;57;p13"/>
          <p:cNvSpPr txBox="1"/>
          <p:nvPr/>
        </p:nvSpPr>
        <p:spPr>
          <a:xfrm>
            <a:off x="311700" y="331175"/>
            <a:ext cx="73416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000">
                <a:solidFill>
                  <a:srgbClr val="FFFFFF"/>
                </a:solidFill>
                <a:latin typeface="Montserrat"/>
                <a:ea typeface="Montserrat"/>
                <a:cs typeface="Montserrat"/>
                <a:sym typeface="Montserrat"/>
              </a:rPr>
              <a:t>STATUS EPILEPTICUS</a:t>
            </a:r>
            <a:endParaRPr b="1" sz="4000">
              <a:solidFill>
                <a:srgbClr val="FFFFFF"/>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2"/>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rgbClr val="F3BE20"/>
                </a:solidFill>
              </a:rPr>
              <a:t>O</a:t>
            </a:r>
            <a:r>
              <a:rPr lang="en"/>
              <a:t>xygen</a:t>
            </a:r>
            <a:endParaRPr/>
          </a:p>
        </p:txBody>
      </p:sp>
      <p:sp>
        <p:nvSpPr>
          <p:cNvPr id="115" name="Google Shape;115;p22"/>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116" name="Google Shape;116;p22"/>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t/>
            </a:r>
            <a:endParaRPr/>
          </a:p>
        </p:txBody>
      </p:sp>
      <p:pic>
        <p:nvPicPr>
          <p:cNvPr id="117" name="Google Shape;117;p22"/>
          <p:cNvPicPr preferRelativeResize="0"/>
          <p:nvPr/>
        </p:nvPicPr>
        <p:blipFill rotWithShape="1">
          <a:blip r:embed="rId3">
            <a:alphaModFix/>
          </a:blip>
          <a:srcRect b="15576" l="19085" r="12534" t="0"/>
          <a:stretch/>
        </p:blipFill>
        <p:spPr>
          <a:xfrm>
            <a:off x="4890875" y="724200"/>
            <a:ext cx="3837000" cy="388881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3"/>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rgbClr val="F3BE20"/>
                </a:solidFill>
              </a:rPr>
              <a:t>M</a:t>
            </a:r>
            <a:r>
              <a:rPr lang="en"/>
              <a:t>onitor</a:t>
            </a:r>
            <a:endParaRPr/>
          </a:p>
        </p:txBody>
      </p:sp>
      <p:sp>
        <p:nvSpPr>
          <p:cNvPr id="123" name="Google Shape;123;p23"/>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Especially End-tidal capnometry</a:t>
            </a:r>
            <a:endParaRPr/>
          </a:p>
        </p:txBody>
      </p:sp>
      <p:sp>
        <p:nvSpPr>
          <p:cNvPr id="124" name="Google Shape;124;p23"/>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t/>
            </a:r>
            <a:endParaRPr/>
          </a:p>
        </p:txBody>
      </p:sp>
      <p:pic>
        <p:nvPicPr>
          <p:cNvPr id="125" name="Google Shape;125;p23"/>
          <p:cNvPicPr preferRelativeResize="0"/>
          <p:nvPr/>
        </p:nvPicPr>
        <p:blipFill rotWithShape="1">
          <a:blip r:embed="rId3">
            <a:alphaModFix/>
          </a:blip>
          <a:srcRect b="25782" l="10698" r="11042" t="19115"/>
          <a:stretch/>
        </p:blipFill>
        <p:spPr>
          <a:xfrm>
            <a:off x="4789425" y="787025"/>
            <a:ext cx="4137150" cy="35694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4"/>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rgbClr val="F3BE20"/>
                </a:solidFill>
              </a:rPr>
              <a:t>I</a:t>
            </a:r>
            <a:r>
              <a:rPr lang="en"/>
              <a:t>V Access</a:t>
            </a:r>
            <a:endParaRPr/>
          </a:p>
        </p:txBody>
      </p:sp>
      <p:sp>
        <p:nvSpPr>
          <p:cNvPr id="131" name="Google Shape;131;p24"/>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
        <p:nvSpPr>
          <p:cNvPr id="132" name="Google Shape;132;p24"/>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t/>
            </a:r>
            <a:endParaRPr/>
          </a:p>
        </p:txBody>
      </p:sp>
      <p:pic>
        <p:nvPicPr>
          <p:cNvPr id="133" name="Google Shape;133;p24"/>
          <p:cNvPicPr preferRelativeResize="0"/>
          <p:nvPr/>
        </p:nvPicPr>
        <p:blipFill rotWithShape="1">
          <a:blip r:embed="rId3">
            <a:alphaModFix/>
          </a:blip>
          <a:srcRect b="30432" l="0" r="0" t="15311"/>
          <a:stretch/>
        </p:blipFill>
        <p:spPr>
          <a:xfrm>
            <a:off x="4835400" y="769379"/>
            <a:ext cx="4045200" cy="360474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5"/>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Help From Above</a:t>
            </a:r>
            <a:endParaRPr/>
          </a:p>
        </p:txBody>
      </p:sp>
      <p:sp>
        <p:nvSpPr>
          <p:cNvPr id="139" name="Google Shape;139;p25"/>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
        <p:nvSpPr>
          <p:cNvPr id="140" name="Google Shape;140;p25"/>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t/>
            </a:r>
            <a:endParaRPr/>
          </a:p>
        </p:txBody>
      </p:sp>
      <p:pic>
        <p:nvPicPr>
          <p:cNvPr id="141" name="Google Shape;141;p25"/>
          <p:cNvPicPr preferRelativeResize="0"/>
          <p:nvPr/>
        </p:nvPicPr>
        <p:blipFill rotWithShape="1">
          <a:blip r:embed="rId3">
            <a:alphaModFix/>
          </a:blip>
          <a:srcRect b="0" l="7502" r="9136" t="1671"/>
          <a:stretch/>
        </p:blipFill>
        <p:spPr>
          <a:xfrm>
            <a:off x="4129766" y="1"/>
            <a:ext cx="5852088" cy="51435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6"/>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Labs</a:t>
            </a:r>
            <a:endParaRPr/>
          </a:p>
        </p:txBody>
      </p:sp>
      <p:sp>
        <p:nvSpPr>
          <p:cNvPr id="147" name="Google Shape;147;p26"/>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
        <p:nvSpPr>
          <p:cNvPr id="148" name="Google Shape;148;p26"/>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0" lvl="0" marL="457200" rtl="0" algn="l">
              <a:spcBef>
                <a:spcPts val="0"/>
              </a:spcBef>
              <a:spcAft>
                <a:spcPts val="0"/>
              </a:spcAft>
              <a:buNone/>
            </a:pPr>
            <a:r>
              <a:rPr lang="en" sz="1200">
                <a:solidFill>
                  <a:srgbClr val="FFFFFF"/>
                </a:solidFill>
              </a:rPr>
              <a:t>Get labs - chem12, mag, calcium phos,</a:t>
            </a:r>
            <a:r>
              <a:rPr lang="en" sz="1200">
                <a:solidFill>
                  <a:srgbClr val="FFFFFF"/>
                </a:solidFill>
              </a:rPr>
              <a:t> </a:t>
            </a:r>
            <a:r>
              <a:rPr lang="en" sz="1200">
                <a:solidFill>
                  <a:srgbClr val="FFFFFF"/>
                </a:solidFill>
              </a:rPr>
              <a:t>lft, aed levels, salicylate, etoh, ck, hcg, ua</a:t>
            </a:r>
            <a:endParaRPr sz="1200">
              <a:solidFill>
                <a:srgbClr val="FFFFFF"/>
              </a:solidFill>
            </a:endParaRPr>
          </a:p>
          <a:p>
            <a:pPr indent="0" lvl="0" marL="914400" rtl="0" algn="l">
              <a:spcBef>
                <a:spcPts val="1200"/>
              </a:spcBef>
              <a:spcAft>
                <a:spcPts val="0"/>
              </a:spcAft>
              <a:buNone/>
            </a:pPr>
            <a:r>
              <a:t/>
            </a:r>
            <a:endParaRPr sz="1200">
              <a:solidFill>
                <a:srgbClr val="FFFFFF"/>
              </a:solidFill>
            </a:endParaRPr>
          </a:p>
          <a:p>
            <a:pPr indent="0" lvl="0" marL="0" rtl="0" algn="l">
              <a:spcBef>
                <a:spcPts val="1200"/>
              </a:spcBef>
              <a:spcAft>
                <a:spcPts val="1200"/>
              </a:spcAft>
              <a:buNone/>
            </a:pPr>
            <a:r>
              <a:t/>
            </a:r>
            <a:endParaRPr>
              <a:solidFill>
                <a:srgbClr val="FFFFFF"/>
              </a:solidFill>
            </a:endParaRPr>
          </a:p>
        </p:txBody>
      </p:sp>
      <p:pic>
        <p:nvPicPr>
          <p:cNvPr id="149" name="Google Shape;149;p26"/>
          <p:cNvPicPr preferRelativeResize="0"/>
          <p:nvPr/>
        </p:nvPicPr>
        <p:blipFill rotWithShape="1">
          <a:blip r:embed="rId3">
            <a:alphaModFix/>
          </a:blip>
          <a:srcRect b="2250" l="770" r="-770" t="-2250"/>
          <a:stretch/>
        </p:blipFill>
        <p:spPr>
          <a:xfrm>
            <a:off x="-687775" y="-152275"/>
            <a:ext cx="10357248" cy="5756574"/>
          </a:xfrm>
          <a:prstGeom prst="rect">
            <a:avLst/>
          </a:prstGeom>
          <a:noFill/>
          <a:ln>
            <a:noFill/>
          </a:ln>
        </p:spPr>
      </p:pic>
      <p:sp>
        <p:nvSpPr>
          <p:cNvPr id="150" name="Google Shape;150;p26"/>
          <p:cNvSpPr txBox="1"/>
          <p:nvPr/>
        </p:nvSpPr>
        <p:spPr>
          <a:xfrm>
            <a:off x="-303150" y="1114988"/>
            <a:ext cx="5820600" cy="1923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000">
                <a:solidFill>
                  <a:srgbClr val="EB754D"/>
                </a:solidFill>
              </a:rPr>
              <a:t>       Chem8, LFTs</a:t>
            </a:r>
            <a:endParaRPr b="1" sz="2000">
              <a:solidFill>
                <a:srgbClr val="EB754D"/>
              </a:solidFill>
            </a:endParaRPr>
          </a:p>
          <a:p>
            <a:pPr indent="0" lvl="0" marL="0" rtl="0" algn="l">
              <a:lnSpc>
                <a:spcPct val="115000"/>
              </a:lnSpc>
              <a:spcBef>
                <a:spcPts val="1200"/>
              </a:spcBef>
              <a:spcAft>
                <a:spcPts val="0"/>
              </a:spcAft>
              <a:buNone/>
            </a:pPr>
            <a:r>
              <a:rPr b="1" lang="en" sz="2000">
                <a:solidFill>
                  <a:srgbClr val="EB754D"/>
                </a:solidFill>
              </a:rPr>
              <a:t>Mag Calcium Phos </a:t>
            </a:r>
            <a:endParaRPr b="1" sz="2000">
              <a:solidFill>
                <a:srgbClr val="EB754D"/>
              </a:solidFill>
            </a:endParaRPr>
          </a:p>
          <a:p>
            <a:pPr indent="0" lvl="0" marL="0" rtl="0" algn="l">
              <a:lnSpc>
                <a:spcPct val="115000"/>
              </a:lnSpc>
              <a:spcBef>
                <a:spcPts val="1200"/>
              </a:spcBef>
              <a:spcAft>
                <a:spcPts val="0"/>
              </a:spcAft>
              <a:buNone/>
            </a:pPr>
            <a:r>
              <a:rPr b="1" lang="en" sz="2000">
                <a:solidFill>
                  <a:srgbClr val="EB754D"/>
                </a:solidFill>
              </a:rPr>
              <a:t>     AED Levels </a:t>
            </a:r>
            <a:endParaRPr b="1" sz="2000">
              <a:solidFill>
                <a:srgbClr val="EB754D"/>
              </a:solidFill>
            </a:endParaRPr>
          </a:p>
          <a:p>
            <a:pPr indent="0" lvl="0" marL="0" rtl="0" algn="l">
              <a:spcBef>
                <a:spcPts val="1200"/>
              </a:spcBef>
              <a:spcAft>
                <a:spcPts val="0"/>
              </a:spcAft>
              <a:buNone/>
            </a:pPr>
            <a:r>
              <a:t/>
            </a:r>
            <a:endParaRPr/>
          </a:p>
        </p:txBody>
      </p:sp>
      <p:sp>
        <p:nvSpPr>
          <p:cNvPr id="151" name="Google Shape;151;p26"/>
          <p:cNvSpPr txBox="1"/>
          <p:nvPr/>
        </p:nvSpPr>
        <p:spPr>
          <a:xfrm>
            <a:off x="7526150" y="206725"/>
            <a:ext cx="3000000" cy="4171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000">
                <a:solidFill>
                  <a:srgbClr val="EB754D"/>
                </a:solidFill>
              </a:rPr>
              <a:t>     </a:t>
            </a:r>
            <a:endParaRPr b="1" sz="2000">
              <a:solidFill>
                <a:srgbClr val="EB754D"/>
              </a:solidFill>
            </a:endParaRPr>
          </a:p>
          <a:p>
            <a:pPr indent="0" lvl="0" marL="0" rtl="0" algn="l">
              <a:lnSpc>
                <a:spcPct val="115000"/>
              </a:lnSpc>
              <a:spcBef>
                <a:spcPts val="1200"/>
              </a:spcBef>
              <a:spcAft>
                <a:spcPts val="0"/>
              </a:spcAft>
              <a:buNone/>
            </a:pPr>
            <a:r>
              <a:rPr b="1" lang="en" sz="2000">
                <a:solidFill>
                  <a:srgbClr val="EB754D"/>
                </a:solidFill>
              </a:rPr>
              <a:t>Salicylate</a:t>
            </a:r>
            <a:endParaRPr b="1" sz="2000">
              <a:solidFill>
                <a:srgbClr val="EB754D"/>
              </a:solidFill>
            </a:endParaRPr>
          </a:p>
          <a:p>
            <a:pPr indent="0" lvl="0" marL="0" rtl="0" algn="l">
              <a:lnSpc>
                <a:spcPct val="115000"/>
              </a:lnSpc>
              <a:spcBef>
                <a:spcPts val="1200"/>
              </a:spcBef>
              <a:spcAft>
                <a:spcPts val="0"/>
              </a:spcAft>
              <a:buNone/>
            </a:pPr>
            <a:r>
              <a:rPr b="1" lang="en" sz="2000">
                <a:solidFill>
                  <a:srgbClr val="EB754D"/>
                </a:solidFill>
              </a:rPr>
              <a:t> Etoh, tox  </a:t>
            </a:r>
            <a:endParaRPr b="1" sz="2000">
              <a:solidFill>
                <a:srgbClr val="EB754D"/>
              </a:solidFill>
            </a:endParaRPr>
          </a:p>
          <a:p>
            <a:pPr indent="0" lvl="0" marL="0" rtl="0" algn="l">
              <a:lnSpc>
                <a:spcPct val="115000"/>
              </a:lnSpc>
              <a:spcBef>
                <a:spcPts val="1200"/>
              </a:spcBef>
              <a:spcAft>
                <a:spcPts val="0"/>
              </a:spcAft>
              <a:buNone/>
            </a:pPr>
            <a:r>
              <a:rPr b="1" lang="en" sz="2000">
                <a:solidFill>
                  <a:srgbClr val="EB754D"/>
                </a:solidFill>
              </a:rPr>
              <a:t>            </a:t>
            </a:r>
            <a:endParaRPr b="1" sz="2000">
              <a:solidFill>
                <a:srgbClr val="EB754D"/>
              </a:solidFill>
            </a:endParaRPr>
          </a:p>
          <a:p>
            <a:pPr indent="0" lvl="0" marL="0" rtl="0" algn="l">
              <a:lnSpc>
                <a:spcPct val="115000"/>
              </a:lnSpc>
              <a:spcBef>
                <a:spcPts val="1200"/>
              </a:spcBef>
              <a:spcAft>
                <a:spcPts val="0"/>
              </a:spcAft>
              <a:buNone/>
            </a:pPr>
            <a:r>
              <a:rPr b="1" lang="en" sz="2000">
                <a:solidFill>
                  <a:srgbClr val="EB754D"/>
                </a:solidFill>
              </a:rPr>
              <a:t>             Ck</a:t>
            </a:r>
            <a:endParaRPr b="1" sz="2000">
              <a:solidFill>
                <a:srgbClr val="EB754D"/>
              </a:solidFill>
            </a:endParaRPr>
          </a:p>
          <a:p>
            <a:pPr indent="0" lvl="0" marL="0" rtl="0" algn="l">
              <a:lnSpc>
                <a:spcPct val="115000"/>
              </a:lnSpc>
              <a:spcBef>
                <a:spcPts val="1200"/>
              </a:spcBef>
              <a:spcAft>
                <a:spcPts val="0"/>
              </a:spcAft>
              <a:buNone/>
            </a:pPr>
            <a:r>
              <a:rPr b="1" lang="en" sz="2000">
                <a:solidFill>
                  <a:srgbClr val="EB754D"/>
                </a:solidFill>
              </a:rPr>
              <a:t>    Hcg</a:t>
            </a:r>
            <a:endParaRPr b="1" sz="2000">
              <a:solidFill>
                <a:srgbClr val="EB754D"/>
              </a:solidFill>
            </a:endParaRPr>
          </a:p>
          <a:p>
            <a:pPr indent="0" lvl="0" marL="0" rtl="0" algn="l">
              <a:lnSpc>
                <a:spcPct val="115000"/>
              </a:lnSpc>
              <a:spcBef>
                <a:spcPts val="1200"/>
              </a:spcBef>
              <a:spcAft>
                <a:spcPts val="0"/>
              </a:spcAft>
              <a:buNone/>
            </a:pPr>
            <a:r>
              <a:rPr b="1" lang="en" sz="2000">
                <a:solidFill>
                  <a:srgbClr val="EB754D"/>
                </a:solidFill>
              </a:rPr>
              <a:t>           ua</a:t>
            </a:r>
            <a:endParaRPr b="1" sz="2000">
              <a:solidFill>
                <a:srgbClr val="EB754D"/>
              </a:solidFill>
            </a:endParaRPr>
          </a:p>
          <a:p>
            <a:pPr indent="0" lvl="0" marL="0" rtl="0" algn="l">
              <a:spcBef>
                <a:spcPts val="120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7"/>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3500"/>
              <a:t>Order Antiepileptic</a:t>
            </a:r>
            <a:r>
              <a:rPr lang="en" sz="3500"/>
              <a:t> Medication</a:t>
            </a:r>
            <a:endParaRPr sz="3500"/>
          </a:p>
        </p:txBody>
      </p:sp>
      <p:sp>
        <p:nvSpPr>
          <p:cNvPr id="157" name="Google Shape;157;p27"/>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Even if the seizure breaks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8"/>
          <p:cNvSpPr txBox="1"/>
          <p:nvPr>
            <p:ph type="title"/>
          </p:nvPr>
        </p:nvSpPr>
        <p:spPr>
          <a:xfrm>
            <a:off x="265500" y="1233175"/>
            <a:ext cx="4045200" cy="14823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Before 5 Minutes, you should:</a:t>
            </a:r>
            <a:endParaRPr/>
          </a:p>
        </p:txBody>
      </p:sp>
      <p:sp>
        <p:nvSpPr>
          <p:cNvPr id="163" name="Google Shape;163;p2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
        <p:nvSpPr>
          <p:cNvPr id="164" name="Google Shape;164;p28"/>
          <p:cNvSpPr txBox="1"/>
          <p:nvPr>
            <p:ph idx="2" type="body"/>
          </p:nvPr>
        </p:nvSpPr>
        <p:spPr>
          <a:xfrm>
            <a:off x="4959700" y="54230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Check Glucose</a:t>
            </a:r>
            <a:endParaRPr/>
          </a:p>
          <a:p>
            <a:pPr indent="0" lvl="0" marL="0" rtl="0" algn="l">
              <a:spcBef>
                <a:spcPts val="1200"/>
              </a:spcBef>
              <a:spcAft>
                <a:spcPts val="0"/>
              </a:spcAft>
              <a:buNone/>
            </a:pPr>
            <a:r>
              <a:rPr lang="en"/>
              <a:t>Give Benzos</a:t>
            </a:r>
            <a:endParaRPr/>
          </a:p>
          <a:p>
            <a:pPr indent="0" lvl="0" marL="0" rtl="0" algn="l">
              <a:spcBef>
                <a:spcPts val="1200"/>
              </a:spcBef>
              <a:spcAft>
                <a:spcPts val="0"/>
              </a:spcAft>
              <a:buNone/>
            </a:pPr>
            <a:r>
              <a:rPr lang="en"/>
              <a:t>Oxygenate</a:t>
            </a:r>
            <a:endParaRPr/>
          </a:p>
          <a:p>
            <a:pPr indent="0" lvl="0" marL="0" rtl="0" algn="l">
              <a:spcBef>
                <a:spcPts val="1200"/>
              </a:spcBef>
              <a:spcAft>
                <a:spcPts val="0"/>
              </a:spcAft>
              <a:buNone/>
            </a:pPr>
            <a:r>
              <a:rPr lang="en"/>
              <a:t>Line &amp; Lab</a:t>
            </a:r>
            <a:endParaRPr/>
          </a:p>
          <a:p>
            <a:pPr indent="0" lvl="0" marL="0" rtl="0" algn="l">
              <a:spcBef>
                <a:spcPts val="1200"/>
              </a:spcBef>
              <a:spcAft>
                <a:spcPts val="1200"/>
              </a:spcAft>
              <a:buNone/>
            </a:pPr>
            <a:r>
              <a:rPr lang="en"/>
              <a:t>Order 2nd-line medication</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9"/>
          <p:cNvSpPr txBox="1"/>
          <p:nvPr>
            <p:ph idx="1" type="body"/>
          </p:nvPr>
        </p:nvSpPr>
        <p:spPr>
          <a:xfrm>
            <a:off x="2262000" y="1170475"/>
            <a:ext cx="5195700" cy="2378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latin typeface="Press Start 2P"/>
              <a:ea typeface="Press Start 2P"/>
              <a:cs typeface="Press Start 2P"/>
              <a:sym typeface="Press Start 2P"/>
            </a:endParaRPr>
          </a:p>
          <a:p>
            <a:pPr indent="0" lvl="0" marL="0" rtl="0" algn="l">
              <a:spcBef>
                <a:spcPts val="1200"/>
              </a:spcBef>
              <a:spcAft>
                <a:spcPts val="1200"/>
              </a:spcAft>
              <a:buNone/>
            </a:pPr>
            <a:r>
              <a:rPr lang="en" sz="10000">
                <a:solidFill>
                  <a:srgbClr val="CC0000"/>
                </a:solidFill>
                <a:latin typeface="Orbitron"/>
                <a:ea typeface="Orbitron"/>
                <a:cs typeface="Orbitron"/>
                <a:sym typeface="Orbitron"/>
              </a:rPr>
              <a:t>05</a:t>
            </a:r>
            <a:r>
              <a:rPr lang="en" sz="10000">
                <a:solidFill>
                  <a:srgbClr val="CC0000"/>
                </a:solidFill>
                <a:latin typeface="Orbitron"/>
                <a:ea typeface="Orbitron"/>
                <a:cs typeface="Orbitron"/>
                <a:sym typeface="Orbitron"/>
              </a:rPr>
              <a:t>:00</a:t>
            </a:r>
            <a:endParaRPr sz="10000">
              <a:solidFill>
                <a:srgbClr val="CC0000"/>
              </a:solidFill>
              <a:latin typeface="Orbitron"/>
              <a:ea typeface="Orbitron"/>
              <a:cs typeface="Orbitron"/>
              <a:sym typeface="Orbitron"/>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30"/>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Benzos</a:t>
            </a:r>
            <a:endParaRPr/>
          </a:p>
        </p:txBody>
      </p:sp>
      <p:sp>
        <p:nvSpPr>
          <p:cNvPr id="175" name="Google Shape;175;p30"/>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Again</a:t>
            </a:r>
            <a:endParaRPr/>
          </a:p>
        </p:txBody>
      </p:sp>
      <p:pic>
        <p:nvPicPr>
          <p:cNvPr id="176" name="Google Shape;176;p30"/>
          <p:cNvPicPr preferRelativeResize="0"/>
          <p:nvPr/>
        </p:nvPicPr>
        <p:blipFill>
          <a:blip r:embed="rId3">
            <a:alphaModFix/>
          </a:blip>
          <a:stretch>
            <a:fillRect/>
          </a:stretch>
        </p:blipFill>
        <p:spPr>
          <a:xfrm>
            <a:off x="717675" y="0"/>
            <a:ext cx="8153502" cy="51435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82" name="Google Shape;182;p3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Redose Benzos</a:t>
            </a:r>
            <a:br>
              <a:rPr lang="en"/>
            </a:br>
            <a:r>
              <a:rPr lang="en"/>
              <a:t>	- either in this slide or the first benzo slide should be a comment on dosing with pediatric dosages, with the suggestion that we underdose</a:t>
            </a:r>
            <a:endParaRPr/>
          </a:p>
          <a:p>
            <a:pPr indent="0" lvl="0" marL="0" rtl="0" algn="l">
              <a:spcBef>
                <a:spcPts val="1200"/>
              </a:spcBef>
              <a:spcAft>
                <a:spcPts val="1200"/>
              </a:spcAft>
              <a:buNone/>
            </a:pPr>
            <a:r>
              <a:t/>
            </a:r>
            <a:endParaRPr/>
          </a:p>
        </p:txBody>
      </p:sp>
      <p:pic>
        <p:nvPicPr>
          <p:cNvPr id="183" name="Google Shape;183;p31"/>
          <p:cNvPicPr preferRelativeResize="0"/>
          <p:nvPr/>
        </p:nvPicPr>
        <p:blipFill>
          <a:blip r:embed="rId3">
            <a:alphaModFix/>
          </a:blip>
          <a:stretch>
            <a:fillRect/>
          </a:stretch>
        </p:blipFill>
        <p:spPr>
          <a:xfrm>
            <a:off x="-40425" y="327"/>
            <a:ext cx="9143998" cy="514284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Disclosures</a:t>
            </a:r>
            <a:endParaRPr/>
          </a:p>
        </p:txBody>
      </p:sp>
      <p:sp>
        <p:nvSpPr>
          <p:cNvPr id="63" name="Google Shape;63;p1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 have nothing to disclose</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a:t>(Except, I don’t know how to spell leviteracetam)</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Antiepileptic Medication</a:t>
            </a:r>
            <a:endParaRPr/>
          </a:p>
        </p:txBody>
      </p:sp>
      <p:sp>
        <p:nvSpPr>
          <p:cNvPr id="189" name="Google Shape;189;p32"/>
          <p:cNvSpPr txBox="1"/>
          <p:nvPr>
            <p:ph idx="1" type="body"/>
          </p:nvPr>
        </p:nvSpPr>
        <p:spPr>
          <a:xfrm>
            <a:off x="311700" y="1228675"/>
            <a:ext cx="8520600" cy="35670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t/>
            </a:r>
            <a:endParaRPr sz="1200">
              <a:solidFill>
                <a:schemeClr val="dk1"/>
              </a:solidFill>
            </a:endParaRPr>
          </a:p>
          <a:p>
            <a:pPr indent="0" lvl="0" marL="457200" rtl="0" algn="l">
              <a:spcBef>
                <a:spcPts val="1200"/>
              </a:spcBef>
              <a:spcAft>
                <a:spcPts val="0"/>
              </a:spcAft>
              <a:buNone/>
            </a:pPr>
            <a:r>
              <a:rPr lang="en" sz="1200">
                <a:solidFill>
                  <a:schemeClr val="dk1"/>
                </a:solidFill>
              </a:rPr>
              <a:t>Levitaracetam 60mg/kg up to 4.5g </a:t>
            </a:r>
            <a:endParaRPr sz="1200">
              <a:solidFill>
                <a:schemeClr val="dk1"/>
              </a:solidFill>
            </a:endParaRPr>
          </a:p>
          <a:p>
            <a:pPr indent="0" lvl="0" marL="457200" rtl="0" algn="l">
              <a:spcBef>
                <a:spcPts val="1200"/>
              </a:spcBef>
              <a:spcAft>
                <a:spcPts val="0"/>
              </a:spcAft>
              <a:buNone/>
            </a:pPr>
            <a:r>
              <a:rPr lang="en" sz="1200">
                <a:solidFill>
                  <a:schemeClr val="dk1"/>
                </a:solidFill>
              </a:rPr>
              <a:t>Fosphenytoin 20mg/kg (max 150mg/min)</a:t>
            </a:r>
            <a:endParaRPr sz="1200">
              <a:solidFill>
                <a:schemeClr val="dk1"/>
              </a:solidFill>
            </a:endParaRPr>
          </a:p>
          <a:p>
            <a:pPr indent="457200" lvl="0" marL="457200" rtl="0" algn="l">
              <a:spcBef>
                <a:spcPts val="1200"/>
              </a:spcBef>
              <a:spcAft>
                <a:spcPts val="0"/>
              </a:spcAft>
              <a:buNone/>
            </a:pPr>
            <a:r>
              <a:rPr lang="en" sz="1200">
                <a:solidFill>
                  <a:schemeClr val="dk1"/>
                </a:solidFill>
              </a:rPr>
              <a:t>Contraindicated in cardiac disease</a:t>
            </a:r>
            <a:endParaRPr sz="1200">
              <a:solidFill>
                <a:schemeClr val="dk1"/>
              </a:solidFill>
            </a:endParaRPr>
          </a:p>
          <a:p>
            <a:pPr indent="0" lvl="0" marL="457200" rtl="0" algn="l">
              <a:spcBef>
                <a:spcPts val="1200"/>
              </a:spcBef>
              <a:spcAft>
                <a:spcPts val="0"/>
              </a:spcAft>
              <a:buNone/>
            </a:pPr>
            <a:r>
              <a:rPr lang="en" sz="1200">
                <a:solidFill>
                  <a:schemeClr val="dk1"/>
                </a:solidFill>
              </a:rPr>
              <a:t>Valproate 40mg/kg </a:t>
            </a:r>
            <a:endParaRPr sz="1200">
              <a:solidFill>
                <a:schemeClr val="dk1"/>
              </a:solidFill>
            </a:endParaRPr>
          </a:p>
          <a:p>
            <a:pPr indent="0" lvl="0" marL="457200" rtl="0" algn="l">
              <a:spcBef>
                <a:spcPts val="1200"/>
              </a:spcBef>
              <a:spcAft>
                <a:spcPts val="0"/>
              </a:spcAft>
              <a:buNone/>
            </a:pPr>
            <a:r>
              <a:rPr lang="en" sz="1200">
                <a:solidFill>
                  <a:schemeClr val="dk1"/>
                </a:solidFill>
              </a:rPr>
              <a:t>	Contraindicated in pregnancy</a:t>
            </a:r>
            <a:endParaRPr sz="1200">
              <a:solidFill>
                <a:schemeClr val="dk1"/>
              </a:solidFill>
            </a:endParaRPr>
          </a:p>
          <a:p>
            <a:pPr indent="-304800" lvl="1" marL="914400" rtl="0" algn="l">
              <a:spcBef>
                <a:spcPts val="1200"/>
              </a:spcBef>
              <a:spcAft>
                <a:spcPts val="0"/>
              </a:spcAft>
              <a:buClr>
                <a:schemeClr val="dk1"/>
              </a:buClr>
              <a:buSzPts val="1200"/>
              <a:buChar char="○"/>
            </a:pPr>
            <a:r>
              <a:rPr lang="en" sz="1200">
                <a:solidFill>
                  <a:schemeClr val="dk1"/>
                </a:solidFill>
              </a:rPr>
              <a:t>Doses are HIGH</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Efficacy is Mediocre</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How do you choose?</a:t>
            </a:r>
            <a:endParaRPr sz="1200">
              <a:solidFill>
                <a:schemeClr val="dk1"/>
              </a:solidFill>
            </a:endParaRPr>
          </a:p>
          <a:p>
            <a:pPr indent="0" lvl="0" marL="0" rtl="0" algn="l">
              <a:spcBef>
                <a:spcPts val="1200"/>
              </a:spcBef>
              <a:spcAft>
                <a:spcPts val="0"/>
              </a:spcAft>
              <a:buNone/>
            </a:pPr>
            <a:r>
              <a:rPr lang="en" sz="1200">
                <a:solidFill>
                  <a:schemeClr val="dk1"/>
                </a:solidFill>
              </a:rPr>
              <a:t>Give these, </a:t>
            </a:r>
            <a:r>
              <a:rPr i="1" lang="en" sz="1200" u="sng">
                <a:solidFill>
                  <a:schemeClr val="dk1"/>
                </a:solidFill>
              </a:rPr>
              <a:t>even if</a:t>
            </a:r>
            <a:r>
              <a:rPr lang="en" sz="1200">
                <a:solidFill>
                  <a:schemeClr val="dk1"/>
                </a:solidFill>
              </a:rPr>
              <a:t> the seizure breaks with benzos</a:t>
            </a:r>
            <a:endParaRPr sz="1200">
              <a:solidFill>
                <a:schemeClr val="dk1"/>
              </a:solidFill>
            </a:endParaRPr>
          </a:p>
          <a:p>
            <a:pPr indent="0" lvl="0" marL="0" rtl="0" algn="l">
              <a:spcBef>
                <a:spcPts val="1200"/>
              </a:spcBef>
              <a:spcAft>
                <a:spcPts val="1200"/>
              </a:spcAft>
              <a:buNone/>
            </a:pPr>
            <a:r>
              <a:t/>
            </a:r>
            <a:endParaRPr sz="1200">
              <a:solidFill>
                <a:schemeClr val="dk1"/>
              </a:solidFill>
            </a:endParaRPr>
          </a:p>
        </p:txBody>
      </p:sp>
      <p:pic>
        <p:nvPicPr>
          <p:cNvPr id="190" name="Google Shape;190;p32"/>
          <p:cNvPicPr preferRelativeResize="0"/>
          <p:nvPr/>
        </p:nvPicPr>
        <p:blipFill>
          <a:blip r:embed="rId3">
            <a:alphaModFix/>
          </a:blip>
          <a:stretch>
            <a:fillRect/>
          </a:stretch>
        </p:blipFill>
        <p:spPr>
          <a:xfrm>
            <a:off x="4289775" y="3213425"/>
            <a:ext cx="4813799" cy="15249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Fast Can You Give The Meds?</a:t>
            </a:r>
            <a:endParaRPr/>
          </a:p>
        </p:txBody>
      </p:sp>
      <p:sp>
        <p:nvSpPr>
          <p:cNvPr id="196" name="Google Shape;196;p3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t/>
            </a:r>
            <a:endParaRPr/>
          </a:p>
          <a:p>
            <a:pPr indent="0" lvl="0" marL="0" rtl="0" algn="l">
              <a:spcBef>
                <a:spcPts val="1200"/>
              </a:spcBef>
              <a:spcAft>
                <a:spcPts val="0"/>
              </a:spcAft>
              <a:buNone/>
            </a:pPr>
            <a:r>
              <a:rPr lang="en"/>
              <a:t>Valproate: Undiluted Push dose is safe </a:t>
            </a:r>
            <a:endParaRPr/>
          </a:p>
          <a:p>
            <a:pPr indent="457200" lvl="0" marL="0" rtl="0" algn="l">
              <a:spcBef>
                <a:spcPts val="1200"/>
              </a:spcBef>
              <a:spcAft>
                <a:spcPts val="0"/>
              </a:spcAft>
              <a:buNone/>
            </a:pPr>
            <a:r>
              <a:rPr lang="en"/>
              <a:t>Limdi 2007: 40 patients, no reactions, 30mg/kg/min</a:t>
            </a:r>
            <a:endParaRPr/>
          </a:p>
          <a:p>
            <a:pPr indent="0" lvl="0" marL="0" rtl="0" algn="l">
              <a:spcBef>
                <a:spcPts val="1200"/>
              </a:spcBef>
              <a:spcAft>
                <a:spcPts val="0"/>
              </a:spcAft>
              <a:buNone/>
            </a:pPr>
            <a:r>
              <a:rPr lang="en"/>
              <a:t>Leviteracetam: Undiluted </a:t>
            </a:r>
            <a:r>
              <a:rPr lang="en"/>
              <a:t>push</a:t>
            </a:r>
            <a:r>
              <a:rPr lang="en"/>
              <a:t> dose is safe </a:t>
            </a:r>
            <a:endParaRPr/>
          </a:p>
          <a:p>
            <a:pPr indent="457200" lvl="0" marL="0" rtl="0" algn="l">
              <a:spcBef>
                <a:spcPts val="1200"/>
              </a:spcBef>
              <a:spcAft>
                <a:spcPts val="0"/>
              </a:spcAft>
              <a:buNone/>
            </a:pPr>
            <a:r>
              <a:rPr lang="en"/>
              <a:t>Hailer 2021: 953 patients, max dose 4.5 g, 4 minor local reactions</a:t>
            </a:r>
            <a:endParaRPr/>
          </a:p>
          <a:p>
            <a:pPr indent="0" lvl="0" marL="0" rtl="0" algn="l">
              <a:spcBef>
                <a:spcPts val="1200"/>
              </a:spcBef>
              <a:spcAft>
                <a:spcPts val="0"/>
              </a:spcAft>
              <a:buNone/>
            </a:pPr>
            <a:r>
              <a:rPr lang="en" sz="1200">
                <a:solidFill>
                  <a:schemeClr val="lt1"/>
                </a:solidFill>
                <a:highlight>
                  <a:srgbClr val="FFFFFF"/>
                </a:highlight>
                <a:latin typeface="Roboto"/>
                <a:ea typeface="Roboto"/>
                <a:cs typeface="Roboto"/>
                <a:sym typeface="Roboto"/>
              </a:rPr>
              <a:t>Haller JT, Bonnin S, Radosevich J. Rapid administration of undiluted intravenous levetiracetam. Epilepsia. 2021 Aug;62(8):1865-1870. doi: 10.1111/epi.16961. Epub 2021 Jun 24. PMID: 34164804.</a:t>
            </a:r>
            <a:endParaRPr sz="1200">
              <a:solidFill>
                <a:schemeClr val="lt1"/>
              </a:solidFill>
              <a:highlight>
                <a:srgbClr val="FFFFFF"/>
              </a:highlight>
              <a:latin typeface="Roboto"/>
              <a:ea typeface="Roboto"/>
              <a:cs typeface="Roboto"/>
              <a:sym typeface="Roboto"/>
            </a:endParaRPr>
          </a:p>
          <a:p>
            <a:pPr indent="0" lvl="0" marL="0" rtl="0" algn="l">
              <a:spcBef>
                <a:spcPts val="1200"/>
              </a:spcBef>
              <a:spcAft>
                <a:spcPts val="0"/>
              </a:spcAft>
              <a:buNone/>
            </a:pPr>
            <a:r>
              <a:t/>
            </a:r>
            <a:endParaRPr sz="1200">
              <a:solidFill>
                <a:schemeClr val="lt1"/>
              </a:solidFill>
              <a:highlight>
                <a:srgbClr val="FFFFFF"/>
              </a:highlight>
              <a:latin typeface="Roboto"/>
              <a:ea typeface="Roboto"/>
              <a:cs typeface="Roboto"/>
              <a:sym typeface="Roboto"/>
            </a:endParaRPr>
          </a:p>
          <a:p>
            <a:pPr indent="0" lvl="0" marL="0" rtl="0" algn="l">
              <a:spcBef>
                <a:spcPts val="1200"/>
              </a:spcBef>
              <a:spcAft>
                <a:spcPts val="1200"/>
              </a:spcAft>
              <a:buNone/>
            </a:pPr>
            <a:r>
              <a:rPr lang="en"/>
              <a:t>Fosphenytoin: Slooow push (max 150mg/min)</a:t>
            </a:r>
            <a:endParaRPr sz="1200">
              <a:solidFill>
                <a:schemeClr val="lt1"/>
              </a:solidFill>
              <a:highlight>
                <a:srgbClr val="FFFFFF"/>
              </a:highlight>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34"/>
          <p:cNvSpPr/>
          <p:nvPr/>
        </p:nvSpPr>
        <p:spPr>
          <a:xfrm>
            <a:off x="100" y="100"/>
            <a:ext cx="9144000" cy="5143500"/>
          </a:xfrm>
          <a:prstGeom prst="rect">
            <a:avLst/>
          </a:prstGeom>
          <a:solidFill>
            <a:srgbClr val="76A5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34"/>
          <p:cNvSpPr txBox="1"/>
          <p:nvPr>
            <p:ph type="title"/>
          </p:nvPr>
        </p:nvSpPr>
        <p:spPr>
          <a:xfrm>
            <a:off x="4388375" y="829050"/>
            <a:ext cx="4045200" cy="825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3800"/>
              <a:t>Seizures</a:t>
            </a:r>
            <a:r>
              <a:rPr lang="en" sz="3800"/>
              <a:t> Are Bad</a:t>
            </a:r>
            <a:endParaRPr sz="3800"/>
          </a:p>
        </p:txBody>
      </p:sp>
      <p:sp>
        <p:nvSpPr>
          <p:cNvPr id="203" name="Google Shape;203;p34"/>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
        <p:nvSpPr>
          <p:cNvPr id="204" name="Google Shape;204;p34"/>
          <p:cNvSpPr/>
          <p:nvPr/>
        </p:nvSpPr>
        <p:spPr>
          <a:xfrm>
            <a:off x="1005975" y="308225"/>
            <a:ext cx="7932600" cy="2778900"/>
          </a:xfrm>
          <a:prstGeom prst="roundRect">
            <a:avLst>
              <a:gd fmla="val 4887" name="adj"/>
            </a:avLst>
          </a:prstGeom>
          <a:solidFill>
            <a:schemeClr val="dk2"/>
          </a:solidFill>
          <a:ln cap="flat" cmpd="sng" w="76200">
            <a:solidFill>
              <a:srgbClr val="7F6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34"/>
          <p:cNvSpPr txBox="1"/>
          <p:nvPr>
            <p:ph idx="2" type="body"/>
          </p:nvPr>
        </p:nvSpPr>
        <p:spPr>
          <a:xfrm>
            <a:off x="3516675" y="-13375"/>
            <a:ext cx="5103000" cy="29334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3600">
                <a:latin typeface="Permanent Marker"/>
                <a:ea typeface="Permanent Marker"/>
                <a:cs typeface="Permanent Marker"/>
                <a:sym typeface="Permanent Marker"/>
              </a:rPr>
              <a:t>Seizures are bad</a:t>
            </a:r>
            <a:endParaRPr sz="3600">
              <a:latin typeface="Permanent Marker"/>
              <a:ea typeface="Permanent Marker"/>
              <a:cs typeface="Permanent Marker"/>
              <a:sym typeface="Permanent Marker"/>
            </a:endParaRPr>
          </a:p>
          <a:p>
            <a:pPr indent="0" lvl="0" marL="0" rtl="0" algn="l">
              <a:spcBef>
                <a:spcPts val="1200"/>
              </a:spcBef>
              <a:spcAft>
                <a:spcPts val="0"/>
              </a:spcAft>
              <a:buNone/>
            </a:pPr>
            <a:r>
              <a:rPr lang="en">
                <a:latin typeface="Permanent Marker"/>
                <a:ea typeface="Permanent Marker"/>
                <a:cs typeface="Permanent Marker"/>
                <a:sym typeface="Permanent Marker"/>
              </a:rPr>
              <a:t>Respiratory Depression</a:t>
            </a:r>
            <a:endParaRPr>
              <a:latin typeface="Permanent Marker"/>
              <a:ea typeface="Permanent Marker"/>
              <a:cs typeface="Permanent Marker"/>
              <a:sym typeface="Permanent Marker"/>
            </a:endParaRPr>
          </a:p>
          <a:p>
            <a:pPr indent="0" lvl="0" marL="0" rtl="0" algn="l">
              <a:spcBef>
                <a:spcPts val="1200"/>
              </a:spcBef>
              <a:spcAft>
                <a:spcPts val="0"/>
              </a:spcAft>
              <a:buNone/>
            </a:pPr>
            <a:r>
              <a:rPr lang="en">
                <a:latin typeface="Permanent Marker"/>
                <a:ea typeface="Permanent Marker"/>
                <a:cs typeface="Permanent Marker"/>
                <a:sym typeface="Permanent Marker"/>
              </a:rPr>
              <a:t>Neuronal Death</a:t>
            </a:r>
            <a:endParaRPr>
              <a:latin typeface="Permanent Marker"/>
              <a:ea typeface="Permanent Marker"/>
              <a:cs typeface="Permanent Marker"/>
              <a:sym typeface="Permanent Marker"/>
            </a:endParaRPr>
          </a:p>
          <a:p>
            <a:pPr indent="0" lvl="0" marL="0" rtl="0" algn="l">
              <a:spcBef>
                <a:spcPts val="1200"/>
              </a:spcBef>
              <a:spcAft>
                <a:spcPts val="1200"/>
              </a:spcAft>
              <a:buNone/>
            </a:pPr>
            <a:r>
              <a:rPr lang="en">
                <a:latin typeface="Permanent Marker"/>
                <a:ea typeface="Permanent Marker"/>
                <a:cs typeface="Permanent Marker"/>
                <a:sym typeface="Permanent Marker"/>
              </a:rPr>
              <a:t>Kindling Effect</a:t>
            </a:r>
            <a:endParaRPr>
              <a:latin typeface="Permanent Marker"/>
              <a:ea typeface="Permanent Marker"/>
              <a:cs typeface="Permanent Marker"/>
              <a:sym typeface="Permanent Marker"/>
            </a:endParaRPr>
          </a:p>
        </p:txBody>
      </p:sp>
      <p:pic>
        <p:nvPicPr>
          <p:cNvPr id="206" name="Google Shape;206;p34"/>
          <p:cNvPicPr preferRelativeResize="0"/>
          <p:nvPr/>
        </p:nvPicPr>
        <p:blipFill>
          <a:blip r:embed="rId3">
            <a:alphaModFix/>
          </a:blip>
          <a:stretch>
            <a:fillRect/>
          </a:stretch>
        </p:blipFill>
        <p:spPr>
          <a:xfrm>
            <a:off x="403362" y="41550"/>
            <a:ext cx="2320376" cy="51435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5">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5"/>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212" name="Google Shape;212;p35"/>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
        <p:nvSpPr>
          <p:cNvPr id="213" name="Google Shape;213;p35"/>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t/>
            </a:r>
            <a:endParaRPr/>
          </a:p>
        </p:txBody>
      </p:sp>
      <p:pic>
        <p:nvPicPr>
          <p:cNvPr id="214" name="Google Shape;214;p35"/>
          <p:cNvPicPr preferRelativeResize="0"/>
          <p:nvPr/>
        </p:nvPicPr>
        <p:blipFill>
          <a:blip r:embed="rId3">
            <a:alphaModFix/>
          </a:blip>
          <a:stretch>
            <a:fillRect/>
          </a:stretch>
        </p:blipFill>
        <p:spPr>
          <a:xfrm>
            <a:off x="0" y="-84400"/>
            <a:ext cx="4173525" cy="5223551"/>
          </a:xfrm>
          <a:prstGeom prst="rect">
            <a:avLst/>
          </a:prstGeom>
          <a:noFill/>
          <a:ln>
            <a:noFill/>
          </a:ln>
        </p:spPr>
      </p:pic>
      <p:pic>
        <p:nvPicPr>
          <p:cNvPr id="215" name="Google Shape;215;p35"/>
          <p:cNvPicPr preferRelativeResize="0"/>
          <p:nvPr/>
        </p:nvPicPr>
        <p:blipFill>
          <a:blip r:embed="rId4">
            <a:alphaModFix/>
          </a:blip>
          <a:stretch>
            <a:fillRect/>
          </a:stretch>
        </p:blipFill>
        <p:spPr>
          <a:xfrm>
            <a:off x="4421846" y="1034538"/>
            <a:ext cx="4493701" cy="33847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6"/>
          <p:cNvSpPr/>
          <p:nvPr/>
        </p:nvSpPr>
        <p:spPr>
          <a:xfrm>
            <a:off x="100" y="100"/>
            <a:ext cx="9144000" cy="5143500"/>
          </a:xfrm>
          <a:prstGeom prst="rect">
            <a:avLst/>
          </a:prstGeom>
          <a:solidFill>
            <a:srgbClr val="76A5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36"/>
          <p:cNvSpPr txBox="1"/>
          <p:nvPr>
            <p:ph type="title"/>
          </p:nvPr>
        </p:nvSpPr>
        <p:spPr>
          <a:xfrm>
            <a:off x="4388375" y="829050"/>
            <a:ext cx="4045200" cy="825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3800"/>
              <a:t>Seizures Are Bad</a:t>
            </a:r>
            <a:endParaRPr sz="3800"/>
          </a:p>
        </p:txBody>
      </p:sp>
      <p:sp>
        <p:nvSpPr>
          <p:cNvPr id="222" name="Google Shape;222;p36"/>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
        <p:nvSpPr>
          <p:cNvPr id="223" name="Google Shape;223;p36"/>
          <p:cNvSpPr/>
          <p:nvPr/>
        </p:nvSpPr>
        <p:spPr>
          <a:xfrm>
            <a:off x="1005975" y="308225"/>
            <a:ext cx="7932600" cy="2778900"/>
          </a:xfrm>
          <a:prstGeom prst="roundRect">
            <a:avLst>
              <a:gd fmla="val 4887" name="adj"/>
            </a:avLst>
          </a:prstGeom>
          <a:solidFill>
            <a:schemeClr val="dk2"/>
          </a:solidFill>
          <a:ln cap="flat" cmpd="sng" w="76200">
            <a:solidFill>
              <a:srgbClr val="7F6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4" name="Google Shape;224;p36"/>
          <p:cNvPicPr preferRelativeResize="0"/>
          <p:nvPr/>
        </p:nvPicPr>
        <p:blipFill>
          <a:blip r:embed="rId3">
            <a:alphaModFix/>
          </a:blip>
          <a:stretch>
            <a:fillRect/>
          </a:stretch>
        </p:blipFill>
        <p:spPr>
          <a:xfrm>
            <a:off x="403362" y="41550"/>
            <a:ext cx="2320376" cy="5143501"/>
          </a:xfrm>
          <a:prstGeom prst="rect">
            <a:avLst/>
          </a:prstGeom>
          <a:noFill/>
          <a:ln>
            <a:noFill/>
          </a:ln>
        </p:spPr>
      </p:pic>
      <p:sp>
        <p:nvSpPr>
          <p:cNvPr id="225" name="Google Shape;225;p36"/>
          <p:cNvSpPr txBox="1"/>
          <p:nvPr>
            <p:ph idx="2" type="body"/>
          </p:nvPr>
        </p:nvSpPr>
        <p:spPr>
          <a:xfrm>
            <a:off x="2689175" y="589138"/>
            <a:ext cx="3072900" cy="1216500"/>
          </a:xfrm>
          <a:prstGeom prst="rect">
            <a:avLst/>
          </a:prstGeom>
        </p:spPr>
        <p:txBody>
          <a:bodyPr anchorCtr="0" anchor="ctr" bIns="91425" lIns="91425" spcFirstLastPara="1" rIns="91425" wrap="square" tIns="91425">
            <a:normAutofit/>
          </a:bodyPr>
          <a:lstStyle/>
          <a:p>
            <a:pPr indent="0" lvl="0" marL="0" rtl="0" algn="l">
              <a:lnSpc>
                <a:spcPct val="100000"/>
              </a:lnSpc>
              <a:spcBef>
                <a:spcPts val="0"/>
              </a:spcBef>
              <a:spcAft>
                <a:spcPts val="1200"/>
              </a:spcAft>
              <a:buNone/>
            </a:pPr>
            <a:r>
              <a:rPr lang="en" sz="2100">
                <a:latin typeface="Permanent Marker"/>
                <a:ea typeface="Permanent Marker"/>
                <a:cs typeface="Permanent Marker"/>
                <a:sym typeface="Permanent Marker"/>
              </a:rPr>
              <a:t>  Persistent seizure</a:t>
            </a:r>
            <a:endParaRPr sz="2100">
              <a:latin typeface="Permanent Marker"/>
              <a:ea typeface="Permanent Marker"/>
              <a:cs typeface="Permanent Marker"/>
              <a:sym typeface="Permanent Marker"/>
            </a:endParaRPr>
          </a:p>
        </p:txBody>
      </p:sp>
      <p:sp>
        <p:nvSpPr>
          <p:cNvPr id="226" name="Google Shape;226;p36"/>
          <p:cNvSpPr/>
          <p:nvPr/>
        </p:nvSpPr>
        <p:spPr>
          <a:xfrm>
            <a:off x="2810575" y="611425"/>
            <a:ext cx="2741178" cy="1216425"/>
          </a:xfrm>
          <a:custGeom>
            <a:rect b="b" l="l" r="r" t="t"/>
            <a:pathLst>
              <a:path extrusionOk="0" h="48657" w="114502">
                <a:moveTo>
                  <a:pt x="93006" y="11016"/>
                </a:moveTo>
                <a:cubicBezTo>
                  <a:pt x="69962" y="11016"/>
                  <a:pt x="47455" y="-2833"/>
                  <a:pt x="24666" y="585"/>
                </a:cubicBezTo>
                <a:cubicBezTo>
                  <a:pt x="13095" y="2321"/>
                  <a:pt x="-1449" y="14180"/>
                  <a:pt x="207" y="25763"/>
                </a:cubicBezTo>
                <a:cubicBezTo>
                  <a:pt x="2165" y="39458"/>
                  <a:pt x="23590" y="42310"/>
                  <a:pt x="37255" y="44467"/>
                </a:cubicBezTo>
                <a:cubicBezTo>
                  <a:pt x="61036" y="48222"/>
                  <a:pt x="91196" y="53986"/>
                  <a:pt x="109192" y="37992"/>
                </a:cubicBezTo>
                <a:cubicBezTo>
                  <a:pt x="116451" y="31541"/>
                  <a:pt x="116060" y="15724"/>
                  <a:pt x="109192" y="8858"/>
                </a:cubicBezTo>
                <a:cubicBezTo>
                  <a:pt x="100904" y="573"/>
                  <a:pt x="86021" y="4542"/>
                  <a:pt x="74303" y="4542"/>
                </a:cubicBezTo>
              </a:path>
            </a:pathLst>
          </a:custGeom>
          <a:noFill/>
          <a:ln cap="flat" cmpd="sng" w="28575">
            <a:solidFill>
              <a:schemeClr val="dk1"/>
            </a:solidFill>
            <a:prstDash val="solid"/>
            <a:round/>
            <a:headEnd len="med" w="med" type="none"/>
            <a:tailEnd len="med" w="med" type="none"/>
          </a:ln>
        </p:spPr>
      </p:sp>
      <p:sp>
        <p:nvSpPr>
          <p:cNvPr id="227" name="Google Shape;227;p36"/>
          <p:cNvSpPr txBox="1"/>
          <p:nvPr>
            <p:ph idx="2" type="body"/>
          </p:nvPr>
        </p:nvSpPr>
        <p:spPr>
          <a:xfrm>
            <a:off x="6163675" y="681563"/>
            <a:ext cx="3072900" cy="1216500"/>
          </a:xfrm>
          <a:prstGeom prst="rect">
            <a:avLst/>
          </a:prstGeom>
        </p:spPr>
        <p:txBody>
          <a:bodyPr anchorCtr="0" anchor="ctr" bIns="91425" lIns="91425" spcFirstLastPara="1" rIns="91425" wrap="square" tIns="91425">
            <a:normAutofit fontScale="70000" lnSpcReduction="20000"/>
          </a:bodyPr>
          <a:lstStyle/>
          <a:p>
            <a:pPr indent="0" lvl="0" marL="0" rtl="0" algn="ctr">
              <a:spcBef>
                <a:spcPts val="0"/>
              </a:spcBef>
              <a:spcAft>
                <a:spcPts val="0"/>
              </a:spcAft>
              <a:buNone/>
            </a:pPr>
            <a:r>
              <a:rPr lang="en" sz="2300">
                <a:latin typeface="Permanent Marker"/>
                <a:ea typeface="Permanent Marker"/>
                <a:cs typeface="Permanent Marker"/>
                <a:sym typeface="Permanent Marker"/>
              </a:rPr>
              <a:t>Oxygen demand</a:t>
            </a:r>
            <a:endParaRPr sz="2300">
              <a:latin typeface="Permanent Marker"/>
              <a:ea typeface="Permanent Marker"/>
              <a:cs typeface="Permanent Marker"/>
              <a:sym typeface="Permanent Marker"/>
            </a:endParaRPr>
          </a:p>
          <a:p>
            <a:pPr indent="0" lvl="0" marL="0" rtl="0" algn="ctr">
              <a:spcBef>
                <a:spcPts val="1200"/>
              </a:spcBef>
              <a:spcAft>
                <a:spcPts val="0"/>
              </a:spcAft>
              <a:buNone/>
            </a:pPr>
            <a:r>
              <a:rPr lang="en" sz="2300">
                <a:latin typeface="Permanent Marker"/>
                <a:ea typeface="Permanent Marker"/>
                <a:cs typeface="Permanent Marker"/>
                <a:sym typeface="Permanent Marker"/>
              </a:rPr>
              <a:t>Glucose consumption</a:t>
            </a:r>
            <a:endParaRPr sz="2300">
              <a:latin typeface="Permanent Marker"/>
              <a:ea typeface="Permanent Marker"/>
              <a:cs typeface="Permanent Marker"/>
              <a:sym typeface="Permanent Marker"/>
            </a:endParaRPr>
          </a:p>
          <a:p>
            <a:pPr indent="0" lvl="0" marL="0" rtl="0" algn="ctr">
              <a:spcBef>
                <a:spcPts val="1200"/>
              </a:spcBef>
              <a:spcAft>
                <a:spcPts val="1200"/>
              </a:spcAft>
              <a:buNone/>
            </a:pPr>
            <a:r>
              <a:rPr lang="en" sz="2300">
                <a:latin typeface="Permanent Marker"/>
                <a:ea typeface="Permanent Marker"/>
                <a:cs typeface="Permanent Marker"/>
                <a:sym typeface="Permanent Marker"/>
              </a:rPr>
              <a:t>acidemia</a:t>
            </a:r>
            <a:endParaRPr sz="2300">
              <a:latin typeface="Permanent Marker"/>
              <a:ea typeface="Permanent Marker"/>
              <a:cs typeface="Permanent Marker"/>
              <a:sym typeface="Permanent Marker"/>
            </a:endParaRPr>
          </a:p>
        </p:txBody>
      </p:sp>
      <p:sp>
        <p:nvSpPr>
          <p:cNvPr id="228" name="Google Shape;228;p36"/>
          <p:cNvSpPr txBox="1"/>
          <p:nvPr>
            <p:ph idx="2" type="body"/>
          </p:nvPr>
        </p:nvSpPr>
        <p:spPr>
          <a:xfrm>
            <a:off x="4638350" y="1963488"/>
            <a:ext cx="3072900" cy="1216500"/>
          </a:xfrm>
          <a:prstGeom prst="rect">
            <a:avLst/>
          </a:prstGeom>
        </p:spPr>
        <p:txBody>
          <a:bodyPr anchorCtr="0" anchor="ctr" bIns="91425" lIns="91425" spcFirstLastPara="1" rIns="91425" wrap="square" tIns="91425">
            <a:normAutofit/>
          </a:bodyPr>
          <a:lstStyle/>
          <a:p>
            <a:pPr indent="0" lvl="0" marL="0" rtl="0" algn="ctr">
              <a:spcBef>
                <a:spcPts val="0"/>
              </a:spcBef>
              <a:spcAft>
                <a:spcPts val="1200"/>
              </a:spcAft>
              <a:buNone/>
            </a:pPr>
            <a:r>
              <a:rPr lang="en" sz="2300">
                <a:latin typeface="Permanent Marker"/>
                <a:ea typeface="Permanent Marker"/>
                <a:cs typeface="Permanent Marker"/>
                <a:sym typeface="Permanent Marker"/>
              </a:rPr>
              <a:t>Seizure threshold</a:t>
            </a:r>
            <a:endParaRPr sz="2300">
              <a:latin typeface="Permanent Marker"/>
              <a:ea typeface="Permanent Marker"/>
              <a:cs typeface="Permanent Marker"/>
              <a:sym typeface="Permanent Marker"/>
            </a:endParaRPr>
          </a:p>
        </p:txBody>
      </p:sp>
      <p:sp>
        <p:nvSpPr>
          <p:cNvPr id="229" name="Google Shape;229;p36"/>
          <p:cNvSpPr/>
          <p:nvPr/>
        </p:nvSpPr>
        <p:spPr>
          <a:xfrm>
            <a:off x="6384663" y="443382"/>
            <a:ext cx="2478525" cy="1530900"/>
          </a:xfrm>
          <a:custGeom>
            <a:rect b="b" l="l" r="r" t="t"/>
            <a:pathLst>
              <a:path extrusionOk="0" h="61236" w="99141">
                <a:moveTo>
                  <a:pt x="21941" y="7937"/>
                </a:moveTo>
                <a:cubicBezTo>
                  <a:pt x="13332" y="16546"/>
                  <a:pt x="4030" y="26789"/>
                  <a:pt x="2518" y="38870"/>
                </a:cubicBezTo>
                <a:cubicBezTo>
                  <a:pt x="1925" y="43608"/>
                  <a:pt x="5379" y="48811"/>
                  <a:pt x="9352" y="51459"/>
                </a:cubicBezTo>
                <a:cubicBezTo>
                  <a:pt x="26354" y="62792"/>
                  <a:pt x="49938" y="62446"/>
                  <a:pt x="70139" y="59372"/>
                </a:cubicBezTo>
                <a:cubicBezTo>
                  <a:pt x="76148" y="58458"/>
                  <a:pt x="82706" y="58067"/>
                  <a:pt x="87763" y="54696"/>
                </a:cubicBezTo>
                <a:cubicBezTo>
                  <a:pt x="95218" y="49726"/>
                  <a:pt x="98102" y="39161"/>
                  <a:pt x="98914" y="30238"/>
                </a:cubicBezTo>
                <a:cubicBezTo>
                  <a:pt x="99680" y="21818"/>
                  <a:pt x="97953" y="10951"/>
                  <a:pt x="91001" y="6139"/>
                </a:cubicBezTo>
                <a:cubicBezTo>
                  <a:pt x="82087" y="-32"/>
                  <a:pt x="69810" y="1061"/>
                  <a:pt x="58989" y="384"/>
                </a:cubicBezTo>
                <a:cubicBezTo>
                  <a:pt x="39247" y="-851"/>
                  <a:pt x="19084" y="1654"/>
                  <a:pt x="0" y="6858"/>
                </a:cubicBezTo>
              </a:path>
            </a:pathLst>
          </a:custGeom>
          <a:noFill/>
          <a:ln cap="flat" cmpd="sng" w="28575">
            <a:solidFill>
              <a:schemeClr val="dk1"/>
            </a:solidFill>
            <a:prstDash val="solid"/>
            <a:round/>
            <a:headEnd len="med" w="med" type="none"/>
            <a:tailEnd len="med" w="med" type="none"/>
          </a:ln>
        </p:spPr>
      </p:sp>
      <p:sp>
        <p:nvSpPr>
          <p:cNvPr id="230" name="Google Shape;230;p36"/>
          <p:cNvSpPr/>
          <p:nvPr/>
        </p:nvSpPr>
        <p:spPr>
          <a:xfrm>
            <a:off x="4581325" y="2482225"/>
            <a:ext cx="265500" cy="320700"/>
          </a:xfrm>
          <a:prstGeom prst="downArrow">
            <a:avLst>
              <a:gd fmla="val 50000" name="adj1"/>
              <a:gd fmla="val 50000" name="adj2"/>
            </a:avLst>
          </a:prstGeom>
          <a:noFill/>
          <a:ln cap="flat" cmpd="sng" w="28575">
            <a:solidFill>
              <a:srgbClr val="F3BE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36"/>
          <p:cNvSpPr/>
          <p:nvPr/>
        </p:nvSpPr>
        <p:spPr>
          <a:xfrm rot="1930520">
            <a:off x="5711191" y="590179"/>
            <a:ext cx="739702" cy="433563"/>
          </a:xfrm>
          <a:prstGeom prst="bentArrow">
            <a:avLst>
              <a:gd fmla="val 16745" name="adj1"/>
              <a:gd fmla="val 25000" name="adj2"/>
              <a:gd fmla="val 36792" name="adj3"/>
              <a:gd fmla="val 88476" name="adj4"/>
            </a:avLst>
          </a:prstGeom>
          <a:no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36"/>
          <p:cNvSpPr/>
          <p:nvPr/>
        </p:nvSpPr>
        <p:spPr>
          <a:xfrm rot="7512412">
            <a:off x="6828268" y="2013092"/>
            <a:ext cx="308050" cy="206669"/>
          </a:xfrm>
          <a:prstGeom prst="rightArrow">
            <a:avLst>
              <a:gd fmla="val 50000" name="adj1"/>
              <a:gd fmla="val 50000" name="adj2"/>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36"/>
          <p:cNvSpPr/>
          <p:nvPr/>
        </p:nvSpPr>
        <p:spPr>
          <a:xfrm rot="-7020877">
            <a:off x="3992839" y="1941086"/>
            <a:ext cx="307782" cy="206890"/>
          </a:xfrm>
          <a:prstGeom prst="rightArrow">
            <a:avLst>
              <a:gd fmla="val 50000" name="adj1"/>
              <a:gd fmla="val 50000" name="adj2"/>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36"/>
          <p:cNvSpPr/>
          <p:nvPr/>
        </p:nvSpPr>
        <p:spPr>
          <a:xfrm>
            <a:off x="3527975" y="2122526"/>
            <a:ext cx="4241125" cy="825336"/>
          </a:xfrm>
          <a:custGeom>
            <a:rect b="b" l="l" r="r" t="t"/>
            <a:pathLst>
              <a:path extrusionOk="0" h="49488" w="169645">
                <a:moveTo>
                  <a:pt x="45976" y="17022"/>
                </a:moveTo>
                <a:cubicBezTo>
                  <a:pt x="33504" y="17565"/>
                  <a:pt x="19864" y="13506"/>
                  <a:pt x="8569" y="18821"/>
                </a:cubicBezTo>
                <a:cubicBezTo>
                  <a:pt x="1386" y="22201"/>
                  <a:pt x="-2948" y="36023"/>
                  <a:pt x="2455" y="41840"/>
                </a:cubicBezTo>
                <a:cubicBezTo>
                  <a:pt x="10872" y="50903"/>
                  <a:pt x="26415" y="49394"/>
                  <a:pt x="38783" y="49394"/>
                </a:cubicBezTo>
                <a:cubicBezTo>
                  <a:pt x="60249" y="49394"/>
                  <a:pt x="81700" y="47955"/>
                  <a:pt x="103166" y="47955"/>
                </a:cubicBezTo>
                <a:cubicBezTo>
                  <a:pt x="120431" y="47955"/>
                  <a:pt x="137791" y="50124"/>
                  <a:pt x="154961" y="48315"/>
                </a:cubicBezTo>
                <a:cubicBezTo>
                  <a:pt x="160143" y="47769"/>
                  <a:pt x="168388" y="47322"/>
                  <a:pt x="169348" y="42200"/>
                </a:cubicBezTo>
                <a:cubicBezTo>
                  <a:pt x="172651" y="24585"/>
                  <a:pt x="146278" y="11580"/>
                  <a:pt x="129064" y="6591"/>
                </a:cubicBezTo>
                <a:cubicBezTo>
                  <a:pt x="95668" y="-3089"/>
                  <a:pt x="58850" y="-946"/>
                  <a:pt x="24755" y="5872"/>
                </a:cubicBezTo>
              </a:path>
            </a:pathLst>
          </a:custGeom>
          <a:noFill/>
          <a:ln cap="flat" cmpd="sng" w="28575">
            <a:solidFill>
              <a:schemeClr val="dk1"/>
            </a:solidFill>
            <a:prstDash val="solid"/>
            <a:round/>
            <a:headEnd len="med" w="med" type="none"/>
            <a:tailEnd len="med" w="med" type="none"/>
          </a:ln>
        </p:spPr>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Hyponatremia</a:t>
            </a:r>
            <a:endParaRPr/>
          </a:p>
        </p:txBody>
      </p:sp>
      <p:sp>
        <p:nvSpPr>
          <p:cNvPr id="240" name="Google Shape;240;p3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10000"/>
          </a:bodyPr>
          <a:lstStyle/>
          <a:p>
            <a:pPr indent="0" lvl="0" marL="0" rtl="0" algn="l">
              <a:spcBef>
                <a:spcPts val="0"/>
              </a:spcBef>
              <a:spcAft>
                <a:spcPts val="0"/>
              </a:spcAft>
              <a:buNone/>
            </a:pPr>
            <a:r>
              <a:rPr lang="en"/>
              <a:t> If at 10 minutes your patient is still seizing, think hard about empiric sodium-loading</a:t>
            </a:r>
            <a:endParaRPr/>
          </a:p>
          <a:p>
            <a:pPr indent="-334327" lvl="0" marL="457200" rtl="0" algn="l">
              <a:spcBef>
                <a:spcPts val="1200"/>
              </a:spcBef>
              <a:spcAft>
                <a:spcPts val="0"/>
              </a:spcAft>
              <a:buSzPct val="100000"/>
              <a:buChar char="-"/>
            </a:pPr>
            <a:r>
              <a:rPr lang="en"/>
              <a:t>Getting Na back from the lab means you’ve missed the window</a:t>
            </a:r>
            <a:endParaRPr/>
          </a:p>
          <a:p>
            <a:pPr indent="0" lvl="0" marL="0" rtl="0" algn="l">
              <a:spcBef>
                <a:spcPts val="1200"/>
              </a:spcBef>
              <a:spcAft>
                <a:spcPts val="0"/>
              </a:spcAft>
              <a:buNone/>
            </a:pPr>
            <a:r>
              <a:rPr lang="en"/>
              <a:t>Adrenal Disease</a:t>
            </a:r>
            <a:endParaRPr/>
          </a:p>
          <a:p>
            <a:pPr indent="0" lvl="0" marL="0" rtl="0" algn="l">
              <a:spcBef>
                <a:spcPts val="1200"/>
              </a:spcBef>
              <a:spcAft>
                <a:spcPts val="0"/>
              </a:spcAft>
              <a:buNone/>
            </a:pPr>
            <a:r>
              <a:rPr lang="en"/>
              <a:t>Diuretic</a:t>
            </a:r>
            <a:r>
              <a:rPr lang="en"/>
              <a:t>s (CHF, Cirrhosis)</a:t>
            </a:r>
            <a:endParaRPr/>
          </a:p>
          <a:p>
            <a:pPr indent="0" lvl="0" marL="0" rtl="0" algn="l">
              <a:spcBef>
                <a:spcPts val="1200"/>
              </a:spcBef>
              <a:spcAft>
                <a:spcPts val="0"/>
              </a:spcAft>
              <a:buNone/>
            </a:pPr>
            <a:r>
              <a:rPr lang="en"/>
              <a:t>Polydipsia</a:t>
            </a:r>
            <a:endParaRPr/>
          </a:p>
          <a:p>
            <a:pPr indent="0" lvl="0" marL="0" rtl="0" algn="l">
              <a:spcBef>
                <a:spcPts val="1200"/>
              </a:spcBef>
              <a:spcAft>
                <a:spcPts val="0"/>
              </a:spcAft>
              <a:buNone/>
            </a:pPr>
            <a:r>
              <a:rPr lang="en"/>
              <a:t>MDMA</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241" name="Google Shape;241;p37"/>
          <p:cNvPicPr preferRelativeResize="0"/>
          <p:nvPr/>
        </p:nvPicPr>
        <p:blipFill rotWithShape="1">
          <a:blip r:embed="rId3">
            <a:alphaModFix/>
          </a:blip>
          <a:srcRect b="30006" l="0" r="0" t="28850"/>
          <a:stretch/>
        </p:blipFill>
        <p:spPr>
          <a:xfrm>
            <a:off x="5016625" y="3052200"/>
            <a:ext cx="3886200" cy="16067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Thiamine Deficiency</a:t>
            </a:r>
            <a:endParaRPr/>
          </a:p>
        </p:txBody>
      </p:sp>
      <p:sp>
        <p:nvSpPr>
          <p:cNvPr id="247" name="Google Shape;247;p3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Children</a:t>
            </a:r>
            <a:endParaRPr/>
          </a:p>
          <a:p>
            <a:pPr indent="0" lvl="0" marL="0" rtl="0" algn="l">
              <a:spcBef>
                <a:spcPts val="1200"/>
              </a:spcBef>
              <a:spcAft>
                <a:spcPts val="0"/>
              </a:spcAft>
              <a:buNone/>
            </a:pPr>
            <a:r>
              <a:rPr lang="en"/>
              <a:t>Alcoholic Patients</a:t>
            </a:r>
            <a:endParaRPr/>
          </a:p>
          <a:p>
            <a:pPr indent="0" lvl="0" marL="0" rtl="0" algn="l">
              <a:spcBef>
                <a:spcPts val="1200"/>
              </a:spcBef>
              <a:spcAft>
                <a:spcPts val="0"/>
              </a:spcAft>
              <a:buNone/>
            </a:pPr>
            <a:r>
              <a:rPr lang="en"/>
              <a:t>Early Pregnancy (hyperemesis)</a:t>
            </a:r>
            <a:endParaRPr/>
          </a:p>
          <a:p>
            <a:pPr indent="0" lvl="0" marL="0" rtl="0" algn="l">
              <a:spcBef>
                <a:spcPts val="1200"/>
              </a:spcBef>
              <a:spcAft>
                <a:spcPts val="0"/>
              </a:spcAft>
              <a:buNone/>
            </a:pPr>
            <a:r>
              <a:rPr lang="en"/>
              <a:t>Bariatric surgery</a:t>
            </a:r>
            <a:endParaRPr/>
          </a:p>
          <a:p>
            <a:pPr indent="0" lvl="0" marL="0" rtl="0" algn="l">
              <a:spcBef>
                <a:spcPts val="1200"/>
              </a:spcBef>
              <a:spcAft>
                <a:spcPts val="0"/>
              </a:spcAft>
              <a:buNone/>
            </a:pPr>
            <a:r>
              <a:rPr lang="en"/>
              <a:t>Heart Failure</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
        <p:nvSpPr>
          <p:cNvPr id="248" name="Google Shape;248;p38"/>
          <p:cNvSpPr/>
          <p:nvPr/>
        </p:nvSpPr>
        <p:spPr>
          <a:xfrm>
            <a:off x="5663875" y="1411375"/>
            <a:ext cx="2878740" cy="2059992"/>
          </a:xfrm>
          <a:prstGeom prst="cloud">
            <a:avLst/>
          </a:prstGeom>
          <a:solidFill>
            <a:srgbClr val="A4C2F4"/>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chemeClr val="dk1"/>
                </a:solidFill>
                <a:latin typeface="Montserrat SemiBold"/>
                <a:ea typeface="Montserrat SemiBold"/>
                <a:cs typeface="Montserrat SemiBold"/>
                <a:sym typeface="Montserrat SemiBold"/>
              </a:rPr>
              <a:t>100 mg IV</a:t>
            </a:r>
            <a:endParaRPr sz="1700">
              <a:solidFill>
                <a:schemeClr val="dk1"/>
              </a:solidFill>
              <a:latin typeface="Montserrat SemiBold"/>
              <a:ea typeface="Montserrat SemiBold"/>
              <a:cs typeface="Montserrat SemiBold"/>
              <a:sym typeface="Montserrat SemiBo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9"/>
          <p:cNvSpPr txBox="1"/>
          <p:nvPr>
            <p:ph idx="1" type="body"/>
          </p:nvPr>
        </p:nvSpPr>
        <p:spPr>
          <a:xfrm>
            <a:off x="2257050" y="1189500"/>
            <a:ext cx="4629900" cy="2074800"/>
          </a:xfrm>
          <a:prstGeom prst="rect">
            <a:avLst/>
          </a:prstGeom>
        </p:spPr>
        <p:txBody>
          <a:bodyPr anchorCtr="0" anchor="t" bIns="91425" lIns="91425" spcFirstLastPara="1" rIns="91425" wrap="square" tIns="91425">
            <a:normAutofit lnSpcReduction="20000"/>
          </a:bodyPr>
          <a:lstStyle/>
          <a:p>
            <a:pPr indent="0" lvl="0" marL="0" rtl="0" algn="ctr">
              <a:spcBef>
                <a:spcPts val="0"/>
              </a:spcBef>
              <a:spcAft>
                <a:spcPts val="0"/>
              </a:spcAft>
              <a:buNone/>
            </a:pPr>
            <a:r>
              <a:t/>
            </a:r>
            <a:endParaRPr>
              <a:latin typeface="Press Start 2P"/>
              <a:ea typeface="Press Start 2P"/>
              <a:cs typeface="Press Start 2P"/>
              <a:sym typeface="Press Start 2P"/>
            </a:endParaRPr>
          </a:p>
          <a:p>
            <a:pPr indent="0" lvl="0" marL="0" rtl="0" algn="ctr">
              <a:spcBef>
                <a:spcPts val="1200"/>
              </a:spcBef>
              <a:spcAft>
                <a:spcPts val="1200"/>
              </a:spcAft>
              <a:buNone/>
            </a:pPr>
            <a:r>
              <a:rPr lang="en" sz="10000">
                <a:solidFill>
                  <a:srgbClr val="CC0000"/>
                </a:solidFill>
                <a:latin typeface="Orbitron"/>
                <a:ea typeface="Orbitron"/>
                <a:cs typeface="Orbitron"/>
                <a:sym typeface="Orbitron"/>
              </a:rPr>
              <a:t>10</a:t>
            </a:r>
            <a:r>
              <a:rPr lang="en" sz="10000">
                <a:solidFill>
                  <a:srgbClr val="CC0000"/>
                </a:solidFill>
                <a:latin typeface="Orbitron"/>
                <a:ea typeface="Orbitron"/>
                <a:cs typeface="Orbitron"/>
                <a:sym typeface="Orbitron"/>
              </a:rPr>
              <a:t>:00</a:t>
            </a:r>
            <a:endParaRPr sz="10000">
              <a:solidFill>
                <a:srgbClr val="CC0000"/>
              </a:solidFill>
              <a:latin typeface="Orbitron"/>
              <a:ea typeface="Orbitron"/>
              <a:cs typeface="Orbitron"/>
              <a:sym typeface="Orbitron"/>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40"/>
          <p:cNvSpPr txBox="1"/>
          <p:nvPr>
            <p:ph type="title"/>
          </p:nvPr>
        </p:nvSpPr>
        <p:spPr>
          <a:xfrm>
            <a:off x="265500" y="1233175"/>
            <a:ext cx="4045200" cy="14823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By 10 Minutes, you should have:</a:t>
            </a:r>
            <a:endParaRPr/>
          </a:p>
        </p:txBody>
      </p:sp>
      <p:sp>
        <p:nvSpPr>
          <p:cNvPr id="259" name="Google Shape;259;p40"/>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
        <p:nvSpPr>
          <p:cNvPr id="260" name="Google Shape;260;p40"/>
          <p:cNvSpPr txBox="1"/>
          <p:nvPr>
            <p:ph idx="2" type="body"/>
          </p:nvPr>
        </p:nvSpPr>
        <p:spPr>
          <a:xfrm>
            <a:off x="4959700" y="54230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Given Benzos Twice</a:t>
            </a:r>
            <a:endParaRPr/>
          </a:p>
          <a:p>
            <a:pPr indent="0" lvl="0" marL="0" rtl="0" algn="l">
              <a:spcBef>
                <a:spcPts val="1200"/>
              </a:spcBef>
              <a:spcAft>
                <a:spcPts val="0"/>
              </a:spcAft>
              <a:buNone/>
            </a:pPr>
            <a:r>
              <a:rPr lang="en"/>
              <a:t>Given Antiepileptic Meds</a:t>
            </a:r>
            <a:endParaRPr/>
          </a:p>
          <a:p>
            <a:pPr indent="0" lvl="0" marL="0" rtl="0" algn="l">
              <a:spcBef>
                <a:spcPts val="1200"/>
              </a:spcBef>
              <a:spcAft>
                <a:spcPts val="0"/>
              </a:spcAft>
              <a:buNone/>
            </a:pPr>
            <a:r>
              <a:rPr lang="en"/>
              <a:t>Given Thiamine</a:t>
            </a:r>
            <a:endParaRPr/>
          </a:p>
          <a:p>
            <a:pPr indent="0" lvl="0" marL="0" rtl="0" algn="l">
              <a:spcBef>
                <a:spcPts val="1200"/>
              </a:spcBef>
              <a:spcAft>
                <a:spcPts val="0"/>
              </a:spcAft>
              <a:buNone/>
            </a:pPr>
            <a:r>
              <a:rPr lang="en"/>
              <a:t>Strongly thought about Sodium</a:t>
            </a:r>
            <a:endParaRPr/>
          </a:p>
          <a:p>
            <a:pPr indent="0" lvl="0" marL="0" rtl="0" algn="l">
              <a:spcBef>
                <a:spcPts val="1200"/>
              </a:spcBef>
              <a:spcAft>
                <a:spcPts val="1200"/>
              </a:spcAft>
              <a:buNone/>
            </a:pPr>
            <a:r>
              <a:rPr lang="en"/>
              <a:t>Vocalized prepping for Intubation</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Benzos</a:t>
            </a:r>
            <a:endParaRPr/>
          </a:p>
        </p:txBody>
      </p:sp>
      <p:sp>
        <p:nvSpPr>
          <p:cNvPr id="266" name="Google Shape;266;p4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Third dose </a:t>
            </a:r>
            <a:endParaRPr/>
          </a:p>
        </p:txBody>
      </p:sp>
      <p:grpSp>
        <p:nvGrpSpPr>
          <p:cNvPr id="267" name="Google Shape;267;p41"/>
          <p:cNvGrpSpPr/>
          <p:nvPr/>
        </p:nvGrpSpPr>
        <p:grpSpPr>
          <a:xfrm>
            <a:off x="136" y="-30568"/>
            <a:ext cx="9143742" cy="5204631"/>
            <a:chOff x="1093576" y="576430"/>
            <a:chExt cx="7180573" cy="4132299"/>
          </a:xfrm>
        </p:grpSpPr>
        <p:pic>
          <p:nvPicPr>
            <p:cNvPr id="268" name="Google Shape;268;p41"/>
            <p:cNvPicPr preferRelativeResize="0"/>
            <p:nvPr/>
          </p:nvPicPr>
          <p:blipFill>
            <a:blip r:embed="rId3">
              <a:alphaModFix/>
            </a:blip>
            <a:stretch>
              <a:fillRect/>
            </a:stretch>
          </p:blipFill>
          <p:spPr>
            <a:xfrm>
              <a:off x="1093576" y="576430"/>
              <a:ext cx="7180573" cy="4132299"/>
            </a:xfrm>
            <a:prstGeom prst="rect">
              <a:avLst/>
            </a:prstGeom>
            <a:noFill/>
            <a:ln>
              <a:noFill/>
            </a:ln>
          </p:spPr>
        </p:pic>
        <p:sp>
          <p:nvSpPr>
            <p:cNvPr id="269" name="Google Shape;269;p41"/>
            <p:cNvSpPr/>
            <p:nvPr/>
          </p:nvSpPr>
          <p:spPr>
            <a:xfrm>
              <a:off x="1192525" y="874100"/>
              <a:ext cx="1232800" cy="1576400"/>
            </a:xfrm>
            <a:custGeom>
              <a:rect b="b" l="l" r="r" t="t"/>
              <a:pathLst>
                <a:path extrusionOk="0" h="63056" w="49312">
                  <a:moveTo>
                    <a:pt x="31932" y="0"/>
                  </a:moveTo>
                  <a:lnTo>
                    <a:pt x="4446" y="10510"/>
                  </a:lnTo>
                  <a:lnTo>
                    <a:pt x="0" y="48101"/>
                  </a:lnTo>
                  <a:lnTo>
                    <a:pt x="33548" y="63056"/>
                  </a:lnTo>
                  <a:lnTo>
                    <a:pt x="49312" y="49313"/>
                  </a:lnTo>
                  <a:lnTo>
                    <a:pt x="48908" y="32337"/>
                  </a:lnTo>
                  <a:lnTo>
                    <a:pt x="33548" y="28295"/>
                  </a:lnTo>
                  <a:lnTo>
                    <a:pt x="30315" y="37187"/>
                  </a:lnTo>
                  <a:lnTo>
                    <a:pt x="40824" y="37187"/>
                  </a:lnTo>
                  <a:lnTo>
                    <a:pt x="39207" y="49717"/>
                  </a:lnTo>
                  <a:lnTo>
                    <a:pt x="22635" y="52143"/>
                  </a:lnTo>
                  <a:lnTo>
                    <a:pt x="11317" y="44463"/>
                  </a:lnTo>
                  <a:lnTo>
                    <a:pt x="6871" y="42846"/>
                  </a:lnTo>
                  <a:lnTo>
                    <a:pt x="9700" y="16977"/>
                  </a:lnTo>
                  <a:lnTo>
                    <a:pt x="33548" y="6467"/>
                  </a:lnTo>
                  <a:lnTo>
                    <a:pt x="39207" y="9701"/>
                  </a:lnTo>
                  <a:lnTo>
                    <a:pt x="44866" y="3234"/>
                  </a:lnTo>
                  <a:close/>
                </a:path>
              </a:pathLst>
            </a:custGeom>
            <a:noFill/>
            <a:ln cap="flat" cmpd="sng" w="28575">
              <a:solidFill>
                <a:srgbClr val="FFF2CC"/>
              </a:solidFill>
              <a:prstDash val="solid"/>
              <a:round/>
              <a:headEnd len="med" w="med" type="none"/>
              <a:tailEnd len="med" w="med" type="none"/>
            </a:ln>
          </p:spPr>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Status Epilepticus In One Slide</a:t>
            </a:r>
            <a:endParaRPr/>
          </a:p>
        </p:txBody>
      </p:sp>
      <p:sp>
        <p:nvSpPr>
          <p:cNvPr id="69" name="Google Shape;69;p1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Act Decisively </a:t>
            </a:r>
            <a:endParaRPr/>
          </a:p>
          <a:p>
            <a:pPr indent="0" lvl="0" marL="0" rtl="0" algn="l">
              <a:spcBef>
                <a:spcPts val="1200"/>
              </a:spcBef>
              <a:spcAft>
                <a:spcPts val="0"/>
              </a:spcAft>
              <a:buNone/>
            </a:pPr>
            <a:r>
              <a:rPr lang="en"/>
              <a:t>Plan For Failure</a:t>
            </a:r>
            <a:endParaRPr/>
          </a:p>
          <a:p>
            <a:pPr indent="0" lvl="0" marL="0" rtl="0" algn="l">
              <a:spcBef>
                <a:spcPts val="1200"/>
              </a:spcBef>
              <a:spcAft>
                <a:spcPts val="0"/>
              </a:spcAft>
              <a:buNone/>
            </a:pPr>
            <a:r>
              <a:rPr lang="en"/>
              <a:t>The best med is the one you have on hand</a:t>
            </a:r>
            <a:endParaRPr/>
          </a:p>
          <a:p>
            <a:pPr indent="0" lvl="0" marL="0" rtl="0" algn="l">
              <a:spcBef>
                <a:spcPts val="1200"/>
              </a:spcBef>
              <a:spcAft>
                <a:spcPts val="0"/>
              </a:spcAft>
              <a:buNone/>
            </a:pPr>
            <a:r>
              <a:rPr lang="en"/>
              <a:t>The </a:t>
            </a:r>
            <a:r>
              <a:rPr i="1" lang="en"/>
              <a:t>real</a:t>
            </a:r>
            <a:r>
              <a:rPr lang="en"/>
              <a:t> best med is high-dose benzo</a:t>
            </a:r>
            <a:endParaRPr/>
          </a:p>
          <a:p>
            <a:pPr indent="0" lvl="0" marL="0" rtl="0" algn="l">
              <a:spcBef>
                <a:spcPts val="1200"/>
              </a:spcBef>
              <a:spcAft>
                <a:spcPts val="0"/>
              </a:spcAft>
              <a:buNone/>
            </a:pPr>
            <a:r>
              <a:rPr lang="en"/>
              <a:t>Look for (and aggressively treat) reversible causes</a:t>
            </a:r>
            <a:endParaRPr/>
          </a:p>
          <a:p>
            <a:pPr indent="0" lvl="0" marL="0" rtl="0" algn="l">
              <a:spcBef>
                <a:spcPts val="1200"/>
              </a:spcBef>
              <a:spcAft>
                <a:spcPts val="120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Consider Other Treatable Causes </a:t>
            </a:r>
            <a:endParaRPr/>
          </a:p>
        </p:txBody>
      </p:sp>
      <p:sp>
        <p:nvSpPr>
          <p:cNvPr id="275" name="Google Shape;275;p4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t>Eclampsia</a:t>
            </a:r>
            <a:endParaRPr/>
          </a:p>
          <a:p>
            <a:pPr indent="0" lvl="0" marL="0" rtl="0" algn="l">
              <a:spcBef>
                <a:spcPts val="1200"/>
              </a:spcBef>
              <a:spcAft>
                <a:spcPts val="0"/>
              </a:spcAft>
              <a:buNone/>
            </a:pPr>
            <a:r>
              <a:rPr lang="en"/>
              <a:t>Salicylate</a:t>
            </a:r>
            <a:endParaRPr/>
          </a:p>
          <a:p>
            <a:pPr indent="0" lvl="0" marL="0" rtl="0" algn="l">
              <a:spcBef>
                <a:spcPts val="1200"/>
              </a:spcBef>
              <a:spcAft>
                <a:spcPts val="0"/>
              </a:spcAft>
              <a:buNone/>
            </a:pPr>
            <a:r>
              <a:rPr lang="en"/>
              <a:t>Local anesthetic systemic toxicity</a:t>
            </a:r>
            <a:endParaRPr/>
          </a:p>
          <a:p>
            <a:pPr indent="0" lvl="0" marL="0" rtl="0" algn="l">
              <a:spcBef>
                <a:spcPts val="1200"/>
              </a:spcBef>
              <a:spcAft>
                <a:spcPts val="0"/>
              </a:spcAft>
              <a:buNone/>
            </a:pPr>
            <a:r>
              <a:rPr lang="en"/>
              <a:t>Carbon monoxide</a:t>
            </a:r>
            <a:endParaRPr/>
          </a:p>
          <a:p>
            <a:pPr indent="0" lvl="0" marL="0" rtl="0" algn="l">
              <a:spcBef>
                <a:spcPts val="1200"/>
              </a:spcBef>
              <a:spcAft>
                <a:spcPts val="0"/>
              </a:spcAft>
              <a:buNone/>
            </a:pPr>
            <a:r>
              <a:rPr lang="en"/>
              <a:t>Hyperthermia</a:t>
            </a:r>
            <a:endParaRPr/>
          </a:p>
          <a:p>
            <a:pPr indent="0" lvl="0" marL="0" rtl="0" algn="l">
              <a:spcBef>
                <a:spcPts val="1200"/>
              </a:spcBef>
              <a:spcAft>
                <a:spcPts val="0"/>
              </a:spcAft>
              <a:buNone/>
            </a:pPr>
            <a:r>
              <a:rPr lang="en"/>
              <a:t>Isoniazid</a:t>
            </a:r>
            <a:endParaRPr/>
          </a:p>
          <a:p>
            <a:pPr indent="0" lvl="0" marL="0" rtl="0" algn="l">
              <a:spcBef>
                <a:spcPts val="1200"/>
              </a:spcBef>
              <a:spcAft>
                <a:spcPts val="0"/>
              </a:spcAft>
              <a:buNone/>
            </a:pPr>
            <a:r>
              <a:rPr lang="en"/>
              <a:t>Alcohol withdrawal</a:t>
            </a:r>
            <a:endParaRPr/>
          </a:p>
          <a:p>
            <a:pPr indent="0" lvl="0" marL="0" rtl="0" algn="l">
              <a:spcBef>
                <a:spcPts val="1200"/>
              </a:spcBef>
              <a:spcAft>
                <a:spcPts val="1200"/>
              </a:spcAft>
              <a:buNone/>
            </a:pPr>
            <a:r>
              <a:rPr lang="en"/>
              <a:t>Infection</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43"/>
          <p:cNvSpPr/>
          <p:nvPr/>
        </p:nvSpPr>
        <p:spPr>
          <a:xfrm>
            <a:off x="1686975" y="437950"/>
            <a:ext cx="908100" cy="17526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ABCD50</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1300"/>
              <a:t>Oxygen</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ETCO2</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Access</a:t>
            </a:r>
            <a:endParaRPr/>
          </a:p>
        </p:txBody>
      </p:sp>
      <p:sp>
        <p:nvSpPr>
          <p:cNvPr id="281" name="Google Shape;281;p43"/>
          <p:cNvSpPr/>
          <p:nvPr/>
        </p:nvSpPr>
        <p:spPr>
          <a:xfrm>
            <a:off x="1731825" y="2338375"/>
            <a:ext cx="831600" cy="1230900"/>
          </a:xfrm>
          <a:prstGeom prst="rect">
            <a:avLst/>
          </a:prstGeom>
          <a:solidFill>
            <a:srgbClr val="F9CB9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t>5-10mg midazolam</a:t>
            </a:r>
            <a:endParaRPr sz="1000"/>
          </a:p>
        </p:txBody>
      </p:sp>
      <p:sp>
        <p:nvSpPr>
          <p:cNvPr id="282" name="Google Shape;282;p43"/>
          <p:cNvSpPr/>
          <p:nvPr/>
        </p:nvSpPr>
        <p:spPr>
          <a:xfrm>
            <a:off x="2806950" y="3013275"/>
            <a:ext cx="956400" cy="572700"/>
          </a:xfrm>
          <a:prstGeom prst="rect">
            <a:avLst/>
          </a:prstGeom>
          <a:solidFill>
            <a:srgbClr val="F9CB9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t>1</a:t>
            </a:r>
            <a:r>
              <a:rPr lang="en" sz="1000"/>
              <a:t>0mg midazolam</a:t>
            </a:r>
            <a:endParaRPr sz="1000"/>
          </a:p>
        </p:txBody>
      </p:sp>
      <p:sp>
        <p:nvSpPr>
          <p:cNvPr id="283" name="Google Shape;283;p43"/>
          <p:cNvSpPr/>
          <p:nvPr/>
        </p:nvSpPr>
        <p:spPr>
          <a:xfrm>
            <a:off x="1654590" y="4081950"/>
            <a:ext cx="908100" cy="572700"/>
          </a:xfrm>
          <a:prstGeom prst="rect">
            <a:avLst/>
          </a:prstGeom>
          <a:solidFill>
            <a:srgbClr val="A4C2F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t>D50</a:t>
            </a:r>
            <a:endParaRPr sz="1000"/>
          </a:p>
          <a:p>
            <a:pPr indent="0" lvl="0" marL="0" rtl="0" algn="l">
              <a:spcBef>
                <a:spcPts val="0"/>
              </a:spcBef>
              <a:spcAft>
                <a:spcPts val="0"/>
              </a:spcAft>
              <a:buNone/>
            </a:pPr>
            <a:r>
              <a:t/>
            </a:r>
            <a:endParaRPr sz="1000"/>
          </a:p>
        </p:txBody>
      </p:sp>
      <p:sp>
        <p:nvSpPr>
          <p:cNvPr id="284" name="Google Shape;284;p43"/>
          <p:cNvSpPr/>
          <p:nvPr/>
        </p:nvSpPr>
        <p:spPr>
          <a:xfrm>
            <a:off x="2779050" y="4081950"/>
            <a:ext cx="818400" cy="572700"/>
          </a:xfrm>
          <a:prstGeom prst="rect">
            <a:avLst/>
          </a:prstGeom>
          <a:solidFill>
            <a:srgbClr val="A4C2F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t>Thiamine</a:t>
            </a:r>
            <a:endParaRPr sz="1000"/>
          </a:p>
          <a:p>
            <a:pPr indent="0" lvl="0" marL="0" rtl="0" algn="l">
              <a:spcBef>
                <a:spcPts val="0"/>
              </a:spcBef>
              <a:spcAft>
                <a:spcPts val="0"/>
              </a:spcAft>
              <a:buNone/>
            </a:pPr>
            <a:r>
              <a:rPr lang="en" sz="1000"/>
              <a:t>(Sodium)</a:t>
            </a:r>
            <a:endParaRPr sz="1000"/>
          </a:p>
        </p:txBody>
      </p:sp>
      <p:sp>
        <p:nvSpPr>
          <p:cNvPr id="285" name="Google Shape;285;p43"/>
          <p:cNvSpPr/>
          <p:nvPr/>
        </p:nvSpPr>
        <p:spPr>
          <a:xfrm>
            <a:off x="2806950" y="2346625"/>
            <a:ext cx="956400" cy="556200"/>
          </a:xfrm>
          <a:prstGeom prst="rect">
            <a:avLst/>
          </a:prstGeom>
          <a:solidFill>
            <a:srgbClr val="F9CB9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t>Keppra</a:t>
            </a:r>
            <a:endParaRPr sz="1000"/>
          </a:p>
          <a:p>
            <a:pPr indent="0" lvl="0" marL="0" rtl="0" algn="l">
              <a:spcBef>
                <a:spcPts val="0"/>
              </a:spcBef>
              <a:spcAft>
                <a:spcPts val="0"/>
              </a:spcAft>
              <a:buNone/>
            </a:pPr>
            <a:r>
              <a:rPr lang="en" sz="1000"/>
              <a:t>Valproate</a:t>
            </a:r>
            <a:endParaRPr sz="1000"/>
          </a:p>
          <a:p>
            <a:pPr indent="0" lvl="0" marL="0" rtl="0" algn="l">
              <a:spcBef>
                <a:spcPts val="0"/>
              </a:spcBef>
              <a:spcAft>
                <a:spcPts val="0"/>
              </a:spcAft>
              <a:buNone/>
            </a:pPr>
            <a:r>
              <a:rPr lang="en" sz="1000"/>
              <a:t>Fosphenytoin</a:t>
            </a:r>
            <a:endParaRPr sz="1000"/>
          </a:p>
        </p:txBody>
      </p:sp>
      <p:sp>
        <p:nvSpPr>
          <p:cNvPr id="286" name="Google Shape;286;p43"/>
          <p:cNvSpPr/>
          <p:nvPr/>
        </p:nvSpPr>
        <p:spPr>
          <a:xfrm>
            <a:off x="3902475" y="2354925"/>
            <a:ext cx="818400" cy="1230900"/>
          </a:xfrm>
          <a:prstGeom prst="rect">
            <a:avLst/>
          </a:prstGeom>
          <a:solidFill>
            <a:srgbClr val="F9CB9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t>10mg midazolam</a:t>
            </a:r>
            <a:endParaRPr sz="1000"/>
          </a:p>
        </p:txBody>
      </p:sp>
      <p:sp>
        <p:nvSpPr>
          <p:cNvPr id="287" name="Google Shape;287;p43"/>
          <p:cNvSpPr/>
          <p:nvPr/>
        </p:nvSpPr>
        <p:spPr>
          <a:xfrm>
            <a:off x="4954238" y="3013275"/>
            <a:ext cx="818400" cy="572700"/>
          </a:xfrm>
          <a:prstGeom prst="rect">
            <a:avLst/>
          </a:prstGeom>
          <a:solidFill>
            <a:srgbClr val="F9CB9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t>Propofol</a:t>
            </a:r>
            <a:endParaRPr sz="1000"/>
          </a:p>
        </p:txBody>
      </p:sp>
      <p:sp>
        <p:nvSpPr>
          <p:cNvPr id="288" name="Google Shape;288;p43"/>
          <p:cNvSpPr/>
          <p:nvPr/>
        </p:nvSpPr>
        <p:spPr>
          <a:xfrm>
            <a:off x="3978674" y="1078438"/>
            <a:ext cx="831600" cy="5727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t>Prepare for intubation</a:t>
            </a:r>
            <a:endParaRPr sz="1000"/>
          </a:p>
        </p:txBody>
      </p:sp>
      <p:sp>
        <p:nvSpPr>
          <p:cNvPr id="289" name="Google Shape;289;p43"/>
          <p:cNvSpPr/>
          <p:nvPr/>
        </p:nvSpPr>
        <p:spPr>
          <a:xfrm>
            <a:off x="3888975" y="4081950"/>
            <a:ext cx="908100" cy="655500"/>
          </a:xfrm>
          <a:prstGeom prst="rect">
            <a:avLst/>
          </a:prstGeom>
          <a:solidFill>
            <a:srgbClr val="A4C2F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t>Magnesium</a:t>
            </a:r>
            <a:endParaRPr sz="1000"/>
          </a:p>
          <a:p>
            <a:pPr indent="0" lvl="0" marL="0" rtl="0" algn="l">
              <a:spcBef>
                <a:spcPts val="0"/>
              </a:spcBef>
              <a:spcAft>
                <a:spcPts val="0"/>
              </a:spcAft>
              <a:buNone/>
            </a:pPr>
            <a:r>
              <a:rPr lang="en" sz="1000"/>
              <a:t>B6</a:t>
            </a:r>
            <a:endParaRPr sz="1000"/>
          </a:p>
        </p:txBody>
      </p:sp>
      <p:sp>
        <p:nvSpPr>
          <p:cNvPr id="290" name="Google Shape;290;p43"/>
          <p:cNvSpPr/>
          <p:nvPr/>
        </p:nvSpPr>
        <p:spPr>
          <a:xfrm>
            <a:off x="4995888" y="1078438"/>
            <a:ext cx="908100" cy="5727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t>Intubate</a:t>
            </a:r>
            <a:endParaRPr sz="1000"/>
          </a:p>
        </p:txBody>
      </p:sp>
      <p:sp>
        <p:nvSpPr>
          <p:cNvPr id="291" name="Google Shape;291;p43"/>
          <p:cNvSpPr/>
          <p:nvPr/>
        </p:nvSpPr>
        <p:spPr>
          <a:xfrm>
            <a:off x="4936188" y="2338375"/>
            <a:ext cx="818400" cy="572700"/>
          </a:xfrm>
          <a:prstGeom prst="rect">
            <a:avLst/>
          </a:prstGeom>
          <a:solidFill>
            <a:srgbClr val="F9CB9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t>Ketamine</a:t>
            </a:r>
            <a:endParaRPr sz="1000"/>
          </a:p>
        </p:txBody>
      </p:sp>
      <p:sp>
        <p:nvSpPr>
          <p:cNvPr id="292" name="Google Shape;292;p43"/>
          <p:cNvSpPr/>
          <p:nvPr/>
        </p:nvSpPr>
        <p:spPr>
          <a:xfrm>
            <a:off x="6144738" y="1079794"/>
            <a:ext cx="908100" cy="5727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t>CTH</a:t>
            </a:r>
            <a:endParaRPr sz="1000"/>
          </a:p>
        </p:txBody>
      </p:sp>
      <p:sp>
        <p:nvSpPr>
          <p:cNvPr id="293" name="Google Shape;293;p43"/>
          <p:cNvSpPr/>
          <p:nvPr/>
        </p:nvSpPr>
        <p:spPr>
          <a:xfrm>
            <a:off x="7275603" y="1084523"/>
            <a:ext cx="908100" cy="5727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t>LP</a:t>
            </a:r>
            <a:endParaRPr sz="1000"/>
          </a:p>
        </p:txBody>
      </p:sp>
      <p:sp>
        <p:nvSpPr>
          <p:cNvPr id="294" name="Google Shape;294;p43"/>
          <p:cNvSpPr/>
          <p:nvPr/>
        </p:nvSpPr>
        <p:spPr>
          <a:xfrm>
            <a:off x="5929850" y="3013275"/>
            <a:ext cx="2438700" cy="572700"/>
          </a:xfrm>
          <a:prstGeom prst="rect">
            <a:avLst/>
          </a:prstGeom>
          <a:solidFill>
            <a:srgbClr val="F9CB9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t>Propofol</a:t>
            </a:r>
            <a:endParaRPr sz="1000"/>
          </a:p>
        </p:txBody>
      </p:sp>
      <p:sp>
        <p:nvSpPr>
          <p:cNvPr id="295" name="Google Shape;295;p43"/>
          <p:cNvSpPr/>
          <p:nvPr/>
        </p:nvSpPr>
        <p:spPr>
          <a:xfrm>
            <a:off x="1779325" y="0"/>
            <a:ext cx="6798000" cy="423600"/>
          </a:xfrm>
          <a:prstGeom prst="rightArrow">
            <a:avLst>
              <a:gd fmla="val 50000" name="adj1"/>
              <a:gd fmla="val 50000" name="adj2"/>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0                    5m                  10m             15-20m</a:t>
            </a:r>
            <a:endParaRPr/>
          </a:p>
        </p:txBody>
      </p:sp>
      <p:sp>
        <p:nvSpPr>
          <p:cNvPr id="296" name="Google Shape;296;p43"/>
          <p:cNvSpPr/>
          <p:nvPr/>
        </p:nvSpPr>
        <p:spPr>
          <a:xfrm>
            <a:off x="5969950" y="2330125"/>
            <a:ext cx="2438700" cy="572700"/>
          </a:xfrm>
          <a:prstGeom prst="rect">
            <a:avLst/>
          </a:prstGeom>
          <a:solidFill>
            <a:srgbClr val="F9CB9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t>Antibiotics, acyclovir</a:t>
            </a:r>
            <a:endParaRPr sz="1000"/>
          </a:p>
        </p:txBody>
      </p:sp>
      <p:sp>
        <p:nvSpPr>
          <p:cNvPr id="297" name="Google Shape;297;p43"/>
          <p:cNvSpPr/>
          <p:nvPr/>
        </p:nvSpPr>
        <p:spPr>
          <a:xfrm>
            <a:off x="4913100" y="4072900"/>
            <a:ext cx="908100" cy="655500"/>
          </a:xfrm>
          <a:prstGeom prst="rect">
            <a:avLst/>
          </a:prstGeom>
          <a:solidFill>
            <a:srgbClr val="A4C2F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t>Cyanide kit</a:t>
            </a:r>
            <a:endParaRPr sz="1000"/>
          </a:p>
          <a:p>
            <a:pPr indent="0" lvl="0" marL="0" rtl="0" algn="l">
              <a:spcBef>
                <a:spcPts val="0"/>
              </a:spcBef>
              <a:spcAft>
                <a:spcPts val="0"/>
              </a:spcAft>
              <a:buNone/>
            </a:pPr>
            <a:r>
              <a:rPr lang="en" sz="1000"/>
              <a:t>Intralipid</a:t>
            </a:r>
            <a:endParaRPr sz="1000"/>
          </a:p>
        </p:txBody>
      </p:sp>
      <p:sp>
        <p:nvSpPr>
          <p:cNvPr id="298" name="Google Shape;298;p43"/>
          <p:cNvSpPr/>
          <p:nvPr/>
        </p:nvSpPr>
        <p:spPr>
          <a:xfrm>
            <a:off x="2884950" y="1055550"/>
            <a:ext cx="908100" cy="5727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t>H&amp;P</a:t>
            </a:r>
            <a:endParaRPr sz="1000"/>
          </a:p>
          <a:p>
            <a:pPr indent="0" lvl="0" marL="0" rtl="0" algn="l">
              <a:spcBef>
                <a:spcPts val="0"/>
              </a:spcBef>
              <a:spcAft>
                <a:spcPts val="0"/>
              </a:spcAft>
              <a:buNone/>
            </a:pPr>
            <a:r>
              <a:rPr lang="en" sz="1000"/>
              <a:t>Call Backup</a:t>
            </a:r>
            <a:endParaRPr sz="1000"/>
          </a:p>
        </p:txBody>
      </p:sp>
      <p:sp>
        <p:nvSpPr>
          <p:cNvPr id="299" name="Google Shape;299;p43"/>
          <p:cNvSpPr/>
          <p:nvPr/>
        </p:nvSpPr>
        <p:spPr>
          <a:xfrm>
            <a:off x="157150" y="465600"/>
            <a:ext cx="1356300" cy="1752600"/>
          </a:xfrm>
          <a:prstGeom prst="roundRect">
            <a:avLst>
              <a:gd fmla="val 16667" name="adj"/>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latin typeface="Montserrat"/>
                <a:ea typeface="Montserrat"/>
                <a:cs typeface="Montserrat"/>
                <a:sym typeface="Montserrat"/>
              </a:rPr>
              <a:t>Act</a:t>
            </a:r>
            <a:endParaRPr b="1" sz="2800">
              <a:latin typeface="Montserrat"/>
              <a:ea typeface="Montserrat"/>
              <a:cs typeface="Montserrat"/>
              <a:sym typeface="Montserrat"/>
            </a:endParaRPr>
          </a:p>
        </p:txBody>
      </p:sp>
      <p:sp>
        <p:nvSpPr>
          <p:cNvPr id="300" name="Google Shape;300;p43"/>
          <p:cNvSpPr/>
          <p:nvPr/>
        </p:nvSpPr>
        <p:spPr>
          <a:xfrm>
            <a:off x="80950" y="2391775"/>
            <a:ext cx="1497300" cy="1124100"/>
          </a:xfrm>
          <a:prstGeom prst="roundRect">
            <a:avLst>
              <a:gd fmla="val 16667" name="adj"/>
            </a:avLst>
          </a:prstGeom>
          <a:solidFill>
            <a:srgbClr val="E6913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latin typeface="Montserrat"/>
                <a:ea typeface="Montserrat"/>
                <a:cs typeface="Montserrat"/>
                <a:sym typeface="Montserrat"/>
              </a:rPr>
              <a:t>Meds</a:t>
            </a:r>
            <a:endParaRPr b="1" sz="2800">
              <a:latin typeface="Montserrat"/>
              <a:ea typeface="Montserrat"/>
              <a:cs typeface="Montserrat"/>
              <a:sym typeface="Montserrat"/>
            </a:endParaRPr>
          </a:p>
        </p:txBody>
      </p:sp>
      <p:sp>
        <p:nvSpPr>
          <p:cNvPr id="301" name="Google Shape;301;p43"/>
          <p:cNvSpPr/>
          <p:nvPr/>
        </p:nvSpPr>
        <p:spPr>
          <a:xfrm>
            <a:off x="80950" y="3861350"/>
            <a:ext cx="1497300" cy="1124100"/>
          </a:xfrm>
          <a:prstGeom prst="roundRect">
            <a:avLst>
              <a:gd fmla="val 16667" name="adj"/>
            </a:avLst>
          </a:prstGeom>
          <a:solidFill>
            <a:srgbClr val="3C78D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latin typeface="Montserrat"/>
                <a:ea typeface="Montserrat"/>
                <a:cs typeface="Montserrat"/>
                <a:sym typeface="Montserrat"/>
              </a:rPr>
              <a:t>Treat </a:t>
            </a:r>
            <a:r>
              <a:rPr b="1" lang="en" sz="1600">
                <a:latin typeface="Montserrat"/>
                <a:ea typeface="Montserrat"/>
                <a:cs typeface="Montserrat"/>
                <a:sym typeface="Montserrat"/>
              </a:rPr>
              <a:t>Empirically</a:t>
            </a:r>
            <a:endParaRPr b="1" sz="1600">
              <a:latin typeface="Montserrat"/>
              <a:ea typeface="Montserrat"/>
              <a:cs typeface="Montserrat"/>
              <a:sym typeface="Montserra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Before Intubating</a:t>
            </a:r>
            <a:endParaRPr/>
          </a:p>
        </p:txBody>
      </p:sp>
      <p:sp>
        <p:nvSpPr>
          <p:cNvPr id="307" name="Google Shape;307;p4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Have you given </a:t>
            </a:r>
            <a:r>
              <a:rPr b="1" lang="en">
                <a:solidFill>
                  <a:srgbClr val="F3BE20"/>
                </a:solidFill>
              </a:rPr>
              <a:t>three proper doses</a:t>
            </a:r>
            <a:r>
              <a:rPr lang="en"/>
              <a:t> of benzos?</a:t>
            </a:r>
            <a:endParaRPr/>
          </a:p>
          <a:p>
            <a:pPr indent="0" lvl="0" marL="0" rtl="0" algn="l">
              <a:spcBef>
                <a:spcPts val="1200"/>
              </a:spcBef>
              <a:spcAft>
                <a:spcPts val="0"/>
              </a:spcAft>
              <a:buNone/>
            </a:pPr>
            <a:r>
              <a:rPr lang="en"/>
              <a:t>Have you considered all reversible causes?</a:t>
            </a:r>
            <a:endParaRPr/>
          </a:p>
          <a:p>
            <a:pPr indent="-342900" lvl="0" marL="457200" rtl="0" algn="l">
              <a:spcBef>
                <a:spcPts val="1200"/>
              </a:spcBef>
              <a:spcAft>
                <a:spcPts val="0"/>
              </a:spcAft>
              <a:buSzPts val="1800"/>
              <a:buChar char="●"/>
            </a:pPr>
            <a:r>
              <a:rPr lang="en"/>
              <a:t>Glucose</a:t>
            </a:r>
            <a:endParaRPr/>
          </a:p>
          <a:p>
            <a:pPr indent="-342900" lvl="0" marL="457200" rtl="0" algn="l">
              <a:spcBef>
                <a:spcPts val="0"/>
              </a:spcBef>
              <a:spcAft>
                <a:spcPts val="0"/>
              </a:spcAft>
              <a:buSzPts val="1800"/>
              <a:buChar char="●"/>
            </a:pPr>
            <a:r>
              <a:rPr lang="en"/>
              <a:t>Thiamine</a:t>
            </a:r>
            <a:endParaRPr/>
          </a:p>
          <a:p>
            <a:pPr indent="-342900" lvl="0" marL="457200" rtl="0" algn="l">
              <a:spcBef>
                <a:spcPts val="0"/>
              </a:spcBef>
              <a:spcAft>
                <a:spcPts val="0"/>
              </a:spcAft>
              <a:buSzPts val="1800"/>
              <a:buChar char="●"/>
            </a:pPr>
            <a:r>
              <a:rPr lang="en"/>
              <a:t>Magnesium</a:t>
            </a:r>
            <a:endParaRPr/>
          </a:p>
          <a:p>
            <a:pPr indent="-342900" lvl="0" marL="457200" rtl="0" algn="l">
              <a:spcBef>
                <a:spcPts val="0"/>
              </a:spcBef>
              <a:spcAft>
                <a:spcPts val="0"/>
              </a:spcAft>
              <a:buSzPts val="1800"/>
              <a:buChar char="●"/>
            </a:pPr>
            <a:r>
              <a:rPr lang="en"/>
              <a:t>B6</a:t>
            </a:r>
            <a:endParaRPr/>
          </a:p>
          <a:p>
            <a:pPr indent="-342900" lvl="0" marL="457200" rtl="0" algn="l">
              <a:spcBef>
                <a:spcPts val="0"/>
              </a:spcBef>
              <a:spcAft>
                <a:spcPts val="0"/>
              </a:spcAft>
              <a:buSzPts val="1800"/>
              <a:buChar char="●"/>
            </a:pPr>
            <a:r>
              <a:rPr lang="en"/>
              <a:t>Sodium</a:t>
            </a:r>
            <a:endParaRPr/>
          </a:p>
          <a:p>
            <a:pPr indent="0" lvl="0" marL="0" rtl="0" algn="l">
              <a:spcBef>
                <a:spcPts val="1200"/>
              </a:spcBef>
              <a:spcAft>
                <a:spcPts val="120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Planning an Intubation</a:t>
            </a:r>
            <a:endParaRPr/>
          </a:p>
        </p:txBody>
      </p:sp>
      <p:sp>
        <p:nvSpPr>
          <p:cNvPr id="313" name="Google Shape;313;p4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t>Excellent preoxygenation,</a:t>
            </a:r>
            <a:r>
              <a:rPr lang="en">
                <a:solidFill>
                  <a:srgbClr val="F3BE20"/>
                </a:solidFill>
              </a:rPr>
              <a:t> </a:t>
            </a:r>
            <a:r>
              <a:rPr b="1" lang="en">
                <a:solidFill>
                  <a:srgbClr val="F3BE20"/>
                </a:solidFill>
              </a:rPr>
              <a:t>with apneic oxygenation</a:t>
            </a:r>
            <a:endParaRPr/>
          </a:p>
          <a:p>
            <a:pPr indent="0" lvl="0" marL="0" rtl="0" algn="l">
              <a:spcBef>
                <a:spcPts val="1200"/>
              </a:spcBef>
              <a:spcAft>
                <a:spcPts val="0"/>
              </a:spcAft>
              <a:buNone/>
            </a:pPr>
            <a:r>
              <a:rPr lang="en"/>
              <a:t>Half-dose rocuronium (0.6mg/kg). Not Sux</a:t>
            </a:r>
            <a:endParaRPr/>
          </a:p>
          <a:p>
            <a:pPr indent="0" lvl="0" marL="0" rtl="0" algn="l">
              <a:spcBef>
                <a:spcPts val="1200"/>
              </a:spcBef>
              <a:spcAft>
                <a:spcPts val="0"/>
              </a:spcAft>
              <a:buNone/>
            </a:pPr>
            <a:r>
              <a:rPr lang="en"/>
              <a:t>Ketamine and/or propofol in high doses</a:t>
            </a:r>
            <a:endParaRPr/>
          </a:p>
          <a:p>
            <a:pPr indent="0" lvl="0" marL="0" rtl="0" algn="l">
              <a:spcBef>
                <a:spcPts val="1200"/>
              </a:spcBef>
              <a:spcAft>
                <a:spcPts val="0"/>
              </a:spcAft>
              <a:buNone/>
            </a:pPr>
            <a:r>
              <a:rPr lang="en"/>
              <a:t>Have pressor on hand</a:t>
            </a:r>
            <a:endParaRPr/>
          </a:p>
          <a:p>
            <a:pPr indent="0" lvl="0" marL="0" rtl="0" algn="l">
              <a:spcBef>
                <a:spcPts val="1200"/>
              </a:spcBef>
              <a:spcAft>
                <a:spcPts val="0"/>
              </a:spcAft>
              <a:buNone/>
            </a:pPr>
            <a:r>
              <a:rPr lang="en"/>
              <a:t>Push induction agents. wait</a:t>
            </a:r>
            <a:endParaRPr/>
          </a:p>
          <a:p>
            <a:pPr indent="0" lvl="0" marL="0" rtl="0" algn="l">
              <a:spcBef>
                <a:spcPts val="1200"/>
              </a:spcBef>
              <a:spcAft>
                <a:spcPts val="0"/>
              </a:spcAft>
              <a:buNone/>
            </a:pPr>
            <a:r>
              <a:rPr lang="en"/>
              <a:t>	You may not need paralytic</a:t>
            </a:r>
            <a:endParaRPr/>
          </a:p>
          <a:p>
            <a:pPr indent="0" lvl="0" marL="0" rtl="0" algn="l">
              <a:spcBef>
                <a:spcPts val="1200"/>
              </a:spcBef>
              <a:spcAft>
                <a:spcPts val="0"/>
              </a:spcAft>
              <a:buNone/>
            </a:pPr>
            <a:r>
              <a:rPr lang="en"/>
              <a:t>	Consider getting fancy with a tourniquet</a:t>
            </a:r>
            <a:endParaRPr/>
          </a:p>
          <a:p>
            <a:pPr indent="0" lvl="0" marL="0" rtl="0" algn="l">
              <a:spcBef>
                <a:spcPts val="1200"/>
              </a:spcBef>
              <a:spcAft>
                <a:spcPts val="120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Post-intubation</a:t>
            </a:r>
            <a:endParaRPr/>
          </a:p>
        </p:txBody>
      </p:sp>
      <p:sp>
        <p:nvSpPr>
          <p:cNvPr id="319" name="Google Shape;319;p4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Make sure you keep propofol running at a moderate/high dose </a:t>
            </a:r>
            <a:endParaRPr/>
          </a:p>
          <a:p>
            <a:pPr indent="0" lvl="0" marL="0" rtl="0" algn="l">
              <a:spcBef>
                <a:spcPts val="1200"/>
              </a:spcBef>
              <a:spcAft>
                <a:spcPts val="0"/>
              </a:spcAft>
              <a:buNone/>
            </a:pPr>
            <a:r>
              <a:rPr lang="en"/>
              <a:t>If you need pressure, add pressors</a:t>
            </a:r>
            <a:endParaRPr/>
          </a:p>
          <a:p>
            <a:pPr indent="0" lvl="0" marL="0" rtl="0" algn="l">
              <a:spcBef>
                <a:spcPts val="1200"/>
              </a:spcBef>
              <a:spcAft>
                <a:spcPts val="0"/>
              </a:spcAft>
              <a:buNone/>
            </a:pPr>
            <a:r>
              <a:rPr lang="en"/>
              <a:t>CT, LP, EEG</a:t>
            </a:r>
            <a:endParaRPr/>
          </a:p>
          <a:p>
            <a:pPr indent="0" lvl="0" marL="0" rtl="0" algn="l">
              <a:spcBef>
                <a:spcPts val="1200"/>
              </a:spcBef>
              <a:spcAft>
                <a:spcPts val="1200"/>
              </a:spcAft>
              <a:buNone/>
            </a:pPr>
            <a:r>
              <a:rPr lang="en"/>
              <a:t>Assess for non-convulsive status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4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Pearls</a:t>
            </a:r>
            <a:endParaRPr/>
          </a:p>
        </p:txBody>
      </p:sp>
      <p:sp>
        <p:nvSpPr>
          <p:cNvPr id="325" name="Google Shape;325;p4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Detection of status despite sedation</a:t>
            </a:r>
            <a:endParaRPr/>
          </a:p>
          <a:p>
            <a:pPr indent="-342900" lvl="0" marL="457200" rtl="0" algn="l">
              <a:spcBef>
                <a:spcPts val="1200"/>
              </a:spcBef>
              <a:spcAft>
                <a:spcPts val="0"/>
              </a:spcAft>
              <a:buSzPts val="1800"/>
              <a:buChar char="-"/>
            </a:pPr>
            <a:r>
              <a:rPr lang="en"/>
              <a:t>Temp fluctuations, dilated pupils</a:t>
            </a:r>
            <a:endParaRPr/>
          </a:p>
          <a:p>
            <a:pPr indent="0" lvl="0" marL="0" rtl="0" algn="l">
              <a:spcBef>
                <a:spcPts val="1200"/>
              </a:spcBef>
              <a:spcAft>
                <a:spcPts val="0"/>
              </a:spcAft>
              <a:buNone/>
            </a:pPr>
            <a:r>
              <a:rPr lang="en"/>
              <a:t>n</a:t>
            </a:r>
            <a:r>
              <a:rPr lang="en"/>
              <a:t>on -GTC status</a:t>
            </a:r>
            <a:endParaRPr/>
          </a:p>
          <a:p>
            <a:pPr indent="0" lvl="0" marL="0" rtl="0" algn="l">
              <a:spcBef>
                <a:spcPts val="1200"/>
              </a:spcBef>
              <a:spcAft>
                <a:spcPts val="0"/>
              </a:spcAft>
              <a:buNone/>
            </a:pPr>
            <a:r>
              <a:rPr lang="en"/>
              <a:t>Mimics</a:t>
            </a:r>
            <a:endParaRPr/>
          </a:p>
          <a:p>
            <a:pPr indent="0" lvl="0" marL="0" rtl="0" algn="l">
              <a:spcBef>
                <a:spcPts val="1200"/>
              </a:spcBef>
              <a:spcAft>
                <a:spcPts val="1200"/>
              </a:spcAft>
              <a:buNone/>
            </a:pPr>
            <a:r>
              <a:rPr lang="en"/>
              <a:t>Intubate with Roc, not Sux</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4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Closing Thoughts</a:t>
            </a:r>
            <a:endParaRPr/>
          </a:p>
        </p:txBody>
      </p:sp>
      <p:sp>
        <p:nvSpPr>
          <p:cNvPr id="331" name="Google Shape;331;p4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Inaction causes more respiratory depression than benzos</a:t>
            </a:r>
            <a:endParaRPr/>
          </a:p>
          <a:p>
            <a:pPr indent="0" lvl="0" marL="0" rtl="0" algn="l">
              <a:spcBef>
                <a:spcPts val="1200"/>
              </a:spcBef>
              <a:spcAft>
                <a:spcPts val="0"/>
              </a:spcAft>
              <a:buNone/>
            </a:pPr>
            <a:r>
              <a:rPr lang="en"/>
              <a:t>If aborting the seizures creates new problems, so be it. Fix those too. </a:t>
            </a:r>
            <a:endParaRPr/>
          </a:p>
          <a:p>
            <a:pPr indent="0" lvl="0" marL="0" rtl="0" algn="l">
              <a:spcBef>
                <a:spcPts val="1200"/>
              </a:spcBef>
              <a:spcAft>
                <a:spcPts val="0"/>
              </a:spcAft>
              <a:buNone/>
            </a:pPr>
            <a:r>
              <a:rPr lang="en"/>
              <a:t>Empirically treat reversible causes</a:t>
            </a:r>
            <a:endParaRPr/>
          </a:p>
          <a:p>
            <a:pPr indent="0" lvl="0" marL="0" rtl="0" algn="l">
              <a:spcBef>
                <a:spcPts val="1200"/>
              </a:spcBef>
              <a:spcAft>
                <a:spcPts val="0"/>
              </a:spcAft>
              <a:buNone/>
            </a:pPr>
            <a:r>
              <a:rPr lang="en"/>
              <a:t>In order to intubate by 20 minutes, you should be starting the process at 10.</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4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Further Reading</a:t>
            </a:r>
            <a:endParaRPr/>
          </a:p>
        </p:txBody>
      </p:sp>
      <p:sp>
        <p:nvSpPr>
          <p:cNvPr id="337" name="Google Shape;337;p4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t/>
            </a:r>
            <a:endParaRPr/>
          </a:p>
          <a:p>
            <a:pPr indent="0" lvl="0" marL="0" rtl="0" algn="l">
              <a:spcBef>
                <a:spcPts val="1200"/>
              </a:spcBef>
              <a:spcAft>
                <a:spcPts val="0"/>
              </a:spcAft>
              <a:buNone/>
            </a:pPr>
            <a:r>
              <a:rPr lang="en"/>
              <a:t>Farkas, Josh. Status Epilepticus: Internet Book of Critical Care. July 6, 2022. Available at:  </a:t>
            </a:r>
            <a:r>
              <a:rPr lang="en" u="sng">
                <a:solidFill>
                  <a:schemeClr val="hlink"/>
                </a:solidFill>
                <a:hlinkClick r:id="rId3"/>
              </a:rPr>
              <a:t>https://emcrit.org/ibcc/sz/</a:t>
            </a:r>
            <a:r>
              <a:rPr lang="en"/>
              <a:t> Accessed 7/25/2022</a:t>
            </a:r>
            <a:endParaRPr/>
          </a:p>
          <a:p>
            <a:pPr indent="0" lvl="0" marL="0" rtl="0" algn="l">
              <a:spcBef>
                <a:spcPts val="1200"/>
              </a:spcBef>
              <a:spcAft>
                <a:spcPts val="0"/>
              </a:spcAft>
              <a:buNone/>
            </a:pPr>
            <a:r>
              <a:rPr lang="en"/>
              <a:t>Morgenstern, J. Status Epilepticus: Emergency Management, First10EM, June 3, 2019. Available at: </a:t>
            </a:r>
            <a:r>
              <a:rPr lang="en">
                <a:uFill>
                  <a:noFill/>
                </a:uFill>
                <a:hlinkClick r:id="rId4"/>
              </a:rPr>
              <a:t>https://doi.org/10.51684/FIRS.8669</a:t>
            </a:r>
            <a:endParaRPr/>
          </a:p>
          <a:p>
            <a:pPr indent="0" lvl="0" marL="0" rtl="0" algn="l">
              <a:spcBef>
                <a:spcPts val="1200"/>
              </a:spcBef>
              <a:spcAft>
                <a:spcPts val="1200"/>
              </a:spcAft>
              <a:buNone/>
            </a:pPr>
            <a:r>
              <a:rPr lang="en"/>
              <a:t>Glauser T, Shinnar S, Gloss D, Alldredge B, Arya R, Bainbridge J, Bare M, Bleck T, Dodson WE, Garrity L, Jagoda A, Lowenstein D, Pellock J, Riviello J, Sloan E, Treiman DM. Evidence-Based Guideline: Treatment of Convulsive Status Epilepticus in Children and Adults: Report of the Guideline Committee of the American Epilepsy Society. Epilepsy Curr. 2016 Jan-Feb;16(1):48-61. doi: 10.5698/1535-7597-16.1.48. PMID: 26900382; PMCID: PMC4749120.</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5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More References</a:t>
            </a:r>
            <a:endParaRPr/>
          </a:p>
        </p:txBody>
      </p:sp>
      <p:sp>
        <p:nvSpPr>
          <p:cNvPr id="343" name="Google Shape;343;p5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20675" lvl="0" marL="457200" rtl="0" algn="l">
              <a:spcBef>
                <a:spcPts val="1000"/>
              </a:spcBef>
              <a:spcAft>
                <a:spcPts val="0"/>
              </a:spcAft>
              <a:buClr>
                <a:schemeClr val="accent2"/>
              </a:buClr>
              <a:buSzPts val="1450"/>
              <a:buAutoNum type="arabicPeriod"/>
            </a:pPr>
            <a:r>
              <a:rPr b="1" lang="en" sz="1450">
                <a:solidFill>
                  <a:schemeClr val="accent2"/>
                </a:solidFill>
              </a:rPr>
              <a:t>ESETT: </a:t>
            </a:r>
            <a:r>
              <a:rPr lang="en" sz="1450">
                <a:solidFill>
                  <a:schemeClr val="accent2"/>
                </a:solidFill>
              </a:rPr>
              <a:t>Kapur J, Elm J, Chamberlain JM, et al. </a:t>
            </a:r>
            <a:r>
              <a:rPr b="1" lang="en" sz="1450">
                <a:solidFill>
                  <a:schemeClr val="accent2"/>
                </a:solidFill>
              </a:rPr>
              <a:t>Randomized Trial of Three Anticonvulsant Medications for Status Epilepticus.</a:t>
            </a:r>
            <a:r>
              <a:rPr lang="en" sz="1450">
                <a:solidFill>
                  <a:schemeClr val="accent2"/>
                </a:solidFill>
              </a:rPr>
              <a:t> The New England journal of medicine. 2019; 381(22):2103-2113. PMID: </a:t>
            </a:r>
            <a:r>
              <a:rPr lang="en" sz="1450" u="sng">
                <a:solidFill>
                  <a:schemeClr val="accent2"/>
                </a:solidFill>
                <a:hlinkClick r:id="rId3">
                  <a:extLst>
                    <a:ext uri="{A12FA001-AC4F-418D-AE19-62706E023703}">
                      <ahyp:hlinkClr val="tx"/>
                    </a:ext>
                  </a:extLst>
                </a:hlinkClick>
              </a:rPr>
              <a:t>31774955</a:t>
            </a:r>
            <a:r>
              <a:rPr lang="en" sz="1450">
                <a:solidFill>
                  <a:schemeClr val="accent2"/>
                </a:solidFill>
              </a:rPr>
              <a:t> clinicaltrials.gov: </a:t>
            </a:r>
            <a:r>
              <a:rPr lang="en" sz="1450" u="sng">
                <a:solidFill>
                  <a:schemeClr val="accent2"/>
                </a:solidFill>
                <a:hlinkClick r:id="rId4">
                  <a:extLst>
                    <a:ext uri="{A12FA001-AC4F-418D-AE19-62706E023703}">
                      <ahyp:hlinkClr val="tx"/>
                    </a:ext>
                  </a:extLst>
                </a:hlinkClick>
              </a:rPr>
              <a:t>NCT01960075</a:t>
            </a:r>
            <a:endParaRPr>
              <a:solidFill>
                <a:schemeClr val="accent2"/>
              </a:solidFill>
            </a:endParaRPr>
          </a:p>
          <a:p>
            <a:pPr indent="-311150" lvl="0" marL="457200" rtl="0" algn="l">
              <a:spcBef>
                <a:spcPts val="0"/>
              </a:spcBef>
              <a:spcAft>
                <a:spcPts val="0"/>
              </a:spcAft>
              <a:buClr>
                <a:schemeClr val="accent2"/>
              </a:buClr>
              <a:buSzPts val="1300"/>
              <a:buAutoNum type="arabicPeriod"/>
            </a:pPr>
            <a:r>
              <a:rPr lang="en" sz="1300">
                <a:solidFill>
                  <a:schemeClr val="accent2"/>
                </a:solidFill>
              </a:rPr>
              <a:t>Gowers WR. </a:t>
            </a:r>
            <a:r>
              <a:rPr i="1" lang="en" sz="1300">
                <a:solidFill>
                  <a:schemeClr val="accent2"/>
                </a:solidFill>
              </a:rPr>
              <a:t>Epilepsy and other chronic convulsive diseases: their causes, symptoms and treatment.</a:t>
            </a:r>
            <a:r>
              <a:rPr lang="en" sz="1300">
                <a:solidFill>
                  <a:schemeClr val="accent2"/>
                </a:solidFill>
              </a:rPr>
              <a:t> J &amp; A Churchill; London: 1881. [</a:t>
            </a:r>
            <a:r>
              <a:rPr lang="en" sz="1300" u="sng">
                <a:solidFill>
                  <a:schemeClr val="accent2"/>
                </a:solidFill>
                <a:hlinkClick r:id="rId5">
                  <a:extLst>
                    <a:ext uri="{A12FA001-AC4F-418D-AE19-62706E023703}">
                      <ahyp:hlinkClr val="tx"/>
                    </a:ext>
                  </a:extLst>
                </a:hlinkClick>
              </a:rPr>
              <a:t>Google Scholar</a:t>
            </a:r>
            <a:r>
              <a:rPr lang="en" sz="1300">
                <a:solidFill>
                  <a:schemeClr val="accent2"/>
                </a:solidFill>
              </a:rPr>
              <a:t>]</a:t>
            </a:r>
            <a:endParaRPr sz="1450">
              <a:solidFill>
                <a:schemeClr val="accent2"/>
              </a:solidFill>
            </a:endParaRPr>
          </a:p>
          <a:p>
            <a:pPr indent="-320675" lvl="0" marL="457200" marR="0" rtl="0" algn="l">
              <a:lnSpc>
                <a:spcPct val="115000"/>
              </a:lnSpc>
              <a:spcBef>
                <a:spcPts val="0"/>
              </a:spcBef>
              <a:spcAft>
                <a:spcPts val="0"/>
              </a:spcAft>
              <a:buClr>
                <a:schemeClr val="accent2"/>
              </a:buClr>
              <a:buSzPts val="1450"/>
              <a:buAutoNum type="arabicPeriod"/>
            </a:pPr>
            <a:r>
              <a:rPr lang="en" sz="1450">
                <a:solidFill>
                  <a:schemeClr val="accent2"/>
                </a:solidFill>
              </a:rPr>
              <a:t>Haller JT, Bonnin S, Radosevich J. Rapid administration of undiluted intravenous levetiracetam. Epilepsia. 2021 Aug;62(8):1865-1870. doi: 10.1111/epi.16961. Epub 2021 Jun 24. PMID: 34164804.</a:t>
            </a:r>
            <a:endParaRPr sz="1450">
              <a:solidFill>
                <a:schemeClr val="accent2"/>
              </a:solidFill>
            </a:endParaRPr>
          </a:p>
          <a:p>
            <a:pPr indent="-320675" lvl="0" marL="457200" marR="0" rtl="0" algn="l">
              <a:lnSpc>
                <a:spcPct val="115000"/>
              </a:lnSpc>
              <a:spcBef>
                <a:spcPts val="0"/>
              </a:spcBef>
              <a:spcAft>
                <a:spcPts val="0"/>
              </a:spcAft>
              <a:buClr>
                <a:schemeClr val="accent2"/>
              </a:buClr>
              <a:buSzPts val="1450"/>
              <a:buAutoNum type="arabicPeriod"/>
            </a:pPr>
            <a:r>
              <a:rPr lang="en" sz="1450">
                <a:solidFill>
                  <a:schemeClr val="accent2"/>
                </a:solidFill>
              </a:rPr>
              <a:t>Limdi NA, Knowlton RK, Cofield SS, Ver Hoef LW, Paige AL, Dutta S, Faught E. Safety of rapid intravenous loading of valproate. Epilepsia. 2007 Mar;48(3):478-83. doi: 10.1111/j.1528-1167.2007.00989.x. Epub 2007 Feb 22. PMID: 17319914.</a:t>
            </a:r>
            <a:endParaRPr sz="1200">
              <a:solidFill>
                <a:schemeClr val="lt1"/>
              </a:solidFill>
              <a:highlight>
                <a:srgbClr val="FFFFFF"/>
              </a:highlight>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6"/>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t/>
            </a:r>
            <a:endParaRPr/>
          </a:p>
        </p:txBody>
      </p:sp>
      <p:pic>
        <p:nvPicPr>
          <p:cNvPr id="75" name="Google Shape;75;p16"/>
          <p:cNvPicPr preferRelativeResize="0"/>
          <p:nvPr/>
        </p:nvPicPr>
        <p:blipFill>
          <a:blip r:embed="rId3">
            <a:alphaModFix/>
          </a:blip>
          <a:stretch>
            <a:fillRect/>
          </a:stretch>
        </p:blipFill>
        <p:spPr>
          <a:xfrm>
            <a:off x="0" y="1515814"/>
            <a:ext cx="9144003" cy="2111872"/>
          </a:xfrm>
          <a:prstGeom prst="rect">
            <a:avLst/>
          </a:prstGeom>
          <a:noFill/>
          <a:ln>
            <a:noFill/>
          </a:ln>
        </p:spPr>
      </p:pic>
      <p:sp>
        <p:nvSpPr>
          <p:cNvPr id="76" name="Google Shape;76;p16"/>
          <p:cNvSpPr/>
          <p:nvPr/>
        </p:nvSpPr>
        <p:spPr>
          <a:xfrm>
            <a:off x="-10000" y="2769250"/>
            <a:ext cx="9144000" cy="2374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500"/>
                                        <p:tgtEl>
                                          <p:spTgt spid="76"/>
                                        </p:tgtEl>
                                        <p:attrNameLst>
                                          <p:attrName>ppt_y</p:attrName>
                                        </p:attrNameLst>
                                      </p:cBhvr>
                                      <p:tavLst>
                                        <p:tav fmla="" tm="0">
                                          <p:val>
                                            <p:strVal val="#ppt_y"/>
                                          </p:val>
                                        </p:tav>
                                        <p:tav fmla="" tm="100000">
                                          <p:val>
                                            <p:strVal val="#ppt_y+1"/>
                                          </p:val>
                                        </p:tav>
                                      </p:tavLst>
                                    </p:anim>
                                    <p:set>
                                      <p:cBhvr>
                                        <p:cTn dur="1" fill="hold">
                                          <p:stCondLst>
                                            <p:cond delay="500"/>
                                          </p:stCondLst>
                                        </p:cTn>
                                        <p:tgtEl>
                                          <p:spTgt spid="7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7"/>
          <p:cNvSpPr txBox="1"/>
          <p:nvPr>
            <p:ph type="title"/>
          </p:nvPr>
        </p:nvSpPr>
        <p:spPr>
          <a:xfrm>
            <a:off x="463275" y="405200"/>
            <a:ext cx="68925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latin typeface="Montserrat"/>
                <a:ea typeface="Montserrat"/>
                <a:cs typeface="Montserrat"/>
                <a:sym typeface="Montserrat"/>
              </a:rPr>
              <a:t>“Patient Still Seizing”</a:t>
            </a:r>
            <a:endParaRPr>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Time = 0</a:t>
            </a:r>
            <a:endParaRPr/>
          </a:p>
        </p:txBody>
      </p:sp>
      <p:sp>
        <p:nvSpPr>
          <p:cNvPr id="87" name="Google Shape;87;p18"/>
          <p:cNvSpPr txBox="1"/>
          <p:nvPr>
            <p:ph idx="1" type="body"/>
          </p:nvPr>
        </p:nvSpPr>
        <p:spPr>
          <a:xfrm>
            <a:off x="311700" y="11332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ABCD50</a:t>
            </a:r>
            <a:endParaRPr/>
          </a:p>
          <a:p>
            <a:pPr indent="0" lvl="0" marL="0" rtl="0" algn="l">
              <a:spcBef>
                <a:spcPts val="1200"/>
              </a:spcBef>
              <a:spcAft>
                <a:spcPts val="0"/>
              </a:spcAft>
              <a:buNone/>
            </a:pPr>
            <a:r>
              <a:rPr lang="en"/>
              <a:t>Benzo - 10mg versed IM, 4-8 lorazepam IV</a:t>
            </a:r>
            <a:endParaRPr/>
          </a:p>
          <a:p>
            <a:pPr indent="0" lvl="0" marL="0" rtl="0" algn="l">
              <a:spcBef>
                <a:spcPts val="1200"/>
              </a:spcBef>
              <a:spcAft>
                <a:spcPts val="1200"/>
              </a:spcAft>
              <a:buNone/>
            </a:pPr>
            <a:r>
              <a:t/>
            </a:r>
            <a:endParaRPr/>
          </a:p>
        </p:txBody>
      </p:sp>
      <p:pic>
        <p:nvPicPr>
          <p:cNvPr id="88" name="Google Shape;88;p18"/>
          <p:cNvPicPr preferRelativeResize="0"/>
          <p:nvPr/>
        </p:nvPicPr>
        <p:blipFill>
          <a:blip r:embed="rId3">
            <a:alphaModFix/>
          </a:blip>
          <a:stretch>
            <a:fillRect/>
          </a:stretch>
        </p:blipFill>
        <p:spPr>
          <a:xfrm>
            <a:off x="0" y="-355000"/>
            <a:ext cx="9144001" cy="6096001"/>
          </a:xfrm>
          <a:prstGeom prst="rect">
            <a:avLst/>
          </a:prstGeom>
          <a:noFill/>
          <a:ln>
            <a:noFill/>
          </a:ln>
        </p:spPr>
      </p:pic>
      <p:sp>
        <p:nvSpPr>
          <p:cNvPr id="89" name="Google Shape;89;p18"/>
          <p:cNvSpPr txBox="1"/>
          <p:nvPr/>
        </p:nvSpPr>
        <p:spPr>
          <a:xfrm>
            <a:off x="262850" y="414750"/>
            <a:ext cx="58206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200">
                <a:solidFill>
                  <a:srgbClr val="F3BE20"/>
                </a:solidFill>
                <a:latin typeface="Average"/>
                <a:ea typeface="Average"/>
                <a:cs typeface="Average"/>
                <a:sym typeface="Average"/>
              </a:rPr>
              <a:t>Go</a:t>
            </a:r>
            <a:endParaRPr sz="3200">
              <a:solidFill>
                <a:srgbClr val="F3BE20"/>
              </a:solidFill>
              <a:latin typeface="Average"/>
              <a:ea typeface="Average"/>
              <a:cs typeface="Average"/>
              <a:sym typeface="Averag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95" name="Google Shape;95;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400">
                <a:solidFill>
                  <a:srgbClr val="F3BE20"/>
                </a:solidFill>
                <a:latin typeface="Average"/>
                <a:ea typeface="Average"/>
                <a:cs typeface="Average"/>
                <a:sym typeface="Average"/>
              </a:rPr>
              <a:t>ABC</a:t>
            </a:r>
            <a:endParaRPr b="1" sz="2400">
              <a:solidFill>
                <a:srgbClr val="F3BE20"/>
              </a:solidFill>
              <a:latin typeface="Average"/>
              <a:ea typeface="Average"/>
              <a:cs typeface="Average"/>
              <a:sym typeface="Average"/>
            </a:endParaRPr>
          </a:p>
          <a:p>
            <a:pPr indent="0" lvl="0" marL="0" rtl="0" algn="l">
              <a:spcBef>
                <a:spcPts val="1200"/>
              </a:spcBef>
              <a:spcAft>
                <a:spcPts val="0"/>
              </a:spcAft>
              <a:buNone/>
            </a:pPr>
            <a:r>
              <a:rPr b="1" lang="en" sz="2400">
                <a:solidFill>
                  <a:srgbClr val="F3BE20"/>
                </a:solidFill>
                <a:latin typeface="Average"/>
                <a:ea typeface="Average"/>
                <a:cs typeface="Average"/>
                <a:sym typeface="Average"/>
              </a:rPr>
              <a:t>D50</a:t>
            </a:r>
            <a:endParaRPr b="1" sz="2400">
              <a:solidFill>
                <a:srgbClr val="F3BE20"/>
              </a:solidFill>
              <a:latin typeface="Average"/>
              <a:ea typeface="Average"/>
              <a:cs typeface="Average"/>
              <a:sym typeface="Average"/>
            </a:endParaRPr>
          </a:p>
          <a:p>
            <a:pPr indent="0" lvl="0" marL="0" rtl="0" algn="l">
              <a:spcBef>
                <a:spcPts val="1200"/>
              </a:spcBef>
              <a:spcAft>
                <a:spcPts val="1200"/>
              </a:spcAft>
              <a:buNone/>
            </a:pPr>
            <a:r>
              <a:t/>
            </a:r>
            <a:endParaRPr b="1" sz="2400">
              <a:solidFill>
                <a:schemeClr val="accent1"/>
              </a:solidFill>
              <a:latin typeface="Average"/>
              <a:ea typeface="Average"/>
              <a:cs typeface="Average"/>
              <a:sym typeface="Averag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01" name="Google Shape;101;p20"/>
          <p:cNvSpPr txBox="1"/>
          <p:nvPr>
            <p:ph idx="1" type="body"/>
          </p:nvPr>
        </p:nvSpPr>
        <p:spPr>
          <a:xfrm>
            <a:off x="31165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3600">
                <a:solidFill>
                  <a:srgbClr val="F1C232"/>
                </a:solidFill>
                <a:latin typeface="Average"/>
                <a:ea typeface="Average"/>
                <a:cs typeface="Average"/>
                <a:sym typeface="Average"/>
              </a:rPr>
              <a:t>BENZOS</a:t>
            </a:r>
            <a:endParaRPr b="1" sz="3600">
              <a:solidFill>
                <a:srgbClr val="F1C232"/>
              </a:solidFill>
              <a:latin typeface="Average"/>
              <a:ea typeface="Average"/>
              <a:cs typeface="Average"/>
              <a:sym typeface="Average"/>
            </a:endParaRPr>
          </a:p>
          <a:p>
            <a:pPr indent="0" lvl="0" marL="0" rtl="0" algn="l">
              <a:spcBef>
                <a:spcPts val="1200"/>
              </a:spcBef>
              <a:spcAft>
                <a:spcPts val="0"/>
              </a:spcAft>
              <a:buNone/>
            </a:pPr>
            <a:r>
              <a:rPr lang="en" sz="4400"/>
              <a:t>   💪</a:t>
            </a:r>
            <a:endParaRPr sz="4400"/>
          </a:p>
          <a:p>
            <a:pPr indent="0" lvl="0" marL="0" rtl="0" algn="l">
              <a:spcBef>
                <a:spcPts val="1200"/>
              </a:spcBef>
              <a:spcAft>
                <a:spcPts val="0"/>
              </a:spcAft>
              <a:buNone/>
            </a:pPr>
            <a:r>
              <a:rPr lang="en" sz="4400"/>
              <a:t> 👃👃</a:t>
            </a:r>
            <a:endParaRPr sz="4400"/>
          </a:p>
          <a:p>
            <a:pPr indent="0" lvl="0" marL="0" rtl="0" algn="l">
              <a:spcBef>
                <a:spcPts val="1200"/>
              </a:spcBef>
              <a:spcAft>
                <a:spcPts val="1200"/>
              </a:spcAft>
              <a:buNone/>
            </a:pPr>
            <a:r>
              <a:t/>
            </a:r>
            <a:endParaRPr>
              <a:latin typeface="Noto Emoji"/>
              <a:ea typeface="Noto Emoji"/>
              <a:cs typeface="Noto Emoji"/>
              <a:sym typeface="Noto Emoji"/>
            </a:endParaRPr>
          </a:p>
        </p:txBody>
      </p:sp>
      <p:pic>
        <p:nvPicPr>
          <p:cNvPr id="102" name="Google Shape;102;p20"/>
          <p:cNvPicPr preferRelativeResize="0"/>
          <p:nvPr/>
        </p:nvPicPr>
        <p:blipFill>
          <a:blip r:embed="rId3">
            <a:alphaModFix/>
          </a:blip>
          <a:stretch>
            <a:fillRect/>
          </a:stretch>
        </p:blipFill>
        <p:spPr>
          <a:xfrm>
            <a:off x="3872044" y="0"/>
            <a:ext cx="3420962" cy="51435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1"/>
          <p:cNvSpPr txBox="1"/>
          <p:nvPr>
            <p:ph idx="1" type="body"/>
          </p:nvPr>
        </p:nvSpPr>
        <p:spPr>
          <a:xfrm>
            <a:off x="1024775" y="1253525"/>
            <a:ext cx="6594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4800">
              <a:solidFill>
                <a:srgbClr val="FFFFFF"/>
              </a:solidFill>
              <a:latin typeface="Merriweather"/>
              <a:ea typeface="Merriweather"/>
              <a:cs typeface="Merriweather"/>
              <a:sym typeface="Merriweather"/>
            </a:endParaRPr>
          </a:p>
        </p:txBody>
      </p:sp>
      <p:pic>
        <p:nvPicPr>
          <p:cNvPr descr="Omg Gasp GIF - Omg Gasp Surprise GIFs" id="108" name="Google Shape;108;p21"/>
          <p:cNvPicPr preferRelativeResize="0"/>
          <p:nvPr/>
        </p:nvPicPr>
        <p:blipFill>
          <a:blip r:embed="rId3">
            <a:alphaModFix/>
          </a:blip>
          <a:stretch>
            <a:fillRect/>
          </a:stretch>
        </p:blipFill>
        <p:spPr>
          <a:xfrm>
            <a:off x="-114325" y="-70300"/>
            <a:ext cx="9258325" cy="5305575"/>
          </a:xfrm>
          <a:prstGeom prst="rect">
            <a:avLst/>
          </a:prstGeom>
          <a:noFill/>
          <a:ln>
            <a:noFill/>
          </a:ln>
        </p:spPr>
      </p:pic>
      <p:sp>
        <p:nvSpPr>
          <p:cNvPr id="109" name="Google Shape;109;p21"/>
          <p:cNvSpPr txBox="1"/>
          <p:nvPr/>
        </p:nvSpPr>
        <p:spPr>
          <a:xfrm>
            <a:off x="353775" y="713425"/>
            <a:ext cx="28296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400">
                <a:solidFill>
                  <a:srgbClr val="F3BE20"/>
                </a:solidFill>
                <a:latin typeface="Average"/>
                <a:ea typeface="Average"/>
                <a:cs typeface="Average"/>
                <a:sym typeface="Average"/>
              </a:rPr>
              <a:t>OMIGOD</a:t>
            </a:r>
            <a:endParaRPr b="1" sz="4400">
              <a:solidFill>
                <a:srgbClr val="F3BE20"/>
              </a:solidFill>
              <a:latin typeface="Average"/>
              <a:ea typeface="Average"/>
              <a:cs typeface="Average"/>
              <a:sym typeface="Average"/>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