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8" r:id="rId4"/>
    <p:sldMasterId id="2147483943" r:id="rId5"/>
  </p:sldMasterIdLst>
  <p:notesMasterIdLst>
    <p:notesMasterId r:id="rId25"/>
  </p:notesMasterIdLst>
  <p:handoutMasterIdLst>
    <p:handoutMasterId r:id="rId26"/>
  </p:handoutMasterIdLst>
  <p:sldIdLst>
    <p:sldId id="277" r:id="rId6"/>
    <p:sldId id="328" r:id="rId7"/>
    <p:sldId id="485" r:id="rId8"/>
    <p:sldId id="338" r:id="rId9"/>
    <p:sldId id="635" r:id="rId10"/>
    <p:sldId id="592" r:id="rId11"/>
    <p:sldId id="597" r:id="rId12"/>
    <p:sldId id="593" r:id="rId13"/>
    <p:sldId id="639" r:id="rId14"/>
    <p:sldId id="594" r:id="rId15"/>
    <p:sldId id="598" r:id="rId16"/>
    <p:sldId id="602" r:id="rId17"/>
    <p:sldId id="599" r:id="rId18"/>
    <p:sldId id="609" r:id="rId19"/>
    <p:sldId id="647" r:id="rId20"/>
    <p:sldId id="646" r:id="rId21"/>
    <p:sldId id="642" r:id="rId22"/>
    <p:sldId id="644" r:id="rId23"/>
    <p:sldId id="591" r:id="rId2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1"/>
    <a:srgbClr val="042048"/>
    <a:srgbClr val="0393D1"/>
    <a:srgbClr val="17A3AC"/>
    <a:srgbClr val="FFF2CD"/>
    <a:srgbClr val="EBE894"/>
    <a:srgbClr val="EBEEB5"/>
    <a:srgbClr val="E9EF00"/>
    <a:srgbClr val="4E6B75"/>
    <a:srgbClr val="81B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86408" autoAdjust="0"/>
  </p:normalViewPr>
  <p:slideViewPr>
    <p:cSldViewPr snapToGrid="0" showGuides="1">
      <p:cViewPr varScale="1">
        <p:scale>
          <a:sx n="141" d="100"/>
          <a:sy n="141" d="100"/>
        </p:scale>
        <p:origin x="720" y="17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12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pPr/>
              <a:t>3/8/23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72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22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52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87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73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compared to matched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260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At ZSFG, heart failure (HF) is one of the top contributors to hospital-wide 30-day readmissions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042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At ZSFG, heart failure (HF) is one of the top contributors to hospital-wide 30-day readmissions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25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90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17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196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3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380904"/>
            <a:ext cx="3729712" cy="7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logo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logo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35843"/>
            <a:ext cx="8902097" cy="490765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11576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"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5225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8221" y="377845"/>
            <a:ext cx="3729712" cy="735176"/>
            <a:chOff x="784276" y="216786"/>
            <a:chExt cx="3819176" cy="75281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29" y="241902"/>
            <a:ext cx="8876371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4"/>
            <a:ext cx="8902097" cy="490159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8221" y="377845"/>
            <a:ext cx="3729712" cy="735176"/>
            <a:chOff x="784276" y="216786"/>
            <a:chExt cx="3819176" cy="75281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2B53D2-443D-2D46-A7CB-7A08E8B39C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25366" y="4861716"/>
            <a:ext cx="4310907" cy="103485"/>
          </a:xfrm>
        </p:spPr>
        <p:txBody>
          <a:bodyPr/>
          <a:lstStyle/>
          <a:p>
            <a:pPr algn="r"/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AF4CB-A8BF-F841-B17B-7579D32086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26773" y="4855247"/>
            <a:ext cx="246061" cy="116425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BC96F-8C1B-0648-8D2E-97C7FEE6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48" t="8945" r="70248" b="11888"/>
          <a:stretch/>
        </p:blipFill>
        <p:spPr>
          <a:xfrm>
            <a:off x="2099364" y="4742091"/>
            <a:ext cx="364731" cy="3738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8221" y="377845"/>
            <a:ext cx="3729712" cy="735176"/>
            <a:chOff x="784276" y="216786"/>
            <a:chExt cx="3819176" cy="75281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log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–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91"/>
          <a:stretch/>
        </p:blipFill>
        <p:spPr>
          <a:xfrm>
            <a:off x="0" y="1480601"/>
            <a:ext cx="6149580" cy="36628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–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3" y="949124"/>
            <a:ext cx="6387247" cy="4194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–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"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8870" y="4868187"/>
            <a:ext cx="4310907" cy="103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02825" y="4855719"/>
            <a:ext cx="246061" cy="116425"/>
          </a:xfrm>
          <a:prstGeom prst="rect">
            <a:avLst/>
          </a:prstGeo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37686" y="486818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61641" y="485571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2025" y="4805944"/>
            <a:ext cx="23042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n-lt"/>
              </a:rPr>
              <a:t>Zuckerberg San Francisco General</a:t>
            </a:r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99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ransition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37686" y="486818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61641" y="485571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2025" y="4805944"/>
            <a:ext cx="23042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n-lt"/>
              </a:rPr>
              <a:t>Zuckerberg San Francisco General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5" r:id="rId2"/>
    <p:sldLayoutId id="2147484005" r:id="rId3"/>
    <p:sldLayoutId id="2147484006" r:id="rId4"/>
    <p:sldLayoutId id="2147483976" r:id="rId5"/>
    <p:sldLayoutId id="2147484007" r:id="rId6"/>
    <p:sldLayoutId id="2147484001" r:id="rId7"/>
    <p:sldLayoutId id="2147483944" r:id="rId8"/>
    <p:sldLayoutId id="2147483951" r:id="rId9"/>
    <p:sldLayoutId id="2147483953" r:id="rId10"/>
    <p:sldLayoutId id="2147484000" r:id="rId11"/>
    <p:sldLayoutId id="2147483949" r:id="rId12"/>
    <p:sldLayoutId id="2147483960" r:id="rId13"/>
    <p:sldLayoutId id="2147483961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54" r:id="rId21"/>
    <p:sldLayoutId id="2147483959" r:id="rId22"/>
    <p:sldLayoutId id="2147484002" r:id="rId23"/>
    <p:sldLayoutId id="2147484003" r:id="rId24"/>
    <p:sldLayoutId id="2147484004" r:id="rId25"/>
  </p:sldLayoutIdLst>
  <p:transition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3" y="1060744"/>
            <a:ext cx="5296487" cy="1311963"/>
          </a:xfrm>
        </p:spPr>
        <p:txBody>
          <a:bodyPr/>
          <a:lstStyle/>
          <a:p>
            <a:r>
              <a:rPr lang="en-US" sz="3200" b="1" dirty="0"/>
              <a:t>Stimulant-Associated Cardiomyopathy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4273" y="2834413"/>
            <a:ext cx="5187633" cy="426719"/>
          </a:xfrm>
        </p:spPr>
        <p:txBody>
          <a:bodyPr numCol="1" anchor="t"/>
          <a:lstStyle/>
          <a:p>
            <a:r>
              <a:rPr lang="en-US" sz="1200" b="1" dirty="0"/>
              <a:t>Jonathan D Davis, MD, MPHS</a:t>
            </a:r>
          </a:p>
          <a:p>
            <a:r>
              <a:rPr lang="en-US" sz="1000" b="1" dirty="0"/>
              <a:t>Director, Heart Failure Program</a:t>
            </a:r>
          </a:p>
          <a:p>
            <a:r>
              <a:rPr lang="en-US" sz="1000" b="1" dirty="0"/>
              <a:t>Associate Professor | Division of Cardiology</a:t>
            </a:r>
          </a:p>
          <a:p>
            <a:r>
              <a:rPr lang="en-US" sz="1000" b="1" dirty="0"/>
              <a:t>San Francisco General Hospital</a:t>
            </a:r>
          </a:p>
          <a:p>
            <a:r>
              <a:rPr lang="en-US" sz="1000" b="1" dirty="0"/>
              <a:t>Department of Medicine | UCSF</a:t>
            </a:r>
          </a:p>
          <a:p>
            <a:r>
              <a:rPr lang="en-US" sz="1000" b="1" dirty="0"/>
              <a:t>jonathan.davis@ucsf.edu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645A2-6B8A-D049-9B1E-E6861ED04871}"/>
              </a:ext>
            </a:extLst>
          </p:cNvPr>
          <p:cNvSpPr txBox="1"/>
          <p:nvPr/>
        </p:nvSpPr>
        <p:spPr bwMode="auto">
          <a:xfrm>
            <a:off x="856253" y="3904173"/>
            <a:ext cx="907300" cy="1692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April 18, 2023</a:t>
            </a:r>
          </a:p>
        </p:txBody>
      </p:sp>
    </p:spTree>
    <p:extLst>
      <p:ext uri="{BB962C8B-B14F-4D97-AF65-F5344CB8AC3E}">
        <p14:creationId xmlns:p14="http://schemas.microsoft.com/office/powerpoint/2010/main" val="3737950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Barriers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244522"/>
            <a:ext cx="8137665" cy="2932045"/>
          </a:xfrm>
        </p:spPr>
        <p:txBody>
          <a:bodyPr/>
          <a:lstStyle/>
          <a:p>
            <a:r>
              <a:rPr lang="en-US" sz="2400" b="1" dirty="0"/>
              <a:t>The exact pathophysiology and incidence are unknown</a:t>
            </a:r>
          </a:p>
          <a:p>
            <a:r>
              <a:rPr lang="en-US" sz="2400" b="1" dirty="0"/>
              <a:t>Continued stimulant use drives disease progression and impedes medical care engagement</a:t>
            </a:r>
          </a:p>
          <a:p>
            <a:r>
              <a:rPr lang="en-US" sz="2400" b="1" dirty="0"/>
              <a:t>There are limited effective treatment options to reduce use.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7583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Social Determinants and Other Barriers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081232"/>
            <a:ext cx="8137665" cy="2932045"/>
          </a:xfrm>
        </p:spPr>
        <p:txBody>
          <a:bodyPr/>
          <a:lstStyle/>
          <a:p>
            <a:r>
              <a:rPr lang="en-US" sz="2400" b="1" dirty="0"/>
              <a:t>Co-occurring mental health disease</a:t>
            </a:r>
          </a:p>
          <a:p>
            <a:r>
              <a:rPr lang="en-US" sz="2400" b="1" dirty="0"/>
              <a:t>Other substance use</a:t>
            </a:r>
          </a:p>
          <a:p>
            <a:r>
              <a:rPr lang="en-US" sz="2400" b="1" dirty="0"/>
              <a:t>Social determinant of health (SDOH) challenges</a:t>
            </a:r>
          </a:p>
          <a:p>
            <a:pPr lvl="1"/>
            <a:r>
              <a:rPr lang="en-US" sz="2200" b="1" dirty="0"/>
              <a:t>e.g., expensive/insufficient housing options, income-generation limited by pre-employment screens, working multiple jobs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1984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Treatment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081232"/>
            <a:ext cx="8137665" cy="2932045"/>
          </a:xfrm>
        </p:spPr>
        <p:txBody>
          <a:bodyPr/>
          <a:lstStyle/>
          <a:p>
            <a:r>
              <a:rPr lang="en-US" sz="2400" b="1" dirty="0"/>
              <a:t>Use of guideline-directed medical therapy (GDMT) for patients with HF with reduced ejection fraction (HFrEF) improves outcomes but is frequently suboptimal. </a:t>
            </a:r>
          </a:p>
          <a:p>
            <a:r>
              <a:rPr lang="en-US" sz="2400" b="1" dirty="0"/>
              <a:t>No FDA-approved medications for stimulant use disorder exist</a:t>
            </a:r>
          </a:p>
          <a:p>
            <a:r>
              <a:rPr lang="en-US" sz="2400" b="1" dirty="0"/>
              <a:t>Contingency management (CM) is a highly effective behavioral treatment that reinforces a target behavior through a reward-based system.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4078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Cessation Associated with Improvement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/>
              <a:t>Schürer</a:t>
            </a:r>
            <a:r>
              <a:rPr lang="en-US" sz="1000" dirty="0"/>
              <a:t> S, et al. JACC Heart Fail. 2017 Jun;5(6):435-445.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25FDC-13E0-E993-1444-B3CBB9979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" t="29694" r="2385" b="10471"/>
          <a:stretch/>
        </p:blipFill>
        <p:spPr>
          <a:xfrm>
            <a:off x="487057" y="1263753"/>
            <a:ext cx="8169886" cy="28621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0908617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Contingency Management (CM)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3D1D2DC-73AB-0868-C3FB-35E8F2E42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7153"/>
              </p:ext>
            </p:extLst>
          </p:nvPr>
        </p:nvGraphicFramePr>
        <p:xfrm>
          <a:off x="1039640" y="1141008"/>
          <a:ext cx="7064721" cy="286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907">
                  <a:extLst>
                    <a:ext uri="{9D8B030D-6E8A-4147-A177-3AD203B41FA5}">
                      <a16:colId xmlns:a16="http://schemas.microsoft.com/office/drawing/2014/main" val="3111218094"/>
                    </a:ext>
                  </a:extLst>
                </a:gridCol>
                <a:gridCol w="2354907">
                  <a:extLst>
                    <a:ext uri="{9D8B030D-6E8A-4147-A177-3AD203B41FA5}">
                      <a16:colId xmlns:a16="http://schemas.microsoft.com/office/drawing/2014/main" val="4065329196"/>
                    </a:ext>
                  </a:extLst>
                </a:gridCol>
                <a:gridCol w="2354907">
                  <a:extLst>
                    <a:ext uri="{9D8B030D-6E8A-4147-A177-3AD203B41FA5}">
                      <a16:colId xmlns:a16="http://schemas.microsoft.com/office/drawing/2014/main" val="2918485513"/>
                    </a:ext>
                  </a:extLst>
                </a:gridCol>
              </a:tblGrid>
              <a:tr h="95382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Add Something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Remove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399444"/>
                  </a:ext>
                </a:extLst>
              </a:tr>
              <a:tr h="953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Increase a behavior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Positive Reinforcement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Negative Reinforcement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256970"/>
                  </a:ext>
                </a:extLst>
              </a:tr>
              <a:tr h="953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Decrease a behavior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Positive Punishment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Negative Punishment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52341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3E6DB6B-522D-5002-32BA-1838F3B2F35B}"/>
              </a:ext>
            </a:extLst>
          </p:cNvPr>
          <p:cNvSpPr/>
          <p:nvPr/>
        </p:nvSpPr>
        <p:spPr bwMode="auto">
          <a:xfrm>
            <a:off x="3069121" y="1729213"/>
            <a:ext cx="2851841" cy="1629624"/>
          </a:xfrm>
          <a:prstGeom prst="ellipse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263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  <p:pic>
        <p:nvPicPr>
          <p:cNvPr id="7" name="Google Shape;126;p23">
            <a:extLst>
              <a:ext uri="{FF2B5EF4-FFF2-40B4-BE49-F238E27FC236}">
                <a16:creationId xmlns:a16="http://schemas.microsoft.com/office/drawing/2014/main" id="{F7323CB6-65FE-4EBA-1AD2-94CBFC17EE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79" r="4355" b="28713"/>
          <a:stretch/>
        </p:blipFill>
        <p:spPr>
          <a:xfrm>
            <a:off x="294238" y="367235"/>
            <a:ext cx="8555525" cy="36666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50DFA-AD48-0D11-D443-06B6E4D07C37}"/>
              </a:ext>
            </a:extLst>
          </p:cNvPr>
          <p:cNvSpPr/>
          <p:nvPr/>
        </p:nvSpPr>
        <p:spPr bwMode="auto">
          <a:xfrm>
            <a:off x="1354940" y="1247582"/>
            <a:ext cx="201168" cy="585216"/>
          </a:xfrm>
          <a:prstGeom prst="rect">
            <a:avLst/>
          </a:prstGeom>
          <a:solidFill>
            <a:srgbClr val="C000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E194E-A1DC-8CD1-3835-B4A81991B3C0}"/>
              </a:ext>
            </a:extLst>
          </p:cNvPr>
          <p:cNvSpPr/>
          <p:nvPr/>
        </p:nvSpPr>
        <p:spPr bwMode="auto">
          <a:xfrm rot="5400000">
            <a:off x="1356161" y="1250062"/>
            <a:ext cx="201168" cy="584920"/>
          </a:xfrm>
          <a:prstGeom prst="rect">
            <a:avLst/>
          </a:prstGeom>
          <a:solidFill>
            <a:srgbClr val="C000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1816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Co-Management Clinic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081232"/>
            <a:ext cx="8137665" cy="2932045"/>
          </a:xfrm>
        </p:spPr>
        <p:txBody>
          <a:bodyPr/>
          <a:lstStyle/>
          <a:p>
            <a:r>
              <a:rPr lang="en-US" b="1" u="sng" dirty="0"/>
              <a:t>Increase</a:t>
            </a:r>
            <a:r>
              <a:rPr lang="en-US" b="1" dirty="0"/>
              <a:t> in outpatient care engagement with concomitant </a:t>
            </a:r>
            <a:r>
              <a:rPr lang="en-US" b="1" u="sng" dirty="0"/>
              <a:t>reduction</a:t>
            </a:r>
            <a:r>
              <a:rPr lang="en-US" b="1" dirty="0"/>
              <a:t> in acute care utilization</a:t>
            </a:r>
          </a:p>
          <a:p>
            <a:r>
              <a:rPr lang="en-US" b="1" u="sng" dirty="0"/>
              <a:t>Increase</a:t>
            </a:r>
            <a:r>
              <a:rPr lang="en-US" b="1" dirty="0"/>
              <a:t> in GDMT usage with concomitant </a:t>
            </a:r>
            <a:r>
              <a:rPr lang="en-US" b="1" u="sng" dirty="0"/>
              <a:t>reduction</a:t>
            </a:r>
            <a:r>
              <a:rPr lang="en-US" b="1" dirty="0"/>
              <a:t> in stimulant use.  </a:t>
            </a:r>
          </a:p>
          <a:p>
            <a:endParaRPr lang="en-US" sz="24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844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4" y="492926"/>
            <a:ext cx="8690415" cy="458587"/>
          </a:xfrm>
        </p:spPr>
        <p:txBody>
          <a:bodyPr/>
          <a:lstStyle/>
          <a:p>
            <a:r>
              <a:rPr lang="en-US" b="1" dirty="0"/>
              <a:t>Co-Management Clinic Observations,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081232"/>
            <a:ext cx="8137665" cy="2932045"/>
          </a:xfrm>
        </p:spPr>
        <p:txBody>
          <a:bodyPr/>
          <a:lstStyle/>
          <a:p>
            <a:r>
              <a:rPr lang="en-US" sz="2400" b="1" dirty="0"/>
              <a:t>Patients were better able to engage with outpatient resources for SDOH, including case management, social work, and housing and food service programs once they achieved clinical stability. </a:t>
            </a:r>
          </a:p>
          <a:p>
            <a:r>
              <a:rPr lang="en-US" sz="2400" b="1" dirty="0"/>
              <a:t>They were empowered to take control of their health and in knowing that health care providers cared about their wellbeing.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818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85" y="493776"/>
            <a:ext cx="8173580" cy="458587"/>
          </a:xfrm>
        </p:spPr>
        <p:txBody>
          <a:bodyPr/>
          <a:lstStyle/>
          <a:p>
            <a:r>
              <a:rPr lang="en-US" b="1" dirty="0"/>
              <a:t>Practical Tips at the Bedside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9683" y="1078992"/>
            <a:ext cx="6202373" cy="3037020"/>
          </a:xfrm>
        </p:spPr>
        <p:txBody>
          <a:bodyPr/>
          <a:lstStyle/>
          <a:p>
            <a:r>
              <a:rPr lang="en-US" b="1" dirty="0"/>
              <a:t>Do not discuss a person’s substance use in front of friends or family members without their consent</a:t>
            </a:r>
          </a:p>
          <a:p>
            <a:r>
              <a:rPr lang="en-US" b="1" dirty="0"/>
              <a:t>Use strengths-based, person-first charting </a:t>
            </a:r>
          </a:p>
          <a:p>
            <a:r>
              <a:rPr lang="en-US" b="1" dirty="0"/>
              <a:t>Find ways to affirm your patients</a:t>
            </a:r>
          </a:p>
          <a:p>
            <a:r>
              <a:rPr lang="en-US" b="1" dirty="0"/>
              <a:t>Teach them about the good prognosis with treatment of their HF and their stimulant use disorder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Five tips to love your 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066" y="140833"/>
            <a:ext cx="2438400" cy="1623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764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DE90A9-0C5C-2541-991F-6D2622B68340}"/>
              </a:ext>
            </a:extLst>
          </p:cNvPr>
          <p:cNvSpPr txBox="1"/>
          <p:nvPr/>
        </p:nvSpPr>
        <p:spPr bwMode="auto">
          <a:xfrm>
            <a:off x="4699695" y="301451"/>
            <a:ext cx="2730089" cy="67710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latin typeface="Garamond" panose="02020404030301010803" pitchFamily="18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FDD71-B19B-3046-8BEF-3358451305AD}"/>
              </a:ext>
            </a:extLst>
          </p:cNvPr>
          <p:cNvSpPr txBox="1"/>
          <p:nvPr/>
        </p:nvSpPr>
        <p:spPr bwMode="auto">
          <a:xfrm>
            <a:off x="468738" y="3736649"/>
            <a:ext cx="2013372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/>
              <a:t>jonathan.davis@ucsf.edu</a:t>
            </a:r>
            <a:endParaRPr lang="en-US" sz="1400" dirty="0"/>
          </a:p>
          <a:p>
            <a:r>
              <a:rPr lang="en-US" sz="1400" dirty="0"/>
              <a:t>@</a:t>
            </a:r>
            <a:r>
              <a:rPr lang="en-US" sz="1400" dirty="0" err="1"/>
              <a:t>JonathanDavisHF</a:t>
            </a:r>
            <a:endParaRPr lang="en-US" sz="1400" dirty="0"/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B37665C7-C955-0445-86B0-8A6D5EAC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69" y="3730334"/>
            <a:ext cx="237744" cy="237744"/>
          </a:xfrm>
          <a:prstGeom prst="rect">
            <a:avLst/>
          </a:prstGeom>
        </p:spPr>
      </p:pic>
      <p:pic>
        <p:nvPicPr>
          <p:cNvPr id="1026" name="Picture 2" descr="Twitter Logo | The most famous brands and company logos in the world">
            <a:extLst>
              <a:ext uri="{FF2B5EF4-FFF2-40B4-BE49-F238E27FC236}">
                <a16:creationId xmlns:a16="http://schemas.microsoft.com/office/drawing/2014/main" id="{977F8031-16B3-E04B-9319-7C8B366D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6" y="3992799"/>
            <a:ext cx="240820" cy="1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78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5AD2-CB8C-2C4F-8369-5BD2F38B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3776"/>
            <a:ext cx="8173580" cy="458587"/>
          </a:xfrm>
        </p:spPr>
        <p:txBody>
          <a:bodyPr/>
          <a:lstStyle/>
          <a:p>
            <a:r>
              <a:rPr lang="en-US" b="1" dirty="0"/>
              <a:t>Disclosures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99554-9863-7C47-921D-C241DEFBC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None</a:t>
            </a:r>
          </a:p>
          <a:p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61272-1958-2546-9F3F-2D8AAABFCA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0BAF-850A-0A40-8390-3F75000AB8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657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3776"/>
            <a:ext cx="8173580" cy="458587"/>
          </a:xfrm>
        </p:spPr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308502"/>
            <a:ext cx="8137665" cy="2932045"/>
          </a:xfrm>
        </p:spPr>
        <p:txBody>
          <a:bodyPr/>
          <a:lstStyle/>
          <a:p>
            <a:r>
              <a:rPr lang="en-US" sz="2400" b="1" dirty="0"/>
              <a:t>Increase understanding of challenges patients with co-occurring stimulant use and heart failure face in receiving health care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2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33CF-091B-4F41-90A5-114A222B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1F253-8E9F-2140-B262-E5B0DDB9D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8" t="8945" r="70248" b="11888"/>
          <a:stretch/>
        </p:blipFill>
        <p:spPr>
          <a:xfrm>
            <a:off x="2099364" y="4742091"/>
            <a:ext cx="364731" cy="3738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002780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3776"/>
            <a:ext cx="8173580" cy="458587"/>
          </a:xfrm>
        </p:spPr>
        <p:txBody>
          <a:bodyPr/>
          <a:lstStyle/>
          <a:p>
            <a:r>
              <a:rPr lang="en-US" sz="3600" b="1" dirty="0"/>
              <a:t>Which of the following is true: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399032"/>
            <a:ext cx="8137665" cy="293204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000" b="1" dirty="0"/>
              <a:t>Patients with stimulant-associated cardiomyopathy are at higher risk of dying than those with non-stimulant-associated </a:t>
            </a:r>
            <a:r>
              <a:rPr lang="en-US" sz="2000" b="1" dirty="0" err="1"/>
              <a:t>cardiomyopathy</a:t>
            </a:r>
            <a:endParaRPr lang="en-US" sz="2000" b="1" dirty="0"/>
          </a:p>
          <a:p>
            <a:pPr marL="457200" indent="-457200">
              <a:buFont typeface="+mj-lt"/>
              <a:buAutoNum type="alphaUcPeriod"/>
            </a:pPr>
            <a:r>
              <a:rPr lang="en-US" sz="2000" b="1" dirty="0"/>
              <a:t>There is stigma associated with stimulant use that often negatively biases providers, further widening the gap in the care relationship.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/>
              <a:t>Reduction in stimulant use improves cardiac function and reduces hospital admissions in patients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/>
              <a:t>All of the above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2932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749808"/>
            <a:ext cx="8173580" cy="458587"/>
          </a:xfrm>
        </p:spPr>
        <p:txBody>
          <a:bodyPr/>
          <a:lstStyle/>
          <a:p>
            <a:r>
              <a:rPr lang="en-US" sz="3600" b="1" dirty="0"/>
              <a:t>People with stimulant-associated cardiomyopathy (SA-CMP)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399032"/>
            <a:ext cx="8137665" cy="293204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Compared to matched controls:</a:t>
            </a:r>
          </a:p>
          <a:p>
            <a:r>
              <a:rPr lang="en-US" sz="2400" b="1" dirty="0"/>
              <a:t>Higher rates of mortality and acute care utilization (e.g., Emergency Department visits, hospital admissions)</a:t>
            </a:r>
          </a:p>
          <a:p>
            <a:r>
              <a:rPr lang="en-US" sz="2400" b="1" dirty="0"/>
              <a:t>Lower rates of consistent outpatient care engagement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2099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503883"/>
            <a:ext cx="6370653" cy="153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Modified from </a:t>
            </a:r>
            <a:r>
              <a:rPr lang="en-US" sz="1000" dirty="0" err="1"/>
              <a:t>Paratz</a:t>
            </a:r>
            <a:r>
              <a:rPr lang="en-US" sz="1000" dirty="0"/>
              <a:t> et al. Heart Lung Circ. 2016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73FBD5-5562-46DB-2761-95B9EFC6D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17355"/>
              </p:ext>
            </p:extLst>
          </p:nvPr>
        </p:nvGraphicFramePr>
        <p:xfrm>
          <a:off x="1061357" y="336187"/>
          <a:ext cx="702128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643">
                  <a:extLst>
                    <a:ext uri="{9D8B030D-6E8A-4147-A177-3AD203B41FA5}">
                      <a16:colId xmlns:a16="http://schemas.microsoft.com/office/drawing/2014/main" val="1611387004"/>
                    </a:ext>
                  </a:extLst>
                </a:gridCol>
                <a:gridCol w="3510643">
                  <a:extLst>
                    <a:ext uri="{9D8B030D-6E8A-4147-A177-3AD203B41FA5}">
                      <a16:colId xmlns:a16="http://schemas.microsoft.com/office/drawing/2014/main" val="3958130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Methamphetamine 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Cardiotoxicity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45490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/>
                        <a:t>Myocardial 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Cardiomyopathy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53675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Malignant arrythmias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853021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b="1" dirty="0"/>
                        <a:t>Tachycardia, hypertension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Malignant HTN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09742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Coronary vasospasm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72027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Acute myocardial infarction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34754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Aortic dissection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90994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/>
                        <a:t>Pulmonary arterial hypertension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Right heart failure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540082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Dysrhythmias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617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Neurotransmitter depletion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Sudden Cardiac death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319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Intravenous drug injection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Infective endocarditis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7440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92926"/>
            <a:ext cx="8173580" cy="458587"/>
          </a:xfrm>
        </p:spPr>
        <p:txBody>
          <a:bodyPr/>
          <a:lstStyle/>
          <a:p>
            <a:r>
              <a:rPr lang="en-US" b="1" dirty="0"/>
              <a:t>Rising Prevalence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76E4F-DF5F-AA44-9DF1-439B3363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257517"/>
            <a:ext cx="8137665" cy="2932045"/>
          </a:xfrm>
        </p:spPr>
        <p:txBody>
          <a:bodyPr/>
          <a:lstStyle/>
          <a:p>
            <a:r>
              <a:rPr lang="en-US" sz="2400" b="1" dirty="0"/>
              <a:t>In California, methamphetamine-associated admissions increased 600%, from 1.2% of all hospitalizations in 2008 to 8% in 2018. </a:t>
            </a:r>
          </a:p>
          <a:p>
            <a:r>
              <a:rPr lang="en-US" sz="2400" b="1" dirty="0"/>
              <a:t>Patients with SA-CMP having almost 4 times the odds of 30-day HF readmission compared to HF from non-SA-CMP etiologies (OR 3.62, 95% CI 1.40 to 9.38).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C89C-524E-0A48-9359-4BED19CED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dirty="0"/>
              <a:t>Heart Plus: A Novel Co-Management Clinic for Patients with SA-CMP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91739" y="4373256"/>
            <a:ext cx="8569232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Zhao SX, et al. Circ: Cardiovascular Quality and Outcomes. 2021;14(7)</a:t>
            </a:r>
          </a:p>
          <a:p>
            <a:r>
              <a:rPr lang="en-US" sz="1000" dirty="0"/>
              <a:t>Carter J, et al. AMERSA 41st Annual Conference. 2017</a:t>
            </a:r>
          </a:p>
        </p:txBody>
      </p:sp>
    </p:spTree>
    <p:extLst>
      <p:ext uri="{BB962C8B-B14F-4D97-AF65-F5344CB8AC3E}">
        <p14:creationId xmlns:p14="http://schemas.microsoft.com/office/powerpoint/2010/main" val="3230133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B15-F98E-1641-AA2E-8EB3F9A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664939"/>
            <a:ext cx="8173580" cy="458587"/>
          </a:xfrm>
        </p:spPr>
        <p:txBody>
          <a:bodyPr/>
          <a:lstStyle/>
          <a:p>
            <a:r>
              <a:rPr lang="en-US" b="1" dirty="0"/>
              <a:t>Rate of Methamphetamine Health Indicators in SF, 2005-2021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20B2-C7E9-5547-BA73-8E75B08FC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B348-BCB8-23BD-B7F3-896AD544BCCE}"/>
              </a:ext>
            </a:extLst>
          </p:cNvPr>
          <p:cNvSpPr txBox="1"/>
          <p:nvPr/>
        </p:nvSpPr>
        <p:spPr bwMode="auto">
          <a:xfrm>
            <a:off x="2500785" y="4813887"/>
            <a:ext cx="525803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Substance Use Trends in San Francisco Through 2021. Available at: 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sf.gov</a:t>
            </a:r>
            <a:r>
              <a:rPr lang="en-US" sz="1000" dirty="0"/>
              <a:t>/sites/default/files/2022-10/Substance_Use_Report_SF_2021_FINAL.pdf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AD4B4-6DB8-308D-6C66-CA933F495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" t="8220" r="1878" b="1788"/>
          <a:stretch/>
        </p:blipFill>
        <p:spPr>
          <a:xfrm>
            <a:off x="1468487" y="1033711"/>
            <a:ext cx="6207026" cy="372585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873952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_ZSFG Template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CSF_ZSFG Template" id="{9D3E460C-227C-A245-8142-42604DCEAEC1}" vid="{1DEEEF73-8A58-6F4D-95DE-C12A128F2514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CSF_ZSFG Template" id="{9D3E460C-227C-A245-8142-42604DCEAEC1}" vid="{5000F905-2F2E-354E-B673-7AAB0B6DCD6D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_ZSFG Template.potx</Template>
  <TotalTime>11513</TotalTime>
  <Words>975</Words>
  <Application>Microsoft Macintosh PowerPoint</Application>
  <PresentationFormat>On-screen Show (16:9)</PresentationFormat>
  <Paragraphs>155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.AppleSystemUIFont</vt:lpstr>
      <vt:lpstr>Arial</vt:lpstr>
      <vt:lpstr>Garamond</vt:lpstr>
      <vt:lpstr>Wingdings</vt:lpstr>
      <vt:lpstr>_ZSFG Template</vt:lpstr>
      <vt:lpstr>UCSF Contemporary</vt:lpstr>
      <vt:lpstr>Stimulant-Associated Cardiomyopathy</vt:lpstr>
      <vt:lpstr>Disclosures</vt:lpstr>
      <vt:lpstr>Learning Objectives</vt:lpstr>
      <vt:lpstr>Background</vt:lpstr>
      <vt:lpstr>Which of the following is true:</vt:lpstr>
      <vt:lpstr>People with stimulant-associated cardiomyopathy (SA-CMP)</vt:lpstr>
      <vt:lpstr>PowerPoint Presentation</vt:lpstr>
      <vt:lpstr>Rising Prevalence</vt:lpstr>
      <vt:lpstr>Rate of Methamphetamine Health Indicators in SF, 2005-2021</vt:lpstr>
      <vt:lpstr>Barriers</vt:lpstr>
      <vt:lpstr>Social Determinants and Other Barriers</vt:lpstr>
      <vt:lpstr>Treatment Options</vt:lpstr>
      <vt:lpstr>Cessation Associated with Improvement</vt:lpstr>
      <vt:lpstr>Contingency Management (CM)</vt:lpstr>
      <vt:lpstr>PowerPoint Presentation</vt:lpstr>
      <vt:lpstr>Co-Management Clinic Observations</vt:lpstr>
      <vt:lpstr>Co-Management Clinic Observations, cont.</vt:lpstr>
      <vt:lpstr>Practical Tips at the Bedside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Presentation Template</dc:subject>
  <dc:creator>Davis, Jonathan</dc:creator>
  <dc:description>Derek MacDavid | derek@bigpicdesign.com</dc:description>
  <cp:lastModifiedBy>Jonathan Davis</cp:lastModifiedBy>
  <cp:revision>725</cp:revision>
  <dcterms:created xsi:type="dcterms:W3CDTF">2019-03-16T16:17:29Z</dcterms:created>
  <dcterms:modified xsi:type="dcterms:W3CDTF">2023-03-08T22:11:29Z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