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256" r:id="rId5"/>
    <p:sldId id="299" r:id="rId6"/>
    <p:sldId id="257" r:id="rId7"/>
    <p:sldId id="258" r:id="rId8"/>
    <p:sldId id="301" r:id="rId9"/>
    <p:sldId id="302" r:id="rId10"/>
    <p:sldId id="303" r:id="rId11"/>
    <p:sldId id="263" r:id="rId12"/>
    <p:sldId id="307" r:id="rId13"/>
    <p:sldId id="308" r:id="rId14"/>
    <p:sldId id="309" r:id="rId15"/>
    <p:sldId id="266" r:id="rId16"/>
    <p:sldId id="317" r:id="rId17"/>
    <p:sldId id="310" r:id="rId18"/>
    <p:sldId id="268" r:id="rId19"/>
    <p:sldId id="269" r:id="rId20"/>
    <p:sldId id="271" r:id="rId21"/>
    <p:sldId id="311" r:id="rId22"/>
    <p:sldId id="270" r:id="rId23"/>
    <p:sldId id="316" r:id="rId24"/>
    <p:sldId id="313" r:id="rId25"/>
    <p:sldId id="314" r:id="rId26"/>
    <p:sldId id="315" r:id="rId27"/>
    <p:sldId id="289" r:id="rId28"/>
    <p:sldId id="277" r:id="rId29"/>
    <p:sldId id="292" r:id="rId30"/>
    <p:sldId id="291" r:id="rId31"/>
    <p:sldId id="278" r:id="rId32"/>
    <p:sldId id="290" r:id="rId33"/>
    <p:sldId id="281" r:id="rId34"/>
    <p:sldId id="279" r:id="rId35"/>
    <p:sldId id="280" r:id="rId36"/>
    <p:sldId id="282" r:id="rId37"/>
    <p:sldId id="318" r:id="rId38"/>
    <p:sldId id="319" r:id="rId39"/>
    <p:sldId id="320" r:id="rId40"/>
    <p:sldId id="32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74"/>
    <p:restoredTop sz="64840"/>
  </p:normalViewPr>
  <p:slideViewPr>
    <p:cSldViewPr snapToGrid="0" snapToObjects="1">
      <p:cViewPr varScale="1">
        <p:scale>
          <a:sx n="27" d="100"/>
          <a:sy n="27" d="100"/>
        </p:scale>
        <p:origin x="101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dette Maloney" userId="8762eb32-b1b6-4d18-a096-8cec65e1d85e" providerId="ADAL" clId="{B6105670-1241-4A4A-A1BD-03008EBA97E4}"/>
    <pc:docChg chg="modSld">
      <pc:chgData name="Bernadette Maloney" userId="8762eb32-b1b6-4d18-a096-8cec65e1d85e" providerId="ADAL" clId="{B6105670-1241-4A4A-A1BD-03008EBA97E4}" dt="2023-03-04T17:30:46.205" v="7" actId="20577"/>
      <pc:docMkLst>
        <pc:docMk/>
      </pc:docMkLst>
      <pc:sldChg chg="modNotesTx">
        <pc:chgData name="Bernadette Maloney" userId="8762eb32-b1b6-4d18-a096-8cec65e1d85e" providerId="ADAL" clId="{B6105670-1241-4A4A-A1BD-03008EBA97E4}" dt="2023-03-04T17:30:14.089" v="5" actId="6549"/>
        <pc:sldMkLst>
          <pc:docMk/>
          <pc:sldMk cId="43833661" sldId="277"/>
        </pc:sldMkLst>
      </pc:sldChg>
      <pc:sldChg chg="modNotesTx">
        <pc:chgData name="Bernadette Maloney" userId="8762eb32-b1b6-4d18-a096-8cec65e1d85e" providerId="ADAL" clId="{B6105670-1241-4A4A-A1BD-03008EBA97E4}" dt="2023-03-04T17:30:46.205" v="7" actId="20577"/>
        <pc:sldMkLst>
          <pc:docMk/>
          <pc:sldMk cId="1658880390"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4C18D7-3704-9947-9607-DEEF36028E29}" type="datetimeFigureOut">
              <a:rPr lang="en-US" smtClean="0"/>
              <a:t>3/4/2023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CF69C-2D74-954D-8B48-0B35C2BCCECB}" type="slidenum">
              <a:rPr lang="en-US" smtClean="0"/>
              <a:t>‹#›</a:t>
            </a:fld>
            <a:endParaRPr lang="en-US"/>
          </a:p>
        </p:txBody>
      </p:sp>
    </p:spTree>
    <p:extLst>
      <p:ext uri="{BB962C8B-B14F-4D97-AF65-F5344CB8AC3E}">
        <p14:creationId xmlns:p14="http://schemas.microsoft.com/office/powerpoint/2010/main" val="336129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ptodate.com/contents/initial-evaluation-and-management-of-pregnant-women-with-major-trauma/abstract/1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hajournals.org/doi/10.1161/CIR.0000000000000300?url_ver=Z39.88-2003&amp;rfr_id=ori:rid:crossref.org&amp;rfr_dat=cr_pub%20%200pubmed#R13"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4606761/#b77"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ncbi.nlm.nih.gov/pmc/articles/PMC4606761/#b80" TargetMode="External"/><Relationship Id="rId5" Type="http://schemas.openxmlformats.org/officeDocument/2006/relationships/hyperlink" Target="https://www.ncbi.nlm.nih.gov/pmc/articles/PMC4606761/#b79" TargetMode="External"/><Relationship Id="rId4" Type="http://schemas.openxmlformats.org/officeDocument/2006/relationships/hyperlink" Target="https://www.ncbi.nlm.nih.gov/pmc/articles/PMC4606761/#b7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talk about some of the physiological changes of pregnancy and how that effects our approach to treating pregnant trauma pts </a:t>
            </a:r>
          </a:p>
        </p:txBody>
      </p:sp>
      <p:sp>
        <p:nvSpPr>
          <p:cNvPr id="4" name="Slide Number Placeholder 3"/>
          <p:cNvSpPr>
            <a:spLocks noGrp="1"/>
          </p:cNvSpPr>
          <p:nvPr>
            <p:ph type="sldNum" sz="quarter" idx="5"/>
          </p:nvPr>
        </p:nvSpPr>
        <p:spPr/>
        <p:txBody>
          <a:bodyPr/>
          <a:lstStyle/>
          <a:p>
            <a:fld id="{DCCCF69C-2D74-954D-8B48-0B35C2BCCECB}" type="slidenum">
              <a:rPr lang="en-US" smtClean="0"/>
              <a:t>1</a:t>
            </a:fld>
            <a:endParaRPr lang="en-US"/>
          </a:p>
        </p:txBody>
      </p:sp>
    </p:spTree>
    <p:extLst>
      <p:ext uri="{BB962C8B-B14F-4D97-AF65-F5344CB8AC3E}">
        <p14:creationId xmlns:p14="http://schemas.microsoft.com/office/powerpoint/2010/main" val="323588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Lung function graph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During pregnancy the TV increases from about 450 to 650, RR rate increases minimally </a:t>
            </a:r>
          </a:p>
          <a:p>
            <a:r>
              <a:rPr lang="en-US" sz="1200" b="0" i="0" kern="1200" dirty="0">
                <a:solidFill>
                  <a:schemeClr val="tx1"/>
                </a:solidFill>
                <a:effectLst/>
                <a:latin typeface="+mn-lt"/>
                <a:ea typeface="+mn-ea"/>
                <a:cs typeface="+mn-cs"/>
              </a:rPr>
              <a:t>Women inhales deeper and slightly faster creating this appearance of physiological shortness of breath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Physiological breathlessness of pregnancy is experienced by the majority of pregnant women but it can also be the presenting symptom of serious underlying cardiac or pulmonary injury</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sob is associated with cough, chest pain, bruising or hypoxia…That is not normal Physiologic dyspnea and you must take that seriously and further evaluated for injury to the heart and lungs. </a:t>
            </a:r>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11</a:t>
            </a:fld>
            <a:endParaRPr lang="en-US"/>
          </a:p>
        </p:txBody>
      </p:sp>
    </p:spTree>
    <p:extLst>
      <p:ext uri="{BB962C8B-B14F-4D97-AF65-F5344CB8AC3E}">
        <p14:creationId xmlns:p14="http://schemas.microsoft.com/office/powerpoint/2010/main" val="395368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Average 70 kg person has a FRC of about 2700 mL -&gt; 1,350 in pregnancy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Decreased FRC (decreased amount of air left in lung)</a:t>
            </a:r>
          </a:p>
          <a:p>
            <a:r>
              <a:rPr lang="en-US" sz="1200" b="0" i="0" kern="1200" dirty="0">
                <a:solidFill>
                  <a:schemeClr val="tx1"/>
                </a:solidFill>
                <a:effectLst/>
                <a:latin typeface="+mn-lt"/>
                <a:ea typeface="+mn-ea"/>
                <a:cs typeface="+mn-cs"/>
              </a:rPr>
              <a:t>Increased amount of O2 used up by fetus – baby is pulling lots of O2 out of blood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increase in oxygen consumption and decreased FRC mean that pts become hypoxic  very quickly during episodes of </a:t>
            </a:r>
            <a:r>
              <a:rPr lang="en-US" sz="1200" b="0" i="0" kern="1200" dirty="0" err="1">
                <a:solidFill>
                  <a:schemeClr val="tx1"/>
                </a:solidFill>
                <a:effectLst/>
                <a:latin typeface="+mn-lt"/>
                <a:ea typeface="+mn-ea"/>
                <a:cs typeface="+mn-cs"/>
              </a:rPr>
              <a:t>apnoea</a:t>
            </a:r>
            <a:r>
              <a:rPr lang="en-US" sz="1200" b="0" i="0" kern="1200" dirty="0">
                <a:solidFill>
                  <a:schemeClr val="tx1"/>
                </a:solidFill>
                <a:effectLst/>
                <a:latin typeface="+mn-lt"/>
                <a:ea typeface="+mn-ea"/>
                <a:cs typeface="+mn-cs"/>
              </a:rPr>
              <a:t> or hypoventilation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Fetus is very sensitive to hypoxia and All pregnant trauma patients should receive 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supplementation to maintain saturation &gt;95%.</a:t>
            </a:r>
          </a:p>
          <a:p>
            <a:endParaRPr lang="en-US" sz="1200" b="0" i="0" kern="1200" dirty="0">
              <a:solidFill>
                <a:schemeClr val="tx1"/>
              </a:solidFill>
              <a:effectLst/>
              <a:latin typeface="+mn-lt"/>
              <a:ea typeface="+mn-ea"/>
              <a:cs typeface="+mn-cs"/>
            </a:endParaRPr>
          </a:p>
          <a:p>
            <a:r>
              <a:rPr lang="en-US" dirty="0"/>
              <a:t>Less residual volume left in lung after exhale</a:t>
            </a:r>
          </a:p>
          <a:p>
            <a:endParaRPr lang="en-US" dirty="0"/>
          </a:p>
          <a:p>
            <a:r>
              <a:rPr lang="en-US" dirty="0"/>
              <a:t>Baby sensitive to hypoxia – maintain moms O2 about 95%</a:t>
            </a:r>
          </a:p>
        </p:txBody>
      </p:sp>
      <p:sp>
        <p:nvSpPr>
          <p:cNvPr id="4" name="Slide Number Placeholder 3"/>
          <p:cNvSpPr>
            <a:spLocks noGrp="1"/>
          </p:cNvSpPr>
          <p:nvPr>
            <p:ph type="sldNum" sz="quarter" idx="5"/>
          </p:nvPr>
        </p:nvSpPr>
        <p:spPr/>
        <p:txBody>
          <a:bodyPr/>
          <a:lstStyle/>
          <a:p>
            <a:fld id="{DCCCF69C-2D74-954D-8B48-0B35C2BCCECB}" type="slidenum">
              <a:rPr lang="en-US" smtClean="0"/>
              <a:t>12</a:t>
            </a:fld>
            <a:endParaRPr lang="en-US"/>
          </a:p>
        </p:txBody>
      </p:sp>
    </p:spTree>
    <p:extLst>
      <p:ext uri="{BB962C8B-B14F-4D97-AF65-F5344CB8AC3E}">
        <p14:creationId xmlns:p14="http://schemas.microsoft.com/office/powerpoint/2010/main" val="3301779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Decreased FRC (decreased amount of air left in lung)</a:t>
            </a:r>
          </a:p>
          <a:p>
            <a:r>
              <a:rPr lang="en-US" sz="1200" b="0" i="0" kern="1200" dirty="0">
                <a:solidFill>
                  <a:schemeClr val="tx1"/>
                </a:solidFill>
                <a:effectLst/>
                <a:latin typeface="+mn-lt"/>
                <a:ea typeface="+mn-ea"/>
                <a:cs typeface="+mn-cs"/>
              </a:rPr>
              <a:t>Increased amount of O2 used up by fetus – baby is pulling lots of O2 out of blood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increase in oxygen consumption and decreased FRC mean that pts become hypoxic  very quickly during episodes of </a:t>
            </a:r>
            <a:r>
              <a:rPr lang="en-US" sz="1200" b="0" i="0" kern="1200" dirty="0" err="1">
                <a:solidFill>
                  <a:schemeClr val="tx1"/>
                </a:solidFill>
                <a:effectLst/>
                <a:latin typeface="+mn-lt"/>
                <a:ea typeface="+mn-ea"/>
                <a:cs typeface="+mn-cs"/>
              </a:rPr>
              <a:t>apnoea</a:t>
            </a:r>
            <a:r>
              <a:rPr lang="en-US" sz="1200" b="0" i="0" kern="1200" dirty="0">
                <a:solidFill>
                  <a:schemeClr val="tx1"/>
                </a:solidFill>
                <a:effectLst/>
                <a:latin typeface="+mn-lt"/>
                <a:ea typeface="+mn-ea"/>
                <a:cs typeface="+mn-cs"/>
              </a:rPr>
              <a:t> or hypoventilation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Fetus is very sensitive to hypoxia and All pregnant trauma patients should receive 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supplementation to maintain saturation &gt;95%.</a:t>
            </a:r>
          </a:p>
          <a:p>
            <a:endParaRPr lang="en-US" sz="1200" b="0" i="0" kern="1200" dirty="0">
              <a:solidFill>
                <a:schemeClr val="tx1"/>
              </a:solidFill>
              <a:effectLst/>
              <a:latin typeface="+mn-lt"/>
              <a:ea typeface="+mn-ea"/>
              <a:cs typeface="+mn-cs"/>
            </a:endParaRPr>
          </a:p>
          <a:p>
            <a:r>
              <a:rPr lang="en-US" dirty="0"/>
              <a:t>Less residual volume left in lung after exhale</a:t>
            </a:r>
          </a:p>
          <a:p>
            <a:endParaRPr lang="en-US" dirty="0"/>
          </a:p>
          <a:p>
            <a:r>
              <a:rPr lang="en-US" dirty="0"/>
              <a:t>Baby sensitive to hypoxia – maintain moms O2 about 95%</a:t>
            </a:r>
          </a:p>
          <a:p>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13</a:t>
            </a:fld>
            <a:endParaRPr lang="en-US"/>
          </a:p>
        </p:txBody>
      </p:sp>
    </p:spTree>
    <p:extLst>
      <p:ext uri="{BB962C8B-B14F-4D97-AF65-F5344CB8AC3E}">
        <p14:creationId xmlns:p14="http://schemas.microsoft.com/office/powerpoint/2010/main" val="3898313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going to be a difficult airway (list) but you have some tools in your toolkit to help make prepare you as best as possible for this challenging intubation</a:t>
            </a:r>
          </a:p>
          <a:p>
            <a:endParaRPr lang="en-US" dirty="0"/>
          </a:p>
          <a:p>
            <a:endParaRPr lang="en-US" dirty="0"/>
          </a:p>
          <a:p>
            <a:r>
              <a:rPr lang="en-US" dirty="0"/>
              <a:t>Hypoxia (increased o2 demand from fetus and decreased residual volume of air in the lung)</a:t>
            </a:r>
          </a:p>
          <a:p>
            <a:endParaRPr lang="en-US" dirty="0"/>
          </a:p>
          <a:p>
            <a:r>
              <a:rPr lang="en-US" dirty="0"/>
              <a:t>Have you back ups, bougie, consider slightly smaller tube </a:t>
            </a:r>
          </a:p>
          <a:p>
            <a:endParaRPr lang="en-US" dirty="0"/>
          </a:p>
          <a:p>
            <a:r>
              <a:rPr lang="en-US" dirty="0"/>
              <a:t>Have suction for aspiration </a:t>
            </a:r>
          </a:p>
          <a:p>
            <a:endParaRPr lang="en-US" dirty="0"/>
          </a:p>
          <a:p>
            <a:r>
              <a:rPr lang="en-US" dirty="0"/>
              <a:t>Effect of progesterone and general fluid retention – might need smaller ETT</a:t>
            </a:r>
          </a:p>
          <a:p>
            <a:endParaRPr lang="en-US" dirty="0"/>
          </a:p>
          <a:p>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14</a:t>
            </a:fld>
            <a:endParaRPr lang="en-US"/>
          </a:p>
        </p:txBody>
      </p:sp>
    </p:spTree>
    <p:extLst>
      <p:ext uri="{BB962C8B-B14F-4D97-AF65-F5344CB8AC3E}">
        <p14:creationId xmlns:p14="http://schemas.microsoft.com/office/powerpoint/2010/main" val="3225020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 more o2 into lungs</a:t>
            </a:r>
          </a:p>
          <a:p>
            <a:r>
              <a:rPr lang="en-US" dirty="0"/>
              <a:t>Make more blood</a:t>
            </a:r>
          </a:p>
          <a:p>
            <a:r>
              <a:rPr lang="en-US" dirty="0"/>
              <a:t>Push more blood out of heart </a:t>
            </a:r>
          </a:p>
        </p:txBody>
      </p:sp>
      <p:sp>
        <p:nvSpPr>
          <p:cNvPr id="4" name="Slide Number Placeholder 3"/>
          <p:cNvSpPr>
            <a:spLocks noGrp="1"/>
          </p:cNvSpPr>
          <p:nvPr>
            <p:ph type="sldNum" sz="quarter" idx="5"/>
          </p:nvPr>
        </p:nvSpPr>
        <p:spPr/>
        <p:txBody>
          <a:bodyPr/>
          <a:lstStyle/>
          <a:p>
            <a:fld id="{DCCCF69C-2D74-954D-8B48-0B35C2BCCECB}" type="slidenum">
              <a:rPr lang="en-US" smtClean="0"/>
              <a:t>15</a:t>
            </a:fld>
            <a:endParaRPr lang="en-US"/>
          </a:p>
        </p:txBody>
      </p:sp>
    </p:spTree>
    <p:extLst>
      <p:ext uri="{BB962C8B-B14F-4D97-AF65-F5344CB8AC3E}">
        <p14:creationId xmlns:p14="http://schemas.microsoft.com/office/powerpoint/2010/main" val="110971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blood volume increases by 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Plasma volume is the first blood component to increase – increases by 40% in third trimester, which is an increase by about 1,500 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 blood cell mass increases by about 25% (350 mL)</a:t>
            </a:r>
          </a:p>
          <a:p>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16</a:t>
            </a:fld>
            <a:endParaRPr lang="en-US"/>
          </a:p>
        </p:txBody>
      </p:sp>
    </p:spTree>
    <p:extLst>
      <p:ext uri="{BB962C8B-B14F-4D97-AF65-F5344CB8AC3E}">
        <p14:creationId xmlns:p14="http://schemas.microsoft.com/office/powerpoint/2010/main" val="2930018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academic.oup.com</a:t>
            </a:r>
            <a:r>
              <a:rPr lang="en-US" dirty="0"/>
              <a:t>/</a:t>
            </a:r>
            <a:r>
              <a:rPr lang="en-US" dirty="0" err="1"/>
              <a:t>bjaed</a:t>
            </a:r>
            <a:r>
              <a:rPr lang="en-US" dirty="0"/>
              <a:t>/article/14/2/69/271445</a:t>
            </a:r>
          </a:p>
          <a:p>
            <a:endParaRPr lang="en-US" dirty="0"/>
          </a:p>
          <a:p>
            <a:r>
              <a:rPr lang="en-US" dirty="0"/>
              <a:t>You increased the blood volume by 50% - what implication does this have on a bleeding pregnant trauma </a:t>
            </a:r>
            <a:r>
              <a:rPr lang="en-US" dirty="0" err="1"/>
              <a:t>pt</a:t>
            </a:r>
            <a:endParaRPr lang="en-US" dirty="0"/>
          </a:p>
          <a:p>
            <a:endParaRPr lang="en-US" dirty="0"/>
          </a:p>
          <a:p>
            <a:r>
              <a:rPr lang="en-US" dirty="0"/>
              <a:t>This is an article from the British Journal of Anesthesia and it reviews the cardiovascular changes seen in pregnancy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A2A2A"/>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A2A2A"/>
                </a:solidFill>
                <a:effectLst/>
                <a:latin typeface="Times New Roman" panose="02020603050405020304" pitchFamily="18" charset="0"/>
                <a:cs typeface="Times New Roman" panose="02020603050405020304" pitchFamily="18" charset="0"/>
              </a:rPr>
              <a:t>After loosing up to 1.5L of blood a non-pregnant </a:t>
            </a:r>
            <a:r>
              <a:rPr lang="en-US" dirty="0" err="1">
                <a:solidFill>
                  <a:srgbClr val="2A2A2A"/>
                </a:solidFill>
                <a:effectLst/>
                <a:latin typeface="Times New Roman" panose="02020603050405020304" pitchFamily="18" charset="0"/>
                <a:cs typeface="Times New Roman" panose="02020603050405020304" pitchFamily="18" charset="0"/>
              </a:rPr>
              <a:t>pt</a:t>
            </a:r>
            <a:r>
              <a:rPr lang="en-US" dirty="0">
                <a:solidFill>
                  <a:srgbClr val="2A2A2A"/>
                </a:solidFill>
                <a:effectLst/>
                <a:latin typeface="Times New Roman" panose="02020603050405020304" pitchFamily="18" charset="0"/>
                <a:cs typeface="Times New Roman" panose="02020603050405020304" pitchFamily="18" charset="0"/>
              </a:rPr>
              <a:t> is already in Stage 2 hemorrhagic shock –hypotensive, tachycardic, </a:t>
            </a:r>
            <a:r>
              <a:rPr lang="en-US" dirty="0" err="1">
                <a:solidFill>
                  <a:srgbClr val="2A2A2A"/>
                </a:solidFill>
                <a:effectLst/>
                <a:latin typeface="Times New Roman" panose="02020603050405020304" pitchFamily="18" charset="0"/>
                <a:cs typeface="Times New Roman" panose="02020603050405020304" pitchFamily="18" charset="0"/>
              </a:rPr>
              <a:t>tachcipenic</a:t>
            </a:r>
            <a:r>
              <a:rPr lang="en-US" dirty="0">
                <a:solidFill>
                  <a:srgbClr val="2A2A2A"/>
                </a:solidFill>
                <a:effectLst/>
                <a:latin typeface="Times New Roman" panose="02020603050405020304" pitchFamily="18" charset="0"/>
                <a:cs typeface="Times New Roman" panose="02020603050405020304" pitchFamily="18" charset="0"/>
              </a:rPr>
              <a:t>, anxious – but because the increased blood volume in pregnant pts they can loose a significant amount of blood and not show any vital sign abnormalities </a:t>
            </a:r>
            <a:endParaRPr lang="en-US" dirty="0"/>
          </a:p>
          <a:p>
            <a:endParaRPr lang="en-US" dirty="0"/>
          </a:p>
          <a:p>
            <a:r>
              <a:rPr lang="en-US" dirty="0"/>
              <a:t>Might not see the blood loss if retroperitoneal or placental abruption (see vaginal bleeding and contraction)– can’t pick this up on FAST</a:t>
            </a:r>
          </a:p>
          <a:p>
            <a:endParaRPr lang="en-US" dirty="0"/>
          </a:p>
          <a:p>
            <a:r>
              <a:rPr lang="en-US" dirty="0"/>
              <a:t>Pregnancy you have a HR of 100 ok, &gt;110 abnormal </a:t>
            </a:r>
          </a:p>
          <a:p>
            <a:r>
              <a:rPr lang="en-US" dirty="0"/>
              <a:t>Mild hypotension can be normal in pregnancy (2nd trimester and then back to normal), but if you see hypotension with tachycardia in trauma </a:t>
            </a:r>
            <a:r>
              <a:rPr lang="en-US" dirty="0" err="1"/>
              <a:t>pt</a:t>
            </a:r>
            <a:r>
              <a:rPr lang="en-US" dirty="0"/>
              <a:t>, treat as bleed until proven otherwise</a:t>
            </a:r>
          </a:p>
          <a:p>
            <a:endParaRPr lang="en-US" dirty="0"/>
          </a:p>
          <a:p>
            <a:pPr marL="342900" marR="0" lvl="0" indent="-342900">
              <a:spcBef>
                <a:spcPts val="0"/>
              </a:spcBef>
              <a:spcAft>
                <a:spcPts val="0"/>
              </a:spcAft>
              <a:buFont typeface="Symbol" pitchFamily="2" charset="2"/>
              <a:buChar char=""/>
            </a:pPr>
            <a:r>
              <a:rPr lang="en-US"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Because pregnancy is associated with an increase in blood volume, the actual amount of blood loss that results in clinical signs of response is greater in pregnant women than in nonpregnant women.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Tachycardia and hypotension may be late signs d/t increased blood volume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Pregnancy pts at baseline have mild tachycardia and hypotension (mid pregnancy) – can this mask severe blood loss)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17</a:t>
            </a:fld>
            <a:endParaRPr lang="en-US"/>
          </a:p>
        </p:txBody>
      </p:sp>
    </p:spTree>
    <p:extLst>
      <p:ext uri="{BB962C8B-B14F-4D97-AF65-F5344CB8AC3E}">
        <p14:creationId xmlns:p14="http://schemas.microsoft.com/office/powerpoint/2010/main" val="1952920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Signs of hypovolemia and hemorrhage, such as significant tachycardia and hypotension, may be late findings in pregnancy due to the increase in maternal blood volume.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dirty="0"/>
              <a:t>Pregnancy you have a HR of 100 ok, &gt;110 abnormal </a:t>
            </a:r>
          </a:p>
          <a:p>
            <a:r>
              <a:rPr lang="en-US" dirty="0"/>
              <a:t>Mild hypotension can be normal in pregnancy (2nd trimester and then back to normal), but if you see hypotension with tachycardia in trauma </a:t>
            </a:r>
            <a:r>
              <a:rPr lang="en-US" dirty="0" err="1"/>
              <a:t>pt</a:t>
            </a:r>
            <a:r>
              <a:rPr lang="en-US" dirty="0"/>
              <a:t>, treat as bleed until proven otherwise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18</a:t>
            </a:fld>
            <a:endParaRPr lang="en-US"/>
          </a:p>
        </p:txBody>
      </p:sp>
    </p:spTree>
    <p:extLst>
      <p:ext uri="{BB962C8B-B14F-4D97-AF65-F5344CB8AC3E}">
        <p14:creationId xmlns:p14="http://schemas.microsoft.com/office/powerpoint/2010/main" val="3864297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mom has made more blood, how does it circulate</a:t>
            </a:r>
          </a:p>
          <a:p>
            <a:endParaRPr lang="en-US" dirty="0"/>
          </a:p>
          <a:p>
            <a:r>
              <a:rPr lang="en-US" dirty="0"/>
              <a:t>Moms HR increased minimally and SV increase more </a:t>
            </a:r>
          </a:p>
          <a:p>
            <a:r>
              <a:rPr lang="en-US" dirty="0"/>
              <a:t>There is increased blood flow to the uterus and by term the baby receives 20% of mom’s cardiac output</a:t>
            </a:r>
          </a:p>
          <a:p>
            <a:endParaRPr lang="en-US" dirty="0"/>
          </a:p>
          <a:p>
            <a:r>
              <a:rPr lang="en-US" dirty="0"/>
              <a:t>To maintain arterial pressure (AP) the mother increased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Decreased systemic vascular resistance – progesterone and estrogen = peripheral vasodilators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1"/>
            <a:r>
              <a:rPr lang="en-US" dirty="0"/>
              <a:t>Significant decrease in </a:t>
            </a:r>
            <a:r>
              <a:rPr lang="en-US" dirty="0" err="1"/>
              <a:t>utuerus</a:t>
            </a:r>
            <a:r>
              <a:rPr lang="en-US" dirty="0"/>
              <a:t> -uterine vascular bed is a low-resistance system. uterine vessels appear to be maximally</a:t>
            </a:r>
          </a:p>
          <a:p>
            <a:pPr lvl="1"/>
            <a:r>
              <a:rPr lang="en-US" dirty="0"/>
              <a:t> dilated and, therefore, exhibit minimal autoregulation. </a:t>
            </a:r>
          </a:p>
          <a:p>
            <a:pPr lvl="1"/>
            <a:r>
              <a:rPr lang="en-US" dirty="0"/>
              <a:t>This is usually fine as long as moms BP stays stable</a:t>
            </a:r>
            <a:endParaRPr lang="en-US" sz="2800" dirty="0"/>
          </a:p>
          <a:p>
            <a:pPr lvl="1"/>
            <a:r>
              <a:rPr lang="en-US" dirty="0"/>
              <a:t>Because the uterine blood flow is not autoregulated, maternal hypotension can lead to fetal distress.</a:t>
            </a:r>
          </a:p>
          <a:p>
            <a:pPr lvl="1"/>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Fetus does not tolerate maternal hypotension well (can’t dilate more to shunt blood to uterus) </a:t>
            </a:r>
            <a:r>
              <a:rPr lang="en-US" sz="1200" kern="1200" dirty="0">
                <a:solidFill>
                  <a:schemeClr val="tx1"/>
                </a:solidFill>
                <a:effectLst/>
                <a:latin typeface="+mn-lt"/>
                <a:ea typeface="+mn-ea"/>
                <a:cs typeface="+mn-cs"/>
              </a:rPr>
              <a:t>When moms BP drop, then uterine arteries can’t dilate more (no more blood and be shunted to uterus), uterus blood flow is very sensitive to moms bp</a:t>
            </a:r>
          </a:p>
          <a:p>
            <a:endParaRPr lang="en-US" dirty="0"/>
          </a:p>
          <a:p>
            <a:endParaRPr lang="en-US" dirty="0"/>
          </a:p>
          <a:p>
            <a:r>
              <a:rPr lang="en-US" dirty="0"/>
              <a:t>Treat hypotension with volume replacement </a:t>
            </a:r>
          </a:p>
          <a:p>
            <a:r>
              <a:rPr lang="en-US" dirty="0"/>
              <a:t>-only use </a:t>
            </a:r>
            <a:r>
              <a:rPr lang="en-US" dirty="0" err="1"/>
              <a:t>pressors</a:t>
            </a:r>
            <a:r>
              <a:rPr lang="en-US" dirty="0"/>
              <a:t> if persistent hypotension – </a:t>
            </a:r>
            <a:r>
              <a:rPr lang="en-US" dirty="0" err="1"/>
              <a:t>pressors</a:t>
            </a:r>
            <a:r>
              <a:rPr lang="en-US" dirty="0"/>
              <a:t> reduce </a:t>
            </a:r>
            <a:r>
              <a:rPr lang="en-US" dirty="0" err="1"/>
              <a:t>utrerine</a:t>
            </a:r>
            <a:r>
              <a:rPr lang="en-US" dirty="0"/>
              <a:t> blood flow</a:t>
            </a:r>
          </a:p>
          <a:p>
            <a:pPr lvl="1"/>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www.ahajournals.org</a:t>
            </a:r>
            <a:r>
              <a:rPr lang="en-US" dirty="0"/>
              <a:t>/</a:t>
            </a:r>
            <a:r>
              <a:rPr lang="en-US" dirty="0" err="1"/>
              <a:t>doi</a:t>
            </a:r>
            <a:r>
              <a:rPr lang="en-US" dirty="0"/>
              <a:t>/10.1161/CIR.0000000000000300?url_ver=Z39.88-2003&amp;rfr_id=</a:t>
            </a:r>
            <a:r>
              <a:rPr lang="en-US" dirty="0" err="1"/>
              <a:t>ori:rid:crossref.org&amp;rfr_dat</a:t>
            </a:r>
            <a:r>
              <a:rPr lang="en-US" dirty="0"/>
              <a:t>=cr_pub%20%200pubmed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Vasoconstriction to other maternal organs before vasoconstriction to fetus</a:t>
            </a:r>
          </a:p>
        </p:txBody>
      </p:sp>
      <p:sp>
        <p:nvSpPr>
          <p:cNvPr id="4" name="Slide Number Placeholder 3"/>
          <p:cNvSpPr>
            <a:spLocks noGrp="1"/>
          </p:cNvSpPr>
          <p:nvPr>
            <p:ph type="sldNum" sz="quarter" idx="5"/>
          </p:nvPr>
        </p:nvSpPr>
        <p:spPr/>
        <p:txBody>
          <a:bodyPr/>
          <a:lstStyle/>
          <a:p>
            <a:fld id="{DCCCF69C-2D74-954D-8B48-0B35C2BCCECB}" type="slidenum">
              <a:rPr lang="en-US" smtClean="0"/>
              <a:t>19</a:t>
            </a:fld>
            <a:endParaRPr lang="en-US"/>
          </a:p>
        </p:txBody>
      </p:sp>
    </p:spTree>
    <p:extLst>
      <p:ext uri="{BB962C8B-B14F-4D97-AF65-F5344CB8AC3E}">
        <p14:creationId xmlns:p14="http://schemas.microsoft.com/office/powerpoint/2010/main" val="1114513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Fetus does not tolerate maternal hypotension well (can’t dilate more to shunt blood to uterus) </a:t>
            </a:r>
          </a:p>
          <a:p>
            <a:pPr lvl="1"/>
            <a:endParaRPr lang="en-US" dirty="0"/>
          </a:p>
          <a:p>
            <a:pPr lvl="0"/>
            <a:r>
              <a:rPr lang="en-US" dirty="0"/>
              <a:t>uterine vessels appear to be maximally dilated and, therefore, exhibit minimal autoregulation. </a:t>
            </a:r>
          </a:p>
          <a:p>
            <a:pPr lvl="0"/>
            <a:r>
              <a:rPr lang="en-US" dirty="0"/>
              <a:t>This is usually fine as long as moms BP stays stable</a:t>
            </a:r>
            <a:r>
              <a:rPr lang="en-US" sz="2800" dirty="0"/>
              <a:t> BUT b</a:t>
            </a:r>
            <a:r>
              <a:rPr lang="en-US" dirty="0"/>
              <a:t>ecause the uterine blood flow is not autoregulated, maternal hypotension can lead to fetal distress.</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moms BP drop, then uterine arteries can’t dilate more (no more blood and be shunted to uterus), uterus blood flow is very sensitive to moms bp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Volume replacement is preferable to vasopressors for blood pressure support </a:t>
            </a:r>
            <a:r>
              <a:rPr lang="en-US" b="1" u="sng" dirty="0"/>
              <a:t>since vasopressors can reduce uterine blood flow </a:t>
            </a:r>
            <a:r>
              <a:rPr lang="en-US" dirty="0"/>
              <a:t>[</a:t>
            </a:r>
            <a:r>
              <a:rPr lang="en-US" dirty="0">
                <a:hlinkClick r:id="rId3"/>
              </a:rPr>
              <a:t>12</a:t>
            </a:r>
            <a:r>
              <a:rPr lang="en-US" dirty="0"/>
              <a:t>]. Vasopressors can be administered to treat persistent hypotension refractory to fluid administration.</a:t>
            </a:r>
            <a:endParaRPr lang="en-US" sz="1200" kern="1200" dirty="0">
              <a:solidFill>
                <a:schemeClr val="tx1"/>
              </a:solidFill>
              <a:effectLst/>
              <a:latin typeface="+mn-lt"/>
              <a:ea typeface="+mn-ea"/>
              <a:cs typeface="+mn-cs"/>
            </a:endParaRP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pelvic blood flow during pregnancy results in an increased risk of retroperitoneal hemorrhage</a:t>
            </a:r>
          </a:p>
          <a:p>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20</a:t>
            </a:fld>
            <a:endParaRPr lang="en-US"/>
          </a:p>
        </p:txBody>
      </p:sp>
    </p:spTree>
    <p:extLst>
      <p:ext uri="{BB962C8B-B14F-4D97-AF65-F5344CB8AC3E}">
        <p14:creationId xmlns:p14="http://schemas.microsoft.com/office/powerpoint/2010/main" val="400114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in a pregnancy </a:t>
            </a:r>
            <a:r>
              <a:rPr lang="en-US" dirty="0" err="1"/>
              <a:t>pt</a:t>
            </a:r>
            <a:r>
              <a:rPr lang="en-US" dirty="0"/>
              <a:t> has a high incidence of morbidity and mortality </a:t>
            </a:r>
          </a:p>
        </p:txBody>
      </p:sp>
      <p:sp>
        <p:nvSpPr>
          <p:cNvPr id="4" name="Slide Number Placeholder 3"/>
          <p:cNvSpPr>
            <a:spLocks noGrp="1"/>
          </p:cNvSpPr>
          <p:nvPr>
            <p:ph type="sldNum" sz="quarter" idx="5"/>
          </p:nvPr>
        </p:nvSpPr>
        <p:spPr/>
        <p:txBody>
          <a:bodyPr/>
          <a:lstStyle/>
          <a:p>
            <a:fld id="{DCCCF69C-2D74-954D-8B48-0B35C2BCCECB}" type="slidenum">
              <a:rPr lang="en-US" smtClean="0"/>
              <a:t>2</a:t>
            </a:fld>
            <a:endParaRPr lang="en-US"/>
          </a:p>
        </p:txBody>
      </p:sp>
    </p:spTree>
    <p:extLst>
      <p:ext uri="{BB962C8B-B14F-4D97-AF65-F5344CB8AC3E}">
        <p14:creationId xmlns:p14="http://schemas.microsoft.com/office/powerpoint/2010/main" val="695864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uterus is protected by the bony pelvis during the first 12 </a:t>
            </a:r>
            <a:r>
              <a:rPr lang="en-US" sz="1200" b="0" i="0" kern="1200" dirty="0" err="1">
                <a:solidFill>
                  <a:schemeClr val="tx1"/>
                </a:solidFill>
                <a:effectLst/>
                <a:latin typeface="+mn-lt"/>
                <a:ea typeface="+mn-ea"/>
                <a:cs typeface="+mn-cs"/>
              </a:rPr>
              <a:t>wk</a:t>
            </a:r>
            <a:r>
              <a:rPr lang="en-US" sz="1200" b="0" i="0" kern="1200" dirty="0">
                <a:solidFill>
                  <a:schemeClr val="tx1"/>
                </a:solidFill>
                <a:effectLst/>
                <a:latin typeface="+mn-lt"/>
                <a:ea typeface="+mn-ea"/>
                <a:cs typeface="+mn-cs"/>
              </a:rPr>
              <a:t> of pregnancy. Beyond 12 </a:t>
            </a:r>
            <a:r>
              <a:rPr lang="en-US" sz="1200" b="0" i="0" kern="1200" dirty="0" err="1">
                <a:solidFill>
                  <a:schemeClr val="tx1"/>
                </a:solidFill>
                <a:effectLst/>
                <a:latin typeface="+mn-lt"/>
                <a:ea typeface="+mn-ea"/>
                <a:cs typeface="+mn-cs"/>
              </a:rPr>
              <a:t>wk</a:t>
            </a:r>
            <a:r>
              <a:rPr lang="en-US" sz="1200" b="0" i="0" kern="1200" dirty="0">
                <a:solidFill>
                  <a:schemeClr val="tx1"/>
                </a:solidFill>
                <a:effectLst/>
                <a:latin typeface="+mn-lt"/>
                <a:ea typeface="+mn-ea"/>
                <a:cs typeface="+mn-cs"/>
              </a:rPr>
              <a:t>, the uterus becomes an intra-abdominal organ and is more vulnerable to injury.</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Uterus pushes spleen and liver against ribs, become more vulnerable to injury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uterus is very sensitive and even low speed minor trauma can lead to placental abruption – where the placenta separates from the uterus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Minor trauma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low-speed motor vehicle crashes [MVCs]) in a pregnant woman can lead to serious consequences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placental abruption) in the mother and fetus.</a:t>
            </a:r>
            <a:endParaRPr lang="en-US" dirty="0"/>
          </a:p>
          <a:p>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21</a:t>
            </a:fld>
            <a:endParaRPr lang="en-US"/>
          </a:p>
        </p:txBody>
      </p:sp>
    </p:spTree>
    <p:extLst>
      <p:ext uri="{BB962C8B-B14F-4D97-AF65-F5344CB8AC3E}">
        <p14:creationId xmlns:p14="http://schemas.microsoft.com/office/powerpoint/2010/main" val="1289758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Sheer force + moms body folding -&gt; increased intra-abdominal pressure -&gt; leading to abruption </a:t>
            </a:r>
          </a:p>
          <a:p>
            <a:endParaRPr lang="en-US" sz="1200" dirty="0"/>
          </a:p>
          <a:p>
            <a:r>
              <a:rPr lang="en-US" sz="1200" kern="1200" dirty="0">
                <a:solidFill>
                  <a:schemeClr val="tx1"/>
                </a:solidFill>
                <a:effectLst/>
                <a:latin typeface="+mn-lt"/>
                <a:ea typeface="+mn-ea"/>
                <a:cs typeface="+mn-cs"/>
              </a:rPr>
              <a:t>Higher risk in sever trauma requiring hospitalization, but, this occurs in lower mechanism injuries and you can not necessarily predict who will develop this</a:t>
            </a:r>
            <a:r>
              <a:rPr lang="en-US" dirty="0">
                <a:effectLst/>
              </a:rPr>
              <a:t> just based on mechanism alone</a:t>
            </a:r>
            <a:endParaRPr lang="en-US" sz="1200" dirty="0"/>
          </a:p>
          <a:p>
            <a:endParaRPr lang="en-US" sz="1200" dirty="0"/>
          </a:p>
          <a:p>
            <a:r>
              <a:rPr lang="en-US" sz="1800" dirty="0"/>
              <a:t>Very high risk of maternal (c-sec, postpartum hem, transfusion) and fetal (</a:t>
            </a:r>
            <a:r>
              <a:rPr lang="en-US" sz="1800" dirty="0" err="1"/>
              <a:t>perterm</a:t>
            </a:r>
            <a:r>
              <a:rPr lang="en-US" sz="1800" dirty="0"/>
              <a:t> birth, </a:t>
            </a:r>
            <a:r>
              <a:rPr lang="en-US" sz="1800" dirty="0" err="1"/>
              <a:t>intraut</a:t>
            </a:r>
            <a:r>
              <a:rPr lang="en-US" sz="1800" dirty="0"/>
              <a:t> growth retardation, low birth </a:t>
            </a:r>
            <a:r>
              <a:rPr lang="en-US" sz="1800" dirty="0" err="1"/>
              <a:t>wt</a:t>
            </a:r>
            <a:r>
              <a:rPr lang="en-US" sz="1800" dirty="0"/>
              <a:t>, cerebral palsy) morbidity and mortality </a:t>
            </a:r>
          </a:p>
          <a:p>
            <a:endParaRPr lang="en-US" sz="1800" dirty="0"/>
          </a:p>
          <a:p>
            <a:r>
              <a:rPr lang="en-US" sz="1800" dirty="0"/>
              <a:t>Abruptions can </a:t>
            </a:r>
            <a:r>
              <a:rPr lang="en-US" sz="1800" dirty="0" err="1"/>
              <a:t>occus</a:t>
            </a:r>
            <a:r>
              <a:rPr lang="en-US" sz="1800" dirty="0"/>
              <a:t> along the posterior aspect of the uterus and therefore, an US exam alone is not </a:t>
            </a:r>
            <a:r>
              <a:rPr lang="en-US" sz="1800" dirty="0" err="1"/>
              <a:t>realiable</a:t>
            </a:r>
            <a:r>
              <a:rPr lang="en-US" sz="1800" dirty="0"/>
              <a:t> </a:t>
            </a:r>
            <a:br>
              <a:rPr lang="en-US" sz="2800" dirty="0"/>
            </a:br>
            <a:br>
              <a:rPr lang="en-US" sz="1800" dirty="0"/>
            </a:br>
            <a:r>
              <a:rPr lang="en-US" sz="1200" dirty="0"/>
              <a:t>Onset of presentation can occur as late as 5 d. </a:t>
            </a:r>
            <a:br>
              <a:rPr lang="en-US" sz="1800" dirty="0"/>
            </a:br>
            <a:r>
              <a:rPr lang="en-US" sz="1200" dirty="0"/>
              <a:t>Any </a:t>
            </a:r>
            <a:r>
              <a:rPr lang="en-US" sz="1200" dirty="0" err="1"/>
              <a:t>pt</a:t>
            </a:r>
            <a:r>
              <a:rPr lang="en-US" sz="1200" dirty="0"/>
              <a:t> with abdominal pain, back pain, </a:t>
            </a:r>
            <a:r>
              <a:rPr lang="en-US" sz="1200" dirty="0" err="1"/>
              <a:t>vb</a:t>
            </a:r>
            <a:r>
              <a:rPr lang="en-US" sz="1200" dirty="0"/>
              <a:t>, uterine </a:t>
            </a:r>
            <a:r>
              <a:rPr lang="en-US" sz="1200" dirty="0" err="1"/>
              <a:t>ttp</a:t>
            </a:r>
            <a:r>
              <a:rPr lang="en-US" sz="1200" dirty="0"/>
              <a:t>, contractions should be evaluated for abruption </a:t>
            </a:r>
            <a:br>
              <a:rPr lang="en-US" sz="1800" dirty="0"/>
            </a:br>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22</a:t>
            </a:fld>
            <a:endParaRPr lang="en-US"/>
          </a:p>
        </p:txBody>
      </p:sp>
    </p:spTree>
    <p:extLst>
      <p:ext uri="{BB962C8B-B14F-4D97-AF65-F5344CB8AC3E}">
        <p14:creationId xmlns:p14="http://schemas.microsoft.com/office/powerpoint/2010/main" val="1051012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lap belt should be placed below your belly, touching your thighs, and low and snug on your hip bones.</a:t>
            </a:r>
            <a:endParaRPr lang="en-US" sz="1200" dirty="0"/>
          </a:p>
          <a:p>
            <a:endParaRPr lang="en-US" sz="1200" dirty="0"/>
          </a:p>
          <a:p>
            <a:r>
              <a:rPr lang="en-US" sz="1200" dirty="0"/>
              <a:t>Improper seat belt placement results in 3-4 fold increase transmitted force through the uterus </a:t>
            </a:r>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23</a:t>
            </a:fld>
            <a:endParaRPr lang="en-US"/>
          </a:p>
        </p:txBody>
      </p:sp>
    </p:spTree>
    <p:extLst>
      <p:ext uri="{BB962C8B-B14F-4D97-AF65-F5344CB8AC3E}">
        <p14:creationId xmlns:p14="http://schemas.microsoft.com/office/powerpoint/2010/main" val="1437818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know this is a tough topic and I hope you never find yourself in this position but it is crucial to know how to manage the pregnant patient who goes into cardiac arrest.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course we all want to save both mom and baby but we have to remember her that our primary goal is to stabilize the mother first, as fetal outcomes are directly correlated with maternal resuscitation.</a:t>
            </a:r>
          </a:p>
          <a:p>
            <a:endParaRPr lang="en-US" dirty="0"/>
          </a:p>
        </p:txBody>
      </p:sp>
      <p:sp>
        <p:nvSpPr>
          <p:cNvPr id="4" name="Slide Number Placeholder 3"/>
          <p:cNvSpPr>
            <a:spLocks noGrp="1"/>
          </p:cNvSpPr>
          <p:nvPr>
            <p:ph type="sldNum" sz="quarter" idx="5"/>
          </p:nvPr>
        </p:nvSpPr>
        <p:spPr/>
        <p:txBody>
          <a:bodyPr/>
          <a:lstStyle/>
          <a:p>
            <a:fld id="{93800C20-99CA-144A-89F8-808B5F299C69}" type="slidenum">
              <a:rPr lang="en-US" smtClean="0"/>
              <a:t>24</a:t>
            </a:fld>
            <a:endParaRPr lang="en-US"/>
          </a:p>
        </p:txBody>
      </p:sp>
    </p:spTree>
    <p:extLst>
      <p:ext uri="{BB962C8B-B14F-4D97-AF65-F5344CB8AC3E}">
        <p14:creationId xmlns:p14="http://schemas.microsoft.com/office/powerpoint/2010/main" val="237712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is the first scientific statement from the American Heart Association on maternal resuscitation from 2015. This document will provide readers with \guidelines and recommendations for all aspects of maternal resuscitation. </a:t>
            </a:r>
          </a:p>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Chest compressions rate (100/min) and depth (2 cm) same as in non-regnant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Previous guidelines recommended placing the hands slightly higher on the sternum in the pregnant patient. </a:t>
            </a:r>
            <a:r>
              <a:rPr lang="en-US" sz="1200" kern="1200" dirty="0">
                <a:solidFill>
                  <a:schemeClr val="tx1"/>
                </a:solidFill>
                <a:effectLst/>
                <a:latin typeface="+mn-lt"/>
                <a:ea typeface="+mn-ea"/>
                <a:cs typeface="+mn-cs"/>
              </a:rPr>
              <a:t>There is no evidence to support more cephalad position of hands for chest compressions; thus, the hand position should remain the same as for a non-pregnant patient.</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Defibrillation and cardioversion shocks to the maternal chest would be expected to pass minimal energy to the fetus and is considered safe in all stages of pregnancy. </a:t>
            </a:r>
            <a:r>
              <a:rPr lang="en-US" sz="1200" kern="1200" dirty="0">
                <a:solidFill>
                  <a:schemeClr val="tx1"/>
                </a:solidFill>
                <a:effectLst/>
                <a:latin typeface="+mn-lt"/>
                <a:ea typeface="+mn-ea"/>
                <a:cs typeface="+mn-cs"/>
              </a:rPr>
              <a:t>The energy required for defibrillation is the same as current recommendations for the non-pregnant patient. There is no evidence indicating that maternal defibrillation could lead to adverse fetal outcomes.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Uterus pushed up on lungs and causes decreased function residual capacity (not a lot of extra air left in lung) + increased o2 demand from baby = mom becomes hypoxic quick. BVM with 100% O2 and early intubation – prepare for difficult airway- aspiration, edema and friable (hormones)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fetal scalp electrode is in place to monitor the fetal heart rate, it is reasonable to disconnect the electrode from the power source before shock; however, maternal defibrillation should not be delayed</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3800C20-99CA-144A-89F8-808B5F299C69}" type="slidenum">
              <a:rPr lang="en-US" smtClean="0"/>
              <a:t>25</a:t>
            </a:fld>
            <a:endParaRPr lang="en-US"/>
          </a:p>
        </p:txBody>
      </p:sp>
    </p:spTree>
    <p:extLst>
      <p:ext uri="{BB962C8B-B14F-4D97-AF65-F5344CB8AC3E}">
        <p14:creationId xmlns:p14="http://schemas.microsoft.com/office/powerpoint/2010/main" val="4114774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a pregnant patient in cardiac arrest it is important to take into account the effects that the enlarged uterus has on maternal </a:t>
            </a:r>
            <a:r>
              <a:rPr lang="en-US" dirty="0" err="1"/>
              <a:t>circulcation</a:t>
            </a:r>
            <a:endParaRPr lang="en-US" dirty="0"/>
          </a:p>
          <a:p>
            <a:endParaRPr lang="en-US" dirty="0"/>
          </a:p>
          <a:p>
            <a:r>
              <a:rPr lang="en-US" dirty="0"/>
              <a:t>The effects of uterine compression on the vasculature can be seen as early has 12-14 weeks gestational age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maternal position has a great impact on intravascular pressures and cardiac output and pts can become hypotensive in supine position</a:t>
            </a:r>
            <a:r>
              <a:rPr lang="en-US" sz="1800"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CO in supine position is reduced by 25%</a:t>
            </a:r>
            <a:endParaRPr lang="en-US" sz="1800" kern="1200" dirty="0">
              <a:solidFill>
                <a:schemeClr val="tx1"/>
              </a:solidFill>
              <a:effectLst/>
              <a:latin typeface="+mn-lt"/>
              <a:ea typeface="+mn-ea"/>
              <a:cs typeface="+mn-cs"/>
            </a:endParaRPr>
          </a:p>
          <a:p>
            <a:endParaRPr lang="en-US" dirty="0"/>
          </a:p>
          <a:p>
            <a:endParaRPr lang="en-US" dirty="0"/>
          </a:p>
          <a:p>
            <a:r>
              <a:rPr lang="en-US" dirty="0"/>
              <a:t>Class 1 recommendation by the AHA</a:t>
            </a:r>
          </a:p>
          <a:p>
            <a:r>
              <a:rPr lang="en-US" sz="1200" b="0" i="0" kern="1200" dirty="0">
                <a:solidFill>
                  <a:schemeClr val="tx1"/>
                </a:solidFill>
                <a:effectLst/>
                <a:latin typeface="+mn-lt"/>
                <a:ea typeface="+mn-ea"/>
                <a:cs typeface="+mn-cs"/>
              </a:rPr>
              <a:t>uterus can produce increased afterload through compression of the aorta and decreased cardiac return through compression of the inferior vena cava, starting at ≈12 to 14 weeks of gestational age.</a:t>
            </a:r>
            <a:r>
              <a:rPr lang="en-US" sz="1200" b="1" i="0" u="none" strike="noStrike" kern="1200" baseline="30000" dirty="0">
                <a:solidFill>
                  <a:schemeClr val="tx1"/>
                </a:solidFill>
                <a:effectLst/>
                <a:latin typeface="+mn-lt"/>
                <a:ea typeface="+mn-ea"/>
                <a:cs typeface="+mn-cs"/>
                <a:hlinkClick r:id="rId3"/>
              </a:rPr>
              <a:t>13</a:t>
            </a:r>
            <a:r>
              <a:rPr lang="en-US" sz="1200" b="0" i="0" kern="1200" dirty="0">
                <a:solidFill>
                  <a:schemeClr val="tx1"/>
                </a:solidFill>
                <a:effectLst/>
                <a:latin typeface="+mn-lt"/>
                <a:ea typeface="+mn-ea"/>
                <a:cs typeface="+mn-cs"/>
              </a:rPr>
              <a:t> As a result, the supine position, which is most favorable for resuscitation, can lead to hypotension</a:t>
            </a:r>
          </a:p>
          <a:p>
            <a:r>
              <a:rPr lang="en-US" sz="1200" kern="1200" dirty="0">
                <a:solidFill>
                  <a:schemeClr val="tx1"/>
                </a:solidFill>
                <a:effectLst/>
                <a:latin typeface="+mn-lt"/>
                <a:ea typeface="+mn-ea"/>
                <a:cs typeface="+mn-cs"/>
              </a:rPr>
              <a:t>Gravid uterus can compress aorta (increase afterload) and compress IFV (decreased venous return) – this starts as soon as </a:t>
            </a:r>
            <a:r>
              <a:rPr lang="en-US" sz="1200" b="1" kern="1200" dirty="0">
                <a:solidFill>
                  <a:schemeClr val="tx1"/>
                </a:solidFill>
                <a:effectLst/>
                <a:latin typeface="+mn-lt"/>
                <a:ea typeface="+mn-ea"/>
                <a:cs typeface="+mn-cs"/>
              </a:rPr>
              <a:t>12-14 weeks</a:t>
            </a:r>
            <a:endParaRPr lang="en-US" sz="18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maternal position has a great impact on intravascular pressures and cardiac output and pts can become hypotensive in supine position</a:t>
            </a:r>
            <a:r>
              <a:rPr lang="en-US" sz="1800"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CO in supine position is reduced by 25%</a:t>
            </a:r>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26</a:t>
            </a:fld>
            <a:endParaRPr lang="en-US"/>
          </a:p>
        </p:txBody>
      </p:sp>
    </p:spTree>
    <p:extLst>
      <p:ext uri="{BB962C8B-B14F-4D97-AF65-F5344CB8AC3E}">
        <p14:creationId xmlns:p14="http://schemas.microsoft.com/office/powerpoint/2010/main" val="2545098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E20367-880D-C74B-AE09-09C68DB49630}" type="slidenum">
              <a:rPr lang="en-US" smtClean="0"/>
              <a:t>27</a:t>
            </a:fld>
            <a:endParaRPr lang="en-US"/>
          </a:p>
        </p:txBody>
      </p:sp>
    </p:spTree>
    <p:extLst>
      <p:ext uri="{BB962C8B-B14F-4D97-AF65-F5344CB8AC3E}">
        <p14:creationId xmlns:p14="http://schemas.microsoft.com/office/powerpoint/2010/main" val="431547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PMCD</a:t>
            </a:r>
          </a:p>
          <a:p>
            <a:pPr lvl="0"/>
            <a:r>
              <a:rPr lang="en-US" sz="1200" kern="1200" dirty="0">
                <a:solidFill>
                  <a:schemeClr val="tx1"/>
                </a:solidFill>
                <a:effectLst/>
                <a:latin typeface="+mn-lt"/>
                <a:ea typeface="+mn-ea"/>
                <a:cs typeface="+mn-cs"/>
              </a:rPr>
              <a:t>Decision should be made in conjunction with family, obstetrician, and neonatologist.</a:t>
            </a:r>
          </a:p>
          <a:p>
            <a:pPr lvl="0"/>
            <a:r>
              <a:rPr lang="en-US" sz="1200" kern="1200" dirty="0">
                <a:solidFill>
                  <a:schemeClr val="tx1"/>
                </a:solidFill>
                <a:effectLst/>
                <a:latin typeface="+mn-lt"/>
                <a:ea typeface="+mn-ea"/>
                <a:cs typeface="+mn-cs"/>
              </a:rPr>
              <a:t>Indications</a:t>
            </a:r>
          </a:p>
          <a:p>
            <a:pPr lvl="1"/>
            <a:r>
              <a:rPr lang="en-US" sz="1200" kern="1200" dirty="0">
                <a:solidFill>
                  <a:schemeClr val="tx1"/>
                </a:solidFill>
                <a:effectLst/>
                <a:latin typeface="+mn-lt"/>
                <a:ea typeface="+mn-ea"/>
                <a:cs typeface="+mn-cs"/>
              </a:rPr>
              <a:t>Maternal cardiac arrest after 4 min of unsuccessful CPR</a:t>
            </a:r>
          </a:p>
          <a:p>
            <a:pPr lvl="1"/>
            <a:r>
              <a:rPr lang="en-US" sz="1200" kern="1200" dirty="0">
                <a:solidFill>
                  <a:schemeClr val="tx1"/>
                </a:solidFill>
                <a:effectLst/>
                <a:latin typeface="+mn-lt"/>
                <a:ea typeface="+mn-ea"/>
                <a:cs typeface="+mn-cs"/>
              </a:rPr>
              <a:t>the gravid uterus is thought to interfere with maternal hemodynamics,</a:t>
            </a:r>
          </a:p>
          <a:p>
            <a:pPr lvl="1"/>
            <a:r>
              <a:rPr lang="en-US" sz="1200" kern="1200" dirty="0">
                <a:solidFill>
                  <a:schemeClr val="tx1"/>
                </a:solidFill>
                <a:effectLst/>
                <a:latin typeface="+mn-lt"/>
                <a:ea typeface="+mn-ea"/>
                <a:cs typeface="+mn-cs"/>
              </a:rPr>
              <a:t>the fetus has a reasonable chance of viability (22-23 </a:t>
            </a:r>
            <a:r>
              <a:rPr lang="en-US" sz="1200" kern="1200" dirty="0" err="1">
                <a:solidFill>
                  <a:schemeClr val="tx1"/>
                </a:solidFill>
                <a:effectLst/>
                <a:latin typeface="+mn-lt"/>
                <a:ea typeface="+mn-ea"/>
                <a:cs typeface="+mn-cs"/>
              </a:rPr>
              <a:t>wk</a:t>
            </a:r>
            <a:r>
              <a:rPr lang="en-US" sz="1200" kern="1200" dirty="0">
                <a:solidFill>
                  <a:schemeClr val="tx1"/>
                </a:solidFill>
                <a:effectLst/>
                <a:latin typeface="+mn-lt"/>
                <a:ea typeface="+mn-ea"/>
                <a:cs typeface="+mn-cs"/>
              </a:rPr>
              <a:t> is the lower limit of neonatal viability, and early delivery can minimize the risk of anoxic brain injury to the fetus), and</a:t>
            </a:r>
          </a:p>
          <a:p>
            <a:pPr lvl="1"/>
            <a:r>
              <a:rPr lang="en-US" sz="1200" kern="1200" dirty="0">
                <a:solidFill>
                  <a:schemeClr val="tx1"/>
                </a:solidFill>
                <a:effectLst/>
                <a:latin typeface="+mn-lt"/>
                <a:ea typeface="+mn-ea"/>
                <a:cs typeface="+mn-cs"/>
              </a:rPr>
              <a:t>Capability to deliver and resuscitate neonate</a:t>
            </a:r>
          </a:p>
          <a:p>
            <a:endParaRPr lang="en-US" dirty="0"/>
          </a:p>
        </p:txBody>
      </p:sp>
      <p:sp>
        <p:nvSpPr>
          <p:cNvPr id="4" name="Slide Number Placeholder 3"/>
          <p:cNvSpPr>
            <a:spLocks noGrp="1"/>
          </p:cNvSpPr>
          <p:nvPr>
            <p:ph type="sldNum" sz="quarter" idx="5"/>
          </p:nvPr>
        </p:nvSpPr>
        <p:spPr/>
        <p:txBody>
          <a:bodyPr/>
          <a:lstStyle/>
          <a:p>
            <a:fld id="{93800C20-99CA-144A-89F8-808B5F299C69}" type="slidenum">
              <a:rPr lang="en-US" smtClean="0"/>
              <a:t>28</a:t>
            </a:fld>
            <a:endParaRPr lang="en-US"/>
          </a:p>
        </p:txBody>
      </p:sp>
    </p:spTree>
    <p:extLst>
      <p:ext uri="{BB962C8B-B14F-4D97-AF65-F5344CB8AC3E}">
        <p14:creationId xmlns:p14="http://schemas.microsoft.com/office/powerpoint/2010/main" val="44479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Assess fundal height, should be at or above the umbilicus </a:t>
            </a:r>
          </a:p>
          <a:p>
            <a:endParaRPr lang="en-US" dirty="0"/>
          </a:p>
        </p:txBody>
      </p:sp>
      <p:sp>
        <p:nvSpPr>
          <p:cNvPr id="4" name="Slide Number Placeholder 3"/>
          <p:cNvSpPr>
            <a:spLocks noGrp="1"/>
          </p:cNvSpPr>
          <p:nvPr>
            <p:ph type="sldNum" sz="quarter" idx="5"/>
          </p:nvPr>
        </p:nvSpPr>
        <p:spPr/>
        <p:txBody>
          <a:bodyPr/>
          <a:lstStyle/>
          <a:p>
            <a:fld id="{DFE20367-880D-C74B-AE09-09C68DB49630}" type="slidenum">
              <a:rPr lang="en-US" smtClean="0"/>
              <a:t>29</a:t>
            </a:fld>
            <a:endParaRPr lang="en-US"/>
          </a:p>
        </p:txBody>
      </p:sp>
    </p:spTree>
    <p:extLst>
      <p:ext uri="{BB962C8B-B14F-4D97-AF65-F5344CB8AC3E}">
        <p14:creationId xmlns:p14="http://schemas.microsoft.com/office/powerpoint/2010/main" val="1043211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 min mark is based off of anoxic brain injury for the fetus</a:t>
            </a:r>
          </a:p>
          <a:p>
            <a:endParaRPr lang="en-US" dirty="0"/>
          </a:p>
          <a:p>
            <a:r>
              <a:rPr lang="en-US" dirty="0"/>
              <a:t>Studies show that there is a 50% </a:t>
            </a:r>
            <a:r>
              <a:rPr lang="en-US" sz="1200" kern="1200" dirty="0">
                <a:solidFill>
                  <a:schemeClr val="tx1"/>
                </a:solidFill>
                <a:effectLst/>
                <a:latin typeface="+mn-lt"/>
                <a:ea typeface="+mn-ea"/>
                <a:cs typeface="+mn-cs"/>
              </a:rPr>
              <a:t>maternal and neonatal injury-free survival is approximately 25 min</a:t>
            </a:r>
            <a:endParaRPr lang="en-US" dirty="0"/>
          </a:p>
          <a:p>
            <a:endParaRPr lang="en-US" dirty="0"/>
          </a:p>
          <a:p>
            <a:r>
              <a:rPr lang="en-US" sz="1200" b="0" i="0" kern="1200" dirty="0">
                <a:solidFill>
                  <a:schemeClr val="tx1"/>
                </a:solidFill>
                <a:effectLst/>
                <a:latin typeface="+mn-lt"/>
                <a:ea typeface="+mn-ea"/>
                <a:cs typeface="+mn-cs"/>
              </a:rPr>
              <a:t>If you think of this procedures as a resuscitative hysterotomy, it will continue to hold benefits to the mother</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Remmeber</a:t>
            </a:r>
            <a:r>
              <a:rPr lang="en-US" sz="1200" b="0" i="0" kern="1200" dirty="0">
                <a:solidFill>
                  <a:schemeClr val="tx1"/>
                </a:solidFill>
                <a:effectLst/>
                <a:latin typeface="+mn-lt"/>
                <a:ea typeface="+mn-ea"/>
                <a:cs typeface="+mn-cs"/>
              </a:rPr>
              <a:t>: Takes pressure off IVC and improves maternal venous return, decreased pressure on diaphragm and improves respiration</a:t>
            </a:r>
          </a:p>
          <a:p>
            <a:endParaRPr lang="en-US" dirty="0"/>
          </a:p>
        </p:txBody>
      </p:sp>
      <p:sp>
        <p:nvSpPr>
          <p:cNvPr id="4" name="Slide Number Placeholder 3"/>
          <p:cNvSpPr>
            <a:spLocks noGrp="1"/>
          </p:cNvSpPr>
          <p:nvPr>
            <p:ph type="sldNum" sz="quarter" idx="5"/>
          </p:nvPr>
        </p:nvSpPr>
        <p:spPr/>
        <p:txBody>
          <a:bodyPr/>
          <a:lstStyle/>
          <a:p>
            <a:fld id="{93800C20-99CA-144A-89F8-808B5F299C69}" type="slidenum">
              <a:rPr lang="en-US" smtClean="0"/>
              <a:t>30</a:t>
            </a:fld>
            <a:endParaRPr lang="en-US"/>
          </a:p>
        </p:txBody>
      </p:sp>
    </p:spTree>
    <p:extLst>
      <p:ext uri="{BB962C8B-B14F-4D97-AF65-F5344CB8AC3E}">
        <p14:creationId xmlns:p14="http://schemas.microsoft.com/office/powerpoint/2010/main" val="653989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type of trauma do pregnant women experience</a:t>
            </a:r>
          </a:p>
          <a:p>
            <a:endParaRPr lang="en-US" dirty="0"/>
          </a:p>
          <a:p>
            <a:r>
              <a:rPr lang="en-US" dirty="0"/>
              <a:t>Systematic review from the American Journal of Obstetrics and Gynecology that looked at data regarding trauma in pregnancy from 1990-2012</a:t>
            </a:r>
          </a:p>
          <a:p>
            <a:endParaRPr lang="en-US" dirty="0"/>
          </a:p>
          <a:p>
            <a:r>
              <a:rPr lang="en-US" dirty="0"/>
              <a:t>When they looked at the prevalence of different types of injury mechanisms in pregnant pts what they found was domestic violence was by far the most common</a:t>
            </a:r>
          </a:p>
        </p:txBody>
      </p:sp>
      <p:sp>
        <p:nvSpPr>
          <p:cNvPr id="4" name="Slide Number Placeholder 3"/>
          <p:cNvSpPr>
            <a:spLocks noGrp="1"/>
          </p:cNvSpPr>
          <p:nvPr>
            <p:ph type="sldNum" sz="quarter" idx="5"/>
          </p:nvPr>
        </p:nvSpPr>
        <p:spPr/>
        <p:txBody>
          <a:bodyPr/>
          <a:lstStyle/>
          <a:p>
            <a:fld id="{DCCCF69C-2D74-954D-8B48-0B35C2BCCECB}" type="slidenum">
              <a:rPr lang="en-US" smtClean="0"/>
              <a:t>3</a:t>
            </a:fld>
            <a:endParaRPr lang="en-US"/>
          </a:p>
        </p:txBody>
      </p:sp>
    </p:spTree>
    <p:extLst>
      <p:ext uri="{BB962C8B-B14F-4D97-AF65-F5344CB8AC3E}">
        <p14:creationId xmlns:p14="http://schemas.microsoft.com/office/powerpoint/2010/main" val="911612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AHA, the European Resuscitation Council, and the Society for Obstetric Anesthesia and Perinatology have adopted the “4-min rule,” which refers to the initiation of PMCD within 4 min of maternal cardiac arrest without a return of spontaneous circulation, with the objective of delivery within 5 min. This </a:t>
            </a:r>
            <a:r>
              <a:rPr lang="en-US" sz="1200" b="1" kern="1200" dirty="0">
                <a:solidFill>
                  <a:srgbClr val="FF0000"/>
                </a:solidFill>
                <a:effectLst/>
                <a:latin typeface="+mn-lt"/>
                <a:ea typeface="+mn-ea"/>
                <a:cs typeface="+mn-cs"/>
              </a:rPr>
              <a:t>guideline is based on the presumed onset of anoxic brain injury to the fetus after 4-6 min of maternal cardiac arrest.</a:t>
            </a:r>
            <a:r>
              <a:rPr lang="en-US" sz="1200" kern="1200" dirty="0">
                <a:solidFill>
                  <a:schemeClr val="tx1"/>
                </a:solidFill>
                <a:effectLst/>
                <a:latin typeface="+mn-lt"/>
                <a:ea typeface="+mn-ea"/>
                <a:cs typeface="+mn-cs"/>
              </a:rPr>
              <a:t> However, a review of published literature suggests that most PMCD deliveries (&lt;8-10%) cannot be accomplished within 5 min of maternal arrest and that the threshold for 50% maternal and neonatal injury-free survival is approximately 25 and 26 min, respectively. Therefore, PMCD should be performed as quickly as possible once the decision has been made, even if delivery cannot be accomplished within 1 min.</a:t>
            </a:r>
          </a:p>
          <a:p>
            <a:endParaRPr lang="en-US" dirty="0"/>
          </a:p>
          <a:p>
            <a:endParaRPr lang="en-US" dirty="0"/>
          </a:p>
          <a:p>
            <a:r>
              <a:rPr lang="en-US" dirty="0"/>
              <a:t>Mother arrests -&gt; resuscitate for 4 min -&gt; no ROSC -&gt; initiate PMCD and deliver baby in 1 min (ideally)</a:t>
            </a:r>
          </a:p>
        </p:txBody>
      </p:sp>
      <p:sp>
        <p:nvSpPr>
          <p:cNvPr id="4" name="Slide Number Placeholder 3"/>
          <p:cNvSpPr>
            <a:spLocks noGrp="1"/>
          </p:cNvSpPr>
          <p:nvPr>
            <p:ph type="sldNum" sz="quarter" idx="5"/>
          </p:nvPr>
        </p:nvSpPr>
        <p:spPr/>
        <p:txBody>
          <a:bodyPr/>
          <a:lstStyle/>
          <a:p>
            <a:fld id="{93800C20-99CA-144A-89F8-808B5F299C69}" type="slidenum">
              <a:rPr lang="en-US" smtClean="0"/>
              <a:t>31</a:t>
            </a:fld>
            <a:endParaRPr lang="en-US"/>
          </a:p>
        </p:txBody>
      </p:sp>
    </p:spTree>
    <p:extLst>
      <p:ext uri="{BB962C8B-B14F-4D97-AF65-F5344CB8AC3E}">
        <p14:creationId xmlns:p14="http://schemas.microsoft.com/office/powerpoint/2010/main" val="1096226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Steps: </a:t>
            </a:r>
          </a:p>
          <a:p>
            <a:endParaRPr lang="en-US" dirty="0"/>
          </a:p>
          <a:p>
            <a:pPr marL="228600" indent="-228600">
              <a:buFont typeface="+mj-lt"/>
              <a:buAutoNum type="arabicPeriod"/>
            </a:pPr>
            <a:r>
              <a:rPr lang="en-US" dirty="0"/>
              <a:t>Pt placed in the left lateral decubitus position</a:t>
            </a:r>
          </a:p>
          <a:p>
            <a:pPr marL="228600" indent="-228600">
              <a:buFont typeface="+mj-lt"/>
              <a:buAutoNum type="arabicPeriod"/>
            </a:pPr>
            <a:endParaRPr lang="en-US" dirty="0"/>
          </a:p>
          <a:p>
            <a:pPr marL="228600" indent="-228600">
              <a:buFont typeface="+mj-lt"/>
              <a:buAutoNum type="arabicPeriod"/>
            </a:pPr>
            <a:r>
              <a:rPr lang="en-US" dirty="0"/>
              <a:t>Using a 10 blade a vertical incision is made from xiphoid to pubic symphysis through all the layers of the abdominal wall </a:t>
            </a:r>
          </a:p>
          <a:p>
            <a:pPr marL="228600" indent="-228600">
              <a:buFont typeface="+mj-lt"/>
              <a:buAutoNum type="arabicPeriod"/>
            </a:pPr>
            <a:endParaRPr lang="en-US" dirty="0"/>
          </a:p>
          <a:p>
            <a:pPr marL="228600" indent="-228600">
              <a:buFont typeface="+mj-lt"/>
              <a:buAutoNum type="arabicPeriod"/>
            </a:pPr>
            <a:r>
              <a:rPr lang="en-US" dirty="0"/>
              <a:t>Manually retract the bladder (ideal if bladder can be decompressed by placing </a:t>
            </a:r>
            <a:r>
              <a:rPr lang="en-US" dirty="0" err="1"/>
              <a:t>foley</a:t>
            </a:r>
            <a:r>
              <a:rPr lang="en-US" dirty="0"/>
              <a:t>)</a:t>
            </a:r>
          </a:p>
          <a:p>
            <a:pPr marL="228600" indent="-228600">
              <a:buFont typeface="+mj-lt"/>
              <a:buAutoNum type="arabicPeriod"/>
            </a:pPr>
            <a:endParaRPr lang="en-US" dirty="0"/>
          </a:p>
          <a:p>
            <a:pPr marL="228600" indent="-228600">
              <a:buFont typeface="+mj-lt"/>
              <a:buAutoNum type="arabicPeriod"/>
            </a:pPr>
            <a:r>
              <a:rPr lang="en-US" dirty="0"/>
              <a:t>Next, make another small vertical incision in the fundus of the uterus</a:t>
            </a:r>
          </a:p>
          <a:p>
            <a:pPr marL="228600" indent="-228600">
              <a:buFont typeface="+mj-lt"/>
              <a:buAutoNum type="arabicPeriod"/>
            </a:pPr>
            <a:endParaRPr lang="en-US" dirty="0"/>
          </a:p>
          <a:p>
            <a:pPr marL="228600" indent="-228600">
              <a:buFont typeface="+mj-lt"/>
              <a:buAutoNum type="arabicPeriod"/>
            </a:pPr>
            <a:r>
              <a:rPr lang="en-US" dirty="0"/>
              <a:t>Use scissors to extend the </a:t>
            </a:r>
            <a:r>
              <a:rPr lang="en-US" dirty="0" err="1"/>
              <a:t>incisson</a:t>
            </a:r>
            <a:r>
              <a:rPr lang="en-US" dirty="0"/>
              <a:t> (careful not to cause penetrating trauma to the fetus and avoid the placenta if possible)</a:t>
            </a:r>
          </a:p>
          <a:p>
            <a:pPr marL="228600" indent="-228600">
              <a:buFont typeface="+mj-lt"/>
              <a:buAutoNum type="arabicPeriod"/>
            </a:pPr>
            <a:endParaRPr lang="en-US" dirty="0"/>
          </a:p>
          <a:p>
            <a:pPr marL="228600" indent="-228600">
              <a:buFont typeface="+mj-lt"/>
              <a:buAutoNum type="arabicPeriod"/>
            </a:pPr>
            <a:r>
              <a:rPr lang="en-US" dirty="0"/>
              <a:t>Suction baby, clamp and cut cord, another team initiates neonatal resuscitation </a:t>
            </a:r>
          </a:p>
          <a:p>
            <a:pPr marL="228600" indent="-228600">
              <a:buFont typeface="+mj-lt"/>
              <a:buAutoNum type="arabicPeriod"/>
            </a:pPr>
            <a:endParaRPr lang="en-US" dirty="0"/>
          </a:p>
          <a:p>
            <a:pPr marL="228600" indent="-228600">
              <a:buFont typeface="+mj-lt"/>
              <a:buAutoNum type="arabicPeriod"/>
            </a:pPr>
            <a:r>
              <a:rPr lang="en-US" dirty="0"/>
              <a:t>Pack open uterus and abdomen</a:t>
            </a:r>
          </a:p>
          <a:p>
            <a:pPr marL="228600" indent="-228600">
              <a:buFont typeface="+mj-lt"/>
              <a:buAutoNum type="arabicPeriod"/>
            </a:pPr>
            <a:endParaRPr lang="en-US" dirty="0"/>
          </a:p>
          <a:p>
            <a:pPr marL="228600" indent="-228600">
              <a:buFont typeface="+mj-lt"/>
              <a:buAutoNum type="arabicPeriod"/>
            </a:pPr>
            <a:r>
              <a:rPr lang="en-US" dirty="0"/>
              <a:t>Continue ACLS (ant ATLS efforts). If patient achieves ROSC then she should be taken to the OR for closure</a:t>
            </a:r>
          </a:p>
          <a:p>
            <a:pPr marL="228600" indent="-228600">
              <a:buFont typeface="+mj-lt"/>
              <a:buAutoNum type="arabicPeriod"/>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93800C20-99CA-144A-89F8-808B5F299C69}" type="slidenum">
              <a:rPr lang="en-US" smtClean="0"/>
              <a:t>32</a:t>
            </a:fld>
            <a:endParaRPr lang="en-US"/>
          </a:p>
        </p:txBody>
      </p:sp>
    </p:spTree>
    <p:extLst>
      <p:ext uri="{BB962C8B-B14F-4D97-AF65-F5344CB8AC3E}">
        <p14:creationId xmlns:p14="http://schemas.microsoft.com/office/powerpoint/2010/main" val="360174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Primary goal is improvement of maternal resuscitation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Takes pressure off IVC and improves maternal venous return, decreased pressure on diaphragm and improves respiration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Best chance of saving baby is to save mother</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3800C20-99CA-144A-89F8-808B5F299C69}" type="slidenum">
              <a:rPr lang="en-US" smtClean="0"/>
              <a:t>33</a:t>
            </a:fld>
            <a:endParaRPr lang="en-US"/>
          </a:p>
        </p:txBody>
      </p:sp>
    </p:spTree>
    <p:extLst>
      <p:ext uri="{BB962C8B-B14F-4D97-AF65-F5344CB8AC3E}">
        <p14:creationId xmlns:p14="http://schemas.microsoft.com/office/powerpoint/2010/main" val="245266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Perform primary/secondary survey similar to non-pregnant 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pregnancy there are many physiological changes that results in significant hemodynamic changes that we must be aware of when treating a pregnant trauma patient…. </a:t>
            </a:r>
          </a:p>
          <a:p>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4</a:t>
            </a:fld>
            <a:endParaRPr lang="en-US"/>
          </a:p>
        </p:txBody>
      </p:sp>
    </p:spTree>
    <p:extLst>
      <p:ext uri="{BB962C8B-B14F-4D97-AF65-F5344CB8AC3E}">
        <p14:creationId xmlns:p14="http://schemas.microsoft.com/office/powerpoint/2010/main" val="340377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Capillary engorgement of the mucosa throughout the respiratory tract causes swelling of the nasal and oral pharynx, larynx, and trachea, resulting in difficulty with nasal breathing, epistaxis, and voice changes (8, 9). </a:t>
            </a:r>
          </a:p>
          <a:p>
            <a:endParaRPr lang="en-US" dirty="0"/>
          </a:p>
          <a:p>
            <a:r>
              <a:rPr lang="en-US" dirty="0"/>
              <a:t>Elevated estrogen levels and an increase in blood volume associated with pregnancy may contribute to the mucosal edema </a:t>
            </a:r>
          </a:p>
          <a:p>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5</a:t>
            </a:fld>
            <a:endParaRPr lang="en-US"/>
          </a:p>
        </p:txBody>
      </p:sp>
    </p:spTree>
    <p:extLst>
      <p:ext uri="{BB962C8B-B14F-4D97-AF65-F5344CB8AC3E}">
        <p14:creationId xmlns:p14="http://schemas.microsoft.com/office/powerpoint/2010/main" val="188516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is from the British journal of anesthesia that noticed that there was a higher rate of failed/difficult intubation in pregnant woman and they wanted to know why.  </a:t>
            </a:r>
          </a:p>
          <a:p>
            <a:endParaRPr lang="en-US" dirty="0"/>
          </a:p>
          <a:p>
            <a:r>
              <a:rPr lang="en-US" dirty="0"/>
              <a:t>In this study they compared the </a:t>
            </a:r>
            <a:r>
              <a:rPr lang="en-US" dirty="0" err="1"/>
              <a:t>mallampati</a:t>
            </a:r>
            <a:r>
              <a:rPr lang="en-US" dirty="0"/>
              <a:t> score of 242 pregnant women at 12 weeks and 38 weeks of gestation.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shown in the graph - at 38 weeks the number of grade 4 cases had increased by 34%</a:t>
            </a:r>
          </a:p>
          <a:p>
            <a:endParaRPr lang="en-US" dirty="0"/>
          </a:p>
          <a:p>
            <a:r>
              <a:rPr lang="en-US" dirty="0"/>
              <a:t>They found that as the women were further along in their pregnancy their </a:t>
            </a:r>
            <a:r>
              <a:rPr lang="en-US" dirty="0" err="1"/>
              <a:t>mallampati</a:t>
            </a:r>
            <a:r>
              <a:rPr lang="en-US" dirty="0"/>
              <a:t> score increased – which correlates with a a more difficult airway</a:t>
            </a:r>
          </a:p>
          <a:p>
            <a:endParaRPr lang="en-US" dirty="0"/>
          </a:p>
          <a:p>
            <a:r>
              <a:rPr lang="en-US" dirty="0"/>
              <a:t>This is likely due to a combination of fluid retention and increased pharyngeal edema that occurs during pregnancy</a:t>
            </a:r>
          </a:p>
          <a:p>
            <a:endParaRPr lang="en-US" dirty="0"/>
          </a:p>
          <a:p>
            <a:r>
              <a:rPr lang="en-US" dirty="0"/>
              <a:t>https://</a:t>
            </a:r>
            <a:r>
              <a:rPr lang="en-US" dirty="0" err="1"/>
              <a:t>www.bjanaesthesia.org.uk</a:t>
            </a:r>
            <a:r>
              <a:rPr lang="en-US" dirty="0"/>
              <a:t>/article/S0007-0912(17)41185-8/pdf</a:t>
            </a:r>
          </a:p>
        </p:txBody>
      </p:sp>
      <p:sp>
        <p:nvSpPr>
          <p:cNvPr id="4" name="Slide Number Placeholder 3"/>
          <p:cNvSpPr>
            <a:spLocks noGrp="1"/>
          </p:cNvSpPr>
          <p:nvPr>
            <p:ph type="sldNum" sz="quarter" idx="5"/>
          </p:nvPr>
        </p:nvSpPr>
        <p:spPr/>
        <p:txBody>
          <a:bodyPr/>
          <a:lstStyle/>
          <a:p>
            <a:fld id="{DCCCF69C-2D74-954D-8B48-0B35C2BCCECB}" type="slidenum">
              <a:rPr lang="en-US" smtClean="0"/>
              <a:t>6</a:t>
            </a:fld>
            <a:endParaRPr lang="en-US"/>
          </a:p>
        </p:txBody>
      </p:sp>
    </p:spTree>
    <p:extLst>
      <p:ext uri="{BB962C8B-B14F-4D97-AF65-F5344CB8AC3E}">
        <p14:creationId xmlns:p14="http://schemas.microsoft.com/office/powerpoint/2010/main" val="374184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Increased intragastric pressure from gravid uterus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Pearl: after intubation - orogastric tube should be placed for gastric decompression and mitigation of continued aspiration risk.</a:t>
            </a:r>
          </a:p>
          <a:p>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7</a:t>
            </a:fld>
            <a:endParaRPr lang="en-US"/>
          </a:p>
        </p:txBody>
      </p:sp>
    </p:spTree>
    <p:extLst>
      <p:ext uri="{BB962C8B-B14F-4D97-AF65-F5344CB8AC3E}">
        <p14:creationId xmlns:p14="http://schemas.microsoft.com/office/powerpoint/2010/main" val="403694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Obstetric </a:t>
            </a:r>
            <a:r>
              <a:rPr lang="en-US" sz="1200" b="0" i="0" kern="1200" dirty="0" err="1">
                <a:solidFill>
                  <a:schemeClr val="tx1"/>
                </a:solidFill>
                <a:effectLst/>
                <a:latin typeface="+mn-lt"/>
                <a:ea typeface="+mn-ea"/>
                <a:cs typeface="+mn-cs"/>
              </a:rPr>
              <a:t>Anaesthetists'</a:t>
            </a:r>
            <a:r>
              <a:rPr lang="en-US" sz="1200" b="0" i="0" kern="1200" dirty="0">
                <a:solidFill>
                  <a:schemeClr val="tx1"/>
                </a:solidFill>
                <a:effectLst/>
                <a:latin typeface="+mn-lt"/>
                <a:ea typeface="+mn-ea"/>
                <a:cs typeface="+mn-cs"/>
              </a:rPr>
              <a:t> Association and Difficult Airway Society have developed the first national obstetric guidelines for the safe management of difficult and failed tracheal intubation during general </a:t>
            </a:r>
            <a:r>
              <a:rPr lang="en-US" sz="1200" b="0" i="0" kern="1200" dirty="0" err="1">
                <a:solidFill>
                  <a:schemeClr val="tx1"/>
                </a:solidFill>
                <a:effectLst/>
                <a:latin typeface="+mn-lt"/>
                <a:ea typeface="+mn-ea"/>
                <a:cs typeface="+mn-cs"/>
              </a:rPr>
              <a:t>anaesthesia</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Cricoid pressure during rapid sequence induction has long been debated [</a:t>
            </a:r>
            <a:r>
              <a:rPr lang="en-US" sz="1200" b="0" i="0" kern="1200" dirty="0">
                <a:solidFill>
                  <a:schemeClr val="tx1"/>
                </a:solidFill>
                <a:effectLst/>
                <a:latin typeface="+mn-lt"/>
                <a:ea typeface="+mn-ea"/>
                <a:cs typeface="+mn-cs"/>
                <a:hlinkClick r:id="rId3"/>
              </a:rPr>
              <a:t>77</a:t>
            </a:r>
            <a:r>
              <a:rPr lang="en-US" sz="1200" b="0" i="0" kern="1200" dirty="0">
                <a:solidFill>
                  <a:schemeClr val="tx1"/>
                </a:solidFill>
                <a:effectLst/>
                <a:latin typeface="+mn-lt"/>
                <a:ea typeface="+mn-ea"/>
                <a:cs typeface="+mn-cs"/>
              </a:rPr>
              <a:t>]. Cricoid pressure is used almost universally in the UK during general </a:t>
            </a:r>
            <a:r>
              <a:rPr lang="en-US" sz="1200" b="0" i="0" kern="1200" dirty="0" err="1">
                <a:solidFill>
                  <a:schemeClr val="tx1"/>
                </a:solidFill>
                <a:effectLst/>
                <a:latin typeface="+mn-lt"/>
                <a:ea typeface="+mn-ea"/>
                <a:cs typeface="+mn-cs"/>
              </a:rPr>
              <a:t>anaesthesia</a:t>
            </a:r>
            <a:r>
              <a:rPr lang="en-US" sz="1200" b="0" i="0" kern="1200" dirty="0">
                <a:solidFill>
                  <a:schemeClr val="tx1"/>
                </a:solidFill>
                <a:effectLst/>
                <a:latin typeface="+mn-lt"/>
                <a:ea typeface="+mn-ea"/>
                <a:cs typeface="+mn-cs"/>
              </a:rPr>
              <a:t> for caesarean section [</a:t>
            </a:r>
            <a:r>
              <a:rPr lang="en-US" sz="1200" b="0" i="0" kern="1200" dirty="0">
                <a:solidFill>
                  <a:schemeClr val="tx1"/>
                </a:solidFill>
                <a:effectLst/>
                <a:latin typeface="+mn-lt"/>
                <a:ea typeface="+mn-ea"/>
                <a:cs typeface="+mn-cs"/>
                <a:hlinkClick r:id="rId4"/>
              </a:rPr>
              <a:t>78</a:t>
            </a:r>
            <a:r>
              <a:rPr lang="en-US" sz="1200" b="0" i="0" kern="1200" dirty="0">
                <a:solidFill>
                  <a:schemeClr val="tx1"/>
                </a:solidFill>
                <a:effectLst/>
                <a:latin typeface="+mn-lt"/>
                <a:ea typeface="+mn-ea"/>
                <a:cs typeface="+mn-cs"/>
              </a:rPr>
              <a:t>], although practice varies in other countries [</a:t>
            </a:r>
            <a:r>
              <a:rPr lang="en-US" sz="1200" b="0" i="0" kern="1200" dirty="0">
                <a:solidFill>
                  <a:schemeClr val="tx1"/>
                </a:solidFill>
                <a:effectLst/>
                <a:latin typeface="+mn-lt"/>
                <a:ea typeface="+mn-ea"/>
                <a:cs typeface="+mn-cs"/>
                <a:hlinkClick r:id="rId5"/>
              </a:rPr>
              <a:t>79</a:t>
            </a:r>
            <a:r>
              <a:rPr lang="en-US" sz="1200" b="0" i="0" kern="1200" dirty="0">
                <a:solidFill>
                  <a:schemeClr val="tx1"/>
                </a:solidFill>
                <a:effectLst/>
                <a:latin typeface="+mn-lt"/>
                <a:ea typeface="+mn-ea"/>
                <a:cs typeface="+mn-cs"/>
              </a:rPr>
              <a:t>]. Current evidence supports applying 10 N force initially and then increasing to 30 N after loss of consciousness [</a:t>
            </a:r>
            <a:r>
              <a:rPr lang="en-US" sz="1200" b="0" i="0" kern="1200" dirty="0">
                <a:solidFill>
                  <a:schemeClr val="tx1"/>
                </a:solidFill>
                <a:effectLst/>
                <a:latin typeface="+mn-lt"/>
                <a:ea typeface="+mn-ea"/>
                <a:cs typeface="+mn-cs"/>
                <a:hlinkClick r:id="rId6"/>
              </a:rPr>
              <a:t>80</a:t>
            </a:r>
            <a:r>
              <a:rPr lang="en-US" sz="1200" b="0" i="0" kern="1200" dirty="0">
                <a:solidFill>
                  <a:schemeClr val="tx1"/>
                </a:solidFill>
                <a:effectLst/>
                <a:latin typeface="+mn-lt"/>
                <a:ea typeface="+mn-ea"/>
                <a:cs typeface="+mn-cs"/>
              </a:rPr>
              <a:t>], as too much force (e.g. 44 N) is associated with airway obstruction</a:t>
            </a:r>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8</a:t>
            </a:fld>
            <a:endParaRPr lang="en-US"/>
          </a:p>
        </p:txBody>
      </p:sp>
    </p:spTree>
    <p:extLst>
      <p:ext uri="{BB962C8B-B14F-4D97-AF65-F5344CB8AC3E}">
        <p14:creationId xmlns:p14="http://schemas.microsoft.com/office/powerpoint/2010/main" val="2760648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Minute ventilation is the amount of air inhaled into the lung (or exhaled) in 1 min</a:t>
            </a:r>
          </a:p>
          <a:p>
            <a:endParaRPr lang="en-US" dirty="0"/>
          </a:p>
          <a:p>
            <a:r>
              <a:rPr lang="en-US" dirty="0"/>
              <a:t>In order to meet the oxygen demand of the growing fetus, mom increases her minute ventilation by increasing her tidal volume and </a:t>
            </a:r>
            <a:r>
              <a:rPr lang="en-US" dirty="0" err="1"/>
              <a:t>rr</a:t>
            </a:r>
            <a:r>
              <a:rPr lang="en-US" dirty="0"/>
              <a:t> so that she can inhale more oxygen over the course of 1 min</a:t>
            </a:r>
          </a:p>
          <a:p>
            <a:endParaRPr lang="en-US" dirty="0"/>
          </a:p>
          <a:p>
            <a:endParaRPr lang="en-US" dirty="0"/>
          </a:p>
        </p:txBody>
      </p:sp>
      <p:sp>
        <p:nvSpPr>
          <p:cNvPr id="4" name="Slide Number Placeholder 3"/>
          <p:cNvSpPr>
            <a:spLocks noGrp="1"/>
          </p:cNvSpPr>
          <p:nvPr>
            <p:ph type="sldNum" sz="quarter" idx="5"/>
          </p:nvPr>
        </p:nvSpPr>
        <p:spPr/>
        <p:txBody>
          <a:bodyPr/>
          <a:lstStyle/>
          <a:p>
            <a:fld id="{DCCCF69C-2D74-954D-8B48-0B35C2BCCECB}" type="slidenum">
              <a:rPr lang="en-US" smtClean="0"/>
              <a:t>10</a:t>
            </a:fld>
            <a:endParaRPr lang="en-US"/>
          </a:p>
        </p:txBody>
      </p:sp>
    </p:spTree>
    <p:extLst>
      <p:ext uri="{BB962C8B-B14F-4D97-AF65-F5344CB8AC3E}">
        <p14:creationId xmlns:p14="http://schemas.microsoft.com/office/powerpoint/2010/main" val="292373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06F3-FA17-A44C-BC8A-07B5FC1306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43B068-A727-3440-B437-D4261A435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E75FAB-7CFB-3A42-A033-8187961F8CB8}"/>
              </a:ext>
            </a:extLst>
          </p:cNvPr>
          <p:cNvSpPr>
            <a:spLocks noGrp="1"/>
          </p:cNvSpPr>
          <p:nvPr>
            <p:ph type="dt" sz="half" idx="10"/>
          </p:nvPr>
        </p:nvSpPr>
        <p:spPr/>
        <p:txBody>
          <a:bodyPr/>
          <a:lstStyle/>
          <a:p>
            <a:fld id="{638E4656-E87E-5241-A4EE-80093E96EDF5}" type="datetimeFigureOut">
              <a:rPr lang="en-US" smtClean="0"/>
              <a:t>3/4/2023</a:t>
            </a:fld>
            <a:endParaRPr lang="en-US"/>
          </a:p>
        </p:txBody>
      </p:sp>
      <p:sp>
        <p:nvSpPr>
          <p:cNvPr id="5" name="Footer Placeholder 4">
            <a:extLst>
              <a:ext uri="{FF2B5EF4-FFF2-40B4-BE49-F238E27FC236}">
                <a16:creationId xmlns:a16="http://schemas.microsoft.com/office/drawing/2014/main" id="{4CC15D14-A35F-E940-93C9-FDB377734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B504F-7D8D-D341-83BD-02CF1969232B}"/>
              </a:ext>
            </a:extLst>
          </p:cNvPr>
          <p:cNvSpPr>
            <a:spLocks noGrp="1"/>
          </p:cNvSpPr>
          <p:nvPr>
            <p:ph type="sldNum" sz="quarter" idx="12"/>
          </p:nvPr>
        </p:nvSpPr>
        <p:spPr/>
        <p:txBody>
          <a:bodyPr/>
          <a:lstStyle/>
          <a:p>
            <a:fld id="{F212982D-ABA9-004F-9BF8-52500C84B5FC}" type="slidenum">
              <a:rPr lang="en-US" smtClean="0"/>
              <a:t>‹#›</a:t>
            </a:fld>
            <a:endParaRPr lang="en-US"/>
          </a:p>
        </p:txBody>
      </p:sp>
    </p:spTree>
    <p:extLst>
      <p:ext uri="{BB962C8B-B14F-4D97-AF65-F5344CB8AC3E}">
        <p14:creationId xmlns:p14="http://schemas.microsoft.com/office/powerpoint/2010/main" val="159303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FC5B-4E67-3148-A0AB-467F9D440E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9126F1-B1CE-FD4C-A3F0-7B7ADDD538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5BDB8-614E-3E43-8DED-2D6A8FAD32DC}"/>
              </a:ext>
            </a:extLst>
          </p:cNvPr>
          <p:cNvSpPr>
            <a:spLocks noGrp="1"/>
          </p:cNvSpPr>
          <p:nvPr>
            <p:ph type="dt" sz="half" idx="10"/>
          </p:nvPr>
        </p:nvSpPr>
        <p:spPr/>
        <p:txBody>
          <a:bodyPr/>
          <a:lstStyle/>
          <a:p>
            <a:fld id="{638E4656-E87E-5241-A4EE-80093E96EDF5}" type="datetimeFigureOut">
              <a:rPr lang="en-US" smtClean="0"/>
              <a:t>3/4/2023</a:t>
            </a:fld>
            <a:endParaRPr lang="en-US"/>
          </a:p>
        </p:txBody>
      </p:sp>
      <p:sp>
        <p:nvSpPr>
          <p:cNvPr id="5" name="Footer Placeholder 4">
            <a:extLst>
              <a:ext uri="{FF2B5EF4-FFF2-40B4-BE49-F238E27FC236}">
                <a16:creationId xmlns:a16="http://schemas.microsoft.com/office/drawing/2014/main" id="{522747E9-7B9D-3842-B1A2-CC6CB8696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526B4-AC4F-FD4C-A114-0C782D7AE5C0}"/>
              </a:ext>
            </a:extLst>
          </p:cNvPr>
          <p:cNvSpPr>
            <a:spLocks noGrp="1"/>
          </p:cNvSpPr>
          <p:nvPr>
            <p:ph type="sldNum" sz="quarter" idx="12"/>
          </p:nvPr>
        </p:nvSpPr>
        <p:spPr/>
        <p:txBody>
          <a:bodyPr/>
          <a:lstStyle/>
          <a:p>
            <a:fld id="{F212982D-ABA9-004F-9BF8-52500C84B5FC}" type="slidenum">
              <a:rPr lang="en-US" smtClean="0"/>
              <a:t>‹#›</a:t>
            </a:fld>
            <a:endParaRPr lang="en-US"/>
          </a:p>
        </p:txBody>
      </p:sp>
    </p:spTree>
    <p:extLst>
      <p:ext uri="{BB962C8B-B14F-4D97-AF65-F5344CB8AC3E}">
        <p14:creationId xmlns:p14="http://schemas.microsoft.com/office/powerpoint/2010/main" val="323485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C67BD5-1E89-7B4E-A860-6B5A218997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E9297D-0B2D-EE41-A47E-72AE3395CB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2666D-D5E1-A045-AFD6-7308A514E8DE}"/>
              </a:ext>
            </a:extLst>
          </p:cNvPr>
          <p:cNvSpPr>
            <a:spLocks noGrp="1"/>
          </p:cNvSpPr>
          <p:nvPr>
            <p:ph type="dt" sz="half" idx="10"/>
          </p:nvPr>
        </p:nvSpPr>
        <p:spPr/>
        <p:txBody>
          <a:bodyPr/>
          <a:lstStyle/>
          <a:p>
            <a:fld id="{638E4656-E87E-5241-A4EE-80093E96EDF5}" type="datetimeFigureOut">
              <a:rPr lang="en-US" smtClean="0"/>
              <a:t>3/4/2023</a:t>
            </a:fld>
            <a:endParaRPr lang="en-US"/>
          </a:p>
        </p:txBody>
      </p:sp>
      <p:sp>
        <p:nvSpPr>
          <p:cNvPr id="5" name="Footer Placeholder 4">
            <a:extLst>
              <a:ext uri="{FF2B5EF4-FFF2-40B4-BE49-F238E27FC236}">
                <a16:creationId xmlns:a16="http://schemas.microsoft.com/office/drawing/2014/main" id="{7CFECC26-78CC-3E4F-A661-126B6F1CA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F894D-3021-5044-B119-AB1920D97220}"/>
              </a:ext>
            </a:extLst>
          </p:cNvPr>
          <p:cNvSpPr>
            <a:spLocks noGrp="1"/>
          </p:cNvSpPr>
          <p:nvPr>
            <p:ph type="sldNum" sz="quarter" idx="12"/>
          </p:nvPr>
        </p:nvSpPr>
        <p:spPr/>
        <p:txBody>
          <a:bodyPr/>
          <a:lstStyle/>
          <a:p>
            <a:fld id="{F212982D-ABA9-004F-9BF8-52500C84B5FC}" type="slidenum">
              <a:rPr lang="en-US" smtClean="0"/>
              <a:t>‹#›</a:t>
            </a:fld>
            <a:endParaRPr lang="en-US"/>
          </a:p>
        </p:txBody>
      </p:sp>
    </p:spTree>
    <p:extLst>
      <p:ext uri="{BB962C8B-B14F-4D97-AF65-F5344CB8AC3E}">
        <p14:creationId xmlns:p14="http://schemas.microsoft.com/office/powerpoint/2010/main" val="283617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BF3D-DB20-564F-A35C-AC9D58605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D49899-1268-B249-8957-8CDE1F8C81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4A1B7-5193-B54F-A6D4-A1C6FDBFFFF5}"/>
              </a:ext>
            </a:extLst>
          </p:cNvPr>
          <p:cNvSpPr>
            <a:spLocks noGrp="1"/>
          </p:cNvSpPr>
          <p:nvPr>
            <p:ph type="dt" sz="half" idx="10"/>
          </p:nvPr>
        </p:nvSpPr>
        <p:spPr/>
        <p:txBody>
          <a:bodyPr/>
          <a:lstStyle/>
          <a:p>
            <a:fld id="{638E4656-E87E-5241-A4EE-80093E96EDF5}" type="datetimeFigureOut">
              <a:rPr lang="en-US" smtClean="0"/>
              <a:t>3/4/2023</a:t>
            </a:fld>
            <a:endParaRPr lang="en-US"/>
          </a:p>
        </p:txBody>
      </p:sp>
      <p:sp>
        <p:nvSpPr>
          <p:cNvPr id="5" name="Footer Placeholder 4">
            <a:extLst>
              <a:ext uri="{FF2B5EF4-FFF2-40B4-BE49-F238E27FC236}">
                <a16:creationId xmlns:a16="http://schemas.microsoft.com/office/drawing/2014/main" id="{94C89952-9F28-314D-B9FF-02DA87CEC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3B8E8-2E4F-0948-8856-710E677252AF}"/>
              </a:ext>
            </a:extLst>
          </p:cNvPr>
          <p:cNvSpPr>
            <a:spLocks noGrp="1"/>
          </p:cNvSpPr>
          <p:nvPr>
            <p:ph type="sldNum" sz="quarter" idx="12"/>
          </p:nvPr>
        </p:nvSpPr>
        <p:spPr/>
        <p:txBody>
          <a:bodyPr/>
          <a:lstStyle/>
          <a:p>
            <a:fld id="{F212982D-ABA9-004F-9BF8-52500C84B5FC}" type="slidenum">
              <a:rPr lang="en-US" smtClean="0"/>
              <a:t>‹#›</a:t>
            </a:fld>
            <a:endParaRPr lang="en-US"/>
          </a:p>
        </p:txBody>
      </p:sp>
    </p:spTree>
    <p:extLst>
      <p:ext uri="{BB962C8B-B14F-4D97-AF65-F5344CB8AC3E}">
        <p14:creationId xmlns:p14="http://schemas.microsoft.com/office/powerpoint/2010/main" val="2996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E8E3-5519-ED47-924A-E7B2D0E7C9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218AA5-94DB-334C-8766-08A4BB525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413622-9851-9345-9269-67545EFCB392}"/>
              </a:ext>
            </a:extLst>
          </p:cNvPr>
          <p:cNvSpPr>
            <a:spLocks noGrp="1"/>
          </p:cNvSpPr>
          <p:nvPr>
            <p:ph type="dt" sz="half" idx="10"/>
          </p:nvPr>
        </p:nvSpPr>
        <p:spPr/>
        <p:txBody>
          <a:bodyPr/>
          <a:lstStyle/>
          <a:p>
            <a:fld id="{638E4656-E87E-5241-A4EE-80093E96EDF5}" type="datetimeFigureOut">
              <a:rPr lang="en-US" smtClean="0"/>
              <a:t>3/4/2023</a:t>
            </a:fld>
            <a:endParaRPr lang="en-US"/>
          </a:p>
        </p:txBody>
      </p:sp>
      <p:sp>
        <p:nvSpPr>
          <p:cNvPr id="5" name="Footer Placeholder 4">
            <a:extLst>
              <a:ext uri="{FF2B5EF4-FFF2-40B4-BE49-F238E27FC236}">
                <a16:creationId xmlns:a16="http://schemas.microsoft.com/office/drawing/2014/main" id="{5FB806B4-5621-4C4D-813A-126B3D69F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055E3-3443-7C46-8F1A-9BB1FC442E1F}"/>
              </a:ext>
            </a:extLst>
          </p:cNvPr>
          <p:cNvSpPr>
            <a:spLocks noGrp="1"/>
          </p:cNvSpPr>
          <p:nvPr>
            <p:ph type="sldNum" sz="quarter" idx="12"/>
          </p:nvPr>
        </p:nvSpPr>
        <p:spPr/>
        <p:txBody>
          <a:bodyPr/>
          <a:lstStyle/>
          <a:p>
            <a:fld id="{F212982D-ABA9-004F-9BF8-52500C84B5FC}" type="slidenum">
              <a:rPr lang="en-US" smtClean="0"/>
              <a:t>‹#›</a:t>
            </a:fld>
            <a:endParaRPr lang="en-US"/>
          </a:p>
        </p:txBody>
      </p:sp>
    </p:spTree>
    <p:extLst>
      <p:ext uri="{BB962C8B-B14F-4D97-AF65-F5344CB8AC3E}">
        <p14:creationId xmlns:p14="http://schemas.microsoft.com/office/powerpoint/2010/main" val="196635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41EA5-DE9B-434B-8BC4-ECCA6767B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AE69B2-E54D-AD46-AE90-21267E78EF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5A920E-B596-0643-B24F-5264B1BEDD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FC2082-D2BE-B44A-9856-01B498EA59F9}"/>
              </a:ext>
            </a:extLst>
          </p:cNvPr>
          <p:cNvSpPr>
            <a:spLocks noGrp="1"/>
          </p:cNvSpPr>
          <p:nvPr>
            <p:ph type="dt" sz="half" idx="10"/>
          </p:nvPr>
        </p:nvSpPr>
        <p:spPr/>
        <p:txBody>
          <a:bodyPr/>
          <a:lstStyle/>
          <a:p>
            <a:fld id="{638E4656-E87E-5241-A4EE-80093E96EDF5}" type="datetimeFigureOut">
              <a:rPr lang="en-US" smtClean="0"/>
              <a:t>3/4/2023</a:t>
            </a:fld>
            <a:endParaRPr lang="en-US"/>
          </a:p>
        </p:txBody>
      </p:sp>
      <p:sp>
        <p:nvSpPr>
          <p:cNvPr id="6" name="Footer Placeholder 5">
            <a:extLst>
              <a:ext uri="{FF2B5EF4-FFF2-40B4-BE49-F238E27FC236}">
                <a16:creationId xmlns:a16="http://schemas.microsoft.com/office/drawing/2014/main" id="{7D22261D-B385-314E-ABEA-587293B8C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341DE7-842F-6D4F-ACA8-BA806F0A4D57}"/>
              </a:ext>
            </a:extLst>
          </p:cNvPr>
          <p:cNvSpPr>
            <a:spLocks noGrp="1"/>
          </p:cNvSpPr>
          <p:nvPr>
            <p:ph type="sldNum" sz="quarter" idx="12"/>
          </p:nvPr>
        </p:nvSpPr>
        <p:spPr/>
        <p:txBody>
          <a:bodyPr/>
          <a:lstStyle/>
          <a:p>
            <a:fld id="{F212982D-ABA9-004F-9BF8-52500C84B5FC}" type="slidenum">
              <a:rPr lang="en-US" smtClean="0"/>
              <a:t>‹#›</a:t>
            </a:fld>
            <a:endParaRPr lang="en-US"/>
          </a:p>
        </p:txBody>
      </p:sp>
    </p:spTree>
    <p:extLst>
      <p:ext uri="{BB962C8B-B14F-4D97-AF65-F5344CB8AC3E}">
        <p14:creationId xmlns:p14="http://schemas.microsoft.com/office/powerpoint/2010/main" val="19809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EE973-4832-C041-A8C1-F59D9D3E82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178D8E-8A71-C147-A732-31160C6007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3EC64B-1BEF-704E-AF49-D711C5DDC2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920950-625C-514F-BF09-705F161259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6E1B31-FE52-4246-86CC-5FF44274BA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B69DF-A759-404C-A9DE-8D040045EFA0}"/>
              </a:ext>
            </a:extLst>
          </p:cNvPr>
          <p:cNvSpPr>
            <a:spLocks noGrp="1"/>
          </p:cNvSpPr>
          <p:nvPr>
            <p:ph type="dt" sz="half" idx="10"/>
          </p:nvPr>
        </p:nvSpPr>
        <p:spPr/>
        <p:txBody>
          <a:bodyPr/>
          <a:lstStyle/>
          <a:p>
            <a:fld id="{638E4656-E87E-5241-A4EE-80093E96EDF5}" type="datetimeFigureOut">
              <a:rPr lang="en-US" smtClean="0"/>
              <a:t>3/4/2023</a:t>
            </a:fld>
            <a:endParaRPr lang="en-US"/>
          </a:p>
        </p:txBody>
      </p:sp>
      <p:sp>
        <p:nvSpPr>
          <p:cNvPr id="8" name="Footer Placeholder 7">
            <a:extLst>
              <a:ext uri="{FF2B5EF4-FFF2-40B4-BE49-F238E27FC236}">
                <a16:creationId xmlns:a16="http://schemas.microsoft.com/office/drawing/2014/main" id="{BA481294-D52B-744A-8149-72D793A984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69B000-F70A-8D4E-81E3-0D6576194EAF}"/>
              </a:ext>
            </a:extLst>
          </p:cNvPr>
          <p:cNvSpPr>
            <a:spLocks noGrp="1"/>
          </p:cNvSpPr>
          <p:nvPr>
            <p:ph type="sldNum" sz="quarter" idx="12"/>
          </p:nvPr>
        </p:nvSpPr>
        <p:spPr/>
        <p:txBody>
          <a:bodyPr/>
          <a:lstStyle/>
          <a:p>
            <a:fld id="{F212982D-ABA9-004F-9BF8-52500C84B5FC}" type="slidenum">
              <a:rPr lang="en-US" smtClean="0"/>
              <a:t>‹#›</a:t>
            </a:fld>
            <a:endParaRPr lang="en-US"/>
          </a:p>
        </p:txBody>
      </p:sp>
    </p:spTree>
    <p:extLst>
      <p:ext uri="{BB962C8B-B14F-4D97-AF65-F5344CB8AC3E}">
        <p14:creationId xmlns:p14="http://schemas.microsoft.com/office/powerpoint/2010/main" val="119990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A3C4-53DA-EC42-BE63-9CB57BE6DA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D6318A-DD3C-384C-A23F-7345D7E2DCC9}"/>
              </a:ext>
            </a:extLst>
          </p:cNvPr>
          <p:cNvSpPr>
            <a:spLocks noGrp="1"/>
          </p:cNvSpPr>
          <p:nvPr>
            <p:ph type="dt" sz="half" idx="10"/>
          </p:nvPr>
        </p:nvSpPr>
        <p:spPr/>
        <p:txBody>
          <a:bodyPr/>
          <a:lstStyle/>
          <a:p>
            <a:fld id="{638E4656-E87E-5241-A4EE-80093E96EDF5}" type="datetimeFigureOut">
              <a:rPr lang="en-US" smtClean="0"/>
              <a:t>3/4/2023</a:t>
            </a:fld>
            <a:endParaRPr lang="en-US"/>
          </a:p>
        </p:txBody>
      </p:sp>
      <p:sp>
        <p:nvSpPr>
          <p:cNvPr id="4" name="Footer Placeholder 3">
            <a:extLst>
              <a:ext uri="{FF2B5EF4-FFF2-40B4-BE49-F238E27FC236}">
                <a16:creationId xmlns:a16="http://schemas.microsoft.com/office/drawing/2014/main" id="{58A33495-0DA4-AF46-9998-8A3FF36C4A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7D232E-7D9B-5A49-8891-62E975B8722E}"/>
              </a:ext>
            </a:extLst>
          </p:cNvPr>
          <p:cNvSpPr>
            <a:spLocks noGrp="1"/>
          </p:cNvSpPr>
          <p:nvPr>
            <p:ph type="sldNum" sz="quarter" idx="12"/>
          </p:nvPr>
        </p:nvSpPr>
        <p:spPr/>
        <p:txBody>
          <a:bodyPr/>
          <a:lstStyle/>
          <a:p>
            <a:fld id="{F212982D-ABA9-004F-9BF8-52500C84B5FC}" type="slidenum">
              <a:rPr lang="en-US" smtClean="0"/>
              <a:t>‹#›</a:t>
            </a:fld>
            <a:endParaRPr lang="en-US"/>
          </a:p>
        </p:txBody>
      </p:sp>
    </p:spTree>
    <p:extLst>
      <p:ext uri="{BB962C8B-B14F-4D97-AF65-F5344CB8AC3E}">
        <p14:creationId xmlns:p14="http://schemas.microsoft.com/office/powerpoint/2010/main" val="4063420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D43A43-0847-BF45-80A7-FB6D311B03FA}"/>
              </a:ext>
            </a:extLst>
          </p:cNvPr>
          <p:cNvSpPr>
            <a:spLocks noGrp="1"/>
          </p:cNvSpPr>
          <p:nvPr>
            <p:ph type="dt" sz="half" idx="10"/>
          </p:nvPr>
        </p:nvSpPr>
        <p:spPr/>
        <p:txBody>
          <a:bodyPr/>
          <a:lstStyle/>
          <a:p>
            <a:fld id="{638E4656-E87E-5241-A4EE-80093E96EDF5}" type="datetimeFigureOut">
              <a:rPr lang="en-US" smtClean="0"/>
              <a:t>3/4/2023</a:t>
            </a:fld>
            <a:endParaRPr lang="en-US"/>
          </a:p>
        </p:txBody>
      </p:sp>
      <p:sp>
        <p:nvSpPr>
          <p:cNvPr id="3" name="Footer Placeholder 2">
            <a:extLst>
              <a:ext uri="{FF2B5EF4-FFF2-40B4-BE49-F238E27FC236}">
                <a16:creationId xmlns:a16="http://schemas.microsoft.com/office/drawing/2014/main" id="{E11F7DE0-93C9-1B4F-9FCB-693863B292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B7F218-1F2E-B346-A948-EE58BEDFFFB7}"/>
              </a:ext>
            </a:extLst>
          </p:cNvPr>
          <p:cNvSpPr>
            <a:spLocks noGrp="1"/>
          </p:cNvSpPr>
          <p:nvPr>
            <p:ph type="sldNum" sz="quarter" idx="12"/>
          </p:nvPr>
        </p:nvSpPr>
        <p:spPr/>
        <p:txBody>
          <a:bodyPr/>
          <a:lstStyle/>
          <a:p>
            <a:fld id="{F212982D-ABA9-004F-9BF8-52500C84B5FC}" type="slidenum">
              <a:rPr lang="en-US" smtClean="0"/>
              <a:t>‹#›</a:t>
            </a:fld>
            <a:endParaRPr lang="en-US"/>
          </a:p>
        </p:txBody>
      </p:sp>
    </p:spTree>
    <p:extLst>
      <p:ext uri="{BB962C8B-B14F-4D97-AF65-F5344CB8AC3E}">
        <p14:creationId xmlns:p14="http://schemas.microsoft.com/office/powerpoint/2010/main" val="18659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D402-D652-0C42-A63C-334D4A87BF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4685EE-4D81-FB47-B2FF-6F6A35E29C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B66F0B-1B3E-8742-8C05-9EE395992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4E1BD-1587-0E4F-9CB6-7A15CD7F0042}"/>
              </a:ext>
            </a:extLst>
          </p:cNvPr>
          <p:cNvSpPr>
            <a:spLocks noGrp="1"/>
          </p:cNvSpPr>
          <p:nvPr>
            <p:ph type="dt" sz="half" idx="10"/>
          </p:nvPr>
        </p:nvSpPr>
        <p:spPr/>
        <p:txBody>
          <a:bodyPr/>
          <a:lstStyle/>
          <a:p>
            <a:fld id="{638E4656-E87E-5241-A4EE-80093E96EDF5}" type="datetimeFigureOut">
              <a:rPr lang="en-US" smtClean="0"/>
              <a:t>3/4/2023</a:t>
            </a:fld>
            <a:endParaRPr lang="en-US"/>
          </a:p>
        </p:txBody>
      </p:sp>
      <p:sp>
        <p:nvSpPr>
          <p:cNvPr id="6" name="Footer Placeholder 5">
            <a:extLst>
              <a:ext uri="{FF2B5EF4-FFF2-40B4-BE49-F238E27FC236}">
                <a16:creationId xmlns:a16="http://schemas.microsoft.com/office/drawing/2014/main" id="{04C6A24F-CDE9-524A-ABB4-EC0B1CBEAB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1BF85-D1FA-884A-B258-A946700232CF}"/>
              </a:ext>
            </a:extLst>
          </p:cNvPr>
          <p:cNvSpPr>
            <a:spLocks noGrp="1"/>
          </p:cNvSpPr>
          <p:nvPr>
            <p:ph type="sldNum" sz="quarter" idx="12"/>
          </p:nvPr>
        </p:nvSpPr>
        <p:spPr/>
        <p:txBody>
          <a:bodyPr/>
          <a:lstStyle/>
          <a:p>
            <a:fld id="{F212982D-ABA9-004F-9BF8-52500C84B5FC}" type="slidenum">
              <a:rPr lang="en-US" smtClean="0"/>
              <a:t>‹#›</a:t>
            </a:fld>
            <a:endParaRPr lang="en-US"/>
          </a:p>
        </p:txBody>
      </p:sp>
    </p:spTree>
    <p:extLst>
      <p:ext uri="{BB962C8B-B14F-4D97-AF65-F5344CB8AC3E}">
        <p14:creationId xmlns:p14="http://schemas.microsoft.com/office/powerpoint/2010/main" val="92697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6A98-0AFB-2544-99AF-2434A5A3D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CAADFA-97F2-8B48-8E57-E630703CC0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7C397D-B260-8C4C-AF65-D74B0EAFB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7B2835-1F5D-F248-AB77-042EE60213EB}"/>
              </a:ext>
            </a:extLst>
          </p:cNvPr>
          <p:cNvSpPr>
            <a:spLocks noGrp="1"/>
          </p:cNvSpPr>
          <p:nvPr>
            <p:ph type="dt" sz="half" idx="10"/>
          </p:nvPr>
        </p:nvSpPr>
        <p:spPr/>
        <p:txBody>
          <a:bodyPr/>
          <a:lstStyle/>
          <a:p>
            <a:fld id="{638E4656-E87E-5241-A4EE-80093E96EDF5}" type="datetimeFigureOut">
              <a:rPr lang="en-US" smtClean="0"/>
              <a:t>3/4/2023</a:t>
            </a:fld>
            <a:endParaRPr lang="en-US"/>
          </a:p>
        </p:txBody>
      </p:sp>
      <p:sp>
        <p:nvSpPr>
          <p:cNvPr id="6" name="Footer Placeholder 5">
            <a:extLst>
              <a:ext uri="{FF2B5EF4-FFF2-40B4-BE49-F238E27FC236}">
                <a16:creationId xmlns:a16="http://schemas.microsoft.com/office/drawing/2014/main" id="{3AB0D643-ABA4-D943-9AB7-FAE734C24B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8091E-5367-9847-A8E8-D10DF6C447AD}"/>
              </a:ext>
            </a:extLst>
          </p:cNvPr>
          <p:cNvSpPr>
            <a:spLocks noGrp="1"/>
          </p:cNvSpPr>
          <p:nvPr>
            <p:ph type="sldNum" sz="quarter" idx="12"/>
          </p:nvPr>
        </p:nvSpPr>
        <p:spPr/>
        <p:txBody>
          <a:bodyPr/>
          <a:lstStyle/>
          <a:p>
            <a:fld id="{F212982D-ABA9-004F-9BF8-52500C84B5FC}" type="slidenum">
              <a:rPr lang="en-US" smtClean="0"/>
              <a:t>‹#›</a:t>
            </a:fld>
            <a:endParaRPr lang="en-US"/>
          </a:p>
        </p:txBody>
      </p:sp>
    </p:spTree>
    <p:extLst>
      <p:ext uri="{BB962C8B-B14F-4D97-AF65-F5344CB8AC3E}">
        <p14:creationId xmlns:p14="http://schemas.microsoft.com/office/powerpoint/2010/main" val="1658930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0D68B6-FEC6-2E41-A0F2-D70E29E4E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BD029-29F1-4046-8C0F-2C95B5483E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BD103-690A-8C4A-94F7-C42E61379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E4656-E87E-5241-A4EE-80093E96EDF5}" type="datetimeFigureOut">
              <a:rPr lang="en-US" smtClean="0"/>
              <a:t>3/4/2023</a:t>
            </a:fld>
            <a:endParaRPr lang="en-US"/>
          </a:p>
        </p:txBody>
      </p:sp>
      <p:sp>
        <p:nvSpPr>
          <p:cNvPr id="5" name="Footer Placeholder 4">
            <a:extLst>
              <a:ext uri="{FF2B5EF4-FFF2-40B4-BE49-F238E27FC236}">
                <a16:creationId xmlns:a16="http://schemas.microsoft.com/office/drawing/2014/main" id="{F2C2A315-6169-3144-9E37-871A31071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D669B4-C2D7-1245-9685-281C94FA7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2982D-ABA9-004F-9BF8-52500C84B5FC}" type="slidenum">
              <a:rPr lang="en-US" smtClean="0"/>
              <a:t>‹#›</a:t>
            </a:fld>
            <a:endParaRPr lang="en-US"/>
          </a:p>
        </p:txBody>
      </p:sp>
    </p:spTree>
    <p:extLst>
      <p:ext uri="{BB962C8B-B14F-4D97-AF65-F5344CB8AC3E}">
        <p14:creationId xmlns:p14="http://schemas.microsoft.com/office/powerpoint/2010/main" val="923131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75CF5DE-6F81-3743-B9D1-9D5838E1C4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3488" y="10"/>
            <a:ext cx="8668525" cy="6858000"/>
          </a:xfrm>
          <a:prstGeom prst="rect">
            <a:avLst/>
          </a:prstGeom>
        </p:spPr>
      </p:pic>
      <p:sp>
        <p:nvSpPr>
          <p:cNvPr id="27"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46DB75-B821-9F41-92C2-F4523EC201B2}"/>
              </a:ext>
            </a:extLst>
          </p:cNvPr>
          <p:cNvSpPr>
            <a:spLocks noGrp="1"/>
          </p:cNvSpPr>
          <p:nvPr>
            <p:ph type="ctrTitle"/>
          </p:nvPr>
        </p:nvSpPr>
        <p:spPr>
          <a:xfrm>
            <a:off x="477981" y="1122363"/>
            <a:ext cx="4736902" cy="3204134"/>
          </a:xfrm>
        </p:spPr>
        <p:txBody>
          <a:bodyPr anchor="b">
            <a:noAutofit/>
          </a:bodyPr>
          <a:lstStyle/>
          <a:p>
            <a:pPr algn="l"/>
            <a:r>
              <a:rPr lang="en-US" sz="8000" b="1" dirty="0"/>
              <a:t>Pregnancy &amp; Trauma</a:t>
            </a:r>
          </a:p>
        </p:txBody>
      </p:sp>
      <p:sp>
        <p:nvSpPr>
          <p:cNvPr id="3" name="Subtitle 2">
            <a:extLst>
              <a:ext uri="{FF2B5EF4-FFF2-40B4-BE49-F238E27FC236}">
                <a16:creationId xmlns:a16="http://schemas.microsoft.com/office/drawing/2014/main" id="{824B6C32-532B-0D41-98DF-D274673026D2}"/>
              </a:ext>
            </a:extLst>
          </p:cNvPr>
          <p:cNvSpPr>
            <a:spLocks noGrp="1"/>
          </p:cNvSpPr>
          <p:nvPr>
            <p:ph type="subTitle" idx="1"/>
          </p:nvPr>
        </p:nvSpPr>
        <p:spPr>
          <a:xfrm>
            <a:off x="477980" y="4872922"/>
            <a:ext cx="4023359" cy="1208141"/>
          </a:xfrm>
        </p:spPr>
        <p:txBody>
          <a:bodyPr>
            <a:normAutofit/>
          </a:bodyPr>
          <a:lstStyle/>
          <a:p>
            <a:pPr algn="l"/>
            <a:r>
              <a:rPr lang="en-US" sz="2000"/>
              <a:t>Britt Guest, DO</a:t>
            </a:r>
          </a:p>
          <a:p>
            <a:pPr algn="l"/>
            <a:r>
              <a:rPr lang="en-US" sz="2000"/>
              <a:t>UCLA/EM:RAP AIME Fellow</a:t>
            </a:r>
          </a:p>
          <a:p>
            <a:pPr algn="l"/>
            <a:r>
              <a:rPr lang="en-US" sz="2000"/>
              <a:t>UCLA Clinical Instructor </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FAA888D0-0899-F448-9D6C-319D408E68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535954">
            <a:off x="5324148" y="2491270"/>
            <a:ext cx="4125234" cy="1360905"/>
          </a:xfrm>
          <a:prstGeom prst="rect">
            <a:avLst/>
          </a:prstGeom>
        </p:spPr>
      </p:pic>
    </p:spTree>
    <p:extLst>
      <p:ext uri="{BB962C8B-B14F-4D97-AF65-F5344CB8AC3E}">
        <p14:creationId xmlns:p14="http://schemas.microsoft.com/office/powerpoint/2010/main" val="22109526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CDC89B-0CED-AA4C-BE2F-AAF2BFBBDFB7}"/>
              </a:ext>
            </a:extLst>
          </p:cNvPr>
          <p:cNvSpPr txBox="1"/>
          <p:nvPr/>
        </p:nvSpPr>
        <p:spPr>
          <a:xfrm>
            <a:off x="1398946" y="547099"/>
            <a:ext cx="9340955" cy="1015663"/>
          </a:xfrm>
          <a:prstGeom prst="rect">
            <a:avLst/>
          </a:prstGeom>
          <a:solidFill>
            <a:schemeClr val="accent2"/>
          </a:solidFill>
        </p:spPr>
        <p:txBody>
          <a:bodyPr wrap="none" rtlCol="0">
            <a:spAutoFit/>
          </a:bodyPr>
          <a:lstStyle/>
          <a:p>
            <a:r>
              <a:rPr lang="en-US" sz="6000" dirty="0"/>
              <a:t>Increased Minute ventilation </a:t>
            </a:r>
          </a:p>
        </p:txBody>
      </p:sp>
      <p:sp>
        <p:nvSpPr>
          <p:cNvPr id="5" name="TextBox 4">
            <a:extLst>
              <a:ext uri="{FF2B5EF4-FFF2-40B4-BE49-F238E27FC236}">
                <a16:creationId xmlns:a16="http://schemas.microsoft.com/office/drawing/2014/main" id="{E8EB6CD8-07E7-1D47-842E-28B210C76340}"/>
              </a:ext>
            </a:extLst>
          </p:cNvPr>
          <p:cNvSpPr txBox="1"/>
          <p:nvPr/>
        </p:nvSpPr>
        <p:spPr>
          <a:xfrm>
            <a:off x="3662878" y="2100968"/>
            <a:ext cx="4369722" cy="584775"/>
          </a:xfrm>
          <a:prstGeom prst="rect">
            <a:avLst/>
          </a:prstGeom>
          <a:noFill/>
        </p:spPr>
        <p:txBody>
          <a:bodyPr wrap="none" rtlCol="0">
            <a:spAutoFit/>
          </a:bodyPr>
          <a:lstStyle/>
          <a:p>
            <a:r>
              <a:rPr lang="en-US" sz="3200" dirty="0"/>
              <a:t>Min ventilation = RR x TV</a:t>
            </a:r>
          </a:p>
        </p:txBody>
      </p:sp>
      <p:sp>
        <p:nvSpPr>
          <p:cNvPr id="6" name="TextBox 5">
            <a:extLst>
              <a:ext uri="{FF2B5EF4-FFF2-40B4-BE49-F238E27FC236}">
                <a16:creationId xmlns:a16="http://schemas.microsoft.com/office/drawing/2014/main" id="{64D5079F-659E-144B-B819-B0F57A792C0B}"/>
              </a:ext>
            </a:extLst>
          </p:cNvPr>
          <p:cNvSpPr txBox="1"/>
          <p:nvPr/>
        </p:nvSpPr>
        <p:spPr>
          <a:xfrm>
            <a:off x="2649768" y="3076487"/>
            <a:ext cx="6892464" cy="584775"/>
          </a:xfrm>
          <a:prstGeom prst="rect">
            <a:avLst/>
          </a:prstGeom>
          <a:solidFill>
            <a:srgbClr val="00B050"/>
          </a:solidFill>
        </p:spPr>
        <p:txBody>
          <a:bodyPr wrap="none" rtlCol="0">
            <a:spAutoFit/>
          </a:bodyPr>
          <a:lstStyle/>
          <a:p>
            <a:r>
              <a:rPr lang="en-US" sz="3200" dirty="0"/>
              <a:t>Amount of air entering the lung in 1 min</a:t>
            </a:r>
          </a:p>
        </p:txBody>
      </p:sp>
      <p:sp>
        <p:nvSpPr>
          <p:cNvPr id="11" name="TextBox 10">
            <a:extLst>
              <a:ext uri="{FF2B5EF4-FFF2-40B4-BE49-F238E27FC236}">
                <a16:creationId xmlns:a16="http://schemas.microsoft.com/office/drawing/2014/main" id="{071D3D48-6FE1-164B-8AC0-240DC371EE23}"/>
              </a:ext>
            </a:extLst>
          </p:cNvPr>
          <p:cNvSpPr txBox="1"/>
          <p:nvPr/>
        </p:nvSpPr>
        <p:spPr>
          <a:xfrm>
            <a:off x="3084374" y="4148120"/>
            <a:ext cx="6023252" cy="584775"/>
          </a:xfrm>
          <a:prstGeom prst="rect">
            <a:avLst/>
          </a:prstGeom>
          <a:solidFill>
            <a:srgbClr val="FFFF00"/>
          </a:solidFill>
        </p:spPr>
        <p:txBody>
          <a:bodyPr wrap="none" rtlCol="0">
            <a:spAutoFit/>
          </a:bodyPr>
          <a:lstStyle/>
          <a:p>
            <a:r>
              <a:rPr lang="en-US" sz="3200" dirty="0"/>
              <a:t>In pregnancy O2 demand increases</a:t>
            </a:r>
          </a:p>
        </p:txBody>
      </p:sp>
      <p:sp>
        <p:nvSpPr>
          <p:cNvPr id="12" name="TextBox 11">
            <a:extLst>
              <a:ext uri="{FF2B5EF4-FFF2-40B4-BE49-F238E27FC236}">
                <a16:creationId xmlns:a16="http://schemas.microsoft.com/office/drawing/2014/main" id="{10E5E455-630D-BC44-A345-AE7B594D30D5}"/>
              </a:ext>
            </a:extLst>
          </p:cNvPr>
          <p:cNvSpPr txBox="1"/>
          <p:nvPr/>
        </p:nvSpPr>
        <p:spPr>
          <a:xfrm>
            <a:off x="3675702" y="5092749"/>
            <a:ext cx="4356898" cy="584775"/>
          </a:xfrm>
          <a:prstGeom prst="rect">
            <a:avLst/>
          </a:prstGeom>
          <a:noFill/>
        </p:spPr>
        <p:txBody>
          <a:bodyPr wrap="none" rtlCol="0">
            <a:spAutoFit/>
          </a:bodyPr>
          <a:lstStyle/>
          <a:p>
            <a:r>
              <a:rPr lang="en-US" sz="3200" dirty="0"/>
              <a:t>Min ventilation = RR x </a:t>
            </a:r>
            <a:r>
              <a:rPr lang="en-US" sz="3200" b="1" dirty="0">
                <a:solidFill>
                  <a:srgbClr val="FF0000"/>
                </a:solidFill>
              </a:rPr>
              <a:t>TV</a:t>
            </a:r>
          </a:p>
        </p:txBody>
      </p:sp>
      <p:cxnSp>
        <p:nvCxnSpPr>
          <p:cNvPr id="15" name="Curved Connector 14">
            <a:extLst>
              <a:ext uri="{FF2B5EF4-FFF2-40B4-BE49-F238E27FC236}">
                <a16:creationId xmlns:a16="http://schemas.microsoft.com/office/drawing/2014/main" id="{29CCB20F-E380-1A4C-BD21-56C1E7A1D893}"/>
              </a:ext>
            </a:extLst>
          </p:cNvPr>
          <p:cNvCxnSpPr>
            <a:cxnSpLocks/>
          </p:cNvCxnSpPr>
          <p:nvPr/>
        </p:nvCxnSpPr>
        <p:spPr>
          <a:xfrm rot="5400000">
            <a:off x="4177079" y="5589844"/>
            <a:ext cx="647079" cy="636168"/>
          </a:xfrm>
          <a:prstGeom prst="curvedConnector3">
            <a:avLst>
              <a:gd name="adj1" fmla="val 50000"/>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A7FBC108-B974-654F-B678-A539AC55C184}"/>
              </a:ext>
            </a:extLst>
          </p:cNvPr>
          <p:cNvCxnSpPr/>
          <p:nvPr/>
        </p:nvCxnSpPr>
        <p:spPr>
          <a:xfrm rot="5400000">
            <a:off x="6462496" y="5768228"/>
            <a:ext cx="553943" cy="372534"/>
          </a:xfrm>
          <a:prstGeom prst="curvedConnector3">
            <a:avLst>
              <a:gd name="adj1" fmla="val 34716"/>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A8F7D155-E87A-C64A-8B0C-1B5BD1CD342F}"/>
              </a:ext>
            </a:extLst>
          </p:cNvPr>
          <p:cNvCxnSpPr>
            <a:cxnSpLocks/>
          </p:cNvCxnSpPr>
          <p:nvPr/>
        </p:nvCxnSpPr>
        <p:spPr>
          <a:xfrm rot="16200000" flipH="1">
            <a:off x="7624900" y="5671490"/>
            <a:ext cx="594434" cy="513366"/>
          </a:xfrm>
          <a:prstGeom prst="curvedConnector3">
            <a:avLst>
              <a:gd name="adj1" fmla="val 50000"/>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AEF72B0-7345-B14A-9D23-1960A0E6674F}"/>
              </a:ext>
            </a:extLst>
          </p:cNvPr>
          <p:cNvSpPr txBox="1"/>
          <p:nvPr/>
        </p:nvSpPr>
        <p:spPr>
          <a:xfrm>
            <a:off x="3523762" y="6169163"/>
            <a:ext cx="976856" cy="523220"/>
          </a:xfrm>
          <a:prstGeom prst="rect">
            <a:avLst/>
          </a:prstGeom>
          <a:noFill/>
        </p:spPr>
        <p:txBody>
          <a:bodyPr wrap="square" rtlCol="0">
            <a:spAutoFit/>
          </a:bodyPr>
          <a:lstStyle/>
          <a:p>
            <a:r>
              <a:rPr lang="en-US" sz="2800" b="1" dirty="0">
                <a:solidFill>
                  <a:srgbClr val="7030A0"/>
                </a:solidFill>
              </a:rPr>
              <a:t>50%</a:t>
            </a:r>
          </a:p>
        </p:txBody>
      </p:sp>
      <p:sp>
        <p:nvSpPr>
          <p:cNvPr id="26" name="TextBox 25">
            <a:extLst>
              <a:ext uri="{FF2B5EF4-FFF2-40B4-BE49-F238E27FC236}">
                <a16:creationId xmlns:a16="http://schemas.microsoft.com/office/drawing/2014/main" id="{09B919F3-B079-F442-887B-5DC047916603}"/>
              </a:ext>
            </a:extLst>
          </p:cNvPr>
          <p:cNvSpPr txBox="1"/>
          <p:nvPr/>
        </p:nvSpPr>
        <p:spPr>
          <a:xfrm>
            <a:off x="6069424" y="6169163"/>
            <a:ext cx="976856" cy="523220"/>
          </a:xfrm>
          <a:prstGeom prst="rect">
            <a:avLst/>
          </a:prstGeom>
          <a:noFill/>
        </p:spPr>
        <p:txBody>
          <a:bodyPr wrap="square" rtlCol="0">
            <a:spAutoFit/>
          </a:bodyPr>
          <a:lstStyle/>
          <a:p>
            <a:r>
              <a:rPr lang="en-US" sz="2800" b="1" dirty="0">
                <a:solidFill>
                  <a:srgbClr val="7030A0"/>
                </a:solidFill>
              </a:rPr>
              <a:t>10%</a:t>
            </a:r>
          </a:p>
        </p:txBody>
      </p:sp>
      <p:sp>
        <p:nvSpPr>
          <p:cNvPr id="27" name="TextBox 26">
            <a:extLst>
              <a:ext uri="{FF2B5EF4-FFF2-40B4-BE49-F238E27FC236}">
                <a16:creationId xmlns:a16="http://schemas.microsoft.com/office/drawing/2014/main" id="{57508336-46A2-4F45-89FC-16D204ABB68F}"/>
              </a:ext>
            </a:extLst>
          </p:cNvPr>
          <p:cNvSpPr txBox="1"/>
          <p:nvPr/>
        </p:nvSpPr>
        <p:spPr>
          <a:xfrm>
            <a:off x="8032600" y="6169163"/>
            <a:ext cx="976856" cy="523220"/>
          </a:xfrm>
          <a:prstGeom prst="rect">
            <a:avLst/>
          </a:prstGeom>
          <a:noFill/>
        </p:spPr>
        <p:txBody>
          <a:bodyPr wrap="square" rtlCol="0">
            <a:spAutoFit/>
          </a:bodyPr>
          <a:lstStyle/>
          <a:p>
            <a:r>
              <a:rPr lang="en-US" sz="2800" b="1" dirty="0">
                <a:solidFill>
                  <a:srgbClr val="7030A0"/>
                </a:solidFill>
              </a:rPr>
              <a:t>40%</a:t>
            </a:r>
          </a:p>
        </p:txBody>
      </p:sp>
    </p:spTree>
    <p:extLst>
      <p:ext uri="{BB962C8B-B14F-4D97-AF65-F5344CB8AC3E}">
        <p14:creationId xmlns:p14="http://schemas.microsoft.com/office/powerpoint/2010/main" val="399895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dissolv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dissolv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dissolv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2"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B86A543C-0AAA-FB44-9984-C26F0A98BA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53887" y="59563"/>
            <a:ext cx="3461548" cy="5842059"/>
          </a:xfrm>
          <a:prstGeom prst="rect">
            <a:avLst/>
          </a:prstGeom>
        </p:spPr>
      </p:pic>
      <p:sp>
        <p:nvSpPr>
          <p:cNvPr id="4" name="Right Arrow 3">
            <a:extLst>
              <a:ext uri="{FF2B5EF4-FFF2-40B4-BE49-F238E27FC236}">
                <a16:creationId xmlns:a16="http://schemas.microsoft.com/office/drawing/2014/main" id="{AC4714DD-4805-E14B-B82F-41D5D1AFA9E6}"/>
              </a:ext>
            </a:extLst>
          </p:cNvPr>
          <p:cNvSpPr/>
          <p:nvPr/>
        </p:nvSpPr>
        <p:spPr>
          <a:xfrm>
            <a:off x="5303689" y="2814864"/>
            <a:ext cx="1453091" cy="83099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242D70-A9BB-EA4C-99B6-2D3164C07054}"/>
              </a:ext>
            </a:extLst>
          </p:cNvPr>
          <p:cNvSpPr txBox="1"/>
          <p:nvPr/>
        </p:nvSpPr>
        <p:spPr>
          <a:xfrm>
            <a:off x="1253887" y="5971921"/>
            <a:ext cx="9684226" cy="830997"/>
          </a:xfrm>
          <a:prstGeom prst="rect">
            <a:avLst/>
          </a:prstGeom>
          <a:solidFill>
            <a:srgbClr val="00B050"/>
          </a:solidFill>
        </p:spPr>
        <p:txBody>
          <a:bodyPr wrap="square" rtlCol="0">
            <a:spAutoFit/>
          </a:bodyPr>
          <a:lstStyle/>
          <a:p>
            <a:r>
              <a:rPr lang="en-US" sz="2400" dirty="0"/>
              <a:t>Pearl: Physiological breathlessness of pregnancy is very common BUT</a:t>
            </a:r>
          </a:p>
          <a:p>
            <a:r>
              <a:rPr lang="en-US" sz="2400" dirty="0"/>
              <a:t>it can also be the presenting symptom of serious cardiac or pulmonary injury</a:t>
            </a:r>
          </a:p>
        </p:txBody>
      </p:sp>
      <p:pic>
        <p:nvPicPr>
          <p:cNvPr id="6" name="Picture 5" descr="Diagram&#10;&#10;Description automatically generated">
            <a:extLst>
              <a:ext uri="{FF2B5EF4-FFF2-40B4-BE49-F238E27FC236}">
                <a16:creationId xmlns:a16="http://schemas.microsoft.com/office/drawing/2014/main" id="{A871E423-DBA1-164C-B601-B71D588D5C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18634" y="59564"/>
            <a:ext cx="3668477" cy="5816276"/>
          </a:xfrm>
          <a:prstGeom prst="rect">
            <a:avLst/>
          </a:prstGeom>
        </p:spPr>
      </p:pic>
      <p:sp>
        <p:nvSpPr>
          <p:cNvPr id="3" name="Oval 2">
            <a:extLst>
              <a:ext uri="{FF2B5EF4-FFF2-40B4-BE49-F238E27FC236}">
                <a16:creationId xmlns:a16="http://schemas.microsoft.com/office/drawing/2014/main" id="{22907916-7E09-404F-894E-26BC18D01D96}"/>
              </a:ext>
            </a:extLst>
          </p:cNvPr>
          <p:cNvSpPr/>
          <p:nvPr/>
        </p:nvSpPr>
        <p:spPr>
          <a:xfrm>
            <a:off x="7822165" y="2426892"/>
            <a:ext cx="3116757" cy="121896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7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10;&#10;Description automatically generated">
            <a:extLst>
              <a:ext uri="{FF2B5EF4-FFF2-40B4-BE49-F238E27FC236}">
                <a16:creationId xmlns:a16="http://schemas.microsoft.com/office/drawing/2014/main" id="{964F74B9-6D9F-E243-B695-AD114CC1D0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76645" y="1766250"/>
            <a:ext cx="2919354" cy="4737097"/>
          </a:xfrm>
          <a:prstGeom prst="rect">
            <a:avLst/>
          </a:prstGeom>
        </p:spPr>
      </p:pic>
      <p:sp>
        <p:nvSpPr>
          <p:cNvPr id="4" name="TextBox 3">
            <a:extLst>
              <a:ext uri="{FF2B5EF4-FFF2-40B4-BE49-F238E27FC236}">
                <a16:creationId xmlns:a16="http://schemas.microsoft.com/office/drawing/2014/main" id="{37B3F29E-A1F1-FD4F-9B9A-56EC66876D97}"/>
              </a:ext>
            </a:extLst>
          </p:cNvPr>
          <p:cNvSpPr txBox="1"/>
          <p:nvPr/>
        </p:nvSpPr>
        <p:spPr>
          <a:xfrm>
            <a:off x="7423338" y="1816001"/>
            <a:ext cx="3417410" cy="707886"/>
          </a:xfrm>
          <a:prstGeom prst="rect">
            <a:avLst/>
          </a:prstGeom>
          <a:noFill/>
        </p:spPr>
        <p:txBody>
          <a:bodyPr wrap="none" rtlCol="0">
            <a:spAutoFit/>
          </a:bodyPr>
          <a:lstStyle/>
          <a:p>
            <a:pPr algn="ctr"/>
            <a:r>
              <a:rPr lang="en-US" sz="4000" b="1" dirty="0">
                <a:solidFill>
                  <a:srgbClr val="FF0000"/>
                </a:solidFill>
              </a:rPr>
              <a:t>What is FRC???</a:t>
            </a:r>
          </a:p>
        </p:txBody>
      </p:sp>
      <p:sp>
        <p:nvSpPr>
          <p:cNvPr id="7" name="TextBox 6">
            <a:extLst>
              <a:ext uri="{FF2B5EF4-FFF2-40B4-BE49-F238E27FC236}">
                <a16:creationId xmlns:a16="http://schemas.microsoft.com/office/drawing/2014/main" id="{E9A05EC4-8EF6-BB4D-B7E9-6252FDE1A380}"/>
              </a:ext>
            </a:extLst>
          </p:cNvPr>
          <p:cNvSpPr txBox="1"/>
          <p:nvPr/>
        </p:nvSpPr>
        <p:spPr>
          <a:xfrm>
            <a:off x="334005" y="446375"/>
            <a:ext cx="11523989" cy="830997"/>
          </a:xfrm>
          <a:prstGeom prst="rect">
            <a:avLst/>
          </a:prstGeom>
          <a:solidFill>
            <a:schemeClr val="accent2"/>
          </a:solidFill>
        </p:spPr>
        <p:txBody>
          <a:bodyPr wrap="none" rtlCol="0">
            <a:spAutoFit/>
          </a:bodyPr>
          <a:lstStyle/>
          <a:p>
            <a:r>
              <a:rPr lang="en-US" sz="4800" dirty="0"/>
              <a:t>Decreased Functional Residual Capacity (FRC)</a:t>
            </a:r>
          </a:p>
        </p:txBody>
      </p:sp>
      <p:sp>
        <p:nvSpPr>
          <p:cNvPr id="9" name="Rectangle 8">
            <a:extLst>
              <a:ext uri="{FF2B5EF4-FFF2-40B4-BE49-F238E27FC236}">
                <a16:creationId xmlns:a16="http://schemas.microsoft.com/office/drawing/2014/main" id="{7EAB27A3-7E27-F04D-98B7-7B541BA05896}"/>
              </a:ext>
            </a:extLst>
          </p:cNvPr>
          <p:cNvSpPr/>
          <p:nvPr/>
        </p:nvSpPr>
        <p:spPr>
          <a:xfrm>
            <a:off x="6185644" y="4383127"/>
            <a:ext cx="5892799" cy="954107"/>
          </a:xfrm>
          <a:prstGeom prst="rect">
            <a:avLst/>
          </a:prstGeom>
          <a:solidFill>
            <a:srgbClr val="FFFF00"/>
          </a:solidFill>
        </p:spPr>
        <p:txBody>
          <a:bodyPr wrap="square">
            <a:spAutoFit/>
          </a:bodyPr>
          <a:lstStyle/>
          <a:p>
            <a:pPr algn="ctr"/>
            <a:r>
              <a:rPr lang="en-US" sz="2800" dirty="0"/>
              <a:t>Gravid uterus pushes up on diaphragm resulting decreased FRC (20%)</a:t>
            </a:r>
          </a:p>
        </p:txBody>
      </p:sp>
      <p:sp>
        <p:nvSpPr>
          <p:cNvPr id="10" name="TextBox 9">
            <a:extLst>
              <a:ext uri="{FF2B5EF4-FFF2-40B4-BE49-F238E27FC236}">
                <a16:creationId xmlns:a16="http://schemas.microsoft.com/office/drawing/2014/main" id="{1933DF18-264B-0542-9500-4D33978462F8}"/>
              </a:ext>
            </a:extLst>
          </p:cNvPr>
          <p:cNvSpPr txBox="1"/>
          <p:nvPr/>
        </p:nvSpPr>
        <p:spPr>
          <a:xfrm>
            <a:off x="7039932" y="3013501"/>
            <a:ext cx="4184222" cy="830997"/>
          </a:xfrm>
          <a:prstGeom prst="rect">
            <a:avLst/>
          </a:prstGeom>
          <a:solidFill>
            <a:srgbClr val="00B050"/>
          </a:solidFill>
        </p:spPr>
        <p:txBody>
          <a:bodyPr wrap="none" rtlCol="0">
            <a:spAutoFit/>
          </a:bodyPr>
          <a:lstStyle/>
          <a:p>
            <a:pPr algn="ctr"/>
            <a:r>
              <a:rPr lang="en-US" sz="2400" dirty="0"/>
              <a:t> Volume of air left in lungs after </a:t>
            </a:r>
          </a:p>
          <a:p>
            <a:pPr algn="ctr"/>
            <a:r>
              <a:rPr lang="en-US" sz="2400" dirty="0"/>
              <a:t>normal exhalation</a:t>
            </a:r>
          </a:p>
        </p:txBody>
      </p:sp>
      <p:sp>
        <p:nvSpPr>
          <p:cNvPr id="11" name="Oval 10">
            <a:extLst>
              <a:ext uri="{FF2B5EF4-FFF2-40B4-BE49-F238E27FC236}">
                <a16:creationId xmlns:a16="http://schemas.microsoft.com/office/drawing/2014/main" id="{F967B9F4-22B9-1140-9E62-7C00DF3F41A8}"/>
              </a:ext>
            </a:extLst>
          </p:cNvPr>
          <p:cNvSpPr/>
          <p:nvPr/>
        </p:nvSpPr>
        <p:spPr>
          <a:xfrm>
            <a:off x="4303135" y="4418985"/>
            <a:ext cx="558800" cy="143649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Diagram&#10;&#10;Description automatically generated">
            <a:extLst>
              <a:ext uri="{FF2B5EF4-FFF2-40B4-BE49-F238E27FC236}">
                <a16:creationId xmlns:a16="http://schemas.microsoft.com/office/drawing/2014/main" id="{00452AB7-8897-AD4B-A8C0-CB5AA73BC1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766249"/>
            <a:ext cx="2919354" cy="4737097"/>
          </a:xfrm>
          <a:prstGeom prst="rect">
            <a:avLst/>
          </a:prstGeom>
        </p:spPr>
      </p:pic>
      <p:sp>
        <p:nvSpPr>
          <p:cNvPr id="12" name="Right Arrow 11">
            <a:extLst>
              <a:ext uri="{FF2B5EF4-FFF2-40B4-BE49-F238E27FC236}">
                <a16:creationId xmlns:a16="http://schemas.microsoft.com/office/drawing/2014/main" id="{B2B65145-4086-1D49-99C3-3DDE1B5F56BA}"/>
              </a:ext>
            </a:extLst>
          </p:cNvPr>
          <p:cNvSpPr/>
          <p:nvPr/>
        </p:nvSpPr>
        <p:spPr>
          <a:xfrm>
            <a:off x="2663138" y="4775178"/>
            <a:ext cx="1027014" cy="61529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74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80E993-5231-2A47-A6D9-D96CCD9A91DA}"/>
              </a:ext>
            </a:extLst>
          </p:cNvPr>
          <p:cNvSpPr txBox="1"/>
          <p:nvPr/>
        </p:nvSpPr>
        <p:spPr>
          <a:xfrm>
            <a:off x="2877671" y="394448"/>
            <a:ext cx="6436658" cy="3170099"/>
          </a:xfrm>
          <a:custGeom>
            <a:avLst/>
            <a:gdLst>
              <a:gd name="connsiteX0" fmla="*/ 0 w 6436658"/>
              <a:gd name="connsiteY0" fmla="*/ 0 h 3170099"/>
              <a:gd name="connsiteX1" fmla="*/ 585151 w 6436658"/>
              <a:gd name="connsiteY1" fmla="*/ 0 h 3170099"/>
              <a:gd name="connsiteX2" fmla="*/ 1234668 w 6436658"/>
              <a:gd name="connsiteY2" fmla="*/ 0 h 3170099"/>
              <a:gd name="connsiteX3" fmla="*/ 1626719 w 6436658"/>
              <a:gd name="connsiteY3" fmla="*/ 0 h 3170099"/>
              <a:gd name="connsiteX4" fmla="*/ 2276236 w 6436658"/>
              <a:gd name="connsiteY4" fmla="*/ 0 h 3170099"/>
              <a:gd name="connsiteX5" fmla="*/ 2990120 w 6436658"/>
              <a:gd name="connsiteY5" fmla="*/ 0 h 3170099"/>
              <a:gd name="connsiteX6" fmla="*/ 3510904 w 6436658"/>
              <a:gd name="connsiteY6" fmla="*/ 0 h 3170099"/>
              <a:gd name="connsiteX7" fmla="*/ 3902955 w 6436658"/>
              <a:gd name="connsiteY7" fmla="*/ 0 h 3170099"/>
              <a:gd name="connsiteX8" fmla="*/ 4295006 w 6436658"/>
              <a:gd name="connsiteY8" fmla="*/ 0 h 3170099"/>
              <a:gd name="connsiteX9" fmla="*/ 4880157 w 6436658"/>
              <a:gd name="connsiteY9" fmla="*/ 0 h 3170099"/>
              <a:gd name="connsiteX10" fmla="*/ 5465308 w 6436658"/>
              <a:gd name="connsiteY10" fmla="*/ 0 h 3170099"/>
              <a:gd name="connsiteX11" fmla="*/ 5857359 w 6436658"/>
              <a:gd name="connsiteY11" fmla="*/ 0 h 3170099"/>
              <a:gd name="connsiteX12" fmla="*/ 6436658 w 6436658"/>
              <a:gd name="connsiteY12" fmla="*/ 0 h 3170099"/>
              <a:gd name="connsiteX13" fmla="*/ 6436658 w 6436658"/>
              <a:gd name="connsiteY13" fmla="*/ 591752 h 3170099"/>
              <a:gd name="connsiteX14" fmla="*/ 6436658 w 6436658"/>
              <a:gd name="connsiteY14" fmla="*/ 1183504 h 3170099"/>
              <a:gd name="connsiteX15" fmla="*/ 6436658 w 6436658"/>
              <a:gd name="connsiteY15" fmla="*/ 1616750 h 3170099"/>
              <a:gd name="connsiteX16" fmla="*/ 6436658 w 6436658"/>
              <a:gd name="connsiteY16" fmla="*/ 2145100 h 3170099"/>
              <a:gd name="connsiteX17" fmla="*/ 6436658 w 6436658"/>
              <a:gd name="connsiteY17" fmla="*/ 2578347 h 3170099"/>
              <a:gd name="connsiteX18" fmla="*/ 6436658 w 6436658"/>
              <a:gd name="connsiteY18" fmla="*/ 3170099 h 3170099"/>
              <a:gd name="connsiteX19" fmla="*/ 5915874 w 6436658"/>
              <a:gd name="connsiteY19" fmla="*/ 3170099 h 3170099"/>
              <a:gd name="connsiteX20" fmla="*/ 5459456 w 6436658"/>
              <a:gd name="connsiteY20" fmla="*/ 3170099 h 3170099"/>
              <a:gd name="connsiteX21" fmla="*/ 4809939 w 6436658"/>
              <a:gd name="connsiteY21" fmla="*/ 3170099 h 3170099"/>
              <a:gd name="connsiteX22" fmla="*/ 4289155 w 6436658"/>
              <a:gd name="connsiteY22" fmla="*/ 3170099 h 3170099"/>
              <a:gd name="connsiteX23" fmla="*/ 3704004 w 6436658"/>
              <a:gd name="connsiteY23" fmla="*/ 3170099 h 3170099"/>
              <a:gd name="connsiteX24" fmla="*/ 2990120 w 6436658"/>
              <a:gd name="connsiteY24" fmla="*/ 3170099 h 3170099"/>
              <a:gd name="connsiteX25" fmla="*/ 2340603 w 6436658"/>
              <a:gd name="connsiteY25" fmla="*/ 3170099 h 3170099"/>
              <a:gd name="connsiteX26" fmla="*/ 1819819 w 6436658"/>
              <a:gd name="connsiteY26" fmla="*/ 3170099 h 3170099"/>
              <a:gd name="connsiteX27" fmla="*/ 1299035 w 6436658"/>
              <a:gd name="connsiteY27" fmla="*/ 3170099 h 3170099"/>
              <a:gd name="connsiteX28" fmla="*/ 713884 w 6436658"/>
              <a:gd name="connsiteY28" fmla="*/ 3170099 h 3170099"/>
              <a:gd name="connsiteX29" fmla="*/ 0 w 6436658"/>
              <a:gd name="connsiteY29" fmla="*/ 3170099 h 3170099"/>
              <a:gd name="connsiteX30" fmla="*/ 0 w 6436658"/>
              <a:gd name="connsiteY30" fmla="*/ 2673450 h 3170099"/>
              <a:gd name="connsiteX31" fmla="*/ 0 w 6436658"/>
              <a:gd name="connsiteY31" fmla="*/ 2176801 h 3170099"/>
              <a:gd name="connsiteX32" fmla="*/ 0 w 6436658"/>
              <a:gd name="connsiteY32" fmla="*/ 1616750 h 3170099"/>
              <a:gd name="connsiteX33" fmla="*/ 0 w 6436658"/>
              <a:gd name="connsiteY33" fmla="*/ 1151803 h 3170099"/>
              <a:gd name="connsiteX34" fmla="*/ 0 w 6436658"/>
              <a:gd name="connsiteY34" fmla="*/ 623453 h 3170099"/>
              <a:gd name="connsiteX35" fmla="*/ 0 w 6436658"/>
              <a:gd name="connsiteY35" fmla="*/ 0 h 317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36658" h="3170099" extrusionOk="0">
                <a:moveTo>
                  <a:pt x="0" y="0"/>
                </a:moveTo>
                <a:cubicBezTo>
                  <a:pt x="143612" y="-50780"/>
                  <a:pt x="442809" y="28979"/>
                  <a:pt x="585151" y="0"/>
                </a:cubicBezTo>
                <a:cubicBezTo>
                  <a:pt x="727493" y="-28979"/>
                  <a:pt x="956731" y="25701"/>
                  <a:pt x="1234668" y="0"/>
                </a:cubicBezTo>
                <a:cubicBezTo>
                  <a:pt x="1512605" y="-25701"/>
                  <a:pt x="1490613" y="29521"/>
                  <a:pt x="1626719" y="0"/>
                </a:cubicBezTo>
                <a:cubicBezTo>
                  <a:pt x="1762825" y="-29521"/>
                  <a:pt x="2020495" y="58048"/>
                  <a:pt x="2276236" y="0"/>
                </a:cubicBezTo>
                <a:cubicBezTo>
                  <a:pt x="2531977" y="-58048"/>
                  <a:pt x="2757174" y="38795"/>
                  <a:pt x="2990120" y="0"/>
                </a:cubicBezTo>
                <a:cubicBezTo>
                  <a:pt x="3223066" y="-38795"/>
                  <a:pt x="3290455" y="23841"/>
                  <a:pt x="3510904" y="0"/>
                </a:cubicBezTo>
                <a:cubicBezTo>
                  <a:pt x="3731353" y="-23841"/>
                  <a:pt x="3791375" y="44732"/>
                  <a:pt x="3902955" y="0"/>
                </a:cubicBezTo>
                <a:cubicBezTo>
                  <a:pt x="4014535" y="-44732"/>
                  <a:pt x="4184599" y="21607"/>
                  <a:pt x="4295006" y="0"/>
                </a:cubicBezTo>
                <a:cubicBezTo>
                  <a:pt x="4405413" y="-21607"/>
                  <a:pt x="4681420" y="54130"/>
                  <a:pt x="4880157" y="0"/>
                </a:cubicBezTo>
                <a:cubicBezTo>
                  <a:pt x="5078894" y="-54130"/>
                  <a:pt x="5189333" y="16964"/>
                  <a:pt x="5465308" y="0"/>
                </a:cubicBezTo>
                <a:cubicBezTo>
                  <a:pt x="5741283" y="-16964"/>
                  <a:pt x="5704231" y="11919"/>
                  <a:pt x="5857359" y="0"/>
                </a:cubicBezTo>
                <a:cubicBezTo>
                  <a:pt x="6010487" y="-11919"/>
                  <a:pt x="6310628" y="48286"/>
                  <a:pt x="6436658" y="0"/>
                </a:cubicBezTo>
                <a:cubicBezTo>
                  <a:pt x="6496098" y="186857"/>
                  <a:pt x="6376163" y="361272"/>
                  <a:pt x="6436658" y="591752"/>
                </a:cubicBezTo>
                <a:cubicBezTo>
                  <a:pt x="6497153" y="822232"/>
                  <a:pt x="6405491" y="994134"/>
                  <a:pt x="6436658" y="1183504"/>
                </a:cubicBezTo>
                <a:cubicBezTo>
                  <a:pt x="6467825" y="1372874"/>
                  <a:pt x="6404709" y="1429275"/>
                  <a:pt x="6436658" y="1616750"/>
                </a:cubicBezTo>
                <a:cubicBezTo>
                  <a:pt x="6468607" y="1804225"/>
                  <a:pt x="6406962" y="1995233"/>
                  <a:pt x="6436658" y="2145100"/>
                </a:cubicBezTo>
                <a:cubicBezTo>
                  <a:pt x="6466354" y="2294967"/>
                  <a:pt x="6427281" y="2370239"/>
                  <a:pt x="6436658" y="2578347"/>
                </a:cubicBezTo>
                <a:cubicBezTo>
                  <a:pt x="6446035" y="2786455"/>
                  <a:pt x="6400980" y="2918895"/>
                  <a:pt x="6436658" y="3170099"/>
                </a:cubicBezTo>
                <a:cubicBezTo>
                  <a:pt x="6214304" y="3177971"/>
                  <a:pt x="6112384" y="3163837"/>
                  <a:pt x="5915874" y="3170099"/>
                </a:cubicBezTo>
                <a:cubicBezTo>
                  <a:pt x="5719364" y="3176361"/>
                  <a:pt x="5620497" y="3142526"/>
                  <a:pt x="5459456" y="3170099"/>
                </a:cubicBezTo>
                <a:cubicBezTo>
                  <a:pt x="5298415" y="3197672"/>
                  <a:pt x="4940601" y="3100930"/>
                  <a:pt x="4809939" y="3170099"/>
                </a:cubicBezTo>
                <a:cubicBezTo>
                  <a:pt x="4679277" y="3239268"/>
                  <a:pt x="4402383" y="3117853"/>
                  <a:pt x="4289155" y="3170099"/>
                </a:cubicBezTo>
                <a:cubicBezTo>
                  <a:pt x="4175927" y="3222345"/>
                  <a:pt x="3896929" y="3148099"/>
                  <a:pt x="3704004" y="3170099"/>
                </a:cubicBezTo>
                <a:cubicBezTo>
                  <a:pt x="3511079" y="3192099"/>
                  <a:pt x="3326904" y="3125525"/>
                  <a:pt x="2990120" y="3170099"/>
                </a:cubicBezTo>
                <a:cubicBezTo>
                  <a:pt x="2653336" y="3214673"/>
                  <a:pt x="2481274" y="3145196"/>
                  <a:pt x="2340603" y="3170099"/>
                </a:cubicBezTo>
                <a:cubicBezTo>
                  <a:pt x="2199932" y="3195002"/>
                  <a:pt x="2048120" y="3121857"/>
                  <a:pt x="1819819" y="3170099"/>
                </a:cubicBezTo>
                <a:cubicBezTo>
                  <a:pt x="1591518" y="3218341"/>
                  <a:pt x="1426008" y="3134442"/>
                  <a:pt x="1299035" y="3170099"/>
                </a:cubicBezTo>
                <a:cubicBezTo>
                  <a:pt x="1172062" y="3205756"/>
                  <a:pt x="908199" y="3155064"/>
                  <a:pt x="713884" y="3170099"/>
                </a:cubicBezTo>
                <a:cubicBezTo>
                  <a:pt x="519569" y="3185134"/>
                  <a:pt x="191680" y="3158018"/>
                  <a:pt x="0" y="3170099"/>
                </a:cubicBezTo>
                <a:cubicBezTo>
                  <a:pt x="-28097" y="3000856"/>
                  <a:pt x="42657" y="2814126"/>
                  <a:pt x="0" y="2673450"/>
                </a:cubicBezTo>
                <a:cubicBezTo>
                  <a:pt x="-42657" y="2532774"/>
                  <a:pt x="3015" y="2404740"/>
                  <a:pt x="0" y="2176801"/>
                </a:cubicBezTo>
                <a:cubicBezTo>
                  <a:pt x="-3015" y="1948862"/>
                  <a:pt x="35471" y="1843788"/>
                  <a:pt x="0" y="1616750"/>
                </a:cubicBezTo>
                <a:cubicBezTo>
                  <a:pt x="-35471" y="1389712"/>
                  <a:pt x="53809" y="1342778"/>
                  <a:pt x="0" y="1151803"/>
                </a:cubicBezTo>
                <a:cubicBezTo>
                  <a:pt x="-53809" y="960828"/>
                  <a:pt x="21965" y="736589"/>
                  <a:pt x="0" y="623453"/>
                </a:cubicBezTo>
                <a:cubicBezTo>
                  <a:pt x="-21965" y="510317"/>
                  <a:pt x="46090" y="302302"/>
                  <a:pt x="0" y="0"/>
                </a:cubicBezTo>
                <a:close/>
              </a:path>
            </a:pathLst>
          </a:custGeom>
          <a:noFill/>
          <a:ln w="76200">
            <a:solidFill>
              <a:srgbClr val="7030A0"/>
            </a:solidFill>
            <a:extLst>
              <a:ext uri="{C807C97D-BFC1-408E-A445-0C87EB9F89A2}">
                <ask:lineSketchStyleProps xmlns:ask="http://schemas.microsoft.com/office/drawing/2018/sketchyshapes" sd="173064436">
                  <a:prstGeom prst="rect">
                    <a:avLst/>
                  </a:prstGeom>
                  <ask:type>
                    <ask:lineSketchScribble/>
                  </ask:type>
                </ask:lineSketchStyleProps>
              </a:ext>
            </a:extLst>
          </a:ln>
        </p:spPr>
        <p:txBody>
          <a:bodyPr wrap="square" rtlCol="0">
            <a:spAutoFit/>
          </a:bodyPr>
          <a:lstStyle/>
          <a:p>
            <a:pPr algn="ctr"/>
            <a:r>
              <a:rPr lang="en-US" sz="4000" dirty="0"/>
              <a:t>Decreased FRC </a:t>
            </a:r>
          </a:p>
          <a:p>
            <a:pPr algn="ctr"/>
            <a:r>
              <a:rPr lang="en-US" sz="4000" dirty="0"/>
              <a:t>+ </a:t>
            </a:r>
          </a:p>
          <a:p>
            <a:pPr algn="ctr"/>
            <a:r>
              <a:rPr lang="en-US" sz="4000" dirty="0"/>
              <a:t>Increased O2 consumption </a:t>
            </a:r>
          </a:p>
          <a:p>
            <a:pPr algn="ctr"/>
            <a:r>
              <a:rPr lang="en-US" sz="4000" dirty="0"/>
              <a:t>= </a:t>
            </a:r>
          </a:p>
          <a:p>
            <a:pPr algn="ctr"/>
            <a:r>
              <a:rPr lang="en-US" sz="4000" dirty="0"/>
              <a:t>rapid onset hypoxia </a:t>
            </a:r>
          </a:p>
        </p:txBody>
      </p:sp>
      <p:sp>
        <p:nvSpPr>
          <p:cNvPr id="3" name="TextBox 2">
            <a:extLst>
              <a:ext uri="{FF2B5EF4-FFF2-40B4-BE49-F238E27FC236}">
                <a16:creationId xmlns:a16="http://schemas.microsoft.com/office/drawing/2014/main" id="{C3BC9E87-0ED0-DC48-B049-632C4FD3650C}"/>
              </a:ext>
            </a:extLst>
          </p:cNvPr>
          <p:cNvSpPr txBox="1"/>
          <p:nvPr/>
        </p:nvSpPr>
        <p:spPr>
          <a:xfrm>
            <a:off x="3243456" y="4213412"/>
            <a:ext cx="5705088" cy="584775"/>
          </a:xfrm>
          <a:prstGeom prst="rect">
            <a:avLst/>
          </a:prstGeom>
          <a:solidFill>
            <a:srgbClr val="FFFF00"/>
          </a:solidFill>
        </p:spPr>
        <p:txBody>
          <a:bodyPr wrap="none" rtlCol="0">
            <a:spAutoFit/>
          </a:bodyPr>
          <a:lstStyle/>
          <a:p>
            <a:r>
              <a:rPr lang="en-US" sz="3200" dirty="0"/>
              <a:t>Fetus is very sensitive to hypoxia </a:t>
            </a:r>
          </a:p>
        </p:txBody>
      </p:sp>
      <p:sp>
        <p:nvSpPr>
          <p:cNvPr id="4" name="TextBox 3">
            <a:extLst>
              <a:ext uri="{FF2B5EF4-FFF2-40B4-BE49-F238E27FC236}">
                <a16:creationId xmlns:a16="http://schemas.microsoft.com/office/drawing/2014/main" id="{25475B05-B578-3244-80B5-CFD108B5FAA4}"/>
              </a:ext>
            </a:extLst>
          </p:cNvPr>
          <p:cNvSpPr txBox="1"/>
          <p:nvPr/>
        </p:nvSpPr>
        <p:spPr>
          <a:xfrm>
            <a:off x="1795528" y="5447052"/>
            <a:ext cx="8600944" cy="1077218"/>
          </a:xfrm>
          <a:prstGeom prst="rect">
            <a:avLst/>
          </a:prstGeom>
          <a:solidFill>
            <a:srgbClr val="00B050"/>
          </a:solidFill>
        </p:spPr>
        <p:txBody>
          <a:bodyPr wrap="none" rtlCol="0">
            <a:spAutoFit/>
          </a:bodyPr>
          <a:lstStyle/>
          <a:p>
            <a:r>
              <a:rPr lang="en-US" sz="3200" dirty="0"/>
              <a:t>Pearl: pregnant trauma patients should receive O</a:t>
            </a:r>
            <a:r>
              <a:rPr lang="en-US" sz="3200" baseline="-25000" dirty="0"/>
              <a:t>2</a:t>
            </a:r>
            <a:r>
              <a:rPr lang="en-US" sz="3200" dirty="0"/>
              <a:t> </a:t>
            </a:r>
          </a:p>
          <a:p>
            <a:r>
              <a:rPr lang="en-US" sz="3200" dirty="0"/>
              <a:t>supplementation to maintain saturation </a:t>
            </a:r>
            <a:r>
              <a:rPr lang="en-US" sz="3200" b="1" dirty="0">
                <a:solidFill>
                  <a:schemeClr val="bg1"/>
                </a:solidFill>
              </a:rPr>
              <a:t>&gt;95%.</a:t>
            </a:r>
          </a:p>
        </p:txBody>
      </p:sp>
    </p:spTree>
    <p:extLst>
      <p:ext uri="{BB962C8B-B14F-4D97-AF65-F5344CB8AC3E}">
        <p14:creationId xmlns:p14="http://schemas.microsoft.com/office/powerpoint/2010/main" val="780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3" descr="A cloud of smoke&#10;&#10;Description automatically generated">
            <a:extLst>
              <a:ext uri="{FF2B5EF4-FFF2-40B4-BE49-F238E27FC236}">
                <a16:creationId xmlns:a16="http://schemas.microsoft.com/office/drawing/2014/main" id="{93B3FE1A-AEA4-3E4C-A283-ED36F8605880}"/>
              </a:ext>
            </a:extLst>
          </p:cNvPr>
          <p:cNvPicPr>
            <a:picLocks noGrp="1" noChangeAspect="1"/>
          </p:cNvPicPr>
          <p:nvPr>
            <p:ph idx="1"/>
          </p:nvPr>
        </p:nvPicPr>
        <p:blipFill rotWithShape="1">
          <a:blip r:embed="rId3" cstate="screen">
            <a:alphaModFix amt="70000"/>
            <a:extLst>
              <a:ext uri="{28A0092B-C50C-407E-A947-70E740481C1C}">
                <a14:useLocalDpi xmlns:a14="http://schemas.microsoft.com/office/drawing/2010/main"/>
              </a:ext>
            </a:extLst>
          </a:blip>
          <a:srcRect/>
          <a:stretch/>
        </p:blipFill>
        <p:spPr>
          <a:xfrm>
            <a:off x="20" y="0"/>
            <a:ext cx="12191980" cy="6856718"/>
          </a:xfrm>
          <a:prstGeom prst="rect">
            <a:avLst/>
          </a:prstGeom>
          <a:noFill/>
        </p:spPr>
      </p:pic>
      <p:sp>
        <p:nvSpPr>
          <p:cNvPr id="3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1">
            <a:extLst>
              <a:ext uri="{FF2B5EF4-FFF2-40B4-BE49-F238E27FC236}">
                <a16:creationId xmlns:a16="http://schemas.microsoft.com/office/drawing/2014/main" id="{4F4E22D4-17D7-FD45-A92A-2ECA30B82B9A}"/>
              </a:ext>
            </a:extLst>
          </p:cNvPr>
          <p:cNvSpPr>
            <a:spLocks noGrp="1"/>
          </p:cNvSpPr>
          <p:nvPr>
            <p:ph type="title"/>
          </p:nvPr>
        </p:nvSpPr>
        <p:spPr>
          <a:xfrm>
            <a:off x="394446" y="2000389"/>
            <a:ext cx="4849596" cy="979663"/>
          </a:xfrm>
          <a:noFill/>
        </p:spPr>
        <p:txBody>
          <a:bodyPr vert="horz" lIns="91440" tIns="45720" rIns="91440" bIns="45720" rtlCol="0" anchor="ctr">
            <a:noAutofit/>
          </a:bodyPr>
          <a:lstStyle/>
          <a:p>
            <a:pPr algn="ctr"/>
            <a:r>
              <a:rPr lang="en-US" sz="6000" b="1" dirty="0">
                <a:solidFill>
                  <a:srgbClr val="FF0000"/>
                </a:solidFill>
              </a:rPr>
              <a:t>Difficult Airway</a:t>
            </a:r>
          </a:p>
        </p:txBody>
      </p:sp>
      <p:cxnSp>
        <p:nvCxnSpPr>
          <p:cNvPr id="33" name="Straight Connector 3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48ACEE4-2A00-C242-980C-08B6C36455FB}"/>
              </a:ext>
            </a:extLst>
          </p:cNvPr>
          <p:cNvSpPr/>
          <p:nvPr/>
        </p:nvSpPr>
        <p:spPr>
          <a:xfrm>
            <a:off x="177438" y="3212744"/>
            <a:ext cx="5283613" cy="2619839"/>
          </a:xfrm>
          <a:prstGeom prst="rect">
            <a:avLst/>
          </a:prstGeom>
        </p:spPr>
        <p:txBody>
          <a:bodyPr vert="horz" lIns="91440" tIns="45720" rIns="91440" bIns="45720" rtlCol="0" anchor="ctr">
            <a:normAutofit/>
          </a:bodyPr>
          <a:lstStyle/>
          <a:p>
            <a:pPr algn="ctr">
              <a:lnSpc>
                <a:spcPct val="90000"/>
              </a:lnSpc>
              <a:spcAft>
                <a:spcPts val="600"/>
              </a:spcAft>
            </a:pPr>
            <a:r>
              <a:rPr lang="en-US" sz="3600" dirty="0"/>
              <a:t>Edema and easy bleeding </a:t>
            </a:r>
          </a:p>
          <a:p>
            <a:pPr algn="ctr">
              <a:lnSpc>
                <a:spcPct val="90000"/>
              </a:lnSpc>
              <a:spcAft>
                <a:spcPts val="600"/>
              </a:spcAft>
            </a:pPr>
            <a:r>
              <a:rPr lang="en-US" sz="3600" dirty="0"/>
              <a:t>Rapid onset hypoxia</a:t>
            </a:r>
          </a:p>
          <a:p>
            <a:pPr algn="ctr">
              <a:lnSpc>
                <a:spcPct val="90000"/>
              </a:lnSpc>
              <a:spcAft>
                <a:spcPts val="600"/>
              </a:spcAft>
            </a:pPr>
            <a:r>
              <a:rPr lang="en-US" sz="3600" dirty="0"/>
              <a:t>Aspirate</a:t>
            </a:r>
          </a:p>
        </p:txBody>
      </p:sp>
      <p:sp>
        <p:nvSpPr>
          <p:cNvPr id="7" name="Rectangle 6">
            <a:extLst>
              <a:ext uri="{FF2B5EF4-FFF2-40B4-BE49-F238E27FC236}">
                <a16:creationId xmlns:a16="http://schemas.microsoft.com/office/drawing/2014/main" id="{D3D96DFD-C68B-424D-9664-1EF7164D1A9F}"/>
              </a:ext>
            </a:extLst>
          </p:cNvPr>
          <p:cNvSpPr/>
          <p:nvPr/>
        </p:nvSpPr>
        <p:spPr>
          <a:xfrm>
            <a:off x="6653486" y="712810"/>
            <a:ext cx="4902200" cy="3554819"/>
          </a:xfrm>
          <a:prstGeom prst="rect">
            <a:avLst/>
          </a:prstGeom>
          <a:solidFill>
            <a:srgbClr val="00B050"/>
          </a:solidFill>
        </p:spPr>
        <p:txBody>
          <a:bodyPr wrap="square">
            <a:spAutoFit/>
          </a:bodyPr>
          <a:lstStyle/>
          <a:p>
            <a:pPr algn="ctr">
              <a:spcAft>
                <a:spcPts val="600"/>
              </a:spcAft>
            </a:pPr>
            <a:r>
              <a:rPr lang="en-US" sz="6000" dirty="0">
                <a:solidFill>
                  <a:schemeClr val="bg1"/>
                </a:solidFill>
              </a:rPr>
              <a:t>Tips + Tricks</a:t>
            </a:r>
          </a:p>
          <a:p>
            <a:pPr marL="457200" indent="-457200">
              <a:spcAft>
                <a:spcPts val="600"/>
              </a:spcAft>
              <a:buFont typeface="Arial" panose="020B0604020202020204" pitchFamily="34" charset="0"/>
              <a:buChar char="•"/>
            </a:pPr>
            <a:r>
              <a:rPr lang="en-US" sz="2800" dirty="0">
                <a:solidFill>
                  <a:schemeClr val="bg1"/>
                </a:solidFill>
              </a:rPr>
              <a:t>Most experienced physician</a:t>
            </a:r>
          </a:p>
          <a:p>
            <a:pPr marL="457200" indent="-457200">
              <a:spcAft>
                <a:spcPts val="600"/>
              </a:spcAft>
              <a:buFont typeface="Arial" panose="020B0604020202020204" pitchFamily="34" charset="0"/>
              <a:buChar char="•"/>
            </a:pPr>
            <a:r>
              <a:rPr lang="en-US" sz="2800" dirty="0">
                <a:solidFill>
                  <a:schemeClr val="bg1"/>
                </a:solidFill>
              </a:rPr>
              <a:t>preoxygenate (dual)</a:t>
            </a:r>
          </a:p>
          <a:p>
            <a:pPr marL="457200" indent="-457200">
              <a:spcAft>
                <a:spcPts val="600"/>
              </a:spcAft>
              <a:buFont typeface="Arial" panose="020B0604020202020204" pitchFamily="34" charset="0"/>
              <a:buChar char="•"/>
            </a:pPr>
            <a:r>
              <a:rPr lang="en-US" sz="2800" dirty="0">
                <a:solidFill>
                  <a:schemeClr val="bg1"/>
                </a:solidFill>
              </a:rPr>
              <a:t>+/- cricoid pressure</a:t>
            </a:r>
          </a:p>
          <a:p>
            <a:pPr marL="457200" indent="-457200">
              <a:spcAft>
                <a:spcPts val="600"/>
              </a:spcAft>
              <a:buFont typeface="Arial" panose="020B0604020202020204" pitchFamily="34" charset="0"/>
              <a:buChar char="•"/>
            </a:pPr>
            <a:r>
              <a:rPr lang="en-US" sz="2800" dirty="0">
                <a:solidFill>
                  <a:schemeClr val="bg1"/>
                </a:solidFill>
              </a:rPr>
              <a:t>Smaller tube (6.5 mm)</a:t>
            </a:r>
          </a:p>
          <a:p>
            <a:pPr marL="457200" indent="-457200">
              <a:spcAft>
                <a:spcPts val="600"/>
              </a:spcAft>
              <a:buFont typeface="Arial" panose="020B0604020202020204" pitchFamily="34" charset="0"/>
              <a:buChar char="•"/>
            </a:pPr>
            <a:r>
              <a:rPr lang="en-US" sz="2800" dirty="0">
                <a:solidFill>
                  <a:schemeClr val="bg1"/>
                </a:solidFill>
              </a:rPr>
              <a:t>Suction, back-up</a:t>
            </a:r>
          </a:p>
        </p:txBody>
      </p:sp>
    </p:spTree>
    <p:extLst>
      <p:ext uri="{BB962C8B-B14F-4D97-AF65-F5344CB8AC3E}">
        <p14:creationId xmlns:p14="http://schemas.microsoft.com/office/powerpoint/2010/main" val="332880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9C1E-A9BE-6643-BB03-F31D143986F7}"/>
              </a:ext>
            </a:extLst>
          </p:cNvPr>
          <p:cNvSpPr>
            <a:spLocks noGrp="1"/>
          </p:cNvSpPr>
          <p:nvPr>
            <p:ph type="title"/>
          </p:nvPr>
        </p:nvSpPr>
        <p:spPr>
          <a:xfrm>
            <a:off x="4117406" y="421825"/>
            <a:ext cx="3931024" cy="914400"/>
          </a:xfrm>
          <a:solidFill>
            <a:schemeClr val="accent2"/>
          </a:solidFill>
        </p:spPr>
        <p:txBody>
          <a:bodyPr/>
          <a:lstStyle/>
          <a:p>
            <a:pPr algn="ctr"/>
            <a:r>
              <a:rPr lang="en-US" sz="6000" dirty="0"/>
              <a:t>Circulation</a:t>
            </a:r>
            <a:r>
              <a:rPr lang="en-US" dirty="0"/>
              <a:t> </a:t>
            </a:r>
          </a:p>
        </p:txBody>
      </p:sp>
      <p:pic>
        <p:nvPicPr>
          <p:cNvPr id="6" name="Graphic 5" descr="Lungs">
            <a:extLst>
              <a:ext uri="{FF2B5EF4-FFF2-40B4-BE49-F238E27FC236}">
                <a16:creationId xmlns:a16="http://schemas.microsoft.com/office/drawing/2014/main" id="{857A84D8-A860-3F4C-BC81-DBFA16E6FD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777" y="3550408"/>
            <a:ext cx="2054770" cy="2054770"/>
          </a:xfrm>
          <a:prstGeom prst="rect">
            <a:avLst/>
          </a:prstGeom>
        </p:spPr>
      </p:pic>
      <p:pic>
        <p:nvPicPr>
          <p:cNvPr id="8" name="Graphic 7" descr="Water">
            <a:extLst>
              <a:ext uri="{FF2B5EF4-FFF2-40B4-BE49-F238E27FC236}">
                <a16:creationId xmlns:a16="http://schemas.microsoft.com/office/drawing/2014/main" id="{BD242685-DDE8-894B-BF92-8DD6EC84D5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68615" y="3550408"/>
            <a:ext cx="2054770" cy="2054770"/>
          </a:xfrm>
          <a:prstGeom prst="rect">
            <a:avLst/>
          </a:prstGeom>
        </p:spPr>
      </p:pic>
      <p:pic>
        <p:nvPicPr>
          <p:cNvPr id="10" name="Graphic 9" descr="Heart organ">
            <a:extLst>
              <a:ext uri="{FF2B5EF4-FFF2-40B4-BE49-F238E27FC236}">
                <a16:creationId xmlns:a16="http://schemas.microsoft.com/office/drawing/2014/main" id="{6E16E6E3-D3E3-6C48-A118-870FB3AC19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94453" y="3460073"/>
            <a:ext cx="2054770" cy="2054770"/>
          </a:xfrm>
          <a:prstGeom prst="rect">
            <a:avLst/>
          </a:prstGeom>
        </p:spPr>
      </p:pic>
      <p:sp>
        <p:nvSpPr>
          <p:cNvPr id="3" name="TextBox 2">
            <a:extLst>
              <a:ext uri="{FF2B5EF4-FFF2-40B4-BE49-F238E27FC236}">
                <a16:creationId xmlns:a16="http://schemas.microsoft.com/office/drawing/2014/main" id="{CF3FAD16-BC3F-EC40-B646-28FDCDBEFE6E}"/>
              </a:ext>
            </a:extLst>
          </p:cNvPr>
          <p:cNvSpPr txBox="1"/>
          <p:nvPr/>
        </p:nvSpPr>
        <p:spPr>
          <a:xfrm>
            <a:off x="2845911" y="1754948"/>
            <a:ext cx="6500177" cy="584775"/>
          </a:xfrm>
          <a:prstGeom prst="rect">
            <a:avLst/>
          </a:prstGeom>
          <a:solidFill>
            <a:srgbClr val="FFFF00"/>
          </a:solidFill>
        </p:spPr>
        <p:txBody>
          <a:bodyPr wrap="none" rtlCol="0">
            <a:spAutoFit/>
          </a:bodyPr>
          <a:lstStyle/>
          <a:p>
            <a:r>
              <a:rPr lang="en-US" sz="3200" dirty="0"/>
              <a:t>Growing fetus = increased o2 demand</a:t>
            </a:r>
          </a:p>
        </p:txBody>
      </p:sp>
      <p:sp>
        <p:nvSpPr>
          <p:cNvPr id="5" name="Rectangle 4">
            <a:extLst>
              <a:ext uri="{FF2B5EF4-FFF2-40B4-BE49-F238E27FC236}">
                <a16:creationId xmlns:a16="http://schemas.microsoft.com/office/drawing/2014/main" id="{B1833DF4-7396-7A45-A148-69A3C710234E}"/>
              </a:ext>
            </a:extLst>
          </p:cNvPr>
          <p:cNvSpPr/>
          <p:nvPr/>
        </p:nvSpPr>
        <p:spPr>
          <a:xfrm>
            <a:off x="3452807" y="2585297"/>
            <a:ext cx="5260223" cy="584775"/>
          </a:xfrm>
          <a:prstGeom prst="rect">
            <a:avLst/>
          </a:prstGeom>
          <a:solidFill>
            <a:srgbClr val="00B050"/>
          </a:solidFill>
        </p:spPr>
        <p:txBody>
          <a:bodyPr wrap="none">
            <a:spAutoFit/>
          </a:bodyPr>
          <a:lstStyle/>
          <a:p>
            <a:pPr algn="ctr"/>
            <a:r>
              <a:rPr lang="en-US" sz="3200" dirty="0"/>
              <a:t>Mom meets new demand by…</a:t>
            </a:r>
          </a:p>
        </p:txBody>
      </p:sp>
      <p:sp>
        <p:nvSpPr>
          <p:cNvPr id="7" name="TextBox 6">
            <a:extLst>
              <a:ext uri="{FF2B5EF4-FFF2-40B4-BE49-F238E27FC236}">
                <a16:creationId xmlns:a16="http://schemas.microsoft.com/office/drawing/2014/main" id="{66C976F4-0061-A84E-BD7C-8E68E555DDBC}"/>
              </a:ext>
            </a:extLst>
          </p:cNvPr>
          <p:cNvSpPr txBox="1"/>
          <p:nvPr/>
        </p:nvSpPr>
        <p:spPr>
          <a:xfrm>
            <a:off x="444557" y="5605178"/>
            <a:ext cx="3251210" cy="461665"/>
          </a:xfrm>
          <a:prstGeom prst="rect">
            <a:avLst/>
          </a:prstGeom>
          <a:noFill/>
        </p:spPr>
        <p:txBody>
          <a:bodyPr wrap="none" rtlCol="0">
            <a:spAutoFit/>
          </a:bodyPr>
          <a:lstStyle/>
          <a:p>
            <a:pPr algn="ctr"/>
            <a:r>
              <a:rPr lang="en-US" sz="2400" dirty="0"/>
              <a:t>Increase min ventilation </a:t>
            </a:r>
          </a:p>
        </p:txBody>
      </p:sp>
      <p:sp>
        <p:nvSpPr>
          <p:cNvPr id="9" name="TextBox 8">
            <a:extLst>
              <a:ext uri="{FF2B5EF4-FFF2-40B4-BE49-F238E27FC236}">
                <a16:creationId xmlns:a16="http://schemas.microsoft.com/office/drawing/2014/main" id="{6E29E7F2-5C90-7B46-844A-EBF959AAE294}"/>
              </a:ext>
            </a:extLst>
          </p:cNvPr>
          <p:cNvSpPr txBox="1"/>
          <p:nvPr/>
        </p:nvSpPr>
        <p:spPr>
          <a:xfrm>
            <a:off x="4132544" y="5605178"/>
            <a:ext cx="3900748" cy="830997"/>
          </a:xfrm>
          <a:prstGeom prst="rect">
            <a:avLst/>
          </a:prstGeom>
          <a:noFill/>
        </p:spPr>
        <p:txBody>
          <a:bodyPr wrap="none" rtlCol="0">
            <a:spAutoFit/>
          </a:bodyPr>
          <a:lstStyle/>
          <a:p>
            <a:pPr algn="ctr"/>
            <a:r>
              <a:rPr lang="en-US" sz="2400" dirty="0"/>
              <a:t>Increase O2 carrying capacity </a:t>
            </a:r>
          </a:p>
          <a:p>
            <a:pPr algn="ctr"/>
            <a:r>
              <a:rPr lang="en-US" sz="2400" dirty="0"/>
              <a:t>(blood volume)</a:t>
            </a:r>
          </a:p>
        </p:txBody>
      </p:sp>
      <p:sp>
        <p:nvSpPr>
          <p:cNvPr id="11" name="TextBox 10">
            <a:extLst>
              <a:ext uri="{FF2B5EF4-FFF2-40B4-BE49-F238E27FC236}">
                <a16:creationId xmlns:a16="http://schemas.microsoft.com/office/drawing/2014/main" id="{607E1CA9-A269-FA43-A9C9-0A9C4A54290C}"/>
              </a:ext>
            </a:extLst>
          </p:cNvPr>
          <p:cNvSpPr txBox="1"/>
          <p:nvPr/>
        </p:nvSpPr>
        <p:spPr>
          <a:xfrm>
            <a:off x="8636911" y="5605178"/>
            <a:ext cx="3110532" cy="461665"/>
          </a:xfrm>
          <a:prstGeom prst="rect">
            <a:avLst/>
          </a:prstGeom>
          <a:noFill/>
        </p:spPr>
        <p:txBody>
          <a:bodyPr wrap="none" rtlCol="0">
            <a:spAutoFit/>
          </a:bodyPr>
          <a:lstStyle/>
          <a:p>
            <a:r>
              <a:rPr lang="en-US" sz="2400" dirty="0"/>
              <a:t>Increase cardiac output</a:t>
            </a:r>
          </a:p>
        </p:txBody>
      </p:sp>
    </p:spTree>
    <p:extLst>
      <p:ext uri="{BB962C8B-B14F-4D97-AF65-F5344CB8AC3E}">
        <p14:creationId xmlns:p14="http://schemas.microsoft.com/office/powerpoint/2010/main" val="215141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6A8E-4821-2749-A625-052A519922CD}"/>
              </a:ext>
            </a:extLst>
          </p:cNvPr>
          <p:cNvSpPr>
            <a:spLocks noGrp="1"/>
          </p:cNvSpPr>
          <p:nvPr>
            <p:ph type="title"/>
          </p:nvPr>
        </p:nvSpPr>
        <p:spPr>
          <a:xfrm>
            <a:off x="3595115" y="148011"/>
            <a:ext cx="5001766" cy="1077218"/>
          </a:xfrm>
          <a:solidFill>
            <a:schemeClr val="accent2"/>
          </a:solidFill>
        </p:spPr>
        <p:txBody>
          <a:bodyPr>
            <a:normAutofit/>
          </a:bodyPr>
          <a:lstStyle/>
          <a:p>
            <a:pPr algn="ctr"/>
            <a:r>
              <a:rPr lang="en-US" sz="6000" dirty="0"/>
              <a:t>Blood Volume </a:t>
            </a:r>
          </a:p>
        </p:txBody>
      </p:sp>
      <p:sp>
        <p:nvSpPr>
          <p:cNvPr id="7" name="TextBox 6">
            <a:extLst>
              <a:ext uri="{FF2B5EF4-FFF2-40B4-BE49-F238E27FC236}">
                <a16:creationId xmlns:a16="http://schemas.microsoft.com/office/drawing/2014/main" id="{B7C0BC16-3109-E145-A03A-2180CDC6F1DC}"/>
              </a:ext>
            </a:extLst>
          </p:cNvPr>
          <p:cNvSpPr txBox="1"/>
          <p:nvPr/>
        </p:nvSpPr>
        <p:spPr>
          <a:xfrm>
            <a:off x="2241064" y="6157882"/>
            <a:ext cx="7709868" cy="646331"/>
          </a:xfrm>
          <a:prstGeom prst="rect">
            <a:avLst/>
          </a:prstGeom>
          <a:solidFill>
            <a:srgbClr val="00B050"/>
          </a:solidFill>
        </p:spPr>
        <p:txBody>
          <a:bodyPr wrap="none" rtlCol="0">
            <a:spAutoFit/>
          </a:bodyPr>
          <a:lstStyle/>
          <a:p>
            <a:r>
              <a:rPr lang="en-US" sz="3600" dirty="0"/>
              <a:t>Pearl: This results in a dilutional anemia </a:t>
            </a:r>
          </a:p>
        </p:txBody>
      </p:sp>
      <p:pic>
        <p:nvPicPr>
          <p:cNvPr id="8" name="Picture 7" descr="Chart&#10;&#10;Description automatically generated">
            <a:extLst>
              <a:ext uri="{FF2B5EF4-FFF2-40B4-BE49-F238E27FC236}">
                <a16:creationId xmlns:a16="http://schemas.microsoft.com/office/drawing/2014/main" id="{F76C392C-B2A4-0C48-9D6E-7E91615F98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47188" y="1326437"/>
            <a:ext cx="7297620" cy="4705942"/>
          </a:xfrm>
          <a:prstGeom prst="rect">
            <a:avLst/>
          </a:prstGeom>
        </p:spPr>
      </p:pic>
      <p:sp>
        <p:nvSpPr>
          <p:cNvPr id="11" name="Explosion 2 10">
            <a:extLst>
              <a:ext uri="{FF2B5EF4-FFF2-40B4-BE49-F238E27FC236}">
                <a16:creationId xmlns:a16="http://schemas.microsoft.com/office/drawing/2014/main" id="{58447F3C-8946-C349-BB27-1E8D73FDEB08}"/>
              </a:ext>
            </a:extLst>
          </p:cNvPr>
          <p:cNvSpPr/>
          <p:nvPr/>
        </p:nvSpPr>
        <p:spPr>
          <a:xfrm rot="1000309">
            <a:off x="17817" y="802324"/>
            <a:ext cx="4446494" cy="3585882"/>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AEE8138-A74F-3141-B199-DC219B973B52}"/>
              </a:ext>
            </a:extLst>
          </p:cNvPr>
          <p:cNvSpPr txBox="1"/>
          <p:nvPr/>
        </p:nvSpPr>
        <p:spPr>
          <a:xfrm rot="21319662">
            <a:off x="121825" y="2114433"/>
            <a:ext cx="3890683" cy="1077218"/>
          </a:xfrm>
          <a:prstGeom prst="rect">
            <a:avLst/>
          </a:prstGeom>
          <a:noFill/>
        </p:spPr>
        <p:txBody>
          <a:bodyPr wrap="square" rtlCol="0">
            <a:spAutoFit/>
          </a:bodyPr>
          <a:lstStyle/>
          <a:p>
            <a:pPr algn="ctr"/>
            <a:r>
              <a:rPr lang="en-US" sz="3200" dirty="0"/>
              <a:t>Total blood volume </a:t>
            </a:r>
          </a:p>
          <a:p>
            <a:pPr algn="ctr"/>
            <a:r>
              <a:rPr lang="en-US" sz="3200" dirty="0"/>
              <a:t>increases by 50%</a:t>
            </a:r>
          </a:p>
        </p:txBody>
      </p:sp>
      <p:sp>
        <p:nvSpPr>
          <p:cNvPr id="13" name="Left Arrow 12">
            <a:extLst>
              <a:ext uri="{FF2B5EF4-FFF2-40B4-BE49-F238E27FC236}">
                <a16:creationId xmlns:a16="http://schemas.microsoft.com/office/drawing/2014/main" id="{C52325A4-D67C-9D4A-BB1A-F275C5637F7D}"/>
              </a:ext>
            </a:extLst>
          </p:cNvPr>
          <p:cNvSpPr/>
          <p:nvPr/>
        </p:nvSpPr>
        <p:spPr>
          <a:xfrm rot="20048844">
            <a:off x="9512081" y="1568796"/>
            <a:ext cx="1765978" cy="92783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a:extLst>
              <a:ext uri="{FF2B5EF4-FFF2-40B4-BE49-F238E27FC236}">
                <a16:creationId xmlns:a16="http://schemas.microsoft.com/office/drawing/2014/main" id="{2927D3C8-8A03-084F-834C-56837E9FF73E}"/>
              </a:ext>
            </a:extLst>
          </p:cNvPr>
          <p:cNvSpPr/>
          <p:nvPr/>
        </p:nvSpPr>
        <p:spPr>
          <a:xfrm rot="1171796">
            <a:off x="9511017" y="5067647"/>
            <a:ext cx="1765978" cy="92783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492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B50F-B139-1648-8F74-DED34DC80EF1}"/>
              </a:ext>
            </a:extLst>
          </p:cNvPr>
          <p:cNvSpPr>
            <a:spLocks noGrp="1"/>
          </p:cNvSpPr>
          <p:nvPr>
            <p:ph type="title"/>
          </p:nvPr>
        </p:nvSpPr>
        <p:spPr>
          <a:xfrm>
            <a:off x="427194" y="602087"/>
            <a:ext cx="3778001" cy="1870128"/>
          </a:xfrm>
          <a:solidFill>
            <a:schemeClr val="accent2"/>
          </a:solidFill>
        </p:spPr>
        <p:txBody>
          <a:bodyPr>
            <a:normAutofit/>
          </a:bodyPr>
          <a:lstStyle/>
          <a:p>
            <a:pPr algn="ctr"/>
            <a:r>
              <a:rPr lang="en-US" sz="6000" dirty="0"/>
              <a:t>Effects of </a:t>
            </a:r>
            <a:br>
              <a:rPr lang="en-US" sz="6000" dirty="0"/>
            </a:br>
            <a:r>
              <a:rPr lang="en-US" sz="6000" dirty="0"/>
              <a:t>Blood Loss </a:t>
            </a:r>
          </a:p>
        </p:txBody>
      </p:sp>
      <p:pic>
        <p:nvPicPr>
          <p:cNvPr id="7" name="Picture 6" descr="Graphical user interface, text, application&#10;&#10;Description automatically generated">
            <a:extLst>
              <a:ext uri="{FF2B5EF4-FFF2-40B4-BE49-F238E27FC236}">
                <a16:creationId xmlns:a16="http://schemas.microsoft.com/office/drawing/2014/main" id="{C71C76F9-7293-CC41-B191-EF241B495624}"/>
              </a:ext>
            </a:extLst>
          </p:cNvPr>
          <p:cNvPicPr>
            <a:picLocks noChangeAspect="1"/>
          </p:cNvPicPr>
          <p:nvPr/>
        </p:nvPicPr>
        <p:blipFill>
          <a:blip r:embed="rId3"/>
          <a:stretch>
            <a:fillRect/>
          </a:stretch>
        </p:blipFill>
        <p:spPr>
          <a:xfrm>
            <a:off x="4396253" y="602087"/>
            <a:ext cx="7634382" cy="1870128"/>
          </a:xfrm>
          <a:custGeom>
            <a:avLst/>
            <a:gdLst>
              <a:gd name="connsiteX0" fmla="*/ 0 w 7634382"/>
              <a:gd name="connsiteY0" fmla="*/ 0 h 1870128"/>
              <a:gd name="connsiteX1" fmla="*/ 663604 w 7634382"/>
              <a:gd name="connsiteY1" fmla="*/ 0 h 1870128"/>
              <a:gd name="connsiteX2" fmla="*/ 1250864 w 7634382"/>
              <a:gd name="connsiteY2" fmla="*/ 0 h 1870128"/>
              <a:gd name="connsiteX3" fmla="*/ 1914468 w 7634382"/>
              <a:gd name="connsiteY3" fmla="*/ 0 h 1870128"/>
              <a:gd name="connsiteX4" fmla="*/ 2272697 w 7634382"/>
              <a:gd name="connsiteY4" fmla="*/ 0 h 1870128"/>
              <a:gd name="connsiteX5" fmla="*/ 2936301 w 7634382"/>
              <a:gd name="connsiteY5" fmla="*/ 0 h 1870128"/>
              <a:gd name="connsiteX6" fmla="*/ 3599905 w 7634382"/>
              <a:gd name="connsiteY6" fmla="*/ 0 h 1870128"/>
              <a:gd name="connsiteX7" fmla="*/ 4263509 w 7634382"/>
              <a:gd name="connsiteY7" fmla="*/ 0 h 1870128"/>
              <a:gd name="connsiteX8" fmla="*/ 4927113 w 7634382"/>
              <a:gd name="connsiteY8" fmla="*/ 0 h 1870128"/>
              <a:gd name="connsiteX9" fmla="*/ 5361685 w 7634382"/>
              <a:gd name="connsiteY9" fmla="*/ 0 h 1870128"/>
              <a:gd name="connsiteX10" fmla="*/ 5948945 w 7634382"/>
              <a:gd name="connsiteY10" fmla="*/ 0 h 1870128"/>
              <a:gd name="connsiteX11" fmla="*/ 6383518 w 7634382"/>
              <a:gd name="connsiteY11" fmla="*/ 0 h 1870128"/>
              <a:gd name="connsiteX12" fmla="*/ 7123466 w 7634382"/>
              <a:gd name="connsiteY12" fmla="*/ 0 h 1870128"/>
              <a:gd name="connsiteX13" fmla="*/ 7634382 w 7634382"/>
              <a:gd name="connsiteY13" fmla="*/ 0 h 1870128"/>
              <a:gd name="connsiteX14" fmla="*/ 7634382 w 7634382"/>
              <a:gd name="connsiteY14" fmla="*/ 430129 h 1870128"/>
              <a:gd name="connsiteX15" fmla="*/ 7634382 w 7634382"/>
              <a:gd name="connsiteY15" fmla="*/ 841558 h 1870128"/>
              <a:gd name="connsiteX16" fmla="*/ 7634382 w 7634382"/>
              <a:gd name="connsiteY16" fmla="*/ 1327791 h 1870128"/>
              <a:gd name="connsiteX17" fmla="*/ 7634382 w 7634382"/>
              <a:gd name="connsiteY17" fmla="*/ 1870128 h 1870128"/>
              <a:gd name="connsiteX18" fmla="*/ 7276153 w 7634382"/>
              <a:gd name="connsiteY18" fmla="*/ 1870128 h 1870128"/>
              <a:gd name="connsiteX19" fmla="*/ 6612549 w 7634382"/>
              <a:gd name="connsiteY19" fmla="*/ 1870128 h 1870128"/>
              <a:gd name="connsiteX20" fmla="*/ 5948945 w 7634382"/>
              <a:gd name="connsiteY20" fmla="*/ 1870128 h 1870128"/>
              <a:gd name="connsiteX21" fmla="*/ 5361685 w 7634382"/>
              <a:gd name="connsiteY21" fmla="*/ 1870128 h 1870128"/>
              <a:gd name="connsiteX22" fmla="*/ 4850769 w 7634382"/>
              <a:gd name="connsiteY22" fmla="*/ 1870128 h 1870128"/>
              <a:gd name="connsiteX23" fmla="*/ 4416196 w 7634382"/>
              <a:gd name="connsiteY23" fmla="*/ 1870128 h 1870128"/>
              <a:gd name="connsiteX24" fmla="*/ 3676249 w 7634382"/>
              <a:gd name="connsiteY24" fmla="*/ 1870128 h 1870128"/>
              <a:gd name="connsiteX25" fmla="*/ 3318020 w 7634382"/>
              <a:gd name="connsiteY25" fmla="*/ 1870128 h 1870128"/>
              <a:gd name="connsiteX26" fmla="*/ 2959791 w 7634382"/>
              <a:gd name="connsiteY26" fmla="*/ 1870128 h 1870128"/>
              <a:gd name="connsiteX27" fmla="*/ 2372531 w 7634382"/>
              <a:gd name="connsiteY27" fmla="*/ 1870128 h 1870128"/>
              <a:gd name="connsiteX28" fmla="*/ 1861615 w 7634382"/>
              <a:gd name="connsiteY28" fmla="*/ 1870128 h 1870128"/>
              <a:gd name="connsiteX29" fmla="*/ 1121667 w 7634382"/>
              <a:gd name="connsiteY29" fmla="*/ 1870128 h 1870128"/>
              <a:gd name="connsiteX30" fmla="*/ 0 w 7634382"/>
              <a:gd name="connsiteY30" fmla="*/ 1870128 h 1870128"/>
              <a:gd name="connsiteX31" fmla="*/ 0 w 7634382"/>
              <a:gd name="connsiteY31" fmla="*/ 1421297 h 1870128"/>
              <a:gd name="connsiteX32" fmla="*/ 0 w 7634382"/>
              <a:gd name="connsiteY32" fmla="*/ 953765 h 1870128"/>
              <a:gd name="connsiteX33" fmla="*/ 0 w 7634382"/>
              <a:gd name="connsiteY33" fmla="*/ 486233 h 1870128"/>
              <a:gd name="connsiteX34" fmla="*/ 0 w 7634382"/>
              <a:gd name="connsiteY34" fmla="*/ 0 h 187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634382" h="1870128" fill="none" extrusionOk="0">
                <a:moveTo>
                  <a:pt x="0" y="0"/>
                </a:moveTo>
                <a:cubicBezTo>
                  <a:pt x="229806" y="-5050"/>
                  <a:pt x="398733" y="61489"/>
                  <a:pt x="663604" y="0"/>
                </a:cubicBezTo>
                <a:cubicBezTo>
                  <a:pt x="928475" y="-61489"/>
                  <a:pt x="1008168" y="60674"/>
                  <a:pt x="1250864" y="0"/>
                </a:cubicBezTo>
                <a:cubicBezTo>
                  <a:pt x="1493560" y="-60674"/>
                  <a:pt x="1773958" y="33485"/>
                  <a:pt x="1914468" y="0"/>
                </a:cubicBezTo>
                <a:cubicBezTo>
                  <a:pt x="2054978" y="-33485"/>
                  <a:pt x="2120250" y="22314"/>
                  <a:pt x="2272697" y="0"/>
                </a:cubicBezTo>
                <a:cubicBezTo>
                  <a:pt x="2425144" y="-22314"/>
                  <a:pt x="2627216" y="47183"/>
                  <a:pt x="2936301" y="0"/>
                </a:cubicBezTo>
                <a:cubicBezTo>
                  <a:pt x="3245386" y="-47183"/>
                  <a:pt x="3342624" y="3354"/>
                  <a:pt x="3599905" y="0"/>
                </a:cubicBezTo>
                <a:cubicBezTo>
                  <a:pt x="3857186" y="-3354"/>
                  <a:pt x="4063487" y="23943"/>
                  <a:pt x="4263509" y="0"/>
                </a:cubicBezTo>
                <a:cubicBezTo>
                  <a:pt x="4463531" y="-23943"/>
                  <a:pt x="4681903" y="76471"/>
                  <a:pt x="4927113" y="0"/>
                </a:cubicBezTo>
                <a:cubicBezTo>
                  <a:pt x="5172323" y="-76471"/>
                  <a:pt x="5229472" y="3130"/>
                  <a:pt x="5361685" y="0"/>
                </a:cubicBezTo>
                <a:cubicBezTo>
                  <a:pt x="5493898" y="-3130"/>
                  <a:pt x="5812928" y="56785"/>
                  <a:pt x="5948945" y="0"/>
                </a:cubicBezTo>
                <a:cubicBezTo>
                  <a:pt x="6084962" y="-56785"/>
                  <a:pt x="6292818" y="2952"/>
                  <a:pt x="6383518" y="0"/>
                </a:cubicBezTo>
                <a:cubicBezTo>
                  <a:pt x="6474218" y="-2952"/>
                  <a:pt x="6798613" y="53124"/>
                  <a:pt x="7123466" y="0"/>
                </a:cubicBezTo>
                <a:cubicBezTo>
                  <a:pt x="7448319" y="-53124"/>
                  <a:pt x="7423596" y="18674"/>
                  <a:pt x="7634382" y="0"/>
                </a:cubicBezTo>
                <a:cubicBezTo>
                  <a:pt x="7664642" y="86465"/>
                  <a:pt x="7600302" y="226145"/>
                  <a:pt x="7634382" y="430129"/>
                </a:cubicBezTo>
                <a:cubicBezTo>
                  <a:pt x="7668462" y="634113"/>
                  <a:pt x="7603457" y="642384"/>
                  <a:pt x="7634382" y="841558"/>
                </a:cubicBezTo>
                <a:cubicBezTo>
                  <a:pt x="7665307" y="1040732"/>
                  <a:pt x="7597176" y="1098732"/>
                  <a:pt x="7634382" y="1327791"/>
                </a:cubicBezTo>
                <a:cubicBezTo>
                  <a:pt x="7671588" y="1556850"/>
                  <a:pt x="7604969" y="1658204"/>
                  <a:pt x="7634382" y="1870128"/>
                </a:cubicBezTo>
                <a:cubicBezTo>
                  <a:pt x="7560453" y="1911248"/>
                  <a:pt x="7351043" y="1836012"/>
                  <a:pt x="7276153" y="1870128"/>
                </a:cubicBezTo>
                <a:cubicBezTo>
                  <a:pt x="7201263" y="1904244"/>
                  <a:pt x="6937373" y="1855137"/>
                  <a:pt x="6612549" y="1870128"/>
                </a:cubicBezTo>
                <a:cubicBezTo>
                  <a:pt x="6287725" y="1885119"/>
                  <a:pt x="6102957" y="1806209"/>
                  <a:pt x="5948945" y="1870128"/>
                </a:cubicBezTo>
                <a:cubicBezTo>
                  <a:pt x="5794933" y="1934047"/>
                  <a:pt x="5623497" y="1836705"/>
                  <a:pt x="5361685" y="1870128"/>
                </a:cubicBezTo>
                <a:cubicBezTo>
                  <a:pt x="5099873" y="1903551"/>
                  <a:pt x="4959722" y="1811129"/>
                  <a:pt x="4850769" y="1870128"/>
                </a:cubicBezTo>
                <a:cubicBezTo>
                  <a:pt x="4741816" y="1929127"/>
                  <a:pt x="4547674" y="1842628"/>
                  <a:pt x="4416196" y="1870128"/>
                </a:cubicBezTo>
                <a:cubicBezTo>
                  <a:pt x="4284718" y="1897628"/>
                  <a:pt x="3948724" y="1822546"/>
                  <a:pt x="3676249" y="1870128"/>
                </a:cubicBezTo>
                <a:cubicBezTo>
                  <a:pt x="3403774" y="1917710"/>
                  <a:pt x="3444886" y="1869955"/>
                  <a:pt x="3318020" y="1870128"/>
                </a:cubicBezTo>
                <a:cubicBezTo>
                  <a:pt x="3191154" y="1870301"/>
                  <a:pt x="3048962" y="1851673"/>
                  <a:pt x="2959791" y="1870128"/>
                </a:cubicBezTo>
                <a:cubicBezTo>
                  <a:pt x="2870620" y="1888583"/>
                  <a:pt x="2614286" y="1807510"/>
                  <a:pt x="2372531" y="1870128"/>
                </a:cubicBezTo>
                <a:cubicBezTo>
                  <a:pt x="2130776" y="1932746"/>
                  <a:pt x="2075511" y="1841549"/>
                  <a:pt x="1861615" y="1870128"/>
                </a:cubicBezTo>
                <a:cubicBezTo>
                  <a:pt x="1647719" y="1898707"/>
                  <a:pt x="1361841" y="1816255"/>
                  <a:pt x="1121667" y="1870128"/>
                </a:cubicBezTo>
                <a:cubicBezTo>
                  <a:pt x="881493" y="1924001"/>
                  <a:pt x="500901" y="1845930"/>
                  <a:pt x="0" y="1870128"/>
                </a:cubicBezTo>
                <a:cubicBezTo>
                  <a:pt x="-26251" y="1735729"/>
                  <a:pt x="12204" y="1576733"/>
                  <a:pt x="0" y="1421297"/>
                </a:cubicBezTo>
                <a:cubicBezTo>
                  <a:pt x="-12204" y="1265861"/>
                  <a:pt x="24772" y="1142464"/>
                  <a:pt x="0" y="953765"/>
                </a:cubicBezTo>
                <a:cubicBezTo>
                  <a:pt x="-24772" y="765066"/>
                  <a:pt x="19930" y="654351"/>
                  <a:pt x="0" y="486233"/>
                </a:cubicBezTo>
                <a:cubicBezTo>
                  <a:pt x="-19930" y="318115"/>
                  <a:pt x="3898" y="237229"/>
                  <a:pt x="0" y="0"/>
                </a:cubicBezTo>
                <a:close/>
              </a:path>
              <a:path w="7634382" h="1870128" stroke="0" extrusionOk="0">
                <a:moveTo>
                  <a:pt x="0" y="0"/>
                </a:moveTo>
                <a:cubicBezTo>
                  <a:pt x="184264" y="-4389"/>
                  <a:pt x="309936" y="31903"/>
                  <a:pt x="434573" y="0"/>
                </a:cubicBezTo>
                <a:cubicBezTo>
                  <a:pt x="559210" y="-31903"/>
                  <a:pt x="867597" y="44251"/>
                  <a:pt x="1021833" y="0"/>
                </a:cubicBezTo>
                <a:cubicBezTo>
                  <a:pt x="1176069" y="-44251"/>
                  <a:pt x="1409796" y="2361"/>
                  <a:pt x="1532749" y="0"/>
                </a:cubicBezTo>
                <a:cubicBezTo>
                  <a:pt x="1655702" y="-2361"/>
                  <a:pt x="1990990" y="21231"/>
                  <a:pt x="2196353" y="0"/>
                </a:cubicBezTo>
                <a:cubicBezTo>
                  <a:pt x="2401716" y="-21231"/>
                  <a:pt x="2701194" y="3306"/>
                  <a:pt x="2859957" y="0"/>
                </a:cubicBezTo>
                <a:cubicBezTo>
                  <a:pt x="3018720" y="-3306"/>
                  <a:pt x="3182539" y="23968"/>
                  <a:pt x="3447217" y="0"/>
                </a:cubicBezTo>
                <a:cubicBezTo>
                  <a:pt x="3711895" y="-23968"/>
                  <a:pt x="3757236" y="1116"/>
                  <a:pt x="3958133" y="0"/>
                </a:cubicBezTo>
                <a:cubicBezTo>
                  <a:pt x="4159030" y="-1116"/>
                  <a:pt x="4380819" y="85479"/>
                  <a:pt x="4698081" y="0"/>
                </a:cubicBezTo>
                <a:cubicBezTo>
                  <a:pt x="5015343" y="-85479"/>
                  <a:pt x="5072626" y="20192"/>
                  <a:pt x="5438029" y="0"/>
                </a:cubicBezTo>
                <a:cubicBezTo>
                  <a:pt x="5803432" y="-20192"/>
                  <a:pt x="5705023" y="664"/>
                  <a:pt x="5796258" y="0"/>
                </a:cubicBezTo>
                <a:cubicBezTo>
                  <a:pt x="5887493" y="-664"/>
                  <a:pt x="6034730" y="16381"/>
                  <a:pt x="6230830" y="0"/>
                </a:cubicBezTo>
                <a:cubicBezTo>
                  <a:pt x="6426930" y="-16381"/>
                  <a:pt x="6475164" y="26036"/>
                  <a:pt x="6665403" y="0"/>
                </a:cubicBezTo>
                <a:cubicBezTo>
                  <a:pt x="6855642" y="-26036"/>
                  <a:pt x="7285398" y="47836"/>
                  <a:pt x="7634382" y="0"/>
                </a:cubicBezTo>
                <a:cubicBezTo>
                  <a:pt x="7663819" y="125492"/>
                  <a:pt x="7590458" y="388690"/>
                  <a:pt x="7634382" y="486233"/>
                </a:cubicBezTo>
                <a:cubicBezTo>
                  <a:pt x="7678306" y="583776"/>
                  <a:pt x="7604022" y="766766"/>
                  <a:pt x="7634382" y="991168"/>
                </a:cubicBezTo>
                <a:cubicBezTo>
                  <a:pt x="7664742" y="1215571"/>
                  <a:pt x="7603802" y="1325505"/>
                  <a:pt x="7634382" y="1439999"/>
                </a:cubicBezTo>
                <a:cubicBezTo>
                  <a:pt x="7664962" y="1554493"/>
                  <a:pt x="7608703" y="1737804"/>
                  <a:pt x="7634382" y="1870128"/>
                </a:cubicBezTo>
                <a:cubicBezTo>
                  <a:pt x="7537337" y="1922226"/>
                  <a:pt x="7323891" y="1825806"/>
                  <a:pt x="7199809" y="1870128"/>
                </a:cubicBezTo>
                <a:cubicBezTo>
                  <a:pt x="7075727" y="1914450"/>
                  <a:pt x="6706876" y="1806118"/>
                  <a:pt x="6536206" y="1870128"/>
                </a:cubicBezTo>
                <a:cubicBezTo>
                  <a:pt x="6365536" y="1934138"/>
                  <a:pt x="5979310" y="1789163"/>
                  <a:pt x="5796258" y="1870128"/>
                </a:cubicBezTo>
                <a:cubicBezTo>
                  <a:pt x="5613206" y="1951093"/>
                  <a:pt x="5541032" y="1850140"/>
                  <a:pt x="5438029" y="1870128"/>
                </a:cubicBezTo>
                <a:cubicBezTo>
                  <a:pt x="5335026" y="1890116"/>
                  <a:pt x="5098851" y="1850470"/>
                  <a:pt x="5003457" y="1870128"/>
                </a:cubicBezTo>
                <a:cubicBezTo>
                  <a:pt x="4908063" y="1889786"/>
                  <a:pt x="4622227" y="1800995"/>
                  <a:pt x="4263509" y="1870128"/>
                </a:cubicBezTo>
                <a:cubicBezTo>
                  <a:pt x="3904791" y="1939261"/>
                  <a:pt x="3933625" y="1832012"/>
                  <a:pt x="3828936" y="1870128"/>
                </a:cubicBezTo>
                <a:cubicBezTo>
                  <a:pt x="3724247" y="1908244"/>
                  <a:pt x="3427790" y="1801990"/>
                  <a:pt x="3241676" y="1870128"/>
                </a:cubicBezTo>
                <a:cubicBezTo>
                  <a:pt x="3055562" y="1938266"/>
                  <a:pt x="3040944" y="1835914"/>
                  <a:pt x="2883447" y="1870128"/>
                </a:cubicBezTo>
                <a:cubicBezTo>
                  <a:pt x="2725950" y="1904342"/>
                  <a:pt x="2520473" y="1842910"/>
                  <a:pt x="2372531" y="1870128"/>
                </a:cubicBezTo>
                <a:cubicBezTo>
                  <a:pt x="2224589" y="1897346"/>
                  <a:pt x="1908744" y="1826342"/>
                  <a:pt x="1632583" y="1870128"/>
                </a:cubicBezTo>
                <a:cubicBezTo>
                  <a:pt x="1356422" y="1913914"/>
                  <a:pt x="1348103" y="1861449"/>
                  <a:pt x="1198011" y="1870128"/>
                </a:cubicBezTo>
                <a:cubicBezTo>
                  <a:pt x="1047919" y="1878807"/>
                  <a:pt x="998039" y="1844088"/>
                  <a:pt x="839782" y="1870128"/>
                </a:cubicBezTo>
                <a:cubicBezTo>
                  <a:pt x="681525" y="1896168"/>
                  <a:pt x="302750" y="1864559"/>
                  <a:pt x="0" y="1870128"/>
                </a:cubicBezTo>
                <a:cubicBezTo>
                  <a:pt x="-7142" y="1648569"/>
                  <a:pt x="25882" y="1586874"/>
                  <a:pt x="0" y="1383895"/>
                </a:cubicBezTo>
                <a:cubicBezTo>
                  <a:pt x="-25882" y="1180916"/>
                  <a:pt x="52487" y="1033879"/>
                  <a:pt x="0" y="878960"/>
                </a:cubicBezTo>
                <a:cubicBezTo>
                  <a:pt x="-52487" y="724041"/>
                  <a:pt x="42343" y="571770"/>
                  <a:pt x="0" y="467532"/>
                </a:cubicBezTo>
                <a:cubicBezTo>
                  <a:pt x="-42343" y="363294"/>
                  <a:pt x="4520" y="109369"/>
                  <a:pt x="0" y="0"/>
                </a:cubicBezTo>
                <a:close/>
              </a:path>
            </a:pathLst>
          </a:custGeom>
          <a:ln w="57150">
            <a:solidFill>
              <a:schemeClr val="tx1"/>
            </a:solidFill>
            <a:extLst>
              <a:ext uri="{C807C97D-BFC1-408E-A445-0C87EB9F89A2}">
                <ask:lineSketchStyleProps xmlns:ask="http://schemas.microsoft.com/office/drawing/2018/sketchyshapes" sd="448638739">
                  <a:prstGeom prst="rect">
                    <a:avLst/>
                  </a:prstGeom>
                  <ask:type>
                    <ask:lineSketchScribble/>
                  </ask:type>
                </ask:lineSketchStyleProps>
              </a:ext>
            </a:extLst>
          </a:ln>
        </p:spPr>
      </p:pic>
      <p:sp>
        <p:nvSpPr>
          <p:cNvPr id="11" name="TextBox 10">
            <a:extLst>
              <a:ext uri="{FF2B5EF4-FFF2-40B4-BE49-F238E27FC236}">
                <a16:creationId xmlns:a16="http://schemas.microsoft.com/office/drawing/2014/main" id="{C4F5804D-F709-7144-B0B5-0EBFB3E1E6AA}"/>
              </a:ext>
            </a:extLst>
          </p:cNvPr>
          <p:cNvSpPr txBox="1"/>
          <p:nvPr/>
        </p:nvSpPr>
        <p:spPr>
          <a:xfrm>
            <a:off x="427194" y="2953884"/>
            <a:ext cx="3152914" cy="830997"/>
          </a:xfrm>
          <a:prstGeom prst="rect">
            <a:avLst/>
          </a:prstGeom>
          <a:solidFill>
            <a:srgbClr val="FFFF00"/>
          </a:solidFill>
        </p:spPr>
        <p:txBody>
          <a:bodyPr wrap="none" rtlCol="0">
            <a:spAutoFit/>
          </a:bodyPr>
          <a:lstStyle/>
          <a:p>
            <a:pPr algn="ctr"/>
            <a:r>
              <a:rPr lang="en-US" sz="2400" b="1" dirty="0"/>
              <a:t>Pregnancy </a:t>
            </a:r>
          </a:p>
          <a:p>
            <a:pPr algn="ctr"/>
            <a:r>
              <a:rPr lang="en-US" sz="2400" dirty="0"/>
              <a:t>increased blood vol (2L)</a:t>
            </a:r>
          </a:p>
        </p:txBody>
      </p:sp>
      <p:graphicFrame>
        <p:nvGraphicFramePr>
          <p:cNvPr id="13" name="Table 13">
            <a:extLst>
              <a:ext uri="{FF2B5EF4-FFF2-40B4-BE49-F238E27FC236}">
                <a16:creationId xmlns:a16="http://schemas.microsoft.com/office/drawing/2014/main" id="{3B11738B-E335-174E-83CB-A761B7184670}"/>
              </a:ext>
            </a:extLst>
          </p:cNvPr>
          <p:cNvGraphicFramePr>
            <a:graphicFrameLocks noGrp="1"/>
          </p:cNvGraphicFramePr>
          <p:nvPr>
            <p:extLst>
              <p:ext uri="{D42A27DB-BD31-4B8C-83A1-F6EECF244321}">
                <p14:modId xmlns:p14="http://schemas.microsoft.com/office/powerpoint/2010/main" val="3697167687"/>
              </p:ext>
            </p:extLst>
          </p:nvPr>
        </p:nvGraphicFramePr>
        <p:xfrm>
          <a:off x="1541929" y="4338698"/>
          <a:ext cx="9108141" cy="2151825"/>
        </p:xfrm>
        <a:graphic>
          <a:graphicData uri="http://schemas.openxmlformats.org/drawingml/2006/table">
            <a:tbl>
              <a:tblPr firstRow="1" bandRow="1">
                <a:tableStyleId>{5C22544A-7EE6-4342-B048-85BDC9FD1C3A}</a:tableStyleId>
              </a:tblPr>
              <a:tblGrid>
                <a:gridCol w="2089515">
                  <a:extLst>
                    <a:ext uri="{9D8B030D-6E8A-4147-A177-3AD203B41FA5}">
                      <a16:colId xmlns:a16="http://schemas.microsoft.com/office/drawing/2014/main" val="3574124675"/>
                    </a:ext>
                  </a:extLst>
                </a:gridCol>
                <a:gridCol w="2220604">
                  <a:extLst>
                    <a:ext uri="{9D8B030D-6E8A-4147-A177-3AD203B41FA5}">
                      <a16:colId xmlns:a16="http://schemas.microsoft.com/office/drawing/2014/main" val="1972488556"/>
                    </a:ext>
                  </a:extLst>
                </a:gridCol>
                <a:gridCol w="4798022">
                  <a:extLst>
                    <a:ext uri="{9D8B030D-6E8A-4147-A177-3AD203B41FA5}">
                      <a16:colId xmlns:a16="http://schemas.microsoft.com/office/drawing/2014/main" val="99986086"/>
                    </a:ext>
                  </a:extLst>
                </a:gridCol>
              </a:tblGrid>
              <a:tr h="405012">
                <a:tc>
                  <a:txBody>
                    <a:bodyPr/>
                    <a:lstStyle/>
                    <a:p>
                      <a:pPr algn="ctr"/>
                      <a:r>
                        <a:rPr lang="en-US" sz="2400" dirty="0"/>
                        <a:t>Blood loss (%)</a:t>
                      </a:r>
                    </a:p>
                  </a:txBody>
                  <a:tcPr anchor="ctr"/>
                </a:tc>
                <a:tc>
                  <a:txBody>
                    <a:bodyPr/>
                    <a:lstStyle/>
                    <a:p>
                      <a:pPr algn="ctr"/>
                      <a:r>
                        <a:rPr lang="en-US" sz="2400" dirty="0"/>
                        <a:t>Blood loss (mL)</a:t>
                      </a:r>
                    </a:p>
                  </a:txBody>
                  <a:tcPr anchor="ctr"/>
                </a:tc>
                <a:tc>
                  <a:txBody>
                    <a:bodyPr/>
                    <a:lstStyle/>
                    <a:p>
                      <a:pPr algn="ctr"/>
                      <a:r>
                        <a:rPr lang="en-US" sz="2400" dirty="0"/>
                        <a:t>Clinical Findings</a:t>
                      </a:r>
                    </a:p>
                  </a:txBody>
                  <a:tcPr anchor="ctr"/>
                </a:tc>
                <a:extLst>
                  <a:ext uri="{0D108BD9-81ED-4DB2-BD59-A6C34878D82A}">
                    <a16:rowId xmlns:a16="http://schemas.microsoft.com/office/drawing/2014/main" val="3002660517"/>
                  </a:ext>
                </a:extLst>
              </a:tr>
              <a:tr h="564875">
                <a:tc>
                  <a:txBody>
                    <a:bodyPr/>
                    <a:lstStyle/>
                    <a:p>
                      <a:pPr algn="ctr"/>
                      <a:r>
                        <a:rPr lang="en-US" dirty="0"/>
                        <a:t>15-20</a:t>
                      </a:r>
                    </a:p>
                  </a:txBody>
                  <a:tcPr anchor="ctr"/>
                </a:tc>
                <a:tc>
                  <a:txBody>
                    <a:bodyPr/>
                    <a:lstStyle/>
                    <a:p>
                      <a:pPr algn="ctr"/>
                      <a:r>
                        <a:rPr lang="en-US" dirty="0"/>
                        <a:t>1,200 – 1,500</a:t>
                      </a:r>
                    </a:p>
                  </a:txBody>
                  <a:tcPr anchor="ctr"/>
                </a:tc>
                <a:tc>
                  <a:txBody>
                    <a:bodyPr/>
                    <a:lstStyle/>
                    <a:p>
                      <a:pPr algn="ctr"/>
                      <a:r>
                        <a:rPr lang="en-US" b="1" dirty="0">
                          <a:solidFill>
                            <a:srgbClr val="FF0000"/>
                          </a:solidFill>
                        </a:rPr>
                        <a:t>NONE</a:t>
                      </a:r>
                    </a:p>
                  </a:txBody>
                  <a:tcPr anchor="ctr"/>
                </a:tc>
                <a:extLst>
                  <a:ext uri="{0D108BD9-81ED-4DB2-BD59-A6C34878D82A}">
                    <a16:rowId xmlns:a16="http://schemas.microsoft.com/office/drawing/2014/main" val="3413834614"/>
                  </a:ext>
                </a:extLst>
              </a:tr>
              <a:tr h="564875">
                <a:tc>
                  <a:txBody>
                    <a:bodyPr/>
                    <a:lstStyle/>
                    <a:p>
                      <a:pPr algn="ctr"/>
                      <a:r>
                        <a:rPr lang="en-US" dirty="0"/>
                        <a:t>20-25</a:t>
                      </a:r>
                    </a:p>
                  </a:txBody>
                  <a:tcPr anchor="ctr"/>
                </a:tc>
                <a:tc>
                  <a:txBody>
                    <a:bodyPr/>
                    <a:lstStyle/>
                    <a:p>
                      <a:pPr algn="ctr"/>
                      <a:r>
                        <a:rPr lang="en-US" dirty="0"/>
                        <a:t>1,500 – 2,000</a:t>
                      </a:r>
                    </a:p>
                  </a:txBody>
                  <a:tcPr anchor="ctr"/>
                </a:tc>
                <a:tc>
                  <a:txBody>
                    <a:bodyPr/>
                    <a:lstStyle/>
                    <a:p>
                      <a:pPr algn="ctr"/>
                      <a:r>
                        <a:rPr lang="en-US" dirty="0"/>
                        <a:t>RR 14-20, HR 100-120, BP slightly low</a:t>
                      </a:r>
                    </a:p>
                  </a:txBody>
                  <a:tcPr anchor="ctr"/>
                </a:tc>
                <a:extLst>
                  <a:ext uri="{0D108BD9-81ED-4DB2-BD59-A6C34878D82A}">
                    <a16:rowId xmlns:a16="http://schemas.microsoft.com/office/drawing/2014/main" val="3772031973"/>
                  </a:ext>
                </a:extLst>
              </a:tr>
              <a:tr h="564875">
                <a:tc>
                  <a:txBody>
                    <a:bodyPr/>
                    <a:lstStyle/>
                    <a:p>
                      <a:pPr algn="ctr"/>
                      <a:r>
                        <a:rPr lang="en-US" dirty="0"/>
                        <a:t>&gt; 25%</a:t>
                      </a:r>
                    </a:p>
                  </a:txBody>
                  <a:tcPr anchor="ctr"/>
                </a:tc>
                <a:tc>
                  <a:txBody>
                    <a:bodyPr/>
                    <a:lstStyle/>
                    <a:p>
                      <a:pPr algn="ctr"/>
                      <a:r>
                        <a:rPr lang="en-US" dirty="0"/>
                        <a:t>&gt; 2,000</a:t>
                      </a:r>
                    </a:p>
                  </a:txBody>
                  <a:tcPr anchor="ctr"/>
                </a:tc>
                <a:tc>
                  <a:txBody>
                    <a:bodyPr/>
                    <a:lstStyle/>
                    <a:p>
                      <a:pPr algn="ctr"/>
                      <a:r>
                        <a:rPr lang="en-US" dirty="0"/>
                        <a:t>RR 20-30, HR &gt;120, hypotension, oliguria</a:t>
                      </a:r>
                    </a:p>
                  </a:txBody>
                  <a:tcPr anchor="ctr"/>
                </a:tc>
                <a:extLst>
                  <a:ext uri="{0D108BD9-81ED-4DB2-BD59-A6C34878D82A}">
                    <a16:rowId xmlns:a16="http://schemas.microsoft.com/office/drawing/2014/main" val="3727319370"/>
                  </a:ext>
                </a:extLst>
              </a:tr>
            </a:tbl>
          </a:graphicData>
        </a:graphic>
      </p:graphicFrame>
      <p:sp>
        <p:nvSpPr>
          <p:cNvPr id="15" name="Rounded Rectangle 14">
            <a:extLst>
              <a:ext uri="{FF2B5EF4-FFF2-40B4-BE49-F238E27FC236}">
                <a16:creationId xmlns:a16="http://schemas.microsoft.com/office/drawing/2014/main" id="{654D92FD-435D-A049-B384-1CB595A8FF38}"/>
              </a:ext>
            </a:extLst>
          </p:cNvPr>
          <p:cNvSpPr/>
          <p:nvPr/>
        </p:nvSpPr>
        <p:spPr>
          <a:xfrm>
            <a:off x="1766047" y="4805012"/>
            <a:ext cx="8373036" cy="555811"/>
          </a:xfrm>
          <a:custGeom>
            <a:avLst/>
            <a:gdLst>
              <a:gd name="connsiteX0" fmla="*/ 0 w 8373036"/>
              <a:gd name="connsiteY0" fmla="*/ 92637 h 555811"/>
              <a:gd name="connsiteX1" fmla="*/ 92637 w 8373036"/>
              <a:gd name="connsiteY1" fmla="*/ 0 h 555811"/>
              <a:gd name="connsiteX2" fmla="*/ 841232 w 8373036"/>
              <a:gd name="connsiteY2" fmla="*/ 0 h 555811"/>
              <a:gd name="connsiteX3" fmla="*/ 1262317 w 8373036"/>
              <a:gd name="connsiteY3" fmla="*/ 0 h 555811"/>
              <a:gd name="connsiteX4" fmla="*/ 1683402 w 8373036"/>
              <a:gd name="connsiteY4" fmla="*/ 0 h 555811"/>
              <a:gd name="connsiteX5" fmla="*/ 2022609 w 8373036"/>
              <a:gd name="connsiteY5" fmla="*/ 0 h 555811"/>
              <a:gd name="connsiteX6" fmla="*/ 2525572 w 8373036"/>
              <a:gd name="connsiteY6" fmla="*/ 0 h 555811"/>
              <a:gd name="connsiteX7" fmla="*/ 3274167 w 8373036"/>
              <a:gd name="connsiteY7" fmla="*/ 0 h 555811"/>
              <a:gd name="connsiteX8" fmla="*/ 3695252 w 8373036"/>
              <a:gd name="connsiteY8" fmla="*/ 0 h 555811"/>
              <a:gd name="connsiteX9" fmla="*/ 4280092 w 8373036"/>
              <a:gd name="connsiteY9" fmla="*/ 0 h 555811"/>
              <a:gd name="connsiteX10" fmla="*/ 4619300 w 8373036"/>
              <a:gd name="connsiteY10" fmla="*/ 0 h 555811"/>
              <a:gd name="connsiteX11" fmla="*/ 5367895 w 8373036"/>
              <a:gd name="connsiteY11" fmla="*/ 0 h 555811"/>
              <a:gd name="connsiteX12" fmla="*/ 6034613 w 8373036"/>
              <a:gd name="connsiteY12" fmla="*/ 0 h 555811"/>
              <a:gd name="connsiteX13" fmla="*/ 6373820 w 8373036"/>
              <a:gd name="connsiteY13" fmla="*/ 0 h 555811"/>
              <a:gd name="connsiteX14" fmla="*/ 6794905 w 8373036"/>
              <a:gd name="connsiteY14" fmla="*/ 0 h 555811"/>
              <a:gd name="connsiteX15" fmla="*/ 7134112 w 8373036"/>
              <a:gd name="connsiteY15" fmla="*/ 0 h 555811"/>
              <a:gd name="connsiteX16" fmla="*/ 8280399 w 8373036"/>
              <a:gd name="connsiteY16" fmla="*/ 0 h 555811"/>
              <a:gd name="connsiteX17" fmla="*/ 8373036 w 8373036"/>
              <a:gd name="connsiteY17" fmla="*/ 92637 h 555811"/>
              <a:gd name="connsiteX18" fmla="*/ 8373036 w 8373036"/>
              <a:gd name="connsiteY18" fmla="*/ 463174 h 555811"/>
              <a:gd name="connsiteX19" fmla="*/ 8280399 w 8373036"/>
              <a:gd name="connsiteY19" fmla="*/ 555811 h 555811"/>
              <a:gd name="connsiteX20" fmla="*/ 7859314 w 8373036"/>
              <a:gd name="connsiteY20" fmla="*/ 555811 h 555811"/>
              <a:gd name="connsiteX21" fmla="*/ 7438229 w 8373036"/>
              <a:gd name="connsiteY21" fmla="*/ 555811 h 555811"/>
              <a:gd name="connsiteX22" fmla="*/ 6689634 w 8373036"/>
              <a:gd name="connsiteY22" fmla="*/ 555811 h 555811"/>
              <a:gd name="connsiteX23" fmla="*/ 6268549 w 8373036"/>
              <a:gd name="connsiteY23" fmla="*/ 555811 h 555811"/>
              <a:gd name="connsiteX24" fmla="*/ 5683709 w 8373036"/>
              <a:gd name="connsiteY24" fmla="*/ 555811 h 555811"/>
              <a:gd name="connsiteX25" fmla="*/ 5344501 w 8373036"/>
              <a:gd name="connsiteY25" fmla="*/ 555811 h 555811"/>
              <a:gd name="connsiteX26" fmla="*/ 4841539 w 8373036"/>
              <a:gd name="connsiteY26" fmla="*/ 555811 h 555811"/>
              <a:gd name="connsiteX27" fmla="*/ 4092944 w 8373036"/>
              <a:gd name="connsiteY27" fmla="*/ 555811 h 555811"/>
              <a:gd name="connsiteX28" fmla="*/ 3671859 w 8373036"/>
              <a:gd name="connsiteY28" fmla="*/ 555811 h 555811"/>
              <a:gd name="connsiteX29" fmla="*/ 3332651 w 8373036"/>
              <a:gd name="connsiteY29" fmla="*/ 555811 h 555811"/>
              <a:gd name="connsiteX30" fmla="*/ 2993444 w 8373036"/>
              <a:gd name="connsiteY30" fmla="*/ 555811 h 555811"/>
              <a:gd name="connsiteX31" fmla="*/ 2326726 w 8373036"/>
              <a:gd name="connsiteY31" fmla="*/ 555811 h 555811"/>
              <a:gd name="connsiteX32" fmla="*/ 1741886 w 8373036"/>
              <a:gd name="connsiteY32" fmla="*/ 555811 h 555811"/>
              <a:gd name="connsiteX33" fmla="*/ 993291 w 8373036"/>
              <a:gd name="connsiteY33" fmla="*/ 555811 h 555811"/>
              <a:gd name="connsiteX34" fmla="*/ 92637 w 8373036"/>
              <a:gd name="connsiteY34" fmla="*/ 555811 h 555811"/>
              <a:gd name="connsiteX35" fmla="*/ 0 w 8373036"/>
              <a:gd name="connsiteY35" fmla="*/ 463174 h 555811"/>
              <a:gd name="connsiteX36" fmla="*/ 0 w 8373036"/>
              <a:gd name="connsiteY36" fmla="*/ 92637 h 55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3036" h="555811" extrusionOk="0">
                <a:moveTo>
                  <a:pt x="0" y="92637"/>
                </a:moveTo>
                <a:cubicBezTo>
                  <a:pt x="-5281" y="46508"/>
                  <a:pt x="54496" y="7929"/>
                  <a:pt x="92637" y="0"/>
                </a:cubicBezTo>
                <a:cubicBezTo>
                  <a:pt x="270582" y="-78755"/>
                  <a:pt x="576936" y="3606"/>
                  <a:pt x="841232" y="0"/>
                </a:cubicBezTo>
                <a:cubicBezTo>
                  <a:pt x="1105528" y="-3606"/>
                  <a:pt x="1101958" y="31098"/>
                  <a:pt x="1262317" y="0"/>
                </a:cubicBezTo>
                <a:cubicBezTo>
                  <a:pt x="1422677" y="-31098"/>
                  <a:pt x="1487131" y="15769"/>
                  <a:pt x="1683402" y="0"/>
                </a:cubicBezTo>
                <a:cubicBezTo>
                  <a:pt x="1879674" y="-15769"/>
                  <a:pt x="1889317" y="35641"/>
                  <a:pt x="2022609" y="0"/>
                </a:cubicBezTo>
                <a:cubicBezTo>
                  <a:pt x="2155901" y="-35641"/>
                  <a:pt x="2421168" y="33341"/>
                  <a:pt x="2525572" y="0"/>
                </a:cubicBezTo>
                <a:cubicBezTo>
                  <a:pt x="2629976" y="-33341"/>
                  <a:pt x="3095420" y="50320"/>
                  <a:pt x="3274167" y="0"/>
                </a:cubicBezTo>
                <a:cubicBezTo>
                  <a:pt x="3452914" y="-50320"/>
                  <a:pt x="3600326" y="27982"/>
                  <a:pt x="3695252" y="0"/>
                </a:cubicBezTo>
                <a:cubicBezTo>
                  <a:pt x="3790179" y="-27982"/>
                  <a:pt x="4108436" y="51976"/>
                  <a:pt x="4280092" y="0"/>
                </a:cubicBezTo>
                <a:cubicBezTo>
                  <a:pt x="4451748" y="-51976"/>
                  <a:pt x="4517672" y="30022"/>
                  <a:pt x="4619300" y="0"/>
                </a:cubicBezTo>
                <a:cubicBezTo>
                  <a:pt x="4720928" y="-30022"/>
                  <a:pt x="5094225" y="54117"/>
                  <a:pt x="5367895" y="0"/>
                </a:cubicBezTo>
                <a:cubicBezTo>
                  <a:pt x="5641566" y="-54117"/>
                  <a:pt x="5719177" y="74434"/>
                  <a:pt x="6034613" y="0"/>
                </a:cubicBezTo>
                <a:cubicBezTo>
                  <a:pt x="6350049" y="-74434"/>
                  <a:pt x="6206287" y="16592"/>
                  <a:pt x="6373820" y="0"/>
                </a:cubicBezTo>
                <a:cubicBezTo>
                  <a:pt x="6541353" y="-16592"/>
                  <a:pt x="6597110" y="47429"/>
                  <a:pt x="6794905" y="0"/>
                </a:cubicBezTo>
                <a:cubicBezTo>
                  <a:pt x="6992701" y="-47429"/>
                  <a:pt x="7046408" y="25098"/>
                  <a:pt x="7134112" y="0"/>
                </a:cubicBezTo>
                <a:cubicBezTo>
                  <a:pt x="7221816" y="-25098"/>
                  <a:pt x="7973560" y="40713"/>
                  <a:pt x="8280399" y="0"/>
                </a:cubicBezTo>
                <a:cubicBezTo>
                  <a:pt x="8331153" y="4437"/>
                  <a:pt x="8376609" y="34247"/>
                  <a:pt x="8373036" y="92637"/>
                </a:cubicBezTo>
                <a:cubicBezTo>
                  <a:pt x="8411342" y="268111"/>
                  <a:pt x="8335266" y="279288"/>
                  <a:pt x="8373036" y="463174"/>
                </a:cubicBezTo>
                <a:cubicBezTo>
                  <a:pt x="8363673" y="523980"/>
                  <a:pt x="8331331" y="553989"/>
                  <a:pt x="8280399" y="555811"/>
                </a:cubicBezTo>
                <a:cubicBezTo>
                  <a:pt x="8160469" y="605016"/>
                  <a:pt x="8001666" y="517484"/>
                  <a:pt x="7859314" y="555811"/>
                </a:cubicBezTo>
                <a:cubicBezTo>
                  <a:pt x="7716963" y="594138"/>
                  <a:pt x="7544925" y="527756"/>
                  <a:pt x="7438229" y="555811"/>
                </a:cubicBezTo>
                <a:cubicBezTo>
                  <a:pt x="7331533" y="583866"/>
                  <a:pt x="6975067" y="480436"/>
                  <a:pt x="6689634" y="555811"/>
                </a:cubicBezTo>
                <a:cubicBezTo>
                  <a:pt x="6404202" y="631186"/>
                  <a:pt x="6414642" y="554951"/>
                  <a:pt x="6268549" y="555811"/>
                </a:cubicBezTo>
                <a:cubicBezTo>
                  <a:pt x="6122457" y="556671"/>
                  <a:pt x="5964688" y="508769"/>
                  <a:pt x="5683709" y="555811"/>
                </a:cubicBezTo>
                <a:cubicBezTo>
                  <a:pt x="5402730" y="602853"/>
                  <a:pt x="5414872" y="539528"/>
                  <a:pt x="5344501" y="555811"/>
                </a:cubicBezTo>
                <a:cubicBezTo>
                  <a:pt x="5274130" y="572094"/>
                  <a:pt x="4945437" y="553297"/>
                  <a:pt x="4841539" y="555811"/>
                </a:cubicBezTo>
                <a:cubicBezTo>
                  <a:pt x="4737641" y="558325"/>
                  <a:pt x="4293739" y="497099"/>
                  <a:pt x="4092944" y="555811"/>
                </a:cubicBezTo>
                <a:cubicBezTo>
                  <a:pt x="3892150" y="614523"/>
                  <a:pt x="3836601" y="545406"/>
                  <a:pt x="3671859" y="555811"/>
                </a:cubicBezTo>
                <a:cubicBezTo>
                  <a:pt x="3507117" y="566216"/>
                  <a:pt x="3501167" y="554896"/>
                  <a:pt x="3332651" y="555811"/>
                </a:cubicBezTo>
                <a:cubicBezTo>
                  <a:pt x="3164135" y="556726"/>
                  <a:pt x="3145595" y="525868"/>
                  <a:pt x="2993444" y="555811"/>
                </a:cubicBezTo>
                <a:cubicBezTo>
                  <a:pt x="2841293" y="585754"/>
                  <a:pt x="2595132" y="483617"/>
                  <a:pt x="2326726" y="555811"/>
                </a:cubicBezTo>
                <a:cubicBezTo>
                  <a:pt x="2058320" y="628005"/>
                  <a:pt x="1958569" y="527052"/>
                  <a:pt x="1741886" y="555811"/>
                </a:cubicBezTo>
                <a:cubicBezTo>
                  <a:pt x="1525203" y="584570"/>
                  <a:pt x="1329292" y="549650"/>
                  <a:pt x="993291" y="555811"/>
                </a:cubicBezTo>
                <a:cubicBezTo>
                  <a:pt x="657291" y="561972"/>
                  <a:pt x="322745" y="473996"/>
                  <a:pt x="92637" y="555811"/>
                </a:cubicBezTo>
                <a:cubicBezTo>
                  <a:pt x="37539" y="564640"/>
                  <a:pt x="6290" y="523071"/>
                  <a:pt x="0" y="463174"/>
                </a:cubicBezTo>
                <a:cubicBezTo>
                  <a:pt x="-23853" y="352080"/>
                  <a:pt x="13355" y="237367"/>
                  <a:pt x="0" y="92637"/>
                </a:cubicBezTo>
                <a:close/>
              </a:path>
            </a:pathLst>
          </a:custGeom>
          <a:noFill/>
          <a:ln w="57150">
            <a:solidFill>
              <a:srgbClr val="FF0000"/>
            </a:solidFill>
            <a:extLst>
              <a:ext uri="{C807C97D-BFC1-408E-A445-0C87EB9F89A2}">
                <ask:lineSketchStyleProps xmlns:ask="http://schemas.microsoft.com/office/drawing/2018/sketchyshapes" sd="44863873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9E72FFA-39B1-104F-9B8C-0913D119112D}"/>
              </a:ext>
            </a:extLst>
          </p:cNvPr>
          <p:cNvSpPr txBox="1"/>
          <p:nvPr/>
        </p:nvSpPr>
        <p:spPr>
          <a:xfrm>
            <a:off x="5886276" y="2959593"/>
            <a:ext cx="5451236" cy="830997"/>
          </a:xfrm>
          <a:prstGeom prst="rect">
            <a:avLst/>
          </a:prstGeom>
          <a:noFill/>
          <a:ln>
            <a:noFill/>
          </a:ln>
        </p:spPr>
        <p:txBody>
          <a:bodyPr wrap="none" rtlCol="0">
            <a:spAutoFit/>
          </a:bodyPr>
          <a:lstStyle/>
          <a:p>
            <a:r>
              <a:rPr lang="en-US" sz="2400" dirty="0"/>
              <a:t>Pregnant women can loose more blood </a:t>
            </a:r>
          </a:p>
          <a:p>
            <a:r>
              <a:rPr lang="en-US" sz="2400" dirty="0"/>
              <a:t>before they show vital sign abnormalities  </a:t>
            </a:r>
          </a:p>
        </p:txBody>
      </p:sp>
      <p:sp>
        <p:nvSpPr>
          <p:cNvPr id="17" name="Right Arrow 16">
            <a:extLst>
              <a:ext uri="{FF2B5EF4-FFF2-40B4-BE49-F238E27FC236}">
                <a16:creationId xmlns:a16="http://schemas.microsoft.com/office/drawing/2014/main" id="{B321F0D4-CA96-ED41-86CF-94837016653C}"/>
              </a:ext>
            </a:extLst>
          </p:cNvPr>
          <p:cNvSpPr/>
          <p:nvPr/>
        </p:nvSpPr>
        <p:spPr>
          <a:xfrm>
            <a:off x="4205195" y="3026032"/>
            <a:ext cx="1237131" cy="68670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87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D4892847-D440-0646-9135-1EEEB17B6D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04" y="1282"/>
            <a:ext cx="12191980" cy="6856718"/>
          </a:xfrm>
          <a:prstGeom prst="rect">
            <a:avLst/>
          </a:prstGeom>
        </p:spPr>
      </p:pic>
      <p:sp>
        <p:nvSpPr>
          <p:cNvPr id="5" name="Rectangle 4">
            <a:extLst>
              <a:ext uri="{FF2B5EF4-FFF2-40B4-BE49-F238E27FC236}">
                <a16:creationId xmlns:a16="http://schemas.microsoft.com/office/drawing/2014/main" id="{6E1761A0-0E79-5945-8D18-23708A52D5E0}"/>
              </a:ext>
            </a:extLst>
          </p:cNvPr>
          <p:cNvSpPr/>
          <p:nvPr/>
        </p:nvSpPr>
        <p:spPr>
          <a:xfrm>
            <a:off x="614052" y="2890391"/>
            <a:ext cx="10960868" cy="1077218"/>
          </a:xfrm>
          <a:custGeom>
            <a:avLst/>
            <a:gdLst>
              <a:gd name="connsiteX0" fmla="*/ 0 w 10960868"/>
              <a:gd name="connsiteY0" fmla="*/ 0 h 1077218"/>
              <a:gd name="connsiteX1" fmla="*/ 357670 w 10960868"/>
              <a:gd name="connsiteY1" fmla="*/ 0 h 1077218"/>
              <a:gd name="connsiteX2" fmla="*/ 1153776 w 10960868"/>
              <a:gd name="connsiteY2" fmla="*/ 0 h 1077218"/>
              <a:gd name="connsiteX3" fmla="*/ 1730663 w 10960868"/>
              <a:gd name="connsiteY3" fmla="*/ 0 h 1077218"/>
              <a:gd name="connsiteX4" fmla="*/ 1978725 w 10960868"/>
              <a:gd name="connsiteY4" fmla="*/ 0 h 1077218"/>
              <a:gd name="connsiteX5" fmla="*/ 2665222 w 10960868"/>
              <a:gd name="connsiteY5" fmla="*/ 0 h 1077218"/>
              <a:gd name="connsiteX6" fmla="*/ 3132501 w 10960868"/>
              <a:gd name="connsiteY6" fmla="*/ 0 h 1077218"/>
              <a:gd name="connsiteX7" fmla="*/ 3490171 w 10960868"/>
              <a:gd name="connsiteY7" fmla="*/ 0 h 1077218"/>
              <a:gd name="connsiteX8" fmla="*/ 3738233 w 10960868"/>
              <a:gd name="connsiteY8" fmla="*/ 0 h 1077218"/>
              <a:gd name="connsiteX9" fmla="*/ 4315121 w 10960868"/>
              <a:gd name="connsiteY9" fmla="*/ 0 h 1077218"/>
              <a:gd name="connsiteX10" fmla="*/ 4782400 w 10960868"/>
              <a:gd name="connsiteY10" fmla="*/ 0 h 1077218"/>
              <a:gd name="connsiteX11" fmla="*/ 5578505 w 10960868"/>
              <a:gd name="connsiteY11" fmla="*/ 0 h 1077218"/>
              <a:gd name="connsiteX12" fmla="*/ 6265001 w 10960868"/>
              <a:gd name="connsiteY12" fmla="*/ 0 h 1077218"/>
              <a:gd name="connsiteX13" fmla="*/ 6951498 w 10960868"/>
              <a:gd name="connsiteY13" fmla="*/ 0 h 1077218"/>
              <a:gd name="connsiteX14" fmla="*/ 7747603 w 10960868"/>
              <a:gd name="connsiteY14" fmla="*/ 0 h 1077218"/>
              <a:gd name="connsiteX15" fmla="*/ 8324491 w 10960868"/>
              <a:gd name="connsiteY15" fmla="*/ 0 h 1077218"/>
              <a:gd name="connsiteX16" fmla="*/ 8791770 w 10960868"/>
              <a:gd name="connsiteY16" fmla="*/ 0 h 1077218"/>
              <a:gd name="connsiteX17" fmla="*/ 9259049 w 10960868"/>
              <a:gd name="connsiteY17" fmla="*/ 0 h 1077218"/>
              <a:gd name="connsiteX18" fmla="*/ 9835937 w 10960868"/>
              <a:gd name="connsiteY18" fmla="*/ 0 h 1077218"/>
              <a:gd name="connsiteX19" fmla="*/ 10960868 w 10960868"/>
              <a:gd name="connsiteY19" fmla="*/ 0 h 1077218"/>
              <a:gd name="connsiteX20" fmla="*/ 10960868 w 10960868"/>
              <a:gd name="connsiteY20" fmla="*/ 560153 h 1077218"/>
              <a:gd name="connsiteX21" fmla="*/ 10960868 w 10960868"/>
              <a:gd name="connsiteY21" fmla="*/ 1077218 h 1077218"/>
              <a:gd name="connsiteX22" fmla="*/ 10712806 w 10960868"/>
              <a:gd name="connsiteY22" fmla="*/ 1077218 h 1077218"/>
              <a:gd name="connsiteX23" fmla="*/ 9916701 w 10960868"/>
              <a:gd name="connsiteY23" fmla="*/ 1077218 h 1077218"/>
              <a:gd name="connsiteX24" fmla="*/ 9339813 w 10960868"/>
              <a:gd name="connsiteY24" fmla="*/ 1077218 h 1077218"/>
              <a:gd name="connsiteX25" fmla="*/ 8872534 w 10960868"/>
              <a:gd name="connsiteY25" fmla="*/ 1077218 h 1077218"/>
              <a:gd name="connsiteX26" fmla="*/ 8076429 w 10960868"/>
              <a:gd name="connsiteY26" fmla="*/ 1077218 h 1077218"/>
              <a:gd name="connsiteX27" fmla="*/ 7609150 w 10960868"/>
              <a:gd name="connsiteY27" fmla="*/ 1077218 h 1077218"/>
              <a:gd name="connsiteX28" fmla="*/ 7361088 w 10960868"/>
              <a:gd name="connsiteY28" fmla="*/ 1077218 h 1077218"/>
              <a:gd name="connsiteX29" fmla="*/ 6784200 w 10960868"/>
              <a:gd name="connsiteY29" fmla="*/ 1077218 h 1077218"/>
              <a:gd name="connsiteX30" fmla="*/ 6426530 w 10960868"/>
              <a:gd name="connsiteY30" fmla="*/ 1077218 h 1077218"/>
              <a:gd name="connsiteX31" fmla="*/ 5630425 w 10960868"/>
              <a:gd name="connsiteY31" fmla="*/ 1077218 h 1077218"/>
              <a:gd name="connsiteX32" fmla="*/ 4943928 w 10960868"/>
              <a:gd name="connsiteY32" fmla="*/ 1077218 h 1077218"/>
              <a:gd name="connsiteX33" fmla="*/ 4367041 w 10960868"/>
              <a:gd name="connsiteY33" fmla="*/ 1077218 h 1077218"/>
              <a:gd name="connsiteX34" fmla="*/ 3570935 w 10960868"/>
              <a:gd name="connsiteY34" fmla="*/ 1077218 h 1077218"/>
              <a:gd name="connsiteX35" fmla="*/ 3213265 w 10960868"/>
              <a:gd name="connsiteY35" fmla="*/ 1077218 h 1077218"/>
              <a:gd name="connsiteX36" fmla="*/ 2636377 w 10960868"/>
              <a:gd name="connsiteY36" fmla="*/ 1077218 h 1077218"/>
              <a:gd name="connsiteX37" fmla="*/ 2169098 w 10960868"/>
              <a:gd name="connsiteY37" fmla="*/ 1077218 h 1077218"/>
              <a:gd name="connsiteX38" fmla="*/ 1482602 w 10960868"/>
              <a:gd name="connsiteY38" fmla="*/ 1077218 h 1077218"/>
              <a:gd name="connsiteX39" fmla="*/ 686496 w 10960868"/>
              <a:gd name="connsiteY39" fmla="*/ 1077218 h 1077218"/>
              <a:gd name="connsiteX40" fmla="*/ 0 w 10960868"/>
              <a:gd name="connsiteY40" fmla="*/ 1077218 h 1077218"/>
              <a:gd name="connsiteX41" fmla="*/ 0 w 10960868"/>
              <a:gd name="connsiteY41" fmla="*/ 527837 h 1077218"/>
              <a:gd name="connsiteX42" fmla="*/ 0 w 10960868"/>
              <a:gd name="connsiteY4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960868" h="1077218" fill="none" extrusionOk="0">
                <a:moveTo>
                  <a:pt x="0" y="0"/>
                </a:moveTo>
                <a:cubicBezTo>
                  <a:pt x="73903" y="-36634"/>
                  <a:pt x="207285" y="10114"/>
                  <a:pt x="357670" y="0"/>
                </a:cubicBezTo>
                <a:cubicBezTo>
                  <a:pt x="508055" y="-10114"/>
                  <a:pt x="863508" y="2262"/>
                  <a:pt x="1153776" y="0"/>
                </a:cubicBezTo>
                <a:cubicBezTo>
                  <a:pt x="1444044" y="-2262"/>
                  <a:pt x="1467276" y="26878"/>
                  <a:pt x="1730663" y="0"/>
                </a:cubicBezTo>
                <a:cubicBezTo>
                  <a:pt x="1994050" y="-26878"/>
                  <a:pt x="1857934" y="20877"/>
                  <a:pt x="1978725" y="0"/>
                </a:cubicBezTo>
                <a:cubicBezTo>
                  <a:pt x="2099516" y="-20877"/>
                  <a:pt x="2366315" y="27363"/>
                  <a:pt x="2665222" y="0"/>
                </a:cubicBezTo>
                <a:cubicBezTo>
                  <a:pt x="2964129" y="-27363"/>
                  <a:pt x="2985709" y="24594"/>
                  <a:pt x="3132501" y="0"/>
                </a:cubicBezTo>
                <a:cubicBezTo>
                  <a:pt x="3279293" y="-24594"/>
                  <a:pt x="3401692" y="7257"/>
                  <a:pt x="3490171" y="0"/>
                </a:cubicBezTo>
                <a:cubicBezTo>
                  <a:pt x="3578650" y="-7257"/>
                  <a:pt x="3667790" y="18055"/>
                  <a:pt x="3738233" y="0"/>
                </a:cubicBezTo>
                <a:cubicBezTo>
                  <a:pt x="3808676" y="-18055"/>
                  <a:pt x="4026747" y="61506"/>
                  <a:pt x="4315121" y="0"/>
                </a:cubicBezTo>
                <a:cubicBezTo>
                  <a:pt x="4603495" y="-61506"/>
                  <a:pt x="4642997" y="4890"/>
                  <a:pt x="4782400" y="0"/>
                </a:cubicBezTo>
                <a:cubicBezTo>
                  <a:pt x="4921803" y="-4890"/>
                  <a:pt x="5230739" y="49605"/>
                  <a:pt x="5578505" y="0"/>
                </a:cubicBezTo>
                <a:cubicBezTo>
                  <a:pt x="5926271" y="-49605"/>
                  <a:pt x="5965240" y="81041"/>
                  <a:pt x="6265001" y="0"/>
                </a:cubicBezTo>
                <a:cubicBezTo>
                  <a:pt x="6564762" y="-81041"/>
                  <a:pt x="6773379" y="38545"/>
                  <a:pt x="6951498" y="0"/>
                </a:cubicBezTo>
                <a:cubicBezTo>
                  <a:pt x="7129617" y="-38545"/>
                  <a:pt x="7483210" y="53351"/>
                  <a:pt x="7747603" y="0"/>
                </a:cubicBezTo>
                <a:cubicBezTo>
                  <a:pt x="8011997" y="-53351"/>
                  <a:pt x="8201595" y="56880"/>
                  <a:pt x="8324491" y="0"/>
                </a:cubicBezTo>
                <a:cubicBezTo>
                  <a:pt x="8447387" y="-56880"/>
                  <a:pt x="8623689" y="43034"/>
                  <a:pt x="8791770" y="0"/>
                </a:cubicBezTo>
                <a:cubicBezTo>
                  <a:pt x="8959851" y="-43034"/>
                  <a:pt x="9041775" y="28069"/>
                  <a:pt x="9259049" y="0"/>
                </a:cubicBezTo>
                <a:cubicBezTo>
                  <a:pt x="9476323" y="-28069"/>
                  <a:pt x="9651247" y="52078"/>
                  <a:pt x="9835937" y="0"/>
                </a:cubicBezTo>
                <a:cubicBezTo>
                  <a:pt x="10020627" y="-52078"/>
                  <a:pt x="10689936" y="71906"/>
                  <a:pt x="10960868" y="0"/>
                </a:cubicBezTo>
                <a:cubicBezTo>
                  <a:pt x="11007031" y="198964"/>
                  <a:pt x="10953996" y="326083"/>
                  <a:pt x="10960868" y="560153"/>
                </a:cubicBezTo>
                <a:cubicBezTo>
                  <a:pt x="10967740" y="794223"/>
                  <a:pt x="10955620" y="838468"/>
                  <a:pt x="10960868" y="1077218"/>
                </a:cubicBezTo>
                <a:cubicBezTo>
                  <a:pt x="10900054" y="1101198"/>
                  <a:pt x="10813124" y="1049250"/>
                  <a:pt x="10712806" y="1077218"/>
                </a:cubicBezTo>
                <a:cubicBezTo>
                  <a:pt x="10612488" y="1105186"/>
                  <a:pt x="10138400" y="1027510"/>
                  <a:pt x="9916701" y="1077218"/>
                </a:cubicBezTo>
                <a:cubicBezTo>
                  <a:pt x="9695003" y="1126926"/>
                  <a:pt x="9548104" y="1036647"/>
                  <a:pt x="9339813" y="1077218"/>
                </a:cubicBezTo>
                <a:cubicBezTo>
                  <a:pt x="9131522" y="1117789"/>
                  <a:pt x="9098986" y="1037582"/>
                  <a:pt x="8872534" y="1077218"/>
                </a:cubicBezTo>
                <a:cubicBezTo>
                  <a:pt x="8646082" y="1116854"/>
                  <a:pt x="8270879" y="1017233"/>
                  <a:pt x="8076429" y="1077218"/>
                </a:cubicBezTo>
                <a:cubicBezTo>
                  <a:pt x="7881979" y="1137203"/>
                  <a:pt x="7821295" y="1044596"/>
                  <a:pt x="7609150" y="1077218"/>
                </a:cubicBezTo>
                <a:cubicBezTo>
                  <a:pt x="7397005" y="1109840"/>
                  <a:pt x="7452481" y="1076512"/>
                  <a:pt x="7361088" y="1077218"/>
                </a:cubicBezTo>
                <a:cubicBezTo>
                  <a:pt x="7269695" y="1077924"/>
                  <a:pt x="6939165" y="1064986"/>
                  <a:pt x="6784200" y="1077218"/>
                </a:cubicBezTo>
                <a:cubicBezTo>
                  <a:pt x="6629235" y="1089450"/>
                  <a:pt x="6574280" y="1040138"/>
                  <a:pt x="6426530" y="1077218"/>
                </a:cubicBezTo>
                <a:cubicBezTo>
                  <a:pt x="6278780" y="1114298"/>
                  <a:pt x="5976348" y="985184"/>
                  <a:pt x="5630425" y="1077218"/>
                </a:cubicBezTo>
                <a:cubicBezTo>
                  <a:pt x="5284503" y="1169252"/>
                  <a:pt x="5197670" y="999417"/>
                  <a:pt x="4943928" y="1077218"/>
                </a:cubicBezTo>
                <a:cubicBezTo>
                  <a:pt x="4690186" y="1155019"/>
                  <a:pt x="4626791" y="1060971"/>
                  <a:pt x="4367041" y="1077218"/>
                </a:cubicBezTo>
                <a:cubicBezTo>
                  <a:pt x="4107291" y="1093465"/>
                  <a:pt x="3742724" y="1029903"/>
                  <a:pt x="3570935" y="1077218"/>
                </a:cubicBezTo>
                <a:cubicBezTo>
                  <a:pt x="3399146" y="1124533"/>
                  <a:pt x="3342821" y="1053174"/>
                  <a:pt x="3213265" y="1077218"/>
                </a:cubicBezTo>
                <a:cubicBezTo>
                  <a:pt x="3083709" y="1101262"/>
                  <a:pt x="2860780" y="1026588"/>
                  <a:pt x="2636377" y="1077218"/>
                </a:cubicBezTo>
                <a:cubicBezTo>
                  <a:pt x="2411974" y="1127848"/>
                  <a:pt x="2395720" y="1072471"/>
                  <a:pt x="2169098" y="1077218"/>
                </a:cubicBezTo>
                <a:cubicBezTo>
                  <a:pt x="1942476" y="1081965"/>
                  <a:pt x="1717350" y="1052092"/>
                  <a:pt x="1482602" y="1077218"/>
                </a:cubicBezTo>
                <a:cubicBezTo>
                  <a:pt x="1247854" y="1102344"/>
                  <a:pt x="883449" y="1001091"/>
                  <a:pt x="686496" y="1077218"/>
                </a:cubicBezTo>
                <a:cubicBezTo>
                  <a:pt x="489543" y="1153345"/>
                  <a:pt x="260132" y="1035738"/>
                  <a:pt x="0" y="1077218"/>
                </a:cubicBezTo>
                <a:cubicBezTo>
                  <a:pt x="-5802" y="957705"/>
                  <a:pt x="29988" y="780300"/>
                  <a:pt x="0" y="527837"/>
                </a:cubicBezTo>
                <a:cubicBezTo>
                  <a:pt x="-29988" y="275374"/>
                  <a:pt x="35783" y="218971"/>
                  <a:pt x="0" y="0"/>
                </a:cubicBezTo>
                <a:close/>
              </a:path>
              <a:path w="10960868" h="1077218" stroke="0" extrusionOk="0">
                <a:moveTo>
                  <a:pt x="0" y="0"/>
                </a:moveTo>
                <a:cubicBezTo>
                  <a:pt x="165210" y="-39532"/>
                  <a:pt x="326307" y="19344"/>
                  <a:pt x="576888" y="0"/>
                </a:cubicBezTo>
                <a:cubicBezTo>
                  <a:pt x="827469" y="-19344"/>
                  <a:pt x="1113347" y="29779"/>
                  <a:pt x="1263384" y="0"/>
                </a:cubicBezTo>
                <a:cubicBezTo>
                  <a:pt x="1413421" y="-29779"/>
                  <a:pt x="1471493" y="709"/>
                  <a:pt x="1621055" y="0"/>
                </a:cubicBezTo>
                <a:cubicBezTo>
                  <a:pt x="1770617" y="-709"/>
                  <a:pt x="1917861" y="2414"/>
                  <a:pt x="2197942" y="0"/>
                </a:cubicBezTo>
                <a:cubicBezTo>
                  <a:pt x="2478023" y="-2414"/>
                  <a:pt x="2542846" y="55694"/>
                  <a:pt x="2884439" y="0"/>
                </a:cubicBezTo>
                <a:cubicBezTo>
                  <a:pt x="3226032" y="-55694"/>
                  <a:pt x="3010255" y="6428"/>
                  <a:pt x="3132501" y="0"/>
                </a:cubicBezTo>
                <a:cubicBezTo>
                  <a:pt x="3254747" y="-6428"/>
                  <a:pt x="3432024" y="27522"/>
                  <a:pt x="3599780" y="0"/>
                </a:cubicBezTo>
                <a:cubicBezTo>
                  <a:pt x="3767536" y="-27522"/>
                  <a:pt x="3973164" y="727"/>
                  <a:pt x="4067059" y="0"/>
                </a:cubicBezTo>
                <a:cubicBezTo>
                  <a:pt x="4160954" y="-727"/>
                  <a:pt x="4406221" y="10002"/>
                  <a:pt x="4643947" y="0"/>
                </a:cubicBezTo>
                <a:cubicBezTo>
                  <a:pt x="4881673" y="-10002"/>
                  <a:pt x="5068734" y="43637"/>
                  <a:pt x="5440052" y="0"/>
                </a:cubicBezTo>
                <a:cubicBezTo>
                  <a:pt x="5811371" y="-43637"/>
                  <a:pt x="5844011" y="12957"/>
                  <a:pt x="6236157" y="0"/>
                </a:cubicBezTo>
                <a:cubicBezTo>
                  <a:pt x="6628304" y="-12957"/>
                  <a:pt x="6415014" y="10437"/>
                  <a:pt x="6484219" y="0"/>
                </a:cubicBezTo>
                <a:cubicBezTo>
                  <a:pt x="6553424" y="-10437"/>
                  <a:pt x="6793197" y="24455"/>
                  <a:pt x="7061107" y="0"/>
                </a:cubicBezTo>
                <a:cubicBezTo>
                  <a:pt x="7329017" y="-24455"/>
                  <a:pt x="7280754" y="29428"/>
                  <a:pt x="7418777" y="0"/>
                </a:cubicBezTo>
                <a:cubicBezTo>
                  <a:pt x="7556800" y="-29428"/>
                  <a:pt x="7729283" y="3225"/>
                  <a:pt x="7995665" y="0"/>
                </a:cubicBezTo>
                <a:cubicBezTo>
                  <a:pt x="8262047" y="-3225"/>
                  <a:pt x="8270100" y="21080"/>
                  <a:pt x="8353335" y="0"/>
                </a:cubicBezTo>
                <a:cubicBezTo>
                  <a:pt x="8436570" y="-21080"/>
                  <a:pt x="8583912" y="39756"/>
                  <a:pt x="8711006" y="0"/>
                </a:cubicBezTo>
                <a:cubicBezTo>
                  <a:pt x="8838100" y="-39756"/>
                  <a:pt x="9218626" y="26429"/>
                  <a:pt x="9397502" y="0"/>
                </a:cubicBezTo>
                <a:cubicBezTo>
                  <a:pt x="9576378" y="-26429"/>
                  <a:pt x="9948023" y="93396"/>
                  <a:pt x="10193607" y="0"/>
                </a:cubicBezTo>
                <a:cubicBezTo>
                  <a:pt x="10439192" y="-93396"/>
                  <a:pt x="10633971" y="78087"/>
                  <a:pt x="10960868" y="0"/>
                </a:cubicBezTo>
                <a:cubicBezTo>
                  <a:pt x="11004981" y="176160"/>
                  <a:pt x="10940702" y="289365"/>
                  <a:pt x="10960868" y="538609"/>
                </a:cubicBezTo>
                <a:cubicBezTo>
                  <a:pt x="10981034" y="787853"/>
                  <a:pt x="10919125" y="934241"/>
                  <a:pt x="10960868" y="1077218"/>
                </a:cubicBezTo>
                <a:cubicBezTo>
                  <a:pt x="10859901" y="1088352"/>
                  <a:pt x="10825054" y="1048448"/>
                  <a:pt x="10712806" y="1077218"/>
                </a:cubicBezTo>
                <a:cubicBezTo>
                  <a:pt x="10600558" y="1105988"/>
                  <a:pt x="10528068" y="1068134"/>
                  <a:pt x="10464745" y="1077218"/>
                </a:cubicBezTo>
                <a:cubicBezTo>
                  <a:pt x="10401422" y="1086302"/>
                  <a:pt x="10325180" y="1050644"/>
                  <a:pt x="10216683" y="1077218"/>
                </a:cubicBezTo>
                <a:cubicBezTo>
                  <a:pt x="10108186" y="1103792"/>
                  <a:pt x="9681194" y="1067891"/>
                  <a:pt x="9420578" y="1077218"/>
                </a:cubicBezTo>
                <a:cubicBezTo>
                  <a:pt x="9159963" y="1086545"/>
                  <a:pt x="9167249" y="1068222"/>
                  <a:pt x="8953298" y="1077218"/>
                </a:cubicBezTo>
                <a:cubicBezTo>
                  <a:pt x="8739347" y="1086214"/>
                  <a:pt x="8676260" y="1035514"/>
                  <a:pt x="8595628" y="1077218"/>
                </a:cubicBezTo>
                <a:cubicBezTo>
                  <a:pt x="8514996" y="1118922"/>
                  <a:pt x="8094296" y="993419"/>
                  <a:pt x="7799523" y="1077218"/>
                </a:cubicBezTo>
                <a:cubicBezTo>
                  <a:pt x="7504751" y="1161017"/>
                  <a:pt x="7543272" y="1064414"/>
                  <a:pt x="7332244" y="1077218"/>
                </a:cubicBezTo>
                <a:cubicBezTo>
                  <a:pt x="7121216" y="1090022"/>
                  <a:pt x="7195456" y="1071621"/>
                  <a:pt x="7084182" y="1077218"/>
                </a:cubicBezTo>
                <a:cubicBezTo>
                  <a:pt x="6972908" y="1082815"/>
                  <a:pt x="6873802" y="1068966"/>
                  <a:pt x="6726512" y="1077218"/>
                </a:cubicBezTo>
                <a:cubicBezTo>
                  <a:pt x="6579222" y="1085470"/>
                  <a:pt x="6469101" y="1044415"/>
                  <a:pt x="6259233" y="1077218"/>
                </a:cubicBezTo>
                <a:cubicBezTo>
                  <a:pt x="6049365" y="1110021"/>
                  <a:pt x="5940504" y="1065143"/>
                  <a:pt x="5791953" y="1077218"/>
                </a:cubicBezTo>
                <a:cubicBezTo>
                  <a:pt x="5643402" y="1089293"/>
                  <a:pt x="5572269" y="1058442"/>
                  <a:pt x="5434283" y="1077218"/>
                </a:cubicBezTo>
                <a:cubicBezTo>
                  <a:pt x="5296297" y="1095994"/>
                  <a:pt x="5059609" y="1032086"/>
                  <a:pt x="4857395" y="1077218"/>
                </a:cubicBezTo>
                <a:cubicBezTo>
                  <a:pt x="4655181" y="1122350"/>
                  <a:pt x="4267038" y="1042720"/>
                  <a:pt x="4061290" y="1077218"/>
                </a:cubicBezTo>
                <a:cubicBezTo>
                  <a:pt x="3855542" y="1111716"/>
                  <a:pt x="3633780" y="1006465"/>
                  <a:pt x="3265185" y="1077218"/>
                </a:cubicBezTo>
                <a:cubicBezTo>
                  <a:pt x="2896590" y="1147971"/>
                  <a:pt x="3101844" y="1070455"/>
                  <a:pt x="3017123" y="1077218"/>
                </a:cubicBezTo>
                <a:cubicBezTo>
                  <a:pt x="2932402" y="1083981"/>
                  <a:pt x="2469677" y="1066616"/>
                  <a:pt x="2330627" y="1077218"/>
                </a:cubicBezTo>
                <a:cubicBezTo>
                  <a:pt x="2191577" y="1087820"/>
                  <a:pt x="2105863" y="1058288"/>
                  <a:pt x="1972956" y="1077218"/>
                </a:cubicBezTo>
                <a:cubicBezTo>
                  <a:pt x="1840049" y="1096148"/>
                  <a:pt x="1597795" y="1044172"/>
                  <a:pt x="1286460" y="1077218"/>
                </a:cubicBezTo>
                <a:cubicBezTo>
                  <a:pt x="975125" y="1110264"/>
                  <a:pt x="707753" y="1063521"/>
                  <a:pt x="490355" y="1077218"/>
                </a:cubicBezTo>
                <a:cubicBezTo>
                  <a:pt x="272957" y="1090915"/>
                  <a:pt x="239061" y="1031718"/>
                  <a:pt x="0" y="1077218"/>
                </a:cubicBezTo>
                <a:cubicBezTo>
                  <a:pt x="-9943" y="908265"/>
                  <a:pt x="37981" y="726291"/>
                  <a:pt x="0" y="560153"/>
                </a:cubicBezTo>
                <a:cubicBezTo>
                  <a:pt x="-37981" y="394016"/>
                  <a:pt x="38528" y="235780"/>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4227912921">
                  <a:prstGeom prst="rect">
                    <a:avLst/>
                  </a:prstGeom>
                  <ask:type>
                    <ask:lineSketchScribble/>
                  </ask:type>
                </ask:lineSketchStyleProps>
              </a:ext>
            </a:extLst>
          </a:ln>
        </p:spPr>
        <p:txBody>
          <a:bodyPr wrap="square">
            <a:spAutoFit/>
          </a:bodyPr>
          <a:lstStyle/>
          <a:p>
            <a:pPr algn="ctr"/>
            <a:r>
              <a:rPr lang="en-US" sz="3200" dirty="0">
                <a:latin typeface="+mj-lt"/>
              </a:rPr>
              <a:t>Signs of hypovolemia and hemorrhage may be late findings in a pregnant trauma patient due to the increase in blood volume.</a:t>
            </a:r>
          </a:p>
        </p:txBody>
      </p:sp>
    </p:spTree>
    <p:extLst>
      <p:ext uri="{BB962C8B-B14F-4D97-AF65-F5344CB8AC3E}">
        <p14:creationId xmlns:p14="http://schemas.microsoft.com/office/powerpoint/2010/main" val="3261783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2AD45-711F-C545-81B3-811BE3492E45}"/>
              </a:ext>
            </a:extLst>
          </p:cNvPr>
          <p:cNvSpPr txBox="1"/>
          <p:nvPr/>
        </p:nvSpPr>
        <p:spPr>
          <a:xfrm>
            <a:off x="412773" y="5649378"/>
            <a:ext cx="237566" cy="1200329"/>
          </a:xfrm>
          <a:prstGeom prst="rect">
            <a:avLst/>
          </a:prstGeom>
          <a:noFill/>
        </p:spPr>
        <p:txBody>
          <a:bodyPr wrap="none" rtlCol="0">
            <a:spAutoFit/>
          </a:bodyPr>
          <a:lstStyle/>
          <a:p>
            <a:endParaRPr lang="en-US" dirty="0"/>
          </a:p>
          <a:p>
            <a:endParaRPr lang="en-US" dirty="0"/>
          </a:p>
          <a:p>
            <a:r>
              <a:rPr lang="en-US" dirty="0"/>
              <a:t> </a:t>
            </a:r>
          </a:p>
          <a:p>
            <a:endParaRPr lang="en-US" dirty="0"/>
          </a:p>
        </p:txBody>
      </p:sp>
      <p:sp>
        <p:nvSpPr>
          <p:cNvPr id="6" name="TextBox 5">
            <a:extLst>
              <a:ext uri="{FF2B5EF4-FFF2-40B4-BE49-F238E27FC236}">
                <a16:creationId xmlns:a16="http://schemas.microsoft.com/office/drawing/2014/main" id="{34B9D288-C68F-A349-A3A2-701737A5A0A5}"/>
              </a:ext>
            </a:extLst>
          </p:cNvPr>
          <p:cNvSpPr txBox="1"/>
          <p:nvPr/>
        </p:nvSpPr>
        <p:spPr>
          <a:xfrm>
            <a:off x="1187788" y="540539"/>
            <a:ext cx="10277814" cy="584775"/>
          </a:xfrm>
          <a:prstGeom prst="rect">
            <a:avLst/>
          </a:prstGeom>
          <a:solidFill>
            <a:schemeClr val="accent2"/>
          </a:solidFill>
        </p:spPr>
        <p:txBody>
          <a:bodyPr wrap="none" rtlCol="0">
            <a:spAutoFit/>
          </a:bodyPr>
          <a:lstStyle/>
          <a:p>
            <a:r>
              <a:rPr lang="en-US" sz="3200" dirty="0"/>
              <a:t>Now that mom has made more blood, how does it circulate?</a:t>
            </a:r>
          </a:p>
        </p:txBody>
      </p:sp>
      <p:sp>
        <p:nvSpPr>
          <p:cNvPr id="7" name="TextBox 6">
            <a:extLst>
              <a:ext uri="{FF2B5EF4-FFF2-40B4-BE49-F238E27FC236}">
                <a16:creationId xmlns:a16="http://schemas.microsoft.com/office/drawing/2014/main" id="{22FB8CAE-913D-054D-8AA3-6972968B2397}"/>
              </a:ext>
            </a:extLst>
          </p:cNvPr>
          <p:cNvSpPr txBox="1"/>
          <p:nvPr/>
        </p:nvSpPr>
        <p:spPr>
          <a:xfrm>
            <a:off x="3534241" y="1763984"/>
            <a:ext cx="5123518" cy="523220"/>
          </a:xfrm>
          <a:prstGeom prst="rect">
            <a:avLst/>
          </a:prstGeom>
          <a:solidFill>
            <a:srgbClr val="FFFF00"/>
          </a:solidFill>
        </p:spPr>
        <p:txBody>
          <a:bodyPr wrap="none" rtlCol="0">
            <a:spAutoFit/>
          </a:bodyPr>
          <a:lstStyle/>
          <a:p>
            <a:r>
              <a:rPr lang="en-US" sz="2800" dirty="0"/>
              <a:t>1 . Increased Cardiac Output (CO) </a:t>
            </a:r>
          </a:p>
        </p:txBody>
      </p:sp>
      <p:sp>
        <p:nvSpPr>
          <p:cNvPr id="8" name="TextBox 7">
            <a:extLst>
              <a:ext uri="{FF2B5EF4-FFF2-40B4-BE49-F238E27FC236}">
                <a16:creationId xmlns:a16="http://schemas.microsoft.com/office/drawing/2014/main" id="{2AA230A9-8EEB-2543-8ED5-E2EE7E8D2275}"/>
              </a:ext>
            </a:extLst>
          </p:cNvPr>
          <p:cNvSpPr txBox="1"/>
          <p:nvPr/>
        </p:nvSpPr>
        <p:spPr>
          <a:xfrm>
            <a:off x="4646725" y="2560526"/>
            <a:ext cx="2898550" cy="707886"/>
          </a:xfrm>
          <a:prstGeom prst="rect">
            <a:avLst/>
          </a:prstGeom>
          <a:noFill/>
        </p:spPr>
        <p:txBody>
          <a:bodyPr wrap="none" rtlCol="0">
            <a:spAutoFit/>
          </a:bodyPr>
          <a:lstStyle/>
          <a:p>
            <a:r>
              <a:rPr lang="en-US" sz="4000" dirty="0"/>
              <a:t>CO = HR X </a:t>
            </a:r>
            <a:r>
              <a:rPr lang="en-US" sz="4000" b="1" dirty="0">
                <a:solidFill>
                  <a:srgbClr val="FF0000"/>
                </a:solidFill>
              </a:rPr>
              <a:t>SV</a:t>
            </a:r>
          </a:p>
        </p:txBody>
      </p:sp>
      <p:sp>
        <p:nvSpPr>
          <p:cNvPr id="19" name="Explosion 2 18">
            <a:extLst>
              <a:ext uri="{FF2B5EF4-FFF2-40B4-BE49-F238E27FC236}">
                <a16:creationId xmlns:a16="http://schemas.microsoft.com/office/drawing/2014/main" id="{322121D4-F75B-0B45-929A-ECA09EDB07B9}"/>
              </a:ext>
            </a:extLst>
          </p:cNvPr>
          <p:cNvSpPr/>
          <p:nvPr/>
        </p:nvSpPr>
        <p:spPr>
          <a:xfrm>
            <a:off x="3368422" y="2460741"/>
            <a:ext cx="1414276" cy="902778"/>
          </a:xfrm>
          <a:prstGeom prst="irregularSeal2">
            <a:avLst/>
          </a:prstGeom>
          <a:solidFill>
            <a:srgbClr val="D883FF"/>
          </a:solidFill>
          <a:ln>
            <a:solidFill>
              <a:srgbClr val="D88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0654D80-6B5F-A845-AF0E-33B273D3C3B3}"/>
              </a:ext>
            </a:extLst>
          </p:cNvPr>
          <p:cNvSpPr txBox="1"/>
          <p:nvPr/>
        </p:nvSpPr>
        <p:spPr>
          <a:xfrm>
            <a:off x="3670214" y="2718575"/>
            <a:ext cx="1112484" cy="461665"/>
          </a:xfrm>
          <a:prstGeom prst="rect">
            <a:avLst/>
          </a:prstGeom>
          <a:noFill/>
        </p:spPr>
        <p:txBody>
          <a:bodyPr wrap="square" rtlCol="0">
            <a:spAutoFit/>
          </a:bodyPr>
          <a:lstStyle/>
          <a:p>
            <a:r>
              <a:rPr lang="en-US" sz="2400" b="1" dirty="0"/>
              <a:t>40%</a:t>
            </a:r>
          </a:p>
        </p:txBody>
      </p:sp>
      <p:sp>
        <p:nvSpPr>
          <p:cNvPr id="23" name="TextBox 22">
            <a:extLst>
              <a:ext uri="{FF2B5EF4-FFF2-40B4-BE49-F238E27FC236}">
                <a16:creationId xmlns:a16="http://schemas.microsoft.com/office/drawing/2014/main" id="{CE894620-324F-F442-9771-DFEFEFD2C7B9}"/>
              </a:ext>
            </a:extLst>
          </p:cNvPr>
          <p:cNvSpPr txBox="1"/>
          <p:nvPr/>
        </p:nvSpPr>
        <p:spPr>
          <a:xfrm>
            <a:off x="2496970" y="4149320"/>
            <a:ext cx="7198061" cy="523220"/>
          </a:xfrm>
          <a:prstGeom prst="rect">
            <a:avLst/>
          </a:prstGeom>
          <a:solidFill>
            <a:srgbClr val="FFFF00"/>
          </a:solidFill>
        </p:spPr>
        <p:txBody>
          <a:bodyPr wrap="none" rtlCol="0">
            <a:spAutoFit/>
          </a:bodyPr>
          <a:lstStyle/>
          <a:p>
            <a:r>
              <a:rPr lang="en-US" sz="2800" dirty="0"/>
              <a:t>2. Decreased Systemic Vascular Resistance (SVR)</a:t>
            </a:r>
          </a:p>
        </p:txBody>
      </p:sp>
      <p:sp>
        <p:nvSpPr>
          <p:cNvPr id="25" name="TextBox 24">
            <a:extLst>
              <a:ext uri="{FF2B5EF4-FFF2-40B4-BE49-F238E27FC236}">
                <a16:creationId xmlns:a16="http://schemas.microsoft.com/office/drawing/2014/main" id="{414826F9-53EB-1445-B72F-EA414EFBBCC6}"/>
              </a:ext>
            </a:extLst>
          </p:cNvPr>
          <p:cNvSpPr txBox="1"/>
          <p:nvPr/>
        </p:nvSpPr>
        <p:spPr>
          <a:xfrm>
            <a:off x="3059143" y="4831833"/>
            <a:ext cx="6073714" cy="830997"/>
          </a:xfrm>
          <a:prstGeom prst="rect">
            <a:avLst/>
          </a:prstGeom>
          <a:noFill/>
        </p:spPr>
        <p:txBody>
          <a:bodyPr wrap="none" rtlCol="0">
            <a:spAutoFit/>
          </a:bodyPr>
          <a:lstStyle/>
          <a:p>
            <a:pPr algn="ctr"/>
            <a:r>
              <a:rPr lang="en-US" sz="2400" dirty="0"/>
              <a:t>uterine vascular bed is a low-resistance system </a:t>
            </a:r>
          </a:p>
          <a:p>
            <a:pPr algn="ctr"/>
            <a:r>
              <a:rPr lang="en-US" sz="2400" dirty="0"/>
              <a:t>and vessels maximally dilated</a:t>
            </a:r>
          </a:p>
        </p:txBody>
      </p:sp>
      <p:sp>
        <p:nvSpPr>
          <p:cNvPr id="30" name="Oval Callout 29">
            <a:extLst>
              <a:ext uri="{FF2B5EF4-FFF2-40B4-BE49-F238E27FC236}">
                <a16:creationId xmlns:a16="http://schemas.microsoft.com/office/drawing/2014/main" id="{0F4E6264-27B3-4547-9812-C49DF884847F}"/>
              </a:ext>
            </a:extLst>
          </p:cNvPr>
          <p:cNvSpPr/>
          <p:nvPr/>
        </p:nvSpPr>
        <p:spPr>
          <a:xfrm rot="19986519" flipV="1">
            <a:off x="8589046" y="5071219"/>
            <a:ext cx="3059144" cy="1310793"/>
          </a:xfrm>
          <a:prstGeom prst="wedgeEllipseCallou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37E23B-E964-8E49-AE53-1AAA9FCAC9BC}"/>
              </a:ext>
            </a:extLst>
          </p:cNvPr>
          <p:cNvSpPr txBox="1"/>
          <p:nvPr/>
        </p:nvSpPr>
        <p:spPr>
          <a:xfrm rot="19870527">
            <a:off x="8809799" y="5322375"/>
            <a:ext cx="2617641" cy="830997"/>
          </a:xfrm>
          <a:prstGeom prst="rect">
            <a:avLst/>
          </a:prstGeom>
          <a:noFill/>
        </p:spPr>
        <p:txBody>
          <a:bodyPr wrap="none" rtlCol="0">
            <a:spAutoFit/>
          </a:bodyPr>
          <a:lstStyle/>
          <a:p>
            <a:pPr algn="ctr"/>
            <a:r>
              <a:rPr lang="en-US" sz="2400" dirty="0"/>
              <a:t>Fetus receives 20% </a:t>
            </a:r>
          </a:p>
          <a:p>
            <a:pPr algn="ctr"/>
            <a:r>
              <a:rPr lang="en-US" sz="2400" dirty="0"/>
              <a:t>of mom’s CO </a:t>
            </a:r>
          </a:p>
        </p:txBody>
      </p:sp>
    </p:spTree>
    <p:extLst>
      <p:ext uri="{BB962C8B-B14F-4D97-AF65-F5344CB8AC3E}">
        <p14:creationId xmlns:p14="http://schemas.microsoft.com/office/powerpoint/2010/main" val="62713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dissolv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500"/>
                                        <p:tgtEl>
                                          <p:spTgt spid="3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dissolve">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9" grpId="0" animBg="1"/>
      <p:bldP spid="20" grpId="0"/>
      <p:bldP spid="23" grpId="0" animBg="1"/>
      <p:bldP spid="25" grpId="0"/>
      <p:bldP spid="30" grpId="0" animBg="1"/>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Content Placeholder 3" descr="A person lying on a bed&#10;&#10;Description automatically generated">
            <a:extLst>
              <a:ext uri="{FF2B5EF4-FFF2-40B4-BE49-F238E27FC236}">
                <a16:creationId xmlns:a16="http://schemas.microsoft.com/office/drawing/2014/main" id="{C61C7839-3757-BF4F-9133-17B2AC1F18A4}"/>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20" y="1282"/>
            <a:ext cx="12191980" cy="6856718"/>
          </a:xfrm>
          <a:prstGeom prst="rect">
            <a:avLst/>
          </a:prstGeom>
          <a:ln>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5" name="Title 1">
            <a:extLst>
              <a:ext uri="{FF2B5EF4-FFF2-40B4-BE49-F238E27FC236}">
                <a16:creationId xmlns:a16="http://schemas.microsoft.com/office/drawing/2014/main" id="{92776195-13C9-6646-BACA-1B6215E6E3B5}"/>
              </a:ext>
            </a:extLst>
          </p:cNvPr>
          <p:cNvSpPr txBox="1">
            <a:spLocks/>
          </p:cNvSpPr>
          <p:nvPr/>
        </p:nvSpPr>
        <p:spPr>
          <a:xfrm>
            <a:off x="2529840" y="781396"/>
            <a:ext cx="7132320" cy="831273"/>
          </a:xfrm>
          <a:prstGeom prst="rect">
            <a:avLst/>
          </a:prstGeom>
          <a:solidFill>
            <a:schemeClr val="bg1"/>
          </a:solidFill>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t>Why is this important</a:t>
            </a:r>
          </a:p>
        </p:txBody>
      </p:sp>
      <p:sp>
        <p:nvSpPr>
          <p:cNvPr id="8" name="TextBox 7">
            <a:extLst>
              <a:ext uri="{FF2B5EF4-FFF2-40B4-BE49-F238E27FC236}">
                <a16:creationId xmlns:a16="http://schemas.microsoft.com/office/drawing/2014/main" id="{2954FAB7-08F3-AA41-A6F4-66D0AD353A22}"/>
              </a:ext>
            </a:extLst>
          </p:cNvPr>
          <p:cNvSpPr txBox="1"/>
          <p:nvPr/>
        </p:nvSpPr>
        <p:spPr>
          <a:xfrm>
            <a:off x="2698241" y="3105193"/>
            <a:ext cx="6795515" cy="646331"/>
          </a:xfrm>
          <a:custGeom>
            <a:avLst/>
            <a:gdLst>
              <a:gd name="connsiteX0" fmla="*/ 0 w 6795515"/>
              <a:gd name="connsiteY0" fmla="*/ 0 h 646331"/>
              <a:gd name="connsiteX1" fmla="*/ 702203 w 6795515"/>
              <a:gd name="connsiteY1" fmla="*/ 0 h 646331"/>
              <a:gd name="connsiteX2" fmla="*/ 1404406 w 6795515"/>
              <a:gd name="connsiteY2" fmla="*/ 0 h 646331"/>
              <a:gd name="connsiteX3" fmla="*/ 1970699 w 6795515"/>
              <a:gd name="connsiteY3" fmla="*/ 0 h 646331"/>
              <a:gd name="connsiteX4" fmla="*/ 2604947 w 6795515"/>
              <a:gd name="connsiteY4" fmla="*/ 0 h 646331"/>
              <a:gd name="connsiteX5" fmla="*/ 3103285 w 6795515"/>
              <a:gd name="connsiteY5" fmla="*/ 0 h 646331"/>
              <a:gd name="connsiteX6" fmla="*/ 3669578 w 6795515"/>
              <a:gd name="connsiteY6" fmla="*/ 0 h 646331"/>
              <a:gd name="connsiteX7" fmla="*/ 4371781 w 6795515"/>
              <a:gd name="connsiteY7" fmla="*/ 0 h 646331"/>
              <a:gd name="connsiteX8" fmla="*/ 4802164 w 6795515"/>
              <a:gd name="connsiteY8" fmla="*/ 0 h 646331"/>
              <a:gd name="connsiteX9" fmla="*/ 5436412 w 6795515"/>
              <a:gd name="connsiteY9" fmla="*/ 0 h 646331"/>
              <a:gd name="connsiteX10" fmla="*/ 5866795 w 6795515"/>
              <a:gd name="connsiteY10" fmla="*/ 0 h 646331"/>
              <a:gd name="connsiteX11" fmla="*/ 6795515 w 6795515"/>
              <a:gd name="connsiteY11" fmla="*/ 0 h 646331"/>
              <a:gd name="connsiteX12" fmla="*/ 6795515 w 6795515"/>
              <a:gd name="connsiteY12" fmla="*/ 329629 h 646331"/>
              <a:gd name="connsiteX13" fmla="*/ 6795515 w 6795515"/>
              <a:gd name="connsiteY13" fmla="*/ 646331 h 646331"/>
              <a:gd name="connsiteX14" fmla="*/ 6093312 w 6795515"/>
              <a:gd name="connsiteY14" fmla="*/ 646331 h 646331"/>
              <a:gd name="connsiteX15" fmla="*/ 5527019 w 6795515"/>
              <a:gd name="connsiteY15" fmla="*/ 646331 h 646331"/>
              <a:gd name="connsiteX16" fmla="*/ 4960726 w 6795515"/>
              <a:gd name="connsiteY16" fmla="*/ 646331 h 646331"/>
              <a:gd name="connsiteX17" fmla="*/ 4394433 w 6795515"/>
              <a:gd name="connsiteY17" fmla="*/ 646331 h 646331"/>
              <a:gd name="connsiteX18" fmla="*/ 3828140 w 6795515"/>
              <a:gd name="connsiteY18" fmla="*/ 646331 h 646331"/>
              <a:gd name="connsiteX19" fmla="*/ 3329802 w 6795515"/>
              <a:gd name="connsiteY19" fmla="*/ 646331 h 646331"/>
              <a:gd name="connsiteX20" fmla="*/ 2695554 w 6795515"/>
              <a:gd name="connsiteY20" fmla="*/ 646331 h 646331"/>
              <a:gd name="connsiteX21" fmla="*/ 2129261 w 6795515"/>
              <a:gd name="connsiteY21" fmla="*/ 646331 h 646331"/>
              <a:gd name="connsiteX22" fmla="*/ 1427058 w 6795515"/>
              <a:gd name="connsiteY22" fmla="*/ 646331 h 646331"/>
              <a:gd name="connsiteX23" fmla="*/ 724855 w 6795515"/>
              <a:gd name="connsiteY23" fmla="*/ 646331 h 646331"/>
              <a:gd name="connsiteX24" fmla="*/ 0 w 6795515"/>
              <a:gd name="connsiteY24" fmla="*/ 646331 h 646331"/>
              <a:gd name="connsiteX25" fmla="*/ 0 w 6795515"/>
              <a:gd name="connsiteY25" fmla="*/ 316702 h 646331"/>
              <a:gd name="connsiteX26" fmla="*/ 0 w 6795515"/>
              <a:gd name="connsiteY2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95515" h="646331" fill="none" extrusionOk="0">
                <a:moveTo>
                  <a:pt x="0" y="0"/>
                </a:moveTo>
                <a:cubicBezTo>
                  <a:pt x="224244" y="-55517"/>
                  <a:pt x="387651" y="59473"/>
                  <a:pt x="702203" y="0"/>
                </a:cubicBezTo>
                <a:cubicBezTo>
                  <a:pt x="1016755" y="-59473"/>
                  <a:pt x="1108845" y="52524"/>
                  <a:pt x="1404406" y="0"/>
                </a:cubicBezTo>
                <a:cubicBezTo>
                  <a:pt x="1699967" y="-52524"/>
                  <a:pt x="1785018" y="67809"/>
                  <a:pt x="1970699" y="0"/>
                </a:cubicBezTo>
                <a:cubicBezTo>
                  <a:pt x="2156380" y="-67809"/>
                  <a:pt x="2320722" y="27921"/>
                  <a:pt x="2604947" y="0"/>
                </a:cubicBezTo>
                <a:cubicBezTo>
                  <a:pt x="2889172" y="-27921"/>
                  <a:pt x="2859258" y="53656"/>
                  <a:pt x="3103285" y="0"/>
                </a:cubicBezTo>
                <a:cubicBezTo>
                  <a:pt x="3347312" y="-53656"/>
                  <a:pt x="3505163" y="67856"/>
                  <a:pt x="3669578" y="0"/>
                </a:cubicBezTo>
                <a:cubicBezTo>
                  <a:pt x="3833993" y="-67856"/>
                  <a:pt x="4050448" y="42184"/>
                  <a:pt x="4371781" y="0"/>
                </a:cubicBezTo>
                <a:cubicBezTo>
                  <a:pt x="4693114" y="-42184"/>
                  <a:pt x="4670399" y="14430"/>
                  <a:pt x="4802164" y="0"/>
                </a:cubicBezTo>
                <a:cubicBezTo>
                  <a:pt x="4933929" y="-14430"/>
                  <a:pt x="5165091" y="23093"/>
                  <a:pt x="5436412" y="0"/>
                </a:cubicBezTo>
                <a:cubicBezTo>
                  <a:pt x="5707733" y="-23093"/>
                  <a:pt x="5657170" y="17088"/>
                  <a:pt x="5866795" y="0"/>
                </a:cubicBezTo>
                <a:cubicBezTo>
                  <a:pt x="6076420" y="-17088"/>
                  <a:pt x="6592124" y="70500"/>
                  <a:pt x="6795515" y="0"/>
                </a:cubicBezTo>
                <a:cubicBezTo>
                  <a:pt x="6815225" y="103319"/>
                  <a:pt x="6766116" y="206769"/>
                  <a:pt x="6795515" y="329629"/>
                </a:cubicBezTo>
                <a:cubicBezTo>
                  <a:pt x="6824914" y="452489"/>
                  <a:pt x="6781934" y="506640"/>
                  <a:pt x="6795515" y="646331"/>
                </a:cubicBezTo>
                <a:cubicBezTo>
                  <a:pt x="6485526" y="684509"/>
                  <a:pt x="6328062" y="636346"/>
                  <a:pt x="6093312" y="646331"/>
                </a:cubicBezTo>
                <a:cubicBezTo>
                  <a:pt x="5858562" y="656316"/>
                  <a:pt x="5780777" y="600717"/>
                  <a:pt x="5527019" y="646331"/>
                </a:cubicBezTo>
                <a:cubicBezTo>
                  <a:pt x="5273261" y="691945"/>
                  <a:pt x="5098819" y="640914"/>
                  <a:pt x="4960726" y="646331"/>
                </a:cubicBezTo>
                <a:cubicBezTo>
                  <a:pt x="4822633" y="651748"/>
                  <a:pt x="4528625" y="589470"/>
                  <a:pt x="4394433" y="646331"/>
                </a:cubicBezTo>
                <a:cubicBezTo>
                  <a:pt x="4260241" y="703192"/>
                  <a:pt x="3954242" y="622701"/>
                  <a:pt x="3828140" y="646331"/>
                </a:cubicBezTo>
                <a:cubicBezTo>
                  <a:pt x="3702038" y="669961"/>
                  <a:pt x="3511460" y="641568"/>
                  <a:pt x="3329802" y="646331"/>
                </a:cubicBezTo>
                <a:cubicBezTo>
                  <a:pt x="3148144" y="651094"/>
                  <a:pt x="2862118" y="636561"/>
                  <a:pt x="2695554" y="646331"/>
                </a:cubicBezTo>
                <a:cubicBezTo>
                  <a:pt x="2528990" y="656101"/>
                  <a:pt x="2311767" y="598329"/>
                  <a:pt x="2129261" y="646331"/>
                </a:cubicBezTo>
                <a:cubicBezTo>
                  <a:pt x="1946755" y="694333"/>
                  <a:pt x="1668031" y="641987"/>
                  <a:pt x="1427058" y="646331"/>
                </a:cubicBezTo>
                <a:cubicBezTo>
                  <a:pt x="1186085" y="650675"/>
                  <a:pt x="1016356" y="609616"/>
                  <a:pt x="724855" y="646331"/>
                </a:cubicBezTo>
                <a:cubicBezTo>
                  <a:pt x="433354" y="683046"/>
                  <a:pt x="215788" y="593399"/>
                  <a:pt x="0" y="646331"/>
                </a:cubicBezTo>
                <a:cubicBezTo>
                  <a:pt x="-2329" y="539676"/>
                  <a:pt x="38201" y="452930"/>
                  <a:pt x="0" y="316702"/>
                </a:cubicBezTo>
                <a:cubicBezTo>
                  <a:pt x="-38201" y="180474"/>
                  <a:pt x="17960" y="157165"/>
                  <a:pt x="0" y="0"/>
                </a:cubicBezTo>
                <a:close/>
              </a:path>
              <a:path w="6795515" h="646331" stroke="0" extrusionOk="0">
                <a:moveTo>
                  <a:pt x="0" y="0"/>
                </a:moveTo>
                <a:cubicBezTo>
                  <a:pt x="101282" y="-58462"/>
                  <a:pt x="381203" y="7733"/>
                  <a:pt x="498338" y="0"/>
                </a:cubicBezTo>
                <a:cubicBezTo>
                  <a:pt x="615473" y="-7733"/>
                  <a:pt x="775849" y="23883"/>
                  <a:pt x="860765" y="0"/>
                </a:cubicBezTo>
                <a:cubicBezTo>
                  <a:pt x="945681" y="-23883"/>
                  <a:pt x="1257901" y="33621"/>
                  <a:pt x="1562968" y="0"/>
                </a:cubicBezTo>
                <a:cubicBezTo>
                  <a:pt x="1868035" y="-33621"/>
                  <a:pt x="1823591" y="45313"/>
                  <a:pt x="2061306" y="0"/>
                </a:cubicBezTo>
                <a:cubicBezTo>
                  <a:pt x="2299021" y="-45313"/>
                  <a:pt x="2437101" y="35575"/>
                  <a:pt x="2559644" y="0"/>
                </a:cubicBezTo>
                <a:cubicBezTo>
                  <a:pt x="2682187" y="-35575"/>
                  <a:pt x="2988413" y="42796"/>
                  <a:pt x="3261847" y="0"/>
                </a:cubicBezTo>
                <a:cubicBezTo>
                  <a:pt x="3535281" y="-42796"/>
                  <a:pt x="3560902" y="13076"/>
                  <a:pt x="3692230" y="0"/>
                </a:cubicBezTo>
                <a:cubicBezTo>
                  <a:pt x="3823558" y="-13076"/>
                  <a:pt x="4173698" y="33384"/>
                  <a:pt x="4394433" y="0"/>
                </a:cubicBezTo>
                <a:cubicBezTo>
                  <a:pt x="4615168" y="-33384"/>
                  <a:pt x="4918176" y="55416"/>
                  <a:pt x="5096636" y="0"/>
                </a:cubicBezTo>
                <a:cubicBezTo>
                  <a:pt x="5275096" y="-55416"/>
                  <a:pt x="5507252" y="26041"/>
                  <a:pt x="5662929" y="0"/>
                </a:cubicBezTo>
                <a:cubicBezTo>
                  <a:pt x="5818606" y="-26041"/>
                  <a:pt x="6563971" y="46764"/>
                  <a:pt x="6795515" y="0"/>
                </a:cubicBezTo>
                <a:cubicBezTo>
                  <a:pt x="6831453" y="82963"/>
                  <a:pt x="6772577" y="180507"/>
                  <a:pt x="6795515" y="316702"/>
                </a:cubicBezTo>
                <a:cubicBezTo>
                  <a:pt x="6818453" y="452897"/>
                  <a:pt x="6756382" y="530388"/>
                  <a:pt x="6795515" y="646331"/>
                </a:cubicBezTo>
                <a:cubicBezTo>
                  <a:pt x="6677683" y="659707"/>
                  <a:pt x="6481114" y="587680"/>
                  <a:pt x="6229222" y="646331"/>
                </a:cubicBezTo>
                <a:cubicBezTo>
                  <a:pt x="5977330" y="704982"/>
                  <a:pt x="5953833" y="614136"/>
                  <a:pt x="5798839" y="646331"/>
                </a:cubicBezTo>
                <a:cubicBezTo>
                  <a:pt x="5643845" y="678526"/>
                  <a:pt x="5446122" y="638511"/>
                  <a:pt x="5232547" y="646331"/>
                </a:cubicBezTo>
                <a:cubicBezTo>
                  <a:pt x="5018972" y="654151"/>
                  <a:pt x="4716163" y="579020"/>
                  <a:pt x="4530343" y="646331"/>
                </a:cubicBezTo>
                <a:cubicBezTo>
                  <a:pt x="4344523" y="713642"/>
                  <a:pt x="4097470" y="630406"/>
                  <a:pt x="3964050" y="646331"/>
                </a:cubicBezTo>
                <a:cubicBezTo>
                  <a:pt x="3830630" y="662256"/>
                  <a:pt x="3768480" y="623447"/>
                  <a:pt x="3601623" y="646331"/>
                </a:cubicBezTo>
                <a:cubicBezTo>
                  <a:pt x="3434766" y="669215"/>
                  <a:pt x="3342262" y="630471"/>
                  <a:pt x="3171240" y="646331"/>
                </a:cubicBezTo>
                <a:cubicBezTo>
                  <a:pt x="3000218" y="662191"/>
                  <a:pt x="2630819" y="604239"/>
                  <a:pt x="2469037" y="646331"/>
                </a:cubicBezTo>
                <a:cubicBezTo>
                  <a:pt x="2307255" y="688423"/>
                  <a:pt x="2073034" y="594540"/>
                  <a:pt x="1902744" y="646331"/>
                </a:cubicBezTo>
                <a:cubicBezTo>
                  <a:pt x="1732454" y="698122"/>
                  <a:pt x="1610414" y="612449"/>
                  <a:pt x="1472362" y="646331"/>
                </a:cubicBezTo>
                <a:cubicBezTo>
                  <a:pt x="1334310" y="680213"/>
                  <a:pt x="1062827" y="635322"/>
                  <a:pt x="906069" y="646331"/>
                </a:cubicBezTo>
                <a:cubicBezTo>
                  <a:pt x="749311" y="657340"/>
                  <a:pt x="697271" y="645817"/>
                  <a:pt x="543641" y="646331"/>
                </a:cubicBezTo>
                <a:cubicBezTo>
                  <a:pt x="390011" y="646845"/>
                  <a:pt x="137049" y="610788"/>
                  <a:pt x="0" y="646331"/>
                </a:cubicBezTo>
                <a:cubicBezTo>
                  <a:pt x="-2830" y="507617"/>
                  <a:pt x="11697" y="402802"/>
                  <a:pt x="0" y="323166"/>
                </a:cubicBezTo>
                <a:cubicBezTo>
                  <a:pt x="-11697" y="243531"/>
                  <a:pt x="10060" y="113881"/>
                  <a:pt x="0" y="0"/>
                </a:cubicBezTo>
                <a:close/>
              </a:path>
            </a:pathLst>
          </a:custGeom>
          <a:solidFill>
            <a:schemeClr val="bg1"/>
          </a:solidFill>
          <a:ln w="38100">
            <a:solidFill>
              <a:schemeClr val="tx1"/>
            </a:solidFill>
            <a:prstDash val="solid"/>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3600" b="1" dirty="0"/>
              <a:t>Trauma affects 1 in 12 pregnancies</a:t>
            </a:r>
          </a:p>
        </p:txBody>
      </p:sp>
      <p:sp>
        <p:nvSpPr>
          <p:cNvPr id="9" name="TextBox 8">
            <a:extLst>
              <a:ext uri="{FF2B5EF4-FFF2-40B4-BE49-F238E27FC236}">
                <a16:creationId xmlns:a16="http://schemas.microsoft.com/office/drawing/2014/main" id="{F1D713B4-88A2-6648-BEED-8C53BA65C24B}"/>
              </a:ext>
            </a:extLst>
          </p:cNvPr>
          <p:cNvSpPr txBox="1"/>
          <p:nvPr/>
        </p:nvSpPr>
        <p:spPr>
          <a:xfrm>
            <a:off x="802435" y="4880776"/>
            <a:ext cx="10587129" cy="646331"/>
          </a:xfrm>
          <a:custGeom>
            <a:avLst/>
            <a:gdLst>
              <a:gd name="connsiteX0" fmla="*/ 0 w 10587129"/>
              <a:gd name="connsiteY0" fmla="*/ 0 h 646331"/>
              <a:gd name="connsiteX1" fmla="*/ 482303 w 10587129"/>
              <a:gd name="connsiteY1" fmla="*/ 0 h 646331"/>
              <a:gd name="connsiteX2" fmla="*/ 1282219 w 10587129"/>
              <a:gd name="connsiteY2" fmla="*/ 0 h 646331"/>
              <a:gd name="connsiteX3" fmla="*/ 1764522 w 10587129"/>
              <a:gd name="connsiteY3" fmla="*/ 0 h 646331"/>
              <a:gd name="connsiteX4" fmla="*/ 2140953 w 10587129"/>
              <a:gd name="connsiteY4" fmla="*/ 0 h 646331"/>
              <a:gd name="connsiteX5" fmla="*/ 2834998 w 10587129"/>
              <a:gd name="connsiteY5" fmla="*/ 0 h 646331"/>
              <a:gd name="connsiteX6" fmla="*/ 3211429 w 10587129"/>
              <a:gd name="connsiteY6" fmla="*/ 0 h 646331"/>
              <a:gd name="connsiteX7" fmla="*/ 3905474 w 10587129"/>
              <a:gd name="connsiteY7" fmla="*/ 0 h 646331"/>
              <a:gd name="connsiteX8" fmla="*/ 4599519 w 10587129"/>
              <a:gd name="connsiteY8" fmla="*/ 0 h 646331"/>
              <a:gd name="connsiteX9" fmla="*/ 5399436 w 10587129"/>
              <a:gd name="connsiteY9" fmla="*/ 0 h 646331"/>
              <a:gd name="connsiteX10" fmla="*/ 5669996 w 10587129"/>
              <a:gd name="connsiteY10" fmla="*/ 0 h 646331"/>
              <a:gd name="connsiteX11" fmla="*/ 6152298 w 10587129"/>
              <a:gd name="connsiteY11" fmla="*/ 0 h 646331"/>
              <a:gd name="connsiteX12" fmla="*/ 6952215 w 10587129"/>
              <a:gd name="connsiteY12" fmla="*/ 0 h 646331"/>
              <a:gd name="connsiteX13" fmla="*/ 7222775 w 10587129"/>
              <a:gd name="connsiteY13" fmla="*/ 0 h 646331"/>
              <a:gd name="connsiteX14" fmla="*/ 7916820 w 10587129"/>
              <a:gd name="connsiteY14" fmla="*/ 0 h 646331"/>
              <a:gd name="connsiteX15" fmla="*/ 8293251 w 10587129"/>
              <a:gd name="connsiteY15" fmla="*/ 0 h 646331"/>
              <a:gd name="connsiteX16" fmla="*/ 8563811 w 10587129"/>
              <a:gd name="connsiteY16" fmla="*/ 0 h 646331"/>
              <a:gd name="connsiteX17" fmla="*/ 9363727 w 10587129"/>
              <a:gd name="connsiteY17" fmla="*/ 0 h 646331"/>
              <a:gd name="connsiteX18" fmla="*/ 9846030 w 10587129"/>
              <a:gd name="connsiteY18" fmla="*/ 0 h 646331"/>
              <a:gd name="connsiteX19" fmla="*/ 10587129 w 10587129"/>
              <a:gd name="connsiteY19" fmla="*/ 0 h 646331"/>
              <a:gd name="connsiteX20" fmla="*/ 10587129 w 10587129"/>
              <a:gd name="connsiteY20" fmla="*/ 303776 h 646331"/>
              <a:gd name="connsiteX21" fmla="*/ 10587129 w 10587129"/>
              <a:gd name="connsiteY21" fmla="*/ 646331 h 646331"/>
              <a:gd name="connsiteX22" fmla="*/ 9787213 w 10587129"/>
              <a:gd name="connsiteY22" fmla="*/ 646331 h 646331"/>
              <a:gd name="connsiteX23" fmla="*/ 9304910 w 10587129"/>
              <a:gd name="connsiteY23" fmla="*/ 646331 h 646331"/>
              <a:gd name="connsiteX24" fmla="*/ 8716736 w 10587129"/>
              <a:gd name="connsiteY24" fmla="*/ 646331 h 646331"/>
              <a:gd name="connsiteX25" fmla="*/ 7916820 w 10587129"/>
              <a:gd name="connsiteY25" fmla="*/ 646331 h 646331"/>
              <a:gd name="connsiteX26" fmla="*/ 7646260 w 10587129"/>
              <a:gd name="connsiteY26" fmla="*/ 646331 h 646331"/>
              <a:gd name="connsiteX27" fmla="*/ 7375700 w 10587129"/>
              <a:gd name="connsiteY27" fmla="*/ 646331 h 646331"/>
              <a:gd name="connsiteX28" fmla="*/ 6787526 w 10587129"/>
              <a:gd name="connsiteY28" fmla="*/ 646331 h 646331"/>
              <a:gd name="connsiteX29" fmla="*/ 6411095 w 10587129"/>
              <a:gd name="connsiteY29" fmla="*/ 646331 h 646331"/>
              <a:gd name="connsiteX30" fmla="*/ 5611178 w 10587129"/>
              <a:gd name="connsiteY30" fmla="*/ 646331 h 646331"/>
              <a:gd name="connsiteX31" fmla="*/ 5023005 w 10587129"/>
              <a:gd name="connsiteY31" fmla="*/ 646331 h 646331"/>
              <a:gd name="connsiteX32" fmla="*/ 4434831 w 10587129"/>
              <a:gd name="connsiteY32" fmla="*/ 646331 h 646331"/>
              <a:gd name="connsiteX33" fmla="*/ 3952528 w 10587129"/>
              <a:gd name="connsiteY33" fmla="*/ 646331 h 646331"/>
              <a:gd name="connsiteX34" fmla="*/ 3258483 w 10587129"/>
              <a:gd name="connsiteY34" fmla="*/ 646331 h 646331"/>
              <a:gd name="connsiteX35" fmla="*/ 2882052 w 10587129"/>
              <a:gd name="connsiteY35" fmla="*/ 646331 h 646331"/>
              <a:gd name="connsiteX36" fmla="*/ 2293878 w 10587129"/>
              <a:gd name="connsiteY36" fmla="*/ 646331 h 646331"/>
              <a:gd name="connsiteX37" fmla="*/ 1599833 w 10587129"/>
              <a:gd name="connsiteY37" fmla="*/ 646331 h 646331"/>
              <a:gd name="connsiteX38" fmla="*/ 1329273 w 10587129"/>
              <a:gd name="connsiteY38" fmla="*/ 646331 h 646331"/>
              <a:gd name="connsiteX39" fmla="*/ 635228 w 10587129"/>
              <a:gd name="connsiteY39" fmla="*/ 646331 h 646331"/>
              <a:gd name="connsiteX40" fmla="*/ 0 w 10587129"/>
              <a:gd name="connsiteY40" fmla="*/ 646331 h 646331"/>
              <a:gd name="connsiteX41" fmla="*/ 0 w 10587129"/>
              <a:gd name="connsiteY41" fmla="*/ 336092 h 646331"/>
              <a:gd name="connsiteX42" fmla="*/ 0 w 10587129"/>
              <a:gd name="connsiteY4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87129" h="646331" fill="none" extrusionOk="0">
                <a:moveTo>
                  <a:pt x="0" y="0"/>
                </a:moveTo>
                <a:cubicBezTo>
                  <a:pt x="124524" y="-16282"/>
                  <a:pt x="257511" y="1588"/>
                  <a:pt x="482303" y="0"/>
                </a:cubicBezTo>
                <a:cubicBezTo>
                  <a:pt x="707095" y="-1588"/>
                  <a:pt x="978011" y="36212"/>
                  <a:pt x="1282219" y="0"/>
                </a:cubicBezTo>
                <a:cubicBezTo>
                  <a:pt x="1586427" y="-36212"/>
                  <a:pt x="1604638" y="43453"/>
                  <a:pt x="1764522" y="0"/>
                </a:cubicBezTo>
                <a:cubicBezTo>
                  <a:pt x="1924406" y="-43453"/>
                  <a:pt x="2054149" y="36806"/>
                  <a:pt x="2140953" y="0"/>
                </a:cubicBezTo>
                <a:cubicBezTo>
                  <a:pt x="2227757" y="-36806"/>
                  <a:pt x="2496918" y="67695"/>
                  <a:pt x="2834998" y="0"/>
                </a:cubicBezTo>
                <a:cubicBezTo>
                  <a:pt x="3173079" y="-67695"/>
                  <a:pt x="3128973" y="666"/>
                  <a:pt x="3211429" y="0"/>
                </a:cubicBezTo>
                <a:cubicBezTo>
                  <a:pt x="3293885" y="-666"/>
                  <a:pt x="3699272" y="5488"/>
                  <a:pt x="3905474" y="0"/>
                </a:cubicBezTo>
                <a:cubicBezTo>
                  <a:pt x="4111677" y="-5488"/>
                  <a:pt x="4352661" y="19292"/>
                  <a:pt x="4599519" y="0"/>
                </a:cubicBezTo>
                <a:cubicBezTo>
                  <a:pt x="4846377" y="-19292"/>
                  <a:pt x="5116818" y="83932"/>
                  <a:pt x="5399436" y="0"/>
                </a:cubicBezTo>
                <a:cubicBezTo>
                  <a:pt x="5682054" y="-83932"/>
                  <a:pt x="5581815" y="1792"/>
                  <a:pt x="5669996" y="0"/>
                </a:cubicBezTo>
                <a:cubicBezTo>
                  <a:pt x="5758177" y="-1792"/>
                  <a:pt x="5935995" y="21586"/>
                  <a:pt x="6152298" y="0"/>
                </a:cubicBezTo>
                <a:cubicBezTo>
                  <a:pt x="6368601" y="-21586"/>
                  <a:pt x="6718251" y="55063"/>
                  <a:pt x="6952215" y="0"/>
                </a:cubicBezTo>
                <a:cubicBezTo>
                  <a:pt x="7186179" y="-55063"/>
                  <a:pt x="7098434" y="31469"/>
                  <a:pt x="7222775" y="0"/>
                </a:cubicBezTo>
                <a:cubicBezTo>
                  <a:pt x="7347116" y="-31469"/>
                  <a:pt x="7699325" y="15309"/>
                  <a:pt x="7916820" y="0"/>
                </a:cubicBezTo>
                <a:cubicBezTo>
                  <a:pt x="8134315" y="-15309"/>
                  <a:pt x="8146067" y="20678"/>
                  <a:pt x="8293251" y="0"/>
                </a:cubicBezTo>
                <a:cubicBezTo>
                  <a:pt x="8440435" y="-20678"/>
                  <a:pt x="8475942" y="7218"/>
                  <a:pt x="8563811" y="0"/>
                </a:cubicBezTo>
                <a:cubicBezTo>
                  <a:pt x="8651680" y="-7218"/>
                  <a:pt x="9073371" y="63174"/>
                  <a:pt x="9363727" y="0"/>
                </a:cubicBezTo>
                <a:cubicBezTo>
                  <a:pt x="9654083" y="-63174"/>
                  <a:pt x="9687739" y="50204"/>
                  <a:pt x="9846030" y="0"/>
                </a:cubicBezTo>
                <a:cubicBezTo>
                  <a:pt x="10004321" y="-50204"/>
                  <a:pt x="10431050" y="4534"/>
                  <a:pt x="10587129" y="0"/>
                </a:cubicBezTo>
                <a:cubicBezTo>
                  <a:pt x="10604932" y="100529"/>
                  <a:pt x="10560811" y="218449"/>
                  <a:pt x="10587129" y="303776"/>
                </a:cubicBezTo>
                <a:cubicBezTo>
                  <a:pt x="10613447" y="389103"/>
                  <a:pt x="10559410" y="513970"/>
                  <a:pt x="10587129" y="646331"/>
                </a:cubicBezTo>
                <a:cubicBezTo>
                  <a:pt x="10400849" y="720953"/>
                  <a:pt x="10004705" y="573652"/>
                  <a:pt x="9787213" y="646331"/>
                </a:cubicBezTo>
                <a:cubicBezTo>
                  <a:pt x="9569721" y="719010"/>
                  <a:pt x="9496304" y="605266"/>
                  <a:pt x="9304910" y="646331"/>
                </a:cubicBezTo>
                <a:cubicBezTo>
                  <a:pt x="9113516" y="687396"/>
                  <a:pt x="8947218" y="639221"/>
                  <a:pt x="8716736" y="646331"/>
                </a:cubicBezTo>
                <a:cubicBezTo>
                  <a:pt x="8486254" y="653441"/>
                  <a:pt x="8293252" y="592810"/>
                  <a:pt x="7916820" y="646331"/>
                </a:cubicBezTo>
                <a:cubicBezTo>
                  <a:pt x="7540388" y="699852"/>
                  <a:pt x="7709223" y="620810"/>
                  <a:pt x="7646260" y="646331"/>
                </a:cubicBezTo>
                <a:cubicBezTo>
                  <a:pt x="7583297" y="671852"/>
                  <a:pt x="7433502" y="626842"/>
                  <a:pt x="7375700" y="646331"/>
                </a:cubicBezTo>
                <a:cubicBezTo>
                  <a:pt x="7317898" y="665820"/>
                  <a:pt x="6995066" y="610089"/>
                  <a:pt x="6787526" y="646331"/>
                </a:cubicBezTo>
                <a:cubicBezTo>
                  <a:pt x="6579986" y="682573"/>
                  <a:pt x="6523272" y="611511"/>
                  <a:pt x="6411095" y="646331"/>
                </a:cubicBezTo>
                <a:cubicBezTo>
                  <a:pt x="6298918" y="681151"/>
                  <a:pt x="5870119" y="609480"/>
                  <a:pt x="5611178" y="646331"/>
                </a:cubicBezTo>
                <a:cubicBezTo>
                  <a:pt x="5352237" y="683182"/>
                  <a:pt x="5299021" y="618010"/>
                  <a:pt x="5023005" y="646331"/>
                </a:cubicBezTo>
                <a:cubicBezTo>
                  <a:pt x="4746989" y="674652"/>
                  <a:pt x="4647355" y="596778"/>
                  <a:pt x="4434831" y="646331"/>
                </a:cubicBezTo>
                <a:cubicBezTo>
                  <a:pt x="4222307" y="695884"/>
                  <a:pt x="4188994" y="634671"/>
                  <a:pt x="3952528" y="646331"/>
                </a:cubicBezTo>
                <a:cubicBezTo>
                  <a:pt x="3716062" y="657991"/>
                  <a:pt x="3575620" y="568607"/>
                  <a:pt x="3258483" y="646331"/>
                </a:cubicBezTo>
                <a:cubicBezTo>
                  <a:pt x="2941346" y="724055"/>
                  <a:pt x="2992895" y="635150"/>
                  <a:pt x="2882052" y="646331"/>
                </a:cubicBezTo>
                <a:cubicBezTo>
                  <a:pt x="2771209" y="657512"/>
                  <a:pt x="2492683" y="632463"/>
                  <a:pt x="2293878" y="646331"/>
                </a:cubicBezTo>
                <a:cubicBezTo>
                  <a:pt x="2095073" y="660199"/>
                  <a:pt x="1907321" y="623661"/>
                  <a:pt x="1599833" y="646331"/>
                </a:cubicBezTo>
                <a:cubicBezTo>
                  <a:pt x="1292346" y="669001"/>
                  <a:pt x="1400192" y="641058"/>
                  <a:pt x="1329273" y="646331"/>
                </a:cubicBezTo>
                <a:cubicBezTo>
                  <a:pt x="1258354" y="651604"/>
                  <a:pt x="865404" y="638228"/>
                  <a:pt x="635228" y="646331"/>
                </a:cubicBezTo>
                <a:cubicBezTo>
                  <a:pt x="405052" y="654434"/>
                  <a:pt x="253502" y="575361"/>
                  <a:pt x="0" y="646331"/>
                </a:cubicBezTo>
                <a:cubicBezTo>
                  <a:pt x="-17288" y="540367"/>
                  <a:pt x="34770" y="445103"/>
                  <a:pt x="0" y="336092"/>
                </a:cubicBezTo>
                <a:cubicBezTo>
                  <a:pt x="-34770" y="227081"/>
                  <a:pt x="16511" y="97682"/>
                  <a:pt x="0" y="0"/>
                </a:cubicBezTo>
                <a:close/>
              </a:path>
              <a:path w="10587129" h="646331" stroke="0" extrusionOk="0">
                <a:moveTo>
                  <a:pt x="0" y="0"/>
                </a:moveTo>
                <a:cubicBezTo>
                  <a:pt x="267377" y="-39532"/>
                  <a:pt x="478961" y="3996"/>
                  <a:pt x="694045" y="0"/>
                </a:cubicBezTo>
                <a:cubicBezTo>
                  <a:pt x="909129" y="-3996"/>
                  <a:pt x="1054882" y="4175"/>
                  <a:pt x="1176348" y="0"/>
                </a:cubicBezTo>
                <a:cubicBezTo>
                  <a:pt x="1297814" y="-4175"/>
                  <a:pt x="1561555" y="12440"/>
                  <a:pt x="1764522" y="0"/>
                </a:cubicBezTo>
                <a:cubicBezTo>
                  <a:pt x="1967489" y="-12440"/>
                  <a:pt x="1970031" y="19209"/>
                  <a:pt x="2140953" y="0"/>
                </a:cubicBezTo>
                <a:cubicBezTo>
                  <a:pt x="2311875" y="-19209"/>
                  <a:pt x="2477657" y="6788"/>
                  <a:pt x="2729127" y="0"/>
                </a:cubicBezTo>
                <a:cubicBezTo>
                  <a:pt x="2980597" y="-6788"/>
                  <a:pt x="2921891" y="29999"/>
                  <a:pt x="3105558" y="0"/>
                </a:cubicBezTo>
                <a:cubicBezTo>
                  <a:pt x="3289225" y="-29999"/>
                  <a:pt x="3408107" y="68761"/>
                  <a:pt x="3693732" y="0"/>
                </a:cubicBezTo>
                <a:cubicBezTo>
                  <a:pt x="3979357" y="-68761"/>
                  <a:pt x="3955426" y="28692"/>
                  <a:pt x="4176034" y="0"/>
                </a:cubicBezTo>
                <a:cubicBezTo>
                  <a:pt x="4396642" y="-28692"/>
                  <a:pt x="4376012" y="18243"/>
                  <a:pt x="4552465" y="0"/>
                </a:cubicBezTo>
                <a:cubicBezTo>
                  <a:pt x="4728918" y="-18243"/>
                  <a:pt x="4990387" y="41492"/>
                  <a:pt x="5246511" y="0"/>
                </a:cubicBezTo>
                <a:cubicBezTo>
                  <a:pt x="5502635" y="-41492"/>
                  <a:pt x="5808690" y="8764"/>
                  <a:pt x="6046427" y="0"/>
                </a:cubicBezTo>
                <a:cubicBezTo>
                  <a:pt x="6284164" y="-8764"/>
                  <a:pt x="6481479" y="53735"/>
                  <a:pt x="6846343" y="0"/>
                </a:cubicBezTo>
                <a:cubicBezTo>
                  <a:pt x="7211207" y="-53735"/>
                  <a:pt x="7169600" y="35778"/>
                  <a:pt x="7328646" y="0"/>
                </a:cubicBezTo>
                <a:cubicBezTo>
                  <a:pt x="7487692" y="-35778"/>
                  <a:pt x="7656275" y="26812"/>
                  <a:pt x="7810949" y="0"/>
                </a:cubicBezTo>
                <a:cubicBezTo>
                  <a:pt x="7965623" y="-26812"/>
                  <a:pt x="8298891" y="83051"/>
                  <a:pt x="8610865" y="0"/>
                </a:cubicBezTo>
                <a:cubicBezTo>
                  <a:pt x="8922839" y="-83051"/>
                  <a:pt x="8847826" y="29980"/>
                  <a:pt x="8987296" y="0"/>
                </a:cubicBezTo>
                <a:cubicBezTo>
                  <a:pt x="9126766" y="-29980"/>
                  <a:pt x="9473266" y="18574"/>
                  <a:pt x="9681341" y="0"/>
                </a:cubicBezTo>
                <a:cubicBezTo>
                  <a:pt x="9889416" y="-18574"/>
                  <a:pt x="9830069" y="17263"/>
                  <a:pt x="9951901" y="0"/>
                </a:cubicBezTo>
                <a:cubicBezTo>
                  <a:pt x="10073733" y="-17263"/>
                  <a:pt x="10397426" y="34435"/>
                  <a:pt x="10587129" y="0"/>
                </a:cubicBezTo>
                <a:cubicBezTo>
                  <a:pt x="10589265" y="152519"/>
                  <a:pt x="10572955" y="237049"/>
                  <a:pt x="10587129" y="310239"/>
                </a:cubicBezTo>
                <a:cubicBezTo>
                  <a:pt x="10601303" y="383429"/>
                  <a:pt x="10569661" y="514936"/>
                  <a:pt x="10587129" y="646331"/>
                </a:cubicBezTo>
                <a:cubicBezTo>
                  <a:pt x="10358910" y="650312"/>
                  <a:pt x="10284741" y="639535"/>
                  <a:pt x="10104826" y="646331"/>
                </a:cubicBezTo>
                <a:cubicBezTo>
                  <a:pt x="9924911" y="653127"/>
                  <a:pt x="9905355" y="645285"/>
                  <a:pt x="9728395" y="646331"/>
                </a:cubicBezTo>
                <a:cubicBezTo>
                  <a:pt x="9551435" y="647377"/>
                  <a:pt x="9296311" y="600959"/>
                  <a:pt x="9140221" y="646331"/>
                </a:cubicBezTo>
                <a:cubicBezTo>
                  <a:pt x="8984131" y="691703"/>
                  <a:pt x="8772940" y="626958"/>
                  <a:pt x="8657919" y="646331"/>
                </a:cubicBezTo>
                <a:cubicBezTo>
                  <a:pt x="8542898" y="665704"/>
                  <a:pt x="8180063" y="576958"/>
                  <a:pt x="7963874" y="646331"/>
                </a:cubicBezTo>
                <a:cubicBezTo>
                  <a:pt x="7747685" y="715704"/>
                  <a:pt x="7543643" y="563835"/>
                  <a:pt x="7269829" y="646331"/>
                </a:cubicBezTo>
                <a:cubicBezTo>
                  <a:pt x="6996015" y="728827"/>
                  <a:pt x="6662844" y="584794"/>
                  <a:pt x="6469912" y="646331"/>
                </a:cubicBezTo>
                <a:cubicBezTo>
                  <a:pt x="6276980" y="707868"/>
                  <a:pt x="5949587" y="607119"/>
                  <a:pt x="5669996" y="646331"/>
                </a:cubicBezTo>
                <a:cubicBezTo>
                  <a:pt x="5390405" y="685543"/>
                  <a:pt x="5392061" y="618444"/>
                  <a:pt x="5293565" y="646331"/>
                </a:cubicBezTo>
                <a:cubicBezTo>
                  <a:pt x="5195069" y="674218"/>
                  <a:pt x="4893391" y="553646"/>
                  <a:pt x="4493648" y="646331"/>
                </a:cubicBezTo>
                <a:cubicBezTo>
                  <a:pt x="4093905" y="739016"/>
                  <a:pt x="4196391" y="624728"/>
                  <a:pt x="4011346" y="646331"/>
                </a:cubicBezTo>
                <a:cubicBezTo>
                  <a:pt x="3826301" y="667934"/>
                  <a:pt x="3820009" y="641006"/>
                  <a:pt x="3740786" y="646331"/>
                </a:cubicBezTo>
                <a:cubicBezTo>
                  <a:pt x="3661563" y="651656"/>
                  <a:pt x="3515324" y="629604"/>
                  <a:pt x="3364354" y="646331"/>
                </a:cubicBezTo>
                <a:cubicBezTo>
                  <a:pt x="3213384" y="663058"/>
                  <a:pt x="3156981" y="643726"/>
                  <a:pt x="3093794" y="646331"/>
                </a:cubicBezTo>
                <a:cubicBezTo>
                  <a:pt x="3030607" y="648936"/>
                  <a:pt x="2713150" y="595048"/>
                  <a:pt x="2399749" y="646331"/>
                </a:cubicBezTo>
                <a:cubicBezTo>
                  <a:pt x="2086348" y="697614"/>
                  <a:pt x="1997053" y="630631"/>
                  <a:pt x="1599833" y="646331"/>
                </a:cubicBezTo>
                <a:cubicBezTo>
                  <a:pt x="1202613" y="662031"/>
                  <a:pt x="1214342" y="637287"/>
                  <a:pt x="1117530" y="646331"/>
                </a:cubicBezTo>
                <a:cubicBezTo>
                  <a:pt x="1020718" y="655375"/>
                  <a:pt x="797488" y="635423"/>
                  <a:pt x="529356" y="646331"/>
                </a:cubicBezTo>
                <a:cubicBezTo>
                  <a:pt x="261224" y="657239"/>
                  <a:pt x="182004" y="598242"/>
                  <a:pt x="0" y="646331"/>
                </a:cubicBezTo>
                <a:cubicBezTo>
                  <a:pt x="-34067" y="508681"/>
                  <a:pt x="16635" y="432566"/>
                  <a:pt x="0" y="329629"/>
                </a:cubicBezTo>
                <a:cubicBezTo>
                  <a:pt x="-16635" y="226692"/>
                  <a:pt x="6839" y="77499"/>
                  <a:pt x="0" y="0"/>
                </a:cubicBezTo>
                <a:close/>
              </a:path>
            </a:pathLst>
          </a:custGeom>
          <a:solidFill>
            <a:schemeClr val="bg1"/>
          </a:solidFill>
          <a:ln w="38100">
            <a:solidFill>
              <a:schemeClr val="tx1"/>
            </a:solidFill>
            <a:extLst>
              <a:ext uri="{C807C97D-BFC1-408E-A445-0C87EB9F89A2}">
                <ask:lineSketchStyleProps xmlns:ask="http://schemas.microsoft.com/office/drawing/2018/sketchyshapes" sd="2512980468">
                  <a:prstGeom prst="rect">
                    <a:avLst/>
                  </a:prstGeom>
                  <ask:type>
                    <ask:lineSketchScribble/>
                  </ask:type>
                </ask:lineSketchStyleProps>
              </a:ext>
            </a:extLst>
          </a:ln>
        </p:spPr>
        <p:txBody>
          <a:bodyPr wrap="none" rtlCol="0">
            <a:spAutoFit/>
          </a:bodyPr>
          <a:lstStyle/>
          <a:p>
            <a:r>
              <a:rPr lang="en-US" sz="3600" b="1" dirty="0"/>
              <a:t>Trauma is the leading non-OB cause of maternal death</a:t>
            </a:r>
          </a:p>
        </p:txBody>
      </p:sp>
    </p:spTree>
    <p:extLst>
      <p:ext uri="{BB962C8B-B14F-4D97-AF65-F5344CB8AC3E}">
        <p14:creationId xmlns:p14="http://schemas.microsoft.com/office/powerpoint/2010/main" val="393684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A70A28FF-4E4B-EC4A-84E4-B46B0BAA140C}"/>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4" name="Title 1">
            <a:extLst>
              <a:ext uri="{FF2B5EF4-FFF2-40B4-BE49-F238E27FC236}">
                <a16:creationId xmlns:a16="http://schemas.microsoft.com/office/drawing/2014/main" id="{99F9CB52-4557-A548-B615-1DE3A715A92C}"/>
              </a:ext>
            </a:extLst>
          </p:cNvPr>
          <p:cNvSpPr txBox="1">
            <a:spLocks/>
          </p:cNvSpPr>
          <p:nvPr/>
        </p:nvSpPr>
        <p:spPr>
          <a:xfrm>
            <a:off x="3242982" y="340659"/>
            <a:ext cx="5706035" cy="950259"/>
          </a:xfrm>
          <a:prstGeom prst="rect">
            <a:avLst/>
          </a:prstGeom>
          <a:solidFill>
            <a:schemeClr val="bg1"/>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t>Clinical significance</a:t>
            </a:r>
            <a:endParaRPr lang="en-US" sz="5400" dirty="0"/>
          </a:p>
        </p:txBody>
      </p:sp>
      <p:sp>
        <p:nvSpPr>
          <p:cNvPr id="3" name="Rectangle 2">
            <a:extLst>
              <a:ext uri="{FF2B5EF4-FFF2-40B4-BE49-F238E27FC236}">
                <a16:creationId xmlns:a16="http://schemas.microsoft.com/office/drawing/2014/main" id="{521B4AB8-D2CF-8541-9AD7-9E8E1A86D987}"/>
              </a:ext>
            </a:extLst>
          </p:cNvPr>
          <p:cNvSpPr/>
          <p:nvPr/>
        </p:nvSpPr>
        <p:spPr>
          <a:xfrm>
            <a:off x="2334999" y="1769370"/>
            <a:ext cx="7521996" cy="523220"/>
          </a:xfrm>
          <a:prstGeom prst="rect">
            <a:avLst/>
          </a:prstGeom>
        </p:spPr>
        <p:txBody>
          <a:bodyPr wrap="none">
            <a:spAutoFit/>
          </a:bodyPr>
          <a:lstStyle/>
          <a:p>
            <a:r>
              <a:rPr lang="en-US" sz="2800" dirty="0"/>
              <a:t>Fetus does not tolerate maternal hypotension well</a:t>
            </a:r>
          </a:p>
        </p:txBody>
      </p:sp>
      <p:sp>
        <p:nvSpPr>
          <p:cNvPr id="6" name="TextBox 5">
            <a:extLst>
              <a:ext uri="{FF2B5EF4-FFF2-40B4-BE49-F238E27FC236}">
                <a16:creationId xmlns:a16="http://schemas.microsoft.com/office/drawing/2014/main" id="{3D8C87A6-E882-D448-98D8-20D78A4BD814}"/>
              </a:ext>
            </a:extLst>
          </p:cNvPr>
          <p:cNvSpPr txBox="1"/>
          <p:nvPr/>
        </p:nvSpPr>
        <p:spPr>
          <a:xfrm>
            <a:off x="651043" y="2905780"/>
            <a:ext cx="10889904" cy="523220"/>
          </a:xfrm>
          <a:prstGeom prst="rect">
            <a:avLst/>
          </a:prstGeom>
          <a:solidFill>
            <a:srgbClr val="FFFF00"/>
          </a:solidFill>
        </p:spPr>
        <p:txBody>
          <a:bodyPr wrap="none" rtlCol="0">
            <a:spAutoFit/>
          </a:bodyPr>
          <a:lstStyle/>
          <a:p>
            <a:pPr algn="ctr"/>
            <a:r>
              <a:rPr lang="en-US" sz="2800" dirty="0"/>
              <a:t>Uterine vessels are maximally dilated and exhibit minimal auto-regulation</a:t>
            </a:r>
          </a:p>
        </p:txBody>
      </p:sp>
      <p:sp>
        <p:nvSpPr>
          <p:cNvPr id="8" name="TextBox 7">
            <a:extLst>
              <a:ext uri="{FF2B5EF4-FFF2-40B4-BE49-F238E27FC236}">
                <a16:creationId xmlns:a16="http://schemas.microsoft.com/office/drawing/2014/main" id="{72C76167-C563-5A47-A391-6115FF96FD45}"/>
              </a:ext>
            </a:extLst>
          </p:cNvPr>
          <p:cNvSpPr txBox="1"/>
          <p:nvPr/>
        </p:nvSpPr>
        <p:spPr>
          <a:xfrm>
            <a:off x="1257761" y="4086121"/>
            <a:ext cx="5206746" cy="954107"/>
          </a:xfrm>
          <a:prstGeom prst="rect">
            <a:avLst/>
          </a:prstGeom>
          <a:noFill/>
        </p:spPr>
        <p:txBody>
          <a:bodyPr wrap="none" rtlCol="0">
            <a:spAutoFit/>
          </a:bodyPr>
          <a:lstStyle/>
          <a:p>
            <a:pPr algn="ctr"/>
            <a:r>
              <a:rPr lang="en-US" sz="2800" dirty="0"/>
              <a:t>When moms BP drops the uterine </a:t>
            </a:r>
          </a:p>
          <a:p>
            <a:pPr algn="ctr"/>
            <a:r>
              <a:rPr lang="en-US" sz="2800" dirty="0"/>
              <a:t>arteries can not dilate more</a:t>
            </a:r>
            <a:endParaRPr lang="en-US" dirty="0"/>
          </a:p>
        </p:txBody>
      </p:sp>
      <p:sp>
        <p:nvSpPr>
          <p:cNvPr id="9" name="Right Arrow 8">
            <a:extLst>
              <a:ext uri="{FF2B5EF4-FFF2-40B4-BE49-F238E27FC236}">
                <a16:creationId xmlns:a16="http://schemas.microsoft.com/office/drawing/2014/main" id="{806C5E56-3FCA-154A-AFFC-1A88462A1953}"/>
              </a:ext>
            </a:extLst>
          </p:cNvPr>
          <p:cNvSpPr/>
          <p:nvPr/>
        </p:nvSpPr>
        <p:spPr>
          <a:xfrm>
            <a:off x="6466031" y="4213904"/>
            <a:ext cx="1039906" cy="80088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C3E77EA-EAAE-BC46-A404-0F07C081EEBF}"/>
              </a:ext>
            </a:extLst>
          </p:cNvPr>
          <p:cNvSpPr txBox="1"/>
          <p:nvPr/>
        </p:nvSpPr>
        <p:spPr>
          <a:xfrm>
            <a:off x="8114179" y="4060678"/>
            <a:ext cx="1669676" cy="954107"/>
          </a:xfrm>
          <a:prstGeom prst="rect">
            <a:avLst/>
          </a:prstGeom>
          <a:solidFill>
            <a:srgbClr val="FF0000"/>
          </a:solidFill>
        </p:spPr>
        <p:txBody>
          <a:bodyPr wrap="square" rtlCol="0">
            <a:spAutoFit/>
          </a:bodyPr>
          <a:lstStyle/>
          <a:p>
            <a:pPr algn="ctr"/>
            <a:r>
              <a:rPr lang="en-US" sz="2800" dirty="0"/>
              <a:t>FETAL </a:t>
            </a:r>
          </a:p>
          <a:p>
            <a:pPr algn="ctr"/>
            <a:r>
              <a:rPr lang="en-US" sz="2800" dirty="0"/>
              <a:t>DISTRESS</a:t>
            </a:r>
          </a:p>
        </p:txBody>
      </p:sp>
      <p:sp>
        <p:nvSpPr>
          <p:cNvPr id="11" name="Rectangle 10">
            <a:extLst>
              <a:ext uri="{FF2B5EF4-FFF2-40B4-BE49-F238E27FC236}">
                <a16:creationId xmlns:a16="http://schemas.microsoft.com/office/drawing/2014/main" id="{15CBCB93-B448-E349-A043-C112D8E8E7A3}"/>
              </a:ext>
            </a:extLst>
          </p:cNvPr>
          <p:cNvSpPr/>
          <p:nvPr/>
        </p:nvSpPr>
        <p:spPr>
          <a:xfrm>
            <a:off x="1571616" y="5755400"/>
            <a:ext cx="9048758" cy="954107"/>
          </a:xfrm>
          <a:prstGeom prst="rect">
            <a:avLst/>
          </a:prstGeom>
          <a:solidFill>
            <a:srgbClr val="00B050"/>
          </a:solidFill>
        </p:spPr>
        <p:txBody>
          <a:bodyPr wrap="square">
            <a:spAutoFit/>
          </a:bodyPr>
          <a:lstStyle/>
          <a:p>
            <a:r>
              <a:rPr lang="en-US" sz="2800" dirty="0"/>
              <a:t>Pearl: Treat hypotension with volume replacement, only use vasopressors for persistent hypotension</a:t>
            </a:r>
          </a:p>
        </p:txBody>
      </p:sp>
    </p:spTree>
    <p:extLst>
      <p:ext uri="{BB962C8B-B14F-4D97-AF65-F5344CB8AC3E}">
        <p14:creationId xmlns:p14="http://schemas.microsoft.com/office/powerpoint/2010/main" val="291599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B5AA8-2084-5547-ACAA-A188DE41DF2A}"/>
              </a:ext>
            </a:extLst>
          </p:cNvPr>
          <p:cNvSpPr>
            <a:spLocks noGrp="1"/>
          </p:cNvSpPr>
          <p:nvPr>
            <p:ph type="title"/>
          </p:nvPr>
        </p:nvSpPr>
        <p:spPr>
          <a:xfrm>
            <a:off x="5746111" y="244570"/>
            <a:ext cx="5681104" cy="849124"/>
          </a:xfrm>
          <a:solidFill>
            <a:schemeClr val="accent2"/>
          </a:solidFill>
        </p:spPr>
        <p:txBody>
          <a:bodyPr vert="horz" lIns="91440" tIns="45720" rIns="91440" bIns="45720" rtlCol="0" anchor="b">
            <a:normAutofit/>
          </a:bodyPr>
          <a:lstStyle/>
          <a:p>
            <a:pPr algn="ctr"/>
            <a:r>
              <a:rPr lang="en-US" sz="5200" dirty="0"/>
              <a:t>Abdominal Trauma</a:t>
            </a:r>
          </a:p>
        </p:txBody>
      </p:sp>
      <p:pic>
        <p:nvPicPr>
          <p:cNvPr id="5" name="Picture Placeholder 4">
            <a:extLst>
              <a:ext uri="{FF2B5EF4-FFF2-40B4-BE49-F238E27FC236}">
                <a16:creationId xmlns:a16="http://schemas.microsoft.com/office/drawing/2014/main" id="{D9FCB9B5-AD79-034F-9F1C-5F68D1A58C5A}"/>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t="-1" b="-1"/>
          <a:stretch/>
        </p:blipFill>
        <p:spPr>
          <a:xfrm>
            <a:off x="1" y="10"/>
            <a:ext cx="4984375" cy="6857990"/>
          </a:xfrm>
          <a:prstGeom prst="rect">
            <a:avLst/>
          </a:prstGeom>
        </p:spPr>
      </p:pic>
      <p:sp>
        <p:nvSpPr>
          <p:cNvPr id="8" name="TextBox 7">
            <a:extLst>
              <a:ext uri="{FF2B5EF4-FFF2-40B4-BE49-F238E27FC236}">
                <a16:creationId xmlns:a16="http://schemas.microsoft.com/office/drawing/2014/main" id="{133A6C4A-2D1D-0D48-90B8-ADABFFA30B01}"/>
              </a:ext>
            </a:extLst>
          </p:cNvPr>
          <p:cNvSpPr txBox="1"/>
          <p:nvPr/>
        </p:nvSpPr>
        <p:spPr>
          <a:xfrm>
            <a:off x="6230375" y="1620752"/>
            <a:ext cx="4712572" cy="892552"/>
          </a:xfrm>
          <a:prstGeom prst="rect">
            <a:avLst/>
          </a:prstGeom>
          <a:solidFill>
            <a:srgbClr val="00B050"/>
          </a:solidFill>
        </p:spPr>
        <p:txBody>
          <a:bodyPr wrap="none" rtlCol="0">
            <a:spAutoFit/>
          </a:bodyPr>
          <a:lstStyle/>
          <a:p>
            <a:pPr algn="ctr"/>
            <a:r>
              <a:rPr lang="en-US" sz="2600" dirty="0"/>
              <a:t>By</a:t>
            </a:r>
            <a:r>
              <a:rPr lang="en-US" sz="2600" b="1" dirty="0">
                <a:solidFill>
                  <a:schemeClr val="bg1"/>
                </a:solidFill>
              </a:rPr>
              <a:t> 12 weeks </a:t>
            </a:r>
            <a:r>
              <a:rPr lang="en-US" sz="2600" dirty="0"/>
              <a:t>the uterus becomes </a:t>
            </a:r>
          </a:p>
          <a:p>
            <a:pPr algn="ctr"/>
            <a:r>
              <a:rPr lang="en-US" sz="2600" dirty="0"/>
              <a:t>intra-abdominal organ </a:t>
            </a:r>
          </a:p>
        </p:txBody>
      </p:sp>
      <p:sp>
        <p:nvSpPr>
          <p:cNvPr id="9" name="TextBox 8">
            <a:extLst>
              <a:ext uri="{FF2B5EF4-FFF2-40B4-BE49-F238E27FC236}">
                <a16:creationId xmlns:a16="http://schemas.microsoft.com/office/drawing/2014/main" id="{3E4D3661-5EC3-424B-94D0-B20175BBC840}"/>
              </a:ext>
            </a:extLst>
          </p:cNvPr>
          <p:cNvSpPr txBox="1"/>
          <p:nvPr/>
        </p:nvSpPr>
        <p:spPr>
          <a:xfrm>
            <a:off x="5620495" y="2936557"/>
            <a:ext cx="5991833" cy="492443"/>
          </a:xfrm>
          <a:prstGeom prst="rect">
            <a:avLst/>
          </a:prstGeom>
          <a:noFill/>
        </p:spPr>
        <p:txBody>
          <a:bodyPr wrap="none" rtlCol="0">
            <a:spAutoFit/>
          </a:bodyPr>
          <a:lstStyle/>
          <a:p>
            <a:r>
              <a:rPr lang="en-US" sz="2600" dirty="0"/>
              <a:t>Uterus pushes spleen and liver against ribs</a:t>
            </a:r>
          </a:p>
        </p:txBody>
      </p:sp>
      <p:sp>
        <p:nvSpPr>
          <p:cNvPr id="11" name="TextBox 10">
            <a:extLst>
              <a:ext uri="{FF2B5EF4-FFF2-40B4-BE49-F238E27FC236}">
                <a16:creationId xmlns:a16="http://schemas.microsoft.com/office/drawing/2014/main" id="{FF741FC6-8BC3-1949-8C39-92F138DA05EA}"/>
              </a:ext>
            </a:extLst>
          </p:cNvPr>
          <p:cNvSpPr txBox="1"/>
          <p:nvPr/>
        </p:nvSpPr>
        <p:spPr>
          <a:xfrm>
            <a:off x="5528515" y="3956058"/>
            <a:ext cx="6116290" cy="492443"/>
          </a:xfrm>
          <a:prstGeom prst="rect">
            <a:avLst/>
          </a:prstGeom>
          <a:solidFill>
            <a:srgbClr val="FFFF00"/>
          </a:solidFill>
        </p:spPr>
        <p:txBody>
          <a:bodyPr wrap="none" rtlCol="0">
            <a:spAutoFit/>
          </a:bodyPr>
          <a:lstStyle/>
          <a:p>
            <a:r>
              <a:rPr lang="en-US" sz="2600" dirty="0"/>
              <a:t>Uterus becomes mores susceptible to injury</a:t>
            </a:r>
          </a:p>
        </p:txBody>
      </p:sp>
      <p:sp>
        <p:nvSpPr>
          <p:cNvPr id="3" name="Explosion 2 2">
            <a:extLst>
              <a:ext uri="{FF2B5EF4-FFF2-40B4-BE49-F238E27FC236}">
                <a16:creationId xmlns:a16="http://schemas.microsoft.com/office/drawing/2014/main" id="{18B3CA7C-C024-A648-9A1F-8A34130306E2}"/>
              </a:ext>
            </a:extLst>
          </p:cNvPr>
          <p:cNvSpPr/>
          <p:nvPr/>
        </p:nvSpPr>
        <p:spPr>
          <a:xfrm rot="613649">
            <a:off x="6395248" y="4501894"/>
            <a:ext cx="4382831" cy="2426864"/>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B67ACA9-F31B-ED44-927B-0306CEF4FF40}"/>
              </a:ext>
            </a:extLst>
          </p:cNvPr>
          <p:cNvSpPr txBox="1"/>
          <p:nvPr/>
        </p:nvSpPr>
        <p:spPr>
          <a:xfrm>
            <a:off x="7390322" y="5140103"/>
            <a:ext cx="2082172" cy="1200329"/>
          </a:xfrm>
          <a:prstGeom prst="rect">
            <a:avLst/>
          </a:prstGeom>
          <a:noFill/>
        </p:spPr>
        <p:txBody>
          <a:bodyPr wrap="none" rtlCol="0">
            <a:spAutoFit/>
          </a:bodyPr>
          <a:lstStyle/>
          <a:p>
            <a:pPr algn="ctr"/>
            <a:r>
              <a:rPr lang="en-US" sz="3600" dirty="0"/>
              <a:t>Placental </a:t>
            </a:r>
          </a:p>
          <a:p>
            <a:pPr algn="ctr"/>
            <a:r>
              <a:rPr lang="en-US" sz="3600" dirty="0"/>
              <a:t>Abruption</a:t>
            </a:r>
          </a:p>
        </p:txBody>
      </p:sp>
    </p:spTree>
    <p:extLst>
      <p:ext uri="{BB962C8B-B14F-4D97-AF65-F5344CB8AC3E}">
        <p14:creationId xmlns:p14="http://schemas.microsoft.com/office/powerpoint/2010/main" val="83042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3"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9F293771-3D06-B846-A80D-0460669B7C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64941" cy="6858000"/>
          </a:xfrm>
          <a:prstGeom prst="rect">
            <a:avLst/>
          </a:prstGeom>
        </p:spPr>
      </p:pic>
      <p:sp>
        <p:nvSpPr>
          <p:cNvPr id="5" name="TextBox 4">
            <a:extLst>
              <a:ext uri="{FF2B5EF4-FFF2-40B4-BE49-F238E27FC236}">
                <a16:creationId xmlns:a16="http://schemas.microsoft.com/office/drawing/2014/main" id="{466644E6-E348-D444-B48F-D11FC9FA4828}"/>
              </a:ext>
            </a:extLst>
          </p:cNvPr>
          <p:cNvSpPr txBox="1"/>
          <p:nvPr/>
        </p:nvSpPr>
        <p:spPr>
          <a:xfrm>
            <a:off x="6580094" y="372397"/>
            <a:ext cx="5477462" cy="861774"/>
          </a:xfrm>
          <a:prstGeom prst="rect">
            <a:avLst/>
          </a:prstGeom>
          <a:noFill/>
        </p:spPr>
        <p:txBody>
          <a:bodyPr wrap="none" rtlCol="0">
            <a:spAutoFit/>
          </a:bodyPr>
          <a:lstStyle/>
          <a:p>
            <a:r>
              <a:rPr lang="en-US" sz="5000" b="1" dirty="0">
                <a:solidFill>
                  <a:srgbClr val="FF0000"/>
                </a:solidFill>
              </a:rPr>
              <a:t>Placental Abruption</a:t>
            </a:r>
          </a:p>
        </p:txBody>
      </p:sp>
      <p:sp>
        <p:nvSpPr>
          <p:cNvPr id="6" name="TextBox 5">
            <a:extLst>
              <a:ext uri="{FF2B5EF4-FFF2-40B4-BE49-F238E27FC236}">
                <a16:creationId xmlns:a16="http://schemas.microsoft.com/office/drawing/2014/main" id="{5F68D499-3B98-2B45-A3A0-6C38D8001847}"/>
              </a:ext>
            </a:extLst>
          </p:cNvPr>
          <p:cNvSpPr txBox="1"/>
          <p:nvPr/>
        </p:nvSpPr>
        <p:spPr>
          <a:xfrm>
            <a:off x="6952440" y="2436231"/>
            <a:ext cx="4732770" cy="461665"/>
          </a:xfrm>
          <a:prstGeom prst="rect">
            <a:avLst/>
          </a:prstGeom>
          <a:noFill/>
        </p:spPr>
        <p:txBody>
          <a:bodyPr wrap="none" rtlCol="0">
            <a:spAutoFit/>
          </a:bodyPr>
          <a:lstStyle/>
          <a:p>
            <a:r>
              <a:rPr lang="en-US" sz="2400" dirty="0"/>
              <a:t>Can occur in </a:t>
            </a:r>
            <a:r>
              <a:rPr lang="en-US" sz="2400" b="1" u="sng" dirty="0">
                <a:solidFill>
                  <a:srgbClr val="7030A0"/>
                </a:solidFill>
              </a:rPr>
              <a:t>low</a:t>
            </a:r>
            <a:r>
              <a:rPr lang="en-US" sz="2400" dirty="0"/>
              <a:t> mechanism injuries</a:t>
            </a:r>
          </a:p>
        </p:txBody>
      </p:sp>
      <p:sp>
        <p:nvSpPr>
          <p:cNvPr id="7" name="TextBox 6">
            <a:extLst>
              <a:ext uri="{FF2B5EF4-FFF2-40B4-BE49-F238E27FC236}">
                <a16:creationId xmlns:a16="http://schemas.microsoft.com/office/drawing/2014/main" id="{C05398CC-2CE3-5C44-952F-A2F76C9AAE62}"/>
              </a:ext>
            </a:extLst>
          </p:cNvPr>
          <p:cNvSpPr txBox="1"/>
          <p:nvPr/>
        </p:nvSpPr>
        <p:spPr>
          <a:xfrm>
            <a:off x="6786497" y="5847709"/>
            <a:ext cx="5064656" cy="830997"/>
          </a:xfrm>
          <a:prstGeom prst="rect">
            <a:avLst/>
          </a:prstGeom>
          <a:solidFill>
            <a:srgbClr val="00B050"/>
          </a:solidFill>
        </p:spPr>
        <p:txBody>
          <a:bodyPr wrap="none" rtlCol="0">
            <a:spAutoFit/>
          </a:bodyPr>
          <a:lstStyle/>
          <a:p>
            <a:pPr algn="ctr"/>
            <a:r>
              <a:rPr lang="en-US" sz="2400" dirty="0"/>
              <a:t>Pearl: CT should not be delayed due to </a:t>
            </a:r>
          </a:p>
          <a:p>
            <a:pPr algn="ctr"/>
            <a:r>
              <a:rPr lang="en-US" sz="2400" dirty="0"/>
              <a:t>concern for fetal radiation exposure</a:t>
            </a:r>
          </a:p>
        </p:txBody>
      </p:sp>
      <p:sp>
        <p:nvSpPr>
          <p:cNvPr id="8" name="TextBox 7">
            <a:extLst>
              <a:ext uri="{FF2B5EF4-FFF2-40B4-BE49-F238E27FC236}">
                <a16:creationId xmlns:a16="http://schemas.microsoft.com/office/drawing/2014/main" id="{373B7ED4-642E-9D46-8149-1F5FEC552A19}"/>
              </a:ext>
            </a:extLst>
          </p:cNvPr>
          <p:cNvSpPr txBox="1"/>
          <p:nvPr/>
        </p:nvSpPr>
        <p:spPr>
          <a:xfrm>
            <a:off x="7567448" y="4888780"/>
            <a:ext cx="3502754" cy="461665"/>
          </a:xfrm>
          <a:prstGeom prst="rect">
            <a:avLst/>
          </a:prstGeom>
          <a:solidFill>
            <a:srgbClr val="FF0000"/>
          </a:solidFill>
        </p:spPr>
        <p:txBody>
          <a:bodyPr wrap="none" rtlCol="0">
            <a:spAutoFit/>
          </a:bodyPr>
          <a:lstStyle/>
          <a:p>
            <a:r>
              <a:rPr lang="en-US" sz="2400" dirty="0"/>
              <a:t>CT is the imaging of choice</a:t>
            </a:r>
          </a:p>
        </p:txBody>
      </p:sp>
      <p:sp>
        <p:nvSpPr>
          <p:cNvPr id="9" name="TextBox 8">
            <a:extLst>
              <a:ext uri="{FF2B5EF4-FFF2-40B4-BE49-F238E27FC236}">
                <a16:creationId xmlns:a16="http://schemas.microsoft.com/office/drawing/2014/main" id="{6E3FC07E-4878-A14B-AA33-74F3DD15B343}"/>
              </a:ext>
            </a:extLst>
          </p:cNvPr>
          <p:cNvSpPr txBox="1"/>
          <p:nvPr/>
        </p:nvSpPr>
        <p:spPr>
          <a:xfrm>
            <a:off x="7171346" y="1642578"/>
            <a:ext cx="4294958" cy="461665"/>
          </a:xfrm>
          <a:prstGeom prst="rect">
            <a:avLst/>
          </a:prstGeom>
          <a:noFill/>
        </p:spPr>
        <p:txBody>
          <a:bodyPr wrap="none" rtlCol="0">
            <a:spAutoFit/>
          </a:bodyPr>
          <a:lstStyle/>
          <a:p>
            <a:r>
              <a:rPr lang="en-US" sz="2400" dirty="0"/>
              <a:t>Sheer force + moms body folding</a:t>
            </a:r>
          </a:p>
        </p:txBody>
      </p:sp>
      <p:sp>
        <p:nvSpPr>
          <p:cNvPr id="10" name="TextBox 9">
            <a:extLst>
              <a:ext uri="{FF2B5EF4-FFF2-40B4-BE49-F238E27FC236}">
                <a16:creationId xmlns:a16="http://schemas.microsoft.com/office/drawing/2014/main" id="{9B4100AE-CB5C-DE49-A6AE-9127A696232A}"/>
              </a:ext>
            </a:extLst>
          </p:cNvPr>
          <p:cNvSpPr txBox="1"/>
          <p:nvPr/>
        </p:nvSpPr>
        <p:spPr>
          <a:xfrm>
            <a:off x="6504657" y="3375854"/>
            <a:ext cx="5628336" cy="1015663"/>
          </a:xfrm>
          <a:prstGeom prst="rect">
            <a:avLst/>
          </a:prstGeom>
          <a:solidFill>
            <a:srgbClr val="FFFF00"/>
          </a:solidFill>
        </p:spPr>
        <p:txBody>
          <a:bodyPr wrap="none" rtlCol="0">
            <a:spAutoFit/>
          </a:bodyPr>
          <a:lstStyle/>
          <a:p>
            <a:pPr algn="ctr"/>
            <a:r>
              <a:rPr lang="en-US" sz="2000" dirty="0"/>
              <a:t> Pts with </a:t>
            </a:r>
            <a:r>
              <a:rPr lang="en-US" sz="2000" b="1" dirty="0">
                <a:solidFill>
                  <a:srgbClr val="FF0000"/>
                </a:solidFill>
              </a:rPr>
              <a:t>abdominal or back pain, vaginal bleeding, </a:t>
            </a:r>
          </a:p>
          <a:p>
            <a:pPr algn="ctr"/>
            <a:r>
              <a:rPr lang="en-US" sz="2000" b="1" dirty="0">
                <a:solidFill>
                  <a:srgbClr val="FF0000"/>
                </a:solidFill>
              </a:rPr>
              <a:t>uterine tenderness or contractions </a:t>
            </a:r>
            <a:r>
              <a:rPr lang="en-US" sz="2000" dirty="0"/>
              <a:t>should be </a:t>
            </a:r>
          </a:p>
          <a:p>
            <a:pPr algn="ctr"/>
            <a:r>
              <a:rPr lang="en-US" sz="2000" dirty="0"/>
              <a:t>evaluated for abruption </a:t>
            </a:r>
          </a:p>
        </p:txBody>
      </p:sp>
    </p:spTree>
    <p:extLst>
      <p:ext uri="{BB962C8B-B14F-4D97-AF65-F5344CB8AC3E}">
        <p14:creationId xmlns:p14="http://schemas.microsoft.com/office/powerpoint/2010/main" val="209749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ams&#10;&#10;Description automatically generated">
            <a:extLst>
              <a:ext uri="{FF2B5EF4-FFF2-40B4-BE49-F238E27FC236}">
                <a16:creationId xmlns:a16="http://schemas.microsoft.com/office/drawing/2014/main" id="{C7B2FA78-ADC9-7F49-97CC-CBED3CAD93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1200" y="0"/>
            <a:ext cx="8229600" cy="5737412"/>
          </a:xfrm>
          <a:prstGeom prst="rect">
            <a:avLst/>
          </a:prstGeom>
        </p:spPr>
      </p:pic>
      <p:sp>
        <p:nvSpPr>
          <p:cNvPr id="4" name="TextBox 3">
            <a:extLst>
              <a:ext uri="{FF2B5EF4-FFF2-40B4-BE49-F238E27FC236}">
                <a16:creationId xmlns:a16="http://schemas.microsoft.com/office/drawing/2014/main" id="{9B24DDFD-614C-614D-BDC3-3ABD3EFE6E75}"/>
              </a:ext>
            </a:extLst>
          </p:cNvPr>
          <p:cNvSpPr txBox="1"/>
          <p:nvPr/>
        </p:nvSpPr>
        <p:spPr>
          <a:xfrm>
            <a:off x="1981200" y="5903893"/>
            <a:ext cx="8229600" cy="954107"/>
          </a:xfrm>
          <a:prstGeom prst="rect">
            <a:avLst/>
          </a:prstGeom>
          <a:solidFill>
            <a:schemeClr val="accent2"/>
          </a:solidFill>
        </p:spPr>
        <p:txBody>
          <a:bodyPr wrap="square" rtlCol="0">
            <a:spAutoFit/>
          </a:bodyPr>
          <a:lstStyle/>
          <a:p>
            <a:pPr algn="ctr"/>
            <a:r>
              <a:rPr lang="en-US" sz="2800" dirty="0"/>
              <a:t>Improper seat belt placement results in 3-fold increase </a:t>
            </a:r>
          </a:p>
          <a:p>
            <a:pPr algn="ctr"/>
            <a:r>
              <a:rPr lang="en-US" sz="2800" dirty="0"/>
              <a:t>transmitted force through the uterus </a:t>
            </a:r>
          </a:p>
        </p:txBody>
      </p:sp>
      <p:sp>
        <p:nvSpPr>
          <p:cNvPr id="10" name="Multiply 9">
            <a:extLst>
              <a:ext uri="{FF2B5EF4-FFF2-40B4-BE49-F238E27FC236}">
                <a16:creationId xmlns:a16="http://schemas.microsoft.com/office/drawing/2014/main" id="{5B1715D6-1900-B44A-AA25-C9E450495C3F}"/>
              </a:ext>
            </a:extLst>
          </p:cNvPr>
          <p:cNvSpPr/>
          <p:nvPr/>
        </p:nvSpPr>
        <p:spPr>
          <a:xfrm>
            <a:off x="1846729" y="1021976"/>
            <a:ext cx="3980330" cy="369345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465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32B47-7CB3-7F46-8BD7-5D62A91491B7}"/>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868F4CCB-04A9-7943-BC37-5489A45C2C71}"/>
              </a:ext>
            </a:extLst>
          </p:cNvPr>
          <p:cNvSpPr>
            <a:spLocks noGrp="1"/>
          </p:cNvSpPr>
          <p:nvPr>
            <p:ph type="title"/>
          </p:nvPr>
        </p:nvSpPr>
        <p:spPr>
          <a:xfrm>
            <a:off x="1524000" y="1978740"/>
            <a:ext cx="9144000" cy="2900518"/>
          </a:xfrm>
        </p:spPr>
        <p:txBody>
          <a:bodyPr vert="horz" lIns="91440" tIns="45720" rIns="91440" bIns="45720" rtlCol="0" anchor="b">
            <a:normAutofit/>
          </a:bodyPr>
          <a:lstStyle/>
          <a:p>
            <a:pPr algn="ctr"/>
            <a:r>
              <a:rPr lang="en-US" sz="8000" b="1" dirty="0">
                <a:solidFill>
                  <a:srgbClr val="FFFFFF"/>
                </a:solidFill>
              </a:rPr>
              <a:t>Perimortem Cesarean Delivery (PMCD)</a:t>
            </a:r>
          </a:p>
        </p:txBody>
      </p:sp>
    </p:spTree>
    <p:extLst>
      <p:ext uri="{BB962C8B-B14F-4D97-AF65-F5344CB8AC3E}">
        <p14:creationId xmlns:p14="http://schemas.microsoft.com/office/powerpoint/2010/main" val="4017851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87F0-AC2E-A74C-823C-804BDE07B8B1}"/>
              </a:ext>
            </a:extLst>
          </p:cNvPr>
          <p:cNvSpPr>
            <a:spLocks noGrp="1"/>
          </p:cNvSpPr>
          <p:nvPr>
            <p:ph type="title"/>
          </p:nvPr>
        </p:nvSpPr>
        <p:spPr>
          <a:xfrm>
            <a:off x="1192695" y="2917591"/>
            <a:ext cx="9806609" cy="727813"/>
          </a:xfrm>
          <a:solidFill>
            <a:schemeClr val="accent2"/>
          </a:solidFill>
        </p:spPr>
        <p:txBody>
          <a:bodyPr>
            <a:normAutofit/>
          </a:bodyPr>
          <a:lstStyle/>
          <a:p>
            <a:pPr algn="ctr"/>
            <a:r>
              <a:rPr lang="en-US" sz="3200" b="1" dirty="0"/>
              <a:t>Maternal Cardiac Arrest - Follow </a:t>
            </a:r>
            <a:r>
              <a:rPr lang="en-US" sz="3200" b="1">
                <a:solidFill>
                  <a:schemeClr val="bg1"/>
                </a:solidFill>
              </a:rPr>
              <a:t>standard</a:t>
            </a:r>
            <a:r>
              <a:rPr lang="en-US" sz="3200" b="1"/>
              <a:t> ACLS </a:t>
            </a:r>
            <a:r>
              <a:rPr lang="en-US" sz="3200" b="1" dirty="0"/>
              <a:t>algorithms </a:t>
            </a:r>
          </a:p>
        </p:txBody>
      </p:sp>
      <p:pic>
        <p:nvPicPr>
          <p:cNvPr id="8" name="Picture 7" descr="Graphical user interface, text, application, email&#10;&#10;Description automatically generated">
            <a:extLst>
              <a:ext uri="{FF2B5EF4-FFF2-40B4-BE49-F238E27FC236}">
                <a16:creationId xmlns:a16="http://schemas.microsoft.com/office/drawing/2014/main" id="{931A424A-9956-944E-B71A-68C406E7F59D}"/>
              </a:ext>
            </a:extLst>
          </p:cNvPr>
          <p:cNvPicPr>
            <a:picLocks noChangeAspect="1"/>
          </p:cNvPicPr>
          <p:nvPr/>
        </p:nvPicPr>
        <p:blipFill>
          <a:blip r:embed="rId3"/>
          <a:stretch>
            <a:fillRect/>
          </a:stretch>
        </p:blipFill>
        <p:spPr>
          <a:xfrm>
            <a:off x="1867213" y="135969"/>
            <a:ext cx="8457574" cy="2523205"/>
          </a:xfrm>
          <a:custGeom>
            <a:avLst/>
            <a:gdLst>
              <a:gd name="connsiteX0" fmla="*/ 0 w 8457574"/>
              <a:gd name="connsiteY0" fmla="*/ 0 h 2523205"/>
              <a:gd name="connsiteX1" fmla="*/ 563838 w 8457574"/>
              <a:gd name="connsiteY1" fmla="*/ 0 h 2523205"/>
              <a:gd name="connsiteX2" fmla="*/ 1127677 w 8457574"/>
              <a:gd name="connsiteY2" fmla="*/ 0 h 2523205"/>
              <a:gd name="connsiteX3" fmla="*/ 1437788 w 8457574"/>
              <a:gd name="connsiteY3" fmla="*/ 0 h 2523205"/>
              <a:gd name="connsiteX4" fmla="*/ 2001626 w 8457574"/>
              <a:gd name="connsiteY4" fmla="*/ 0 h 2523205"/>
              <a:gd name="connsiteX5" fmla="*/ 2734616 w 8457574"/>
              <a:gd name="connsiteY5" fmla="*/ 0 h 2523205"/>
              <a:gd name="connsiteX6" fmla="*/ 3213878 w 8457574"/>
              <a:gd name="connsiteY6" fmla="*/ 0 h 2523205"/>
              <a:gd name="connsiteX7" fmla="*/ 3693141 w 8457574"/>
              <a:gd name="connsiteY7" fmla="*/ 0 h 2523205"/>
              <a:gd name="connsiteX8" fmla="*/ 4256979 w 8457574"/>
              <a:gd name="connsiteY8" fmla="*/ 0 h 2523205"/>
              <a:gd name="connsiteX9" fmla="*/ 4905393 w 8457574"/>
              <a:gd name="connsiteY9" fmla="*/ 0 h 2523205"/>
              <a:gd name="connsiteX10" fmla="*/ 5553807 w 8457574"/>
              <a:gd name="connsiteY10" fmla="*/ 0 h 2523205"/>
              <a:gd name="connsiteX11" fmla="*/ 6202221 w 8457574"/>
              <a:gd name="connsiteY11" fmla="*/ 0 h 2523205"/>
              <a:gd name="connsiteX12" fmla="*/ 6935211 w 8457574"/>
              <a:gd name="connsiteY12" fmla="*/ 0 h 2523205"/>
              <a:gd name="connsiteX13" fmla="*/ 7499049 w 8457574"/>
              <a:gd name="connsiteY13" fmla="*/ 0 h 2523205"/>
              <a:gd name="connsiteX14" fmla="*/ 8457574 w 8457574"/>
              <a:gd name="connsiteY14" fmla="*/ 0 h 2523205"/>
              <a:gd name="connsiteX15" fmla="*/ 8457574 w 8457574"/>
              <a:gd name="connsiteY15" fmla="*/ 504641 h 2523205"/>
              <a:gd name="connsiteX16" fmla="*/ 8457574 w 8457574"/>
              <a:gd name="connsiteY16" fmla="*/ 1059746 h 2523205"/>
              <a:gd name="connsiteX17" fmla="*/ 8457574 w 8457574"/>
              <a:gd name="connsiteY17" fmla="*/ 1589619 h 2523205"/>
              <a:gd name="connsiteX18" fmla="*/ 8457574 w 8457574"/>
              <a:gd name="connsiteY18" fmla="*/ 2523205 h 2523205"/>
              <a:gd name="connsiteX19" fmla="*/ 7809160 w 8457574"/>
              <a:gd name="connsiteY19" fmla="*/ 2523205 h 2523205"/>
              <a:gd name="connsiteX20" fmla="*/ 7329897 w 8457574"/>
              <a:gd name="connsiteY20" fmla="*/ 2523205 h 2523205"/>
              <a:gd name="connsiteX21" fmla="*/ 6850635 w 8457574"/>
              <a:gd name="connsiteY21" fmla="*/ 2523205 h 2523205"/>
              <a:gd name="connsiteX22" fmla="*/ 6202221 w 8457574"/>
              <a:gd name="connsiteY22" fmla="*/ 2523205 h 2523205"/>
              <a:gd name="connsiteX23" fmla="*/ 5638383 w 8457574"/>
              <a:gd name="connsiteY23" fmla="*/ 2523205 h 2523205"/>
              <a:gd name="connsiteX24" fmla="*/ 5328272 w 8457574"/>
              <a:gd name="connsiteY24" fmla="*/ 2523205 h 2523205"/>
              <a:gd name="connsiteX25" fmla="*/ 4849009 w 8457574"/>
              <a:gd name="connsiteY25" fmla="*/ 2523205 h 2523205"/>
              <a:gd name="connsiteX26" fmla="*/ 4200595 w 8457574"/>
              <a:gd name="connsiteY26" fmla="*/ 2523205 h 2523205"/>
              <a:gd name="connsiteX27" fmla="*/ 3805908 w 8457574"/>
              <a:gd name="connsiteY27" fmla="*/ 2523205 h 2523205"/>
              <a:gd name="connsiteX28" fmla="*/ 3072919 w 8457574"/>
              <a:gd name="connsiteY28" fmla="*/ 2523205 h 2523205"/>
              <a:gd name="connsiteX29" fmla="*/ 2339929 w 8457574"/>
              <a:gd name="connsiteY29" fmla="*/ 2523205 h 2523205"/>
              <a:gd name="connsiteX30" fmla="*/ 1776091 w 8457574"/>
              <a:gd name="connsiteY30" fmla="*/ 2523205 h 2523205"/>
              <a:gd name="connsiteX31" fmla="*/ 1043101 w 8457574"/>
              <a:gd name="connsiteY31" fmla="*/ 2523205 h 2523205"/>
              <a:gd name="connsiteX32" fmla="*/ 479263 w 8457574"/>
              <a:gd name="connsiteY32" fmla="*/ 2523205 h 2523205"/>
              <a:gd name="connsiteX33" fmla="*/ 0 w 8457574"/>
              <a:gd name="connsiteY33" fmla="*/ 2523205 h 2523205"/>
              <a:gd name="connsiteX34" fmla="*/ 0 w 8457574"/>
              <a:gd name="connsiteY34" fmla="*/ 2094260 h 2523205"/>
              <a:gd name="connsiteX35" fmla="*/ 0 w 8457574"/>
              <a:gd name="connsiteY35" fmla="*/ 1640083 h 2523205"/>
              <a:gd name="connsiteX36" fmla="*/ 0 w 8457574"/>
              <a:gd name="connsiteY36" fmla="*/ 1185906 h 2523205"/>
              <a:gd name="connsiteX37" fmla="*/ 0 w 8457574"/>
              <a:gd name="connsiteY37" fmla="*/ 706497 h 2523205"/>
              <a:gd name="connsiteX38" fmla="*/ 0 w 8457574"/>
              <a:gd name="connsiteY38" fmla="*/ 0 h 252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457574" h="2523205" fill="none" extrusionOk="0">
                <a:moveTo>
                  <a:pt x="0" y="0"/>
                </a:moveTo>
                <a:cubicBezTo>
                  <a:pt x="161157" y="-56905"/>
                  <a:pt x="394026" y="38246"/>
                  <a:pt x="563838" y="0"/>
                </a:cubicBezTo>
                <a:cubicBezTo>
                  <a:pt x="733650" y="-38246"/>
                  <a:pt x="854035" y="15806"/>
                  <a:pt x="1127677" y="0"/>
                </a:cubicBezTo>
                <a:cubicBezTo>
                  <a:pt x="1401319" y="-15806"/>
                  <a:pt x="1296690" y="32156"/>
                  <a:pt x="1437788" y="0"/>
                </a:cubicBezTo>
                <a:cubicBezTo>
                  <a:pt x="1578886" y="-32156"/>
                  <a:pt x="1847061" y="34586"/>
                  <a:pt x="2001626" y="0"/>
                </a:cubicBezTo>
                <a:cubicBezTo>
                  <a:pt x="2156191" y="-34586"/>
                  <a:pt x="2388862" y="50204"/>
                  <a:pt x="2734616" y="0"/>
                </a:cubicBezTo>
                <a:cubicBezTo>
                  <a:pt x="3080370" y="-50204"/>
                  <a:pt x="3015796" y="6858"/>
                  <a:pt x="3213878" y="0"/>
                </a:cubicBezTo>
                <a:cubicBezTo>
                  <a:pt x="3411960" y="-6858"/>
                  <a:pt x="3497590" y="39360"/>
                  <a:pt x="3693141" y="0"/>
                </a:cubicBezTo>
                <a:cubicBezTo>
                  <a:pt x="3888692" y="-39360"/>
                  <a:pt x="4018685" y="29860"/>
                  <a:pt x="4256979" y="0"/>
                </a:cubicBezTo>
                <a:cubicBezTo>
                  <a:pt x="4495273" y="-29860"/>
                  <a:pt x="4654711" y="31816"/>
                  <a:pt x="4905393" y="0"/>
                </a:cubicBezTo>
                <a:cubicBezTo>
                  <a:pt x="5156075" y="-31816"/>
                  <a:pt x="5360606" y="74741"/>
                  <a:pt x="5553807" y="0"/>
                </a:cubicBezTo>
                <a:cubicBezTo>
                  <a:pt x="5747008" y="-74741"/>
                  <a:pt x="5995546" y="45442"/>
                  <a:pt x="6202221" y="0"/>
                </a:cubicBezTo>
                <a:cubicBezTo>
                  <a:pt x="6408896" y="-45442"/>
                  <a:pt x="6585236" y="78190"/>
                  <a:pt x="6935211" y="0"/>
                </a:cubicBezTo>
                <a:cubicBezTo>
                  <a:pt x="7285186" y="-78190"/>
                  <a:pt x="7344307" y="19858"/>
                  <a:pt x="7499049" y="0"/>
                </a:cubicBezTo>
                <a:cubicBezTo>
                  <a:pt x="7653791" y="-19858"/>
                  <a:pt x="8047555" y="49794"/>
                  <a:pt x="8457574" y="0"/>
                </a:cubicBezTo>
                <a:cubicBezTo>
                  <a:pt x="8464088" y="119917"/>
                  <a:pt x="8454027" y="271117"/>
                  <a:pt x="8457574" y="504641"/>
                </a:cubicBezTo>
                <a:cubicBezTo>
                  <a:pt x="8461121" y="738165"/>
                  <a:pt x="8401929" y="886679"/>
                  <a:pt x="8457574" y="1059746"/>
                </a:cubicBezTo>
                <a:cubicBezTo>
                  <a:pt x="8513219" y="1232814"/>
                  <a:pt x="8429003" y="1382165"/>
                  <a:pt x="8457574" y="1589619"/>
                </a:cubicBezTo>
                <a:cubicBezTo>
                  <a:pt x="8486145" y="1797073"/>
                  <a:pt x="8449179" y="2196538"/>
                  <a:pt x="8457574" y="2523205"/>
                </a:cubicBezTo>
                <a:cubicBezTo>
                  <a:pt x="8256444" y="2526447"/>
                  <a:pt x="8054094" y="2502354"/>
                  <a:pt x="7809160" y="2523205"/>
                </a:cubicBezTo>
                <a:cubicBezTo>
                  <a:pt x="7564226" y="2544056"/>
                  <a:pt x="7475279" y="2487794"/>
                  <a:pt x="7329897" y="2523205"/>
                </a:cubicBezTo>
                <a:cubicBezTo>
                  <a:pt x="7184515" y="2558616"/>
                  <a:pt x="7053099" y="2473433"/>
                  <a:pt x="6850635" y="2523205"/>
                </a:cubicBezTo>
                <a:cubicBezTo>
                  <a:pt x="6648171" y="2572977"/>
                  <a:pt x="6417818" y="2498592"/>
                  <a:pt x="6202221" y="2523205"/>
                </a:cubicBezTo>
                <a:cubicBezTo>
                  <a:pt x="5986624" y="2547818"/>
                  <a:pt x="5793242" y="2456787"/>
                  <a:pt x="5638383" y="2523205"/>
                </a:cubicBezTo>
                <a:cubicBezTo>
                  <a:pt x="5483524" y="2589623"/>
                  <a:pt x="5454679" y="2515912"/>
                  <a:pt x="5328272" y="2523205"/>
                </a:cubicBezTo>
                <a:cubicBezTo>
                  <a:pt x="5201865" y="2530498"/>
                  <a:pt x="4969574" y="2507299"/>
                  <a:pt x="4849009" y="2523205"/>
                </a:cubicBezTo>
                <a:cubicBezTo>
                  <a:pt x="4728444" y="2539111"/>
                  <a:pt x="4453122" y="2480960"/>
                  <a:pt x="4200595" y="2523205"/>
                </a:cubicBezTo>
                <a:cubicBezTo>
                  <a:pt x="3948068" y="2565450"/>
                  <a:pt x="3988631" y="2492551"/>
                  <a:pt x="3805908" y="2523205"/>
                </a:cubicBezTo>
                <a:cubicBezTo>
                  <a:pt x="3623185" y="2553859"/>
                  <a:pt x="3373314" y="2464817"/>
                  <a:pt x="3072919" y="2523205"/>
                </a:cubicBezTo>
                <a:cubicBezTo>
                  <a:pt x="2772524" y="2581593"/>
                  <a:pt x="2550467" y="2463020"/>
                  <a:pt x="2339929" y="2523205"/>
                </a:cubicBezTo>
                <a:cubicBezTo>
                  <a:pt x="2129391" y="2583390"/>
                  <a:pt x="2033141" y="2481938"/>
                  <a:pt x="1776091" y="2523205"/>
                </a:cubicBezTo>
                <a:cubicBezTo>
                  <a:pt x="1519041" y="2564472"/>
                  <a:pt x="1260065" y="2481743"/>
                  <a:pt x="1043101" y="2523205"/>
                </a:cubicBezTo>
                <a:cubicBezTo>
                  <a:pt x="826137" y="2564667"/>
                  <a:pt x="723048" y="2484663"/>
                  <a:pt x="479263" y="2523205"/>
                </a:cubicBezTo>
                <a:cubicBezTo>
                  <a:pt x="235478" y="2561747"/>
                  <a:pt x="96337" y="2519473"/>
                  <a:pt x="0" y="2523205"/>
                </a:cubicBezTo>
                <a:cubicBezTo>
                  <a:pt x="-16206" y="2377307"/>
                  <a:pt x="50222" y="2296807"/>
                  <a:pt x="0" y="2094260"/>
                </a:cubicBezTo>
                <a:cubicBezTo>
                  <a:pt x="-50222" y="1891714"/>
                  <a:pt x="27741" y="1757731"/>
                  <a:pt x="0" y="1640083"/>
                </a:cubicBezTo>
                <a:cubicBezTo>
                  <a:pt x="-27741" y="1522435"/>
                  <a:pt x="35943" y="1385395"/>
                  <a:pt x="0" y="1185906"/>
                </a:cubicBezTo>
                <a:cubicBezTo>
                  <a:pt x="-35943" y="986417"/>
                  <a:pt x="48253" y="929143"/>
                  <a:pt x="0" y="706497"/>
                </a:cubicBezTo>
                <a:cubicBezTo>
                  <a:pt x="-48253" y="483851"/>
                  <a:pt x="22545" y="154015"/>
                  <a:pt x="0" y="0"/>
                </a:cubicBezTo>
                <a:close/>
              </a:path>
              <a:path w="8457574" h="2523205" stroke="0" extrusionOk="0">
                <a:moveTo>
                  <a:pt x="0" y="0"/>
                </a:moveTo>
                <a:cubicBezTo>
                  <a:pt x="122525" y="-40578"/>
                  <a:pt x="342869" y="4958"/>
                  <a:pt x="479263" y="0"/>
                </a:cubicBezTo>
                <a:cubicBezTo>
                  <a:pt x="615657" y="-4958"/>
                  <a:pt x="652770" y="2464"/>
                  <a:pt x="789374" y="0"/>
                </a:cubicBezTo>
                <a:cubicBezTo>
                  <a:pt x="925978" y="-2464"/>
                  <a:pt x="1163379" y="19249"/>
                  <a:pt x="1522363" y="0"/>
                </a:cubicBezTo>
                <a:cubicBezTo>
                  <a:pt x="1881347" y="-19249"/>
                  <a:pt x="1802694" y="50174"/>
                  <a:pt x="2001626" y="0"/>
                </a:cubicBezTo>
                <a:cubicBezTo>
                  <a:pt x="2200558" y="-50174"/>
                  <a:pt x="2352278" y="32326"/>
                  <a:pt x="2480888" y="0"/>
                </a:cubicBezTo>
                <a:cubicBezTo>
                  <a:pt x="2609498" y="-32326"/>
                  <a:pt x="2903183" y="22451"/>
                  <a:pt x="3213878" y="0"/>
                </a:cubicBezTo>
                <a:cubicBezTo>
                  <a:pt x="3524573" y="-22451"/>
                  <a:pt x="3511893" y="15146"/>
                  <a:pt x="3608565" y="0"/>
                </a:cubicBezTo>
                <a:cubicBezTo>
                  <a:pt x="3705237" y="-15146"/>
                  <a:pt x="4085307" y="71659"/>
                  <a:pt x="4341555" y="0"/>
                </a:cubicBezTo>
                <a:cubicBezTo>
                  <a:pt x="4597803" y="-71659"/>
                  <a:pt x="4825553" y="24968"/>
                  <a:pt x="5074544" y="0"/>
                </a:cubicBezTo>
                <a:cubicBezTo>
                  <a:pt x="5323535" y="-24968"/>
                  <a:pt x="5520055" y="59133"/>
                  <a:pt x="5638383" y="0"/>
                </a:cubicBezTo>
                <a:cubicBezTo>
                  <a:pt x="5756711" y="-59133"/>
                  <a:pt x="6187442" y="80068"/>
                  <a:pt x="6371372" y="0"/>
                </a:cubicBezTo>
                <a:cubicBezTo>
                  <a:pt x="6555302" y="-80068"/>
                  <a:pt x="6698880" y="10154"/>
                  <a:pt x="6850635" y="0"/>
                </a:cubicBezTo>
                <a:cubicBezTo>
                  <a:pt x="7002390" y="-10154"/>
                  <a:pt x="7183323" y="40275"/>
                  <a:pt x="7329897" y="0"/>
                </a:cubicBezTo>
                <a:cubicBezTo>
                  <a:pt x="7476471" y="-40275"/>
                  <a:pt x="7705583" y="77722"/>
                  <a:pt x="7978311" y="0"/>
                </a:cubicBezTo>
                <a:cubicBezTo>
                  <a:pt x="8251039" y="-77722"/>
                  <a:pt x="8230848" y="2181"/>
                  <a:pt x="8457574" y="0"/>
                </a:cubicBezTo>
                <a:cubicBezTo>
                  <a:pt x="8490240" y="250021"/>
                  <a:pt x="8431320" y="423124"/>
                  <a:pt x="8457574" y="555105"/>
                </a:cubicBezTo>
                <a:cubicBezTo>
                  <a:pt x="8483828" y="687087"/>
                  <a:pt x="8431500" y="965869"/>
                  <a:pt x="8457574" y="1084978"/>
                </a:cubicBezTo>
                <a:cubicBezTo>
                  <a:pt x="8483648" y="1204087"/>
                  <a:pt x="8451677" y="1495115"/>
                  <a:pt x="8457574" y="1614851"/>
                </a:cubicBezTo>
                <a:cubicBezTo>
                  <a:pt x="8463471" y="1734587"/>
                  <a:pt x="8404918" y="2120755"/>
                  <a:pt x="8457574" y="2523205"/>
                </a:cubicBezTo>
                <a:cubicBezTo>
                  <a:pt x="8317249" y="2547950"/>
                  <a:pt x="8293258" y="2491329"/>
                  <a:pt x="8147463" y="2523205"/>
                </a:cubicBezTo>
                <a:cubicBezTo>
                  <a:pt x="8001668" y="2555081"/>
                  <a:pt x="7700390" y="2462500"/>
                  <a:pt x="7414473" y="2523205"/>
                </a:cubicBezTo>
                <a:cubicBezTo>
                  <a:pt x="7128556" y="2583910"/>
                  <a:pt x="7013823" y="2501189"/>
                  <a:pt x="6850635" y="2523205"/>
                </a:cubicBezTo>
                <a:cubicBezTo>
                  <a:pt x="6687447" y="2545221"/>
                  <a:pt x="6571975" y="2480531"/>
                  <a:pt x="6455948" y="2523205"/>
                </a:cubicBezTo>
                <a:cubicBezTo>
                  <a:pt x="6339921" y="2565879"/>
                  <a:pt x="6039843" y="2491135"/>
                  <a:pt x="5892110" y="2523205"/>
                </a:cubicBezTo>
                <a:cubicBezTo>
                  <a:pt x="5744377" y="2555275"/>
                  <a:pt x="5679985" y="2511551"/>
                  <a:pt x="5581999" y="2523205"/>
                </a:cubicBezTo>
                <a:cubicBezTo>
                  <a:pt x="5484013" y="2534859"/>
                  <a:pt x="5354864" y="2496630"/>
                  <a:pt x="5271888" y="2523205"/>
                </a:cubicBezTo>
                <a:cubicBezTo>
                  <a:pt x="5188912" y="2549780"/>
                  <a:pt x="4924505" y="2492197"/>
                  <a:pt x="4708050" y="2523205"/>
                </a:cubicBezTo>
                <a:cubicBezTo>
                  <a:pt x="4491595" y="2554213"/>
                  <a:pt x="4479974" y="2479096"/>
                  <a:pt x="4313363" y="2523205"/>
                </a:cubicBezTo>
                <a:cubicBezTo>
                  <a:pt x="4146752" y="2567314"/>
                  <a:pt x="3894953" y="2476370"/>
                  <a:pt x="3664949" y="2523205"/>
                </a:cubicBezTo>
                <a:cubicBezTo>
                  <a:pt x="3434945" y="2570040"/>
                  <a:pt x="3418477" y="2509372"/>
                  <a:pt x="3270262" y="2523205"/>
                </a:cubicBezTo>
                <a:cubicBezTo>
                  <a:pt x="3122047" y="2537038"/>
                  <a:pt x="2880315" y="2470927"/>
                  <a:pt x="2621848" y="2523205"/>
                </a:cubicBezTo>
                <a:cubicBezTo>
                  <a:pt x="2363381" y="2575483"/>
                  <a:pt x="2451821" y="2506804"/>
                  <a:pt x="2311737" y="2523205"/>
                </a:cubicBezTo>
                <a:cubicBezTo>
                  <a:pt x="2171653" y="2539606"/>
                  <a:pt x="1948104" y="2466918"/>
                  <a:pt x="1663323" y="2523205"/>
                </a:cubicBezTo>
                <a:cubicBezTo>
                  <a:pt x="1378542" y="2579492"/>
                  <a:pt x="1399868" y="2494976"/>
                  <a:pt x="1268636" y="2523205"/>
                </a:cubicBezTo>
                <a:cubicBezTo>
                  <a:pt x="1137404" y="2551434"/>
                  <a:pt x="1062218" y="2493888"/>
                  <a:pt x="958525" y="2523205"/>
                </a:cubicBezTo>
                <a:cubicBezTo>
                  <a:pt x="854832" y="2552522"/>
                  <a:pt x="676673" y="2477405"/>
                  <a:pt x="563838" y="2523205"/>
                </a:cubicBezTo>
                <a:cubicBezTo>
                  <a:pt x="451003" y="2569005"/>
                  <a:pt x="255072" y="2506677"/>
                  <a:pt x="0" y="2523205"/>
                </a:cubicBezTo>
                <a:cubicBezTo>
                  <a:pt x="-50930" y="2410677"/>
                  <a:pt x="47718" y="2274707"/>
                  <a:pt x="0" y="2069028"/>
                </a:cubicBezTo>
                <a:cubicBezTo>
                  <a:pt x="-47718" y="1863349"/>
                  <a:pt x="21306" y="1787519"/>
                  <a:pt x="0" y="1640083"/>
                </a:cubicBezTo>
                <a:cubicBezTo>
                  <a:pt x="-21306" y="1492648"/>
                  <a:pt x="14978" y="1396568"/>
                  <a:pt x="0" y="1211138"/>
                </a:cubicBezTo>
                <a:cubicBezTo>
                  <a:pt x="-14978" y="1025709"/>
                  <a:pt x="3366" y="839019"/>
                  <a:pt x="0" y="681265"/>
                </a:cubicBezTo>
                <a:cubicBezTo>
                  <a:pt x="-3366" y="523511"/>
                  <a:pt x="11888" y="312450"/>
                  <a:pt x="0" y="0"/>
                </a:cubicBezTo>
                <a:close/>
              </a:path>
            </a:pathLst>
          </a:custGeom>
          <a:ln w="5715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10" name="TextBox 9">
            <a:extLst>
              <a:ext uri="{FF2B5EF4-FFF2-40B4-BE49-F238E27FC236}">
                <a16:creationId xmlns:a16="http://schemas.microsoft.com/office/drawing/2014/main" id="{A26EBFB8-A843-C442-9D4E-75E6CA44356A}"/>
              </a:ext>
            </a:extLst>
          </p:cNvPr>
          <p:cNvSpPr txBox="1"/>
          <p:nvPr/>
        </p:nvSpPr>
        <p:spPr>
          <a:xfrm>
            <a:off x="1192695" y="3891625"/>
            <a:ext cx="10809434" cy="2610843"/>
          </a:xfrm>
          <a:prstGeom prst="rect">
            <a:avLst/>
          </a:prstGeom>
          <a:noFill/>
        </p:spPr>
        <p:txBody>
          <a:bodyPr wrap="none" rtlCol="0">
            <a:spAutoFit/>
          </a:bodyPr>
          <a:lstStyle/>
          <a:p>
            <a:pPr marL="342900" indent="-342900">
              <a:lnSpc>
                <a:spcPct val="150000"/>
              </a:lnSpc>
              <a:buAutoNum type="arabicPeriod"/>
            </a:pPr>
            <a:r>
              <a:rPr lang="en-US" sz="2800" dirty="0"/>
              <a:t>Chest compressions rate and depth </a:t>
            </a:r>
            <a:r>
              <a:rPr lang="en-US" sz="2800" dirty="0">
                <a:solidFill>
                  <a:srgbClr val="FF0000"/>
                </a:solidFill>
              </a:rPr>
              <a:t>same</a:t>
            </a:r>
            <a:r>
              <a:rPr lang="en-US" sz="2800" dirty="0"/>
              <a:t> as in non-regnant </a:t>
            </a:r>
          </a:p>
          <a:p>
            <a:pPr marL="342900" indent="-342900">
              <a:lnSpc>
                <a:spcPct val="150000"/>
              </a:lnSpc>
              <a:buAutoNum type="arabicPeriod"/>
            </a:pPr>
            <a:r>
              <a:rPr lang="en-US" sz="2800" dirty="0"/>
              <a:t>No evidence for more cephalad position of hands</a:t>
            </a:r>
          </a:p>
          <a:p>
            <a:pPr marL="342900" indent="-342900">
              <a:lnSpc>
                <a:spcPct val="150000"/>
              </a:lnSpc>
              <a:buAutoNum type="arabicPeriod"/>
            </a:pPr>
            <a:r>
              <a:rPr lang="en-US" sz="2800" dirty="0"/>
              <a:t>No modification to defibrillation protocol, </a:t>
            </a:r>
            <a:r>
              <a:rPr lang="en-US" sz="2800" dirty="0">
                <a:solidFill>
                  <a:srgbClr val="FF0000"/>
                </a:solidFill>
              </a:rPr>
              <a:t>use same amount of energy </a:t>
            </a:r>
          </a:p>
          <a:p>
            <a:pPr marL="342900" indent="-342900">
              <a:lnSpc>
                <a:spcPct val="150000"/>
              </a:lnSpc>
              <a:buAutoNum type="arabicPeriod"/>
            </a:pPr>
            <a:r>
              <a:rPr lang="en-US" sz="2800" dirty="0">
                <a:solidFill>
                  <a:srgbClr val="FF0000"/>
                </a:solidFill>
              </a:rPr>
              <a:t>Early airway </a:t>
            </a:r>
            <a:r>
              <a:rPr lang="en-US" sz="2800" dirty="0"/>
              <a:t>intervention, mom becomes hypoxic quickly</a:t>
            </a:r>
          </a:p>
        </p:txBody>
      </p:sp>
    </p:spTree>
    <p:extLst>
      <p:ext uri="{BB962C8B-B14F-4D97-AF65-F5344CB8AC3E}">
        <p14:creationId xmlns:p14="http://schemas.microsoft.com/office/powerpoint/2010/main" val="4383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dissolv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dissolv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dissolv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ED067-DEF6-EA4D-B7CB-8A9E5123D933}"/>
              </a:ext>
            </a:extLst>
          </p:cNvPr>
          <p:cNvSpPr>
            <a:spLocks noGrp="1"/>
          </p:cNvSpPr>
          <p:nvPr>
            <p:ph type="title"/>
          </p:nvPr>
        </p:nvSpPr>
        <p:spPr>
          <a:xfrm>
            <a:off x="838200" y="582018"/>
            <a:ext cx="10515600" cy="1325563"/>
          </a:xfrm>
        </p:spPr>
        <p:txBody>
          <a:bodyPr>
            <a:normAutofit/>
          </a:bodyPr>
          <a:lstStyle/>
          <a:p>
            <a:pPr algn="ctr"/>
            <a:r>
              <a:rPr lang="en-US" sz="4800" dirty="0"/>
              <a:t>IVC and Aorta Compression </a:t>
            </a:r>
          </a:p>
        </p:txBody>
      </p:sp>
      <p:sp>
        <p:nvSpPr>
          <p:cNvPr id="5" name="Curved Down Arrow 4">
            <a:extLst>
              <a:ext uri="{FF2B5EF4-FFF2-40B4-BE49-F238E27FC236}">
                <a16:creationId xmlns:a16="http://schemas.microsoft.com/office/drawing/2014/main" id="{9B5059B9-9963-7440-8C7C-245AFD204459}"/>
              </a:ext>
            </a:extLst>
          </p:cNvPr>
          <p:cNvSpPr/>
          <p:nvPr/>
        </p:nvSpPr>
        <p:spPr>
          <a:xfrm rot="20027742" flipH="1">
            <a:off x="1134855" y="364572"/>
            <a:ext cx="1791311" cy="93165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E16796B6-AB07-8141-B28B-476C93FF2506}"/>
              </a:ext>
            </a:extLst>
          </p:cNvPr>
          <p:cNvSpPr txBox="1"/>
          <p:nvPr/>
        </p:nvSpPr>
        <p:spPr>
          <a:xfrm>
            <a:off x="163107" y="1595174"/>
            <a:ext cx="3734805" cy="523220"/>
          </a:xfrm>
          <a:prstGeom prst="rect">
            <a:avLst/>
          </a:prstGeom>
          <a:solidFill>
            <a:srgbClr val="00B0F0"/>
          </a:solidFill>
        </p:spPr>
        <p:txBody>
          <a:bodyPr wrap="none" rtlCol="0">
            <a:spAutoFit/>
          </a:bodyPr>
          <a:lstStyle/>
          <a:p>
            <a:pPr algn="ctr"/>
            <a:r>
              <a:rPr lang="en-US" sz="2800" dirty="0"/>
              <a:t>Decrease venous return </a:t>
            </a:r>
          </a:p>
        </p:txBody>
      </p:sp>
      <p:sp>
        <p:nvSpPr>
          <p:cNvPr id="7" name="Curved Down Arrow 6">
            <a:extLst>
              <a:ext uri="{FF2B5EF4-FFF2-40B4-BE49-F238E27FC236}">
                <a16:creationId xmlns:a16="http://schemas.microsoft.com/office/drawing/2014/main" id="{93E3D7AC-2357-D247-864A-8B1A17247864}"/>
              </a:ext>
            </a:extLst>
          </p:cNvPr>
          <p:cNvSpPr/>
          <p:nvPr/>
        </p:nvSpPr>
        <p:spPr>
          <a:xfrm rot="8596283" flipH="1">
            <a:off x="8962723" y="985755"/>
            <a:ext cx="1741331" cy="93165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E9628901-394A-4B47-8D9C-CDDED522CA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14327" y="2333453"/>
            <a:ext cx="8363345" cy="4541495"/>
          </a:xfrm>
          <a:prstGeom prst="rect">
            <a:avLst/>
          </a:prstGeom>
        </p:spPr>
      </p:pic>
      <p:sp>
        <p:nvSpPr>
          <p:cNvPr id="8" name="TextBox 7">
            <a:extLst>
              <a:ext uri="{FF2B5EF4-FFF2-40B4-BE49-F238E27FC236}">
                <a16:creationId xmlns:a16="http://schemas.microsoft.com/office/drawing/2014/main" id="{86CDA811-2FDD-F345-ADB4-C2C73E7C63FF}"/>
              </a:ext>
            </a:extLst>
          </p:cNvPr>
          <p:cNvSpPr txBox="1"/>
          <p:nvPr/>
        </p:nvSpPr>
        <p:spPr>
          <a:xfrm>
            <a:off x="8670934" y="46565"/>
            <a:ext cx="2815707" cy="523220"/>
          </a:xfrm>
          <a:prstGeom prst="rect">
            <a:avLst/>
          </a:prstGeom>
          <a:solidFill>
            <a:srgbClr val="FF0000"/>
          </a:solidFill>
        </p:spPr>
        <p:txBody>
          <a:bodyPr wrap="none" rtlCol="0">
            <a:spAutoFit/>
          </a:bodyPr>
          <a:lstStyle/>
          <a:p>
            <a:r>
              <a:rPr lang="en-US" sz="2800" dirty="0"/>
              <a:t>Increase afterload</a:t>
            </a:r>
          </a:p>
        </p:txBody>
      </p:sp>
      <p:sp>
        <p:nvSpPr>
          <p:cNvPr id="10" name="TextBox 9">
            <a:extLst>
              <a:ext uri="{FF2B5EF4-FFF2-40B4-BE49-F238E27FC236}">
                <a16:creationId xmlns:a16="http://schemas.microsoft.com/office/drawing/2014/main" id="{DC3AA190-83FB-3C40-A128-E460E4761232}"/>
              </a:ext>
            </a:extLst>
          </p:cNvPr>
          <p:cNvSpPr txBox="1"/>
          <p:nvPr/>
        </p:nvSpPr>
        <p:spPr>
          <a:xfrm>
            <a:off x="8123979" y="5903893"/>
            <a:ext cx="4068021" cy="954107"/>
          </a:xfrm>
          <a:prstGeom prst="rect">
            <a:avLst/>
          </a:prstGeom>
          <a:solidFill>
            <a:srgbClr val="FFFF00"/>
          </a:solidFill>
        </p:spPr>
        <p:txBody>
          <a:bodyPr wrap="square" rtlCol="0">
            <a:spAutoFit/>
          </a:bodyPr>
          <a:lstStyle/>
          <a:p>
            <a:r>
              <a:rPr lang="en-US" sz="2800" dirty="0"/>
              <a:t>Left uterine displacement</a:t>
            </a:r>
          </a:p>
          <a:p>
            <a:pPr algn="ctr"/>
            <a:r>
              <a:rPr lang="en-US" sz="2800" dirty="0"/>
              <a:t>relieves this compression   </a:t>
            </a:r>
          </a:p>
        </p:txBody>
      </p:sp>
      <p:sp>
        <p:nvSpPr>
          <p:cNvPr id="9" name="TextBox 8">
            <a:extLst>
              <a:ext uri="{FF2B5EF4-FFF2-40B4-BE49-F238E27FC236}">
                <a16:creationId xmlns:a16="http://schemas.microsoft.com/office/drawing/2014/main" id="{A6FEC9DB-CF62-5D43-A022-56C06BD1BAF4}"/>
              </a:ext>
            </a:extLst>
          </p:cNvPr>
          <p:cNvSpPr txBox="1"/>
          <p:nvPr/>
        </p:nvSpPr>
        <p:spPr>
          <a:xfrm>
            <a:off x="1" y="2544266"/>
            <a:ext cx="3352800" cy="954107"/>
          </a:xfrm>
          <a:prstGeom prst="rect">
            <a:avLst/>
          </a:prstGeom>
          <a:solidFill>
            <a:schemeClr val="accent2"/>
          </a:solidFill>
        </p:spPr>
        <p:txBody>
          <a:bodyPr wrap="square" rtlCol="0">
            <a:spAutoFit/>
          </a:bodyPr>
          <a:lstStyle/>
          <a:p>
            <a:r>
              <a:rPr lang="en-US" sz="2800" dirty="0"/>
              <a:t>In supine position the </a:t>
            </a:r>
          </a:p>
          <a:p>
            <a:r>
              <a:rPr lang="en-US" sz="2800" dirty="0"/>
              <a:t>CO decreases 25%</a:t>
            </a:r>
          </a:p>
        </p:txBody>
      </p:sp>
    </p:spTree>
    <p:extLst>
      <p:ext uri="{BB962C8B-B14F-4D97-AF65-F5344CB8AC3E}">
        <p14:creationId xmlns:p14="http://schemas.microsoft.com/office/powerpoint/2010/main" val="165888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B9C0-844C-024E-ADBC-66B3F47A155D}"/>
              </a:ext>
            </a:extLst>
          </p:cNvPr>
          <p:cNvSpPr>
            <a:spLocks noGrp="1"/>
          </p:cNvSpPr>
          <p:nvPr>
            <p:ph type="title"/>
          </p:nvPr>
        </p:nvSpPr>
        <p:spPr>
          <a:xfrm>
            <a:off x="2885209" y="362758"/>
            <a:ext cx="6421582" cy="1325563"/>
          </a:xfrm>
        </p:spPr>
        <p:txBody>
          <a:bodyPr>
            <a:normAutofit/>
          </a:bodyPr>
          <a:lstStyle/>
          <a:p>
            <a:pPr algn="ctr"/>
            <a:r>
              <a:rPr lang="en-US" dirty="0"/>
              <a:t>Left Uterine Displacement</a:t>
            </a:r>
            <a:br>
              <a:rPr lang="en-US" dirty="0"/>
            </a:br>
            <a:r>
              <a:rPr lang="en-US" dirty="0"/>
              <a:t>Manual vs Tilt</a:t>
            </a:r>
          </a:p>
        </p:txBody>
      </p:sp>
      <p:pic>
        <p:nvPicPr>
          <p:cNvPr id="4" name="Picture 3">
            <a:extLst>
              <a:ext uri="{FF2B5EF4-FFF2-40B4-BE49-F238E27FC236}">
                <a16:creationId xmlns:a16="http://schemas.microsoft.com/office/drawing/2014/main" id="{C8B07825-5E8F-B949-AA2A-929329945A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56473" y="1782012"/>
            <a:ext cx="4833691" cy="3320745"/>
          </a:xfrm>
          <a:prstGeom prst="rect">
            <a:avLst/>
          </a:prstGeom>
        </p:spPr>
      </p:pic>
      <p:sp>
        <p:nvSpPr>
          <p:cNvPr id="6" name="TextBox 5">
            <a:extLst>
              <a:ext uri="{FF2B5EF4-FFF2-40B4-BE49-F238E27FC236}">
                <a16:creationId xmlns:a16="http://schemas.microsoft.com/office/drawing/2014/main" id="{9892CE49-BFD8-5947-9C29-7DEB97C2F770}"/>
              </a:ext>
            </a:extLst>
          </p:cNvPr>
          <p:cNvSpPr txBox="1"/>
          <p:nvPr/>
        </p:nvSpPr>
        <p:spPr>
          <a:xfrm>
            <a:off x="3336529" y="2683173"/>
            <a:ext cx="5230856" cy="2062103"/>
          </a:xfrm>
          <a:prstGeom prst="rect">
            <a:avLst/>
          </a:prstGeom>
          <a:solidFill>
            <a:schemeClr val="accent2"/>
          </a:solidFill>
        </p:spPr>
        <p:txBody>
          <a:bodyPr wrap="none" rtlCol="0">
            <a:spAutoFit/>
          </a:bodyPr>
          <a:lstStyle/>
          <a:p>
            <a:r>
              <a:rPr lang="en-US" sz="3200" b="1" dirty="0">
                <a:solidFill>
                  <a:schemeClr val="bg1"/>
                </a:solidFill>
              </a:rPr>
              <a:t>Cons to tilt:</a:t>
            </a:r>
          </a:p>
          <a:p>
            <a:pPr marL="342900" indent="-342900">
              <a:buFont typeface="Arial" panose="020B0604020202020204" pitchFamily="34" charset="0"/>
              <a:buChar char="•"/>
            </a:pPr>
            <a:r>
              <a:rPr lang="en-US" sz="2400" dirty="0"/>
              <a:t>Pt slides off board</a:t>
            </a:r>
          </a:p>
          <a:p>
            <a:pPr marL="342900" indent="-342900">
              <a:buFont typeface="Arial" panose="020B0604020202020204" pitchFamily="34" charset="0"/>
              <a:buChar char="•"/>
            </a:pPr>
            <a:r>
              <a:rPr lang="en-US" sz="2400" dirty="0"/>
              <a:t>Heart shifts lateral - CPR less effective</a:t>
            </a:r>
          </a:p>
          <a:p>
            <a:pPr marL="342900" indent="-342900">
              <a:buFont typeface="Arial" panose="020B0604020202020204" pitchFamily="34" charset="0"/>
              <a:buChar char="•"/>
            </a:pPr>
            <a:r>
              <a:rPr lang="en-US" sz="2400" dirty="0"/>
              <a:t>IVC compression still occurs</a:t>
            </a:r>
          </a:p>
          <a:p>
            <a:pPr marL="342900" indent="-342900">
              <a:buFont typeface="Arial" panose="020B0604020202020204" pitchFamily="34" charset="0"/>
              <a:buChar char="•"/>
            </a:pPr>
            <a:r>
              <a:rPr lang="en-US" sz="2400" dirty="0"/>
              <a:t>Airway management more difficult </a:t>
            </a:r>
          </a:p>
        </p:txBody>
      </p:sp>
      <p:sp>
        <p:nvSpPr>
          <p:cNvPr id="8" name="TextBox 7">
            <a:extLst>
              <a:ext uri="{FF2B5EF4-FFF2-40B4-BE49-F238E27FC236}">
                <a16:creationId xmlns:a16="http://schemas.microsoft.com/office/drawing/2014/main" id="{770D9F36-6C8A-0042-9784-98CD4CEF51CD}"/>
              </a:ext>
            </a:extLst>
          </p:cNvPr>
          <p:cNvSpPr txBox="1"/>
          <p:nvPr/>
        </p:nvSpPr>
        <p:spPr>
          <a:xfrm>
            <a:off x="2353888" y="5919429"/>
            <a:ext cx="7196137" cy="830997"/>
          </a:xfrm>
          <a:prstGeom prst="rect">
            <a:avLst/>
          </a:prstGeom>
          <a:solidFill>
            <a:srgbClr val="00B050"/>
          </a:solidFill>
        </p:spPr>
        <p:txBody>
          <a:bodyPr wrap="none" rtlCol="0">
            <a:spAutoFit/>
          </a:bodyPr>
          <a:lstStyle/>
          <a:p>
            <a:pPr algn="ctr"/>
            <a:r>
              <a:rPr lang="en-US" sz="2400" dirty="0"/>
              <a:t>PEARL: Continuous manual LUD should be performed in </a:t>
            </a:r>
          </a:p>
          <a:p>
            <a:pPr algn="ctr"/>
            <a:r>
              <a:rPr lang="en-US" sz="2400" dirty="0"/>
              <a:t>all pregnant woman in cardiac arrest </a:t>
            </a:r>
            <a:r>
              <a:rPr lang="en-US" sz="2400" i="1" dirty="0"/>
              <a:t>(Class I)</a:t>
            </a:r>
            <a:r>
              <a:rPr lang="en-US" sz="2400" dirty="0"/>
              <a:t>  </a:t>
            </a:r>
          </a:p>
        </p:txBody>
      </p:sp>
      <p:pic>
        <p:nvPicPr>
          <p:cNvPr id="7" name="Picture 6">
            <a:extLst>
              <a:ext uri="{FF2B5EF4-FFF2-40B4-BE49-F238E27FC236}">
                <a16:creationId xmlns:a16="http://schemas.microsoft.com/office/drawing/2014/main" id="{FA83D97D-2F17-DB4D-A026-BF9B02C2AC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85314" y="1025540"/>
            <a:ext cx="3606686" cy="4833691"/>
          </a:xfrm>
          <a:prstGeom prst="rect">
            <a:avLst/>
          </a:prstGeom>
        </p:spPr>
      </p:pic>
      <p:sp>
        <p:nvSpPr>
          <p:cNvPr id="5" name="5-Point Star 4">
            <a:extLst>
              <a:ext uri="{FF2B5EF4-FFF2-40B4-BE49-F238E27FC236}">
                <a16:creationId xmlns:a16="http://schemas.microsoft.com/office/drawing/2014/main" id="{65FC4A67-1360-B64F-A89F-F0AA06C6E9D0}"/>
              </a:ext>
            </a:extLst>
          </p:cNvPr>
          <p:cNvSpPr/>
          <p:nvPr/>
        </p:nvSpPr>
        <p:spPr>
          <a:xfrm>
            <a:off x="799760" y="107574"/>
            <a:ext cx="1721224" cy="148814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72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853E-58F0-B648-A4A4-E5EC60E66AA5}"/>
              </a:ext>
            </a:extLst>
          </p:cNvPr>
          <p:cNvSpPr>
            <a:spLocks noGrp="1"/>
          </p:cNvSpPr>
          <p:nvPr>
            <p:ph type="title"/>
          </p:nvPr>
        </p:nvSpPr>
        <p:spPr/>
        <p:txBody>
          <a:bodyPr>
            <a:normAutofit/>
          </a:bodyPr>
          <a:lstStyle/>
          <a:p>
            <a:pPr algn="ctr"/>
            <a:r>
              <a:rPr lang="en-US" sz="6000" b="1" dirty="0"/>
              <a:t>PMCD Indications</a:t>
            </a:r>
          </a:p>
        </p:txBody>
      </p:sp>
      <p:sp>
        <p:nvSpPr>
          <p:cNvPr id="3" name="Content Placeholder 2">
            <a:extLst>
              <a:ext uri="{FF2B5EF4-FFF2-40B4-BE49-F238E27FC236}">
                <a16:creationId xmlns:a16="http://schemas.microsoft.com/office/drawing/2014/main" id="{E5D81407-0582-304F-89C5-3BE3B929C2D8}"/>
              </a:ext>
            </a:extLst>
          </p:cNvPr>
          <p:cNvSpPr>
            <a:spLocks noGrp="1"/>
          </p:cNvSpPr>
          <p:nvPr>
            <p:ph idx="1"/>
          </p:nvPr>
        </p:nvSpPr>
        <p:spPr>
          <a:xfrm>
            <a:off x="1506070" y="1690688"/>
            <a:ext cx="9179859" cy="1070441"/>
          </a:xfrm>
          <a:solidFill>
            <a:schemeClr val="accent2"/>
          </a:solidFill>
        </p:spPr>
        <p:txBody>
          <a:bodyPr>
            <a:noAutofit/>
          </a:bodyPr>
          <a:lstStyle/>
          <a:p>
            <a:pPr marL="0" indent="0" algn="ctr">
              <a:buNone/>
            </a:pPr>
            <a:r>
              <a:rPr lang="en-US" sz="3600" dirty="0"/>
              <a:t>Decision should be made in conjunction with family, obstetrician, and neonatologist</a:t>
            </a:r>
          </a:p>
        </p:txBody>
      </p:sp>
      <p:sp>
        <p:nvSpPr>
          <p:cNvPr id="4" name="TextBox 3">
            <a:extLst>
              <a:ext uri="{FF2B5EF4-FFF2-40B4-BE49-F238E27FC236}">
                <a16:creationId xmlns:a16="http://schemas.microsoft.com/office/drawing/2014/main" id="{76CBDBB8-7B0E-9649-8FF7-ABD53CE02CCA}"/>
              </a:ext>
            </a:extLst>
          </p:cNvPr>
          <p:cNvSpPr txBox="1"/>
          <p:nvPr/>
        </p:nvSpPr>
        <p:spPr>
          <a:xfrm>
            <a:off x="1900516" y="2893445"/>
            <a:ext cx="9179859" cy="2672398"/>
          </a:xfrm>
          <a:prstGeom prst="rect">
            <a:avLst/>
          </a:prstGeom>
          <a:noFill/>
        </p:spPr>
        <p:txBody>
          <a:bodyPr wrap="square" rtlCol="0">
            <a:spAutoFit/>
          </a:bodyPr>
          <a:lstStyle/>
          <a:p>
            <a:pPr lvl="0"/>
            <a:r>
              <a:rPr lang="en-US" sz="3600" dirty="0"/>
              <a:t>Indications:</a:t>
            </a:r>
          </a:p>
          <a:p>
            <a:pPr lvl="0"/>
            <a:endParaRPr lang="en-US" sz="1000" dirty="0"/>
          </a:p>
          <a:p>
            <a:pPr marL="914400" lvl="1" indent="-457200">
              <a:lnSpc>
                <a:spcPct val="150000"/>
              </a:lnSpc>
              <a:buFont typeface="+mj-lt"/>
              <a:buAutoNum type="arabicPeriod"/>
            </a:pPr>
            <a:r>
              <a:rPr lang="en-US" sz="2800" dirty="0"/>
              <a:t>Fetus has a reasonable chance of viability (&gt; 20 weeks)</a:t>
            </a:r>
          </a:p>
          <a:p>
            <a:pPr marL="914400" lvl="1" indent="-457200">
              <a:lnSpc>
                <a:spcPct val="150000"/>
              </a:lnSpc>
              <a:buFont typeface="+mj-lt"/>
              <a:buAutoNum type="arabicPeriod"/>
            </a:pPr>
            <a:r>
              <a:rPr lang="en-US" sz="2800" dirty="0"/>
              <a:t>Maternal cardiac arrest after 4 min of unsuccessful CPR</a:t>
            </a:r>
          </a:p>
          <a:p>
            <a:pPr marL="914400" lvl="1" indent="-457200">
              <a:lnSpc>
                <a:spcPct val="150000"/>
              </a:lnSpc>
              <a:buFont typeface="+mj-lt"/>
              <a:buAutoNum type="arabicPeriod"/>
            </a:pPr>
            <a:r>
              <a:rPr lang="en-US" sz="2800" dirty="0"/>
              <a:t>Capability to deliver and resuscitate neonate</a:t>
            </a:r>
          </a:p>
        </p:txBody>
      </p:sp>
    </p:spTree>
    <p:extLst>
      <p:ext uri="{BB962C8B-B14F-4D97-AF65-F5344CB8AC3E}">
        <p14:creationId xmlns:p14="http://schemas.microsoft.com/office/powerpoint/2010/main" val="180608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dissolve">
                                      <p:cBhvr>
                                        <p:cTn id="10" dur="500"/>
                                        <p:tgtEl>
                                          <p:spTgt spid="4">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dissolve">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device&#10;&#10;Description automatically generated">
            <a:extLst>
              <a:ext uri="{FF2B5EF4-FFF2-40B4-BE49-F238E27FC236}">
                <a16:creationId xmlns:a16="http://schemas.microsoft.com/office/drawing/2014/main" id="{09EC850F-F247-4740-B15E-11BA4B7719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64781" y="1073034"/>
            <a:ext cx="6395782" cy="4800866"/>
          </a:xfrm>
          <a:prstGeom prst="rect">
            <a:avLst/>
          </a:prstGeom>
        </p:spPr>
      </p:pic>
      <p:sp>
        <p:nvSpPr>
          <p:cNvPr id="3" name="TextBox 2">
            <a:extLst>
              <a:ext uri="{FF2B5EF4-FFF2-40B4-BE49-F238E27FC236}">
                <a16:creationId xmlns:a16="http://schemas.microsoft.com/office/drawing/2014/main" id="{E0C890DC-2954-3E4B-AF96-EBC08F37132C}"/>
              </a:ext>
            </a:extLst>
          </p:cNvPr>
          <p:cNvSpPr txBox="1"/>
          <p:nvPr/>
        </p:nvSpPr>
        <p:spPr>
          <a:xfrm>
            <a:off x="131435" y="3360998"/>
            <a:ext cx="5386131" cy="1938992"/>
          </a:xfrm>
          <a:prstGeom prst="rect">
            <a:avLst/>
          </a:prstGeom>
          <a:solidFill>
            <a:schemeClr val="accent6"/>
          </a:solidFill>
        </p:spPr>
        <p:txBody>
          <a:bodyPr wrap="square" rtlCol="0">
            <a:spAutoFit/>
          </a:bodyPr>
          <a:lstStyle/>
          <a:p>
            <a:pPr algn="ctr"/>
            <a:r>
              <a:rPr lang="en-US" sz="4000" dirty="0"/>
              <a:t>&gt; 20 weeks is considered viable and PMCD should be considered </a:t>
            </a:r>
          </a:p>
        </p:txBody>
      </p:sp>
      <p:sp>
        <p:nvSpPr>
          <p:cNvPr id="4" name="TextBox 3">
            <a:extLst>
              <a:ext uri="{FF2B5EF4-FFF2-40B4-BE49-F238E27FC236}">
                <a16:creationId xmlns:a16="http://schemas.microsoft.com/office/drawing/2014/main" id="{60A36295-B631-BC47-AD7B-CC9CAC0D4B39}"/>
              </a:ext>
            </a:extLst>
          </p:cNvPr>
          <p:cNvSpPr txBox="1"/>
          <p:nvPr/>
        </p:nvSpPr>
        <p:spPr>
          <a:xfrm>
            <a:off x="417269" y="1824710"/>
            <a:ext cx="4814461" cy="1015663"/>
          </a:xfrm>
          <a:prstGeom prst="rect">
            <a:avLst/>
          </a:prstGeom>
          <a:solidFill>
            <a:schemeClr val="accent2"/>
          </a:solidFill>
        </p:spPr>
        <p:txBody>
          <a:bodyPr wrap="square" rtlCol="0">
            <a:spAutoFit/>
          </a:bodyPr>
          <a:lstStyle/>
          <a:p>
            <a:pPr algn="ctr"/>
            <a:r>
              <a:rPr lang="en-US" sz="6000" dirty="0"/>
              <a:t>Fetal Viability </a:t>
            </a:r>
          </a:p>
        </p:txBody>
      </p:sp>
    </p:spTree>
    <p:extLst>
      <p:ext uri="{BB962C8B-B14F-4D97-AF65-F5344CB8AC3E}">
        <p14:creationId xmlns:p14="http://schemas.microsoft.com/office/powerpoint/2010/main" val="84396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A5959769-9C11-BD42-AB9B-8B9EB09AD8D3}"/>
              </a:ext>
            </a:extLst>
          </p:cNvPr>
          <p:cNvPicPr>
            <a:picLocks noChangeAspect="1"/>
          </p:cNvPicPr>
          <p:nvPr/>
        </p:nvPicPr>
        <p:blipFill>
          <a:blip r:embed="rId3"/>
          <a:stretch>
            <a:fillRect/>
          </a:stretch>
        </p:blipFill>
        <p:spPr>
          <a:xfrm>
            <a:off x="1517650" y="598487"/>
            <a:ext cx="9156700" cy="1930400"/>
          </a:xfrm>
          <a:prstGeom prst="rect">
            <a:avLst/>
          </a:prstGeom>
        </p:spPr>
      </p:pic>
      <p:graphicFrame>
        <p:nvGraphicFramePr>
          <p:cNvPr id="4" name="Table 4">
            <a:extLst>
              <a:ext uri="{FF2B5EF4-FFF2-40B4-BE49-F238E27FC236}">
                <a16:creationId xmlns:a16="http://schemas.microsoft.com/office/drawing/2014/main" id="{B3A602B6-1CAE-A24C-80D8-589457687F09}"/>
              </a:ext>
            </a:extLst>
          </p:cNvPr>
          <p:cNvGraphicFramePr>
            <a:graphicFrameLocks noGrp="1"/>
          </p:cNvGraphicFramePr>
          <p:nvPr>
            <p:extLst>
              <p:ext uri="{D42A27DB-BD31-4B8C-83A1-F6EECF244321}">
                <p14:modId xmlns:p14="http://schemas.microsoft.com/office/powerpoint/2010/main" val="725705175"/>
              </p:ext>
            </p:extLst>
          </p:nvPr>
        </p:nvGraphicFramePr>
        <p:xfrm>
          <a:off x="2004218" y="3053721"/>
          <a:ext cx="8183564" cy="3205792"/>
        </p:xfrm>
        <a:graphic>
          <a:graphicData uri="http://schemas.openxmlformats.org/drawingml/2006/table">
            <a:tbl>
              <a:tblPr firstRow="1" bandRow="1">
                <a:tableStyleId>{21E4AEA4-8DFA-4A89-87EB-49C32662AFE0}</a:tableStyleId>
              </a:tblPr>
              <a:tblGrid>
                <a:gridCol w="4091782">
                  <a:extLst>
                    <a:ext uri="{9D8B030D-6E8A-4147-A177-3AD203B41FA5}">
                      <a16:colId xmlns:a16="http://schemas.microsoft.com/office/drawing/2014/main" val="222281651"/>
                    </a:ext>
                  </a:extLst>
                </a:gridCol>
                <a:gridCol w="4091782">
                  <a:extLst>
                    <a:ext uri="{9D8B030D-6E8A-4147-A177-3AD203B41FA5}">
                      <a16:colId xmlns:a16="http://schemas.microsoft.com/office/drawing/2014/main" val="1858205599"/>
                    </a:ext>
                  </a:extLst>
                </a:gridCol>
              </a:tblGrid>
              <a:tr h="462592">
                <a:tc>
                  <a:txBody>
                    <a:bodyPr/>
                    <a:lstStyle/>
                    <a:p>
                      <a:pPr algn="ctr"/>
                      <a:r>
                        <a:rPr lang="en-US" sz="2400" dirty="0"/>
                        <a:t>Mechanism of Injury</a:t>
                      </a:r>
                    </a:p>
                  </a:txBody>
                  <a:tcPr/>
                </a:tc>
                <a:tc>
                  <a:txBody>
                    <a:bodyPr/>
                    <a:lstStyle/>
                    <a:p>
                      <a:pPr algn="ctr"/>
                      <a:r>
                        <a:rPr lang="en-US" sz="2400" dirty="0"/>
                        <a:t>Prevalence (per live births)</a:t>
                      </a:r>
                    </a:p>
                  </a:txBody>
                  <a:tcPr/>
                </a:tc>
                <a:extLst>
                  <a:ext uri="{0D108BD9-81ED-4DB2-BD59-A6C34878D82A}">
                    <a16:rowId xmlns:a16="http://schemas.microsoft.com/office/drawing/2014/main" val="1237904628"/>
                  </a:ext>
                </a:extLst>
              </a:tr>
              <a:tr h="439632">
                <a:tc>
                  <a:txBody>
                    <a:bodyPr/>
                    <a:lstStyle/>
                    <a:p>
                      <a:pPr algn="ctr"/>
                      <a:r>
                        <a:rPr lang="en-US" sz="2400" dirty="0"/>
                        <a:t>Domestic Violence </a:t>
                      </a:r>
                    </a:p>
                  </a:txBody>
                  <a:tcPr/>
                </a:tc>
                <a:tc>
                  <a:txBody>
                    <a:bodyPr/>
                    <a:lstStyle/>
                    <a:p>
                      <a:pPr algn="ctr"/>
                      <a:r>
                        <a:rPr lang="en-US" sz="2400" dirty="0"/>
                        <a:t>8,307/100,000</a:t>
                      </a:r>
                    </a:p>
                  </a:txBody>
                  <a:tcPr/>
                </a:tc>
                <a:extLst>
                  <a:ext uri="{0D108BD9-81ED-4DB2-BD59-A6C34878D82A}">
                    <a16:rowId xmlns:a16="http://schemas.microsoft.com/office/drawing/2014/main" val="288870996"/>
                  </a:ext>
                </a:extLst>
              </a:tr>
              <a:tr h="439632">
                <a:tc>
                  <a:txBody>
                    <a:bodyPr/>
                    <a:lstStyle/>
                    <a:p>
                      <a:pPr algn="ctr"/>
                      <a:r>
                        <a:rPr lang="en-US" sz="2400" dirty="0"/>
                        <a:t>Motor Vehicle Accidents</a:t>
                      </a:r>
                    </a:p>
                  </a:txBody>
                  <a:tcPr/>
                </a:tc>
                <a:tc>
                  <a:txBody>
                    <a:bodyPr/>
                    <a:lstStyle/>
                    <a:p>
                      <a:pPr algn="ctr"/>
                      <a:r>
                        <a:rPr lang="en-US" sz="2400" dirty="0"/>
                        <a:t>207/100,000</a:t>
                      </a:r>
                    </a:p>
                  </a:txBody>
                  <a:tcPr/>
                </a:tc>
                <a:extLst>
                  <a:ext uri="{0D108BD9-81ED-4DB2-BD59-A6C34878D82A}">
                    <a16:rowId xmlns:a16="http://schemas.microsoft.com/office/drawing/2014/main" val="1864266129"/>
                  </a:ext>
                </a:extLst>
              </a:tr>
              <a:tr h="439632">
                <a:tc>
                  <a:txBody>
                    <a:bodyPr/>
                    <a:lstStyle/>
                    <a:p>
                      <a:pPr algn="ctr"/>
                      <a:r>
                        <a:rPr lang="en-US" sz="2400" dirty="0"/>
                        <a:t>Falls</a:t>
                      </a:r>
                    </a:p>
                  </a:txBody>
                  <a:tcPr/>
                </a:tc>
                <a:tc>
                  <a:txBody>
                    <a:bodyPr/>
                    <a:lstStyle/>
                    <a:p>
                      <a:pPr algn="ctr"/>
                      <a:r>
                        <a:rPr lang="en-US" sz="2400" dirty="0"/>
                        <a:t>49/100,000</a:t>
                      </a:r>
                    </a:p>
                  </a:txBody>
                  <a:tcPr/>
                </a:tc>
                <a:extLst>
                  <a:ext uri="{0D108BD9-81ED-4DB2-BD59-A6C34878D82A}">
                    <a16:rowId xmlns:a16="http://schemas.microsoft.com/office/drawing/2014/main" val="1159948002"/>
                  </a:ext>
                </a:extLst>
              </a:tr>
              <a:tr h="439632">
                <a:tc>
                  <a:txBody>
                    <a:bodyPr/>
                    <a:lstStyle/>
                    <a:p>
                      <a:pPr algn="ctr"/>
                      <a:r>
                        <a:rPr lang="en-US" sz="2400" dirty="0"/>
                        <a:t>Penetrating Trauma</a:t>
                      </a:r>
                    </a:p>
                  </a:txBody>
                  <a:tcPr/>
                </a:tc>
                <a:tc>
                  <a:txBody>
                    <a:bodyPr/>
                    <a:lstStyle/>
                    <a:p>
                      <a:pPr algn="ctr"/>
                      <a:r>
                        <a:rPr lang="en-US" sz="2400" dirty="0"/>
                        <a:t>3.27/100,000</a:t>
                      </a:r>
                    </a:p>
                  </a:txBody>
                  <a:tcPr/>
                </a:tc>
                <a:extLst>
                  <a:ext uri="{0D108BD9-81ED-4DB2-BD59-A6C34878D82A}">
                    <a16:rowId xmlns:a16="http://schemas.microsoft.com/office/drawing/2014/main" val="4009808963"/>
                  </a:ext>
                </a:extLst>
              </a:tr>
              <a:tr h="439632">
                <a:tc>
                  <a:txBody>
                    <a:bodyPr/>
                    <a:lstStyle/>
                    <a:p>
                      <a:pPr algn="ctr"/>
                      <a:r>
                        <a:rPr lang="en-US" sz="2400" dirty="0"/>
                        <a:t>Homicide </a:t>
                      </a:r>
                    </a:p>
                  </a:txBody>
                  <a:tcPr/>
                </a:tc>
                <a:tc>
                  <a:txBody>
                    <a:bodyPr/>
                    <a:lstStyle/>
                    <a:p>
                      <a:pPr algn="ctr"/>
                      <a:r>
                        <a:rPr lang="en-US" sz="2400" dirty="0"/>
                        <a:t>3/100,000</a:t>
                      </a:r>
                    </a:p>
                  </a:txBody>
                  <a:tcPr/>
                </a:tc>
                <a:extLst>
                  <a:ext uri="{0D108BD9-81ED-4DB2-BD59-A6C34878D82A}">
                    <a16:rowId xmlns:a16="http://schemas.microsoft.com/office/drawing/2014/main" val="2048841528"/>
                  </a:ext>
                </a:extLst>
              </a:tr>
              <a:tr h="439632">
                <a:tc>
                  <a:txBody>
                    <a:bodyPr/>
                    <a:lstStyle/>
                    <a:p>
                      <a:pPr algn="ctr"/>
                      <a:r>
                        <a:rPr lang="en-US" sz="2400" dirty="0"/>
                        <a:t>Burns</a:t>
                      </a:r>
                    </a:p>
                  </a:txBody>
                  <a:tcPr/>
                </a:tc>
                <a:tc>
                  <a:txBody>
                    <a:bodyPr/>
                    <a:lstStyle/>
                    <a:p>
                      <a:pPr algn="ctr"/>
                      <a:r>
                        <a:rPr lang="en-US" sz="2400" dirty="0"/>
                        <a:t>0.17/100,000</a:t>
                      </a:r>
                    </a:p>
                  </a:txBody>
                  <a:tcPr/>
                </a:tc>
                <a:extLst>
                  <a:ext uri="{0D108BD9-81ED-4DB2-BD59-A6C34878D82A}">
                    <a16:rowId xmlns:a16="http://schemas.microsoft.com/office/drawing/2014/main" val="3345431588"/>
                  </a:ext>
                </a:extLst>
              </a:tr>
            </a:tbl>
          </a:graphicData>
        </a:graphic>
      </p:graphicFrame>
      <p:sp>
        <p:nvSpPr>
          <p:cNvPr id="5" name="TextBox 4">
            <a:extLst>
              <a:ext uri="{FF2B5EF4-FFF2-40B4-BE49-F238E27FC236}">
                <a16:creationId xmlns:a16="http://schemas.microsoft.com/office/drawing/2014/main" id="{C200CA27-622E-744F-80F0-96B97A1CEED5}"/>
              </a:ext>
            </a:extLst>
          </p:cNvPr>
          <p:cNvSpPr txBox="1"/>
          <p:nvPr/>
        </p:nvSpPr>
        <p:spPr>
          <a:xfrm>
            <a:off x="7000875" y="700088"/>
            <a:ext cx="184731" cy="369332"/>
          </a:xfrm>
          <a:prstGeom prst="rect">
            <a:avLst/>
          </a:prstGeom>
          <a:noFill/>
        </p:spPr>
        <p:txBody>
          <a:bodyPr wrap="none" rtlCol="0">
            <a:spAutoFit/>
          </a:bodyPr>
          <a:lstStyle/>
          <a:p>
            <a:endParaRPr lang="en-US" dirty="0"/>
          </a:p>
        </p:txBody>
      </p:sp>
      <p:sp>
        <p:nvSpPr>
          <p:cNvPr id="8" name="Rounded Rectangle 7">
            <a:extLst>
              <a:ext uri="{FF2B5EF4-FFF2-40B4-BE49-F238E27FC236}">
                <a16:creationId xmlns:a16="http://schemas.microsoft.com/office/drawing/2014/main" id="{9B29FFCF-97CD-1F45-8B04-B35ACCD854EB}"/>
              </a:ext>
            </a:extLst>
          </p:cNvPr>
          <p:cNvSpPr/>
          <p:nvPr/>
        </p:nvSpPr>
        <p:spPr>
          <a:xfrm>
            <a:off x="2786063" y="3543300"/>
            <a:ext cx="6429375" cy="414338"/>
          </a:xfrm>
          <a:custGeom>
            <a:avLst/>
            <a:gdLst>
              <a:gd name="connsiteX0" fmla="*/ 0 w 6429375"/>
              <a:gd name="connsiteY0" fmla="*/ 69058 h 414338"/>
              <a:gd name="connsiteX1" fmla="*/ 69058 w 6429375"/>
              <a:gd name="connsiteY1" fmla="*/ 0 h 414338"/>
              <a:gd name="connsiteX2" fmla="*/ 515165 w 6429375"/>
              <a:gd name="connsiteY2" fmla="*/ 0 h 414338"/>
              <a:gd name="connsiteX3" fmla="*/ 898360 w 6429375"/>
              <a:gd name="connsiteY3" fmla="*/ 0 h 414338"/>
              <a:gd name="connsiteX4" fmla="*/ 1470293 w 6429375"/>
              <a:gd name="connsiteY4" fmla="*/ 0 h 414338"/>
              <a:gd name="connsiteX5" fmla="*/ 2042226 w 6429375"/>
              <a:gd name="connsiteY5" fmla="*/ 0 h 414338"/>
              <a:gd name="connsiteX6" fmla="*/ 2614158 w 6429375"/>
              <a:gd name="connsiteY6" fmla="*/ 0 h 414338"/>
              <a:gd name="connsiteX7" fmla="*/ 2997353 w 6429375"/>
              <a:gd name="connsiteY7" fmla="*/ 0 h 414338"/>
              <a:gd name="connsiteX8" fmla="*/ 3380548 w 6429375"/>
              <a:gd name="connsiteY8" fmla="*/ 0 h 414338"/>
              <a:gd name="connsiteX9" fmla="*/ 3826655 w 6429375"/>
              <a:gd name="connsiteY9" fmla="*/ 0 h 414338"/>
              <a:gd name="connsiteX10" fmla="*/ 4524413 w 6429375"/>
              <a:gd name="connsiteY10" fmla="*/ 0 h 414338"/>
              <a:gd name="connsiteX11" fmla="*/ 5096346 w 6429375"/>
              <a:gd name="connsiteY11" fmla="*/ 0 h 414338"/>
              <a:gd name="connsiteX12" fmla="*/ 5668279 w 6429375"/>
              <a:gd name="connsiteY12" fmla="*/ 0 h 414338"/>
              <a:gd name="connsiteX13" fmla="*/ 6360317 w 6429375"/>
              <a:gd name="connsiteY13" fmla="*/ 0 h 414338"/>
              <a:gd name="connsiteX14" fmla="*/ 6429375 w 6429375"/>
              <a:gd name="connsiteY14" fmla="*/ 69058 h 414338"/>
              <a:gd name="connsiteX15" fmla="*/ 6429375 w 6429375"/>
              <a:gd name="connsiteY15" fmla="*/ 345280 h 414338"/>
              <a:gd name="connsiteX16" fmla="*/ 6360317 w 6429375"/>
              <a:gd name="connsiteY16" fmla="*/ 414338 h 414338"/>
              <a:gd name="connsiteX17" fmla="*/ 5788384 w 6429375"/>
              <a:gd name="connsiteY17" fmla="*/ 414338 h 414338"/>
              <a:gd name="connsiteX18" fmla="*/ 5279364 w 6429375"/>
              <a:gd name="connsiteY18" fmla="*/ 414338 h 414338"/>
              <a:gd name="connsiteX19" fmla="*/ 4770344 w 6429375"/>
              <a:gd name="connsiteY19" fmla="*/ 414338 h 414338"/>
              <a:gd name="connsiteX20" fmla="*/ 4135499 w 6429375"/>
              <a:gd name="connsiteY20" fmla="*/ 414338 h 414338"/>
              <a:gd name="connsiteX21" fmla="*/ 3500654 w 6429375"/>
              <a:gd name="connsiteY21" fmla="*/ 414338 h 414338"/>
              <a:gd name="connsiteX22" fmla="*/ 2991634 w 6429375"/>
              <a:gd name="connsiteY22" fmla="*/ 414338 h 414338"/>
              <a:gd name="connsiteX23" fmla="*/ 2482614 w 6429375"/>
              <a:gd name="connsiteY23" fmla="*/ 414338 h 414338"/>
              <a:gd name="connsiteX24" fmla="*/ 1973594 w 6429375"/>
              <a:gd name="connsiteY24" fmla="*/ 414338 h 414338"/>
              <a:gd name="connsiteX25" fmla="*/ 1527486 w 6429375"/>
              <a:gd name="connsiteY25" fmla="*/ 414338 h 414338"/>
              <a:gd name="connsiteX26" fmla="*/ 829728 w 6429375"/>
              <a:gd name="connsiteY26" fmla="*/ 414338 h 414338"/>
              <a:gd name="connsiteX27" fmla="*/ 69058 w 6429375"/>
              <a:gd name="connsiteY27" fmla="*/ 414338 h 414338"/>
              <a:gd name="connsiteX28" fmla="*/ 0 w 6429375"/>
              <a:gd name="connsiteY28" fmla="*/ 345280 h 414338"/>
              <a:gd name="connsiteX29" fmla="*/ 0 w 6429375"/>
              <a:gd name="connsiteY29" fmla="*/ 69058 h 41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29375" h="414338" extrusionOk="0">
                <a:moveTo>
                  <a:pt x="0" y="69058"/>
                </a:moveTo>
                <a:cubicBezTo>
                  <a:pt x="-3685" y="31076"/>
                  <a:pt x="32737" y="1788"/>
                  <a:pt x="69058" y="0"/>
                </a:cubicBezTo>
                <a:cubicBezTo>
                  <a:pt x="170285" y="-35050"/>
                  <a:pt x="417611" y="3916"/>
                  <a:pt x="515165" y="0"/>
                </a:cubicBezTo>
                <a:cubicBezTo>
                  <a:pt x="612719" y="-3916"/>
                  <a:pt x="724380" y="45572"/>
                  <a:pt x="898360" y="0"/>
                </a:cubicBezTo>
                <a:cubicBezTo>
                  <a:pt x="1072341" y="-45572"/>
                  <a:pt x="1234775" y="24658"/>
                  <a:pt x="1470293" y="0"/>
                </a:cubicBezTo>
                <a:cubicBezTo>
                  <a:pt x="1705811" y="-24658"/>
                  <a:pt x="1896165" y="39715"/>
                  <a:pt x="2042226" y="0"/>
                </a:cubicBezTo>
                <a:cubicBezTo>
                  <a:pt x="2188287" y="-39715"/>
                  <a:pt x="2394705" y="16349"/>
                  <a:pt x="2614158" y="0"/>
                </a:cubicBezTo>
                <a:cubicBezTo>
                  <a:pt x="2833611" y="-16349"/>
                  <a:pt x="2869501" y="24989"/>
                  <a:pt x="2997353" y="0"/>
                </a:cubicBezTo>
                <a:cubicBezTo>
                  <a:pt x="3125205" y="-24989"/>
                  <a:pt x="3197856" y="37662"/>
                  <a:pt x="3380548" y="0"/>
                </a:cubicBezTo>
                <a:cubicBezTo>
                  <a:pt x="3563240" y="-37662"/>
                  <a:pt x="3685241" y="48299"/>
                  <a:pt x="3826655" y="0"/>
                </a:cubicBezTo>
                <a:cubicBezTo>
                  <a:pt x="3968069" y="-48299"/>
                  <a:pt x="4272160" y="21222"/>
                  <a:pt x="4524413" y="0"/>
                </a:cubicBezTo>
                <a:cubicBezTo>
                  <a:pt x="4776666" y="-21222"/>
                  <a:pt x="4820021" y="23026"/>
                  <a:pt x="5096346" y="0"/>
                </a:cubicBezTo>
                <a:cubicBezTo>
                  <a:pt x="5372671" y="-23026"/>
                  <a:pt x="5396274" y="3790"/>
                  <a:pt x="5668279" y="0"/>
                </a:cubicBezTo>
                <a:cubicBezTo>
                  <a:pt x="5940284" y="-3790"/>
                  <a:pt x="6131558" y="7067"/>
                  <a:pt x="6360317" y="0"/>
                </a:cubicBezTo>
                <a:cubicBezTo>
                  <a:pt x="6402295" y="-3129"/>
                  <a:pt x="6421906" y="27975"/>
                  <a:pt x="6429375" y="69058"/>
                </a:cubicBezTo>
                <a:cubicBezTo>
                  <a:pt x="6448642" y="143168"/>
                  <a:pt x="6398131" y="259283"/>
                  <a:pt x="6429375" y="345280"/>
                </a:cubicBezTo>
                <a:cubicBezTo>
                  <a:pt x="6432707" y="390096"/>
                  <a:pt x="6400607" y="418531"/>
                  <a:pt x="6360317" y="414338"/>
                </a:cubicBezTo>
                <a:cubicBezTo>
                  <a:pt x="6102635" y="466095"/>
                  <a:pt x="5997422" y="412451"/>
                  <a:pt x="5788384" y="414338"/>
                </a:cubicBezTo>
                <a:cubicBezTo>
                  <a:pt x="5579346" y="416225"/>
                  <a:pt x="5418849" y="398291"/>
                  <a:pt x="5279364" y="414338"/>
                </a:cubicBezTo>
                <a:cubicBezTo>
                  <a:pt x="5139879" y="430385"/>
                  <a:pt x="5012865" y="398386"/>
                  <a:pt x="4770344" y="414338"/>
                </a:cubicBezTo>
                <a:cubicBezTo>
                  <a:pt x="4527823" y="430290"/>
                  <a:pt x="4360613" y="368645"/>
                  <a:pt x="4135499" y="414338"/>
                </a:cubicBezTo>
                <a:cubicBezTo>
                  <a:pt x="3910385" y="460031"/>
                  <a:pt x="3727378" y="351533"/>
                  <a:pt x="3500654" y="414338"/>
                </a:cubicBezTo>
                <a:cubicBezTo>
                  <a:pt x="3273930" y="477143"/>
                  <a:pt x="3226584" y="394068"/>
                  <a:pt x="2991634" y="414338"/>
                </a:cubicBezTo>
                <a:cubicBezTo>
                  <a:pt x="2756684" y="434608"/>
                  <a:pt x="2632823" y="409139"/>
                  <a:pt x="2482614" y="414338"/>
                </a:cubicBezTo>
                <a:cubicBezTo>
                  <a:pt x="2332405" y="419537"/>
                  <a:pt x="2104758" y="403280"/>
                  <a:pt x="1973594" y="414338"/>
                </a:cubicBezTo>
                <a:cubicBezTo>
                  <a:pt x="1842430" y="425396"/>
                  <a:pt x="1728316" y="375084"/>
                  <a:pt x="1527486" y="414338"/>
                </a:cubicBezTo>
                <a:cubicBezTo>
                  <a:pt x="1326656" y="453592"/>
                  <a:pt x="1109814" y="371396"/>
                  <a:pt x="829728" y="414338"/>
                </a:cubicBezTo>
                <a:cubicBezTo>
                  <a:pt x="549642" y="457280"/>
                  <a:pt x="286770" y="369368"/>
                  <a:pt x="69058" y="414338"/>
                </a:cubicBezTo>
                <a:cubicBezTo>
                  <a:pt x="29828" y="403091"/>
                  <a:pt x="1159" y="382167"/>
                  <a:pt x="0" y="345280"/>
                </a:cubicBezTo>
                <a:cubicBezTo>
                  <a:pt x="-32401" y="256968"/>
                  <a:pt x="2682" y="128719"/>
                  <a:pt x="0" y="69058"/>
                </a:cubicBezTo>
                <a:close/>
              </a:path>
            </a:pathLst>
          </a:custGeom>
          <a:noFill/>
          <a:ln w="57150">
            <a:solidFill>
              <a:srgbClr val="FF0000"/>
            </a:solidFill>
            <a:extLst>
              <a:ext uri="{C807C97D-BFC1-408E-A445-0C87EB9F89A2}">
                <ask:lineSketchStyleProps xmlns:ask="http://schemas.microsoft.com/office/drawing/2018/sketchyshapes" sd="265021699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59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68411-D11E-0940-AF71-552444D2DAF9}"/>
              </a:ext>
            </a:extLst>
          </p:cNvPr>
          <p:cNvSpPr>
            <a:spLocks noGrp="1"/>
          </p:cNvSpPr>
          <p:nvPr>
            <p:ph idx="1"/>
          </p:nvPr>
        </p:nvSpPr>
        <p:spPr>
          <a:xfrm>
            <a:off x="360819" y="784317"/>
            <a:ext cx="5679148" cy="5707249"/>
          </a:xfrm>
        </p:spPr>
        <p:txBody>
          <a:bodyPr>
            <a:normAutofit fontScale="92500" lnSpcReduction="20000"/>
          </a:bodyPr>
          <a:lstStyle/>
          <a:p>
            <a:pPr marL="0" indent="0" algn="ctr">
              <a:buNone/>
            </a:pPr>
            <a:endParaRPr lang="en-US" sz="3300" dirty="0"/>
          </a:p>
          <a:p>
            <a:pPr marL="0" indent="0" algn="ctr">
              <a:buNone/>
            </a:pPr>
            <a:r>
              <a:rPr lang="en-US" sz="3300" dirty="0"/>
              <a:t>Maternal cardiac arrest</a:t>
            </a:r>
          </a:p>
          <a:p>
            <a:pPr marL="0" indent="0" algn="ctr">
              <a:buNone/>
            </a:pPr>
            <a:endParaRPr lang="en-US" sz="3300" dirty="0"/>
          </a:p>
          <a:p>
            <a:pPr marL="0" indent="0" algn="ctr">
              <a:buNone/>
            </a:pPr>
            <a:endParaRPr lang="en-US" sz="3300" dirty="0"/>
          </a:p>
          <a:p>
            <a:pPr marL="0" indent="0" algn="ctr">
              <a:buNone/>
            </a:pPr>
            <a:r>
              <a:rPr lang="en-US" sz="3300" dirty="0"/>
              <a:t>4-minute resuscitation</a:t>
            </a:r>
          </a:p>
          <a:p>
            <a:pPr marL="0" indent="0" algn="ctr">
              <a:buNone/>
            </a:pPr>
            <a:endParaRPr lang="en-US" sz="3300" dirty="0"/>
          </a:p>
          <a:p>
            <a:pPr marL="0" indent="0" algn="ctr">
              <a:buNone/>
            </a:pPr>
            <a:endParaRPr lang="en-US" sz="3300" dirty="0"/>
          </a:p>
          <a:p>
            <a:pPr marL="0" indent="0" algn="ctr">
              <a:buNone/>
            </a:pPr>
            <a:r>
              <a:rPr lang="en-US" sz="3300" dirty="0"/>
              <a:t>No ROSC</a:t>
            </a:r>
          </a:p>
          <a:p>
            <a:pPr marL="0" indent="0" algn="ctr">
              <a:buNone/>
            </a:pPr>
            <a:endParaRPr lang="en-US" sz="3300" dirty="0"/>
          </a:p>
          <a:p>
            <a:pPr marL="0" indent="0" algn="ctr">
              <a:buNone/>
            </a:pPr>
            <a:endParaRPr lang="en-US" sz="3300" dirty="0"/>
          </a:p>
          <a:p>
            <a:pPr marL="0" indent="0" algn="ctr">
              <a:buNone/>
            </a:pPr>
            <a:r>
              <a:rPr lang="en-US" sz="3300" dirty="0"/>
              <a:t>Initiate PMCD </a:t>
            </a:r>
          </a:p>
          <a:p>
            <a:pPr marL="0" indent="0" algn="ctr">
              <a:buNone/>
            </a:pPr>
            <a:r>
              <a:rPr lang="en-US" sz="3300" dirty="0">
                <a:highlight>
                  <a:srgbClr val="FFFF00"/>
                </a:highlight>
              </a:rPr>
              <a:t>(deliver baby in 1-minute)</a:t>
            </a:r>
            <a:r>
              <a:rPr lang="en-US" sz="3300" dirty="0"/>
              <a:t> </a:t>
            </a:r>
          </a:p>
          <a:p>
            <a:pPr marL="0" indent="0">
              <a:buNone/>
            </a:pPr>
            <a:endParaRPr lang="en-US" sz="3300" dirty="0"/>
          </a:p>
          <a:p>
            <a:pPr marL="0" indent="0">
              <a:buNone/>
            </a:pPr>
            <a:endParaRPr lang="en-US" dirty="0"/>
          </a:p>
        </p:txBody>
      </p:sp>
      <p:sp>
        <p:nvSpPr>
          <p:cNvPr id="4" name="Down Arrow 3">
            <a:extLst>
              <a:ext uri="{FF2B5EF4-FFF2-40B4-BE49-F238E27FC236}">
                <a16:creationId xmlns:a16="http://schemas.microsoft.com/office/drawing/2014/main" id="{D0386A72-8B3F-C141-B4CA-D69E7CD9F5EC}"/>
              </a:ext>
            </a:extLst>
          </p:cNvPr>
          <p:cNvSpPr/>
          <p:nvPr/>
        </p:nvSpPr>
        <p:spPr>
          <a:xfrm>
            <a:off x="2904563" y="1815867"/>
            <a:ext cx="394447" cy="699247"/>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9D8DB6E0-610F-1644-9136-82E1540B7357}"/>
              </a:ext>
            </a:extLst>
          </p:cNvPr>
          <p:cNvSpPr/>
          <p:nvPr/>
        </p:nvSpPr>
        <p:spPr>
          <a:xfrm>
            <a:off x="2904563" y="3064198"/>
            <a:ext cx="394447" cy="699247"/>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6" name="Down Arrow 5">
            <a:extLst>
              <a:ext uri="{FF2B5EF4-FFF2-40B4-BE49-F238E27FC236}">
                <a16:creationId xmlns:a16="http://schemas.microsoft.com/office/drawing/2014/main" id="{25B1CD2D-0C53-B948-BF02-AB0393CA763E}"/>
              </a:ext>
            </a:extLst>
          </p:cNvPr>
          <p:cNvSpPr/>
          <p:nvPr/>
        </p:nvSpPr>
        <p:spPr>
          <a:xfrm>
            <a:off x="2904563" y="4406290"/>
            <a:ext cx="394447" cy="699247"/>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F7229F-204F-AB41-919B-73258BEA00F6}"/>
              </a:ext>
            </a:extLst>
          </p:cNvPr>
          <p:cNvSpPr txBox="1"/>
          <p:nvPr/>
        </p:nvSpPr>
        <p:spPr>
          <a:xfrm>
            <a:off x="6152034" y="1472992"/>
            <a:ext cx="5257800" cy="1569660"/>
          </a:xfrm>
          <a:prstGeom prst="rect">
            <a:avLst/>
          </a:prstGeom>
          <a:solidFill>
            <a:schemeClr val="accent2"/>
          </a:solidFill>
        </p:spPr>
        <p:txBody>
          <a:bodyPr wrap="square" rtlCol="0">
            <a:spAutoFit/>
          </a:bodyPr>
          <a:lstStyle/>
          <a:p>
            <a:pPr lvl="0" algn="ctr"/>
            <a:r>
              <a:rPr lang="en-US" sz="3200" dirty="0"/>
              <a:t>Delivery should be performed at the location of the cardiac arrest and </a:t>
            </a:r>
            <a:r>
              <a:rPr lang="en-US" sz="3200" b="1" dirty="0">
                <a:solidFill>
                  <a:schemeClr val="bg1"/>
                </a:solidFill>
              </a:rPr>
              <a:t>NOT</a:t>
            </a:r>
            <a:r>
              <a:rPr lang="en-US" sz="3200" dirty="0"/>
              <a:t> in the OR.</a:t>
            </a:r>
          </a:p>
        </p:txBody>
      </p:sp>
      <p:sp>
        <p:nvSpPr>
          <p:cNvPr id="8" name="TextBox 7">
            <a:extLst>
              <a:ext uri="{FF2B5EF4-FFF2-40B4-BE49-F238E27FC236}">
                <a16:creationId xmlns:a16="http://schemas.microsoft.com/office/drawing/2014/main" id="{34A65AE5-6E1C-A544-BD79-19085FD6326E}"/>
              </a:ext>
            </a:extLst>
          </p:cNvPr>
          <p:cNvSpPr txBox="1"/>
          <p:nvPr/>
        </p:nvSpPr>
        <p:spPr>
          <a:xfrm>
            <a:off x="6096000" y="4305614"/>
            <a:ext cx="5461744" cy="584775"/>
          </a:xfrm>
          <a:prstGeom prst="rect">
            <a:avLst/>
          </a:prstGeom>
          <a:solidFill>
            <a:srgbClr val="00B050"/>
          </a:solidFill>
        </p:spPr>
        <p:txBody>
          <a:bodyPr wrap="square" rtlCol="0">
            <a:spAutoFit/>
          </a:bodyPr>
          <a:lstStyle/>
          <a:p>
            <a:pPr algn="ctr"/>
            <a:r>
              <a:rPr lang="en-US" sz="3200" dirty="0"/>
              <a:t>CPR is continuing during PMCD</a:t>
            </a:r>
          </a:p>
        </p:txBody>
      </p:sp>
    </p:spTree>
    <p:extLst>
      <p:ext uri="{BB962C8B-B14F-4D97-AF65-F5344CB8AC3E}">
        <p14:creationId xmlns:p14="http://schemas.microsoft.com/office/powerpoint/2010/main" val="3410094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hand holding a watch&#10;&#10;Description automatically generated">
            <a:extLst>
              <a:ext uri="{FF2B5EF4-FFF2-40B4-BE49-F238E27FC236}">
                <a16:creationId xmlns:a16="http://schemas.microsoft.com/office/drawing/2014/main" id="{8F47234C-1251-6B4B-A2E1-B28C148849C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5" name="Rectangle 4">
            <a:extLst>
              <a:ext uri="{FF2B5EF4-FFF2-40B4-BE49-F238E27FC236}">
                <a16:creationId xmlns:a16="http://schemas.microsoft.com/office/drawing/2014/main" id="{47082032-361F-DD4D-B21C-F7D454910F55}"/>
              </a:ext>
            </a:extLst>
          </p:cNvPr>
          <p:cNvSpPr/>
          <p:nvPr/>
        </p:nvSpPr>
        <p:spPr>
          <a:xfrm>
            <a:off x="7028330" y="470647"/>
            <a:ext cx="4769223" cy="591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tx1"/>
                </a:solidFill>
              </a:rPr>
              <a:t>“4 Minute Rule”</a:t>
            </a:r>
          </a:p>
          <a:p>
            <a:pPr algn="ctr"/>
            <a:endParaRPr lang="en-US" sz="4000" b="1" i="1" dirty="0">
              <a:solidFill>
                <a:schemeClr val="tx1"/>
              </a:solidFill>
            </a:endParaRPr>
          </a:p>
          <a:p>
            <a:pPr algn="ctr"/>
            <a:r>
              <a:rPr lang="en-US" sz="2800" dirty="0">
                <a:solidFill>
                  <a:schemeClr val="tx1"/>
                </a:solidFill>
              </a:rPr>
              <a:t>Delivery should be completed within </a:t>
            </a:r>
            <a:r>
              <a:rPr lang="en-US" sz="2800" b="1" dirty="0">
                <a:solidFill>
                  <a:srgbClr val="FF0000"/>
                </a:solidFill>
              </a:rPr>
              <a:t>5 min </a:t>
            </a:r>
            <a:r>
              <a:rPr lang="en-US" sz="2800" dirty="0">
                <a:solidFill>
                  <a:schemeClr val="tx1"/>
                </a:solidFill>
              </a:rPr>
              <a:t>of maternal cardiac arrest </a:t>
            </a:r>
          </a:p>
        </p:txBody>
      </p:sp>
    </p:spTree>
    <p:extLst>
      <p:ext uri="{BB962C8B-B14F-4D97-AF65-F5344CB8AC3E}">
        <p14:creationId xmlns:p14="http://schemas.microsoft.com/office/powerpoint/2010/main" val="2881990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439EA8F0-1C0B-B245-A7B9-7D2ACFCCA10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4493356" y="-1166415"/>
            <a:ext cx="7024258" cy="9090218"/>
          </a:xfrm>
        </p:spPr>
      </p:pic>
      <p:sp>
        <p:nvSpPr>
          <p:cNvPr id="7" name="Title 6">
            <a:extLst>
              <a:ext uri="{FF2B5EF4-FFF2-40B4-BE49-F238E27FC236}">
                <a16:creationId xmlns:a16="http://schemas.microsoft.com/office/drawing/2014/main" id="{B58408C3-99E7-394F-99C6-DA3BCA49F5E4}"/>
              </a:ext>
            </a:extLst>
          </p:cNvPr>
          <p:cNvSpPr>
            <a:spLocks noGrp="1"/>
          </p:cNvSpPr>
          <p:nvPr>
            <p:ph type="title"/>
          </p:nvPr>
        </p:nvSpPr>
        <p:spPr>
          <a:xfrm>
            <a:off x="228599" y="1387100"/>
            <a:ext cx="4433047" cy="1325563"/>
          </a:xfrm>
        </p:spPr>
        <p:txBody>
          <a:bodyPr>
            <a:noAutofit/>
          </a:bodyPr>
          <a:lstStyle/>
          <a:p>
            <a:pPr algn="ctr"/>
            <a:r>
              <a:rPr lang="en-US" sz="6000" b="1" dirty="0"/>
              <a:t>Performing a PMCD</a:t>
            </a:r>
          </a:p>
        </p:txBody>
      </p:sp>
    </p:spTree>
    <p:extLst>
      <p:ext uri="{BB962C8B-B14F-4D97-AF65-F5344CB8AC3E}">
        <p14:creationId xmlns:p14="http://schemas.microsoft.com/office/powerpoint/2010/main" val="2204236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2236A-7770-374B-A295-BCAEF5A31F71}"/>
              </a:ext>
            </a:extLst>
          </p:cNvPr>
          <p:cNvSpPr>
            <a:spLocks noGrp="1"/>
          </p:cNvSpPr>
          <p:nvPr>
            <p:ph type="title"/>
          </p:nvPr>
        </p:nvSpPr>
        <p:spPr>
          <a:xfrm>
            <a:off x="838195" y="188742"/>
            <a:ext cx="10515600" cy="1325563"/>
          </a:xfrm>
        </p:spPr>
        <p:txBody>
          <a:bodyPr/>
          <a:lstStyle/>
          <a:p>
            <a:pPr algn="ctr"/>
            <a:r>
              <a:rPr lang="en-US" b="1" dirty="0"/>
              <a:t>Perimortem cesarean delivery (PMCD)</a:t>
            </a:r>
          </a:p>
        </p:txBody>
      </p:sp>
      <p:sp>
        <p:nvSpPr>
          <p:cNvPr id="3" name="Content Placeholder 2">
            <a:extLst>
              <a:ext uri="{FF2B5EF4-FFF2-40B4-BE49-F238E27FC236}">
                <a16:creationId xmlns:a16="http://schemas.microsoft.com/office/drawing/2014/main" id="{38B72826-3FE8-A542-B51A-CF457F8CE6D9}"/>
              </a:ext>
            </a:extLst>
          </p:cNvPr>
          <p:cNvSpPr>
            <a:spLocks noGrp="1"/>
          </p:cNvSpPr>
          <p:nvPr>
            <p:ph idx="1"/>
          </p:nvPr>
        </p:nvSpPr>
        <p:spPr>
          <a:xfrm>
            <a:off x="1441076" y="1463311"/>
            <a:ext cx="9309847" cy="891147"/>
          </a:xfrm>
          <a:solidFill>
            <a:schemeClr val="accent2"/>
          </a:solidFill>
        </p:spPr>
        <p:txBody>
          <a:bodyPr/>
          <a:lstStyle/>
          <a:p>
            <a:pPr marL="0" indent="0" algn="ctr">
              <a:buNone/>
            </a:pPr>
            <a:r>
              <a:rPr lang="en-US" dirty="0"/>
              <a:t>Primary goal is to stabilize the mother first, as fetal outcomes are directly correlated with maternal resuscitation.</a:t>
            </a:r>
          </a:p>
          <a:p>
            <a:pPr marL="0" indent="0" algn="ctr">
              <a:buNone/>
            </a:pPr>
            <a:endParaRPr lang="en-US" dirty="0"/>
          </a:p>
        </p:txBody>
      </p:sp>
      <p:sp>
        <p:nvSpPr>
          <p:cNvPr id="4" name="TextBox 3">
            <a:extLst>
              <a:ext uri="{FF2B5EF4-FFF2-40B4-BE49-F238E27FC236}">
                <a16:creationId xmlns:a16="http://schemas.microsoft.com/office/drawing/2014/main" id="{B0940632-CE39-8248-902D-F913275F24CC}"/>
              </a:ext>
            </a:extLst>
          </p:cNvPr>
          <p:cNvSpPr txBox="1"/>
          <p:nvPr/>
        </p:nvSpPr>
        <p:spPr>
          <a:xfrm>
            <a:off x="1993520" y="2677934"/>
            <a:ext cx="8204950" cy="2677656"/>
          </a:xfrm>
          <a:prstGeom prst="rect">
            <a:avLst/>
          </a:prstGeom>
          <a:noFill/>
        </p:spPr>
        <p:txBody>
          <a:bodyPr wrap="square" rtlCol="0">
            <a:spAutoFit/>
          </a:bodyPr>
          <a:lstStyle/>
          <a:p>
            <a:pPr algn="ctr"/>
            <a:r>
              <a:rPr lang="en-US" sz="2400" dirty="0"/>
              <a:t>Maternal cardiopulmonary arrest -&gt; Start CPR</a:t>
            </a:r>
          </a:p>
          <a:p>
            <a:pPr algn="ctr"/>
            <a:r>
              <a:rPr lang="en-US" sz="2400" dirty="0"/>
              <a:t> </a:t>
            </a:r>
          </a:p>
          <a:p>
            <a:pPr algn="ctr"/>
            <a:r>
              <a:rPr lang="en-US" sz="2400" dirty="0"/>
              <a:t>Apply manual left uterine displacement </a:t>
            </a:r>
          </a:p>
          <a:p>
            <a:pPr algn="ctr"/>
            <a:r>
              <a:rPr lang="en-US" sz="2400" dirty="0"/>
              <a:t> </a:t>
            </a:r>
          </a:p>
          <a:p>
            <a:pPr algn="ctr"/>
            <a:r>
              <a:rPr lang="en-US" sz="2400" dirty="0"/>
              <a:t>Check fundal height (EGA &gt; 20 weeks?)</a:t>
            </a:r>
          </a:p>
          <a:p>
            <a:pPr algn="ctr"/>
            <a:r>
              <a:rPr lang="en-US" sz="2400" dirty="0"/>
              <a:t> </a:t>
            </a:r>
          </a:p>
          <a:p>
            <a:pPr algn="ctr"/>
            <a:r>
              <a:rPr lang="en-US" sz="2400" dirty="0"/>
              <a:t>Call obstetric and neonatology/pediatrics</a:t>
            </a:r>
          </a:p>
        </p:txBody>
      </p:sp>
      <p:sp>
        <p:nvSpPr>
          <p:cNvPr id="5" name="TextBox 4">
            <a:extLst>
              <a:ext uri="{FF2B5EF4-FFF2-40B4-BE49-F238E27FC236}">
                <a16:creationId xmlns:a16="http://schemas.microsoft.com/office/drawing/2014/main" id="{12A672CF-93DD-F043-816E-9E0FA9434618}"/>
              </a:ext>
            </a:extLst>
          </p:cNvPr>
          <p:cNvSpPr txBox="1"/>
          <p:nvPr/>
        </p:nvSpPr>
        <p:spPr>
          <a:xfrm>
            <a:off x="1897152" y="5679656"/>
            <a:ext cx="8397687" cy="954107"/>
          </a:xfrm>
          <a:prstGeom prst="rect">
            <a:avLst/>
          </a:prstGeom>
          <a:solidFill>
            <a:srgbClr val="00B050"/>
          </a:solidFill>
        </p:spPr>
        <p:txBody>
          <a:bodyPr wrap="square" rtlCol="0">
            <a:spAutoFit/>
          </a:bodyPr>
          <a:lstStyle/>
          <a:p>
            <a:pPr algn="ctr"/>
            <a:r>
              <a:rPr lang="en-US" sz="2800" dirty="0"/>
              <a:t>Initiate PMCD if maternal spontaneous circulation has not returned within of </a:t>
            </a:r>
            <a:r>
              <a:rPr lang="en-US" sz="2800" b="1" dirty="0">
                <a:solidFill>
                  <a:srgbClr val="FF0000"/>
                </a:solidFill>
              </a:rPr>
              <a:t>4 minutes </a:t>
            </a:r>
            <a:r>
              <a:rPr lang="en-US" sz="2800" dirty="0"/>
              <a:t>of CPR</a:t>
            </a:r>
          </a:p>
        </p:txBody>
      </p:sp>
    </p:spTree>
    <p:extLst>
      <p:ext uri="{BB962C8B-B14F-4D97-AF65-F5344CB8AC3E}">
        <p14:creationId xmlns:p14="http://schemas.microsoft.com/office/powerpoint/2010/main" val="393640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dissolve">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129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058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751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0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E27539-A39E-3C4D-BB4E-3D17EF1CC0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Freeform: Shape 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B99854-956E-A54D-8BF3-C77C3CECF00F}"/>
              </a:ext>
            </a:extLst>
          </p:cNvPr>
          <p:cNvSpPr>
            <a:spLocks noGrp="1"/>
          </p:cNvSpPr>
          <p:nvPr>
            <p:ph type="title"/>
          </p:nvPr>
        </p:nvSpPr>
        <p:spPr>
          <a:xfrm>
            <a:off x="232759" y="632990"/>
            <a:ext cx="4463750" cy="1043409"/>
          </a:xfrm>
          <a:solidFill>
            <a:schemeClr val="accent2"/>
          </a:solidFill>
        </p:spPr>
        <p:txBody>
          <a:bodyPr vert="horz" lIns="91440" tIns="45720" rIns="91440" bIns="45720" rtlCol="0" anchor="ctr">
            <a:normAutofit/>
          </a:bodyPr>
          <a:lstStyle/>
          <a:p>
            <a:r>
              <a:rPr lang="en-US" sz="3300" b="1" dirty="0"/>
              <a:t>What makes trauma in pregnancy different?</a:t>
            </a:r>
          </a:p>
        </p:txBody>
      </p:sp>
      <p:sp>
        <p:nvSpPr>
          <p:cNvPr id="3" name="TextBox 2">
            <a:extLst>
              <a:ext uri="{FF2B5EF4-FFF2-40B4-BE49-F238E27FC236}">
                <a16:creationId xmlns:a16="http://schemas.microsoft.com/office/drawing/2014/main" id="{96FD5452-9C15-1C43-A657-903241F4F4E7}"/>
              </a:ext>
            </a:extLst>
          </p:cNvPr>
          <p:cNvSpPr txBox="1"/>
          <p:nvPr/>
        </p:nvSpPr>
        <p:spPr>
          <a:xfrm>
            <a:off x="95701" y="1892872"/>
            <a:ext cx="5013035" cy="2754086"/>
          </a:xfrm>
          <a:prstGeom prst="rect">
            <a:avLst/>
          </a:prstGeom>
        </p:spPr>
        <p:txBody>
          <a:bodyPr vert="horz" lIns="91440" tIns="45720" rIns="91440" bIns="45720" rtlCol="0" anchor="t">
            <a:normAutofit/>
          </a:bodyPr>
          <a:lstStyle/>
          <a:p>
            <a:pPr marL="457200" indent="-342900">
              <a:lnSpc>
                <a:spcPct val="90000"/>
              </a:lnSpc>
              <a:spcAft>
                <a:spcPts val="600"/>
              </a:spcAft>
              <a:buFont typeface="+mj-lt"/>
              <a:buAutoNum type="arabicPeriod"/>
            </a:pPr>
            <a:r>
              <a:rPr lang="en-US" sz="2800" dirty="0"/>
              <a:t>Two patients to care for</a:t>
            </a:r>
          </a:p>
          <a:p>
            <a:pPr marL="457200" indent="-342900">
              <a:lnSpc>
                <a:spcPct val="90000"/>
              </a:lnSpc>
              <a:spcAft>
                <a:spcPts val="600"/>
              </a:spcAft>
              <a:buFont typeface="+mj-lt"/>
              <a:buAutoNum type="arabicPeriod"/>
            </a:pPr>
            <a:endParaRPr lang="en-US" sz="1000" dirty="0"/>
          </a:p>
          <a:p>
            <a:pPr marL="457200" indent="-342900">
              <a:lnSpc>
                <a:spcPct val="90000"/>
              </a:lnSpc>
              <a:spcAft>
                <a:spcPts val="600"/>
              </a:spcAft>
              <a:buFont typeface="+mj-lt"/>
              <a:buAutoNum type="arabicPeriod"/>
            </a:pPr>
            <a:r>
              <a:rPr lang="en-US" sz="2800" dirty="0"/>
              <a:t>Physiological changes </a:t>
            </a:r>
          </a:p>
          <a:p>
            <a:pPr marL="457200" indent="-342900">
              <a:lnSpc>
                <a:spcPct val="90000"/>
              </a:lnSpc>
              <a:spcAft>
                <a:spcPts val="600"/>
              </a:spcAft>
              <a:buFont typeface="+mj-lt"/>
              <a:buAutoNum type="arabicPeriod"/>
            </a:pPr>
            <a:endParaRPr lang="en-US" sz="1000" dirty="0"/>
          </a:p>
          <a:p>
            <a:pPr marL="457200" indent="-342900">
              <a:lnSpc>
                <a:spcPct val="90000"/>
              </a:lnSpc>
              <a:spcAft>
                <a:spcPts val="600"/>
              </a:spcAft>
              <a:buFont typeface="+mj-lt"/>
              <a:buAutoNum type="arabicPeriod"/>
            </a:pPr>
            <a:r>
              <a:rPr lang="en-US" sz="2800" dirty="0"/>
              <a:t>Low mechanism injury should be treated like major trauma</a:t>
            </a:r>
          </a:p>
        </p:txBody>
      </p:sp>
    </p:spTree>
    <p:extLst>
      <p:ext uri="{BB962C8B-B14F-4D97-AF65-F5344CB8AC3E}">
        <p14:creationId xmlns:p14="http://schemas.microsoft.com/office/powerpoint/2010/main" val="313311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66CF0C-7DC2-1D42-8F88-88658CA26E5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10"/>
            <a:ext cx="12191980" cy="6857990"/>
          </a:xfrm>
          <a:prstGeom prst="rect">
            <a:avLst/>
          </a:prstGeom>
        </p:spPr>
      </p:pic>
      <p:sp>
        <p:nvSpPr>
          <p:cNvPr id="2" name="Title 1">
            <a:extLst>
              <a:ext uri="{FF2B5EF4-FFF2-40B4-BE49-F238E27FC236}">
                <a16:creationId xmlns:a16="http://schemas.microsoft.com/office/drawing/2014/main" id="{205AD9E1-BF7C-7545-89FD-339844C519B3}"/>
              </a:ext>
            </a:extLst>
          </p:cNvPr>
          <p:cNvSpPr>
            <a:spLocks noGrp="1"/>
          </p:cNvSpPr>
          <p:nvPr>
            <p:ph type="title"/>
          </p:nvPr>
        </p:nvSpPr>
        <p:spPr>
          <a:xfrm>
            <a:off x="2953096" y="631767"/>
            <a:ext cx="6285807" cy="5594465"/>
          </a:xfrm>
          <a:prstGeom prst="rect">
            <a:avLst/>
          </a:prstGeom>
          <a:solidFill>
            <a:schemeClr val="bg1"/>
          </a:solidFill>
          <a:ln w="174625" cmpd="thinThick">
            <a:solidFill>
              <a:schemeClr val="bg1"/>
            </a:solidFill>
          </a:ln>
        </p:spPr>
        <p:txBody>
          <a:bodyPr vert="horz" lIns="91440" tIns="45720" rIns="91440" bIns="45720" rtlCol="0" anchor="ctr">
            <a:normAutofit/>
          </a:bodyPr>
          <a:lstStyle/>
          <a:p>
            <a:br>
              <a:rPr lang="en-US" sz="2800" dirty="0"/>
            </a:br>
            <a:endParaRPr lang="en-US" sz="2800" dirty="0">
              <a:solidFill>
                <a:schemeClr val="tx1">
                  <a:lumMod val="95000"/>
                  <a:lumOff val="5000"/>
                </a:schemeClr>
              </a:solidFill>
            </a:endParaRPr>
          </a:p>
        </p:txBody>
      </p:sp>
      <p:sp>
        <p:nvSpPr>
          <p:cNvPr id="5" name="TextBox 4">
            <a:extLst>
              <a:ext uri="{FF2B5EF4-FFF2-40B4-BE49-F238E27FC236}">
                <a16:creationId xmlns:a16="http://schemas.microsoft.com/office/drawing/2014/main" id="{EB59C1D9-162E-1748-89C1-A5646F5A9B70}"/>
              </a:ext>
            </a:extLst>
          </p:cNvPr>
          <p:cNvSpPr txBox="1"/>
          <p:nvPr/>
        </p:nvSpPr>
        <p:spPr>
          <a:xfrm>
            <a:off x="4958371" y="839585"/>
            <a:ext cx="2275238" cy="1015663"/>
          </a:xfrm>
          <a:prstGeom prst="rect">
            <a:avLst/>
          </a:prstGeom>
          <a:solidFill>
            <a:schemeClr val="accent2"/>
          </a:solidFill>
        </p:spPr>
        <p:txBody>
          <a:bodyPr wrap="none" rtlCol="0">
            <a:spAutoFit/>
          </a:bodyPr>
          <a:lstStyle/>
          <a:p>
            <a:r>
              <a:rPr lang="en-US" sz="6000" b="1" dirty="0">
                <a:latin typeface="+mj-lt"/>
              </a:rPr>
              <a:t>Airway</a:t>
            </a:r>
          </a:p>
        </p:txBody>
      </p:sp>
      <p:sp>
        <p:nvSpPr>
          <p:cNvPr id="6" name="TextBox 5">
            <a:extLst>
              <a:ext uri="{FF2B5EF4-FFF2-40B4-BE49-F238E27FC236}">
                <a16:creationId xmlns:a16="http://schemas.microsoft.com/office/drawing/2014/main" id="{95C84D7E-1EC9-5946-AF41-1C6C4C952602}"/>
              </a:ext>
            </a:extLst>
          </p:cNvPr>
          <p:cNvSpPr txBox="1"/>
          <p:nvPr/>
        </p:nvSpPr>
        <p:spPr>
          <a:xfrm>
            <a:off x="3424138" y="2248633"/>
            <a:ext cx="6009320" cy="2862322"/>
          </a:xfrm>
          <a:prstGeom prst="rect">
            <a:avLst/>
          </a:prstGeom>
          <a:noFill/>
        </p:spPr>
        <p:txBody>
          <a:bodyPr wrap="square" rtlCol="0">
            <a:spAutoFit/>
          </a:bodyPr>
          <a:lstStyle/>
          <a:p>
            <a:pPr marL="342900" indent="-342900">
              <a:buAutoNum type="arabicPeriod"/>
            </a:pPr>
            <a:r>
              <a:rPr lang="en-US" sz="3600" u="sng" dirty="0"/>
              <a:t>Edema</a:t>
            </a:r>
            <a:r>
              <a:rPr lang="en-US" sz="3600" dirty="0"/>
              <a:t> with friable mucosa</a:t>
            </a:r>
          </a:p>
          <a:p>
            <a:pPr marL="800100" lvl="1" indent="-342900">
              <a:buFont typeface="Arial" panose="020B0604020202020204" pitchFamily="34" charset="0"/>
              <a:buChar char="•"/>
            </a:pPr>
            <a:r>
              <a:rPr lang="en-US" sz="3600" dirty="0"/>
              <a:t>Capillary engorgement</a:t>
            </a:r>
          </a:p>
          <a:p>
            <a:pPr marL="800100" lvl="1" indent="-342900">
              <a:buFont typeface="Arial" panose="020B0604020202020204" pitchFamily="34" charset="0"/>
              <a:buChar char="•"/>
            </a:pPr>
            <a:r>
              <a:rPr lang="en-US" sz="3600" dirty="0"/>
              <a:t>Fluid Retention</a:t>
            </a:r>
          </a:p>
          <a:p>
            <a:pPr lvl="1"/>
            <a:endParaRPr lang="en-US" sz="3600" dirty="0"/>
          </a:p>
          <a:p>
            <a:pPr marL="342900" indent="-342900">
              <a:buAutoNum type="arabicPeriod"/>
            </a:pPr>
            <a:r>
              <a:rPr lang="en-US" sz="3600" dirty="0"/>
              <a:t>High risk of </a:t>
            </a:r>
            <a:r>
              <a:rPr lang="en-US" sz="3600" u="sng" dirty="0"/>
              <a:t>aspiration</a:t>
            </a:r>
          </a:p>
        </p:txBody>
      </p:sp>
    </p:spTree>
    <p:extLst>
      <p:ext uri="{BB962C8B-B14F-4D97-AF65-F5344CB8AC3E}">
        <p14:creationId xmlns:p14="http://schemas.microsoft.com/office/powerpoint/2010/main" val="18076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dissolve">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CC3BEF80-BF02-7F4D-A1F1-29F9665B576E}"/>
              </a:ext>
            </a:extLst>
          </p:cNvPr>
          <p:cNvPicPr>
            <a:picLocks noChangeAspect="1"/>
          </p:cNvPicPr>
          <p:nvPr/>
        </p:nvPicPr>
        <p:blipFill>
          <a:blip r:embed="rId3"/>
          <a:stretch>
            <a:fillRect/>
          </a:stretch>
        </p:blipFill>
        <p:spPr>
          <a:xfrm>
            <a:off x="2238894" y="245167"/>
            <a:ext cx="7714211" cy="2314262"/>
          </a:xfrm>
          <a:custGeom>
            <a:avLst/>
            <a:gdLst>
              <a:gd name="connsiteX0" fmla="*/ 0 w 7714211"/>
              <a:gd name="connsiteY0" fmla="*/ 0 h 2314262"/>
              <a:gd name="connsiteX1" fmla="*/ 439117 w 7714211"/>
              <a:gd name="connsiteY1" fmla="*/ 0 h 2314262"/>
              <a:gd name="connsiteX2" fmla="*/ 955375 w 7714211"/>
              <a:gd name="connsiteY2" fmla="*/ 0 h 2314262"/>
              <a:gd name="connsiteX3" fmla="*/ 1625918 w 7714211"/>
              <a:gd name="connsiteY3" fmla="*/ 0 h 2314262"/>
              <a:gd name="connsiteX4" fmla="*/ 2373603 w 7714211"/>
              <a:gd name="connsiteY4" fmla="*/ 0 h 2314262"/>
              <a:gd name="connsiteX5" fmla="*/ 2812720 w 7714211"/>
              <a:gd name="connsiteY5" fmla="*/ 0 h 2314262"/>
              <a:gd name="connsiteX6" fmla="*/ 3174695 w 7714211"/>
              <a:gd name="connsiteY6" fmla="*/ 0 h 2314262"/>
              <a:gd name="connsiteX7" fmla="*/ 3922380 w 7714211"/>
              <a:gd name="connsiteY7" fmla="*/ 0 h 2314262"/>
              <a:gd name="connsiteX8" fmla="*/ 4284354 w 7714211"/>
              <a:gd name="connsiteY8" fmla="*/ 0 h 2314262"/>
              <a:gd name="connsiteX9" fmla="*/ 4800613 w 7714211"/>
              <a:gd name="connsiteY9" fmla="*/ 0 h 2314262"/>
              <a:gd name="connsiteX10" fmla="*/ 5471156 w 7714211"/>
              <a:gd name="connsiteY10" fmla="*/ 0 h 2314262"/>
              <a:gd name="connsiteX11" fmla="*/ 6141699 w 7714211"/>
              <a:gd name="connsiteY11" fmla="*/ 0 h 2314262"/>
              <a:gd name="connsiteX12" fmla="*/ 6503673 w 7714211"/>
              <a:gd name="connsiteY12" fmla="*/ 0 h 2314262"/>
              <a:gd name="connsiteX13" fmla="*/ 7714211 w 7714211"/>
              <a:gd name="connsiteY13" fmla="*/ 0 h 2314262"/>
              <a:gd name="connsiteX14" fmla="*/ 7714211 w 7714211"/>
              <a:gd name="connsiteY14" fmla="*/ 555423 h 2314262"/>
              <a:gd name="connsiteX15" fmla="*/ 7714211 w 7714211"/>
              <a:gd name="connsiteY15" fmla="*/ 1157131 h 2314262"/>
              <a:gd name="connsiteX16" fmla="*/ 7714211 w 7714211"/>
              <a:gd name="connsiteY16" fmla="*/ 1666269 h 2314262"/>
              <a:gd name="connsiteX17" fmla="*/ 7714211 w 7714211"/>
              <a:gd name="connsiteY17" fmla="*/ 2314262 h 2314262"/>
              <a:gd name="connsiteX18" fmla="*/ 6966526 w 7714211"/>
              <a:gd name="connsiteY18" fmla="*/ 2314262 h 2314262"/>
              <a:gd name="connsiteX19" fmla="*/ 6218841 w 7714211"/>
              <a:gd name="connsiteY19" fmla="*/ 2314262 h 2314262"/>
              <a:gd name="connsiteX20" fmla="*/ 5702582 w 7714211"/>
              <a:gd name="connsiteY20" fmla="*/ 2314262 h 2314262"/>
              <a:gd name="connsiteX21" fmla="*/ 5340608 w 7714211"/>
              <a:gd name="connsiteY21" fmla="*/ 2314262 h 2314262"/>
              <a:gd name="connsiteX22" fmla="*/ 4670065 w 7714211"/>
              <a:gd name="connsiteY22" fmla="*/ 2314262 h 2314262"/>
              <a:gd name="connsiteX23" fmla="*/ 4230948 w 7714211"/>
              <a:gd name="connsiteY23" fmla="*/ 2314262 h 2314262"/>
              <a:gd name="connsiteX24" fmla="*/ 3637547 w 7714211"/>
              <a:gd name="connsiteY24" fmla="*/ 2314262 h 2314262"/>
              <a:gd name="connsiteX25" fmla="*/ 3275573 w 7714211"/>
              <a:gd name="connsiteY25" fmla="*/ 2314262 h 2314262"/>
              <a:gd name="connsiteX26" fmla="*/ 2836456 w 7714211"/>
              <a:gd name="connsiteY26" fmla="*/ 2314262 h 2314262"/>
              <a:gd name="connsiteX27" fmla="*/ 2474482 w 7714211"/>
              <a:gd name="connsiteY27" fmla="*/ 2314262 h 2314262"/>
              <a:gd name="connsiteX28" fmla="*/ 1803939 w 7714211"/>
              <a:gd name="connsiteY28" fmla="*/ 2314262 h 2314262"/>
              <a:gd name="connsiteX29" fmla="*/ 1056254 w 7714211"/>
              <a:gd name="connsiteY29" fmla="*/ 2314262 h 2314262"/>
              <a:gd name="connsiteX30" fmla="*/ 0 w 7714211"/>
              <a:gd name="connsiteY30" fmla="*/ 2314262 h 2314262"/>
              <a:gd name="connsiteX31" fmla="*/ 0 w 7714211"/>
              <a:gd name="connsiteY31" fmla="*/ 1689411 h 2314262"/>
              <a:gd name="connsiteX32" fmla="*/ 0 w 7714211"/>
              <a:gd name="connsiteY32" fmla="*/ 1110846 h 2314262"/>
              <a:gd name="connsiteX33" fmla="*/ 0 w 7714211"/>
              <a:gd name="connsiteY33" fmla="*/ 509138 h 2314262"/>
              <a:gd name="connsiteX34" fmla="*/ 0 w 7714211"/>
              <a:gd name="connsiteY34" fmla="*/ 0 h 23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14211" h="2314262" fill="none" extrusionOk="0">
                <a:moveTo>
                  <a:pt x="0" y="0"/>
                </a:moveTo>
                <a:cubicBezTo>
                  <a:pt x="99260" y="-37310"/>
                  <a:pt x="322713" y="40775"/>
                  <a:pt x="439117" y="0"/>
                </a:cubicBezTo>
                <a:cubicBezTo>
                  <a:pt x="555521" y="-40775"/>
                  <a:pt x="717975" y="46119"/>
                  <a:pt x="955375" y="0"/>
                </a:cubicBezTo>
                <a:cubicBezTo>
                  <a:pt x="1192775" y="-46119"/>
                  <a:pt x="1473468" y="35404"/>
                  <a:pt x="1625918" y="0"/>
                </a:cubicBezTo>
                <a:cubicBezTo>
                  <a:pt x="1778368" y="-35404"/>
                  <a:pt x="2193769" y="21186"/>
                  <a:pt x="2373603" y="0"/>
                </a:cubicBezTo>
                <a:cubicBezTo>
                  <a:pt x="2553438" y="-21186"/>
                  <a:pt x="2660839" y="28178"/>
                  <a:pt x="2812720" y="0"/>
                </a:cubicBezTo>
                <a:cubicBezTo>
                  <a:pt x="2964601" y="-28178"/>
                  <a:pt x="3067286" y="33559"/>
                  <a:pt x="3174695" y="0"/>
                </a:cubicBezTo>
                <a:cubicBezTo>
                  <a:pt x="3282105" y="-33559"/>
                  <a:pt x="3567227" y="46327"/>
                  <a:pt x="3922380" y="0"/>
                </a:cubicBezTo>
                <a:cubicBezTo>
                  <a:pt x="4277534" y="-46327"/>
                  <a:pt x="4181485" y="23452"/>
                  <a:pt x="4284354" y="0"/>
                </a:cubicBezTo>
                <a:cubicBezTo>
                  <a:pt x="4387223" y="-23452"/>
                  <a:pt x="4573309" y="21778"/>
                  <a:pt x="4800613" y="0"/>
                </a:cubicBezTo>
                <a:cubicBezTo>
                  <a:pt x="5027917" y="-21778"/>
                  <a:pt x="5274068" y="39651"/>
                  <a:pt x="5471156" y="0"/>
                </a:cubicBezTo>
                <a:cubicBezTo>
                  <a:pt x="5668244" y="-39651"/>
                  <a:pt x="5929729" y="10865"/>
                  <a:pt x="6141699" y="0"/>
                </a:cubicBezTo>
                <a:cubicBezTo>
                  <a:pt x="6353669" y="-10865"/>
                  <a:pt x="6421469" y="34030"/>
                  <a:pt x="6503673" y="0"/>
                </a:cubicBezTo>
                <a:cubicBezTo>
                  <a:pt x="6585877" y="-34030"/>
                  <a:pt x="7321954" y="45522"/>
                  <a:pt x="7714211" y="0"/>
                </a:cubicBezTo>
                <a:cubicBezTo>
                  <a:pt x="7723445" y="169648"/>
                  <a:pt x="7690123" y="277988"/>
                  <a:pt x="7714211" y="555423"/>
                </a:cubicBezTo>
                <a:cubicBezTo>
                  <a:pt x="7738299" y="832858"/>
                  <a:pt x="7693205" y="997676"/>
                  <a:pt x="7714211" y="1157131"/>
                </a:cubicBezTo>
                <a:cubicBezTo>
                  <a:pt x="7735217" y="1316586"/>
                  <a:pt x="7690865" y="1531701"/>
                  <a:pt x="7714211" y="1666269"/>
                </a:cubicBezTo>
                <a:cubicBezTo>
                  <a:pt x="7737557" y="1800837"/>
                  <a:pt x="7667406" y="2084062"/>
                  <a:pt x="7714211" y="2314262"/>
                </a:cubicBezTo>
                <a:cubicBezTo>
                  <a:pt x="7355521" y="2388844"/>
                  <a:pt x="7134170" y="2267710"/>
                  <a:pt x="6966526" y="2314262"/>
                </a:cubicBezTo>
                <a:cubicBezTo>
                  <a:pt x="6798882" y="2360814"/>
                  <a:pt x="6592410" y="2261404"/>
                  <a:pt x="6218841" y="2314262"/>
                </a:cubicBezTo>
                <a:cubicBezTo>
                  <a:pt x="5845273" y="2367120"/>
                  <a:pt x="5875705" y="2268692"/>
                  <a:pt x="5702582" y="2314262"/>
                </a:cubicBezTo>
                <a:cubicBezTo>
                  <a:pt x="5529459" y="2359832"/>
                  <a:pt x="5447533" y="2279247"/>
                  <a:pt x="5340608" y="2314262"/>
                </a:cubicBezTo>
                <a:cubicBezTo>
                  <a:pt x="5233683" y="2349277"/>
                  <a:pt x="4909373" y="2240952"/>
                  <a:pt x="4670065" y="2314262"/>
                </a:cubicBezTo>
                <a:cubicBezTo>
                  <a:pt x="4430757" y="2387572"/>
                  <a:pt x="4345709" y="2275446"/>
                  <a:pt x="4230948" y="2314262"/>
                </a:cubicBezTo>
                <a:cubicBezTo>
                  <a:pt x="4116187" y="2353078"/>
                  <a:pt x="3896650" y="2311290"/>
                  <a:pt x="3637547" y="2314262"/>
                </a:cubicBezTo>
                <a:cubicBezTo>
                  <a:pt x="3378444" y="2317234"/>
                  <a:pt x="3367737" y="2286793"/>
                  <a:pt x="3275573" y="2314262"/>
                </a:cubicBezTo>
                <a:cubicBezTo>
                  <a:pt x="3183409" y="2341731"/>
                  <a:pt x="3026106" y="2296476"/>
                  <a:pt x="2836456" y="2314262"/>
                </a:cubicBezTo>
                <a:cubicBezTo>
                  <a:pt x="2646806" y="2332048"/>
                  <a:pt x="2548683" y="2284170"/>
                  <a:pt x="2474482" y="2314262"/>
                </a:cubicBezTo>
                <a:cubicBezTo>
                  <a:pt x="2400281" y="2344354"/>
                  <a:pt x="2082359" y="2260106"/>
                  <a:pt x="1803939" y="2314262"/>
                </a:cubicBezTo>
                <a:cubicBezTo>
                  <a:pt x="1525519" y="2368418"/>
                  <a:pt x="1378608" y="2234178"/>
                  <a:pt x="1056254" y="2314262"/>
                </a:cubicBezTo>
                <a:cubicBezTo>
                  <a:pt x="733901" y="2394346"/>
                  <a:pt x="422556" y="2252241"/>
                  <a:pt x="0" y="2314262"/>
                </a:cubicBezTo>
                <a:cubicBezTo>
                  <a:pt x="-62984" y="2081005"/>
                  <a:pt x="61168" y="1936855"/>
                  <a:pt x="0" y="1689411"/>
                </a:cubicBezTo>
                <a:cubicBezTo>
                  <a:pt x="-61168" y="1441967"/>
                  <a:pt x="45307" y="1239712"/>
                  <a:pt x="0" y="1110846"/>
                </a:cubicBezTo>
                <a:cubicBezTo>
                  <a:pt x="-45307" y="981980"/>
                  <a:pt x="56499" y="754268"/>
                  <a:pt x="0" y="509138"/>
                </a:cubicBezTo>
                <a:cubicBezTo>
                  <a:pt x="-56499" y="264008"/>
                  <a:pt x="25177" y="130429"/>
                  <a:pt x="0" y="0"/>
                </a:cubicBezTo>
                <a:close/>
              </a:path>
              <a:path w="7714211" h="2314262" stroke="0" extrusionOk="0">
                <a:moveTo>
                  <a:pt x="0" y="0"/>
                </a:moveTo>
                <a:cubicBezTo>
                  <a:pt x="357741" y="-42709"/>
                  <a:pt x="515937" y="62593"/>
                  <a:pt x="747685" y="0"/>
                </a:cubicBezTo>
                <a:cubicBezTo>
                  <a:pt x="979434" y="-62593"/>
                  <a:pt x="1024746" y="53907"/>
                  <a:pt x="1263944" y="0"/>
                </a:cubicBezTo>
                <a:cubicBezTo>
                  <a:pt x="1503142" y="-53907"/>
                  <a:pt x="1640159" y="70650"/>
                  <a:pt x="1857345" y="0"/>
                </a:cubicBezTo>
                <a:cubicBezTo>
                  <a:pt x="2074531" y="-70650"/>
                  <a:pt x="2301202" y="59430"/>
                  <a:pt x="2450745" y="0"/>
                </a:cubicBezTo>
                <a:cubicBezTo>
                  <a:pt x="2600288" y="-59430"/>
                  <a:pt x="2767068" y="50272"/>
                  <a:pt x="2889862" y="0"/>
                </a:cubicBezTo>
                <a:cubicBezTo>
                  <a:pt x="3012656" y="-50272"/>
                  <a:pt x="3193415" y="14193"/>
                  <a:pt x="3328979" y="0"/>
                </a:cubicBezTo>
                <a:cubicBezTo>
                  <a:pt x="3464543" y="-14193"/>
                  <a:pt x="3512612" y="2261"/>
                  <a:pt x="3690953" y="0"/>
                </a:cubicBezTo>
                <a:cubicBezTo>
                  <a:pt x="3869294" y="-2261"/>
                  <a:pt x="3975262" y="9345"/>
                  <a:pt x="4207212" y="0"/>
                </a:cubicBezTo>
                <a:cubicBezTo>
                  <a:pt x="4439162" y="-9345"/>
                  <a:pt x="4484750" y="9237"/>
                  <a:pt x="4569187" y="0"/>
                </a:cubicBezTo>
                <a:cubicBezTo>
                  <a:pt x="4653625" y="-9237"/>
                  <a:pt x="4994031" y="76573"/>
                  <a:pt x="5316872" y="0"/>
                </a:cubicBezTo>
                <a:cubicBezTo>
                  <a:pt x="5639714" y="-76573"/>
                  <a:pt x="5749683" y="31652"/>
                  <a:pt x="5910272" y="0"/>
                </a:cubicBezTo>
                <a:cubicBezTo>
                  <a:pt x="6070861" y="-31652"/>
                  <a:pt x="6262046" y="39788"/>
                  <a:pt x="6503673" y="0"/>
                </a:cubicBezTo>
                <a:cubicBezTo>
                  <a:pt x="6745300" y="-39788"/>
                  <a:pt x="6864479" y="21917"/>
                  <a:pt x="7019932" y="0"/>
                </a:cubicBezTo>
                <a:cubicBezTo>
                  <a:pt x="7175385" y="-21917"/>
                  <a:pt x="7380141" y="45666"/>
                  <a:pt x="7714211" y="0"/>
                </a:cubicBezTo>
                <a:cubicBezTo>
                  <a:pt x="7780952" y="288882"/>
                  <a:pt x="7666559" y="436756"/>
                  <a:pt x="7714211" y="624851"/>
                </a:cubicBezTo>
                <a:cubicBezTo>
                  <a:pt x="7761863" y="812946"/>
                  <a:pt x="7701669" y="1012034"/>
                  <a:pt x="7714211" y="1249701"/>
                </a:cubicBezTo>
                <a:cubicBezTo>
                  <a:pt x="7726753" y="1487368"/>
                  <a:pt x="7662056" y="1598189"/>
                  <a:pt x="7714211" y="1758839"/>
                </a:cubicBezTo>
                <a:cubicBezTo>
                  <a:pt x="7766366" y="1919489"/>
                  <a:pt x="7655363" y="2188925"/>
                  <a:pt x="7714211" y="2314262"/>
                </a:cubicBezTo>
                <a:cubicBezTo>
                  <a:pt x="7567978" y="2342641"/>
                  <a:pt x="7383907" y="2281188"/>
                  <a:pt x="7275094" y="2314262"/>
                </a:cubicBezTo>
                <a:cubicBezTo>
                  <a:pt x="7166281" y="2347336"/>
                  <a:pt x="6955391" y="2259111"/>
                  <a:pt x="6758836" y="2314262"/>
                </a:cubicBezTo>
                <a:cubicBezTo>
                  <a:pt x="6562281" y="2369413"/>
                  <a:pt x="6349392" y="2253863"/>
                  <a:pt x="6088293" y="2314262"/>
                </a:cubicBezTo>
                <a:cubicBezTo>
                  <a:pt x="5827194" y="2374661"/>
                  <a:pt x="5592593" y="2288069"/>
                  <a:pt x="5417750" y="2314262"/>
                </a:cubicBezTo>
                <a:cubicBezTo>
                  <a:pt x="5242907" y="2340455"/>
                  <a:pt x="5044320" y="2258861"/>
                  <a:pt x="4747207" y="2314262"/>
                </a:cubicBezTo>
                <a:cubicBezTo>
                  <a:pt x="4450094" y="2369663"/>
                  <a:pt x="4553308" y="2273963"/>
                  <a:pt x="4385232" y="2314262"/>
                </a:cubicBezTo>
                <a:cubicBezTo>
                  <a:pt x="4217156" y="2354561"/>
                  <a:pt x="3966756" y="2291295"/>
                  <a:pt x="3714689" y="2314262"/>
                </a:cubicBezTo>
                <a:cubicBezTo>
                  <a:pt x="3462622" y="2337229"/>
                  <a:pt x="3412446" y="2274336"/>
                  <a:pt x="3275573" y="2314262"/>
                </a:cubicBezTo>
                <a:cubicBezTo>
                  <a:pt x="3138700" y="2354188"/>
                  <a:pt x="2786442" y="2261862"/>
                  <a:pt x="2527888" y="2314262"/>
                </a:cubicBezTo>
                <a:cubicBezTo>
                  <a:pt x="2269334" y="2366662"/>
                  <a:pt x="2182615" y="2266509"/>
                  <a:pt x="1857345" y="2314262"/>
                </a:cubicBezTo>
                <a:cubicBezTo>
                  <a:pt x="1532075" y="2362015"/>
                  <a:pt x="1386841" y="2299013"/>
                  <a:pt x="1263944" y="2314262"/>
                </a:cubicBezTo>
                <a:cubicBezTo>
                  <a:pt x="1141047" y="2329511"/>
                  <a:pt x="745055" y="2299587"/>
                  <a:pt x="593401" y="2314262"/>
                </a:cubicBezTo>
                <a:cubicBezTo>
                  <a:pt x="441747" y="2328937"/>
                  <a:pt x="191426" y="2257861"/>
                  <a:pt x="0" y="2314262"/>
                </a:cubicBezTo>
                <a:cubicBezTo>
                  <a:pt x="-48560" y="2063623"/>
                  <a:pt x="58379" y="1964171"/>
                  <a:pt x="0" y="1758839"/>
                </a:cubicBezTo>
                <a:cubicBezTo>
                  <a:pt x="-58379" y="1553507"/>
                  <a:pt x="33144" y="1412251"/>
                  <a:pt x="0" y="1157131"/>
                </a:cubicBezTo>
                <a:cubicBezTo>
                  <a:pt x="-33144" y="902011"/>
                  <a:pt x="62847" y="777202"/>
                  <a:pt x="0" y="555423"/>
                </a:cubicBezTo>
                <a:cubicBezTo>
                  <a:pt x="-62847" y="333644"/>
                  <a:pt x="28445" y="235559"/>
                  <a:pt x="0" y="0"/>
                </a:cubicBezTo>
                <a:close/>
              </a:path>
            </a:pathLst>
          </a:custGeom>
          <a:ln w="38100">
            <a:solidFill>
              <a:schemeClr val="tx1"/>
            </a:solidFill>
            <a:extLst>
              <a:ext uri="{C807C97D-BFC1-408E-A445-0C87EB9F89A2}">
                <ask:lineSketchStyleProps xmlns:ask="http://schemas.microsoft.com/office/drawing/2018/sketchyshapes" sd="804756178">
                  <a:prstGeom prst="rect">
                    <a:avLst/>
                  </a:prstGeom>
                  <ask:type>
                    <ask:lineSketchScribble/>
                  </ask:type>
                </ask:lineSketchStyleProps>
              </a:ext>
            </a:extLst>
          </a:ln>
        </p:spPr>
      </p:pic>
      <p:pic>
        <p:nvPicPr>
          <p:cNvPr id="10" name="Picture 9">
            <a:extLst>
              <a:ext uri="{FF2B5EF4-FFF2-40B4-BE49-F238E27FC236}">
                <a16:creationId xmlns:a16="http://schemas.microsoft.com/office/drawing/2014/main" id="{1EEB8D14-0CF2-AA45-8DB5-936353AC080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251" y="2712142"/>
            <a:ext cx="5323781" cy="3594359"/>
          </a:xfrm>
          <a:prstGeom prst="rect">
            <a:avLst/>
          </a:prstGeom>
        </p:spPr>
      </p:pic>
      <p:pic>
        <p:nvPicPr>
          <p:cNvPr id="8" name="Picture 7" descr="Chart, bar chart&#10;&#10;Description automatically generated">
            <a:extLst>
              <a:ext uri="{FF2B5EF4-FFF2-40B4-BE49-F238E27FC236}">
                <a16:creationId xmlns:a16="http://schemas.microsoft.com/office/drawing/2014/main" id="{461F7C7C-0FB5-8441-8555-3DA68BFB0C56}"/>
              </a:ext>
            </a:extLst>
          </p:cNvPr>
          <p:cNvPicPr>
            <a:picLocks noChangeAspect="1"/>
          </p:cNvPicPr>
          <p:nvPr/>
        </p:nvPicPr>
        <p:blipFill>
          <a:blip r:embed="rId5"/>
          <a:stretch>
            <a:fillRect/>
          </a:stretch>
        </p:blipFill>
        <p:spPr>
          <a:xfrm>
            <a:off x="6490968" y="2708539"/>
            <a:ext cx="5318832" cy="4059936"/>
          </a:xfrm>
          <a:prstGeom prst="rect">
            <a:avLst/>
          </a:prstGeom>
        </p:spPr>
      </p:pic>
      <p:sp>
        <p:nvSpPr>
          <p:cNvPr id="2" name="Rectangle 1">
            <a:extLst>
              <a:ext uri="{FF2B5EF4-FFF2-40B4-BE49-F238E27FC236}">
                <a16:creationId xmlns:a16="http://schemas.microsoft.com/office/drawing/2014/main" id="{7AF43BA2-10AF-8E4A-B71E-46BBA96CE035}"/>
              </a:ext>
            </a:extLst>
          </p:cNvPr>
          <p:cNvSpPr/>
          <p:nvPr/>
        </p:nvSpPr>
        <p:spPr>
          <a:xfrm>
            <a:off x="7813964" y="3172485"/>
            <a:ext cx="315883" cy="2840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9F0DFE-760B-5641-BF50-28528D021683}"/>
              </a:ext>
            </a:extLst>
          </p:cNvPr>
          <p:cNvSpPr txBox="1"/>
          <p:nvPr/>
        </p:nvSpPr>
        <p:spPr>
          <a:xfrm>
            <a:off x="8129847" y="3122610"/>
            <a:ext cx="1657003" cy="369333"/>
          </a:xfrm>
          <a:prstGeom prst="rect">
            <a:avLst/>
          </a:prstGeom>
          <a:noFill/>
        </p:spPr>
        <p:txBody>
          <a:bodyPr wrap="square" rtlCol="0">
            <a:spAutoFit/>
          </a:bodyPr>
          <a:lstStyle/>
          <a:p>
            <a:r>
              <a:rPr lang="en-US" dirty="0"/>
              <a:t>= 38 weeks</a:t>
            </a:r>
          </a:p>
        </p:txBody>
      </p:sp>
      <p:sp>
        <p:nvSpPr>
          <p:cNvPr id="7" name="Rectangle 6">
            <a:extLst>
              <a:ext uri="{FF2B5EF4-FFF2-40B4-BE49-F238E27FC236}">
                <a16:creationId xmlns:a16="http://schemas.microsoft.com/office/drawing/2014/main" id="{B40DEB65-8005-1C42-B227-DE7850711FC2}"/>
              </a:ext>
            </a:extLst>
          </p:cNvPr>
          <p:cNvSpPr/>
          <p:nvPr/>
        </p:nvSpPr>
        <p:spPr>
          <a:xfrm>
            <a:off x="7813963" y="2773553"/>
            <a:ext cx="315883" cy="284043"/>
          </a:xfrm>
          <a:prstGeom prst="rect">
            <a:avLst/>
          </a:prstGeom>
          <a:pattFill prst="lt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70C3DD-38A9-6545-8546-208E9371F32C}"/>
              </a:ext>
            </a:extLst>
          </p:cNvPr>
          <p:cNvSpPr txBox="1"/>
          <p:nvPr/>
        </p:nvSpPr>
        <p:spPr>
          <a:xfrm>
            <a:off x="8129847" y="2717863"/>
            <a:ext cx="1657003" cy="369333"/>
          </a:xfrm>
          <a:prstGeom prst="rect">
            <a:avLst/>
          </a:prstGeom>
          <a:noFill/>
        </p:spPr>
        <p:txBody>
          <a:bodyPr wrap="square" rtlCol="0">
            <a:spAutoFit/>
          </a:bodyPr>
          <a:lstStyle/>
          <a:p>
            <a:r>
              <a:rPr lang="en-US" dirty="0"/>
              <a:t>= 12 weeks</a:t>
            </a:r>
          </a:p>
        </p:txBody>
      </p:sp>
      <p:sp>
        <p:nvSpPr>
          <p:cNvPr id="5" name="Oval 4">
            <a:extLst>
              <a:ext uri="{FF2B5EF4-FFF2-40B4-BE49-F238E27FC236}">
                <a16:creationId xmlns:a16="http://schemas.microsoft.com/office/drawing/2014/main" id="{423AEE62-015D-3943-A987-97B0C3F89B02}"/>
              </a:ext>
            </a:extLst>
          </p:cNvPr>
          <p:cNvSpPr/>
          <p:nvPr/>
        </p:nvSpPr>
        <p:spPr>
          <a:xfrm>
            <a:off x="10193867" y="2841286"/>
            <a:ext cx="1032934" cy="36611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39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D9C319-51C4-4B3F-AEB3-47BB361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B51106-1AC1-5E46-9D3D-9586B0AFF7FE}"/>
              </a:ext>
            </a:extLst>
          </p:cNvPr>
          <p:cNvSpPr>
            <a:spLocks noGrp="1"/>
          </p:cNvSpPr>
          <p:nvPr>
            <p:ph type="title"/>
          </p:nvPr>
        </p:nvSpPr>
        <p:spPr>
          <a:xfrm>
            <a:off x="6744512" y="481858"/>
            <a:ext cx="3952071" cy="1152390"/>
          </a:xfrm>
          <a:solidFill>
            <a:schemeClr val="accent2"/>
          </a:solidFill>
        </p:spPr>
        <p:txBody>
          <a:bodyPr vert="horz" lIns="91440" tIns="45720" rIns="91440" bIns="45720" rtlCol="0" anchor="ctr">
            <a:normAutofit/>
          </a:bodyPr>
          <a:lstStyle/>
          <a:p>
            <a:pPr algn="ctr"/>
            <a:r>
              <a:rPr lang="en-US" sz="6000" b="1" dirty="0"/>
              <a:t>Aspiration</a:t>
            </a:r>
          </a:p>
        </p:txBody>
      </p:sp>
      <p:pic>
        <p:nvPicPr>
          <p:cNvPr id="5" name="Content Placeholder 4">
            <a:extLst>
              <a:ext uri="{FF2B5EF4-FFF2-40B4-BE49-F238E27FC236}">
                <a16:creationId xmlns:a16="http://schemas.microsoft.com/office/drawing/2014/main" id="{F1191F6C-74EC-BC43-A048-F7BE3DD8733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070022" y="10"/>
            <a:ext cx="6517512" cy="6857990"/>
          </a:xfrm>
          <a:prstGeom prst="rect">
            <a:avLst/>
          </a:prstGeom>
        </p:spPr>
      </p:pic>
      <p:sp>
        <p:nvSpPr>
          <p:cNvPr id="6" name="TextBox 5">
            <a:extLst>
              <a:ext uri="{FF2B5EF4-FFF2-40B4-BE49-F238E27FC236}">
                <a16:creationId xmlns:a16="http://schemas.microsoft.com/office/drawing/2014/main" id="{37661DBC-EF0E-FB48-9BA3-A036E3771831}"/>
              </a:ext>
            </a:extLst>
          </p:cNvPr>
          <p:cNvSpPr txBox="1"/>
          <p:nvPr/>
        </p:nvSpPr>
        <p:spPr>
          <a:xfrm>
            <a:off x="6094475" y="2007117"/>
            <a:ext cx="5532412" cy="523220"/>
          </a:xfrm>
          <a:prstGeom prst="rect">
            <a:avLst/>
          </a:prstGeom>
          <a:noFill/>
        </p:spPr>
        <p:txBody>
          <a:bodyPr wrap="none" rtlCol="0">
            <a:spAutoFit/>
          </a:bodyPr>
          <a:lstStyle/>
          <a:p>
            <a:r>
              <a:rPr lang="en-US" sz="2800" dirty="0"/>
              <a:t>Progesterone relaxes smooth muscle</a:t>
            </a:r>
          </a:p>
        </p:txBody>
      </p:sp>
      <p:sp>
        <p:nvSpPr>
          <p:cNvPr id="7" name="TextBox 6">
            <a:extLst>
              <a:ext uri="{FF2B5EF4-FFF2-40B4-BE49-F238E27FC236}">
                <a16:creationId xmlns:a16="http://schemas.microsoft.com/office/drawing/2014/main" id="{D833D2E8-F560-A842-9405-E3437A198C89}"/>
              </a:ext>
            </a:extLst>
          </p:cNvPr>
          <p:cNvSpPr txBox="1"/>
          <p:nvPr/>
        </p:nvSpPr>
        <p:spPr>
          <a:xfrm>
            <a:off x="7033020" y="3426426"/>
            <a:ext cx="3570401" cy="523220"/>
          </a:xfrm>
          <a:prstGeom prst="rect">
            <a:avLst/>
          </a:prstGeom>
          <a:noFill/>
        </p:spPr>
        <p:txBody>
          <a:bodyPr wrap="none" rtlCol="0">
            <a:spAutoFit/>
          </a:bodyPr>
          <a:lstStyle/>
          <a:p>
            <a:pPr algn="ctr"/>
            <a:r>
              <a:rPr lang="en-US" sz="2800" dirty="0"/>
              <a:t>Lower esophageal tone</a:t>
            </a:r>
          </a:p>
        </p:txBody>
      </p:sp>
      <p:sp>
        <p:nvSpPr>
          <p:cNvPr id="9" name="TextBox 8">
            <a:extLst>
              <a:ext uri="{FF2B5EF4-FFF2-40B4-BE49-F238E27FC236}">
                <a16:creationId xmlns:a16="http://schemas.microsoft.com/office/drawing/2014/main" id="{70471711-5584-1C46-88C2-C710F74222C5}"/>
              </a:ext>
            </a:extLst>
          </p:cNvPr>
          <p:cNvSpPr txBox="1"/>
          <p:nvPr/>
        </p:nvSpPr>
        <p:spPr>
          <a:xfrm>
            <a:off x="6219605" y="5448149"/>
            <a:ext cx="5267148" cy="1077218"/>
          </a:xfrm>
          <a:prstGeom prst="rect">
            <a:avLst/>
          </a:prstGeom>
          <a:solidFill>
            <a:srgbClr val="00B050"/>
          </a:solidFill>
        </p:spPr>
        <p:txBody>
          <a:bodyPr wrap="none" rtlCol="0">
            <a:spAutoFit/>
          </a:bodyPr>
          <a:lstStyle/>
          <a:p>
            <a:pPr algn="ctr"/>
            <a:r>
              <a:rPr lang="en-US" sz="3200" dirty="0"/>
              <a:t>Pearl: place orogastric tube to </a:t>
            </a:r>
          </a:p>
          <a:p>
            <a:pPr algn="ctr"/>
            <a:r>
              <a:rPr lang="en-US" sz="3200" dirty="0"/>
              <a:t>decompress stomach</a:t>
            </a:r>
          </a:p>
        </p:txBody>
      </p:sp>
      <p:sp>
        <p:nvSpPr>
          <p:cNvPr id="13" name="Down Arrow 12">
            <a:extLst>
              <a:ext uri="{FF2B5EF4-FFF2-40B4-BE49-F238E27FC236}">
                <a16:creationId xmlns:a16="http://schemas.microsoft.com/office/drawing/2014/main" id="{B03553AB-A874-914C-BE0E-EDFA9BC8995E}"/>
              </a:ext>
            </a:extLst>
          </p:cNvPr>
          <p:cNvSpPr/>
          <p:nvPr/>
        </p:nvSpPr>
        <p:spPr>
          <a:xfrm>
            <a:off x="8540042" y="2696554"/>
            <a:ext cx="556356" cy="62695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C647BC9-187F-8247-A39F-D6A02A04608F}"/>
              </a:ext>
            </a:extLst>
          </p:cNvPr>
          <p:cNvSpPr txBox="1"/>
          <p:nvPr/>
        </p:nvSpPr>
        <p:spPr>
          <a:xfrm>
            <a:off x="6891391" y="3872976"/>
            <a:ext cx="3923575" cy="954107"/>
          </a:xfrm>
          <a:prstGeom prst="rect">
            <a:avLst/>
          </a:prstGeom>
          <a:noFill/>
        </p:spPr>
        <p:txBody>
          <a:bodyPr wrap="none" rtlCol="0">
            <a:spAutoFit/>
          </a:bodyPr>
          <a:lstStyle/>
          <a:p>
            <a:pPr algn="ctr"/>
            <a:r>
              <a:rPr lang="en-US" sz="2800" dirty="0"/>
              <a:t>+</a:t>
            </a:r>
          </a:p>
          <a:p>
            <a:pPr algn="ctr"/>
            <a:r>
              <a:rPr lang="en-US" sz="2800" dirty="0"/>
              <a:t>Delayed gastric emptying </a:t>
            </a:r>
          </a:p>
        </p:txBody>
      </p:sp>
    </p:spTree>
    <p:extLst>
      <p:ext uri="{BB962C8B-B14F-4D97-AF65-F5344CB8AC3E}">
        <p14:creationId xmlns:p14="http://schemas.microsoft.com/office/powerpoint/2010/main" val="145362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3"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681163-342F-6F41-964A-AEB63369BAE2}"/>
              </a:ext>
            </a:extLst>
          </p:cNvPr>
          <p:cNvSpPr txBox="1"/>
          <p:nvPr/>
        </p:nvSpPr>
        <p:spPr>
          <a:xfrm>
            <a:off x="411494" y="4995494"/>
            <a:ext cx="11369010" cy="954107"/>
          </a:xfrm>
          <a:prstGeom prst="rect">
            <a:avLst/>
          </a:prstGeom>
          <a:noFill/>
        </p:spPr>
        <p:txBody>
          <a:bodyPr wrap="none" rtlCol="0">
            <a:spAutoFit/>
          </a:bodyPr>
          <a:lstStyle/>
          <a:p>
            <a:pPr algn="ctr"/>
            <a:r>
              <a:rPr lang="en-US" sz="3200" b="1" dirty="0">
                <a:solidFill>
                  <a:srgbClr val="FF0000"/>
                </a:solidFill>
              </a:rPr>
              <a:t>Bottom line – it’s controversial</a:t>
            </a:r>
          </a:p>
          <a:p>
            <a:pPr algn="ctr"/>
            <a:r>
              <a:rPr lang="en-US" sz="2400" dirty="0"/>
              <a:t>If used, apply light pressure as too much force and obscure view or make it difficult to bag</a:t>
            </a:r>
          </a:p>
        </p:txBody>
      </p:sp>
      <p:pic>
        <p:nvPicPr>
          <p:cNvPr id="5" name="Picture 4" descr="Graphical user interface, text, application, email&#10;&#10;Description automatically generated">
            <a:extLst>
              <a:ext uri="{FF2B5EF4-FFF2-40B4-BE49-F238E27FC236}">
                <a16:creationId xmlns:a16="http://schemas.microsoft.com/office/drawing/2014/main" id="{61EACC8A-EC8C-5240-9197-2E27F5F57BF8}"/>
              </a:ext>
            </a:extLst>
          </p:cNvPr>
          <p:cNvPicPr>
            <a:picLocks noChangeAspect="1"/>
          </p:cNvPicPr>
          <p:nvPr/>
        </p:nvPicPr>
        <p:blipFill>
          <a:blip r:embed="rId3"/>
          <a:stretch>
            <a:fillRect/>
          </a:stretch>
        </p:blipFill>
        <p:spPr>
          <a:xfrm>
            <a:off x="1287869" y="1768552"/>
            <a:ext cx="9616261" cy="2717639"/>
          </a:xfrm>
          <a:custGeom>
            <a:avLst/>
            <a:gdLst>
              <a:gd name="connsiteX0" fmla="*/ 0 w 9616261"/>
              <a:gd name="connsiteY0" fmla="*/ 0 h 2717639"/>
              <a:gd name="connsiteX1" fmla="*/ 565662 w 9616261"/>
              <a:gd name="connsiteY1" fmla="*/ 0 h 2717639"/>
              <a:gd name="connsiteX2" fmla="*/ 1035162 w 9616261"/>
              <a:gd name="connsiteY2" fmla="*/ 0 h 2717639"/>
              <a:gd name="connsiteX3" fmla="*/ 1600825 w 9616261"/>
              <a:gd name="connsiteY3" fmla="*/ 0 h 2717639"/>
              <a:gd name="connsiteX4" fmla="*/ 2262650 w 9616261"/>
              <a:gd name="connsiteY4" fmla="*/ 0 h 2717639"/>
              <a:gd name="connsiteX5" fmla="*/ 2924475 w 9616261"/>
              <a:gd name="connsiteY5" fmla="*/ 0 h 2717639"/>
              <a:gd name="connsiteX6" fmla="*/ 3586300 w 9616261"/>
              <a:gd name="connsiteY6" fmla="*/ 0 h 2717639"/>
              <a:gd name="connsiteX7" fmla="*/ 4344287 w 9616261"/>
              <a:gd name="connsiteY7" fmla="*/ 0 h 2717639"/>
              <a:gd name="connsiteX8" fmla="*/ 4909950 w 9616261"/>
              <a:gd name="connsiteY8" fmla="*/ 0 h 2717639"/>
              <a:gd name="connsiteX9" fmla="*/ 5571775 w 9616261"/>
              <a:gd name="connsiteY9" fmla="*/ 0 h 2717639"/>
              <a:gd name="connsiteX10" fmla="*/ 6137437 w 9616261"/>
              <a:gd name="connsiteY10" fmla="*/ 0 h 2717639"/>
              <a:gd name="connsiteX11" fmla="*/ 6703100 w 9616261"/>
              <a:gd name="connsiteY11" fmla="*/ 0 h 2717639"/>
              <a:gd name="connsiteX12" fmla="*/ 7268762 w 9616261"/>
              <a:gd name="connsiteY12" fmla="*/ 0 h 2717639"/>
              <a:gd name="connsiteX13" fmla="*/ 7545937 w 9616261"/>
              <a:gd name="connsiteY13" fmla="*/ 0 h 2717639"/>
              <a:gd name="connsiteX14" fmla="*/ 8207762 w 9616261"/>
              <a:gd name="connsiteY14" fmla="*/ 0 h 2717639"/>
              <a:gd name="connsiteX15" fmla="*/ 8484936 w 9616261"/>
              <a:gd name="connsiteY15" fmla="*/ 0 h 2717639"/>
              <a:gd name="connsiteX16" fmla="*/ 9050599 w 9616261"/>
              <a:gd name="connsiteY16" fmla="*/ 0 h 2717639"/>
              <a:gd name="connsiteX17" fmla="*/ 9616261 w 9616261"/>
              <a:gd name="connsiteY17" fmla="*/ 0 h 2717639"/>
              <a:gd name="connsiteX18" fmla="*/ 9616261 w 9616261"/>
              <a:gd name="connsiteY18" fmla="*/ 597881 h 2717639"/>
              <a:gd name="connsiteX19" fmla="*/ 9616261 w 9616261"/>
              <a:gd name="connsiteY19" fmla="*/ 1059879 h 2717639"/>
              <a:gd name="connsiteX20" fmla="*/ 9616261 w 9616261"/>
              <a:gd name="connsiteY20" fmla="*/ 1549054 h 2717639"/>
              <a:gd name="connsiteX21" fmla="*/ 9616261 w 9616261"/>
              <a:gd name="connsiteY21" fmla="*/ 2038229 h 2717639"/>
              <a:gd name="connsiteX22" fmla="*/ 9616261 w 9616261"/>
              <a:gd name="connsiteY22" fmla="*/ 2717639 h 2717639"/>
              <a:gd name="connsiteX23" fmla="*/ 9050599 w 9616261"/>
              <a:gd name="connsiteY23" fmla="*/ 2717639 h 2717639"/>
              <a:gd name="connsiteX24" fmla="*/ 8292611 w 9616261"/>
              <a:gd name="connsiteY24" fmla="*/ 2717639 h 2717639"/>
              <a:gd name="connsiteX25" fmla="*/ 7726949 w 9616261"/>
              <a:gd name="connsiteY25" fmla="*/ 2717639 h 2717639"/>
              <a:gd name="connsiteX26" fmla="*/ 6968961 w 9616261"/>
              <a:gd name="connsiteY26" fmla="*/ 2717639 h 2717639"/>
              <a:gd name="connsiteX27" fmla="*/ 6403299 w 9616261"/>
              <a:gd name="connsiteY27" fmla="*/ 2717639 h 2717639"/>
              <a:gd name="connsiteX28" fmla="*/ 5741473 w 9616261"/>
              <a:gd name="connsiteY28" fmla="*/ 2717639 h 2717639"/>
              <a:gd name="connsiteX29" fmla="*/ 5464299 w 9616261"/>
              <a:gd name="connsiteY29" fmla="*/ 2717639 h 2717639"/>
              <a:gd name="connsiteX30" fmla="*/ 4706311 w 9616261"/>
              <a:gd name="connsiteY30" fmla="*/ 2717639 h 2717639"/>
              <a:gd name="connsiteX31" fmla="*/ 4236811 w 9616261"/>
              <a:gd name="connsiteY31" fmla="*/ 2717639 h 2717639"/>
              <a:gd name="connsiteX32" fmla="*/ 3574986 w 9616261"/>
              <a:gd name="connsiteY32" fmla="*/ 2717639 h 2717639"/>
              <a:gd name="connsiteX33" fmla="*/ 3297812 w 9616261"/>
              <a:gd name="connsiteY33" fmla="*/ 2717639 h 2717639"/>
              <a:gd name="connsiteX34" fmla="*/ 2539824 w 9616261"/>
              <a:gd name="connsiteY34" fmla="*/ 2717639 h 2717639"/>
              <a:gd name="connsiteX35" fmla="*/ 2070324 w 9616261"/>
              <a:gd name="connsiteY35" fmla="*/ 2717639 h 2717639"/>
              <a:gd name="connsiteX36" fmla="*/ 1504662 w 9616261"/>
              <a:gd name="connsiteY36" fmla="*/ 2717639 h 2717639"/>
              <a:gd name="connsiteX37" fmla="*/ 1131325 w 9616261"/>
              <a:gd name="connsiteY37" fmla="*/ 2717639 h 2717639"/>
              <a:gd name="connsiteX38" fmla="*/ 0 w 9616261"/>
              <a:gd name="connsiteY38" fmla="*/ 2717639 h 2717639"/>
              <a:gd name="connsiteX39" fmla="*/ 0 w 9616261"/>
              <a:gd name="connsiteY39" fmla="*/ 2119758 h 2717639"/>
              <a:gd name="connsiteX40" fmla="*/ 0 w 9616261"/>
              <a:gd name="connsiteY40" fmla="*/ 1576231 h 2717639"/>
              <a:gd name="connsiteX41" fmla="*/ 0 w 9616261"/>
              <a:gd name="connsiteY41" fmla="*/ 1114232 h 2717639"/>
              <a:gd name="connsiteX42" fmla="*/ 0 w 9616261"/>
              <a:gd name="connsiteY42" fmla="*/ 543528 h 2717639"/>
              <a:gd name="connsiteX43" fmla="*/ 0 w 9616261"/>
              <a:gd name="connsiteY43" fmla="*/ 0 h 271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616261" h="2717639" fill="none" extrusionOk="0">
                <a:moveTo>
                  <a:pt x="0" y="0"/>
                </a:moveTo>
                <a:cubicBezTo>
                  <a:pt x="149332" y="-33842"/>
                  <a:pt x="361102" y="34939"/>
                  <a:pt x="565662" y="0"/>
                </a:cubicBezTo>
                <a:cubicBezTo>
                  <a:pt x="770222" y="-34939"/>
                  <a:pt x="805152" y="5175"/>
                  <a:pt x="1035162" y="0"/>
                </a:cubicBezTo>
                <a:cubicBezTo>
                  <a:pt x="1265172" y="-5175"/>
                  <a:pt x="1341050" y="49997"/>
                  <a:pt x="1600825" y="0"/>
                </a:cubicBezTo>
                <a:cubicBezTo>
                  <a:pt x="1860600" y="-49997"/>
                  <a:pt x="2022933" y="5909"/>
                  <a:pt x="2262650" y="0"/>
                </a:cubicBezTo>
                <a:cubicBezTo>
                  <a:pt x="2502368" y="-5909"/>
                  <a:pt x="2760195" y="38310"/>
                  <a:pt x="2924475" y="0"/>
                </a:cubicBezTo>
                <a:cubicBezTo>
                  <a:pt x="3088756" y="-38310"/>
                  <a:pt x="3334550" y="8813"/>
                  <a:pt x="3586300" y="0"/>
                </a:cubicBezTo>
                <a:cubicBezTo>
                  <a:pt x="3838051" y="-8813"/>
                  <a:pt x="4171079" y="20562"/>
                  <a:pt x="4344287" y="0"/>
                </a:cubicBezTo>
                <a:cubicBezTo>
                  <a:pt x="4517495" y="-20562"/>
                  <a:pt x="4732231" y="37659"/>
                  <a:pt x="4909950" y="0"/>
                </a:cubicBezTo>
                <a:cubicBezTo>
                  <a:pt x="5087669" y="-37659"/>
                  <a:pt x="5431692" y="75531"/>
                  <a:pt x="5571775" y="0"/>
                </a:cubicBezTo>
                <a:cubicBezTo>
                  <a:pt x="5711859" y="-75531"/>
                  <a:pt x="5974724" y="42261"/>
                  <a:pt x="6137437" y="0"/>
                </a:cubicBezTo>
                <a:cubicBezTo>
                  <a:pt x="6300150" y="-42261"/>
                  <a:pt x="6456107" y="9161"/>
                  <a:pt x="6703100" y="0"/>
                </a:cubicBezTo>
                <a:cubicBezTo>
                  <a:pt x="6950093" y="-9161"/>
                  <a:pt x="7042119" y="60395"/>
                  <a:pt x="7268762" y="0"/>
                </a:cubicBezTo>
                <a:cubicBezTo>
                  <a:pt x="7495405" y="-60395"/>
                  <a:pt x="7440123" y="113"/>
                  <a:pt x="7545937" y="0"/>
                </a:cubicBezTo>
                <a:cubicBezTo>
                  <a:pt x="7651752" y="-113"/>
                  <a:pt x="8069557" y="68290"/>
                  <a:pt x="8207762" y="0"/>
                </a:cubicBezTo>
                <a:cubicBezTo>
                  <a:pt x="8345968" y="-68290"/>
                  <a:pt x="8358859" y="22736"/>
                  <a:pt x="8484936" y="0"/>
                </a:cubicBezTo>
                <a:cubicBezTo>
                  <a:pt x="8611013" y="-22736"/>
                  <a:pt x="8894246" y="26670"/>
                  <a:pt x="9050599" y="0"/>
                </a:cubicBezTo>
                <a:cubicBezTo>
                  <a:pt x="9206952" y="-26670"/>
                  <a:pt x="9448534" y="60263"/>
                  <a:pt x="9616261" y="0"/>
                </a:cubicBezTo>
                <a:cubicBezTo>
                  <a:pt x="9633016" y="252410"/>
                  <a:pt x="9576528" y="474965"/>
                  <a:pt x="9616261" y="597881"/>
                </a:cubicBezTo>
                <a:cubicBezTo>
                  <a:pt x="9655994" y="720797"/>
                  <a:pt x="9580525" y="903464"/>
                  <a:pt x="9616261" y="1059879"/>
                </a:cubicBezTo>
                <a:cubicBezTo>
                  <a:pt x="9651997" y="1216294"/>
                  <a:pt x="9616100" y="1315696"/>
                  <a:pt x="9616261" y="1549054"/>
                </a:cubicBezTo>
                <a:cubicBezTo>
                  <a:pt x="9616422" y="1782412"/>
                  <a:pt x="9580284" y="1857123"/>
                  <a:pt x="9616261" y="2038229"/>
                </a:cubicBezTo>
                <a:cubicBezTo>
                  <a:pt x="9652238" y="2219336"/>
                  <a:pt x="9535597" y="2476262"/>
                  <a:pt x="9616261" y="2717639"/>
                </a:cubicBezTo>
                <a:cubicBezTo>
                  <a:pt x="9344449" y="2749182"/>
                  <a:pt x="9203132" y="2701445"/>
                  <a:pt x="9050599" y="2717639"/>
                </a:cubicBezTo>
                <a:cubicBezTo>
                  <a:pt x="8898066" y="2733833"/>
                  <a:pt x="8491041" y="2654965"/>
                  <a:pt x="8292611" y="2717639"/>
                </a:cubicBezTo>
                <a:cubicBezTo>
                  <a:pt x="8094181" y="2780313"/>
                  <a:pt x="7995980" y="2703533"/>
                  <a:pt x="7726949" y="2717639"/>
                </a:cubicBezTo>
                <a:cubicBezTo>
                  <a:pt x="7457918" y="2731745"/>
                  <a:pt x="7160767" y="2716604"/>
                  <a:pt x="6968961" y="2717639"/>
                </a:cubicBezTo>
                <a:cubicBezTo>
                  <a:pt x="6777155" y="2718674"/>
                  <a:pt x="6649097" y="2681264"/>
                  <a:pt x="6403299" y="2717639"/>
                </a:cubicBezTo>
                <a:cubicBezTo>
                  <a:pt x="6157501" y="2754014"/>
                  <a:pt x="6008648" y="2710524"/>
                  <a:pt x="5741473" y="2717639"/>
                </a:cubicBezTo>
                <a:cubicBezTo>
                  <a:pt x="5474298" y="2724754"/>
                  <a:pt x="5582011" y="2695302"/>
                  <a:pt x="5464299" y="2717639"/>
                </a:cubicBezTo>
                <a:cubicBezTo>
                  <a:pt x="5346587" y="2739976"/>
                  <a:pt x="4895393" y="2698625"/>
                  <a:pt x="4706311" y="2717639"/>
                </a:cubicBezTo>
                <a:cubicBezTo>
                  <a:pt x="4517229" y="2736653"/>
                  <a:pt x="4465229" y="2717530"/>
                  <a:pt x="4236811" y="2717639"/>
                </a:cubicBezTo>
                <a:cubicBezTo>
                  <a:pt x="4008393" y="2717748"/>
                  <a:pt x="3714112" y="2714358"/>
                  <a:pt x="3574986" y="2717639"/>
                </a:cubicBezTo>
                <a:cubicBezTo>
                  <a:pt x="3435861" y="2720920"/>
                  <a:pt x="3362229" y="2706611"/>
                  <a:pt x="3297812" y="2717639"/>
                </a:cubicBezTo>
                <a:cubicBezTo>
                  <a:pt x="3233395" y="2728667"/>
                  <a:pt x="2813343" y="2715190"/>
                  <a:pt x="2539824" y="2717639"/>
                </a:cubicBezTo>
                <a:cubicBezTo>
                  <a:pt x="2266305" y="2720088"/>
                  <a:pt x="2184802" y="2680003"/>
                  <a:pt x="2070324" y="2717639"/>
                </a:cubicBezTo>
                <a:cubicBezTo>
                  <a:pt x="1955846" y="2755275"/>
                  <a:pt x="1734085" y="2656741"/>
                  <a:pt x="1504662" y="2717639"/>
                </a:cubicBezTo>
                <a:cubicBezTo>
                  <a:pt x="1275239" y="2778537"/>
                  <a:pt x="1213701" y="2683679"/>
                  <a:pt x="1131325" y="2717639"/>
                </a:cubicBezTo>
                <a:cubicBezTo>
                  <a:pt x="1048949" y="2751599"/>
                  <a:pt x="313540" y="2691561"/>
                  <a:pt x="0" y="2717639"/>
                </a:cubicBezTo>
                <a:cubicBezTo>
                  <a:pt x="-26599" y="2444163"/>
                  <a:pt x="15248" y="2250009"/>
                  <a:pt x="0" y="2119758"/>
                </a:cubicBezTo>
                <a:cubicBezTo>
                  <a:pt x="-15248" y="1989507"/>
                  <a:pt x="24045" y="1771808"/>
                  <a:pt x="0" y="1576231"/>
                </a:cubicBezTo>
                <a:cubicBezTo>
                  <a:pt x="-24045" y="1380654"/>
                  <a:pt x="3662" y="1259536"/>
                  <a:pt x="0" y="1114232"/>
                </a:cubicBezTo>
                <a:cubicBezTo>
                  <a:pt x="-3662" y="968928"/>
                  <a:pt x="7841" y="800781"/>
                  <a:pt x="0" y="543528"/>
                </a:cubicBezTo>
                <a:cubicBezTo>
                  <a:pt x="-7841" y="286275"/>
                  <a:pt x="31927" y="216468"/>
                  <a:pt x="0" y="0"/>
                </a:cubicBezTo>
                <a:close/>
              </a:path>
              <a:path w="9616261" h="2717639" stroke="0" extrusionOk="0">
                <a:moveTo>
                  <a:pt x="0" y="0"/>
                </a:moveTo>
                <a:cubicBezTo>
                  <a:pt x="184387" y="-55813"/>
                  <a:pt x="343623" y="19607"/>
                  <a:pt x="469500" y="0"/>
                </a:cubicBezTo>
                <a:cubicBezTo>
                  <a:pt x="595377" y="-19607"/>
                  <a:pt x="655502" y="28703"/>
                  <a:pt x="746674" y="0"/>
                </a:cubicBezTo>
                <a:cubicBezTo>
                  <a:pt x="837846" y="-28703"/>
                  <a:pt x="1229169" y="23128"/>
                  <a:pt x="1504662" y="0"/>
                </a:cubicBezTo>
                <a:cubicBezTo>
                  <a:pt x="1780155" y="-23128"/>
                  <a:pt x="1869021" y="41553"/>
                  <a:pt x="1974162" y="0"/>
                </a:cubicBezTo>
                <a:cubicBezTo>
                  <a:pt x="2079303" y="-41553"/>
                  <a:pt x="2275831" y="39733"/>
                  <a:pt x="2443662" y="0"/>
                </a:cubicBezTo>
                <a:cubicBezTo>
                  <a:pt x="2611493" y="-39733"/>
                  <a:pt x="2988365" y="57800"/>
                  <a:pt x="3201649" y="0"/>
                </a:cubicBezTo>
                <a:cubicBezTo>
                  <a:pt x="3414933" y="-57800"/>
                  <a:pt x="3432882" y="26345"/>
                  <a:pt x="3574986" y="0"/>
                </a:cubicBezTo>
                <a:cubicBezTo>
                  <a:pt x="3717090" y="-26345"/>
                  <a:pt x="4048355" y="76180"/>
                  <a:pt x="4332974" y="0"/>
                </a:cubicBezTo>
                <a:cubicBezTo>
                  <a:pt x="4617593" y="-76180"/>
                  <a:pt x="4763554" y="52286"/>
                  <a:pt x="5090962" y="0"/>
                </a:cubicBezTo>
                <a:cubicBezTo>
                  <a:pt x="5418370" y="-52286"/>
                  <a:pt x="5409301" y="8596"/>
                  <a:pt x="5656624" y="0"/>
                </a:cubicBezTo>
                <a:cubicBezTo>
                  <a:pt x="5903947" y="-8596"/>
                  <a:pt x="6177185" y="8672"/>
                  <a:pt x="6414612" y="0"/>
                </a:cubicBezTo>
                <a:cubicBezTo>
                  <a:pt x="6652039" y="-8672"/>
                  <a:pt x="6769653" y="55594"/>
                  <a:pt x="6884112" y="0"/>
                </a:cubicBezTo>
                <a:cubicBezTo>
                  <a:pt x="6998571" y="-55594"/>
                  <a:pt x="7197760" y="37776"/>
                  <a:pt x="7353611" y="0"/>
                </a:cubicBezTo>
                <a:cubicBezTo>
                  <a:pt x="7509462" y="-37776"/>
                  <a:pt x="7717864" y="16986"/>
                  <a:pt x="8015436" y="0"/>
                </a:cubicBezTo>
                <a:cubicBezTo>
                  <a:pt x="8313008" y="-16986"/>
                  <a:pt x="8270899" y="27759"/>
                  <a:pt x="8484936" y="0"/>
                </a:cubicBezTo>
                <a:cubicBezTo>
                  <a:pt x="8698973" y="-27759"/>
                  <a:pt x="9342770" y="98064"/>
                  <a:pt x="9616261" y="0"/>
                </a:cubicBezTo>
                <a:cubicBezTo>
                  <a:pt x="9636828" y="159556"/>
                  <a:pt x="9608647" y="436254"/>
                  <a:pt x="9616261" y="597881"/>
                </a:cubicBezTo>
                <a:cubicBezTo>
                  <a:pt x="9623875" y="759508"/>
                  <a:pt x="9605682" y="894768"/>
                  <a:pt x="9616261" y="1168585"/>
                </a:cubicBezTo>
                <a:cubicBezTo>
                  <a:pt x="9626840" y="1442402"/>
                  <a:pt x="9584869" y="1520520"/>
                  <a:pt x="9616261" y="1739289"/>
                </a:cubicBezTo>
                <a:cubicBezTo>
                  <a:pt x="9647653" y="1958058"/>
                  <a:pt x="9601373" y="2035222"/>
                  <a:pt x="9616261" y="2201288"/>
                </a:cubicBezTo>
                <a:cubicBezTo>
                  <a:pt x="9631149" y="2367354"/>
                  <a:pt x="9593808" y="2609614"/>
                  <a:pt x="9616261" y="2717639"/>
                </a:cubicBezTo>
                <a:cubicBezTo>
                  <a:pt x="9384714" y="2736521"/>
                  <a:pt x="9184998" y="2706552"/>
                  <a:pt x="8954436" y="2717639"/>
                </a:cubicBezTo>
                <a:cubicBezTo>
                  <a:pt x="8723875" y="2728726"/>
                  <a:pt x="8694350" y="2675183"/>
                  <a:pt x="8581099" y="2717639"/>
                </a:cubicBezTo>
                <a:cubicBezTo>
                  <a:pt x="8467848" y="2760095"/>
                  <a:pt x="8150223" y="2674494"/>
                  <a:pt x="8015436" y="2717639"/>
                </a:cubicBezTo>
                <a:cubicBezTo>
                  <a:pt x="7880649" y="2760784"/>
                  <a:pt x="7807579" y="2700825"/>
                  <a:pt x="7738262" y="2717639"/>
                </a:cubicBezTo>
                <a:cubicBezTo>
                  <a:pt x="7668945" y="2734453"/>
                  <a:pt x="7534010" y="2697116"/>
                  <a:pt x="7461087" y="2717639"/>
                </a:cubicBezTo>
                <a:cubicBezTo>
                  <a:pt x="7388164" y="2738162"/>
                  <a:pt x="7109798" y="2694376"/>
                  <a:pt x="6895425" y="2717639"/>
                </a:cubicBezTo>
                <a:cubicBezTo>
                  <a:pt x="6681052" y="2740902"/>
                  <a:pt x="6703303" y="2679656"/>
                  <a:pt x="6522088" y="2717639"/>
                </a:cubicBezTo>
                <a:cubicBezTo>
                  <a:pt x="6340873" y="2755622"/>
                  <a:pt x="6153972" y="2659575"/>
                  <a:pt x="5860263" y="2717639"/>
                </a:cubicBezTo>
                <a:cubicBezTo>
                  <a:pt x="5566555" y="2775703"/>
                  <a:pt x="5595143" y="2699118"/>
                  <a:pt x="5486925" y="2717639"/>
                </a:cubicBezTo>
                <a:cubicBezTo>
                  <a:pt x="5378707" y="2736160"/>
                  <a:pt x="5045058" y="2710055"/>
                  <a:pt x="4825100" y="2717639"/>
                </a:cubicBezTo>
                <a:cubicBezTo>
                  <a:pt x="4605142" y="2725223"/>
                  <a:pt x="4654865" y="2688480"/>
                  <a:pt x="4547926" y="2717639"/>
                </a:cubicBezTo>
                <a:cubicBezTo>
                  <a:pt x="4440987" y="2746798"/>
                  <a:pt x="4183324" y="2707945"/>
                  <a:pt x="3886101" y="2717639"/>
                </a:cubicBezTo>
                <a:cubicBezTo>
                  <a:pt x="3588879" y="2727333"/>
                  <a:pt x="3680761" y="2706943"/>
                  <a:pt x="3512764" y="2717639"/>
                </a:cubicBezTo>
                <a:cubicBezTo>
                  <a:pt x="3344767" y="2728335"/>
                  <a:pt x="3301417" y="2715462"/>
                  <a:pt x="3235589" y="2717639"/>
                </a:cubicBezTo>
                <a:cubicBezTo>
                  <a:pt x="3169761" y="2719816"/>
                  <a:pt x="2988793" y="2704304"/>
                  <a:pt x="2862252" y="2717639"/>
                </a:cubicBezTo>
                <a:cubicBezTo>
                  <a:pt x="2735711" y="2730974"/>
                  <a:pt x="2359447" y="2647389"/>
                  <a:pt x="2200427" y="2717639"/>
                </a:cubicBezTo>
                <a:cubicBezTo>
                  <a:pt x="2041407" y="2787889"/>
                  <a:pt x="1936032" y="2676251"/>
                  <a:pt x="1827090" y="2717639"/>
                </a:cubicBezTo>
                <a:cubicBezTo>
                  <a:pt x="1718148" y="2759027"/>
                  <a:pt x="1644169" y="2712788"/>
                  <a:pt x="1549915" y="2717639"/>
                </a:cubicBezTo>
                <a:cubicBezTo>
                  <a:pt x="1455661" y="2722490"/>
                  <a:pt x="1299140" y="2701786"/>
                  <a:pt x="1176578" y="2717639"/>
                </a:cubicBezTo>
                <a:cubicBezTo>
                  <a:pt x="1054016" y="2733492"/>
                  <a:pt x="834658" y="2685901"/>
                  <a:pt x="707078" y="2717639"/>
                </a:cubicBezTo>
                <a:cubicBezTo>
                  <a:pt x="579498" y="2749377"/>
                  <a:pt x="203762" y="2659535"/>
                  <a:pt x="0" y="2717639"/>
                </a:cubicBezTo>
                <a:cubicBezTo>
                  <a:pt x="-58482" y="2499517"/>
                  <a:pt x="29180" y="2398335"/>
                  <a:pt x="0" y="2228464"/>
                </a:cubicBezTo>
                <a:cubicBezTo>
                  <a:pt x="-29180" y="2058594"/>
                  <a:pt x="10554" y="1844583"/>
                  <a:pt x="0" y="1739289"/>
                </a:cubicBezTo>
                <a:cubicBezTo>
                  <a:pt x="-10554" y="1633996"/>
                  <a:pt x="37274" y="1412202"/>
                  <a:pt x="0" y="1195761"/>
                </a:cubicBezTo>
                <a:cubicBezTo>
                  <a:pt x="-37274" y="979320"/>
                  <a:pt x="19272" y="892035"/>
                  <a:pt x="0" y="652233"/>
                </a:cubicBezTo>
                <a:cubicBezTo>
                  <a:pt x="-19272" y="412431"/>
                  <a:pt x="7414" y="269184"/>
                  <a:pt x="0" y="0"/>
                </a:cubicBezTo>
                <a:close/>
              </a:path>
            </a:pathLst>
          </a:custGeom>
          <a:ln w="7620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2" name="TextBox 1">
            <a:extLst>
              <a:ext uri="{FF2B5EF4-FFF2-40B4-BE49-F238E27FC236}">
                <a16:creationId xmlns:a16="http://schemas.microsoft.com/office/drawing/2014/main" id="{51DA2E74-6B1C-D04E-BC5F-A81416751190}"/>
              </a:ext>
            </a:extLst>
          </p:cNvPr>
          <p:cNvSpPr txBox="1"/>
          <p:nvPr/>
        </p:nvSpPr>
        <p:spPr>
          <a:xfrm>
            <a:off x="1406318" y="243586"/>
            <a:ext cx="9379363" cy="1015663"/>
          </a:xfrm>
          <a:prstGeom prst="rect">
            <a:avLst/>
          </a:prstGeom>
          <a:solidFill>
            <a:schemeClr val="accent2"/>
          </a:solidFill>
        </p:spPr>
        <p:txBody>
          <a:bodyPr wrap="none" rtlCol="0">
            <a:spAutoFit/>
          </a:bodyPr>
          <a:lstStyle/>
          <a:p>
            <a:r>
              <a:rPr lang="en-US" sz="6000" dirty="0"/>
              <a:t>What about cricoid pressure?</a:t>
            </a:r>
          </a:p>
        </p:txBody>
      </p:sp>
    </p:spTree>
    <p:extLst>
      <p:ext uri="{BB962C8B-B14F-4D97-AF65-F5344CB8AC3E}">
        <p14:creationId xmlns:p14="http://schemas.microsoft.com/office/powerpoint/2010/main" val="308497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26539F5-2291-AF4E-BAD3-6B9B47CF15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itle 1">
            <a:extLst>
              <a:ext uri="{FF2B5EF4-FFF2-40B4-BE49-F238E27FC236}">
                <a16:creationId xmlns:a16="http://schemas.microsoft.com/office/drawing/2014/main" id="{F393C372-0463-8A4A-9CE6-F3F2B76DABFE}"/>
              </a:ext>
            </a:extLst>
          </p:cNvPr>
          <p:cNvSpPr txBox="1">
            <a:spLocks/>
          </p:cNvSpPr>
          <p:nvPr/>
        </p:nvSpPr>
        <p:spPr>
          <a:xfrm>
            <a:off x="2953096" y="897467"/>
            <a:ext cx="6285807" cy="5328765"/>
          </a:xfrm>
          <a:prstGeom prst="rect">
            <a:avLst/>
          </a:prstGeom>
          <a:solidFill>
            <a:schemeClr val="bg1"/>
          </a:solidFill>
          <a:ln w="174625" cmpd="thinThick">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Font typeface="+mj-lt"/>
              <a:buAutoNum type="arabicPeriod"/>
            </a:pPr>
            <a:endParaRPr lang="en-US" sz="3600" dirty="0"/>
          </a:p>
          <a:p>
            <a:pPr marL="742950" indent="-742950">
              <a:buFont typeface="+mj-lt"/>
              <a:buAutoNum type="arabicPeriod"/>
            </a:pPr>
            <a:endParaRPr lang="en-US" sz="3600" dirty="0">
              <a:latin typeface="+mn-lt"/>
            </a:endParaRPr>
          </a:p>
          <a:p>
            <a:pPr marL="742950" indent="-742950">
              <a:buFont typeface="+mj-lt"/>
              <a:buAutoNum type="arabicPeriod"/>
            </a:pPr>
            <a:r>
              <a:rPr lang="en-US" sz="3600" dirty="0">
                <a:latin typeface="+mn-lt"/>
              </a:rPr>
              <a:t>Increased minute ventilation</a:t>
            </a:r>
          </a:p>
          <a:p>
            <a:pPr marL="742950" indent="-742950">
              <a:buFont typeface="+mj-lt"/>
              <a:buAutoNum type="arabicPeriod"/>
            </a:pPr>
            <a:endParaRPr lang="en-US" sz="3600" dirty="0">
              <a:latin typeface="+mn-lt"/>
            </a:endParaRPr>
          </a:p>
          <a:p>
            <a:pPr marL="742950" indent="-742950">
              <a:buFont typeface="+mj-lt"/>
              <a:buAutoNum type="arabicPeriod"/>
            </a:pPr>
            <a:r>
              <a:rPr lang="en-US" sz="3600" dirty="0">
                <a:latin typeface="+mn-lt"/>
              </a:rPr>
              <a:t>Decreased functional residual capacity </a:t>
            </a:r>
            <a:br>
              <a:rPr lang="en-US" sz="2800" dirty="0"/>
            </a:br>
            <a:endParaRPr lang="en-US" sz="2800" dirty="0">
              <a:solidFill>
                <a:schemeClr val="tx1">
                  <a:lumMod val="95000"/>
                  <a:lumOff val="5000"/>
                </a:schemeClr>
              </a:solidFill>
            </a:endParaRPr>
          </a:p>
        </p:txBody>
      </p:sp>
      <p:sp>
        <p:nvSpPr>
          <p:cNvPr id="5" name="TextBox 4">
            <a:extLst>
              <a:ext uri="{FF2B5EF4-FFF2-40B4-BE49-F238E27FC236}">
                <a16:creationId xmlns:a16="http://schemas.microsoft.com/office/drawing/2014/main" id="{9AB67274-81CB-FA4C-AD85-4255690FBCDA}"/>
              </a:ext>
            </a:extLst>
          </p:cNvPr>
          <p:cNvSpPr txBox="1"/>
          <p:nvPr/>
        </p:nvSpPr>
        <p:spPr>
          <a:xfrm>
            <a:off x="4510244" y="1296785"/>
            <a:ext cx="3171509" cy="1015663"/>
          </a:xfrm>
          <a:prstGeom prst="rect">
            <a:avLst/>
          </a:prstGeom>
          <a:solidFill>
            <a:srgbClr val="00B0F0"/>
          </a:solidFill>
        </p:spPr>
        <p:txBody>
          <a:bodyPr wrap="none" rtlCol="0">
            <a:spAutoFit/>
          </a:bodyPr>
          <a:lstStyle/>
          <a:p>
            <a:r>
              <a:rPr lang="en-US" sz="6000" b="1" dirty="0">
                <a:latin typeface="+mj-lt"/>
              </a:rPr>
              <a:t>Breathing</a:t>
            </a:r>
          </a:p>
        </p:txBody>
      </p:sp>
    </p:spTree>
    <p:extLst>
      <p:ext uri="{BB962C8B-B14F-4D97-AF65-F5344CB8AC3E}">
        <p14:creationId xmlns:p14="http://schemas.microsoft.com/office/powerpoint/2010/main" val="410104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741A13FD4ED14391A13A920C359674" ma:contentTypeVersion="16" ma:contentTypeDescription="Create a new document." ma:contentTypeScope="" ma:versionID="8984610da1d3f46f7d3ea494357d083c">
  <xsd:schema xmlns:xsd="http://www.w3.org/2001/XMLSchema" xmlns:xs="http://www.w3.org/2001/XMLSchema" xmlns:p="http://schemas.microsoft.com/office/2006/metadata/properties" xmlns:ns2="0e038788-414a-4a1a-89df-8b94fd1268d8" xmlns:ns3="8957598b-99e0-4075-93e6-351f01cf2787" targetNamespace="http://schemas.microsoft.com/office/2006/metadata/properties" ma:root="true" ma:fieldsID="8bb15a4efc55946bb631a8bf72647bb6" ns2:_="" ns3:_="">
    <xsd:import namespace="0e038788-414a-4a1a-89df-8b94fd1268d8"/>
    <xsd:import namespace="8957598b-99e0-4075-93e6-351f01cf27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38788-414a-4a1a-89df-8b94fd1268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d1f02-b2ee-4df6-addf-38d848148b2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57598b-99e0-4075-93e6-351f01cf27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bf5acd9-779c-4f29-96bd-41ce33a9a158}" ma:internalName="TaxCatchAll" ma:showField="CatchAllData" ma:web="8957598b-99e0-4075-93e6-351f01cf2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038788-414a-4a1a-89df-8b94fd1268d8">
      <Terms xmlns="http://schemas.microsoft.com/office/infopath/2007/PartnerControls"/>
    </lcf76f155ced4ddcb4097134ff3c332f>
    <TaxCatchAll xmlns="8957598b-99e0-4075-93e6-351f01cf2787" xsi:nil="true"/>
  </documentManagement>
</p:properties>
</file>

<file path=customXml/itemProps1.xml><?xml version="1.0" encoding="utf-8"?>
<ds:datastoreItem xmlns:ds="http://schemas.openxmlformats.org/officeDocument/2006/customXml" ds:itemID="{EC8087B7-7C27-4ABF-860D-D265CA4E9CDC}">
  <ds:schemaRefs>
    <ds:schemaRef ds:uri="http://schemas.microsoft.com/sharepoint/v3/contenttype/forms"/>
  </ds:schemaRefs>
</ds:datastoreItem>
</file>

<file path=customXml/itemProps2.xml><?xml version="1.0" encoding="utf-8"?>
<ds:datastoreItem xmlns:ds="http://schemas.openxmlformats.org/officeDocument/2006/customXml" ds:itemID="{6CB91740-4BAC-40E1-9873-529C716BBA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38788-414a-4a1a-89df-8b94fd1268d8"/>
    <ds:schemaRef ds:uri="8957598b-99e0-4075-93e6-351f01cf27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752D9B-C338-4FD6-9002-F42DAFA69B0A}">
  <ds:schemaRefs>
    <ds:schemaRef ds:uri="http://purl.org/dc/terms/"/>
    <ds:schemaRef ds:uri="http://www.w3.org/XML/1998/namespace"/>
    <ds:schemaRef ds:uri="8957598b-99e0-4075-93e6-351f01cf2787"/>
    <ds:schemaRef ds:uri="0e038788-414a-4a1a-89df-8b94fd1268d8"/>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210</TotalTime>
  <Words>3860</Words>
  <Application>Microsoft Office PowerPoint</Application>
  <PresentationFormat>Widescreen</PresentationFormat>
  <Paragraphs>462</Paragraphs>
  <Slides>37</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Courier New</vt:lpstr>
      <vt:lpstr>Symbol</vt:lpstr>
      <vt:lpstr>Times New Roman</vt:lpstr>
      <vt:lpstr>Office Theme</vt:lpstr>
      <vt:lpstr>Pregnancy &amp; Trauma</vt:lpstr>
      <vt:lpstr>PowerPoint Presentation</vt:lpstr>
      <vt:lpstr>PowerPoint Presentation</vt:lpstr>
      <vt:lpstr>What makes trauma in pregnancy different?</vt:lpstr>
      <vt:lpstr> </vt:lpstr>
      <vt:lpstr>PowerPoint Presentation</vt:lpstr>
      <vt:lpstr>Aspiration</vt:lpstr>
      <vt:lpstr>PowerPoint Presentation</vt:lpstr>
      <vt:lpstr>PowerPoint Presentation</vt:lpstr>
      <vt:lpstr>PowerPoint Presentation</vt:lpstr>
      <vt:lpstr>PowerPoint Presentation</vt:lpstr>
      <vt:lpstr>PowerPoint Presentation</vt:lpstr>
      <vt:lpstr>PowerPoint Presentation</vt:lpstr>
      <vt:lpstr>Difficult Airway</vt:lpstr>
      <vt:lpstr>Circulation </vt:lpstr>
      <vt:lpstr>Blood Volume </vt:lpstr>
      <vt:lpstr>Effects of  Blood Loss </vt:lpstr>
      <vt:lpstr>PowerPoint Presentation</vt:lpstr>
      <vt:lpstr>PowerPoint Presentation</vt:lpstr>
      <vt:lpstr>PowerPoint Presentation</vt:lpstr>
      <vt:lpstr>Abdominal Trauma</vt:lpstr>
      <vt:lpstr>PowerPoint Presentation</vt:lpstr>
      <vt:lpstr>PowerPoint Presentation</vt:lpstr>
      <vt:lpstr>Perimortem Cesarean Delivery (PMCD)</vt:lpstr>
      <vt:lpstr>Maternal Cardiac Arrest - Follow standard ACLS algorithms </vt:lpstr>
      <vt:lpstr>IVC and Aorta Compression </vt:lpstr>
      <vt:lpstr>Left Uterine Displacement Manual vs Tilt</vt:lpstr>
      <vt:lpstr>PMCD Indications</vt:lpstr>
      <vt:lpstr>PowerPoint Presentation</vt:lpstr>
      <vt:lpstr>PowerPoint Presentation</vt:lpstr>
      <vt:lpstr>PowerPoint Presentation</vt:lpstr>
      <vt:lpstr>Performing a PMCD</vt:lpstr>
      <vt:lpstr>Perimortem cesarean delivery (PMCD)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 &amp; Trauma</dc:title>
  <dc:creator>bjguest44@gmail.com</dc:creator>
  <cp:lastModifiedBy>Bernadette Maloney</cp:lastModifiedBy>
  <cp:revision>20</cp:revision>
  <dcterms:created xsi:type="dcterms:W3CDTF">2020-10-15T00:53:50Z</dcterms:created>
  <dcterms:modified xsi:type="dcterms:W3CDTF">2023-03-04T17:31:40Z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0x010100EA741A13FD4ED14391A13A920C359674</vt:lpwstr>
  </property>
  <property fmtid="{D5CDD505-2E9C-101B-9397-08002B2CF9AE}" pid="3" name="MediaServiceImageTags">
    <vt:lpwstr/>
  </property>
</Properties>
</file>