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658" r:id="rId5"/>
    <p:sldId id="659" r:id="rId6"/>
    <p:sldId id="293" r:id="rId7"/>
    <p:sldId id="289" r:id="rId8"/>
    <p:sldId id="271" r:id="rId9"/>
    <p:sldId id="257" r:id="rId10"/>
    <p:sldId id="276" r:id="rId11"/>
    <p:sldId id="277" r:id="rId12"/>
    <p:sldId id="260" r:id="rId13"/>
    <p:sldId id="278" r:id="rId14"/>
    <p:sldId id="279" r:id="rId15"/>
    <p:sldId id="261" r:id="rId16"/>
    <p:sldId id="280" r:id="rId17"/>
    <p:sldId id="281" r:id="rId18"/>
    <p:sldId id="268" r:id="rId19"/>
    <p:sldId id="269" r:id="rId20"/>
    <p:sldId id="270" r:id="rId21"/>
    <p:sldId id="272" r:id="rId22"/>
    <p:sldId id="273" r:id="rId23"/>
    <p:sldId id="274" r:id="rId24"/>
    <p:sldId id="275" r:id="rId25"/>
    <p:sldId id="283" r:id="rId26"/>
    <p:sldId id="32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94"/>
    <p:restoredTop sz="94674"/>
  </p:normalViewPr>
  <p:slideViewPr>
    <p:cSldViewPr snapToGrid="0" snapToObjects="1">
      <p:cViewPr varScale="1">
        <p:scale>
          <a:sx n="102" d="100"/>
          <a:sy n="102" d="100"/>
        </p:scale>
        <p:origin x="62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E23358-C868-47BF-BF27-C93D7E11DEB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59CE56A-97AB-4572-8595-E63692121790}">
      <dgm:prSet/>
      <dgm:spPr/>
      <dgm:t>
        <a:bodyPr/>
        <a:lstStyle/>
        <a:p>
          <a:r>
            <a:rPr lang="en-US"/>
            <a:t>FDA-approved indications:</a:t>
          </a:r>
        </a:p>
      </dgm:t>
    </dgm:pt>
    <dgm:pt modelId="{4245565B-54FB-4CD7-A3D3-973789F03518}" type="parTrans" cxnId="{37536EBE-5178-4FB0-ABF0-4CCCD4AC161B}">
      <dgm:prSet/>
      <dgm:spPr/>
      <dgm:t>
        <a:bodyPr/>
        <a:lstStyle/>
        <a:p>
          <a:endParaRPr lang="en-US"/>
        </a:p>
      </dgm:t>
    </dgm:pt>
    <dgm:pt modelId="{612D5878-B820-4A23-ACB0-7C2F5F881EAC}" type="sibTrans" cxnId="{37536EBE-5178-4FB0-ABF0-4CCCD4AC161B}">
      <dgm:prSet/>
      <dgm:spPr/>
      <dgm:t>
        <a:bodyPr/>
        <a:lstStyle/>
        <a:p>
          <a:endParaRPr lang="en-US"/>
        </a:p>
      </dgm:t>
    </dgm:pt>
    <dgm:pt modelId="{7BC551C0-6478-4079-AE70-49FCE9B04455}">
      <dgm:prSet/>
      <dgm:spPr/>
      <dgm:t>
        <a:bodyPr/>
        <a:lstStyle/>
        <a:p>
          <a:r>
            <a:rPr lang="en-US"/>
            <a:t>RA</a:t>
          </a:r>
        </a:p>
      </dgm:t>
    </dgm:pt>
    <dgm:pt modelId="{770748BB-8614-4031-9799-780595763011}" type="parTrans" cxnId="{AA6D4368-B78C-4D5E-9BDD-3A180822697B}">
      <dgm:prSet/>
      <dgm:spPr/>
      <dgm:t>
        <a:bodyPr/>
        <a:lstStyle/>
        <a:p>
          <a:endParaRPr lang="en-US"/>
        </a:p>
      </dgm:t>
    </dgm:pt>
    <dgm:pt modelId="{FEA46A67-A0B5-43A2-A26C-40C26F5996B7}" type="sibTrans" cxnId="{AA6D4368-B78C-4D5E-9BDD-3A180822697B}">
      <dgm:prSet/>
      <dgm:spPr/>
      <dgm:t>
        <a:bodyPr/>
        <a:lstStyle/>
        <a:p>
          <a:endParaRPr lang="en-US"/>
        </a:p>
      </dgm:t>
    </dgm:pt>
    <dgm:pt modelId="{5EC56211-1DB3-4315-8424-2FA9CB0A64F6}">
      <dgm:prSet/>
      <dgm:spPr/>
      <dgm:t>
        <a:bodyPr/>
        <a:lstStyle/>
        <a:p>
          <a:r>
            <a:rPr lang="en-US"/>
            <a:t>Psoriasis</a:t>
          </a:r>
        </a:p>
      </dgm:t>
    </dgm:pt>
    <dgm:pt modelId="{378443E3-DBAA-4AD8-9CFB-1E29F01AD7EA}" type="parTrans" cxnId="{6CE61F65-42DC-4053-A0C7-EC8F638C37A9}">
      <dgm:prSet/>
      <dgm:spPr/>
      <dgm:t>
        <a:bodyPr/>
        <a:lstStyle/>
        <a:p>
          <a:endParaRPr lang="en-US"/>
        </a:p>
      </dgm:t>
    </dgm:pt>
    <dgm:pt modelId="{8E298B7E-E911-407E-9927-167B308E8363}" type="sibTrans" cxnId="{6CE61F65-42DC-4053-A0C7-EC8F638C37A9}">
      <dgm:prSet/>
      <dgm:spPr/>
      <dgm:t>
        <a:bodyPr/>
        <a:lstStyle/>
        <a:p>
          <a:endParaRPr lang="en-US"/>
        </a:p>
      </dgm:t>
    </dgm:pt>
    <dgm:pt modelId="{416E7935-48BB-454A-A5A3-EC3D48A55D9C}">
      <dgm:prSet/>
      <dgm:spPr/>
      <dgm:t>
        <a:bodyPr/>
        <a:lstStyle/>
        <a:p>
          <a:r>
            <a:rPr lang="en-US" dirty="0"/>
            <a:t>Off-label use:</a:t>
          </a:r>
        </a:p>
      </dgm:t>
    </dgm:pt>
    <dgm:pt modelId="{E0713575-629D-46CB-BD0B-FEB66C347B22}" type="parTrans" cxnId="{09D83AFD-94A8-4DDD-8206-25D596C95EDD}">
      <dgm:prSet/>
      <dgm:spPr/>
      <dgm:t>
        <a:bodyPr/>
        <a:lstStyle/>
        <a:p>
          <a:endParaRPr lang="en-US"/>
        </a:p>
      </dgm:t>
    </dgm:pt>
    <dgm:pt modelId="{426A9293-903D-43D1-B840-1A3030B6CD25}" type="sibTrans" cxnId="{09D83AFD-94A8-4DDD-8206-25D596C95EDD}">
      <dgm:prSet/>
      <dgm:spPr/>
      <dgm:t>
        <a:bodyPr/>
        <a:lstStyle/>
        <a:p>
          <a:endParaRPr lang="en-US"/>
        </a:p>
      </dgm:t>
    </dgm:pt>
    <dgm:pt modelId="{39B336FB-089F-426B-A677-F1712AF519EE}">
      <dgm:prSet/>
      <dgm:spPr/>
      <dgm:t>
        <a:bodyPr/>
        <a:lstStyle/>
        <a:p>
          <a:r>
            <a:rPr lang="en-US"/>
            <a:t>Inflammatory arthritis in SLE, MCTD</a:t>
          </a:r>
        </a:p>
      </dgm:t>
    </dgm:pt>
    <dgm:pt modelId="{41CA406D-A124-4882-BA0B-F5524871B766}" type="parTrans" cxnId="{A1B9CA12-E8B5-4D61-B66D-41D2D857D190}">
      <dgm:prSet/>
      <dgm:spPr/>
      <dgm:t>
        <a:bodyPr/>
        <a:lstStyle/>
        <a:p>
          <a:endParaRPr lang="en-US"/>
        </a:p>
      </dgm:t>
    </dgm:pt>
    <dgm:pt modelId="{FBA950A2-C380-4740-ABF3-4F25D80266E5}" type="sibTrans" cxnId="{A1B9CA12-E8B5-4D61-B66D-41D2D857D190}">
      <dgm:prSet/>
      <dgm:spPr/>
      <dgm:t>
        <a:bodyPr/>
        <a:lstStyle/>
        <a:p>
          <a:endParaRPr lang="en-US"/>
        </a:p>
      </dgm:t>
    </dgm:pt>
    <dgm:pt modelId="{FEF039DE-43E1-4CE4-BB9E-BBB16C827C13}">
      <dgm:prSet/>
      <dgm:spPr/>
      <dgm:t>
        <a:bodyPr/>
        <a:lstStyle/>
        <a:p>
          <a:r>
            <a:rPr lang="en-US" dirty="0" err="1"/>
            <a:t>Spondyloarthritis</a:t>
          </a:r>
          <a:r>
            <a:rPr lang="en-US" dirty="0"/>
            <a:t> w/ peripheral joint involvement: Psoriatic arthritis, Reactive arthritis</a:t>
          </a:r>
        </a:p>
      </dgm:t>
    </dgm:pt>
    <dgm:pt modelId="{AFA11D76-A46D-46CA-A9AC-C0251CA4215B}" type="parTrans" cxnId="{059568E9-57EA-4372-B969-324DFCB3A969}">
      <dgm:prSet/>
      <dgm:spPr/>
      <dgm:t>
        <a:bodyPr/>
        <a:lstStyle/>
        <a:p>
          <a:endParaRPr lang="en-US"/>
        </a:p>
      </dgm:t>
    </dgm:pt>
    <dgm:pt modelId="{C74C041B-6FFE-459A-ACA6-C10B5FD035EC}" type="sibTrans" cxnId="{059568E9-57EA-4372-B969-324DFCB3A969}">
      <dgm:prSet/>
      <dgm:spPr/>
      <dgm:t>
        <a:bodyPr/>
        <a:lstStyle/>
        <a:p>
          <a:endParaRPr lang="en-US"/>
        </a:p>
      </dgm:t>
    </dgm:pt>
    <dgm:pt modelId="{C8262175-E140-4F0E-A2BC-A33167B7985B}">
      <dgm:prSet/>
      <dgm:spPr/>
      <dgm:t>
        <a:bodyPr/>
        <a:lstStyle/>
        <a:p>
          <a:r>
            <a:rPr lang="en-US"/>
            <a:t>ANCA vasculitis, PAN, Takayasu arteritis</a:t>
          </a:r>
        </a:p>
      </dgm:t>
    </dgm:pt>
    <dgm:pt modelId="{22D34D22-7131-4ACE-8610-53113F196E76}" type="parTrans" cxnId="{83A718E7-CADE-4F48-B86A-74B059B17EC4}">
      <dgm:prSet/>
      <dgm:spPr/>
      <dgm:t>
        <a:bodyPr/>
        <a:lstStyle/>
        <a:p>
          <a:endParaRPr lang="en-US"/>
        </a:p>
      </dgm:t>
    </dgm:pt>
    <dgm:pt modelId="{37DF02CC-B129-4A19-8F00-22B8064B61FC}" type="sibTrans" cxnId="{83A718E7-CADE-4F48-B86A-74B059B17EC4}">
      <dgm:prSet/>
      <dgm:spPr/>
      <dgm:t>
        <a:bodyPr/>
        <a:lstStyle/>
        <a:p>
          <a:endParaRPr lang="en-US"/>
        </a:p>
      </dgm:t>
    </dgm:pt>
    <dgm:pt modelId="{D1B7981F-768E-401A-AD13-1DF528862451}">
      <dgm:prSet/>
      <dgm:spPr/>
      <dgm:t>
        <a:bodyPr/>
        <a:lstStyle/>
        <a:p>
          <a:r>
            <a:rPr lang="en-US"/>
            <a:t>Sarcoidosis</a:t>
          </a:r>
        </a:p>
      </dgm:t>
    </dgm:pt>
    <dgm:pt modelId="{8C8B7534-4541-493F-B096-2350742780C5}" type="parTrans" cxnId="{7B368AC7-EBF8-4D19-A273-A8260CEE209B}">
      <dgm:prSet/>
      <dgm:spPr/>
      <dgm:t>
        <a:bodyPr/>
        <a:lstStyle/>
        <a:p>
          <a:endParaRPr lang="en-US"/>
        </a:p>
      </dgm:t>
    </dgm:pt>
    <dgm:pt modelId="{F782C996-3031-4794-9C13-FCC719A20793}" type="sibTrans" cxnId="{7B368AC7-EBF8-4D19-A273-A8260CEE209B}">
      <dgm:prSet/>
      <dgm:spPr/>
      <dgm:t>
        <a:bodyPr/>
        <a:lstStyle/>
        <a:p>
          <a:endParaRPr lang="en-US"/>
        </a:p>
      </dgm:t>
    </dgm:pt>
    <dgm:pt modelId="{8DE65C9A-D534-4262-A2C4-E1D4A4A23594}">
      <dgm:prSet/>
      <dgm:spPr/>
      <dgm:t>
        <a:bodyPr/>
        <a:lstStyle/>
        <a:p>
          <a:r>
            <a:rPr lang="en-US"/>
            <a:t>Dermatomyositis/Polymyositis</a:t>
          </a:r>
        </a:p>
      </dgm:t>
    </dgm:pt>
    <dgm:pt modelId="{E295C916-95DB-4DF4-8C1D-17BC7ABB5333}" type="parTrans" cxnId="{EC71F649-DE49-401A-9124-8307B3EB4B01}">
      <dgm:prSet/>
      <dgm:spPr/>
      <dgm:t>
        <a:bodyPr/>
        <a:lstStyle/>
        <a:p>
          <a:endParaRPr lang="en-US"/>
        </a:p>
      </dgm:t>
    </dgm:pt>
    <dgm:pt modelId="{A9AF51C7-1F25-41F2-9E92-632B589A08FD}" type="sibTrans" cxnId="{EC71F649-DE49-401A-9124-8307B3EB4B01}">
      <dgm:prSet/>
      <dgm:spPr/>
      <dgm:t>
        <a:bodyPr/>
        <a:lstStyle/>
        <a:p>
          <a:endParaRPr lang="en-US"/>
        </a:p>
      </dgm:t>
    </dgm:pt>
    <dgm:pt modelId="{FC502E18-7958-4B74-BD0F-2C61F27B0F90}">
      <dgm:prSet/>
      <dgm:spPr/>
      <dgm:t>
        <a:bodyPr/>
        <a:lstStyle/>
        <a:p>
          <a:r>
            <a:rPr lang="en-US"/>
            <a:t>Scleroderma (skin/joints)</a:t>
          </a:r>
        </a:p>
      </dgm:t>
    </dgm:pt>
    <dgm:pt modelId="{809D597B-1FD1-46C4-A8DB-224BFB7A811C}" type="parTrans" cxnId="{AB1A31F8-5177-49D4-B3ED-43AD9496E023}">
      <dgm:prSet/>
      <dgm:spPr/>
      <dgm:t>
        <a:bodyPr/>
        <a:lstStyle/>
        <a:p>
          <a:endParaRPr lang="en-US"/>
        </a:p>
      </dgm:t>
    </dgm:pt>
    <dgm:pt modelId="{1F4678EE-89C7-4EDA-ADF3-BE18888778D3}" type="sibTrans" cxnId="{AB1A31F8-5177-49D4-B3ED-43AD9496E023}">
      <dgm:prSet/>
      <dgm:spPr/>
      <dgm:t>
        <a:bodyPr/>
        <a:lstStyle/>
        <a:p>
          <a:endParaRPr lang="en-US"/>
        </a:p>
      </dgm:t>
    </dgm:pt>
    <dgm:pt modelId="{DBE730FF-37BE-4739-A3FF-077058F6D76E}">
      <dgm:prSet/>
      <dgm:spPr/>
      <dgm:t>
        <a:bodyPr/>
        <a:lstStyle/>
        <a:p>
          <a:r>
            <a:rPr lang="en-US"/>
            <a:t>Scleritis, Uveitis</a:t>
          </a:r>
        </a:p>
      </dgm:t>
    </dgm:pt>
    <dgm:pt modelId="{F8DCFB2C-1C39-4475-9800-3E77E7E4133B}" type="parTrans" cxnId="{ADA39464-C44D-4FEA-8628-712868714BF9}">
      <dgm:prSet/>
      <dgm:spPr/>
      <dgm:t>
        <a:bodyPr/>
        <a:lstStyle/>
        <a:p>
          <a:endParaRPr lang="en-US"/>
        </a:p>
      </dgm:t>
    </dgm:pt>
    <dgm:pt modelId="{1D5F5F2A-8B96-42A7-A805-04079B9D4538}" type="sibTrans" cxnId="{ADA39464-C44D-4FEA-8628-712868714BF9}">
      <dgm:prSet/>
      <dgm:spPr/>
      <dgm:t>
        <a:bodyPr/>
        <a:lstStyle/>
        <a:p>
          <a:endParaRPr lang="en-US"/>
        </a:p>
      </dgm:t>
    </dgm:pt>
    <dgm:pt modelId="{2DB88EEB-A816-264A-8B67-C58CABCA258B}" type="pres">
      <dgm:prSet presAssocID="{4CE23358-C868-47BF-BF27-C93D7E11DEBB}" presName="linear" presStyleCnt="0">
        <dgm:presLayoutVars>
          <dgm:animLvl val="lvl"/>
          <dgm:resizeHandles val="exact"/>
        </dgm:presLayoutVars>
      </dgm:prSet>
      <dgm:spPr/>
    </dgm:pt>
    <dgm:pt modelId="{4CCE2EA4-F7F6-984F-A5A3-90DDCDF91613}" type="pres">
      <dgm:prSet presAssocID="{359CE56A-97AB-4572-8595-E63692121790}" presName="parentText" presStyleLbl="node1" presStyleIdx="0" presStyleCnt="2">
        <dgm:presLayoutVars>
          <dgm:chMax val="0"/>
          <dgm:bulletEnabled val="1"/>
        </dgm:presLayoutVars>
      </dgm:prSet>
      <dgm:spPr/>
    </dgm:pt>
    <dgm:pt modelId="{144B4198-F3A3-6F4B-BA79-15046BE52E65}" type="pres">
      <dgm:prSet presAssocID="{359CE56A-97AB-4572-8595-E63692121790}" presName="childText" presStyleLbl="revTx" presStyleIdx="0" presStyleCnt="2">
        <dgm:presLayoutVars>
          <dgm:bulletEnabled val="1"/>
        </dgm:presLayoutVars>
      </dgm:prSet>
      <dgm:spPr/>
    </dgm:pt>
    <dgm:pt modelId="{67D178F8-07BE-944C-A641-0B79A88C1E96}" type="pres">
      <dgm:prSet presAssocID="{416E7935-48BB-454A-A5A3-EC3D48A55D9C}" presName="parentText" presStyleLbl="node1" presStyleIdx="1" presStyleCnt="2" custLinFactNeighborX="-1034" custLinFactNeighborY="6260">
        <dgm:presLayoutVars>
          <dgm:chMax val="0"/>
          <dgm:bulletEnabled val="1"/>
        </dgm:presLayoutVars>
      </dgm:prSet>
      <dgm:spPr/>
    </dgm:pt>
    <dgm:pt modelId="{915B9C33-2E43-8A45-A3DA-F75602492A26}" type="pres">
      <dgm:prSet presAssocID="{416E7935-48BB-454A-A5A3-EC3D48A55D9C}" presName="childText" presStyleLbl="revTx" presStyleIdx="1" presStyleCnt="2" custLinFactNeighborX="-1034" custLinFactNeighborY="33659">
        <dgm:presLayoutVars>
          <dgm:bulletEnabled val="1"/>
        </dgm:presLayoutVars>
      </dgm:prSet>
      <dgm:spPr/>
    </dgm:pt>
  </dgm:ptLst>
  <dgm:cxnLst>
    <dgm:cxn modelId="{AC4BDB08-CFE1-7E48-8E3C-7AD4E50F9766}" type="presOf" srcId="{39B336FB-089F-426B-A677-F1712AF519EE}" destId="{915B9C33-2E43-8A45-A3DA-F75602492A26}" srcOrd="0" destOrd="0" presId="urn:microsoft.com/office/officeart/2005/8/layout/vList2"/>
    <dgm:cxn modelId="{A1B9CA12-E8B5-4D61-B66D-41D2D857D190}" srcId="{416E7935-48BB-454A-A5A3-EC3D48A55D9C}" destId="{39B336FB-089F-426B-A677-F1712AF519EE}" srcOrd="0" destOrd="0" parTransId="{41CA406D-A124-4882-BA0B-F5524871B766}" sibTransId="{FBA950A2-C380-4740-ABF3-4F25D80266E5}"/>
    <dgm:cxn modelId="{D1862415-0CB3-EF46-9D55-EE572FA7CD48}" type="presOf" srcId="{7BC551C0-6478-4079-AE70-49FCE9B04455}" destId="{144B4198-F3A3-6F4B-BA79-15046BE52E65}" srcOrd="0" destOrd="0" presId="urn:microsoft.com/office/officeart/2005/8/layout/vList2"/>
    <dgm:cxn modelId="{BED61E23-B924-944C-849B-E4BA626779EF}" type="presOf" srcId="{FC502E18-7958-4B74-BD0F-2C61F27B0F90}" destId="{915B9C33-2E43-8A45-A3DA-F75602492A26}" srcOrd="0" destOrd="5" presId="urn:microsoft.com/office/officeart/2005/8/layout/vList2"/>
    <dgm:cxn modelId="{EC71F649-DE49-401A-9124-8307B3EB4B01}" srcId="{416E7935-48BB-454A-A5A3-EC3D48A55D9C}" destId="{8DE65C9A-D534-4262-A2C4-E1D4A4A23594}" srcOrd="4" destOrd="0" parTransId="{E295C916-95DB-4DF4-8C1D-17BC7ABB5333}" sibTransId="{A9AF51C7-1F25-41F2-9E92-632B589A08FD}"/>
    <dgm:cxn modelId="{ADA39464-C44D-4FEA-8628-712868714BF9}" srcId="{416E7935-48BB-454A-A5A3-EC3D48A55D9C}" destId="{DBE730FF-37BE-4739-A3FF-077058F6D76E}" srcOrd="6" destOrd="0" parTransId="{F8DCFB2C-1C39-4475-9800-3E77E7E4133B}" sibTransId="{1D5F5F2A-8B96-42A7-A805-04079B9D4538}"/>
    <dgm:cxn modelId="{6CE61F65-42DC-4053-A0C7-EC8F638C37A9}" srcId="{359CE56A-97AB-4572-8595-E63692121790}" destId="{5EC56211-1DB3-4315-8424-2FA9CB0A64F6}" srcOrd="1" destOrd="0" parTransId="{378443E3-DBAA-4AD8-9CFB-1E29F01AD7EA}" sibTransId="{8E298B7E-E911-407E-9927-167B308E8363}"/>
    <dgm:cxn modelId="{AA6D4368-B78C-4D5E-9BDD-3A180822697B}" srcId="{359CE56A-97AB-4572-8595-E63692121790}" destId="{7BC551C0-6478-4079-AE70-49FCE9B04455}" srcOrd="0" destOrd="0" parTransId="{770748BB-8614-4031-9799-780595763011}" sibTransId="{FEA46A67-A0B5-43A2-A26C-40C26F5996B7}"/>
    <dgm:cxn modelId="{2A05BE6B-1EB7-7641-BA74-3E7BD69F53BE}" type="presOf" srcId="{416E7935-48BB-454A-A5A3-EC3D48A55D9C}" destId="{67D178F8-07BE-944C-A641-0B79A88C1E96}" srcOrd="0" destOrd="0" presId="urn:microsoft.com/office/officeart/2005/8/layout/vList2"/>
    <dgm:cxn modelId="{9F74036E-1A67-3F40-B408-A74DD4991F8D}" type="presOf" srcId="{C8262175-E140-4F0E-A2BC-A33167B7985B}" destId="{915B9C33-2E43-8A45-A3DA-F75602492A26}" srcOrd="0" destOrd="2" presId="urn:microsoft.com/office/officeart/2005/8/layout/vList2"/>
    <dgm:cxn modelId="{8427E080-4357-E144-8310-8DD65F1F857D}" type="presOf" srcId="{DBE730FF-37BE-4739-A3FF-077058F6D76E}" destId="{915B9C33-2E43-8A45-A3DA-F75602492A26}" srcOrd="0" destOrd="6" presId="urn:microsoft.com/office/officeart/2005/8/layout/vList2"/>
    <dgm:cxn modelId="{32621999-45D5-034F-91B8-B4A76555EDB6}" type="presOf" srcId="{8DE65C9A-D534-4262-A2C4-E1D4A4A23594}" destId="{915B9C33-2E43-8A45-A3DA-F75602492A26}" srcOrd="0" destOrd="4" presId="urn:microsoft.com/office/officeart/2005/8/layout/vList2"/>
    <dgm:cxn modelId="{18D1A5A0-2FCD-8E41-9FA6-1CB75641BBA5}" type="presOf" srcId="{FEF039DE-43E1-4CE4-BB9E-BBB16C827C13}" destId="{915B9C33-2E43-8A45-A3DA-F75602492A26}" srcOrd="0" destOrd="1" presId="urn:microsoft.com/office/officeart/2005/8/layout/vList2"/>
    <dgm:cxn modelId="{718516B9-D8FF-5C4E-96F7-3AA7EEB11140}" type="presOf" srcId="{359CE56A-97AB-4572-8595-E63692121790}" destId="{4CCE2EA4-F7F6-984F-A5A3-90DDCDF91613}" srcOrd="0" destOrd="0" presId="urn:microsoft.com/office/officeart/2005/8/layout/vList2"/>
    <dgm:cxn modelId="{37536EBE-5178-4FB0-ABF0-4CCCD4AC161B}" srcId="{4CE23358-C868-47BF-BF27-C93D7E11DEBB}" destId="{359CE56A-97AB-4572-8595-E63692121790}" srcOrd="0" destOrd="0" parTransId="{4245565B-54FB-4CD7-A3D3-973789F03518}" sibTransId="{612D5878-B820-4A23-ACB0-7C2F5F881EAC}"/>
    <dgm:cxn modelId="{7B368AC7-EBF8-4D19-A273-A8260CEE209B}" srcId="{416E7935-48BB-454A-A5A3-EC3D48A55D9C}" destId="{D1B7981F-768E-401A-AD13-1DF528862451}" srcOrd="3" destOrd="0" parTransId="{8C8B7534-4541-493F-B096-2350742780C5}" sibTransId="{F782C996-3031-4794-9C13-FCC719A20793}"/>
    <dgm:cxn modelId="{83A718E7-CADE-4F48-B86A-74B059B17EC4}" srcId="{416E7935-48BB-454A-A5A3-EC3D48A55D9C}" destId="{C8262175-E140-4F0E-A2BC-A33167B7985B}" srcOrd="2" destOrd="0" parTransId="{22D34D22-7131-4ACE-8610-53113F196E76}" sibTransId="{37DF02CC-B129-4A19-8F00-22B8064B61FC}"/>
    <dgm:cxn modelId="{059568E9-57EA-4372-B969-324DFCB3A969}" srcId="{416E7935-48BB-454A-A5A3-EC3D48A55D9C}" destId="{FEF039DE-43E1-4CE4-BB9E-BBB16C827C13}" srcOrd="1" destOrd="0" parTransId="{AFA11D76-A46D-46CA-A9AC-C0251CA4215B}" sibTransId="{C74C041B-6FFE-459A-ACA6-C10B5FD035EC}"/>
    <dgm:cxn modelId="{BC9A05F0-08F2-D745-ADE6-DA5B615776F7}" type="presOf" srcId="{5EC56211-1DB3-4315-8424-2FA9CB0A64F6}" destId="{144B4198-F3A3-6F4B-BA79-15046BE52E65}" srcOrd="0" destOrd="1" presId="urn:microsoft.com/office/officeart/2005/8/layout/vList2"/>
    <dgm:cxn modelId="{FA1834F5-E7AC-5748-BE86-756E829E70B7}" type="presOf" srcId="{D1B7981F-768E-401A-AD13-1DF528862451}" destId="{915B9C33-2E43-8A45-A3DA-F75602492A26}" srcOrd="0" destOrd="3" presId="urn:microsoft.com/office/officeart/2005/8/layout/vList2"/>
    <dgm:cxn modelId="{AB1A31F8-5177-49D4-B3ED-43AD9496E023}" srcId="{416E7935-48BB-454A-A5A3-EC3D48A55D9C}" destId="{FC502E18-7958-4B74-BD0F-2C61F27B0F90}" srcOrd="5" destOrd="0" parTransId="{809D597B-1FD1-46C4-A8DB-224BFB7A811C}" sibTransId="{1F4678EE-89C7-4EDA-ADF3-BE18888778D3}"/>
    <dgm:cxn modelId="{86A745F9-B568-CA4A-B7C1-54EE60D30ED7}" type="presOf" srcId="{4CE23358-C868-47BF-BF27-C93D7E11DEBB}" destId="{2DB88EEB-A816-264A-8B67-C58CABCA258B}" srcOrd="0" destOrd="0" presId="urn:microsoft.com/office/officeart/2005/8/layout/vList2"/>
    <dgm:cxn modelId="{09D83AFD-94A8-4DDD-8206-25D596C95EDD}" srcId="{4CE23358-C868-47BF-BF27-C93D7E11DEBB}" destId="{416E7935-48BB-454A-A5A3-EC3D48A55D9C}" srcOrd="1" destOrd="0" parTransId="{E0713575-629D-46CB-BD0B-FEB66C347B22}" sibTransId="{426A9293-903D-43D1-B840-1A3030B6CD25}"/>
    <dgm:cxn modelId="{03C5F918-F9C7-A545-AF8D-8EC271A1356B}" type="presParOf" srcId="{2DB88EEB-A816-264A-8B67-C58CABCA258B}" destId="{4CCE2EA4-F7F6-984F-A5A3-90DDCDF91613}" srcOrd="0" destOrd="0" presId="urn:microsoft.com/office/officeart/2005/8/layout/vList2"/>
    <dgm:cxn modelId="{BCB8E02E-DE41-434C-AEFA-77EDA0A5AE4C}" type="presParOf" srcId="{2DB88EEB-A816-264A-8B67-C58CABCA258B}" destId="{144B4198-F3A3-6F4B-BA79-15046BE52E65}" srcOrd="1" destOrd="0" presId="urn:microsoft.com/office/officeart/2005/8/layout/vList2"/>
    <dgm:cxn modelId="{F9E9709D-EF46-6B43-9462-455EF57D77F8}" type="presParOf" srcId="{2DB88EEB-A816-264A-8B67-C58CABCA258B}" destId="{67D178F8-07BE-944C-A641-0B79A88C1E96}" srcOrd="2" destOrd="0" presId="urn:microsoft.com/office/officeart/2005/8/layout/vList2"/>
    <dgm:cxn modelId="{57FEEB0C-46D7-2D40-A4B9-02F99C565646}" type="presParOf" srcId="{2DB88EEB-A816-264A-8B67-C58CABCA258B}" destId="{915B9C33-2E43-8A45-A3DA-F75602492A2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4AA41E-CA78-4AB8-8374-A0B6C94C733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394962B-6577-43AC-857D-AF2E4EA8FA04}">
      <dgm:prSet/>
      <dgm:spPr/>
      <dgm:t>
        <a:bodyPr/>
        <a:lstStyle/>
        <a:p>
          <a:r>
            <a:rPr lang="en-US" u="sng" dirty="0"/>
            <a:t>ONCE A WEEK </a:t>
          </a:r>
          <a:r>
            <a:rPr lang="en-US" dirty="0"/>
            <a:t>(not daily)</a:t>
          </a:r>
        </a:p>
      </dgm:t>
    </dgm:pt>
    <dgm:pt modelId="{8EE42906-7F9B-4569-BD46-FF897C6A5655}" type="parTrans" cxnId="{F58FE415-4093-4A90-8A95-4B29874BA344}">
      <dgm:prSet/>
      <dgm:spPr/>
      <dgm:t>
        <a:bodyPr/>
        <a:lstStyle/>
        <a:p>
          <a:endParaRPr lang="en-US"/>
        </a:p>
      </dgm:t>
    </dgm:pt>
    <dgm:pt modelId="{06DEE956-F3D0-4B26-861D-00D2D05ACD8B}" type="sibTrans" cxnId="{F58FE415-4093-4A90-8A95-4B29874BA344}">
      <dgm:prSet/>
      <dgm:spPr/>
      <dgm:t>
        <a:bodyPr/>
        <a:lstStyle/>
        <a:p>
          <a:endParaRPr lang="en-US"/>
        </a:p>
      </dgm:t>
    </dgm:pt>
    <dgm:pt modelId="{6C29716A-7351-43F4-9E73-7A22C488FFC4}">
      <dgm:prSet/>
      <dgm:spPr/>
      <dgm:t>
        <a:bodyPr/>
        <a:lstStyle/>
        <a:p>
          <a:r>
            <a:rPr lang="en-US" dirty="0"/>
            <a:t>Pills, oral liquid, or SQ</a:t>
          </a:r>
        </a:p>
      </dgm:t>
    </dgm:pt>
    <dgm:pt modelId="{3621552B-A980-4397-B798-211CDA1E38EF}" type="parTrans" cxnId="{0FD3A610-7EE3-46EB-A895-BE68C366A567}">
      <dgm:prSet/>
      <dgm:spPr/>
      <dgm:t>
        <a:bodyPr/>
        <a:lstStyle/>
        <a:p>
          <a:endParaRPr lang="en-US"/>
        </a:p>
      </dgm:t>
    </dgm:pt>
    <dgm:pt modelId="{A7A2B8A8-5A2F-44B2-9C85-55032BCF2BDF}" type="sibTrans" cxnId="{0FD3A610-7EE3-46EB-A895-BE68C366A567}">
      <dgm:prSet/>
      <dgm:spPr/>
      <dgm:t>
        <a:bodyPr/>
        <a:lstStyle/>
        <a:p>
          <a:endParaRPr lang="en-US"/>
        </a:p>
      </dgm:t>
    </dgm:pt>
    <dgm:pt modelId="{E9840A06-A4F1-464B-AC0F-BFAE2A5EB3B3}">
      <dgm:prSet/>
      <dgm:spPr/>
      <dgm:t>
        <a:bodyPr/>
        <a:lstStyle/>
        <a:p>
          <a:r>
            <a:rPr lang="en-US" dirty="0"/>
            <a:t>Starting dose for RA:</a:t>
          </a:r>
        </a:p>
      </dgm:t>
    </dgm:pt>
    <dgm:pt modelId="{7419F1D1-4C06-41C1-BD2E-873934DBF37B}" type="parTrans" cxnId="{1990A755-78AC-4625-B3DB-79063D0D0E8E}">
      <dgm:prSet/>
      <dgm:spPr/>
      <dgm:t>
        <a:bodyPr/>
        <a:lstStyle/>
        <a:p>
          <a:endParaRPr lang="en-US"/>
        </a:p>
      </dgm:t>
    </dgm:pt>
    <dgm:pt modelId="{89C1EF87-2BD8-4903-84FA-9D9A69A4787E}" type="sibTrans" cxnId="{1990A755-78AC-4625-B3DB-79063D0D0E8E}">
      <dgm:prSet/>
      <dgm:spPr/>
      <dgm:t>
        <a:bodyPr/>
        <a:lstStyle/>
        <a:p>
          <a:endParaRPr lang="en-US"/>
        </a:p>
      </dgm:t>
    </dgm:pt>
    <dgm:pt modelId="{C6D1ED01-114C-45F8-90D2-075FF90F9A93}">
      <dgm:prSet/>
      <dgm:spPr/>
      <dgm:t>
        <a:bodyPr/>
        <a:lstStyle/>
        <a:p>
          <a:r>
            <a:rPr lang="en-US" dirty="0"/>
            <a:t>Moderate disease: </a:t>
          </a:r>
          <a:r>
            <a:rPr lang="en-US" b="1" dirty="0"/>
            <a:t>7.5mg weekly </a:t>
          </a:r>
          <a:r>
            <a:rPr lang="en-US" dirty="0"/>
            <a:t>for 1 month </a:t>
          </a:r>
          <a:r>
            <a:rPr lang="en-US" dirty="0">
              <a:sym typeface="Wingdings" panose="05000000000000000000" pitchFamily="2" charset="2"/>
            </a:rPr>
            <a:t></a:t>
          </a:r>
          <a:r>
            <a:rPr lang="en-US" dirty="0"/>
            <a:t> check labs </a:t>
          </a:r>
          <a:r>
            <a:rPr lang="en-US" dirty="0">
              <a:sym typeface="Wingdings" panose="05000000000000000000" pitchFamily="2" charset="2"/>
            </a:rPr>
            <a:t></a:t>
          </a:r>
          <a:r>
            <a:rPr lang="en-US" dirty="0"/>
            <a:t> </a:t>
          </a:r>
          <a:r>
            <a:rPr lang="en-US" b="1" dirty="0"/>
            <a:t>15mg weekly</a:t>
          </a:r>
          <a:endParaRPr lang="en-US" dirty="0"/>
        </a:p>
      </dgm:t>
    </dgm:pt>
    <dgm:pt modelId="{4596F89E-B4C6-4854-BACE-F885776473A0}" type="parTrans" cxnId="{989EB7BC-FF3A-4D3E-9972-6A173607B302}">
      <dgm:prSet/>
      <dgm:spPr/>
      <dgm:t>
        <a:bodyPr/>
        <a:lstStyle/>
        <a:p>
          <a:endParaRPr lang="en-US"/>
        </a:p>
      </dgm:t>
    </dgm:pt>
    <dgm:pt modelId="{527234B2-AE4A-4881-A361-F74036BA3802}" type="sibTrans" cxnId="{989EB7BC-FF3A-4D3E-9972-6A173607B302}">
      <dgm:prSet/>
      <dgm:spPr/>
      <dgm:t>
        <a:bodyPr/>
        <a:lstStyle/>
        <a:p>
          <a:endParaRPr lang="en-US"/>
        </a:p>
      </dgm:t>
    </dgm:pt>
    <dgm:pt modelId="{9EA60EAD-7D48-4F28-B1CB-DCB5A534E216}">
      <dgm:prSet/>
      <dgm:spPr/>
      <dgm:t>
        <a:bodyPr/>
        <a:lstStyle/>
        <a:p>
          <a:r>
            <a:rPr lang="en-US" dirty="0"/>
            <a:t>Severe disease: </a:t>
          </a:r>
          <a:r>
            <a:rPr lang="en-US" b="1" dirty="0"/>
            <a:t>10mg weekly </a:t>
          </a:r>
          <a:r>
            <a:rPr lang="en-US" dirty="0"/>
            <a:t>for 1 month </a:t>
          </a:r>
          <a:r>
            <a:rPr lang="en-US" dirty="0">
              <a:sym typeface="Wingdings" panose="05000000000000000000" pitchFamily="2" charset="2"/>
            </a:rPr>
            <a:t></a:t>
          </a:r>
          <a:r>
            <a:rPr lang="en-US" dirty="0"/>
            <a:t> check labs </a:t>
          </a:r>
          <a:r>
            <a:rPr lang="en-US" dirty="0">
              <a:sym typeface="Wingdings" panose="05000000000000000000" pitchFamily="2" charset="2"/>
            </a:rPr>
            <a:t></a:t>
          </a:r>
          <a:r>
            <a:rPr lang="en-US" b="1" dirty="0"/>
            <a:t>20mg weekly</a:t>
          </a:r>
          <a:endParaRPr lang="en-US" dirty="0"/>
        </a:p>
      </dgm:t>
    </dgm:pt>
    <dgm:pt modelId="{263449FF-D74B-48D3-B38C-117FBF4CBD6D}" type="parTrans" cxnId="{65D0AA72-8425-45D3-B2E9-26CD487E73D7}">
      <dgm:prSet/>
      <dgm:spPr/>
      <dgm:t>
        <a:bodyPr/>
        <a:lstStyle/>
        <a:p>
          <a:endParaRPr lang="en-US"/>
        </a:p>
      </dgm:t>
    </dgm:pt>
    <dgm:pt modelId="{3A41F2B3-CBD3-470D-9AC8-66AB716845DE}" type="sibTrans" cxnId="{65D0AA72-8425-45D3-B2E9-26CD487E73D7}">
      <dgm:prSet/>
      <dgm:spPr/>
      <dgm:t>
        <a:bodyPr/>
        <a:lstStyle/>
        <a:p>
          <a:endParaRPr lang="en-US"/>
        </a:p>
      </dgm:t>
    </dgm:pt>
    <dgm:pt modelId="{7907B51D-1E92-4F63-BEDD-65C79609A9EC}">
      <dgm:prSet/>
      <dgm:spPr/>
      <dgm:t>
        <a:bodyPr/>
        <a:lstStyle/>
        <a:p>
          <a:r>
            <a:rPr lang="en-US"/>
            <a:t>Max dose = 25mg weekly</a:t>
          </a:r>
        </a:p>
      </dgm:t>
    </dgm:pt>
    <dgm:pt modelId="{3639B64C-C02D-4A32-9D13-B7F658A33505}" type="parTrans" cxnId="{7A6B2596-C068-431E-A816-147CB5253CBC}">
      <dgm:prSet/>
      <dgm:spPr/>
      <dgm:t>
        <a:bodyPr/>
        <a:lstStyle/>
        <a:p>
          <a:endParaRPr lang="en-US"/>
        </a:p>
      </dgm:t>
    </dgm:pt>
    <dgm:pt modelId="{2694E871-EF00-4EEE-A681-BB9399D7EFE3}" type="sibTrans" cxnId="{7A6B2596-C068-431E-A816-147CB5253CBC}">
      <dgm:prSet/>
      <dgm:spPr/>
      <dgm:t>
        <a:bodyPr/>
        <a:lstStyle/>
        <a:p>
          <a:endParaRPr lang="en-US"/>
        </a:p>
      </dgm:t>
    </dgm:pt>
    <dgm:pt modelId="{0983CE54-4D96-4607-90E1-04C18CE907BC}">
      <dgm:prSet/>
      <dgm:spPr/>
      <dgm:t>
        <a:bodyPr/>
        <a:lstStyle/>
        <a:p>
          <a:r>
            <a:rPr lang="en-US" dirty="0"/>
            <a:t>Oral bioavailability varies greatly (20-95%). </a:t>
          </a:r>
        </a:p>
        <a:p>
          <a:r>
            <a:rPr lang="en-US" dirty="0"/>
            <a:t>If 20-25mg PO is not getting adequate response, try splitting the PO dose AM/PM,                or switch to SQ.</a:t>
          </a:r>
        </a:p>
      </dgm:t>
    </dgm:pt>
    <dgm:pt modelId="{4671AC46-69A0-48E1-9FBC-0D07A9D07CFC}" type="parTrans" cxnId="{845E43A2-B346-4350-88D4-B1152B9D8E91}">
      <dgm:prSet/>
      <dgm:spPr/>
      <dgm:t>
        <a:bodyPr/>
        <a:lstStyle/>
        <a:p>
          <a:endParaRPr lang="en-US"/>
        </a:p>
      </dgm:t>
    </dgm:pt>
    <dgm:pt modelId="{D54FB575-172E-4543-AEFA-E7235E06380A}" type="sibTrans" cxnId="{845E43A2-B346-4350-88D4-B1152B9D8E91}">
      <dgm:prSet/>
      <dgm:spPr/>
      <dgm:t>
        <a:bodyPr/>
        <a:lstStyle/>
        <a:p>
          <a:endParaRPr lang="en-US"/>
        </a:p>
      </dgm:t>
    </dgm:pt>
    <dgm:pt modelId="{615B2F64-5DEE-4258-BD48-B2E1E1295903}">
      <dgm:prSet/>
      <dgm:spPr/>
      <dgm:t>
        <a:bodyPr/>
        <a:lstStyle/>
        <a:p>
          <a:r>
            <a:rPr lang="en-US" dirty="0"/>
            <a:t>Everyone on MTX should also take </a:t>
          </a:r>
          <a:r>
            <a:rPr lang="en-US" b="1" dirty="0"/>
            <a:t>folic acid 1mg daily </a:t>
          </a:r>
          <a:r>
            <a:rPr lang="en-US" dirty="0"/>
            <a:t>(can increase to 2-5mg daily if needed) </a:t>
          </a:r>
        </a:p>
      </dgm:t>
    </dgm:pt>
    <dgm:pt modelId="{7362C38B-C20E-40DE-8BF1-5976BEBFDAA4}" type="parTrans" cxnId="{187E432F-B6DA-44EA-BD44-BE817BB42BFB}">
      <dgm:prSet/>
      <dgm:spPr/>
      <dgm:t>
        <a:bodyPr/>
        <a:lstStyle/>
        <a:p>
          <a:endParaRPr lang="en-US"/>
        </a:p>
      </dgm:t>
    </dgm:pt>
    <dgm:pt modelId="{7108D627-DCD8-4FAA-BC31-0BEE59D05F63}" type="sibTrans" cxnId="{187E432F-B6DA-44EA-BD44-BE817BB42BFB}">
      <dgm:prSet/>
      <dgm:spPr/>
      <dgm:t>
        <a:bodyPr/>
        <a:lstStyle/>
        <a:p>
          <a:endParaRPr lang="en-US"/>
        </a:p>
      </dgm:t>
    </dgm:pt>
    <dgm:pt modelId="{42DB7745-4BAB-C04C-B242-1D8FF22E31CD}" type="pres">
      <dgm:prSet presAssocID="{174AA41E-CA78-4AB8-8374-A0B6C94C733D}" presName="diagram" presStyleCnt="0">
        <dgm:presLayoutVars>
          <dgm:dir/>
          <dgm:resizeHandles val="exact"/>
        </dgm:presLayoutVars>
      </dgm:prSet>
      <dgm:spPr/>
    </dgm:pt>
    <dgm:pt modelId="{CFB14275-C82F-F14A-98CF-A9414D689CF3}" type="pres">
      <dgm:prSet presAssocID="{5394962B-6577-43AC-857D-AF2E4EA8FA04}" presName="node" presStyleLbl="node1" presStyleIdx="0" presStyleCnt="5">
        <dgm:presLayoutVars>
          <dgm:bulletEnabled val="1"/>
        </dgm:presLayoutVars>
      </dgm:prSet>
      <dgm:spPr/>
    </dgm:pt>
    <dgm:pt modelId="{D474BE0A-AB2D-FE49-903B-33406806B4FB}" type="pres">
      <dgm:prSet presAssocID="{06DEE956-F3D0-4B26-861D-00D2D05ACD8B}" presName="sibTrans" presStyleCnt="0"/>
      <dgm:spPr/>
    </dgm:pt>
    <dgm:pt modelId="{E5EA2AA1-8A48-C242-A26E-096E6657982A}" type="pres">
      <dgm:prSet presAssocID="{6C29716A-7351-43F4-9E73-7A22C488FFC4}" presName="node" presStyleLbl="node1" presStyleIdx="1" presStyleCnt="5">
        <dgm:presLayoutVars>
          <dgm:bulletEnabled val="1"/>
        </dgm:presLayoutVars>
      </dgm:prSet>
      <dgm:spPr/>
    </dgm:pt>
    <dgm:pt modelId="{F844DC64-22CE-5543-B00A-8C3B69B398AD}" type="pres">
      <dgm:prSet presAssocID="{A7A2B8A8-5A2F-44B2-9C85-55032BCF2BDF}" presName="sibTrans" presStyleCnt="0"/>
      <dgm:spPr/>
    </dgm:pt>
    <dgm:pt modelId="{BFB5A2EE-6852-EA47-BF9B-CE6F8818207C}" type="pres">
      <dgm:prSet presAssocID="{E9840A06-A4F1-464B-AC0F-BFAE2A5EB3B3}" presName="node" presStyleLbl="node1" presStyleIdx="2" presStyleCnt="5">
        <dgm:presLayoutVars>
          <dgm:bulletEnabled val="1"/>
        </dgm:presLayoutVars>
      </dgm:prSet>
      <dgm:spPr/>
    </dgm:pt>
    <dgm:pt modelId="{CC9D3CFA-3735-FC4C-90E4-4EC21F9815F4}" type="pres">
      <dgm:prSet presAssocID="{89C1EF87-2BD8-4903-84FA-9D9A69A4787E}" presName="sibTrans" presStyleCnt="0"/>
      <dgm:spPr/>
    </dgm:pt>
    <dgm:pt modelId="{D67AA594-E37E-3745-BABE-1043A3B52A45}" type="pres">
      <dgm:prSet presAssocID="{0983CE54-4D96-4607-90E1-04C18CE907BC}" presName="node" presStyleLbl="node1" presStyleIdx="3" presStyleCnt="5">
        <dgm:presLayoutVars>
          <dgm:bulletEnabled val="1"/>
        </dgm:presLayoutVars>
      </dgm:prSet>
      <dgm:spPr/>
    </dgm:pt>
    <dgm:pt modelId="{507429C7-6544-1C4A-860D-CE5678A31502}" type="pres">
      <dgm:prSet presAssocID="{D54FB575-172E-4543-AEFA-E7235E06380A}" presName="sibTrans" presStyleCnt="0"/>
      <dgm:spPr/>
    </dgm:pt>
    <dgm:pt modelId="{3EA27887-E246-D049-9373-92081A214ECF}" type="pres">
      <dgm:prSet presAssocID="{615B2F64-5DEE-4258-BD48-B2E1E1295903}" presName="node" presStyleLbl="node1" presStyleIdx="4" presStyleCnt="5">
        <dgm:presLayoutVars>
          <dgm:bulletEnabled val="1"/>
        </dgm:presLayoutVars>
      </dgm:prSet>
      <dgm:spPr/>
    </dgm:pt>
  </dgm:ptLst>
  <dgm:cxnLst>
    <dgm:cxn modelId="{0AA0420F-1C6D-0144-92D5-61EC02CE90A7}" type="presOf" srcId="{5394962B-6577-43AC-857D-AF2E4EA8FA04}" destId="{CFB14275-C82F-F14A-98CF-A9414D689CF3}" srcOrd="0" destOrd="0" presId="urn:microsoft.com/office/officeart/2005/8/layout/default"/>
    <dgm:cxn modelId="{0FD3A610-7EE3-46EB-A895-BE68C366A567}" srcId="{174AA41E-CA78-4AB8-8374-A0B6C94C733D}" destId="{6C29716A-7351-43F4-9E73-7A22C488FFC4}" srcOrd="1" destOrd="0" parTransId="{3621552B-A980-4397-B798-211CDA1E38EF}" sibTransId="{A7A2B8A8-5A2F-44B2-9C85-55032BCF2BDF}"/>
    <dgm:cxn modelId="{F58FE415-4093-4A90-8A95-4B29874BA344}" srcId="{174AA41E-CA78-4AB8-8374-A0B6C94C733D}" destId="{5394962B-6577-43AC-857D-AF2E4EA8FA04}" srcOrd="0" destOrd="0" parTransId="{8EE42906-7F9B-4569-BD46-FF897C6A5655}" sibTransId="{06DEE956-F3D0-4B26-861D-00D2D05ACD8B}"/>
    <dgm:cxn modelId="{187E432F-B6DA-44EA-BD44-BE817BB42BFB}" srcId="{174AA41E-CA78-4AB8-8374-A0B6C94C733D}" destId="{615B2F64-5DEE-4258-BD48-B2E1E1295903}" srcOrd="4" destOrd="0" parTransId="{7362C38B-C20E-40DE-8BF1-5976BEBFDAA4}" sibTransId="{7108D627-DCD8-4FAA-BC31-0BEE59D05F63}"/>
    <dgm:cxn modelId="{48F5B641-DD42-4D4C-95A4-2241DD8E7D95}" type="presOf" srcId="{0983CE54-4D96-4607-90E1-04C18CE907BC}" destId="{D67AA594-E37E-3745-BABE-1043A3B52A45}" srcOrd="0" destOrd="0" presId="urn:microsoft.com/office/officeart/2005/8/layout/default"/>
    <dgm:cxn modelId="{B65CB742-7193-1D44-B882-3A3CF11144AC}" type="presOf" srcId="{174AA41E-CA78-4AB8-8374-A0B6C94C733D}" destId="{42DB7745-4BAB-C04C-B242-1D8FF22E31CD}" srcOrd="0" destOrd="0" presId="urn:microsoft.com/office/officeart/2005/8/layout/default"/>
    <dgm:cxn modelId="{1990A755-78AC-4625-B3DB-79063D0D0E8E}" srcId="{174AA41E-CA78-4AB8-8374-A0B6C94C733D}" destId="{E9840A06-A4F1-464B-AC0F-BFAE2A5EB3B3}" srcOrd="2" destOrd="0" parTransId="{7419F1D1-4C06-41C1-BD2E-873934DBF37B}" sibTransId="{89C1EF87-2BD8-4903-84FA-9D9A69A4787E}"/>
    <dgm:cxn modelId="{519D4160-A26A-104B-B674-4225940CB8CE}" type="presOf" srcId="{7907B51D-1E92-4F63-BEDD-65C79609A9EC}" destId="{BFB5A2EE-6852-EA47-BF9B-CE6F8818207C}" srcOrd="0" destOrd="3" presId="urn:microsoft.com/office/officeart/2005/8/layout/default"/>
    <dgm:cxn modelId="{F45D2570-9DB7-F345-9436-CE55EB72FC75}" type="presOf" srcId="{C6D1ED01-114C-45F8-90D2-075FF90F9A93}" destId="{BFB5A2EE-6852-EA47-BF9B-CE6F8818207C}" srcOrd="0" destOrd="1" presId="urn:microsoft.com/office/officeart/2005/8/layout/default"/>
    <dgm:cxn modelId="{65D0AA72-8425-45D3-B2E9-26CD487E73D7}" srcId="{E9840A06-A4F1-464B-AC0F-BFAE2A5EB3B3}" destId="{9EA60EAD-7D48-4F28-B1CB-DCB5A534E216}" srcOrd="1" destOrd="0" parTransId="{263449FF-D74B-48D3-B38C-117FBF4CBD6D}" sibTransId="{3A41F2B3-CBD3-470D-9AC8-66AB716845DE}"/>
    <dgm:cxn modelId="{55A4B783-6403-1249-BC5D-535E167E9D35}" type="presOf" srcId="{E9840A06-A4F1-464B-AC0F-BFAE2A5EB3B3}" destId="{BFB5A2EE-6852-EA47-BF9B-CE6F8818207C}" srcOrd="0" destOrd="0" presId="urn:microsoft.com/office/officeart/2005/8/layout/default"/>
    <dgm:cxn modelId="{7A6B2596-C068-431E-A816-147CB5253CBC}" srcId="{E9840A06-A4F1-464B-AC0F-BFAE2A5EB3B3}" destId="{7907B51D-1E92-4F63-BEDD-65C79609A9EC}" srcOrd="2" destOrd="0" parTransId="{3639B64C-C02D-4A32-9D13-B7F658A33505}" sibTransId="{2694E871-EF00-4EEE-A681-BB9399D7EFE3}"/>
    <dgm:cxn modelId="{09D3D499-F55A-D148-8B83-3C83EB0F7B67}" type="presOf" srcId="{9EA60EAD-7D48-4F28-B1CB-DCB5A534E216}" destId="{BFB5A2EE-6852-EA47-BF9B-CE6F8818207C}" srcOrd="0" destOrd="2" presId="urn:microsoft.com/office/officeart/2005/8/layout/default"/>
    <dgm:cxn modelId="{845E43A2-B346-4350-88D4-B1152B9D8E91}" srcId="{174AA41E-CA78-4AB8-8374-A0B6C94C733D}" destId="{0983CE54-4D96-4607-90E1-04C18CE907BC}" srcOrd="3" destOrd="0" parTransId="{4671AC46-69A0-48E1-9FBC-0D07A9D07CFC}" sibTransId="{D54FB575-172E-4543-AEFA-E7235E06380A}"/>
    <dgm:cxn modelId="{989EB7BC-FF3A-4D3E-9972-6A173607B302}" srcId="{E9840A06-A4F1-464B-AC0F-BFAE2A5EB3B3}" destId="{C6D1ED01-114C-45F8-90D2-075FF90F9A93}" srcOrd="0" destOrd="0" parTransId="{4596F89E-B4C6-4854-BACE-F885776473A0}" sibTransId="{527234B2-AE4A-4881-A361-F74036BA3802}"/>
    <dgm:cxn modelId="{D6648EC9-9389-C74E-B464-561D1B0D65CB}" type="presOf" srcId="{615B2F64-5DEE-4258-BD48-B2E1E1295903}" destId="{3EA27887-E246-D049-9373-92081A214ECF}" srcOrd="0" destOrd="0" presId="urn:microsoft.com/office/officeart/2005/8/layout/default"/>
    <dgm:cxn modelId="{234685CD-C690-984D-AD3B-619730952DD6}" type="presOf" srcId="{6C29716A-7351-43F4-9E73-7A22C488FFC4}" destId="{E5EA2AA1-8A48-C242-A26E-096E6657982A}" srcOrd="0" destOrd="0" presId="urn:microsoft.com/office/officeart/2005/8/layout/default"/>
    <dgm:cxn modelId="{85FFDBAA-2FF2-7E4B-87E3-318B104B6956}" type="presParOf" srcId="{42DB7745-4BAB-C04C-B242-1D8FF22E31CD}" destId="{CFB14275-C82F-F14A-98CF-A9414D689CF3}" srcOrd="0" destOrd="0" presId="urn:microsoft.com/office/officeart/2005/8/layout/default"/>
    <dgm:cxn modelId="{2F92FA4B-9069-534B-B31B-58866528DB38}" type="presParOf" srcId="{42DB7745-4BAB-C04C-B242-1D8FF22E31CD}" destId="{D474BE0A-AB2D-FE49-903B-33406806B4FB}" srcOrd="1" destOrd="0" presId="urn:microsoft.com/office/officeart/2005/8/layout/default"/>
    <dgm:cxn modelId="{47130DE9-B9FA-A44D-9C03-5C980445F2C5}" type="presParOf" srcId="{42DB7745-4BAB-C04C-B242-1D8FF22E31CD}" destId="{E5EA2AA1-8A48-C242-A26E-096E6657982A}" srcOrd="2" destOrd="0" presId="urn:microsoft.com/office/officeart/2005/8/layout/default"/>
    <dgm:cxn modelId="{535F4DDD-1F71-5841-A1AE-5C7884B9FF0B}" type="presParOf" srcId="{42DB7745-4BAB-C04C-B242-1D8FF22E31CD}" destId="{F844DC64-22CE-5543-B00A-8C3B69B398AD}" srcOrd="3" destOrd="0" presId="urn:microsoft.com/office/officeart/2005/8/layout/default"/>
    <dgm:cxn modelId="{747F5B09-B121-2D44-B8D8-C334140827ED}" type="presParOf" srcId="{42DB7745-4BAB-C04C-B242-1D8FF22E31CD}" destId="{BFB5A2EE-6852-EA47-BF9B-CE6F8818207C}" srcOrd="4" destOrd="0" presId="urn:microsoft.com/office/officeart/2005/8/layout/default"/>
    <dgm:cxn modelId="{C2BB85D6-7373-074E-8B93-BFB6B492263F}" type="presParOf" srcId="{42DB7745-4BAB-C04C-B242-1D8FF22E31CD}" destId="{CC9D3CFA-3735-FC4C-90E4-4EC21F9815F4}" srcOrd="5" destOrd="0" presId="urn:microsoft.com/office/officeart/2005/8/layout/default"/>
    <dgm:cxn modelId="{74279E3C-9570-A84C-883D-9A384578AEE0}" type="presParOf" srcId="{42DB7745-4BAB-C04C-B242-1D8FF22E31CD}" destId="{D67AA594-E37E-3745-BABE-1043A3B52A45}" srcOrd="6" destOrd="0" presId="urn:microsoft.com/office/officeart/2005/8/layout/default"/>
    <dgm:cxn modelId="{AC60B172-9B94-E446-8F5A-523AB331132B}" type="presParOf" srcId="{42DB7745-4BAB-C04C-B242-1D8FF22E31CD}" destId="{507429C7-6544-1C4A-860D-CE5678A31502}" srcOrd="7" destOrd="0" presId="urn:microsoft.com/office/officeart/2005/8/layout/default"/>
    <dgm:cxn modelId="{F85FDC38-0F6C-584C-8490-23D7C69C473A}" type="presParOf" srcId="{42DB7745-4BAB-C04C-B242-1D8FF22E31CD}" destId="{3EA27887-E246-D049-9373-92081A214ECF}"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E2EA4-F7F6-984F-A5A3-90DDCDF91613}">
      <dsp:nvSpPr>
        <dsp:cNvPr id="0" name=""/>
        <dsp:cNvSpPr/>
      </dsp:nvSpPr>
      <dsp:spPr>
        <a:xfrm>
          <a:off x="0" y="226043"/>
          <a:ext cx="6263640" cy="6715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FDA-approved indications:</a:t>
          </a:r>
        </a:p>
      </dsp:txBody>
      <dsp:txXfrm>
        <a:off x="32784" y="258827"/>
        <a:ext cx="6198072" cy="606012"/>
      </dsp:txXfrm>
    </dsp:sp>
    <dsp:sp modelId="{144B4198-F3A3-6F4B-BA79-15046BE52E65}">
      <dsp:nvSpPr>
        <dsp:cNvPr id="0" name=""/>
        <dsp:cNvSpPr/>
      </dsp:nvSpPr>
      <dsp:spPr>
        <a:xfrm>
          <a:off x="0" y="897624"/>
          <a:ext cx="6263640" cy="75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RA</a:t>
          </a:r>
        </a:p>
        <a:p>
          <a:pPr marL="228600" lvl="1" indent="-228600" algn="l" defTabSz="977900">
            <a:lnSpc>
              <a:spcPct val="90000"/>
            </a:lnSpc>
            <a:spcBef>
              <a:spcPct val="0"/>
            </a:spcBef>
            <a:spcAft>
              <a:spcPct val="20000"/>
            </a:spcAft>
            <a:buChar char="•"/>
          </a:pPr>
          <a:r>
            <a:rPr lang="en-US" sz="2200" kern="1200"/>
            <a:t>Psoriasis</a:t>
          </a:r>
        </a:p>
      </dsp:txBody>
      <dsp:txXfrm>
        <a:off x="0" y="897624"/>
        <a:ext cx="6263640" cy="753480"/>
      </dsp:txXfrm>
    </dsp:sp>
    <dsp:sp modelId="{67D178F8-07BE-944C-A641-0B79A88C1E96}">
      <dsp:nvSpPr>
        <dsp:cNvPr id="0" name=""/>
        <dsp:cNvSpPr/>
      </dsp:nvSpPr>
      <dsp:spPr>
        <a:xfrm>
          <a:off x="0" y="1836147"/>
          <a:ext cx="6263640" cy="6715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Off-label use:</a:t>
          </a:r>
        </a:p>
      </dsp:txBody>
      <dsp:txXfrm>
        <a:off x="32784" y="1868931"/>
        <a:ext cx="6198072" cy="606012"/>
      </dsp:txXfrm>
    </dsp:sp>
    <dsp:sp modelId="{915B9C33-2E43-8A45-A3DA-F75602492A26}">
      <dsp:nvSpPr>
        <dsp:cNvPr id="0" name=""/>
        <dsp:cNvSpPr/>
      </dsp:nvSpPr>
      <dsp:spPr>
        <a:xfrm>
          <a:off x="0" y="2548727"/>
          <a:ext cx="6263640" cy="2955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Inflammatory arthritis in SLE, MCTD</a:t>
          </a:r>
        </a:p>
        <a:p>
          <a:pPr marL="228600" lvl="1" indent="-228600" algn="l" defTabSz="977900">
            <a:lnSpc>
              <a:spcPct val="90000"/>
            </a:lnSpc>
            <a:spcBef>
              <a:spcPct val="0"/>
            </a:spcBef>
            <a:spcAft>
              <a:spcPct val="20000"/>
            </a:spcAft>
            <a:buChar char="•"/>
          </a:pPr>
          <a:r>
            <a:rPr lang="en-US" sz="2200" kern="1200" dirty="0" err="1"/>
            <a:t>Spondyloarthritis</a:t>
          </a:r>
          <a:r>
            <a:rPr lang="en-US" sz="2200" kern="1200" dirty="0"/>
            <a:t> w/ peripheral joint involvement: Psoriatic arthritis, Reactive arthritis</a:t>
          </a:r>
        </a:p>
        <a:p>
          <a:pPr marL="228600" lvl="1" indent="-228600" algn="l" defTabSz="977900">
            <a:lnSpc>
              <a:spcPct val="90000"/>
            </a:lnSpc>
            <a:spcBef>
              <a:spcPct val="0"/>
            </a:spcBef>
            <a:spcAft>
              <a:spcPct val="20000"/>
            </a:spcAft>
            <a:buChar char="•"/>
          </a:pPr>
          <a:r>
            <a:rPr lang="en-US" sz="2200" kern="1200"/>
            <a:t>ANCA vasculitis, PAN, Takayasu arteritis</a:t>
          </a:r>
        </a:p>
        <a:p>
          <a:pPr marL="228600" lvl="1" indent="-228600" algn="l" defTabSz="977900">
            <a:lnSpc>
              <a:spcPct val="90000"/>
            </a:lnSpc>
            <a:spcBef>
              <a:spcPct val="0"/>
            </a:spcBef>
            <a:spcAft>
              <a:spcPct val="20000"/>
            </a:spcAft>
            <a:buChar char="•"/>
          </a:pPr>
          <a:r>
            <a:rPr lang="en-US" sz="2200" kern="1200"/>
            <a:t>Sarcoidosis</a:t>
          </a:r>
        </a:p>
        <a:p>
          <a:pPr marL="228600" lvl="1" indent="-228600" algn="l" defTabSz="977900">
            <a:lnSpc>
              <a:spcPct val="90000"/>
            </a:lnSpc>
            <a:spcBef>
              <a:spcPct val="0"/>
            </a:spcBef>
            <a:spcAft>
              <a:spcPct val="20000"/>
            </a:spcAft>
            <a:buChar char="•"/>
          </a:pPr>
          <a:r>
            <a:rPr lang="en-US" sz="2200" kern="1200"/>
            <a:t>Dermatomyositis/Polymyositis</a:t>
          </a:r>
        </a:p>
        <a:p>
          <a:pPr marL="228600" lvl="1" indent="-228600" algn="l" defTabSz="977900">
            <a:lnSpc>
              <a:spcPct val="90000"/>
            </a:lnSpc>
            <a:spcBef>
              <a:spcPct val="0"/>
            </a:spcBef>
            <a:spcAft>
              <a:spcPct val="20000"/>
            </a:spcAft>
            <a:buChar char="•"/>
          </a:pPr>
          <a:r>
            <a:rPr lang="en-US" sz="2200" kern="1200"/>
            <a:t>Scleroderma (skin/joints)</a:t>
          </a:r>
        </a:p>
        <a:p>
          <a:pPr marL="228600" lvl="1" indent="-228600" algn="l" defTabSz="977900">
            <a:lnSpc>
              <a:spcPct val="90000"/>
            </a:lnSpc>
            <a:spcBef>
              <a:spcPct val="0"/>
            </a:spcBef>
            <a:spcAft>
              <a:spcPct val="20000"/>
            </a:spcAft>
            <a:buChar char="•"/>
          </a:pPr>
          <a:r>
            <a:rPr lang="en-US" sz="2200" kern="1200"/>
            <a:t>Scleritis, Uveitis</a:t>
          </a:r>
        </a:p>
      </dsp:txBody>
      <dsp:txXfrm>
        <a:off x="0" y="2548727"/>
        <a:ext cx="6263640" cy="2955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B14275-C82F-F14A-98CF-A9414D689CF3}">
      <dsp:nvSpPr>
        <dsp:cNvPr id="0" name=""/>
        <dsp:cNvSpPr/>
      </dsp:nvSpPr>
      <dsp:spPr>
        <a:xfrm>
          <a:off x="0"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u="sng" kern="1200" dirty="0"/>
            <a:t>ONCE A WEEK </a:t>
          </a:r>
          <a:r>
            <a:rPr lang="en-US" sz="1900" kern="1200" dirty="0"/>
            <a:t>(not daily)</a:t>
          </a:r>
        </a:p>
      </dsp:txBody>
      <dsp:txXfrm>
        <a:off x="0" y="39687"/>
        <a:ext cx="3286125" cy="1971675"/>
      </dsp:txXfrm>
    </dsp:sp>
    <dsp:sp modelId="{E5EA2AA1-8A48-C242-A26E-096E6657982A}">
      <dsp:nvSpPr>
        <dsp:cNvPr id="0" name=""/>
        <dsp:cNvSpPr/>
      </dsp:nvSpPr>
      <dsp:spPr>
        <a:xfrm>
          <a:off x="3614737"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Pills, oral liquid, or SQ</a:t>
          </a:r>
        </a:p>
      </dsp:txBody>
      <dsp:txXfrm>
        <a:off x="3614737" y="39687"/>
        <a:ext cx="3286125" cy="1971675"/>
      </dsp:txXfrm>
    </dsp:sp>
    <dsp:sp modelId="{BFB5A2EE-6852-EA47-BF9B-CE6F8818207C}">
      <dsp:nvSpPr>
        <dsp:cNvPr id="0" name=""/>
        <dsp:cNvSpPr/>
      </dsp:nvSpPr>
      <dsp:spPr>
        <a:xfrm>
          <a:off x="7229475"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Starting dose for RA:</a:t>
          </a:r>
        </a:p>
        <a:p>
          <a:pPr marL="114300" lvl="1" indent="-114300" algn="l" defTabSz="666750">
            <a:lnSpc>
              <a:spcPct val="90000"/>
            </a:lnSpc>
            <a:spcBef>
              <a:spcPct val="0"/>
            </a:spcBef>
            <a:spcAft>
              <a:spcPct val="15000"/>
            </a:spcAft>
            <a:buChar char="•"/>
          </a:pPr>
          <a:r>
            <a:rPr lang="en-US" sz="1500" kern="1200" dirty="0"/>
            <a:t>Moderate disease: </a:t>
          </a:r>
          <a:r>
            <a:rPr lang="en-US" sz="1500" b="1" kern="1200" dirty="0"/>
            <a:t>7.5mg weekly </a:t>
          </a:r>
          <a:r>
            <a:rPr lang="en-US" sz="1500" kern="1200" dirty="0"/>
            <a:t>for 1 month </a:t>
          </a:r>
          <a:r>
            <a:rPr lang="en-US" sz="1500" kern="1200" dirty="0">
              <a:sym typeface="Wingdings" panose="05000000000000000000" pitchFamily="2" charset="2"/>
            </a:rPr>
            <a:t></a:t>
          </a:r>
          <a:r>
            <a:rPr lang="en-US" sz="1500" kern="1200" dirty="0"/>
            <a:t> check labs </a:t>
          </a:r>
          <a:r>
            <a:rPr lang="en-US" sz="1500" kern="1200" dirty="0">
              <a:sym typeface="Wingdings" panose="05000000000000000000" pitchFamily="2" charset="2"/>
            </a:rPr>
            <a:t></a:t>
          </a:r>
          <a:r>
            <a:rPr lang="en-US" sz="1500" kern="1200" dirty="0"/>
            <a:t> </a:t>
          </a:r>
          <a:r>
            <a:rPr lang="en-US" sz="1500" b="1" kern="1200" dirty="0"/>
            <a:t>15mg weekly</a:t>
          </a:r>
          <a:endParaRPr lang="en-US" sz="1500" kern="1200" dirty="0"/>
        </a:p>
        <a:p>
          <a:pPr marL="114300" lvl="1" indent="-114300" algn="l" defTabSz="666750">
            <a:lnSpc>
              <a:spcPct val="90000"/>
            </a:lnSpc>
            <a:spcBef>
              <a:spcPct val="0"/>
            </a:spcBef>
            <a:spcAft>
              <a:spcPct val="15000"/>
            </a:spcAft>
            <a:buChar char="•"/>
          </a:pPr>
          <a:r>
            <a:rPr lang="en-US" sz="1500" kern="1200" dirty="0"/>
            <a:t>Severe disease: </a:t>
          </a:r>
          <a:r>
            <a:rPr lang="en-US" sz="1500" b="1" kern="1200" dirty="0"/>
            <a:t>10mg weekly </a:t>
          </a:r>
          <a:r>
            <a:rPr lang="en-US" sz="1500" kern="1200" dirty="0"/>
            <a:t>for 1 month </a:t>
          </a:r>
          <a:r>
            <a:rPr lang="en-US" sz="1500" kern="1200" dirty="0">
              <a:sym typeface="Wingdings" panose="05000000000000000000" pitchFamily="2" charset="2"/>
            </a:rPr>
            <a:t></a:t>
          </a:r>
          <a:r>
            <a:rPr lang="en-US" sz="1500" kern="1200" dirty="0"/>
            <a:t> check labs </a:t>
          </a:r>
          <a:r>
            <a:rPr lang="en-US" sz="1500" kern="1200" dirty="0">
              <a:sym typeface="Wingdings" panose="05000000000000000000" pitchFamily="2" charset="2"/>
            </a:rPr>
            <a:t></a:t>
          </a:r>
          <a:r>
            <a:rPr lang="en-US" sz="1500" b="1" kern="1200" dirty="0"/>
            <a:t>20mg weekly</a:t>
          </a:r>
          <a:endParaRPr lang="en-US" sz="1500" kern="1200" dirty="0"/>
        </a:p>
        <a:p>
          <a:pPr marL="114300" lvl="1" indent="-114300" algn="l" defTabSz="666750">
            <a:lnSpc>
              <a:spcPct val="90000"/>
            </a:lnSpc>
            <a:spcBef>
              <a:spcPct val="0"/>
            </a:spcBef>
            <a:spcAft>
              <a:spcPct val="15000"/>
            </a:spcAft>
            <a:buChar char="•"/>
          </a:pPr>
          <a:r>
            <a:rPr lang="en-US" sz="1500" kern="1200"/>
            <a:t>Max dose = 25mg weekly</a:t>
          </a:r>
        </a:p>
      </dsp:txBody>
      <dsp:txXfrm>
        <a:off x="7229475" y="39687"/>
        <a:ext cx="3286125" cy="1971675"/>
      </dsp:txXfrm>
    </dsp:sp>
    <dsp:sp modelId="{D67AA594-E37E-3745-BABE-1043A3B52A45}">
      <dsp:nvSpPr>
        <dsp:cNvPr id="0" name=""/>
        <dsp:cNvSpPr/>
      </dsp:nvSpPr>
      <dsp:spPr>
        <a:xfrm>
          <a:off x="1807368"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Oral bioavailability varies greatly (20-95%). </a:t>
          </a:r>
        </a:p>
        <a:p>
          <a:pPr marL="0" lvl="0" indent="0" algn="ctr" defTabSz="844550">
            <a:lnSpc>
              <a:spcPct val="90000"/>
            </a:lnSpc>
            <a:spcBef>
              <a:spcPct val="0"/>
            </a:spcBef>
            <a:spcAft>
              <a:spcPct val="35000"/>
            </a:spcAft>
            <a:buNone/>
          </a:pPr>
          <a:r>
            <a:rPr lang="en-US" sz="1900" kern="1200" dirty="0"/>
            <a:t>If 20-25mg PO is not getting adequate response, try splitting the PO dose AM/PM,                or switch to SQ.</a:t>
          </a:r>
        </a:p>
      </dsp:txBody>
      <dsp:txXfrm>
        <a:off x="1807368" y="2339975"/>
        <a:ext cx="3286125" cy="1971675"/>
      </dsp:txXfrm>
    </dsp:sp>
    <dsp:sp modelId="{3EA27887-E246-D049-9373-92081A214ECF}">
      <dsp:nvSpPr>
        <dsp:cNvPr id="0" name=""/>
        <dsp:cNvSpPr/>
      </dsp:nvSpPr>
      <dsp:spPr>
        <a:xfrm>
          <a:off x="5422106"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Everyone on MTX should also take </a:t>
          </a:r>
          <a:r>
            <a:rPr lang="en-US" sz="1900" b="1" kern="1200" dirty="0"/>
            <a:t>folic acid 1mg daily </a:t>
          </a:r>
          <a:r>
            <a:rPr lang="en-US" sz="1900" kern="1200" dirty="0"/>
            <a:t>(can increase to 2-5mg daily if needed) </a:t>
          </a:r>
        </a:p>
      </dsp:txBody>
      <dsp:txXfrm>
        <a:off x="5422106" y="233997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99EFD0-3BC8-E649-BDF0-53269ACF87DE}" type="datetimeFigureOut">
              <a:rPr lang="en-US" smtClean="0"/>
              <a:t>3/8/23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76703-B3DD-2D45-A6F7-DB08A4CCB917}" type="slidenum">
              <a:rPr lang="en-US" smtClean="0"/>
              <a:t>‹#›</a:t>
            </a:fld>
            <a:endParaRPr lang="en-US"/>
          </a:p>
        </p:txBody>
      </p:sp>
    </p:spTree>
    <p:extLst>
      <p:ext uri="{BB962C8B-B14F-4D97-AF65-F5344CB8AC3E}">
        <p14:creationId xmlns:p14="http://schemas.microsoft.com/office/powerpoint/2010/main" val="259669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533680-304A-5647-A104-89BC2C967B78}" type="slidenum">
              <a:rPr lang="en-US" smtClean="0"/>
              <a:pPr/>
              <a:t>1</a:t>
            </a:fld>
            <a:endParaRPr lang="en-US"/>
          </a:p>
        </p:txBody>
      </p:sp>
    </p:spTree>
    <p:extLst>
      <p:ext uri="{BB962C8B-B14F-4D97-AF65-F5344CB8AC3E}">
        <p14:creationId xmlns:p14="http://schemas.microsoft.com/office/powerpoint/2010/main" val="1927869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2363A"/>
                </a:solidFill>
                <a:effectLst/>
                <a:latin typeface="72"/>
              </a:rPr>
              <a:t>https://ucsf.co1.qualtrics.com/</a:t>
            </a:r>
            <a:r>
              <a:rPr lang="en-US" b="0" i="0" dirty="0" err="1">
                <a:solidFill>
                  <a:srgbClr val="32363A"/>
                </a:solidFill>
                <a:effectLst/>
                <a:latin typeface="72"/>
              </a:rPr>
              <a:t>jfe</a:t>
            </a:r>
            <a:r>
              <a:rPr lang="en-US" b="0" i="0" dirty="0">
                <a:solidFill>
                  <a:srgbClr val="32363A"/>
                </a:solidFill>
                <a:effectLst/>
                <a:latin typeface="72"/>
              </a:rPr>
              <a:t>/form/SV_0eSUJgglCxg8ea2</a:t>
            </a:r>
            <a:endParaRPr lang="en-US" dirty="0"/>
          </a:p>
        </p:txBody>
      </p:sp>
      <p:sp>
        <p:nvSpPr>
          <p:cNvPr id="4" name="Slide Number Placeholder 3"/>
          <p:cNvSpPr>
            <a:spLocks noGrp="1"/>
          </p:cNvSpPr>
          <p:nvPr>
            <p:ph type="sldNum" sz="quarter" idx="5"/>
          </p:nvPr>
        </p:nvSpPr>
        <p:spPr/>
        <p:txBody>
          <a:bodyPr/>
          <a:lstStyle/>
          <a:p>
            <a:fld id="{EA533680-304A-5647-A104-89BC2C967B78}" type="slidenum">
              <a:rPr lang="en-US" smtClean="0"/>
              <a:pPr/>
              <a:t>23</a:t>
            </a:fld>
            <a:endParaRPr lang="en-US"/>
          </a:p>
        </p:txBody>
      </p:sp>
    </p:spTree>
    <p:extLst>
      <p:ext uri="{BB962C8B-B14F-4D97-AF65-F5344CB8AC3E}">
        <p14:creationId xmlns:p14="http://schemas.microsoft.com/office/powerpoint/2010/main" val="3806295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C4C3D-5C93-4447-8E7D-93BE4D1488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084D0B-1BB2-F547-8703-4A0B39ABC3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64F207-0145-B24E-932E-08293A5FCEAC}"/>
              </a:ext>
            </a:extLst>
          </p:cNvPr>
          <p:cNvSpPr>
            <a:spLocks noGrp="1"/>
          </p:cNvSpPr>
          <p:nvPr>
            <p:ph type="dt" sz="half" idx="10"/>
          </p:nvPr>
        </p:nvSpPr>
        <p:spPr/>
        <p:txBody>
          <a:bodyPr/>
          <a:lstStyle/>
          <a:p>
            <a:fld id="{43579D33-51A6-9B4D-B399-3E02B0D59568}" type="datetimeFigureOut">
              <a:rPr lang="en-US" smtClean="0"/>
              <a:t>3/8/23</a:t>
            </a:fld>
            <a:endParaRPr lang="en-US"/>
          </a:p>
        </p:txBody>
      </p:sp>
      <p:sp>
        <p:nvSpPr>
          <p:cNvPr id="5" name="Footer Placeholder 4">
            <a:extLst>
              <a:ext uri="{FF2B5EF4-FFF2-40B4-BE49-F238E27FC236}">
                <a16:creationId xmlns:a16="http://schemas.microsoft.com/office/drawing/2014/main" id="{B7B955C7-1469-6C40-816B-2F1971C50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C701E3-ABE0-A049-AB68-3387007A4BAC}"/>
              </a:ext>
            </a:extLst>
          </p:cNvPr>
          <p:cNvSpPr>
            <a:spLocks noGrp="1"/>
          </p:cNvSpPr>
          <p:nvPr>
            <p:ph type="sldNum" sz="quarter" idx="12"/>
          </p:nvPr>
        </p:nvSpPr>
        <p:spPr/>
        <p:txBody>
          <a:bodyPr/>
          <a:lstStyle/>
          <a:p>
            <a:fld id="{8BF4F0C4-57FC-3C41-8D15-9487A89D62E6}" type="slidenum">
              <a:rPr lang="en-US" smtClean="0"/>
              <a:t>‹#›</a:t>
            </a:fld>
            <a:endParaRPr lang="en-US"/>
          </a:p>
        </p:txBody>
      </p:sp>
    </p:spTree>
    <p:extLst>
      <p:ext uri="{BB962C8B-B14F-4D97-AF65-F5344CB8AC3E}">
        <p14:creationId xmlns:p14="http://schemas.microsoft.com/office/powerpoint/2010/main" val="3898923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1EFBF-5DD0-6B49-8C05-01154F7F34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9FDCFA-50E4-2546-A69C-9479B7CEFA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4074A-42BA-B64A-B801-ADCCF8FEB702}"/>
              </a:ext>
            </a:extLst>
          </p:cNvPr>
          <p:cNvSpPr>
            <a:spLocks noGrp="1"/>
          </p:cNvSpPr>
          <p:nvPr>
            <p:ph type="dt" sz="half" idx="10"/>
          </p:nvPr>
        </p:nvSpPr>
        <p:spPr/>
        <p:txBody>
          <a:bodyPr/>
          <a:lstStyle/>
          <a:p>
            <a:fld id="{43579D33-51A6-9B4D-B399-3E02B0D59568}" type="datetimeFigureOut">
              <a:rPr lang="en-US" smtClean="0"/>
              <a:t>3/8/23</a:t>
            </a:fld>
            <a:endParaRPr lang="en-US"/>
          </a:p>
        </p:txBody>
      </p:sp>
      <p:sp>
        <p:nvSpPr>
          <p:cNvPr id="5" name="Footer Placeholder 4">
            <a:extLst>
              <a:ext uri="{FF2B5EF4-FFF2-40B4-BE49-F238E27FC236}">
                <a16:creationId xmlns:a16="http://schemas.microsoft.com/office/drawing/2014/main" id="{FA9DC421-AADD-6448-970B-E1871C9079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E86F69-5C2D-F949-B027-50317CB6E7EB}"/>
              </a:ext>
            </a:extLst>
          </p:cNvPr>
          <p:cNvSpPr>
            <a:spLocks noGrp="1"/>
          </p:cNvSpPr>
          <p:nvPr>
            <p:ph type="sldNum" sz="quarter" idx="12"/>
          </p:nvPr>
        </p:nvSpPr>
        <p:spPr/>
        <p:txBody>
          <a:bodyPr/>
          <a:lstStyle/>
          <a:p>
            <a:fld id="{8BF4F0C4-57FC-3C41-8D15-9487A89D62E6}" type="slidenum">
              <a:rPr lang="en-US" smtClean="0"/>
              <a:t>‹#›</a:t>
            </a:fld>
            <a:endParaRPr lang="en-US"/>
          </a:p>
        </p:txBody>
      </p:sp>
    </p:spTree>
    <p:extLst>
      <p:ext uri="{BB962C8B-B14F-4D97-AF65-F5344CB8AC3E}">
        <p14:creationId xmlns:p14="http://schemas.microsoft.com/office/powerpoint/2010/main" val="1103855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993CA3-919F-5A43-9A00-C5417A0A41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771798-6F20-0343-945F-3E006B7F42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676325-4D5F-EB48-95D4-6A3EC58F06F3}"/>
              </a:ext>
            </a:extLst>
          </p:cNvPr>
          <p:cNvSpPr>
            <a:spLocks noGrp="1"/>
          </p:cNvSpPr>
          <p:nvPr>
            <p:ph type="dt" sz="half" idx="10"/>
          </p:nvPr>
        </p:nvSpPr>
        <p:spPr/>
        <p:txBody>
          <a:bodyPr/>
          <a:lstStyle/>
          <a:p>
            <a:fld id="{43579D33-51A6-9B4D-B399-3E02B0D59568}" type="datetimeFigureOut">
              <a:rPr lang="en-US" smtClean="0"/>
              <a:t>3/8/23</a:t>
            </a:fld>
            <a:endParaRPr lang="en-US"/>
          </a:p>
        </p:txBody>
      </p:sp>
      <p:sp>
        <p:nvSpPr>
          <p:cNvPr id="5" name="Footer Placeholder 4">
            <a:extLst>
              <a:ext uri="{FF2B5EF4-FFF2-40B4-BE49-F238E27FC236}">
                <a16:creationId xmlns:a16="http://schemas.microsoft.com/office/drawing/2014/main" id="{B1B6E6C6-5CB6-5740-A271-8AFE852AFB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4074A9-6E82-A346-A191-C78EC3E936F3}"/>
              </a:ext>
            </a:extLst>
          </p:cNvPr>
          <p:cNvSpPr>
            <a:spLocks noGrp="1"/>
          </p:cNvSpPr>
          <p:nvPr>
            <p:ph type="sldNum" sz="quarter" idx="12"/>
          </p:nvPr>
        </p:nvSpPr>
        <p:spPr/>
        <p:txBody>
          <a:bodyPr/>
          <a:lstStyle/>
          <a:p>
            <a:fld id="{8BF4F0C4-57FC-3C41-8D15-9487A89D62E6}" type="slidenum">
              <a:rPr lang="en-US" smtClean="0"/>
              <a:t>‹#›</a:t>
            </a:fld>
            <a:endParaRPr lang="en-US"/>
          </a:p>
        </p:txBody>
      </p:sp>
    </p:spTree>
    <p:extLst>
      <p:ext uri="{BB962C8B-B14F-4D97-AF65-F5344CB8AC3E}">
        <p14:creationId xmlns:p14="http://schemas.microsoft.com/office/powerpoint/2010/main" val="336594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2CB02-EA3D-1048-8CBB-15B80A6B46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FB44A8-E63A-1B43-A88E-7E8E410278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1D23A-D883-AA42-A24A-A337DC07DCF6}"/>
              </a:ext>
            </a:extLst>
          </p:cNvPr>
          <p:cNvSpPr>
            <a:spLocks noGrp="1"/>
          </p:cNvSpPr>
          <p:nvPr>
            <p:ph type="dt" sz="half" idx="10"/>
          </p:nvPr>
        </p:nvSpPr>
        <p:spPr/>
        <p:txBody>
          <a:bodyPr/>
          <a:lstStyle/>
          <a:p>
            <a:fld id="{43579D33-51A6-9B4D-B399-3E02B0D59568}" type="datetimeFigureOut">
              <a:rPr lang="en-US" smtClean="0"/>
              <a:t>3/8/23</a:t>
            </a:fld>
            <a:endParaRPr lang="en-US"/>
          </a:p>
        </p:txBody>
      </p:sp>
      <p:sp>
        <p:nvSpPr>
          <p:cNvPr id="5" name="Footer Placeholder 4">
            <a:extLst>
              <a:ext uri="{FF2B5EF4-FFF2-40B4-BE49-F238E27FC236}">
                <a16:creationId xmlns:a16="http://schemas.microsoft.com/office/drawing/2014/main" id="{C525A76D-5CA4-9A43-B127-F75177D162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2AC70-190C-AA49-80C3-C8EA60BFC043}"/>
              </a:ext>
            </a:extLst>
          </p:cNvPr>
          <p:cNvSpPr>
            <a:spLocks noGrp="1"/>
          </p:cNvSpPr>
          <p:nvPr>
            <p:ph type="sldNum" sz="quarter" idx="12"/>
          </p:nvPr>
        </p:nvSpPr>
        <p:spPr/>
        <p:txBody>
          <a:bodyPr/>
          <a:lstStyle/>
          <a:p>
            <a:fld id="{8BF4F0C4-57FC-3C41-8D15-9487A89D62E6}" type="slidenum">
              <a:rPr lang="en-US" smtClean="0"/>
              <a:t>‹#›</a:t>
            </a:fld>
            <a:endParaRPr lang="en-US"/>
          </a:p>
        </p:txBody>
      </p:sp>
    </p:spTree>
    <p:extLst>
      <p:ext uri="{BB962C8B-B14F-4D97-AF65-F5344CB8AC3E}">
        <p14:creationId xmlns:p14="http://schemas.microsoft.com/office/powerpoint/2010/main" val="2703032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BC3CA-80E9-0E46-B1F8-F641FE2122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03B458-CE34-9B47-AC05-CE7A5B9856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23714C-6D1B-534F-9359-2AB1BC28E53D}"/>
              </a:ext>
            </a:extLst>
          </p:cNvPr>
          <p:cNvSpPr>
            <a:spLocks noGrp="1"/>
          </p:cNvSpPr>
          <p:nvPr>
            <p:ph type="dt" sz="half" idx="10"/>
          </p:nvPr>
        </p:nvSpPr>
        <p:spPr/>
        <p:txBody>
          <a:bodyPr/>
          <a:lstStyle/>
          <a:p>
            <a:fld id="{43579D33-51A6-9B4D-B399-3E02B0D59568}" type="datetimeFigureOut">
              <a:rPr lang="en-US" smtClean="0"/>
              <a:t>3/8/23</a:t>
            </a:fld>
            <a:endParaRPr lang="en-US"/>
          </a:p>
        </p:txBody>
      </p:sp>
      <p:sp>
        <p:nvSpPr>
          <p:cNvPr id="5" name="Footer Placeholder 4">
            <a:extLst>
              <a:ext uri="{FF2B5EF4-FFF2-40B4-BE49-F238E27FC236}">
                <a16:creationId xmlns:a16="http://schemas.microsoft.com/office/drawing/2014/main" id="{F387B3F3-6C28-4D4D-A4A8-723B323FB1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68F263-620E-1641-AA31-8D7EA6E3BF69}"/>
              </a:ext>
            </a:extLst>
          </p:cNvPr>
          <p:cNvSpPr>
            <a:spLocks noGrp="1"/>
          </p:cNvSpPr>
          <p:nvPr>
            <p:ph type="sldNum" sz="quarter" idx="12"/>
          </p:nvPr>
        </p:nvSpPr>
        <p:spPr/>
        <p:txBody>
          <a:bodyPr/>
          <a:lstStyle/>
          <a:p>
            <a:fld id="{8BF4F0C4-57FC-3C41-8D15-9487A89D62E6}" type="slidenum">
              <a:rPr lang="en-US" smtClean="0"/>
              <a:t>‹#›</a:t>
            </a:fld>
            <a:endParaRPr lang="en-US"/>
          </a:p>
        </p:txBody>
      </p:sp>
    </p:spTree>
    <p:extLst>
      <p:ext uri="{BB962C8B-B14F-4D97-AF65-F5344CB8AC3E}">
        <p14:creationId xmlns:p14="http://schemas.microsoft.com/office/powerpoint/2010/main" val="687251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B3F7D-3A49-234B-9757-5D5B0F77E5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EDB008-5A7C-8F41-A0D4-E076D14FE0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F27357-D82A-4741-9857-187CCF1FA6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26C0F5-F55D-D34E-94FA-54138CC2B828}"/>
              </a:ext>
            </a:extLst>
          </p:cNvPr>
          <p:cNvSpPr>
            <a:spLocks noGrp="1"/>
          </p:cNvSpPr>
          <p:nvPr>
            <p:ph type="dt" sz="half" idx="10"/>
          </p:nvPr>
        </p:nvSpPr>
        <p:spPr/>
        <p:txBody>
          <a:bodyPr/>
          <a:lstStyle/>
          <a:p>
            <a:fld id="{43579D33-51A6-9B4D-B399-3E02B0D59568}" type="datetimeFigureOut">
              <a:rPr lang="en-US" smtClean="0"/>
              <a:t>3/8/23</a:t>
            </a:fld>
            <a:endParaRPr lang="en-US"/>
          </a:p>
        </p:txBody>
      </p:sp>
      <p:sp>
        <p:nvSpPr>
          <p:cNvPr id="6" name="Footer Placeholder 5">
            <a:extLst>
              <a:ext uri="{FF2B5EF4-FFF2-40B4-BE49-F238E27FC236}">
                <a16:creationId xmlns:a16="http://schemas.microsoft.com/office/drawing/2014/main" id="{664A48CC-B575-374D-89C4-5899B99D7D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677AE5-B648-7745-A0C9-46884DF98B6E}"/>
              </a:ext>
            </a:extLst>
          </p:cNvPr>
          <p:cNvSpPr>
            <a:spLocks noGrp="1"/>
          </p:cNvSpPr>
          <p:nvPr>
            <p:ph type="sldNum" sz="quarter" idx="12"/>
          </p:nvPr>
        </p:nvSpPr>
        <p:spPr/>
        <p:txBody>
          <a:bodyPr/>
          <a:lstStyle/>
          <a:p>
            <a:fld id="{8BF4F0C4-57FC-3C41-8D15-9487A89D62E6}" type="slidenum">
              <a:rPr lang="en-US" smtClean="0"/>
              <a:t>‹#›</a:t>
            </a:fld>
            <a:endParaRPr lang="en-US"/>
          </a:p>
        </p:txBody>
      </p:sp>
    </p:spTree>
    <p:extLst>
      <p:ext uri="{BB962C8B-B14F-4D97-AF65-F5344CB8AC3E}">
        <p14:creationId xmlns:p14="http://schemas.microsoft.com/office/powerpoint/2010/main" val="4073935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FEAC1-D3E2-E04D-95D6-46E10A2747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8FB665-410F-B443-99E9-9279106FD0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52CC31-6D32-FC43-9E98-38BD4B8194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D9D6B6-A949-DA44-8644-5727F7A026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A5B902-6F3C-8C4E-875C-25134DBB5C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6F83AE-DC5A-4B49-9E03-9CDF13CAB78E}"/>
              </a:ext>
            </a:extLst>
          </p:cNvPr>
          <p:cNvSpPr>
            <a:spLocks noGrp="1"/>
          </p:cNvSpPr>
          <p:nvPr>
            <p:ph type="dt" sz="half" idx="10"/>
          </p:nvPr>
        </p:nvSpPr>
        <p:spPr/>
        <p:txBody>
          <a:bodyPr/>
          <a:lstStyle/>
          <a:p>
            <a:fld id="{43579D33-51A6-9B4D-B399-3E02B0D59568}" type="datetimeFigureOut">
              <a:rPr lang="en-US" smtClean="0"/>
              <a:t>3/8/23</a:t>
            </a:fld>
            <a:endParaRPr lang="en-US"/>
          </a:p>
        </p:txBody>
      </p:sp>
      <p:sp>
        <p:nvSpPr>
          <p:cNvPr id="8" name="Footer Placeholder 7">
            <a:extLst>
              <a:ext uri="{FF2B5EF4-FFF2-40B4-BE49-F238E27FC236}">
                <a16:creationId xmlns:a16="http://schemas.microsoft.com/office/drawing/2014/main" id="{2B0900AD-7ADA-B746-BE4D-34E980A775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0E7397-07DF-E146-A85D-F4F251508010}"/>
              </a:ext>
            </a:extLst>
          </p:cNvPr>
          <p:cNvSpPr>
            <a:spLocks noGrp="1"/>
          </p:cNvSpPr>
          <p:nvPr>
            <p:ph type="sldNum" sz="quarter" idx="12"/>
          </p:nvPr>
        </p:nvSpPr>
        <p:spPr/>
        <p:txBody>
          <a:bodyPr/>
          <a:lstStyle/>
          <a:p>
            <a:fld id="{8BF4F0C4-57FC-3C41-8D15-9487A89D62E6}" type="slidenum">
              <a:rPr lang="en-US" smtClean="0"/>
              <a:t>‹#›</a:t>
            </a:fld>
            <a:endParaRPr lang="en-US"/>
          </a:p>
        </p:txBody>
      </p:sp>
    </p:spTree>
    <p:extLst>
      <p:ext uri="{BB962C8B-B14F-4D97-AF65-F5344CB8AC3E}">
        <p14:creationId xmlns:p14="http://schemas.microsoft.com/office/powerpoint/2010/main" val="2864547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21ABE-D294-2041-82BB-1DAB774D2C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9C0987-D124-024B-8E09-5ED3A73995D2}"/>
              </a:ext>
            </a:extLst>
          </p:cNvPr>
          <p:cNvSpPr>
            <a:spLocks noGrp="1"/>
          </p:cNvSpPr>
          <p:nvPr>
            <p:ph type="dt" sz="half" idx="10"/>
          </p:nvPr>
        </p:nvSpPr>
        <p:spPr/>
        <p:txBody>
          <a:bodyPr/>
          <a:lstStyle/>
          <a:p>
            <a:fld id="{43579D33-51A6-9B4D-B399-3E02B0D59568}" type="datetimeFigureOut">
              <a:rPr lang="en-US" smtClean="0"/>
              <a:t>3/8/23</a:t>
            </a:fld>
            <a:endParaRPr lang="en-US"/>
          </a:p>
        </p:txBody>
      </p:sp>
      <p:sp>
        <p:nvSpPr>
          <p:cNvPr id="4" name="Footer Placeholder 3">
            <a:extLst>
              <a:ext uri="{FF2B5EF4-FFF2-40B4-BE49-F238E27FC236}">
                <a16:creationId xmlns:a16="http://schemas.microsoft.com/office/drawing/2014/main" id="{0F810556-3F61-4348-87BE-29FE8F3963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4D41DF-E590-1D4B-A30B-96B6133CB702}"/>
              </a:ext>
            </a:extLst>
          </p:cNvPr>
          <p:cNvSpPr>
            <a:spLocks noGrp="1"/>
          </p:cNvSpPr>
          <p:nvPr>
            <p:ph type="sldNum" sz="quarter" idx="12"/>
          </p:nvPr>
        </p:nvSpPr>
        <p:spPr/>
        <p:txBody>
          <a:bodyPr/>
          <a:lstStyle/>
          <a:p>
            <a:fld id="{8BF4F0C4-57FC-3C41-8D15-9487A89D62E6}" type="slidenum">
              <a:rPr lang="en-US" smtClean="0"/>
              <a:t>‹#›</a:t>
            </a:fld>
            <a:endParaRPr lang="en-US"/>
          </a:p>
        </p:txBody>
      </p:sp>
    </p:spTree>
    <p:extLst>
      <p:ext uri="{BB962C8B-B14F-4D97-AF65-F5344CB8AC3E}">
        <p14:creationId xmlns:p14="http://schemas.microsoft.com/office/powerpoint/2010/main" val="1299471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FFF854-B053-F747-B9E4-79C48241BB03}"/>
              </a:ext>
            </a:extLst>
          </p:cNvPr>
          <p:cNvSpPr>
            <a:spLocks noGrp="1"/>
          </p:cNvSpPr>
          <p:nvPr>
            <p:ph type="dt" sz="half" idx="10"/>
          </p:nvPr>
        </p:nvSpPr>
        <p:spPr/>
        <p:txBody>
          <a:bodyPr/>
          <a:lstStyle/>
          <a:p>
            <a:fld id="{43579D33-51A6-9B4D-B399-3E02B0D59568}" type="datetimeFigureOut">
              <a:rPr lang="en-US" smtClean="0"/>
              <a:t>3/8/23</a:t>
            </a:fld>
            <a:endParaRPr lang="en-US"/>
          </a:p>
        </p:txBody>
      </p:sp>
      <p:sp>
        <p:nvSpPr>
          <p:cNvPr id="3" name="Footer Placeholder 2">
            <a:extLst>
              <a:ext uri="{FF2B5EF4-FFF2-40B4-BE49-F238E27FC236}">
                <a16:creationId xmlns:a16="http://schemas.microsoft.com/office/drawing/2014/main" id="{A9F4737D-D845-EE44-96BA-3C39269375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DEF367-8675-6B43-9878-809AFFC7962E}"/>
              </a:ext>
            </a:extLst>
          </p:cNvPr>
          <p:cNvSpPr>
            <a:spLocks noGrp="1"/>
          </p:cNvSpPr>
          <p:nvPr>
            <p:ph type="sldNum" sz="quarter" idx="12"/>
          </p:nvPr>
        </p:nvSpPr>
        <p:spPr/>
        <p:txBody>
          <a:bodyPr/>
          <a:lstStyle/>
          <a:p>
            <a:fld id="{8BF4F0C4-57FC-3C41-8D15-9487A89D62E6}" type="slidenum">
              <a:rPr lang="en-US" smtClean="0"/>
              <a:t>‹#›</a:t>
            </a:fld>
            <a:endParaRPr lang="en-US"/>
          </a:p>
        </p:txBody>
      </p:sp>
    </p:spTree>
    <p:extLst>
      <p:ext uri="{BB962C8B-B14F-4D97-AF65-F5344CB8AC3E}">
        <p14:creationId xmlns:p14="http://schemas.microsoft.com/office/powerpoint/2010/main" val="1043085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1B464-F73D-814F-BAF7-1097E455DC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675793-F316-B648-823C-F12243C4D6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1DDC61-3599-B04F-BFF5-52635E02BD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558498-8900-C246-8A1D-A9ED94262EFC}"/>
              </a:ext>
            </a:extLst>
          </p:cNvPr>
          <p:cNvSpPr>
            <a:spLocks noGrp="1"/>
          </p:cNvSpPr>
          <p:nvPr>
            <p:ph type="dt" sz="half" idx="10"/>
          </p:nvPr>
        </p:nvSpPr>
        <p:spPr/>
        <p:txBody>
          <a:bodyPr/>
          <a:lstStyle/>
          <a:p>
            <a:fld id="{43579D33-51A6-9B4D-B399-3E02B0D59568}" type="datetimeFigureOut">
              <a:rPr lang="en-US" smtClean="0"/>
              <a:t>3/8/23</a:t>
            </a:fld>
            <a:endParaRPr lang="en-US"/>
          </a:p>
        </p:txBody>
      </p:sp>
      <p:sp>
        <p:nvSpPr>
          <p:cNvPr id="6" name="Footer Placeholder 5">
            <a:extLst>
              <a:ext uri="{FF2B5EF4-FFF2-40B4-BE49-F238E27FC236}">
                <a16:creationId xmlns:a16="http://schemas.microsoft.com/office/drawing/2014/main" id="{76087C45-BF5A-B949-A15B-D7B8E184E2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FB44CD-8A4D-3A46-85A1-5EFEEA71740B}"/>
              </a:ext>
            </a:extLst>
          </p:cNvPr>
          <p:cNvSpPr>
            <a:spLocks noGrp="1"/>
          </p:cNvSpPr>
          <p:nvPr>
            <p:ph type="sldNum" sz="quarter" idx="12"/>
          </p:nvPr>
        </p:nvSpPr>
        <p:spPr/>
        <p:txBody>
          <a:bodyPr/>
          <a:lstStyle/>
          <a:p>
            <a:fld id="{8BF4F0C4-57FC-3C41-8D15-9487A89D62E6}" type="slidenum">
              <a:rPr lang="en-US" smtClean="0"/>
              <a:t>‹#›</a:t>
            </a:fld>
            <a:endParaRPr lang="en-US"/>
          </a:p>
        </p:txBody>
      </p:sp>
    </p:spTree>
    <p:extLst>
      <p:ext uri="{BB962C8B-B14F-4D97-AF65-F5344CB8AC3E}">
        <p14:creationId xmlns:p14="http://schemas.microsoft.com/office/powerpoint/2010/main" val="882878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E5D71-2ECF-0C47-9EEC-D82C941D12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DB34DD-D011-424E-81A4-C1526242FD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5A3238-372A-184E-A9CB-4B8FB3E0B2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00324C-AAC9-4049-AB1D-2F5732ED9528}"/>
              </a:ext>
            </a:extLst>
          </p:cNvPr>
          <p:cNvSpPr>
            <a:spLocks noGrp="1"/>
          </p:cNvSpPr>
          <p:nvPr>
            <p:ph type="dt" sz="half" idx="10"/>
          </p:nvPr>
        </p:nvSpPr>
        <p:spPr/>
        <p:txBody>
          <a:bodyPr/>
          <a:lstStyle/>
          <a:p>
            <a:fld id="{43579D33-51A6-9B4D-B399-3E02B0D59568}" type="datetimeFigureOut">
              <a:rPr lang="en-US" smtClean="0"/>
              <a:t>3/8/23</a:t>
            </a:fld>
            <a:endParaRPr lang="en-US"/>
          </a:p>
        </p:txBody>
      </p:sp>
      <p:sp>
        <p:nvSpPr>
          <p:cNvPr id="6" name="Footer Placeholder 5">
            <a:extLst>
              <a:ext uri="{FF2B5EF4-FFF2-40B4-BE49-F238E27FC236}">
                <a16:creationId xmlns:a16="http://schemas.microsoft.com/office/drawing/2014/main" id="{92F5A440-ECB3-4F48-A439-EB58F174EE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722AC9-40BA-E941-8FAC-B1DB7ED5F059}"/>
              </a:ext>
            </a:extLst>
          </p:cNvPr>
          <p:cNvSpPr>
            <a:spLocks noGrp="1"/>
          </p:cNvSpPr>
          <p:nvPr>
            <p:ph type="sldNum" sz="quarter" idx="12"/>
          </p:nvPr>
        </p:nvSpPr>
        <p:spPr/>
        <p:txBody>
          <a:bodyPr/>
          <a:lstStyle/>
          <a:p>
            <a:fld id="{8BF4F0C4-57FC-3C41-8D15-9487A89D62E6}" type="slidenum">
              <a:rPr lang="en-US" smtClean="0"/>
              <a:t>‹#›</a:t>
            </a:fld>
            <a:endParaRPr lang="en-US"/>
          </a:p>
        </p:txBody>
      </p:sp>
    </p:spTree>
    <p:extLst>
      <p:ext uri="{BB962C8B-B14F-4D97-AF65-F5344CB8AC3E}">
        <p14:creationId xmlns:p14="http://schemas.microsoft.com/office/powerpoint/2010/main" val="3023429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F66D8F-C7DB-6842-AEAC-B50B7046FC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F36B77-EF85-4044-B9C7-1A3DFF2670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FA409F-AAE8-3F45-BB7E-757EA7A207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579D33-51A6-9B4D-B399-3E02B0D59568}" type="datetimeFigureOut">
              <a:rPr lang="en-US" smtClean="0"/>
              <a:t>3/8/23</a:t>
            </a:fld>
            <a:endParaRPr lang="en-US"/>
          </a:p>
        </p:txBody>
      </p:sp>
      <p:sp>
        <p:nvSpPr>
          <p:cNvPr id="5" name="Footer Placeholder 4">
            <a:extLst>
              <a:ext uri="{FF2B5EF4-FFF2-40B4-BE49-F238E27FC236}">
                <a16:creationId xmlns:a16="http://schemas.microsoft.com/office/drawing/2014/main" id="{73DBF705-8222-1D4D-8F21-6BB48F8BAE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8AA9CB-0131-8347-BB48-06E1B0E89B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F4F0C4-57FC-3C41-8D15-9487A89D62E6}" type="slidenum">
              <a:rPr lang="en-US" smtClean="0"/>
              <a:t>‹#›</a:t>
            </a:fld>
            <a:endParaRPr lang="en-US"/>
          </a:p>
        </p:txBody>
      </p:sp>
    </p:spTree>
    <p:extLst>
      <p:ext uri="{BB962C8B-B14F-4D97-AF65-F5344CB8AC3E}">
        <p14:creationId xmlns:p14="http://schemas.microsoft.com/office/powerpoint/2010/main" val="4272420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ucsf.co1.qualtrics.com/jfe/form/SV_em7h1HsHAyn3fpQ"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8483B-B853-D146-BC38-18502808B650}"/>
              </a:ext>
            </a:extLst>
          </p:cNvPr>
          <p:cNvSpPr>
            <a:spLocks noGrp="1"/>
          </p:cNvSpPr>
          <p:nvPr>
            <p:ph type="ctrTitle"/>
          </p:nvPr>
        </p:nvSpPr>
        <p:spPr>
          <a:xfrm>
            <a:off x="4885371" y="1044921"/>
            <a:ext cx="5892821" cy="1173735"/>
          </a:xfrm>
        </p:spPr>
        <p:txBody>
          <a:bodyPr>
            <a:normAutofit/>
          </a:bodyPr>
          <a:lstStyle/>
          <a:p>
            <a:r>
              <a:rPr lang="en-US" sz="6600" dirty="0">
                <a:latin typeface="Open Sans" panose="020B0606030504020204" pitchFamily="34" charset="0"/>
                <a:ea typeface="Open Sans" panose="020B0606030504020204" pitchFamily="34" charset="0"/>
                <a:cs typeface="Open Sans" panose="020B0606030504020204" pitchFamily="34" charset="0"/>
              </a:rPr>
              <a:t>Welcome!</a:t>
            </a:r>
          </a:p>
        </p:txBody>
      </p:sp>
      <p:sp>
        <p:nvSpPr>
          <p:cNvPr id="3" name="Subtitle 2">
            <a:extLst>
              <a:ext uri="{FF2B5EF4-FFF2-40B4-BE49-F238E27FC236}">
                <a16:creationId xmlns:a16="http://schemas.microsoft.com/office/drawing/2014/main" id="{FB9018F1-DA04-7C45-BA11-4BF970C5B4F4}"/>
              </a:ext>
            </a:extLst>
          </p:cNvPr>
          <p:cNvSpPr>
            <a:spLocks noGrp="1"/>
          </p:cNvSpPr>
          <p:nvPr>
            <p:ph type="subTitle" idx="1"/>
          </p:nvPr>
        </p:nvSpPr>
        <p:spPr>
          <a:xfrm>
            <a:off x="4885370" y="2497961"/>
            <a:ext cx="6130012" cy="2642164"/>
          </a:xfrm>
        </p:spPr>
        <p:txBody>
          <a:bodyPr vert="horz" lIns="91440" tIns="45720" rIns="91440" bIns="45720" rtlCol="0" anchor="t">
            <a:normAutofit/>
          </a:bodyPr>
          <a:lstStyle/>
          <a:p>
            <a:pPr>
              <a:lnSpc>
                <a:spcPct val="150000"/>
              </a:lnSpc>
            </a:pPr>
            <a:r>
              <a:rPr lang="en-US" sz="2800" b="1" dirty="0"/>
              <a:t>Initial Therapy: Methotrexate </a:t>
            </a:r>
          </a:p>
          <a:p>
            <a:pPr>
              <a:lnSpc>
                <a:spcPct val="150000"/>
              </a:lnSpc>
            </a:pPr>
            <a:r>
              <a:rPr lang="en-US" altLang="en-US" sz="2600" i="1" dirty="0">
                <a:latin typeface="Open Sans"/>
                <a:ea typeface="Open Sans"/>
                <a:cs typeface="Open Sans"/>
              </a:rPr>
              <a:t>Jennifer Mandal, MD </a:t>
            </a:r>
            <a:endParaRPr lang="en-US" altLang="en-US" sz="2600" i="1" dirty="0">
              <a:latin typeface="Open Sans" panose="020B0606030504020204" pitchFamily="34" charset="0"/>
              <a:ea typeface="Open Sans" panose="020B0606030504020204" pitchFamily="34" charset="0"/>
              <a:cs typeface="Open Sans" panose="020B0606030504020204" pitchFamily="34" charset="0"/>
            </a:endParaRPr>
          </a:p>
          <a:p>
            <a:endParaRPr lang="en-US" altLang="en-US" sz="800" i="1" dirty="0">
              <a:latin typeface="Open Sans" panose="020B0606030504020204" pitchFamily="34" charset="0"/>
              <a:ea typeface="Open Sans" panose="020B0606030504020204" pitchFamily="34" charset="0"/>
              <a:cs typeface="Open Sans" panose="020B0606030504020204" pitchFamily="34" charset="0"/>
            </a:endParaRPr>
          </a:p>
          <a:p>
            <a:r>
              <a:rPr lang="en-US" sz="1800" dirty="0">
                <a:latin typeface="Open Sans"/>
                <a:ea typeface="Open Sans"/>
                <a:cs typeface="Open Sans"/>
              </a:rPr>
              <a:t>March 16, 2023</a:t>
            </a:r>
          </a:p>
          <a:p>
            <a:endParaRPr lang="en-US" dirty="0">
              <a:latin typeface="Open Sans"/>
              <a:ea typeface="Open Sans"/>
              <a:cs typeface="Open Sans"/>
            </a:endParaRPr>
          </a:p>
          <a:p>
            <a:endParaRPr lang="en-US" sz="1900" b="1" dirty="0">
              <a:latin typeface="Open Sans" panose="020B0606030504020204" pitchFamily="34" charset="0"/>
              <a:ea typeface="Open Sans" panose="020B0606030504020204" pitchFamily="34" charset="0"/>
              <a:cs typeface="Open Sans" panose="020B0606030504020204" pitchFamily="34" charset="0"/>
            </a:endParaRPr>
          </a:p>
          <a:p>
            <a:endParaRPr lang="en-US" altLang="en-US" sz="1900" dirty="0">
              <a:latin typeface="Open Sans" panose="020B0606030504020204" pitchFamily="34" charset="0"/>
              <a:ea typeface="Open Sans" panose="020B0606030504020204" pitchFamily="34" charset="0"/>
              <a:cs typeface="Open Sans" panose="020B0606030504020204" pitchFamily="34" charset="0"/>
            </a:endParaRPr>
          </a:p>
          <a:p>
            <a:endParaRPr lang="en-US" sz="2100"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540473F8-3367-8449-8856-C0037B6B85CA}"/>
              </a:ext>
            </a:extLst>
          </p:cNvPr>
          <p:cNvPicPr>
            <a:picLocks noChangeAspect="1"/>
          </p:cNvPicPr>
          <p:nvPr/>
        </p:nvPicPr>
        <p:blipFill rotWithShape="1">
          <a:blip r:embed="rId3"/>
          <a:srcRect l="39170" t="-4417"/>
          <a:stretch/>
        </p:blipFill>
        <p:spPr>
          <a:xfrm>
            <a:off x="8974416" y="6176397"/>
            <a:ext cx="1693585" cy="550604"/>
          </a:xfrm>
          <a:prstGeom prst="rect">
            <a:avLst/>
          </a:prstGeom>
        </p:spPr>
      </p:pic>
      <p:pic>
        <p:nvPicPr>
          <p:cNvPr id="10" name="Picture 9">
            <a:extLst>
              <a:ext uri="{FF2B5EF4-FFF2-40B4-BE49-F238E27FC236}">
                <a16:creationId xmlns:a16="http://schemas.microsoft.com/office/drawing/2014/main" id="{64517257-7869-3A46-BAB9-1EBCF11066F4}"/>
              </a:ext>
            </a:extLst>
          </p:cNvPr>
          <p:cNvPicPr>
            <a:picLocks noChangeAspect="1"/>
          </p:cNvPicPr>
          <p:nvPr/>
        </p:nvPicPr>
        <p:blipFill>
          <a:blip r:embed="rId4"/>
          <a:stretch>
            <a:fillRect/>
          </a:stretch>
        </p:blipFill>
        <p:spPr>
          <a:xfrm>
            <a:off x="7393731" y="6201897"/>
            <a:ext cx="1580685" cy="550605"/>
          </a:xfrm>
          <a:prstGeom prst="rect">
            <a:avLst/>
          </a:prstGeom>
        </p:spPr>
      </p:pic>
      <p:sp>
        <p:nvSpPr>
          <p:cNvPr id="9" name="TextBox 9">
            <a:extLst>
              <a:ext uri="{FF2B5EF4-FFF2-40B4-BE49-F238E27FC236}">
                <a16:creationId xmlns:a16="http://schemas.microsoft.com/office/drawing/2014/main" id="{19834F40-98EA-4C40-9250-6B3B1C18CCF7}"/>
              </a:ext>
            </a:extLst>
          </p:cNvPr>
          <p:cNvSpPr txBox="1"/>
          <p:nvPr/>
        </p:nvSpPr>
        <p:spPr>
          <a:xfrm>
            <a:off x="-273763" y="6476094"/>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pic>
        <p:nvPicPr>
          <p:cNvPr id="6" name="Picture 6" descr="Logo, icon&#10;&#10;Description automatically generated">
            <a:extLst>
              <a:ext uri="{FF2B5EF4-FFF2-40B4-BE49-F238E27FC236}">
                <a16:creationId xmlns:a16="http://schemas.microsoft.com/office/drawing/2014/main" id="{C78BEE6B-8B67-4E5D-97AD-6E40383F6A71}"/>
              </a:ext>
            </a:extLst>
          </p:cNvPr>
          <p:cNvPicPr>
            <a:picLocks noChangeAspect="1"/>
          </p:cNvPicPr>
          <p:nvPr/>
        </p:nvPicPr>
        <p:blipFill>
          <a:blip r:embed="rId5"/>
          <a:stretch>
            <a:fillRect/>
          </a:stretch>
        </p:blipFill>
        <p:spPr>
          <a:xfrm>
            <a:off x="2118172" y="1506583"/>
            <a:ext cx="3311213" cy="4403957"/>
          </a:xfrm>
          <a:prstGeom prst="rect">
            <a:avLst/>
          </a:prstGeom>
        </p:spPr>
      </p:pic>
      <p:pic>
        <p:nvPicPr>
          <p:cNvPr id="4" name="Picture 3">
            <a:extLst>
              <a:ext uri="{FF2B5EF4-FFF2-40B4-BE49-F238E27FC236}">
                <a16:creationId xmlns:a16="http://schemas.microsoft.com/office/drawing/2014/main" id="{683F9CE5-C4BC-1544-93A4-E905D8D7A81E}"/>
              </a:ext>
            </a:extLst>
          </p:cNvPr>
          <p:cNvPicPr>
            <a:picLocks noChangeAspect="1"/>
          </p:cNvPicPr>
          <p:nvPr/>
        </p:nvPicPr>
        <p:blipFill>
          <a:blip r:embed="rId6"/>
          <a:stretch>
            <a:fillRect/>
          </a:stretch>
        </p:blipFill>
        <p:spPr>
          <a:xfrm>
            <a:off x="5429385" y="6176397"/>
            <a:ext cx="1855044" cy="681603"/>
          </a:xfrm>
          <a:prstGeom prst="rect">
            <a:avLst/>
          </a:prstGeom>
        </p:spPr>
      </p:pic>
    </p:spTree>
    <p:extLst>
      <p:ext uri="{BB962C8B-B14F-4D97-AF65-F5344CB8AC3E}">
        <p14:creationId xmlns:p14="http://schemas.microsoft.com/office/powerpoint/2010/main" val="288842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BD0E6-F6CD-234B-831D-4AB560DC2933}"/>
              </a:ext>
            </a:extLst>
          </p:cNvPr>
          <p:cNvSpPr>
            <a:spLocks noGrp="1"/>
          </p:cNvSpPr>
          <p:nvPr>
            <p:ph type="title"/>
          </p:nvPr>
        </p:nvSpPr>
        <p:spPr/>
        <p:txBody>
          <a:bodyPr/>
          <a:lstStyle/>
          <a:p>
            <a:r>
              <a:rPr lang="en-US" dirty="0"/>
              <a:t>Poll Question #2:</a:t>
            </a:r>
          </a:p>
        </p:txBody>
      </p:sp>
      <p:sp>
        <p:nvSpPr>
          <p:cNvPr id="3" name="Content Placeholder 2">
            <a:extLst>
              <a:ext uri="{FF2B5EF4-FFF2-40B4-BE49-F238E27FC236}">
                <a16:creationId xmlns:a16="http://schemas.microsoft.com/office/drawing/2014/main" id="{D24CD74E-A5DB-AC4F-BB15-9D0AED955FE7}"/>
              </a:ext>
            </a:extLst>
          </p:cNvPr>
          <p:cNvSpPr>
            <a:spLocks noGrp="1"/>
          </p:cNvSpPr>
          <p:nvPr>
            <p:ph idx="1"/>
          </p:nvPr>
        </p:nvSpPr>
        <p:spPr/>
        <p:txBody>
          <a:bodyPr/>
          <a:lstStyle/>
          <a:p>
            <a:pPr marL="0" indent="0">
              <a:buNone/>
            </a:pPr>
            <a:r>
              <a:rPr lang="en-US" dirty="0"/>
              <a:t>Which of the following is TRUE?</a:t>
            </a:r>
          </a:p>
          <a:p>
            <a:r>
              <a:rPr lang="en-US" dirty="0"/>
              <a:t>Methotrexate typically achieves full effect within 1-2 months</a:t>
            </a:r>
          </a:p>
          <a:p>
            <a:r>
              <a:rPr lang="en-US" dirty="0"/>
              <a:t>Methotrexate should not be combined with NSAIDs due to decreased MTX metabolism</a:t>
            </a:r>
          </a:p>
          <a:p>
            <a:r>
              <a:rPr lang="en-US" dirty="0"/>
              <a:t>Methotrexate can be used in combination with sulfasalazine</a:t>
            </a:r>
          </a:p>
          <a:p>
            <a:r>
              <a:rPr lang="en-US" dirty="0"/>
              <a:t>Methotrexate should not be combined with TNF inhibitors (infliximab, adalimumab) due to increased risk of serious infections</a:t>
            </a:r>
          </a:p>
          <a:p>
            <a:endParaRPr lang="en-US" dirty="0"/>
          </a:p>
          <a:p>
            <a:endParaRPr lang="en-US" dirty="0"/>
          </a:p>
          <a:p>
            <a:endParaRPr lang="en-US" dirty="0"/>
          </a:p>
        </p:txBody>
      </p:sp>
      <p:sp>
        <p:nvSpPr>
          <p:cNvPr id="4" name="TextBox 9">
            <a:extLst>
              <a:ext uri="{FF2B5EF4-FFF2-40B4-BE49-F238E27FC236}">
                <a16:creationId xmlns:a16="http://schemas.microsoft.com/office/drawing/2014/main" id="{33D0A4A5-AC43-4AD5-5D90-28AADA024A65}"/>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47072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BD0E6-F6CD-234B-831D-4AB560DC2933}"/>
              </a:ext>
            </a:extLst>
          </p:cNvPr>
          <p:cNvSpPr>
            <a:spLocks noGrp="1"/>
          </p:cNvSpPr>
          <p:nvPr>
            <p:ph type="title"/>
          </p:nvPr>
        </p:nvSpPr>
        <p:spPr/>
        <p:txBody>
          <a:bodyPr/>
          <a:lstStyle/>
          <a:p>
            <a:r>
              <a:rPr lang="en-US" dirty="0"/>
              <a:t>Poll Question #2: Answer</a:t>
            </a:r>
          </a:p>
        </p:txBody>
      </p:sp>
      <p:sp>
        <p:nvSpPr>
          <p:cNvPr id="3" name="Content Placeholder 2">
            <a:extLst>
              <a:ext uri="{FF2B5EF4-FFF2-40B4-BE49-F238E27FC236}">
                <a16:creationId xmlns:a16="http://schemas.microsoft.com/office/drawing/2014/main" id="{D24CD74E-A5DB-AC4F-BB15-9D0AED955FE7}"/>
              </a:ext>
            </a:extLst>
          </p:cNvPr>
          <p:cNvSpPr>
            <a:spLocks noGrp="1"/>
          </p:cNvSpPr>
          <p:nvPr>
            <p:ph idx="1"/>
          </p:nvPr>
        </p:nvSpPr>
        <p:spPr/>
        <p:txBody>
          <a:bodyPr/>
          <a:lstStyle/>
          <a:p>
            <a:pPr marL="0" indent="0">
              <a:buNone/>
            </a:pPr>
            <a:r>
              <a:rPr lang="en-US" dirty="0"/>
              <a:t>Which of the following is TRUE?</a:t>
            </a:r>
          </a:p>
          <a:p>
            <a:r>
              <a:rPr lang="en-US" dirty="0"/>
              <a:t>Methotrexate typically achieves full effect within 1-2 months</a:t>
            </a:r>
          </a:p>
          <a:p>
            <a:r>
              <a:rPr lang="en-US" dirty="0"/>
              <a:t>Methotrexate should not be combined with NSAIDs due to decreased MTX metabolism</a:t>
            </a:r>
          </a:p>
          <a:p>
            <a:r>
              <a:rPr lang="en-US" b="1" dirty="0">
                <a:solidFill>
                  <a:srgbClr val="00B050"/>
                </a:solidFill>
              </a:rPr>
              <a:t>Methotrexate can be used in combination with sulfasalazine</a:t>
            </a:r>
          </a:p>
          <a:p>
            <a:r>
              <a:rPr lang="en-US" dirty="0"/>
              <a:t>Methotrexate should not be combined with TNF inhibitors (infliximab, adalimumab) due to increased risk of serious infections</a:t>
            </a:r>
          </a:p>
          <a:p>
            <a:endParaRPr lang="en-US" dirty="0"/>
          </a:p>
          <a:p>
            <a:endParaRPr lang="en-US" dirty="0"/>
          </a:p>
          <a:p>
            <a:endParaRPr lang="en-US" dirty="0"/>
          </a:p>
        </p:txBody>
      </p:sp>
      <p:sp>
        <p:nvSpPr>
          <p:cNvPr id="4" name="TextBox 9">
            <a:extLst>
              <a:ext uri="{FF2B5EF4-FFF2-40B4-BE49-F238E27FC236}">
                <a16:creationId xmlns:a16="http://schemas.microsoft.com/office/drawing/2014/main" id="{A65F1224-5AC0-9D3D-70DB-AA15FD395F81}"/>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165492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9F8F43-A67F-8B4B-BB94-1BF74949796D}"/>
              </a:ext>
            </a:extLst>
          </p:cNvPr>
          <p:cNvSpPr>
            <a:spLocks noGrp="1"/>
          </p:cNvSpPr>
          <p:nvPr>
            <p:ph type="title"/>
          </p:nvPr>
        </p:nvSpPr>
        <p:spPr>
          <a:xfrm>
            <a:off x="572493" y="238539"/>
            <a:ext cx="11018520" cy="1434415"/>
          </a:xfrm>
        </p:spPr>
        <p:txBody>
          <a:bodyPr anchor="b">
            <a:normAutofit/>
          </a:bodyPr>
          <a:lstStyle/>
          <a:p>
            <a:r>
              <a:rPr lang="en-US" sz="5400"/>
              <a:t>Expectations</a:t>
            </a:r>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4F2106F-C185-434B-9618-B5EC5130CA01}"/>
              </a:ext>
            </a:extLst>
          </p:cNvPr>
          <p:cNvSpPr>
            <a:spLocks noGrp="1"/>
          </p:cNvSpPr>
          <p:nvPr>
            <p:ph idx="1"/>
          </p:nvPr>
        </p:nvSpPr>
        <p:spPr>
          <a:xfrm>
            <a:off x="572492" y="2071316"/>
            <a:ext cx="7271345" cy="4382634"/>
          </a:xfrm>
        </p:spPr>
        <p:txBody>
          <a:bodyPr anchor="t">
            <a:normAutofit/>
          </a:bodyPr>
          <a:lstStyle/>
          <a:p>
            <a:r>
              <a:rPr lang="en-US" sz="2600" dirty="0"/>
              <a:t>Can take 2-3 months to start seeing improvement. ~6 months for full effect.</a:t>
            </a:r>
          </a:p>
          <a:p>
            <a:r>
              <a:rPr lang="en-US" sz="2600" dirty="0"/>
              <a:t>May need to combine with other medications (ex: sulfasalazine, hydroxychloroquine, or biologic DMARDs) to achieve adequate disease control</a:t>
            </a:r>
          </a:p>
          <a:p>
            <a:r>
              <a:rPr lang="en-US" sz="2600" dirty="0"/>
              <a:t>When possible, MTX should be continued when adding a </a:t>
            </a:r>
            <a:r>
              <a:rPr lang="en-US" sz="2600" dirty="0" err="1"/>
              <a:t>TNFi</a:t>
            </a:r>
            <a:r>
              <a:rPr lang="en-US" sz="2600" dirty="0"/>
              <a:t> (especially adalimumab/Humira or infliximab/Remicade)</a:t>
            </a:r>
          </a:p>
          <a:p>
            <a:pPr lvl="1"/>
            <a:r>
              <a:rPr lang="en-US" sz="2200" dirty="0"/>
              <a:t>Decreases the risk of forming anti-</a:t>
            </a:r>
            <a:r>
              <a:rPr lang="en-US" sz="2200" dirty="0" err="1"/>
              <a:t>TNFi</a:t>
            </a:r>
            <a:r>
              <a:rPr lang="en-US" sz="2200" dirty="0"/>
              <a:t> antibodies</a:t>
            </a:r>
          </a:p>
        </p:txBody>
      </p:sp>
      <p:pic>
        <p:nvPicPr>
          <p:cNvPr id="8194" name="Picture 2" descr="Calendar clipart clipartion com 3 - Clipartix">
            <a:extLst>
              <a:ext uri="{FF2B5EF4-FFF2-40B4-BE49-F238E27FC236}">
                <a16:creationId xmlns:a16="http://schemas.microsoft.com/office/drawing/2014/main" id="{8C174B71-3CFA-7F41-8673-468410B41E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796" b="2"/>
          <a:stretch/>
        </p:blipFill>
        <p:spPr bwMode="auto">
          <a:xfrm>
            <a:off x="8588480" y="1987435"/>
            <a:ext cx="3002533" cy="31209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9">
            <a:extLst>
              <a:ext uri="{FF2B5EF4-FFF2-40B4-BE49-F238E27FC236}">
                <a16:creationId xmlns:a16="http://schemas.microsoft.com/office/drawing/2014/main" id="{9CC906B3-01C8-EE5C-8A08-72954539D2CA}"/>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2252177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121B6-AEFC-7843-99B9-87A5D6AD918B}"/>
              </a:ext>
            </a:extLst>
          </p:cNvPr>
          <p:cNvSpPr>
            <a:spLocks noGrp="1"/>
          </p:cNvSpPr>
          <p:nvPr>
            <p:ph type="title"/>
          </p:nvPr>
        </p:nvSpPr>
        <p:spPr/>
        <p:txBody>
          <a:bodyPr/>
          <a:lstStyle/>
          <a:p>
            <a:r>
              <a:rPr lang="en-US" dirty="0"/>
              <a:t>Poll Question #3:</a:t>
            </a:r>
          </a:p>
        </p:txBody>
      </p:sp>
      <p:sp>
        <p:nvSpPr>
          <p:cNvPr id="3" name="Content Placeholder 2">
            <a:extLst>
              <a:ext uri="{FF2B5EF4-FFF2-40B4-BE49-F238E27FC236}">
                <a16:creationId xmlns:a16="http://schemas.microsoft.com/office/drawing/2014/main" id="{4B92A6AD-D262-0E4F-B811-AB2B26F41223}"/>
              </a:ext>
            </a:extLst>
          </p:cNvPr>
          <p:cNvSpPr>
            <a:spLocks noGrp="1"/>
          </p:cNvSpPr>
          <p:nvPr>
            <p:ph idx="1"/>
          </p:nvPr>
        </p:nvSpPr>
        <p:spPr/>
        <p:txBody>
          <a:bodyPr/>
          <a:lstStyle/>
          <a:p>
            <a:pPr marL="0" indent="0">
              <a:buNone/>
            </a:pPr>
            <a:r>
              <a:rPr lang="en-US" dirty="0"/>
              <a:t>Which of the following is TRUE?</a:t>
            </a:r>
          </a:p>
          <a:p>
            <a:r>
              <a:rPr lang="en-US" dirty="0"/>
              <a:t>Non-alcoholic fatty liver disease (NAFLD) is an absolute contraindication to MTX</a:t>
            </a:r>
          </a:p>
          <a:p>
            <a:r>
              <a:rPr lang="en-US" dirty="0"/>
              <a:t>MTX is contraindicated in pregnancy, but safe during breastfeeding</a:t>
            </a:r>
          </a:p>
          <a:p>
            <a:r>
              <a:rPr lang="en-US" dirty="0"/>
              <a:t>Patients taking MTX should be counseled to limit alcohol consumption to 2 drinks/week</a:t>
            </a:r>
          </a:p>
          <a:p>
            <a:r>
              <a:rPr lang="en-US" dirty="0"/>
              <a:t>Men who are planning to father a child should stop MTX 3 months prior to trying to conceive</a:t>
            </a:r>
          </a:p>
          <a:p>
            <a:endParaRPr lang="en-US" dirty="0"/>
          </a:p>
          <a:p>
            <a:endParaRPr lang="en-US" dirty="0"/>
          </a:p>
          <a:p>
            <a:endParaRPr lang="en-US" dirty="0"/>
          </a:p>
          <a:p>
            <a:endParaRPr lang="en-US" dirty="0"/>
          </a:p>
          <a:p>
            <a:endParaRPr lang="en-US" dirty="0"/>
          </a:p>
        </p:txBody>
      </p:sp>
      <p:sp>
        <p:nvSpPr>
          <p:cNvPr id="4" name="TextBox 9">
            <a:extLst>
              <a:ext uri="{FF2B5EF4-FFF2-40B4-BE49-F238E27FC236}">
                <a16:creationId xmlns:a16="http://schemas.microsoft.com/office/drawing/2014/main" id="{7AB0B8EB-5BA1-4A70-B74E-16402B7B68D4}"/>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2044258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121B6-AEFC-7843-99B9-87A5D6AD918B}"/>
              </a:ext>
            </a:extLst>
          </p:cNvPr>
          <p:cNvSpPr>
            <a:spLocks noGrp="1"/>
          </p:cNvSpPr>
          <p:nvPr>
            <p:ph type="title"/>
          </p:nvPr>
        </p:nvSpPr>
        <p:spPr/>
        <p:txBody>
          <a:bodyPr/>
          <a:lstStyle/>
          <a:p>
            <a:r>
              <a:rPr lang="en-US" dirty="0"/>
              <a:t>Poll Question #3: Answer</a:t>
            </a:r>
          </a:p>
        </p:txBody>
      </p:sp>
      <p:sp>
        <p:nvSpPr>
          <p:cNvPr id="3" name="Content Placeholder 2">
            <a:extLst>
              <a:ext uri="{FF2B5EF4-FFF2-40B4-BE49-F238E27FC236}">
                <a16:creationId xmlns:a16="http://schemas.microsoft.com/office/drawing/2014/main" id="{4B92A6AD-D262-0E4F-B811-AB2B26F41223}"/>
              </a:ext>
            </a:extLst>
          </p:cNvPr>
          <p:cNvSpPr>
            <a:spLocks noGrp="1"/>
          </p:cNvSpPr>
          <p:nvPr>
            <p:ph idx="1"/>
          </p:nvPr>
        </p:nvSpPr>
        <p:spPr/>
        <p:txBody>
          <a:bodyPr/>
          <a:lstStyle/>
          <a:p>
            <a:pPr marL="0" indent="0">
              <a:buNone/>
            </a:pPr>
            <a:r>
              <a:rPr lang="en-US" dirty="0"/>
              <a:t>Which of the following is TRUE?</a:t>
            </a:r>
          </a:p>
          <a:p>
            <a:r>
              <a:rPr lang="en-US" dirty="0"/>
              <a:t>Non-alcoholic fatty liver disease (NAFLD) is an absolute contraindication to MTX</a:t>
            </a:r>
          </a:p>
          <a:p>
            <a:r>
              <a:rPr lang="en-US" dirty="0"/>
              <a:t>MTX is contraindicated in pregnancy, but safe during breastfeeding</a:t>
            </a:r>
          </a:p>
          <a:p>
            <a:r>
              <a:rPr lang="en-US" b="1" dirty="0">
                <a:solidFill>
                  <a:srgbClr val="00B050"/>
                </a:solidFill>
              </a:rPr>
              <a:t>Patients taking MTX should be counseled to limit alcohol consumption to 2 drinks/week</a:t>
            </a:r>
          </a:p>
          <a:p>
            <a:r>
              <a:rPr lang="en-US" dirty="0"/>
              <a:t>Men who are planning to father a child should stop MTX 3 months prior to trying to conceive</a:t>
            </a:r>
          </a:p>
          <a:p>
            <a:endParaRPr lang="en-US" dirty="0"/>
          </a:p>
          <a:p>
            <a:endParaRPr lang="en-US" dirty="0"/>
          </a:p>
          <a:p>
            <a:endParaRPr lang="en-US" dirty="0"/>
          </a:p>
          <a:p>
            <a:endParaRPr lang="en-US" dirty="0"/>
          </a:p>
          <a:p>
            <a:endParaRPr lang="en-US" dirty="0"/>
          </a:p>
        </p:txBody>
      </p:sp>
      <p:sp>
        <p:nvSpPr>
          <p:cNvPr id="4" name="TextBox 9">
            <a:extLst>
              <a:ext uri="{FF2B5EF4-FFF2-40B4-BE49-F238E27FC236}">
                <a16:creationId xmlns:a16="http://schemas.microsoft.com/office/drawing/2014/main" id="{F0B6A0F1-DF93-6191-9FC7-F33EA87C5A4F}"/>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172064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F9EE15-D2A1-C645-AF3E-6EB37137DEDB}"/>
              </a:ext>
            </a:extLst>
          </p:cNvPr>
          <p:cNvSpPr>
            <a:spLocks noGrp="1"/>
          </p:cNvSpPr>
          <p:nvPr>
            <p:ph type="title"/>
          </p:nvPr>
        </p:nvSpPr>
        <p:spPr>
          <a:xfrm>
            <a:off x="572493" y="238539"/>
            <a:ext cx="11018520" cy="1434415"/>
          </a:xfrm>
        </p:spPr>
        <p:txBody>
          <a:bodyPr anchor="b">
            <a:normAutofit/>
          </a:bodyPr>
          <a:lstStyle/>
          <a:p>
            <a:r>
              <a:rPr lang="en-US" sz="5400"/>
              <a:t>Avoid methotrexate if:</a:t>
            </a:r>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A8EDE29-4ED2-8B46-A0B6-40D03A6BE4D9}"/>
              </a:ext>
            </a:extLst>
          </p:cNvPr>
          <p:cNvSpPr>
            <a:spLocks noGrp="1"/>
          </p:cNvSpPr>
          <p:nvPr>
            <p:ph idx="1"/>
          </p:nvPr>
        </p:nvSpPr>
        <p:spPr>
          <a:xfrm>
            <a:off x="572492" y="2071316"/>
            <a:ext cx="7442795" cy="4119172"/>
          </a:xfrm>
        </p:spPr>
        <p:txBody>
          <a:bodyPr anchor="t">
            <a:noAutofit/>
          </a:bodyPr>
          <a:lstStyle/>
          <a:p>
            <a:r>
              <a:rPr lang="en-US" sz="2600"/>
              <a:t>Person of </a:t>
            </a:r>
            <a:r>
              <a:rPr lang="en-US" sz="2600" dirty="0"/>
              <a:t>childbearing age considering pregnancy or not using birth control. (Pregnancy Category X)</a:t>
            </a:r>
          </a:p>
          <a:p>
            <a:r>
              <a:rPr lang="en-US" sz="2600" dirty="0"/>
              <a:t>Breastfeeding</a:t>
            </a:r>
          </a:p>
          <a:p>
            <a:r>
              <a:rPr lang="en-US" sz="2600" dirty="0"/>
              <a:t>Pre-existing liver disease, hepatitis B or C </a:t>
            </a:r>
          </a:p>
          <a:p>
            <a:pPr lvl="1"/>
            <a:r>
              <a:rPr lang="en-US" sz="2000" dirty="0"/>
              <a:t>Mild NAFLD with normal liver enzymes is ok</a:t>
            </a:r>
          </a:p>
          <a:p>
            <a:r>
              <a:rPr lang="en-US" sz="2600" dirty="0"/>
              <a:t>Heavy alcohol use </a:t>
            </a:r>
          </a:p>
          <a:p>
            <a:pPr lvl="1"/>
            <a:r>
              <a:rPr lang="en-US" sz="2000" dirty="0"/>
              <a:t>US guideline is ≤2 drinks/week, European guideline more lenient…</a:t>
            </a:r>
          </a:p>
          <a:p>
            <a:r>
              <a:rPr lang="en-US" sz="2600" dirty="0"/>
              <a:t>CKD stage 4 or 5 (caution w/ stage 3)</a:t>
            </a:r>
          </a:p>
          <a:p>
            <a:r>
              <a:rPr lang="en-US" sz="2600" dirty="0"/>
              <a:t>Consider alternatives if they also have lung disease</a:t>
            </a:r>
          </a:p>
        </p:txBody>
      </p:sp>
      <p:pic>
        <p:nvPicPr>
          <p:cNvPr id="9218" name="Picture 2" descr="Avoid Stock Illustrations – 25,027 Avoid Stock Illustrations, Vectors &amp;amp;  Clipart - Dreamstime">
            <a:extLst>
              <a:ext uri="{FF2B5EF4-FFF2-40B4-BE49-F238E27FC236}">
                <a16:creationId xmlns:a16="http://schemas.microsoft.com/office/drawing/2014/main" id="{6FF1263D-C94E-C346-AC0E-0DC80FF47B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792" b="-3"/>
          <a:stretch/>
        </p:blipFill>
        <p:spPr bwMode="auto">
          <a:xfrm>
            <a:off x="8264508" y="2093976"/>
            <a:ext cx="3352214" cy="34844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9">
            <a:extLst>
              <a:ext uri="{FF2B5EF4-FFF2-40B4-BE49-F238E27FC236}">
                <a16:creationId xmlns:a16="http://schemas.microsoft.com/office/drawing/2014/main" id="{2037283B-2228-3D29-BE6A-D5BF0347D4F0}"/>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603815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3B450-CB53-F24F-8D0C-147B9DFF9302}"/>
              </a:ext>
            </a:extLst>
          </p:cNvPr>
          <p:cNvSpPr>
            <a:spLocks noGrp="1"/>
          </p:cNvSpPr>
          <p:nvPr>
            <p:ph type="title"/>
          </p:nvPr>
        </p:nvSpPr>
        <p:spPr/>
        <p:txBody>
          <a:bodyPr/>
          <a:lstStyle/>
          <a:p>
            <a:r>
              <a:rPr lang="en-US"/>
              <a:t>Potential side effects</a:t>
            </a:r>
            <a:endParaRPr lang="en-US" dirty="0"/>
          </a:p>
        </p:txBody>
      </p:sp>
      <p:sp>
        <p:nvSpPr>
          <p:cNvPr id="3" name="Content Placeholder 2">
            <a:extLst>
              <a:ext uri="{FF2B5EF4-FFF2-40B4-BE49-F238E27FC236}">
                <a16:creationId xmlns:a16="http://schemas.microsoft.com/office/drawing/2014/main" id="{C97AF10E-FABB-EC42-B5B6-CD5C7DFC3AD6}"/>
              </a:ext>
            </a:extLst>
          </p:cNvPr>
          <p:cNvSpPr>
            <a:spLocks noGrp="1"/>
          </p:cNvSpPr>
          <p:nvPr>
            <p:ph idx="1"/>
          </p:nvPr>
        </p:nvSpPr>
        <p:spPr/>
        <p:txBody>
          <a:bodyPr>
            <a:normAutofit/>
          </a:bodyPr>
          <a:lstStyle/>
          <a:p>
            <a:r>
              <a:rPr lang="en-US" dirty="0"/>
              <a:t>GI upset (splitting the dose AM/PM can help)</a:t>
            </a:r>
          </a:p>
          <a:p>
            <a:r>
              <a:rPr lang="en-US" dirty="0"/>
              <a:t>Oral ulcers</a:t>
            </a:r>
          </a:p>
          <a:p>
            <a:r>
              <a:rPr lang="en-US" dirty="0"/>
              <a:t>Hepatotoxicity (transaminitis, cirrhosis)</a:t>
            </a:r>
          </a:p>
          <a:p>
            <a:r>
              <a:rPr lang="en-US" dirty="0"/>
              <a:t>Infections</a:t>
            </a:r>
          </a:p>
          <a:p>
            <a:r>
              <a:rPr lang="en-US" dirty="0"/>
              <a:t>Bone marrow suppression (</a:t>
            </a:r>
            <a:r>
              <a:rPr lang="en-US" dirty="0" err="1"/>
              <a:t>cytopenias</a:t>
            </a:r>
            <a:r>
              <a:rPr lang="en-US" dirty="0"/>
              <a:t>)</a:t>
            </a:r>
          </a:p>
          <a:p>
            <a:r>
              <a:rPr lang="en-US" dirty="0"/>
              <a:t>Macrocytosis</a:t>
            </a:r>
          </a:p>
          <a:p>
            <a:r>
              <a:rPr lang="en-US" dirty="0"/>
              <a:t>Brain fog</a:t>
            </a:r>
          </a:p>
          <a:p>
            <a:r>
              <a:rPr lang="en-US" dirty="0"/>
              <a:t>Pneumonitis (very rare)</a:t>
            </a:r>
          </a:p>
          <a:p>
            <a:endParaRPr lang="en-US" dirty="0"/>
          </a:p>
        </p:txBody>
      </p:sp>
      <p:sp>
        <p:nvSpPr>
          <p:cNvPr id="4" name="TextBox 3">
            <a:extLst>
              <a:ext uri="{FF2B5EF4-FFF2-40B4-BE49-F238E27FC236}">
                <a16:creationId xmlns:a16="http://schemas.microsoft.com/office/drawing/2014/main" id="{AD4BFA19-11DE-BB4D-9A7A-007812BD65E6}"/>
              </a:ext>
            </a:extLst>
          </p:cNvPr>
          <p:cNvSpPr txBox="1"/>
          <p:nvPr/>
        </p:nvSpPr>
        <p:spPr>
          <a:xfrm>
            <a:off x="8773886" y="2304118"/>
            <a:ext cx="2579914" cy="3046988"/>
          </a:xfrm>
          <a:prstGeom prst="rect">
            <a:avLst/>
          </a:prstGeom>
          <a:solidFill>
            <a:schemeClr val="accent2">
              <a:alpha val="48000"/>
            </a:schemeClr>
          </a:solidFill>
        </p:spPr>
        <p:txBody>
          <a:bodyPr wrap="square" rtlCol="0">
            <a:spAutoFit/>
          </a:bodyPr>
          <a:lstStyle/>
          <a:p>
            <a:pPr algn="ctr"/>
            <a:r>
              <a:rPr lang="en-US" sz="2400" b="1" i="1" dirty="0"/>
              <a:t>Safety Pearl: </a:t>
            </a:r>
          </a:p>
          <a:p>
            <a:pPr algn="ctr"/>
            <a:r>
              <a:rPr lang="en-US" sz="2400" i="1" dirty="0"/>
              <a:t>MTX is renally cleared, thus any impairment of GFR will result in ↑ serum levels of MTX and higher risk of toxicities</a:t>
            </a:r>
          </a:p>
        </p:txBody>
      </p:sp>
      <p:sp>
        <p:nvSpPr>
          <p:cNvPr id="5" name="TextBox 9">
            <a:extLst>
              <a:ext uri="{FF2B5EF4-FFF2-40B4-BE49-F238E27FC236}">
                <a16:creationId xmlns:a16="http://schemas.microsoft.com/office/drawing/2014/main" id="{391D882E-7623-36F4-3B69-2467F0FD2C26}"/>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334184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AB002-2C60-0E46-9C9B-FBEB17F9E11B}"/>
              </a:ext>
            </a:extLst>
          </p:cNvPr>
          <p:cNvSpPr>
            <a:spLocks noGrp="1"/>
          </p:cNvSpPr>
          <p:nvPr>
            <p:ph type="title"/>
          </p:nvPr>
        </p:nvSpPr>
        <p:spPr/>
        <p:txBody>
          <a:bodyPr/>
          <a:lstStyle/>
          <a:p>
            <a:r>
              <a:rPr lang="en-US" dirty="0"/>
              <a:t>Medication Monitoring</a:t>
            </a:r>
          </a:p>
        </p:txBody>
      </p:sp>
      <p:sp>
        <p:nvSpPr>
          <p:cNvPr id="3" name="Content Placeholder 2">
            <a:extLst>
              <a:ext uri="{FF2B5EF4-FFF2-40B4-BE49-F238E27FC236}">
                <a16:creationId xmlns:a16="http://schemas.microsoft.com/office/drawing/2014/main" id="{FA7DEE15-A297-C74A-A363-6BFE162F4498}"/>
              </a:ext>
            </a:extLst>
          </p:cNvPr>
          <p:cNvSpPr>
            <a:spLocks noGrp="1"/>
          </p:cNvSpPr>
          <p:nvPr>
            <p:ph idx="1"/>
          </p:nvPr>
        </p:nvSpPr>
        <p:spPr/>
        <p:txBody>
          <a:bodyPr/>
          <a:lstStyle/>
          <a:p>
            <a:r>
              <a:rPr lang="en-US" dirty="0"/>
              <a:t>Before starting MTX:</a:t>
            </a:r>
          </a:p>
          <a:p>
            <a:pPr lvl="1"/>
            <a:r>
              <a:rPr lang="en-US" dirty="0"/>
              <a:t>CBC</a:t>
            </a:r>
          </a:p>
          <a:p>
            <a:pPr lvl="1"/>
            <a:r>
              <a:rPr lang="en-US" dirty="0"/>
              <a:t>CMP</a:t>
            </a:r>
          </a:p>
          <a:p>
            <a:pPr lvl="1"/>
            <a:r>
              <a:rPr lang="en-US" dirty="0"/>
              <a:t>Pre-immunosuppression labs: HBV Surface Ag/Surface Ab/Core Ab, HCV, Quant Gold/PPD</a:t>
            </a:r>
          </a:p>
          <a:p>
            <a:pPr lvl="1"/>
            <a:r>
              <a:rPr lang="en-US" dirty="0"/>
              <a:t>CXR</a:t>
            </a:r>
          </a:p>
          <a:p>
            <a:r>
              <a:rPr lang="en-US" dirty="0"/>
              <a:t>Once on MTX:</a:t>
            </a:r>
          </a:p>
          <a:p>
            <a:pPr lvl="1"/>
            <a:r>
              <a:rPr lang="en-US" dirty="0"/>
              <a:t>CBC, LFTs, Cr every month for the first 3 months, then q3 months if stable dose</a:t>
            </a:r>
          </a:p>
          <a:p>
            <a:pPr marL="457200" lvl="1" indent="0">
              <a:buNone/>
            </a:pPr>
            <a:endParaRPr lang="en-US" dirty="0"/>
          </a:p>
        </p:txBody>
      </p:sp>
      <p:sp>
        <p:nvSpPr>
          <p:cNvPr id="4" name="TextBox 9">
            <a:extLst>
              <a:ext uri="{FF2B5EF4-FFF2-40B4-BE49-F238E27FC236}">
                <a16:creationId xmlns:a16="http://schemas.microsoft.com/office/drawing/2014/main" id="{F8E2D283-7915-BB5A-7730-DB8C3423FD4B}"/>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3759309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AC907-636C-3E4E-8122-4F595FDDDF31}"/>
              </a:ext>
            </a:extLst>
          </p:cNvPr>
          <p:cNvSpPr>
            <a:spLocks noGrp="1"/>
          </p:cNvSpPr>
          <p:nvPr>
            <p:ph type="title"/>
          </p:nvPr>
        </p:nvSpPr>
        <p:spPr>
          <a:xfrm>
            <a:off x="838193" y="108297"/>
            <a:ext cx="10515600" cy="1325563"/>
          </a:xfrm>
        </p:spPr>
        <p:txBody>
          <a:bodyPr/>
          <a:lstStyle/>
          <a:p>
            <a:r>
              <a:rPr lang="en-US" dirty="0"/>
              <a:t>Typical MTX Timeline</a:t>
            </a:r>
          </a:p>
        </p:txBody>
      </p:sp>
      <p:grpSp>
        <p:nvGrpSpPr>
          <p:cNvPr id="3" name="Group 2">
            <a:extLst>
              <a:ext uri="{FF2B5EF4-FFF2-40B4-BE49-F238E27FC236}">
                <a16:creationId xmlns:a16="http://schemas.microsoft.com/office/drawing/2014/main" id="{1EEE45CF-A8EE-2349-8EE5-7C99DC5A2B3F}"/>
              </a:ext>
            </a:extLst>
          </p:cNvPr>
          <p:cNvGrpSpPr/>
          <p:nvPr/>
        </p:nvGrpSpPr>
        <p:grpSpPr>
          <a:xfrm>
            <a:off x="179606" y="1454290"/>
            <a:ext cx="11836179" cy="4891987"/>
            <a:chOff x="179606" y="1454290"/>
            <a:chExt cx="11836179" cy="4891987"/>
          </a:xfrm>
        </p:grpSpPr>
        <p:sp>
          <p:nvSpPr>
            <p:cNvPr id="29" name="Rounded Rectangle 28">
              <a:extLst>
                <a:ext uri="{FF2B5EF4-FFF2-40B4-BE49-F238E27FC236}">
                  <a16:creationId xmlns:a16="http://schemas.microsoft.com/office/drawing/2014/main" id="{BAD48143-7B5F-2947-83A4-C67167E4FCF0}"/>
                </a:ext>
              </a:extLst>
            </p:cNvPr>
            <p:cNvSpPr/>
            <p:nvPr/>
          </p:nvSpPr>
          <p:spPr>
            <a:xfrm>
              <a:off x="179606" y="1454290"/>
              <a:ext cx="2249269" cy="2137306"/>
            </a:xfrm>
            <a:prstGeom prst="roundRect">
              <a:avLst/>
            </a:prstGeom>
            <a:solidFill>
              <a:schemeClr val="accent1">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a:extLst>
                <a:ext uri="{FF2B5EF4-FFF2-40B4-BE49-F238E27FC236}">
                  <a16:creationId xmlns:a16="http://schemas.microsoft.com/office/drawing/2014/main" id="{8E6E4593-2DA6-FC49-A7B8-555B80BEE368}"/>
                </a:ext>
              </a:extLst>
            </p:cNvPr>
            <p:cNvSpPr/>
            <p:nvPr/>
          </p:nvSpPr>
          <p:spPr>
            <a:xfrm>
              <a:off x="9978789" y="4120314"/>
              <a:ext cx="1973723" cy="1328676"/>
            </a:xfrm>
            <a:prstGeom prst="roundRect">
              <a:avLst/>
            </a:prstGeom>
            <a:solidFill>
              <a:schemeClr val="accent2">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a:extLst>
                <a:ext uri="{FF2B5EF4-FFF2-40B4-BE49-F238E27FC236}">
                  <a16:creationId xmlns:a16="http://schemas.microsoft.com/office/drawing/2014/main" id="{D9C693C1-FCA7-5A4A-9A16-8A98CAC968A5}"/>
                </a:ext>
              </a:extLst>
            </p:cNvPr>
            <p:cNvSpPr/>
            <p:nvPr/>
          </p:nvSpPr>
          <p:spPr>
            <a:xfrm>
              <a:off x="6285133" y="2321205"/>
              <a:ext cx="2503028" cy="1094196"/>
            </a:xfrm>
            <a:prstGeom prst="roundRect">
              <a:avLst/>
            </a:prstGeom>
            <a:solidFill>
              <a:schemeClr val="accent2">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996DE79C-6723-134B-B5D4-1D3A4BAFE29E}"/>
                </a:ext>
              </a:extLst>
            </p:cNvPr>
            <p:cNvSpPr/>
            <p:nvPr/>
          </p:nvSpPr>
          <p:spPr>
            <a:xfrm>
              <a:off x="4642068" y="4354794"/>
              <a:ext cx="2503028" cy="1094196"/>
            </a:xfrm>
            <a:prstGeom prst="roundRect">
              <a:avLst/>
            </a:prstGeom>
            <a:solidFill>
              <a:schemeClr val="accent2">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a:extLst>
                <a:ext uri="{FF2B5EF4-FFF2-40B4-BE49-F238E27FC236}">
                  <a16:creationId xmlns:a16="http://schemas.microsoft.com/office/drawing/2014/main" id="{D518E00B-D692-4245-A8F1-96E070D71C7F}"/>
                </a:ext>
              </a:extLst>
            </p:cNvPr>
            <p:cNvSpPr/>
            <p:nvPr/>
          </p:nvSpPr>
          <p:spPr>
            <a:xfrm>
              <a:off x="2928938" y="1463405"/>
              <a:ext cx="3167055" cy="2137306"/>
            </a:xfrm>
            <a:prstGeom prst="roundRect">
              <a:avLst/>
            </a:prstGeom>
            <a:solidFill>
              <a:schemeClr val="accent4">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C00B3812-72E8-0F42-96D6-C1675770B51C}"/>
                </a:ext>
              </a:extLst>
            </p:cNvPr>
            <p:cNvSpPr/>
            <p:nvPr/>
          </p:nvSpPr>
          <p:spPr>
            <a:xfrm>
              <a:off x="1619251" y="4208971"/>
              <a:ext cx="2503028" cy="2137306"/>
            </a:xfrm>
            <a:prstGeom prst="roundRect">
              <a:avLst/>
            </a:prstGeom>
            <a:solidFill>
              <a:schemeClr val="accent6">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EA6C42B-F87C-BA41-803C-DF7485C9F8F3}"/>
                </a:ext>
              </a:extLst>
            </p:cNvPr>
            <p:cNvSpPr txBox="1"/>
            <p:nvPr/>
          </p:nvSpPr>
          <p:spPr>
            <a:xfrm>
              <a:off x="179606" y="1580376"/>
              <a:ext cx="2369702" cy="2308324"/>
            </a:xfrm>
            <a:prstGeom prst="rect">
              <a:avLst/>
            </a:prstGeom>
            <a:noFill/>
          </p:spPr>
          <p:txBody>
            <a:bodyPr wrap="square" rtlCol="0">
              <a:spAutoFit/>
            </a:bodyPr>
            <a:lstStyle/>
            <a:p>
              <a:pPr marL="285750" indent="-285750">
                <a:buFont typeface="Arial" panose="020B0604020202020204" pitchFamily="34" charset="0"/>
                <a:buChar char="•"/>
              </a:pPr>
              <a:r>
                <a:rPr lang="en-US" dirty="0"/>
                <a:t>Diagnose w/ RA</a:t>
              </a:r>
            </a:p>
            <a:p>
              <a:pPr marL="285750" indent="-285750">
                <a:buFont typeface="Arial" panose="020B0604020202020204" pitchFamily="34" charset="0"/>
                <a:buChar char="•"/>
              </a:pPr>
              <a:r>
                <a:rPr lang="en-US" dirty="0"/>
                <a:t>Assess disease activity </a:t>
              </a:r>
              <a:r>
                <a:rPr lang="en-US" dirty="0">
                  <a:sym typeface="Wingdings" pitchFamily="2" charset="2"/>
                </a:rPr>
                <a:t> high</a:t>
              </a:r>
            </a:p>
            <a:p>
              <a:pPr marL="285750" indent="-285750">
                <a:buFont typeface="Arial" panose="020B0604020202020204" pitchFamily="34" charset="0"/>
                <a:buChar char="•"/>
              </a:pPr>
              <a:r>
                <a:rPr lang="en-US" dirty="0">
                  <a:sym typeface="Wingdings" pitchFamily="2" charset="2"/>
                </a:rPr>
                <a:t>Labs: CBC, CMP, HBV, HCV, Quant Gold, CXR, baseline hand/foot </a:t>
              </a:r>
              <a:r>
                <a:rPr lang="en-US" dirty="0" err="1">
                  <a:sym typeface="Wingdings" pitchFamily="2" charset="2"/>
                </a:rPr>
                <a:t>xrays</a:t>
              </a:r>
              <a:endParaRPr lang="en-US" dirty="0">
                <a:sym typeface="Wingdings" pitchFamily="2" charset="2"/>
              </a:endParaRPr>
            </a:p>
            <a:p>
              <a:pPr marL="285750" indent="-285750">
                <a:buFont typeface="Arial" panose="020B0604020202020204" pitchFamily="34" charset="0"/>
                <a:buChar char="•"/>
              </a:pPr>
              <a:endParaRPr lang="en-US" dirty="0">
                <a:sym typeface="Wingdings" pitchFamily="2" charset="2"/>
              </a:endParaRPr>
            </a:p>
          </p:txBody>
        </p:sp>
        <p:sp>
          <p:nvSpPr>
            <p:cNvPr id="6" name="TextBox 5">
              <a:extLst>
                <a:ext uri="{FF2B5EF4-FFF2-40B4-BE49-F238E27FC236}">
                  <a16:creationId xmlns:a16="http://schemas.microsoft.com/office/drawing/2014/main" id="{5C33C61C-EA91-B248-9C0E-C2BE438BD0AC}"/>
                </a:ext>
              </a:extLst>
            </p:cNvPr>
            <p:cNvSpPr txBox="1"/>
            <p:nvPr/>
          </p:nvSpPr>
          <p:spPr>
            <a:xfrm>
              <a:off x="1698854" y="4289910"/>
              <a:ext cx="2503036" cy="2031325"/>
            </a:xfrm>
            <a:prstGeom prst="rect">
              <a:avLst/>
            </a:prstGeom>
            <a:noFill/>
          </p:spPr>
          <p:txBody>
            <a:bodyPr wrap="square" rtlCol="0">
              <a:spAutoFit/>
            </a:bodyPr>
            <a:lstStyle/>
            <a:p>
              <a:pPr marL="285750" indent="-285750">
                <a:buFont typeface="Arial" panose="020B0604020202020204" pitchFamily="34" charset="0"/>
                <a:buChar char="•"/>
              </a:pPr>
              <a:r>
                <a:rPr lang="en-US" dirty="0"/>
                <a:t>MTX med counseling</a:t>
              </a:r>
            </a:p>
            <a:p>
              <a:pPr marL="285750" indent="-285750">
                <a:buFont typeface="Arial" panose="020B0604020202020204" pitchFamily="34" charset="0"/>
                <a:buChar char="•"/>
              </a:pPr>
              <a:r>
                <a:rPr lang="en-US" dirty="0"/>
                <a:t>Discuss birth control, alcohol use, plan for lab monitoring</a:t>
              </a:r>
            </a:p>
            <a:p>
              <a:pPr marL="285750" indent="-285750">
                <a:buFont typeface="Arial" panose="020B0604020202020204" pitchFamily="34" charset="0"/>
                <a:buChar char="•"/>
              </a:pPr>
              <a:r>
                <a:rPr lang="en-US" dirty="0"/>
                <a:t>Start MTX 10mg weekly + folic acid 1mg daily</a:t>
              </a:r>
            </a:p>
          </p:txBody>
        </p:sp>
        <p:sp>
          <p:nvSpPr>
            <p:cNvPr id="7" name="TextBox 6">
              <a:extLst>
                <a:ext uri="{FF2B5EF4-FFF2-40B4-BE49-F238E27FC236}">
                  <a16:creationId xmlns:a16="http://schemas.microsoft.com/office/drawing/2014/main" id="{B787F7EF-D9AA-EB49-95F7-E2189B877044}"/>
                </a:ext>
              </a:extLst>
            </p:cNvPr>
            <p:cNvSpPr txBox="1"/>
            <p:nvPr/>
          </p:nvSpPr>
          <p:spPr>
            <a:xfrm>
              <a:off x="3004458" y="1560270"/>
              <a:ext cx="3091542" cy="2031325"/>
            </a:xfrm>
            <a:prstGeom prst="rect">
              <a:avLst/>
            </a:prstGeom>
            <a:noFill/>
          </p:spPr>
          <p:txBody>
            <a:bodyPr wrap="square" rtlCol="0">
              <a:spAutoFit/>
            </a:bodyPr>
            <a:lstStyle/>
            <a:p>
              <a:pPr marL="285750" indent="-285750">
                <a:buFont typeface="Arial" panose="020B0604020202020204" pitchFamily="34" charset="0"/>
                <a:buChar char="•"/>
              </a:pPr>
              <a:r>
                <a:rPr lang="en-US" dirty="0"/>
                <a:t>Ask open-ended questions to check if </a:t>
              </a:r>
              <a:r>
                <a:rPr lang="en-US" dirty="0" err="1"/>
                <a:t>pt</a:t>
              </a:r>
              <a:r>
                <a:rPr lang="en-US" dirty="0"/>
                <a:t> is taking MTX correctly</a:t>
              </a:r>
            </a:p>
            <a:p>
              <a:pPr marL="285750" indent="-285750">
                <a:buFont typeface="Arial" panose="020B0604020202020204" pitchFamily="34" charset="0"/>
                <a:buChar char="•"/>
              </a:pPr>
              <a:r>
                <a:rPr lang="en-US" dirty="0"/>
                <a:t>Side effects?</a:t>
              </a:r>
            </a:p>
            <a:p>
              <a:pPr marL="285750" indent="-285750">
                <a:buFont typeface="Arial" panose="020B0604020202020204" pitchFamily="34" charset="0"/>
                <a:buChar char="•"/>
              </a:pPr>
              <a:r>
                <a:rPr lang="en-US" dirty="0"/>
                <a:t>Labs: CBC, LFTs, Cr </a:t>
              </a:r>
              <a:r>
                <a:rPr lang="en-US" dirty="0">
                  <a:sym typeface="Wingdings" pitchFamily="2" charset="2"/>
                </a:rPr>
                <a:t> if reassuring, increase MTX to 20mg weekly</a:t>
              </a:r>
              <a:endParaRPr lang="en-US" dirty="0"/>
            </a:p>
          </p:txBody>
        </p:sp>
        <p:sp>
          <p:nvSpPr>
            <p:cNvPr id="9" name="Rectangle 8">
              <a:extLst>
                <a:ext uri="{FF2B5EF4-FFF2-40B4-BE49-F238E27FC236}">
                  <a16:creationId xmlns:a16="http://schemas.microsoft.com/office/drawing/2014/main" id="{B6CFEF7A-E9D9-054D-8B0E-FEA582D8B664}"/>
                </a:ext>
              </a:extLst>
            </p:cNvPr>
            <p:cNvSpPr/>
            <p:nvPr/>
          </p:nvSpPr>
          <p:spPr>
            <a:xfrm>
              <a:off x="4721679" y="4443364"/>
              <a:ext cx="2198912" cy="923330"/>
            </a:xfrm>
            <a:prstGeom prst="rect">
              <a:avLst/>
            </a:prstGeom>
          </p:spPr>
          <p:txBody>
            <a:bodyPr wrap="square">
              <a:spAutoFit/>
            </a:bodyPr>
            <a:lstStyle/>
            <a:p>
              <a:pPr marL="285750" indent="-285750">
                <a:buFont typeface="Arial" panose="020B0604020202020204" pitchFamily="34" charset="0"/>
                <a:buChar char="•"/>
              </a:pPr>
              <a:r>
                <a:rPr lang="en-US" dirty="0"/>
                <a:t>Assess RA activity</a:t>
              </a:r>
            </a:p>
            <a:p>
              <a:pPr marL="285750" indent="-285750">
                <a:buFont typeface="Arial" panose="020B0604020202020204" pitchFamily="34" charset="0"/>
                <a:buChar char="•"/>
              </a:pPr>
              <a:r>
                <a:rPr lang="en-US" dirty="0"/>
                <a:t>Side effects?</a:t>
              </a:r>
            </a:p>
            <a:p>
              <a:pPr marL="285750" indent="-285750">
                <a:buFont typeface="Arial" panose="020B0604020202020204" pitchFamily="34" charset="0"/>
                <a:buChar char="•"/>
              </a:pPr>
              <a:r>
                <a:rPr lang="en-US" dirty="0"/>
                <a:t>Labs: CBC, LFTs, Cr</a:t>
              </a:r>
            </a:p>
          </p:txBody>
        </p:sp>
        <p:sp>
          <p:nvSpPr>
            <p:cNvPr id="10" name="Rectangle 9">
              <a:extLst>
                <a:ext uri="{FF2B5EF4-FFF2-40B4-BE49-F238E27FC236}">
                  <a16:creationId xmlns:a16="http://schemas.microsoft.com/office/drawing/2014/main" id="{2F5702B0-9391-674B-BBDC-6953E3AA0405}"/>
                </a:ext>
              </a:extLst>
            </p:cNvPr>
            <p:cNvSpPr/>
            <p:nvPr/>
          </p:nvSpPr>
          <p:spPr>
            <a:xfrm>
              <a:off x="6327997" y="2388880"/>
              <a:ext cx="3091542" cy="923330"/>
            </a:xfrm>
            <a:prstGeom prst="rect">
              <a:avLst/>
            </a:prstGeom>
          </p:spPr>
          <p:txBody>
            <a:bodyPr wrap="square">
              <a:spAutoFit/>
            </a:bodyPr>
            <a:lstStyle/>
            <a:p>
              <a:pPr marL="285750" indent="-285750">
                <a:buFont typeface="Arial" panose="020B0604020202020204" pitchFamily="34" charset="0"/>
                <a:buChar char="•"/>
              </a:pPr>
              <a:r>
                <a:rPr lang="en-US" dirty="0"/>
                <a:t>Assess RA activity</a:t>
              </a:r>
            </a:p>
            <a:p>
              <a:pPr marL="285750" indent="-285750">
                <a:buFont typeface="Arial" panose="020B0604020202020204" pitchFamily="34" charset="0"/>
                <a:buChar char="•"/>
              </a:pPr>
              <a:r>
                <a:rPr lang="en-US" dirty="0"/>
                <a:t>Side effects? </a:t>
              </a:r>
            </a:p>
            <a:p>
              <a:pPr marL="285750" indent="-285750">
                <a:buFont typeface="Arial" panose="020B0604020202020204" pitchFamily="34" charset="0"/>
                <a:buChar char="•"/>
              </a:pPr>
              <a:r>
                <a:rPr lang="en-US" dirty="0"/>
                <a:t>Labs: CBC, LFTs, Cr</a:t>
              </a:r>
            </a:p>
          </p:txBody>
        </p:sp>
        <p:cxnSp>
          <p:nvCxnSpPr>
            <p:cNvPr id="14" name="Straight Arrow Connector 13">
              <a:extLst>
                <a:ext uri="{FF2B5EF4-FFF2-40B4-BE49-F238E27FC236}">
                  <a16:creationId xmlns:a16="http://schemas.microsoft.com/office/drawing/2014/main" id="{19A21932-1BA4-DC4E-9608-073087196826}"/>
                </a:ext>
              </a:extLst>
            </p:cNvPr>
            <p:cNvCxnSpPr>
              <a:cxnSpLocks/>
            </p:cNvCxnSpPr>
            <p:nvPr/>
          </p:nvCxnSpPr>
          <p:spPr>
            <a:xfrm flipV="1">
              <a:off x="1251187" y="3857210"/>
              <a:ext cx="10761207" cy="3302"/>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3CAE2E6-5662-4E46-A371-07D4A3C22103}"/>
                </a:ext>
              </a:extLst>
            </p:cNvPr>
            <p:cNvCxnSpPr>
              <a:cxnSpLocks/>
            </p:cNvCxnSpPr>
            <p:nvPr/>
          </p:nvCxnSpPr>
          <p:spPr>
            <a:xfrm>
              <a:off x="1251187" y="3591595"/>
              <a:ext cx="0" cy="423192"/>
            </a:xfrm>
            <a:prstGeom prst="line">
              <a:avLst/>
            </a:prstGeom>
            <a:ln w="476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C2B8C2D-30A0-3E44-939C-ACBA628A5854}"/>
                </a:ext>
              </a:extLst>
            </p:cNvPr>
            <p:cNvCxnSpPr>
              <a:cxnSpLocks/>
            </p:cNvCxnSpPr>
            <p:nvPr/>
          </p:nvCxnSpPr>
          <p:spPr>
            <a:xfrm flipH="1">
              <a:off x="2903766" y="3705849"/>
              <a:ext cx="2" cy="503122"/>
            </a:xfrm>
            <a:prstGeom prst="line">
              <a:avLst/>
            </a:prstGeom>
            <a:ln w="476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6F3A329-8CE5-5E42-A0A7-D1A0A15B00FF}"/>
                </a:ext>
              </a:extLst>
            </p:cNvPr>
            <p:cNvCxnSpPr>
              <a:cxnSpLocks/>
            </p:cNvCxnSpPr>
            <p:nvPr/>
          </p:nvCxnSpPr>
          <p:spPr>
            <a:xfrm>
              <a:off x="4361099" y="3600711"/>
              <a:ext cx="0" cy="428364"/>
            </a:xfrm>
            <a:prstGeom prst="line">
              <a:avLst/>
            </a:prstGeom>
            <a:ln w="476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C4F07AC-7CF6-C849-80BA-4DA2CD808210}"/>
                </a:ext>
              </a:extLst>
            </p:cNvPr>
            <p:cNvCxnSpPr>
              <a:cxnSpLocks/>
              <a:endCxn id="32" idx="0"/>
            </p:cNvCxnSpPr>
            <p:nvPr/>
          </p:nvCxnSpPr>
          <p:spPr>
            <a:xfrm flipH="1">
              <a:off x="5893582" y="3735169"/>
              <a:ext cx="10572" cy="619625"/>
            </a:xfrm>
            <a:prstGeom prst="line">
              <a:avLst/>
            </a:prstGeom>
            <a:ln w="476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7045268-2CB5-0B42-8930-DFB765B0DEB1}"/>
                </a:ext>
              </a:extLst>
            </p:cNvPr>
            <p:cNvCxnSpPr>
              <a:cxnSpLocks/>
            </p:cNvCxnSpPr>
            <p:nvPr/>
          </p:nvCxnSpPr>
          <p:spPr>
            <a:xfrm>
              <a:off x="7471017" y="3415401"/>
              <a:ext cx="0" cy="609535"/>
            </a:xfrm>
            <a:prstGeom prst="line">
              <a:avLst/>
            </a:prstGeom>
            <a:ln w="476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B644CF5-9A08-654E-9AC4-EA0691BC4E99}"/>
                </a:ext>
              </a:extLst>
            </p:cNvPr>
            <p:cNvCxnSpPr>
              <a:cxnSpLocks/>
            </p:cNvCxnSpPr>
            <p:nvPr/>
          </p:nvCxnSpPr>
          <p:spPr>
            <a:xfrm flipH="1">
              <a:off x="10940813" y="3713196"/>
              <a:ext cx="11592" cy="403353"/>
            </a:xfrm>
            <a:prstGeom prst="line">
              <a:avLst/>
            </a:prstGeom>
            <a:ln w="476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3E9A0207-6374-D444-886C-B16CDDB752C7}"/>
                </a:ext>
              </a:extLst>
            </p:cNvPr>
            <p:cNvSpPr/>
            <p:nvPr/>
          </p:nvSpPr>
          <p:spPr>
            <a:xfrm>
              <a:off x="10058400" y="4161173"/>
              <a:ext cx="1957385" cy="1200329"/>
            </a:xfrm>
            <a:prstGeom prst="rect">
              <a:avLst/>
            </a:prstGeom>
          </p:spPr>
          <p:txBody>
            <a:bodyPr wrap="square">
              <a:spAutoFit/>
            </a:bodyPr>
            <a:lstStyle/>
            <a:p>
              <a:r>
                <a:rPr lang="en-US" dirty="0"/>
                <a:t>Continue to assess RA activity and check labs q 3 months</a:t>
              </a:r>
            </a:p>
          </p:txBody>
        </p:sp>
        <p:sp>
          <p:nvSpPr>
            <p:cNvPr id="23" name="TextBox 22">
              <a:extLst>
                <a:ext uri="{FF2B5EF4-FFF2-40B4-BE49-F238E27FC236}">
                  <a16:creationId xmlns:a16="http://schemas.microsoft.com/office/drawing/2014/main" id="{B489B3A0-163F-584E-A795-C13507AABCC2}"/>
                </a:ext>
              </a:extLst>
            </p:cNvPr>
            <p:cNvSpPr txBox="1"/>
            <p:nvPr/>
          </p:nvSpPr>
          <p:spPr>
            <a:xfrm>
              <a:off x="1700914" y="3830981"/>
              <a:ext cx="1069520" cy="307777"/>
            </a:xfrm>
            <a:prstGeom prst="rect">
              <a:avLst/>
            </a:prstGeom>
            <a:noFill/>
          </p:spPr>
          <p:txBody>
            <a:bodyPr wrap="square" rtlCol="0">
              <a:spAutoFit/>
            </a:bodyPr>
            <a:lstStyle/>
            <a:p>
              <a:r>
                <a:rPr lang="en-US" sz="1400" dirty="0"/>
                <a:t>1 month</a:t>
              </a:r>
            </a:p>
          </p:txBody>
        </p:sp>
        <p:sp>
          <p:nvSpPr>
            <p:cNvPr id="24" name="TextBox 23">
              <a:extLst>
                <a:ext uri="{FF2B5EF4-FFF2-40B4-BE49-F238E27FC236}">
                  <a16:creationId xmlns:a16="http://schemas.microsoft.com/office/drawing/2014/main" id="{05B19FE3-3298-6A42-BC3D-D2AC7162E5C2}"/>
                </a:ext>
              </a:extLst>
            </p:cNvPr>
            <p:cNvSpPr txBox="1"/>
            <p:nvPr/>
          </p:nvSpPr>
          <p:spPr>
            <a:xfrm>
              <a:off x="3280706" y="3830980"/>
              <a:ext cx="1069520" cy="307777"/>
            </a:xfrm>
            <a:prstGeom prst="rect">
              <a:avLst/>
            </a:prstGeom>
            <a:noFill/>
          </p:spPr>
          <p:txBody>
            <a:bodyPr wrap="square" rtlCol="0">
              <a:spAutoFit/>
            </a:bodyPr>
            <a:lstStyle/>
            <a:p>
              <a:r>
                <a:rPr lang="en-US" sz="1400" dirty="0"/>
                <a:t>1 month</a:t>
              </a:r>
            </a:p>
          </p:txBody>
        </p:sp>
        <p:sp>
          <p:nvSpPr>
            <p:cNvPr id="25" name="TextBox 24">
              <a:extLst>
                <a:ext uri="{FF2B5EF4-FFF2-40B4-BE49-F238E27FC236}">
                  <a16:creationId xmlns:a16="http://schemas.microsoft.com/office/drawing/2014/main" id="{420C9A98-B74A-AB49-B6C7-7088BABD88D2}"/>
                </a:ext>
              </a:extLst>
            </p:cNvPr>
            <p:cNvSpPr txBox="1"/>
            <p:nvPr/>
          </p:nvSpPr>
          <p:spPr>
            <a:xfrm>
              <a:off x="4720330" y="3823864"/>
              <a:ext cx="1069520" cy="307777"/>
            </a:xfrm>
            <a:prstGeom prst="rect">
              <a:avLst/>
            </a:prstGeom>
            <a:noFill/>
          </p:spPr>
          <p:txBody>
            <a:bodyPr wrap="square" rtlCol="0">
              <a:spAutoFit/>
            </a:bodyPr>
            <a:lstStyle/>
            <a:p>
              <a:r>
                <a:rPr lang="en-US" sz="1400" dirty="0"/>
                <a:t>1 month</a:t>
              </a:r>
            </a:p>
          </p:txBody>
        </p:sp>
        <p:sp>
          <p:nvSpPr>
            <p:cNvPr id="26" name="TextBox 25">
              <a:extLst>
                <a:ext uri="{FF2B5EF4-FFF2-40B4-BE49-F238E27FC236}">
                  <a16:creationId xmlns:a16="http://schemas.microsoft.com/office/drawing/2014/main" id="{B2723E27-0086-994C-8970-E93232A431C0}"/>
                </a:ext>
              </a:extLst>
            </p:cNvPr>
            <p:cNvSpPr txBox="1"/>
            <p:nvPr/>
          </p:nvSpPr>
          <p:spPr>
            <a:xfrm>
              <a:off x="6287193" y="3827469"/>
              <a:ext cx="1069520" cy="307777"/>
            </a:xfrm>
            <a:prstGeom prst="rect">
              <a:avLst/>
            </a:prstGeom>
            <a:noFill/>
          </p:spPr>
          <p:txBody>
            <a:bodyPr wrap="square" rtlCol="0">
              <a:spAutoFit/>
            </a:bodyPr>
            <a:lstStyle/>
            <a:p>
              <a:r>
                <a:rPr lang="en-US" sz="1400" dirty="0"/>
                <a:t>1 month</a:t>
              </a:r>
            </a:p>
          </p:txBody>
        </p:sp>
        <p:sp>
          <p:nvSpPr>
            <p:cNvPr id="27" name="TextBox 26">
              <a:extLst>
                <a:ext uri="{FF2B5EF4-FFF2-40B4-BE49-F238E27FC236}">
                  <a16:creationId xmlns:a16="http://schemas.microsoft.com/office/drawing/2014/main" id="{56DB071F-59B8-A946-811B-51F8F95C86BA}"/>
                </a:ext>
              </a:extLst>
            </p:cNvPr>
            <p:cNvSpPr txBox="1"/>
            <p:nvPr/>
          </p:nvSpPr>
          <p:spPr>
            <a:xfrm>
              <a:off x="8794965" y="3824820"/>
              <a:ext cx="1069520" cy="307777"/>
            </a:xfrm>
            <a:prstGeom prst="rect">
              <a:avLst/>
            </a:prstGeom>
            <a:noFill/>
          </p:spPr>
          <p:txBody>
            <a:bodyPr wrap="square" rtlCol="0">
              <a:spAutoFit/>
            </a:bodyPr>
            <a:lstStyle/>
            <a:p>
              <a:r>
                <a:rPr lang="en-US" sz="1400" dirty="0"/>
                <a:t>3 months</a:t>
              </a:r>
            </a:p>
          </p:txBody>
        </p:sp>
      </p:grpSp>
      <p:sp>
        <p:nvSpPr>
          <p:cNvPr id="8" name="TextBox 9">
            <a:extLst>
              <a:ext uri="{FF2B5EF4-FFF2-40B4-BE49-F238E27FC236}">
                <a16:creationId xmlns:a16="http://schemas.microsoft.com/office/drawing/2014/main" id="{3C05464C-3366-B9EF-FF71-9F2A382F0782}"/>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1709908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3A0C6-0FD3-3D48-B20E-C0A688396201}"/>
              </a:ext>
            </a:extLst>
          </p:cNvPr>
          <p:cNvSpPr>
            <a:spLocks noGrp="1"/>
          </p:cNvSpPr>
          <p:nvPr>
            <p:ph type="title"/>
          </p:nvPr>
        </p:nvSpPr>
        <p:spPr/>
        <p:txBody>
          <a:bodyPr/>
          <a:lstStyle/>
          <a:p>
            <a:r>
              <a:rPr lang="en-US" dirty="0"/>
              <a:t>Poll Question #4:</a:t>
            </a:r>
          </a:p>
        </p:txBody>
      </p:sp>
      <p:sp>
        <p:nvSpPr>
          <p:cNvPr id="3" name="Content Placeholder 2">
            <a:extLst>
              <a:ext uri="{FF2B5EF4-FFF2-40B4-BE49-F238E27FC236}">
                <a16:creationId xmlns:a16="http://schemas.microsoft.com/office/drawing/2014/main" id="{C91B82F5-DF8D-AF42-A605-7ADE0F876510}"/>
              </a:ext>
            </a:extLst>
          </p:cNvPr>
          <p:cNvSpPr>
            <a:spLocks noGrp="1"/>
          </p:cNvSpPr>
          <p:nvPr>
            <p:ph idx="1"/>
          </p:nvPr>
        </p:nvSpPr>
        <p:spPr/>
        <p:txBody>
          <a:bodyPr>
            <a:normAutofit fontScale="92500" lnSpcReduction="10000"/>
          </a:bodyPr>
          <a:lstStyle/>
          <a:p>
            <a:pPr marL="0" indent="0">
              <a:buNone/>
            </a:pPr>
            <a:r>
              <a:rPr lang="en-US" dirty="0"/>
              <a:t>A 78F with h/o diabetes and mild dementia was newly diagnosed with RA and prescribed 15mg (6x 2.5mg tablets) once weekly. The pharmacy dispensed a 3-month supply of pills. 7 days later, she presents to the ER with severe nausea, diarrhea, bleeding oral ulcers, leukopenia (WBC 1.9), thrombocytopenia (platelets 70K), and transaminitis (AST 510, ALT 720). She is admitted to the hospital. What therapeutic intervention is most appropriate?</a:t>
            </a:r>
          </a:p>
          <a:p>
            <a:r>
              <a:rPr lang="en-US" dirty="0"/>
              <a:t>A. Empiric broad-spectrum antibiotics</a:t>
            </a:r>
          </a:p>
          <a:p>
            <a:r>
              <a:rPr lang="en-US" dirty="0"/>
              <a:t>B. IV leucovorin</a:t>
            </a:r>
          </a:p>
          <a:p>
            <a:r>
              <a:rPr lang="en-US" dirty="0"/>
              <a:t>C. IV methylprednisolone</a:t>
            </a:r>
          </a:p>
          <a:p>
            <a:r>
              <a:rPr lang="en-US" dirty="0"/>
              <a:t>D. IVIG</a:t>
            </a:r>
          </a:p>
        </p:txBody>
      </p:sp>
      <p:sp>
        <p:nvSpPr>
          <p:cNvPr id="4" name="TextBox 9">
            <a:extLst>
              <a:ext uri="{FF2B5EF4-FFF2-40B4-BE49-F238E27FC236}">
                <a16:creationId xmlns:a16="http://schemas.microsoft.com/office/drawing/2014/main" id="{CF9742B5-255B-4412-190E-0D6915E951EA}"/>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1024869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 y="0"/>
            <a:ext cx="2275994" cy="6858000"/>
          </a:xfrm>
          <a:prstGeom prst="rect">
            <a:avLst/>
          </a:prstGeom>
          <a:solidFill>
            <a:srgbClr val="545454">
              <a:alpha val="4706"/>
            </a:srgbClr>
          </a:solidFill>
        </p:spPr>
        <p:txBody>
          <a:bodyPr/>
          <a:lstStyle/>
          <a:p>
            <a:endParaRPr lang="en-US" dirty="0"/>
          </a:p>
        </p:txBody>
      </p:sp>
      <p:sp>
        <p:nvSpPr>
          <p:cNvPr id="4" name="TextBox 4"/>
          <p:cNvSpPr txBox="1"/>
          <p:nvPr/>
        </p:nvSpPr>
        <p:spPr>
          <a:xfrm>
            <a:off x="2350324" y="902343"/>
            <a:ext cx="3745676" cy="577081"/>
          </a:xfrm>
          <a:prstGeom prst="rect">
            <a:avLst/>
          </a:prstGeom>
        </p:spPr>
        <p:txBody>
          <a:bodyPr wrap="square" lIns="0" tIns="0" rIns="0" bIns="0" rtlCol="0" anchor="t">
            <a:spAutoFit/>
          </a:bodyPr>
          <a:lstStyle/>
          <a:p>
            <a:pPr>
              <a:lnSpc>
                <a:spcPts val="4500"/>
              </a:lnSpc>
            </a:pPr>
            <a:r>
              <a:rPr lang="en-US" sz="3750" dirty="0">
                <a:latin typeface="Open Sans"/>
              </a:rPr>
              <a:t>DISCLOSURES </a:t>
            </a:r>
          </a:p>
        </p:txBody>
      </p:sp>
      <p:grpSp>
        <p:nvGrpSpPr>
          <p:cNvPr id="6" name="Group 6"/>
          <p:cNvGrpSpPr/>
          <p:nvPr/>
        </p:nvGrpSpPr>
        <p:grpSpPr>
          <a:xfrm>
            <a:off x="5383151" y="1739527"/>
            <a:ext cx="3576132" cy="2377045"/>
            <a:chOff x="0" y="-20758"/>
            <a:chExt cx="9536353" cy="6338784"/>
          </a:xfrm>
        </p:grpSpPr>
        <p:sp>
          <p:nvSpPr>
            <p:cNvPr id="7" name="TextBox 7"/>
            <p:cNvSpPr txBox="1"/>
            <p:nvPr/>
          </p:nvSpPr>
          <p:spPr>
            <a:xfrm>
              <a:off x="0" y="879959"/>
              <a:ext cx="9499961" cy="5438067"/>
            </a:xfrm>
            <a:prstGeom prst="rect">
              <a:avLst/>
            </a:prstGeom>
          </p:spPr>
          <p:txBody>
            <a:bodyPr lIns="0" tIns="0" rIns="0" bIns="0" rtlCol="0" anchor="t">
              <a:spAutoFit/>
            </a:bodyPr>
            <a:lstStyle/>
            <a:p>
              <a:pPr algn="ctr">
                <a:lnSpc>
                  <a:spcPts val="1624"/>
                </a:lnSpc>
              </a:pPr>
              <a:endParaRPr lang="en-US" sz="1150" dirty="0">
                <a:latin typeface="Open Sans"/>
              </a:endParaRPr>
            </a:p>
            <a:p>
              <a:pPr algn="ctr">
                <a:lnSpc>
                  <a:spcPts val="1623"/>
                </a:lnSpc>
              </a:pPr>
              <a:r>
                <a:rPr lang="en-US" sz="1150" dirty="0">
                  <a:latin typeface="Open Sans"/>
                </a:rPr>
                <a:t>The University of California, San Francisco School of Medicine (UCSF) is accredited by the Accreditation Council of Continuing Medical Education (ACCME) to provide continuing medical education for physicians. UCSF designates this live activity for a maximum of 1 AMA PRA Category 1 Credit™. Physicians should claim only the credit commensurate with the extent of their participation in the activity.</a:t>
              </a:r>
              <a:endParaRPr lang="en-US" sz="1150" dirty="0"/>
            </a:p>
          </p:txBody>
        </p:sp>
        <p:sp>
          <p:nvSpPr>
            <p:cNvPr id="8" name="TextBox 8"/>
            <p:cNvSpPr txBox="1"/>
            <p:nvPr/>
          </p:nvSpPr>
          <p:spPr>
            <a:xfrm>
              <a:off x="0" y="-20758"/>
              <a:ext cx="9536353" cy="820738"/>
            </a:xfrm>
            <a:prstGeom prst="rect">
              <a:avLst/>
            </a:prstGeom>
          </p:spPr>
          <p:txBody>
            <a:bodyPr wrap="square" lIns="0" tIns="0" rIns="0" bIns="0" rtlCol="0" anchor="t">
              <a:spAutoFit/>
            </a:bodyPr>
            <a:lstStyle/>
            <a:p>
              <a:pPr algn="ctr">
                <a:lnSpc>
                  <a:spcPts val="2435"/>
                </a:lnSpc>
              </a:pPr>
              <a:r>
                <a:rPr lang="en-US" sz="2100" dirty="0">
                  <a:latin typeface="Open Sans Bold"/>
                </a:rPr>
                <a:t>AMA </a:t>
              </a:r>
              <a:r>
                <a:rPr lang="en-US" sz="2000" dirty="0">
                  <a:latin typeface="Open Sans Bold"/>
                </a:rPr>
                <a:t>Designation</a:t>
              </a:r>
              <a:r>
                <a:rPr lang="en-US" sz="2100" dirty="0">
                  <a:latin typeface="Open Sans Bold"/>
                </a:rPr>
                <a:t> Statement</a:t>
              </a:r>
              <a:endParaRPr lang="en-US" dirty="0"/>
            </a:p>
          </p:txBody>
        </p:sp>
      </p:grpSp>
      <p:grpSp>
        <p:nvGrpSpPr>
          <p:cNvPr id="9" name="Group 9"/>
          <p:cNvGrpSpPr/>
          <p:nvPr/>
        </p:nvGrpSpPr>
        <p:grpSpPr>
          <a:xfrm>
            <a:off x="5355878" y="4374642"/>
            <a:ext cx="3617033" cy="1498581"/>
            <a:chOff x="-72731" y="-408758"/>
            <a:chExt cx="9645422" cy="3996215"/>
          </a:xfrm>
        </p:grpSpPr>
        <p:sp>
          <p:nvSpPr>
            <p:cNvPr id="10" name="TextBox 10"/>
            <p:cNvSpPr txBox="1"/>
            <p:nvPr/>
          </p:nvSpPr>
          <p:spPr>
            <a:xfrm>
              <a:off x="0" y="887058"/>
              <a:ext cx="9572691" cy="2700399"/>
            </a:xfrm>
            <a:prstGeom prst="rect">
              <a:avLst/>
            </a:prstGeom>
          </p:spPr>
          <p:txBody>
            <a:bodyPr lIns="0" tIns="0" rIns="0" bIns="0" rtlCol="0" anchor="t">
              <a:spAutoFit/>
            </a:bodyPr>
            <a:lstStyle/>
            <a:p>
              <a:pPr algn="ctr">
                <a:lnSpc>
                  <a:spcPts val="1636"/>
                </a:lnSpc>
              </a:pPr>
              <a:r>
                <a:rPr lang="en-US" sz="1150" dirty="0">
                  <a:latin typeface="Open Sans"/>
                </a:rPr>
                <a:t>Planners Jennifer Mandal, MD, Leslie </a:t>
              </a:r>
              <a:r>
                <a:rPr lang="en-US" sz="1150" dirty="0" err="1">
                  <a:latin typeface="Open Sans"/>
                </a:rPr>
                <a:t>Dexheimer</a:t>
              </a:r>
              <a:r>
                <a:rPr lang="en-US" sz="1150" dirty="0">
                  <a:latin typeface="Open Sans"/>
                </a:rPr>
                <a:t> Gleason, RN, and Tabitha </a:t>
              </a:r>
              <a:r>
                <a:rPr lang="en-US" sz="1150" dirty="0" err="1">
                  <a:latin typeface="Open Sans"/>
                </a:rPr>
                <a:t>Carroway</a:t>
              </a:r>
              <a:r>
                <a:rPr lang="en-US" sz="1150" dirty="0">
                  <a:latin typeface="Open Sans"/>
                </a:rPr>
                <a:t>, MPH have stated they have no relationships to disclose. Speaker Jennifer Mandal, MD has stated she has no relationships to disclose.</a:t>
              </a:r>
              <a:r>
                <a:rPr lang="en-US" sz="700" dirty="0">
                  <a:latin typeface="Arimo"/>
                </a:rPr>
                <a:t> </a:t>
              </a:r>
              <a:endParaRPr lang="en-US" dirty="0"/>
            </a:p>
          </p:txBody>
        </p:sp>
        <p:sp>
          <p:nvSpPr>
            <p:cNvPr id="11" name="TextBox 11"/>
            <p:cNvSpPr txBox="1"/>
            <p:nvPr/>
          </p:nvSpPr>
          <p:spPr>
            <a:xfrm>
              <a:off x="-72731" y="-408758"/>
              <a:ext cx="9572691" cy="854936"/>
            </a:xfrm>
            <a:prstGeom prst="rect">
              <a:avLst/>
            </a:prstGeom>
          </p:spPr>
          <p:txBody>
            <a:bodyPr lIns="0" tIns="0" rIns="0" bIns="0" rtlCol="0" anchor="t">
              <a:spAutoFit/>
            </a:bodyPr>
            <a:lstStyle/>
            <a:p>
              <a:pPr algn="ctr">
                <a:lnSpc>
                  <a:spcPts val="2454"/>
                </a:lnSpc>
              </a:pPr>
              <a:r>
                <a:rPr lang="en-US" sz="2100" dirty="0">
                  <a:latin typeface="Open Sans Bold"/>
                </a:rPr>
                <a:t>Disclosure </a:t>
              </a:r>
              <a:r>
                <a:rPr lang="en-US" sz="2000" dirty="0">
                  <a:latin typeface="Open Sans Bold"/>
                </a:rPr>
                <a:t>Statement</a:t>
              </a:r>
              <a:endParaRPr lang="en-US" dirty="0"/>
            </a:p>
          </p:txBody>
        </p:sp>
      </p:grpSp>
      <p:sp>
        <p:nvSpPr>
          <p:cNvPr id="3" name="TextBox 9">
            <a:extLst>
              <a:ext uri="{FF2B5EF4-FFF2-40B4-BE49-F238E27FC236}">
                <a16:creationId xmlns:a16="http://schemas.microsoft.com/office/drawing/2014/main" id="{32270D21-BAD8-4C30-4627-D15236BEC95C}"/>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768617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3A0C6-0FD3-3D48-B20E-C0A688396201}"/>
              </a:ext>
            </a:extLst>
          </p:cNvPr>
          <p:cNvSpPr>
            <a:spLocks noGrp="1"/>
          </p:cNvSpPr>
          <p:nvPr>
            <p:ph type="title"/>
          </p:nvPr>
        </p:nvSpPr>
        <p:spPr/>
        <p:txBody>
          <a:bodyPr/>
          <a:lstStyle/>
          <a:p>
            <a:r>
              <a:rPr lang="en-US" dirty="0"/>
              <a:t>Poll Question #4: Answer</a:t>
            </a:r>
          </a:p>
        </p:txBody>
      </p:sp>
      <p:sp>
        <p:nvSpPr>
          <p:cNvPr id="3" name="Content Placeholder 2">
            <a:extLst>
              <a:ext uri="{FF2B5EF4-FFF2-40B4-BE49-F238E27FC236}">
                <a16:creationId xmlns:a16="http://schemas.microsoft.com/office/drawing/2014/main" id="{C91B82F5-DF8D-AF42-A605-7ADE0F876510}"/>
              </a:ext>
            </a:extLst>
          </p:cNvPr>
          <p:cNvSpPr>
            <a:spLocks noGrp="1"/>
          </p:cNvSpPr>
          <p:nvPr>
            <p:ph idx="1"/>
          </p:nvPr>
        </p:nvSpPr>
        <p:spPr/>
        <p:txBody>
          <a:bodyPr>
            <a:normAutofit fontScale="92500" lnSpcReduction="10000"/>
          </a:bodyPr>
          <a:lstStyle/>
          <a:p>
            <a:pPr marL="0" indent="0">
              <a:buNone/>
            </a:pPr>
            <a:r>
              <a:rPr lang="en-US" dirty="0"/>
              <a:t>A 78F with h/o diabetes and mild dementia was newly diagnosed with RA and prescribed 15mg (6x 2.5mg tablets) once weekly. The pharmacy dispensed a 3-month supply of pills. 7 days later, she presents to the ER with severe nausea, diarrhea, bleeding oral ulcers, leukopenia (WBC 1.9), thrombocytopenia (platelets 70K), and transaminitis (AST 510, ALT 720). She is admitted to the hospital. What therapeutic intervention is most appropriate?</a:t>
            </a:r>
          </a:p>
          <a:p>
            <a:r>
              <a:rPr lang="en-US" dirty="0"/>
              <a:t>A. Empiric broad-spectrum antibiotics</a:t>
            </a:r>
          </a:p>
          <a:p>
            <a:r>
              <a:rPr lang="en-US" b="1" dirty="0">
                <a:solidFill>
                  <a:srgbClr val="00B050"/>
                </a:solidFill>
              </a:rPr>
              <a:t>B. IV leucovorin</a:t>
            </a:r>
          </a:p>
          <a:p>
            <a:r>
              <a:rPr lang="en-US" dirty="0"/>
              <a:t>C. IV methylprednisolone</a:t>
            </a:r>
          </a:p>
          <a:p>
            <a:r>
              <a:rPr lang="en-US" dirty="0"/>
              <a:t>D. IVIG</a:t>
            </a:r>
          </a:p>
        </p:txBody>
      </p:sp>
      <p:sp>
        <p:nvSpPr>
          <p:cNvPr id="4" name="TextBox 9">
            <a:extLst>
              <a:ext uri="{FF2B5EF4-FFF2-40B4-BE49-F238E27FC236}">
                <a16:creationId xmlns:a16="http://schemas.microsoft.com/office/drawing/2014/main" id="{D6344704-70A4-EDAC-8F5B-1C8FE8A44873}"/>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165379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50D20-A93C-8D4F-B17F-82EE97C529AB}"/>
              </a:ext>
            </a:extLst>
          </p:cNvPr>
          <p:cNvSpPr>
            <a:spLocks noGrp="1"/>
          </p:cNvSpPr>
          <p:nvPr>
            <p:ph type="title"/>
          </p:nvPr>
        </p:nvSpPr>
        <p:spPr/>
        <p:txBody>
          <a:bodyPr/>
          <a:lstStyle/>
          <a:p>
            <a:r>
              <a:rPr lang="en-US" dirty="0"/>
              <a:t>MTX overdose</a:t>
            </a:r>
          </a:p>
        </p:txBody>
      </p:sp>
      <p:sp>
        <p:nvSpPr>
          <p:cNvPr id="3" name="Content Placeholder 2">
            <a:extLst>
              <a:ext uri="{FF2B5EF4-FFF2-40B4-BE49-F238E27FC236}">
                <a16:creationId xmlns:a16="http://schemas.microsoft.com/office/drawing/2014/main" id="{93C808F0-B78E-3547-B5D3-180A163B613B}"/>
              </a:ext>
            </a:extLst>
          </p:cNvPr>
          <p:cNvSpPr>
            <a:spLocks noGrp="1"/>
          </p:cNvSpPr>
          <p:nvPr>
            <p:ph idx="1"/>
          </p:nvPr>
        </p:nvSpPr>
        <p:spPr/>
        <p:txBody>
          <a:bodyPr>
            <a:normAutofit/>
          </a:bodyPr>
          <a:lstStyle/>
          <a:p>
            <a:r>
              <a:rPr lang="en-US" dirty="0"/>
              <a:t>Causes:</a:t>
            </a:r>
          </a:p>
          <a:p>
            <a:pPr lvl="1"/>
            <a:r>
              <a:rPr lang="en-US" dirty="0"/>
              <a:t>Misunderstanding of med instructions (i.e. taking dose daily instead of weekly)</a:t>
            </a:r>
          </a:p>
          <a:p>
            <a:pPr lvl="1"/>
            <a:r>
              <a:rPr lang="en-US" dirty="0"/>
              <a:t>Decreased GFR leading to increased serum levels of MTX</a:t>
            </a:r>
          </a:p>
          <a:p>
            <a:r>
              <a:rPr lang="en-US" dirty="0"/>
              <a:t>Treatment: </a:t>
            </a:r>
          </a:p>
          <a:p>
            <a:pPr lvl="1"/>
            <a:r>
              <a:rPr lang="en-US" dirty="0"/>
              <a:t>Admit to hospital</a:t>
            </a:r>
          </a:p>
          <a:p>
            <a:pPr lvl="1"/>
            <a:r>
              <a:rPr lang="en-US" dirty="0"/>
              <a:t>Stop MTX </a:t>
            </a:r>
          </a:p>
          <a:p>
            <a:pPr lvl="1"/>
            <a:r>
              <a:rPr lang="en-US" dirty="0"/>
              <a:t>IV leucovorin (</a:t>
            </a:r>
            <a:r>
              <a:rPr lang="en-US" dirty="0" err="1"/>
              <a:t>folinic</a:t>
            </a:r>
            <a:r>
              <a:rPr lang="en-US" dirty="0"/>
              <a:t> acid) 5-10mg every 12 hours until recovery (improvement in </a:t>
            </a:r>
            <a:r>
              <a:rPr lang="en-US" dirty="0" err="1"/>
              <a:t>cytopenias</a:t>
            </a:r>
            <a:r>
              <a:rPr lang="en-US" dirty="0"/>
              <a:t> to safe range, improvement in transaminitis to &lt;2x ULN, resolution of GI symptoms)</a:t>
            </a:r>
          </a:p>
          <a:p>
            <a:pPr lvl="1"/>
            <a:endParaRPr lang="en-US" dirty="0"/>
          </a:p>
        </p:txBody>
      </p:sp>
      <p:sp>
        <p:nvSpPr>
          <p:cNvPr id="4" name="TextBox 9">
            <a:extLst>
              <a:ext uri="{FF2B5EF4-FFF2-40B4-BE49-F238E27FC236}">
                <a16:creationId xmlns:a16="http://schemas.microsoft.com/office/drawing/2014/main" id="{00369337-F2E6-3F32-711A-5F155E4F7965}"/>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226373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66D38-98E9-F746-B4D5-0C145AE7685B}"/>
              </a:ext>
            </a:extLst>
          </p:cNvPr>
          <p:cNvSpPr>
            <a:spLocks noGrp="1"/>
          </p:cNvSpPr>
          <p:nvPr>
            <p:ph type="title"/>
          </p:nvPr>
        </p:nvSpPr>
        <p:spPr/>
        <p:txBody>
          <a:bodyPr/>
          <a:lstStyle/>
          <a:p>
            <a:r>
              <a:rPr lang="en-US" dirty="0"/>
              <a:t>Prevention is better than cure</a:t>
            </a:r>
          </a:p>
        </p:txBody>
      </p:sp>
      <p:sp>
        <p:nvSpPr>
          <p:cNvPr id="3" name="Content Placeholder 2">
            <a:extLst>
              <a:ext uri="{FF2B5EF4-FFF2-40B4-BE49-F238E27FC236}">
                <a16:creationId xmlns:a16="http://schemas.microsoft.com/office/drawing/2014/main" id="{191AA76E-0C3E-C84C-B6CB-5F94A86BA13C}"/>
              </a:ext>
            </a:extLst>
          </p:cNvPr>
          <p:cNvSpPr>
            <a:spLocks noGrp="1"/>
          </p:cNvSpPr>
          <p:nvPr>
            <p:ph idx="1"/>
          </p:nvPr>
        </p:nvSpPr>
        <p:spPr/>
        <p:txBody>
          <a:bodyPr/>
          <a:lstStyle/>
          <a:p>
            <a:r>
              <a:rPr lang="en-US" dirty="0"/>
              <a:t>Dispense only a 1-month supply of MTX, especially for new starts</a:t>
            </a:r>
          </a:p>
          <a:p>
            <a:r>
              <a:rPr lang="en-US" dirty="0"/>
              <a:t>Provide easy-to-read instructions w/ a specific day of the week, e.g. “Take 4 pills every Sunday for rheumatoid arthritis”</a:t>
            </a:r>
          </a:p>
          <a:p>
            <a:r>
              <a:rPr lang="en-US" dirty="0"/>
              <a:t>Emphasize that MTX should not be taken as-needed for symptom control</a:t>
            </a:r>
          </a:p>
          <a:p>
            <a:r>
              <a:rPr lang="en-US" dirty="0"/>
              <a:t>At first follow-up appointment, ask open-ended questions (“How are you taking your methotrexate?”) </a:t>
            </a:r>
          </a:p>
          <a:p>
            <a:r>
              <a:rPr lang="en-US" dirty="0"/>
              <a:t>Monitor Cr: If GFR &lt;50, </a:t>
            </a:r>
            <a:r>
              <a:rPr lang="en-US" dirty="0" err="1"/>
              <a:t>downtitrate</a:t>
            </a:r>
            <a:r>
              <a:rPr lang="en-US" dirty="0"/>
              <a:t> or consider stopping MTX, if GFR&lt;30, stop MTX</a:t>
            </a:r>
          </a:p>
        </p:txBody>
      </p:sp>
      <p:sp>
        <p:nvSpPr>
          <p:cNvPr id="4" name="TextBox 9">
            <a:extLst>
              <a:ext uri="{FF2B5EF4-FFF2-40B4-BE49-F238E27FC236}">
                <a16:creationId xmlns:a16="http://schemas.microsoft.com/office/drawing/2014/main" id="{7792C815-16EC-F97B-5C93-EFAB2A9C449D}"/>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1510825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015577" y="1145122"/>
            <a:ext cx="4763" cy="636393"/>
          </a:xfrm>
          <a:prstGeom prst="rect">
            <a:avLst/>
          </a:prstGeom>
        </p:spPr>
        <p:txBody>
          <a:bodyPr lIns="0" tIns="0" rIns="0" bIns="0" rtlCol="0" anchor="t">
            <a:spAutoFit/>
          </a:bodyPr>
          <a:lstStyle/>
          <a:p>
            <a:pPr algn="ctr">
              <a:lnSpc>
                <a:spcPts val="6300"/>
              </a:lnSpc>
            </a:pPr>
            <a:endParaRPr sz="900"/>
          </a:p>
        </p:txBody>
      </p:sp>
      <p:sp>
        <p:nvSpPr>
          <p:cNvPr id="3" name="TextBox 3"/>
          <p:cNvSpPr txBox="1"/>
          <p:nvPr/>
        </p:nvSpPr>
        <p:spPr>
          <a:xfrm>
            <a:off x="2609142" y="757383"/>
            <a:ext cx="6687259" cy="4342086"/>
          </a:xfrm>
          <a:prstGeom prst="rect">
            <a:avLst/>
          </a:prstGeom>
        </p:spPr>
        <p:txBody>
          <a:bodyPr wrap="square" lIns="0" tIns="0" rIns="0" bIns="0" rtlCol="0" anchor="t">
            <a:spAutoFit/>
          </a:bodyPr>
          <a:lstStyle/>
          <a:p>
            <a:pPr algn="ctr"/>
            <a:endParaRPr lang="en-US" sz="3750" u="sng" dirty="0">
              <a:latin typeface="Open Sans" panose="020B0606030504020204" pitchFamily="34" charset="0"/>
              <a:ea typeface="Open Sans" panose="020B0606030504020204" pitchFamily="34" charset="0"/>
              <a:cs typeface="Open Sans" panose="020B0606030504020204" pitchFamily="34" charset="0"/>
            </a:endParaRPr>
          </a:p>
          <a:p>
            <a:pPr algn="ctr"/>
            <a:endParaRPr lang="en-US" sz="3750" u="sng" dirty="0">
              <a:latin typeface="Open Sans"/>
              <a:ea typeface="Open Sans"/>
              <a:cs typeface="Open Sans"/>
            </a:endParaRPr>
          </a:p>
          <a:p>
            <a:pPr algn="ctr"/>
            <a:endParaRPr lang="en-US" dirty="0"/>
          </a:p>
          <a:p>
            <a:pPr algn="ctr"/>
            <a:endParaRPr lang="en-US" dirty="0"/>
          </a:p>
          <a:p>
            <a:pPr algn="ctr"/>
            <a:endParaRPr lang="en-US" sz="2000" u="sng" dirty="0">
              <a:latin typeface="Open Sans" panose="020B0606030504020204" pitchFamily="34" charset="0"/>
              <a:ea typeface="Open Sans" panose="020B0606030504020204" pitchFamily="34" charset="0"/>
              <a:cs typeface="Open Sans" panose="020B0606030504020204" pitchFamily="34" charset="0"/>
            </a:endParaRPr>
          </a:p>
          <a:p>
            <a:pPr algn="ctr"/>
            <a:endParaRPr lang="en-US" sz="2000" u="sng" dirty="0"/>
          </a:p>
          <a:p>
            <a:pPr algn="ctr"/>
            <a:endParaRPr lang="en-US" sz="3750" u="sng" dirty="0">
              <a:latin typeface="Open Sans Light"/>
              <a:hlinkClick r:id="" action="ppaction://noaction">
                <a:extLst>
                  <a:ext uri="{A12FA001-AC4F-418D-AE19-62706E023703}">
                    <ahyp:hlinkClr xmlns:ahyp="http://schemas.microsoft.com/office/drawing/2018/hyperlinkcolor" val="tx"/>
                  </a:ext>
                </a:extLst>
              </a:hlinkClick>
            </a:endParaRPr>
          </a:p>
          <a:p>
            <a:pPr algn="ctr"/>
            <a:endParaRPr lang="en-US" sz="3750" u="sng" dirty="0">
              <a:latin typeface="Open Sans Light"/>
              <a:hlinkClick r:id="" action="ppaction://noaction">
                <a:extLst>
                  <a:ext uri="{A12FA001-AC4F-418D-AE19-62706E023703}">
                    <ahyp:hlinkClr xmlns:ahyp="http://schemas.microsoft.com/office/drawing/2018/hyperlinkcolor" val="tx"/>
                  </a:ext>
                </a:extLst>
              </a:hlinkClick>
            </a:endParaRPr>
          </a:p>
          <a:p>
            <a:pPr algn="ctr"/>
            <a:endParaRPr lang="en-US" sz="3750" dirty="0">
              <a:solidFill>
                <a:srgbClr val="0563C1"/>
              </a:solidFill>
              <a:latin typeface="Open Sans Light"/>
              <a:hlinkClick r:id="rId3">
                <a:extLst>
                  <a:ext uri="{A12FA001-AC4F-418D-AE19-62706E023703}">
                    <ahyp:hlinkClr xmlns:ahyp="http://schemas.microsoft.com/office/drawing/2018/hyperlinkcolor" val="tx"/>
                  </a:ext>
                </a:extLst>
              </a:hlinkClick>
            </a:endParaRPr>
          </a:p>
          <a:p>
            <a:pPr algn="ctr">
              <a:lnSpc>
                <a:spcPts val="2380"/>
              </a:lnSpc>
            </a:pPr>
            <a:endParaRPr lang="en-US" sz="1700" dirty="0">
              <a:solidFill>
                <a:srgbClr val="000000"/>
              </a:solidFill>
              <a:latin typeface="Open Sans Light"/>
            </a:endParaRPr>
          </a:p>
        </p:txBody>
      </p:sp>
      <p:sp>
        <p:nvSpPr>
          <p:cNvPr id="8" name="AutoShape 2">
            <a:extLst>
              <a:ext uri="{FF2B5EF4-FFF2-40B4-BE49-F238E27FC236}">
                <a16:creationId xmlns:a16="http://schemas.microsoft.com/office/drawing/2014/main" id="{98037053-8CBF-594A-ADFE-3807BE845BF5}"/>
              </a:ext>
            </a:extLst>
          </p:cNvPr>
          <p:cNvSpPr/>
          <p:nvPr/>
        </p:nvSpPr>
        <p:spPr>
          <a:xfrm>
            <a:off x="-123018" y="-1"/>
            <a:ext cx="2367453" cy="6783779"/>
          </a:xfrm>
          <a:prstGeom prst="rect">
            <a:avLst/>
          </a:prstGeom>
          <a:solidFill>
            <a:srgbClr val="000000">
              <a:alpha val="4706"/>
            </a:srgbClr>
          </a:solidFill>
        </p:spPr>
      </p:sp>
      <p:sp>
        <p:nvSpPr>
          <p:cNvPr id="9" name="TextBox 8">
            <a:extLst>
              <a:ext uri="{FF2B5EF4-FFF2-40B4-BE49-F238E27FC236}">
                <a16:creationId xmlns:a16="http://schemas.microsoft.com/office/drawing/2014/main" id="{5596CF5B-E857-6143-97BE-9742BC81B4D1}"/>
              </a:ext>
            </a:extLst>
          </p:cNvPr>
          <p:cNvSpPr txBox="1"/>
          <p:nvPr/>
        </p:nvSpPr>
        <p:spPr>
          <a:xfrm>
            <a:off x="4313108" y="1101964"/>
            <a:ext cx="3565784" cy="646331"/>
          </a:xfrm>
          <a:prstGeom prst="rect">
            <a:avLst/>
          </a:prstGeom>
          <a:noFill/>
        </p:spPr>
        <p:txBody>
          <a:bodyPr wrap="none" rtlCol="0">
            <a:spAutoFit/>
          </a:bodyPr>
          <a:lstStyle/>
          <a:p>
            <a:r>
              <a:rPr lang="en-US" sz="3600" dirty="0">
                <a:latin typeface="Open Sans" panose="020B0606030504020204" pitchFamily="34" charset="0"/>
                <a:ea typeface="Open Sans" panose="020B0606030504020204" pitchFamily="34" charset="0"/>
                <a:cs typeface="Open Sans" panose="020B0606030504020204" pitchFamily="34" charset="0"/>
              </a:rPr>
              <a:t>CME Credit Link</a:t>
            </a:r>
          </a:p>
        </p:txBody>
      </p:sp>
      <p:sp>
        <p:nvSpPr>
          <p:cNvPr id="5" name="TextBox 9">
            <a:extLst>
              <a:ext uri="{FF2B5EF4-FFF2-40B4-BE49-F238E27FC236}">
                <a16:creationId xmlns:a16="http://schemas.microsoft.com/office/drawing/2014/main" id="{A6BC3296-D9E0-86A4-5118-E07E6684134B}"/>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pic>
        <p:nvPicPr>
          <p:cNvPr id="10" name="Picture 9">
            <a:extLst>
              <a:ext uri="{FF2B5EF4-FFF2-40B4-BE49-F238E27FC236}">
                <a16:creationId xmlns:a16="http://schemas.microsoft.com/office/drawing/2014/main" id="{235BA6D0-A697-E9D4-C6D5-8DB34A41F4DE}"/>
              </a:ext>
            </a:extLst>
          </p:cNvPr>
          <p:cNvPicPr>
            <a:picLocks noChangeAspect="1"/>
          </p:cNvPicPr>
          <p:nvPr/>
        </p:nvPicPr>
        <p:blipFill>
          <a:blip r:embed="rId4"/>
          <a:stretch>
            <a:fillRect/>
          </a:stretch>
        </p:blipFill>
        <p:spPr>
          <a:xfrm>
            <a:off x="3060356" y="-298622"/>
            <a:ext cx="6071287" cy="7856959"/>
          </a:xfrm>
          <a:prstGeom prst="rect">
            <a:avLst/>
          </a:prstGeom>
        </p:spPr>
      </p:pic>
    </p:spTree>
    <p:extLst>
      <p:ext uri="{BB962C8B-B14F-4D97-AF65-F5344CB8AC3E}">
        <p14:creationId xmlns:p14="http://schemas.microsoft.com/office/powerpoint/2010/main" val="2507383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C81A5-0378-1B49-9215-50FBE26EF20E}"/>
              </a:ext>
            </a:extLst>
          </p:cNvPr>
          <p:cNvSpPr>
            <a:spLocks noGrp="1"/>
          </p:cNvSpPr>
          <p:nvPr>
            <p:ph type="title"/>
          </p:nvPr>
        </p:nvSpPr>
        <p:spPr/>
        <p:txBody>
          <a:bodyPr/>
          <a:lstStyle/>
          <a:p>
            <a:r>
              <a:rPr lang="en-US" b="1" dirty="0"/>
              <a:t>Terminology: DMARDs </a:t>
            </a:r>
            <a:br>
              <a:rPr lang="en-US" dirty="0"/>
            </a:br>
            <a:r>
              <a:rPr lang="en-US" sz="2400" i="1" dirty="0"/>
              <a:t>Disease Modifying Anti-Rheumatic Drugs</a:t>
            </a:r>
            <a:endParaRPr lang="en-US" sz="2400" dirty="0"/>
          </a:p>
        </p:txBody>
      </p:sp>
      <p:sp>
        <p:nvSpPr>
          <p:cNvPr id="3" name="Content Placeholder 2">
            <a:extLst>
              <a:ext uri="{FF2B5EF4-FFF2-40B4-BE49-F238E27FC236}">
                <a16:creationId xmlns:a16="http://schemas.microsoft.com/office/drawing/2014/main" id="{D45E8DA8-E0A4-0F4E-B31F-08FC97BD5088}"/>
              </a:ext>
            </a:extLst>
          </p:cNvPr>
          <p:cNvSpPr>
            <a:spLocks noGrp="1"/>
          </p:cNvSpPr>
          <p:nvPr>
            <p:ph idx="1"/>
          </p:nvPr>
        </p:nvSpPr>
        <p:spPr/>
        <p:txBody>
          <a:bodyPr/>
          <a:lstStyle/>
          <a:p>
            <a:r>
              <a:rPr lang="en-US" dirty="0"/>
              <a:t>“Conventional DMARDs”: </a:t>
            </a:r>
          </a:p>
          <a:p>
            <a:pPr lvl="1"/>
            <a:r>
              <a:rPr lang="en-US" dirty="0"/>
              <a:t>Methotrexate, Hydroxychloroquine, Sulfasalazine, Leflunomide</a:t>
            </a:r>
          </a:p>
          <a:p>
            <a:pPr marL="457200" lvl="1" indent="0">
              <a:buNone/>
            </a:pPr>
            <a:endParaRPr lang="en-US" dirty="0"/>
          </a:p>
          <a:p>
            <a:r>
              <a:rPr lang="en-US" dirty="0"/>
              <a:t>“Biologic DMARDs”:</a:t>
            </a:r>
          </a:p>
          <a:p>
            <a:pPr lvl="1"/>
            <a:r>
              <a:rPr lang="en-US" dirty="0"/>
              <a:t>TNF inhibitors: etanercept/Enbrel (SQ), adalimumab/Humira (SQ), infliximab/Remicade (IV)</a:t>
            </a:r>
          </a:p>
          <a:p>
            <a:pPr lvl="1"/>
            <a:r>
              <a:rPr lang="en-US" dirty="0"/>
              <a:t>Others: abatacept (T cell costimulatory inhibitor), rituximab (anti-CD20), tocilizumab (IL-6 inhibitor), tofacitinib (JAK inhibitor)</a:t>
            </a:r>
          </a:p>
          <a:p>
            <a:pPr lvl="1"/>
            <a:endParaRPr lang="en-US" dirty="0"/>
          </a:p>
        </p:txBody>
      </p:sp>
      <p:sp>
        <p:nvSpPr>
          <p:cNvPr id="5" name="TextBox 9">
            <a:extLst>
              <a:ext uri="{FF2B5EF4-FFF2-40B4-BE49-F238E27FC236}">
                <a16:creationId xmlns:a16="http://schemas.microsoft.com/office/drawing/2014/main" id="{C619B73F-B6A9-E76B-112E-8C3B2027D3DE}"/>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1731200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6A20C7C4-1335-7D42-9877-FEC4AF1484FA}"/>
              </a:ext>
            </a:extLst>
          </p:cNvPr>
          <p:cNvSpPr/>
          <p:nvPr/>
        </p:nvSpPr>
        <p:spPr>
          <a:xfrm>
            <a:off x="4800602" y="35523"/>
            <a:ext cx="2728573" cy="515552"/>
          </a:xfrm>
          <a:prstGeom prst="roundRect">
            <a:avLst/>
          </a:prstGeom>
          <a:solidFill>
            <a:srgbClr val="00B050">
              <a:alpha val="20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DC8B2F6-07D3-E84A-AFE1-D23818F9B497}"/>
              </a:ext>
            </a:extLst>
          </p:cNvPr>
          <p:cNvSpPr txBox="1"/>
          <p:nvPr/>
        </p:nvSpPr>
        <p:spPr>
          <a:xfrm>
            <a:off x="7529175" y="1399595"/>
            <a:ext cx="3586947" cy="461665"/>
          </a:xfrm>
          <a:prstGeom prst="rect">
            <a:avLst/>
          </a:prstGeom>
          <a:solidFill>
            <a:schemeClr val="accent6">
              <a:lumMod val="40000"/>
              <a:lumOff val="60000"/>
            </a:schemeClr>
          </a:solidFill>
        </p:spPr>
        <p:txBody>
          <a:bodyPr wrap="square" rtlCol="0">
            <a:spAutoFit/>
          </a:bodyPr>
          <a:lstStyle/>
          <a:p>
            <a:pPr algn="ctr"/>
            <a:r>
              <a:rPr lang="en-US" sz="2400" b="1" dirty="0"/>
              <a:t>MODERATE or SEVERE RA </a:t>
            </a:r>
            <a:endParaRPr lang="en-US" sz="2400" dirty="0"/>
          </a:p>
        </p:txBody>
      </p:sp>
      <p:sp>
        <p:nvSpPr>
          <p:cNvPr id="9" name="TextBox 8">
            <a:extLst>
              <a:ext uri="{FF2B5EF4-FFF2-40B4-BE49-F238E27FC236}">
                <a16:creationId xmlns:a16="http://schemas.microsoft.com/office/drawing/2014/main" id="{4B30B305-2120-9E48-AA92-D6E293023E3C}"/>
              </a:ext>
            </a:extLst>
          </p:cNvPr>
          <p:cNvSpPr txBox="1"/>
          <p:nvPr/>
        </p:nvSpPr>
        <p:spPr>
          <a:xfrm>
            <a:off x="1276616" y="1310951"/>
            <a:ext cx="2925304" cy="461665"/>
          </a:xfrm>
          <a:prstGeom prst="rect">
            <a:avLst/>
          </a:prstGeom>
          <a:solidFill>
            <a:schemeClr val="accent6">
              <a:lumMod val="40000"/>
              <a:lumOff val="60000"/>
            </a:schemeClr>
          </a:solidFill>
        </p:spPr>
        <p:txBody>
          <a:bodyPr wrap="square" rtlCol="0">
            <a:spAutoFit/>
          </a:bodyPr>
          <a:lstStyle/>
          <a:p>
            <a:pPr algn="ctr"/>
            <a:r>
              <a:rPr lang="en-US" sz="2400" b="1" dirty="0"/>
              <a:t>VERY MILD RA</a:t>
            </a:r>
          </a:p>
        </p:txBody>
      </p:sp>
      <p:sp>
        <p:nvSpPr>
          <p:cNvPr id="3" name="TextBox 2">
            <a:extLst>
              <a:ext uri="{FF2B5EF4-FFF2-40B4-BE49-F238E27FC236}">
                <a16:creationId xmlns:a16="http://schemas.microsoft.com/office/drawing/2014/main" id="{108C32A3-993F-D148-A7AF-DF725D85CED0}"/>
              </a:ext>
            </a:extLst>
          </p:cNvPr>
          <p:cNvSpPr txBox="1"/>
          <p:nvPr/>
        </p:nvSpPr>
        <p:spPr>
          <a:xfrm>
            <a:off x="4800601" y="58388"/>
            <a:ext cx="2797630" cy="830997"/>
          </a:xfrm>
          <a:prstGeom prst="rect">
            <a:avLst/>
          </a:prstGeom>
          <a:noFill/>
        </p:spPr>
        <p:txBody>
          <a:bodyPr wrap="square" rtlCol="0">
            <a:spAutoFit/>
          </a:bodyPr>
          <a:lstStyle/>
          <a:p>
            <a:pPr algn="ctr"/>
            <a:r>
              <a:rPr lang="en-US" sz="2400" b="1" dirty="0"/>
              <a:t>Diagnosis of RA </a:t>
            </a:r>
            <a:endParaRPr lang="en-US" sz="2400" dirty="0"/>
          </a:p>
          <a:p>
            <a:endParaRPr lang="en-US" sz="2400" dirty="0"/>
          </a:p>
        </p:txBody>
      </p:sp>
      <p:cxnSp>
        <p:nvCxnSpPr>
          <p:cNvPr id="17" name="Straight Arrow Connector 16">
            <a:extLst>
              <a:ext uri="{FF2B5EF4-FFF2-40B4-BE49-F238E27FC236}">
                <a16:creationId xmlns:a16="http://schemas.microsoft.com/office/drawing/2014/main" id="{742203DF-07A0-804E-8799-0C2C5B2C6974}"/>
              </a:ext>
            </a:extLst>
          </p:cNvPr>
          <p:cNvCxnSpPr>
            <a:cxnSpLocks/>
          </p:cNvCxnSpPr>
          <p:nvPr/>
        </p:nvCxnSpPr>
        <p:spPr>
          <a:xfrm flipH="1">
            <a:off x="3108388" y="852158"/>
            <a:ext cx="3068714" cy="45146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2573B7E-483F-DE42-84C7-C1848D0B0197}"/>
              </a:ext>
            </a:extLst>
          </p:cNvPr>
          <p:cNvCxnSpPr>
            <a:cxnSpLocks/>
          </p:cNvCxnSpPr>
          <p:nvPr/>
        </p:nvCxnSpPr>
        <p:spPr>
          <a:xfrm>
            <a:off x="6160324" y="852159"/>
            <a:ext cx="2878577" cy="52171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40D5243-7E26-9A42-8604-60E9626E816C}"/>
              </a:ext>
            </a:extLst>
          </p:cNvPr>
          <p:cNvCxnSpPr>
            <a:cxnSpLocks/>
          </p:cNvCxnSpPr>
          <p:nvPr/>
        </p:nvCxnSpPr>
        <p:spPr>
          <a:xfrm flipH="1" flipV="1">
            <a:off x="6164888" y="532854"/>
            <a:ext cx="12214" cy="309106"/>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A6566264-C6E2-B24F-B63C-B2EB7630D35B}"/>
              </a:ext>
            </a:extLst>
          </p:cNvPr>
          <p:cNvSpPr/>
          <p:nvPr/>
        </p:nvSpPr>
        <p:spPr>
          <a:xfrm>
            <a:off x="4089199" y="2131100"/>
            <a:ext cx="2006801" cy="923330"/>
          </a:xfrm>
          <a:prstGeom prst="rect">
            <a:avLst/>
          </a:prstGeom>
          <a:ln>
            <a:solidFill>
              <a:schemeClr val="accent1">
                <a:shade val="50000"/>
              </a:schemeClr>
            </a:solidFill>
          </a:ln>
        </p:spPr>
        <p:txBody>
          <a:bodyPr wrap="square">
            <a:spAutoFit/>
          </a:bodyPr>
          <a:lstStyle/>
          <a:p>
            <a:pPr algn="ctr"/>
            <a:r>
              <a:rPr lang="en-US" b="1" i="1" dirty="0">
                <a:latin typeface="Calibri" panose="020F0502020204030204" pitchFamily="34" charset="0"/>
              </a:rPr>
              <a:t>After 3 months</a:t>
            </a:r>
            <a:r>
              <a:rPr lang="en-US" i="1" dirty="0">
                <a:latin typeface="Calibri" panose="020F0502020204030204" pitchFamily="34" charset="0"/>
              </a:rPr>
              <a:t>, if moderate or high disease activity</a:t>
            </a:r>
            <a:endParaRPr lang="en-US" i="1" dirty="0"/>
          </a:p>
        </p:txBody>
      </p:sp>
      <p:sp>
        <p:nvSpPr>
          <p:cNvPr id="36" name="TextBox 35">
            <a:extLst>
              <a:ext uri="{FF2B5EF4-FFF2-40B4-BE49-F238E27FC236}">
                <a16:creationId xmlns:a16="http://schemas.microsoft.com/office/drawing/2014/main" id="{E7991ECF-402F-BD4C-8404-768C9057D215}"/>
              </a:ext>
            </a:extLst>
          </p:cNvPr>
          <p:cNvSpPr txBox="1"/>
          <p:nvPr/>
        </p:nvSpPr>
        <p:spPr>
          <a:xfrm rot="704645">
            <a:off x="6972343" y="811161"/>
            <a:ext cx="2295854" cy="430887"/>
          </a:xfrm>
          <a:prstGeom prst="rect">
            <a:avLst/>
          </a:prstGeom>
          <a:noFill/>
        </p:spPr>
        <p:txBody>
          <a:bodyPr wrap="square" rtlCol="0">
            <a:spAutoFit/>
          </a:bodyPr>
          <a:lstStyle/>
          <a:p>
            <a:r>
              <a:rPr lang="en-US" sz="2200" dirty="0"/>
              <a:t>common</a:t>
            </a:r>
          </a:p>
        </p:txBody>
      </p:sp>
      <p:sp>
        <p:nvSpPr>
          <p:cNvPr id="40" name="TextBox 39">
            <a:extLst>
              <a:ext uri="{FF2B5EF4-FFF2-40B4-BE49-F238E27FC236}">
                <a16:creationId xmlns:a16="http://schemas.microsoft.com/office/drawing/2014/main" id="{705A9B17-6DDA-9E42-B95E-4D065344D4E0}"/>
              </a:ext>
            </a:extLst>
          </p:cNvPr>
          <p:cNvSpPr txBox="1"/>
          <p:nvPr/>
        </p:nvSpPr>
        <p:spPr>
          <a:xfrm rot="21043903">
            <a:off x="3477978" y="708027"/>
            <a:ext cx="1985115" cy="430887"/>
          </a:xfrm>
          <a:prstGeom prst="rect">
            <a:avLst/>
          </a:prstGeom>
          <a:noFill/>
        </p:spPr>
        <p:txBody>
          <a:bodyPr wrap="square" rtlCol="0">
            <a:spAutoFit/>
          </a:bodyPr>
          <a:lstStyle/>
          <a:p>
            <a:r>
              <a:rPr lang="en-US" sz="2200" dirty="0"/>
              <a:t>less common</a:t>
            </a:r>
          </a:p>
        </p:txBody>
      </p:sp>
      <p:cxnSp>
        <p:nvCxnSpPr>
          <p:cNvPr id="49" name="Straight Arrow Connector 48">
            <a:extLst>
              <a:ext uri="{FF2B5EF4-FFF2-40B4-BE49-F238E27FC236}">
                <a16:creationId xmlns:a16="http://schemas.microsoft.com/office/drawing/2014/main" id="{87B51F85-4B41-A245-AE6F-A6A842C607F0}"/>
              </a:ext>
            </a:extLst>
          </p:cNvPr>
          <p:cNvCxnSpPr>
            <a:cxnSpLocks/>
            <a:stCxn id="31" idx="3"/>
          </p:cNvCxnSpPr>
          <p:nvPr/>
        </p:nvCxnSpPr>
        <p:spPr>
          <a:xfrm>
            <a:off x="6096000" y="2592765"/>
            <a:ext cx="17044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5" name="Straight Arrow Connector 1034">
            <a:extLst>
              <a:ext uri="{FF2B5EF4-FFF2-40B4-BE49-F238E27FC236}">
                <a16:creationId xmlns:a16="http://schemas.microsoft.com/office/drawing/2014/main" id="{1BDFCDDF-1590-EF40-998F-DEF326E56115}"/>
              </a:ext>
            </a:extLst>
          </p:cNvPr>
          <p:cNvCxnSpPr/>
          <p:nvPr/>
        </p:nvCxnSpPr>
        <p:spPr>
          <a:xfrm>
            <a:off x="8034420" y="4163505"/>
            <a:ext cx="1316113" cy="21796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38" name="Straight Arrow Connector 1037">
            <a:extLst>
              <a:ext uri="{FF2B5EF4-FFF2-40B4-BE49-F238E27FC236}">
                <a16:creationId xmlns:a16="http://schemas.microsoft.com/office/drawing/2014/main" id="{38BD0D42-D781-3047-9CDA-E7BB299EF024}"/>
              </a:ext>
            </a:extLst>
          </p:cNvPr>
          <p:cNvCxnSpPr>
            <a:cxnSpLocks/>
          </p:cNvCxnSpPr>
          <p:nvPr/>
        </p:nvCxnSpPr>
        <p:spPr>
          <a:xfrm flipH="1">
            <a:off x="6709915" y="4163505"/>
            <a:ext cx="1319368" cy="252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3189B92-0A14-C640-BE22-EFB89EA80A18}"/>
              </a:ext>
            </a:extLst>
          </p:cNvPr>
          <p:cNvCxnSpPr>
            <a:cxnSpLocks/>
          </p:cNvCxnSpPr>
          <p:nvPr/>
        </p:nvCxnSpPr>
        <p:spPr>
          <a:xfrm flipH="1" flipV="1">
            <a:off x="8040429" y="3993844"/>
            <a:ext cx="1" cy="144479"/>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041" name="TextBox 1040">
            <a:extLst>
              <a:ext uri="{FF2B5EF4-FFF2-40B4-BE49-F238E27FC236}">
                <a16:creationId xmlns:a16="http://schemas.microsoft.com/office/drawing/2014/main" id="{41649ACE-390F-1048-BAA7-80B6A63FFE0F}"/>
              </a:ext>
            </a:extLst>
          </p:cNvPr>
          <p:cNvSpPr txBox="1"/>
          <p:nvPr/>
        </p:nvSpPr>
        <p:spPr>
          <a:xfrm rot="542860">
            <a:off x="8892635" y="3972674"/>
            <a:ext cx="1397666" cy="430887"/>
          </a:xfrm>
          <a:prstGeom prst="rect">
            <a:avLst/>
          </a:prstGeom>
          <a:noFill/>
        </p:spPr>
        <p:txBody>
          <a:bodyPr wrap="square" rtlCol="0">
            <a:spAutoFit/>
          </a:bodyPr>
          <a:lstStyle/>
          <a:p>
            <a:r>
              <a:rPr lang="en-US" sz="2200" dirty="0"/>
              <a:t>preferred</a:t>
            </a:r>
          </a:p>
        </p:txBody>
      </p:sp>
      <p:sp>
        <p:nvSpPr>
          <p:cNvPr id="1047" name="TextBox 1046">
            <a:extLst>
              <a:ext uri="{FF2B5EF4-FFF2-40B4-BE49-F238E27FC236}">
                <a16:creationId xmlns:a16="http://schemas.microsoft.com/office/drawing/2014/main" id="{8C6742C1-10C5-F742-9ED3-FFF1A91225B4}"/>
              </a:ext>
            </a:extLst>
          </p:cNvPr>
          <p:cNvSpPr txBox="1"/>
          <p:nvPr/>
        </p:nvSpPr>
        <p:spPr>
          <a:xfrm>
            <a:off x="9384673" y="5915271"/>
            <a:ext cx="3075142" cy="923330"/>
          </a:xfrm>
          <a:prstGeom prst="rect">
            <a:avLst/>
          </a:prstGeom>
          <a:noFill/>
        </p:spPr>
        <p:txBody>
          <a:bodyPr wrap="square" rtlCol="0">
            <a:spAutoFit/>
          </a:bodyPr>
          <a:lstStyle/>
          <a:p>
            <a:r>
              <a:rPr lang="en-US" dirty="0"/>
              <a:t>If still not controlled, discuss second-line biologic options with a rheumatologist</a:t>
            </a:r>
          </a:p>
        </p:txBody>
      </p:sp>
      <p:grpSp>
        <p:nvGrpSpPr>
          <p:cNvPr id="1058" name="Group 1057">
            <a:extLst>
              <a:ext uri="{FF2B5EF4-FFF2-40B4-BE49-F238E27FC236}">
                <a16:creationId xmlns:a16="http://schemas.microsoft.com/office/drawing/2014/main" id="{7575EA6D-C92D-644D-BFB4-F3AB9E628334}"/>
              </a:ext>
            </a:extLst>
          </p:cNvPr>
          <p:cNvGrpSpPr/>
          <p:nvPr/>
        </p:nvGrpSpPr>
        <p:grpSpPr>
          <a:xfrm>
            <a:off x="8867451" y="5576717"/>
            <a:ext cx="517222" cy="699854"/>
            <a:chOff x="5081155" y="6475894"/>
            <a:chExt cx="342900" cy="132724"/>
          </a:xfrm>
        </p:grpSpPr>
        <p:cxnSp>
          <p:nvCxnSpPr>
            <p:cNvPr id="1055" name="Straight Connector 1054">
              <a:extLst>
                <a:ext uri="{FF2B5EF4-FFF2-40B4-BE49-F238E27FC236}">
                  <a16:creationId xmlns:a16="http://schemas.microsoft.com/office/drawing/2014/main" id="{9DC18535-4A5C-3B4E-A5DA-81E6E9F41452}"/>
                </a:ext>
              </a:extLst>
            </p:cNvPr>
            <p:cNvCxnSpPr/>
            <p:nvPr/>
          </p:nvCxnSpPr>
          <p:spPr>
            <a:xfrm>
              <a:off x="5081155" y="6475894"/>
              <a:ext cx="0" cy="132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7" name="Straight Arrow Connector 1056">
              <a:extLst>
                <a:ext uri="{FF2B5EF4-FFF2-40B4-BE49-F238E27FC236}">
                  <a16:creationId xmlns:a16="http://schemas.microsoft.com/office/drawing/2014/main" id="{DC62C340-10C5-A145-86F6-2F3DB5CAE405}"/>
                </a:ext>
              </a:extLst>
            </p:cNvPr>
            <p:cNvCxnSpPr/>
            <p:nvPr/>
          </p:nvCxnSpPr>
          <p:spPr>
            <a:xfrm>
              <a:off x="5081155" y="6594273"/>
              <a:ext cx="3429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068DA754-E095-EC42-8AAE-617A020D280F}"/>
              </a:ext>
            </a:extLst>
          </p:cNvPr>
          <p:cNvSpPr txBox="1"/>
          <p:nvPr/>
        </p:nvSpPr>
        <p:spPr>
          <a:xfrm>
            <a:off x="1260990" y="1852760"/>
            <a:ext cx="2828209" cy="1477328"/>
          </a:xfrm>
          <a:prstGeom prst="rect">
            <a:avLst/>
          </a:prstGeom>
          <a:solidFill>
            <a:schemeClr val="accent4">
              <a:lumMod val="20000"/>
              <a:lumOff val="80000"/>
            </a:schemeClr>
          </a:solidFill>
        </p:spPr>
        <p:txBody>
          <a:bodyPr wrap="square" rtlCol="0">
            <a:spAutoFit/>
          </a:bodyPr>
          <a:lstStyle/>
          <a:p>
            <a:pPr algn="ctr"/>
            <a:endParaRPr lang="en-US" dirty="0"/>
          </a:p>
          <a:p>
            <a:pPr algn="ctr"/>
            <a:r>
              <a:rPr lang="en-US" dirty="0"/>
              <a:t>Hydroxychloroquine</a:t>
            </a:r>
          </a:p>
          <a:p>
            <a:pPr algn="ctr"/>
            <a:r>
              <a:rPr lang="en-US" dirty="0"/>
              <a:t>or</a:t>
            </a:r>
          </a:p>
          <a:p>
            <a:pPr algn="ctr"/>
            <a:r>
              <a:rPr lang="en-US" dirty="0"/>
              <a:t>Sulfasalazine</a:t>
            </a:r>
          </a:p>
          <a:p>
            <a:pPr algn="ctr"/>
            <a:endParaRPr lang="en-US" dirty="0"/>
          </a:p>
        </p:txBody>
      </p:sp>
      <p:sp>
        <p:nvSpPr>
          <p:cNvPr id="56" name="TextBox 55">
            <a:extLst>
              <a:ext uri="{FF2B5EF4-FFF2-40B4-BE49-F238E27FC236}">
                <a16:creationId xmlns:a16="http://schemas.microsoft.com/office/drawing/2014/main" id="{138D0A7C-74AC-BA48-B57C-21B2E6A59DED}"/>
              </a:ext>
            </a:extLst>
          </p:cNvPr>
          <p:cNvSpPr txBox="1"/>
          <p:nvPr/>
        </p:nvSpPr>
        <p:spPr>
          <a:xfrm>
            <a:off x="7873914" y="1924001"/>
            <a:ext cx="2828209" cy="1384995"/>
          </a:xfrm>
          <a:prstGeom prst="rect">
            <a:avLst/>
          </a:prstGeom>
          <a:solidFill>
            <a:schemeClr val="accent4">
              <a:lumMod val="20000"/>
              <a:lumOff val="80000"/>
            </a:schemeClr>
          </a:solidFill>
        </p:spPr>
        <p:txBody>
          <a:bodyPr wrap="square" rtlCol="0">
            <a:spAutoFit/>
          </a:bodyPr>
          <a:lstStyle/>
          <a:p>
            <a:pPr algn="ctr"/>
            <a:endParaRPr lang="en-US" sz="2400" b="1" u="sng" dirty="0"/>
          </a:p>
          <a:p>
            <a:pPr algn="ctr"/>
            <a:r>
              <a:rPr lang="en-US" sz="2400" b="1" u="sng" dirty="0"/>
              <a:t>Methotrexate</a:t>
            </a:r>
            <a:endParaRPr lang="en-US" dirty="0"/>
          </a:p>
          <a:p>
            <a:pPr algn="ctr"/>
            <a:r>
              <a:rPr lang="en-US" i="1" dirty="0"/>
              <a:t>(or Leflunomide)</a:t>
            </a:r>
          </a:p>
          <a:p>
            <a:pPr algn="ctr"/>
            <a:endParaRPr lang="en-US" dirty="0"/>
          </a:p>
        </p:txBody>
      </p:sp>
      <p:sp>
        <p:nvSpPr>
          <p:cNvPr id="62" name="Rectangle 61">
            <a:extLst>
              <a:ext uri="{FF2B5EF4-FFF2-40B4-BE49-F238E27FC236}">
                <a16:creationId xmlns:a16="http://schemas.microsoft.com/office/drawing/2014/main" id="{67B03F6E-3560-AA41-B4BF-9AAC0265B154}"/>
              </a:ext>
            </a:extLst>
          </p:cNvPr>
          <p:cNvSpPr/>
          <p:nvPr/>
        </p:nvSpPr>
        <p:spPr>
          <a:xfrm>
            <a:off x="7873914" y="3344249"/>
            <a:ext cx="2828209" cy="646331"/>
          </a:xfrm>
          <a:prstGeom prst="rect">
            <a:avLst/>
          </a:prstGeom>
          <a:ln>
            <a:solidFill>
              <a:schemeClr val="accent1">
                <a:shade val="50000"/>
              </a:schemeClr>
            </a:solidFill>
          </a:ln>
        </p:spPr>
        <p:txBody>
          <a:bodyPr wrap="square">
            <a:spAutoFit/>
          </a:bodyPr>
          <a:lstStyle/>
          <a:p>
            <a:pPr algn="ctr"/>
            <a:r>
              <a:rPr lang="en-US" b="1" i="1" dirty="0">
                <a:latin typeface="Calibri" panose="020F0502020204030204" pitchFamily="34" charset="0"/>
              </a:rPr>
              <a:t>After 3 months</a:t>
            </a:r>
            <a:r>
              <a:rPr lang="en-US" i="1" dirty="0">
                <a:latin typeface="Calibri" panose="020F0502020204030204" pitchFamily="34" charset="0"/>
              </a:rPr>
              <a:t>, if moderate or high disease activity</a:t>
            </a:r>
            <a:endParaRPr lang="en-US" i="1" dirty="0"/>
          </a:p>
        </p:txBody>
      </p:sp>
      <p:sp>
        <p:nvSpPr>
          <p:cNvPr id="63" name="TextBox 62">
            <a:extLst>
              <a:ext uri="{FF2B5EF4-FFF2-40B4-BE49-F238E27FC236}">
                <a16:creationId xmlns:a16="http://schemas.microsoft.com/office/drawing/2014/main" id="{87E19CDB-EDF5-B944-9FBF-0B85FA0A72D3}"/>
              </a:ext>
            </a:extLst>
          </p:cNvPr>
          <p:cNvSpPr txBox="1"/>
          <p:nvPr/>
        </p:nvSpPr>
        <p:spPr>
          <a:xfrm>
            <a:off x="8429921" y="4468721"/>
            <a:ext cx="2828209" cy="1323439"/>
          </a:xfrm>
          <a:prstGeom prst="rect">
            <a:avLst/>
          </a:prstGeom>
          <a:solidFill>
            <a:schemeClr val="accent4">
              <a:lumMod val="20000"/>
              <a:lumOff val="80000"/>
            </a:schemeClr>
          </a:solidFill>
        </p:spPr>
        <p:txBody>
          <a:bodyPr wrap="square" rtlCol="0">
            <a:spAutoFit/>
          </a:bodyPr>
          <a:lstStyle/>
          <a:p>
            <a:pPr algn="ctr"/>
            <a:endParaRPr lang="en-US" sz="2200" b="1" u="sng" dirty="0"/>
          </a:p>
          <a:p>
            <a:pPr algn="ctr"/>
            <a:r>
              <a:rPr lang="en-US" sz="2400" b="1" u="sng" dirty="0"/>
              <a:t>TNF inhibitor</a:t>
            </a:r>
          </a:p>
          <a:p>
            <a:pPr algn="ctr"/>
            <a:r>
              <a:rPr lang="en-US" sz="1600" i="1" dirty="0"/>
              <a:t>(</a:t>
            </a:r>
            <a:r>
              <a:rPr lang="en-US" sz="1600" i="1" u="sng" dirty="0"/>
              <a:t>Add</a:t>
            </a:r>
            <a:r>
              <a:rPr lang="en-US" sz="1600" i="1" dirty="0"/>
              <a:t> on top of MTX, if possible)</a:t>
            </a:r>
          </a:p>
          <a:p>
            <a:pPr algn="ctr"/>
            <a:endParaRPr lang="en-US" dirty="0"/>
          </a:p>
        </p:txBody>
      </p:sp>
      <p:sp>
        <p:nvSpPr>
          <p:cNvPr id="23" name="TextBox 22">
            <a:extLst>
              <a:ext uri="{FF2B5EF4-FFF2-40B4-BE49-F238E27FC236}">
                <a16:creationId xmlns:a16="http://schemas.microsoft.com/office/drawing/2014/main" id="{0C750875-9E55-424F-BA82-7B2CE07CD3E7}"/>
              </a:ext>
            </a:extLst>
          </p:cNvPr>
          <p:cNvSpPr txBox="1"/>
          <p:nvPr/>
        </p:nvSpPr>
        <p:spPr>
          <a:xfrm>
            <a:off x="5167201" y="4454641"/>
            <a:ext cx="2653104" cy="1261884"/>
          </a:xfrm>
          <a:prstGeom prst="rect">
            <a:avLst/>
          </a:prstGeom>
          <a:solidFill>
            <a:schemeClr val="accent4">
              <a:lumMod val="20000"/>
              <a:lumOff val="80000"/>
            </a:schemeClr>
          </a:solidFill>
        </p:spPr>
        <p:txBody>
          <a:bodyPr wrap="square" rtlCol="0">
            <a:spAutoFit/>
          </a:bodyPr>
          <a:lstStyle/>
          <a:p>
            <a:pPr algn="ctr"/>
            <a:r>
              <a:rPr lang="en-US" sz="2200" dirty="0">
                <a:solidFill>
                  <a:schemeClr val="tx1"/>
                </a:solidFill>
              </a:rPr>
              <a:t>“</a:t>
            </a:r>
            <a:r>
              <a:rPr lang="en-US" sz="2200" b="1" dirty="0">
                <a:solidFill>
                  <a:schemeClr val="tx1"/>
                </a:solidFill>
              </a:rPr>
              <a:t>TRIPLE THERAPY”</a:t>
            </a:r>
          </a:p>
          <a:p>
            <a:pPr algn="ctr"/>
            <a:r>
              <a:rPr lang="en-US" dirty="0">
                <a:solidFill>
                  <a:schemeClr val="tx1"/>
                </a:solidFill>
              </a:rPr>
              <a:t>Methotrexate + Sulfasalazine + Hydroxychloroquine </a:t>
            </a:r>
          </a:p>
        </p:txBody>
      </p:sp>
    </p:spTree>
    <p:extLst>
      <p:ext uri="{BB962C8B-B14F-4D97-AF65-F5344CB8AC3E}">
        <p14:creationId xmlns:p14="http://schemas.microsoft.com/office/powerpoint/2010/main" val="264875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041" grpId="0"/>
      <p:bldP spid="1047" grpId="0"/>
      <p:bldP spid="62" grpId="0" animBg="1"/>
      <p:bldP spid="63"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8CD586-9571-9E41-8CC3-9B8B69E53342}"/>
              </a:ext>
            </a:extLst>
          </p:cNvPr>
          <p:cNvSpPr>
            <a:spLocks noGrp="1"/>
          </p:cNvSpPr>
          <p:nvPr>
            <p:ph type="title"/>
          </p:nvPr>
        </p:nvSpPr>
        <p:spPr>
          <a:xfrm>
            <a:off x="841248" y="548640"/>
            <a:ext cx="3600860" cy="5431536"/>
          </a:xfrm>
        </p:spPr>
        <p:txBody>
          <a:bodyPr>
            <a:normAutofit/>
          </a:bodyPr>
          <a:lstStyle/>
          <a:p>
            <a:r>
              <a:rPr lang="en-US" sz="4600" dirty="0"/>
              <a:t>Methotrexate</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995E1E1-1CB6-9F4B-BBA2-9361917CBDC9}"/>
              </a:ext>
            </a:extLst>
          </p:cNvPr>
          <p:cNvSpPr>
            <a:spLocks noGrp="1"/>
          </p:cNvSpPr>
          <p:nvPr>
            <p:ph idx="1"/>
          </p:nvPr>
        </p:nvSpPr>
        <p:spPr>
          <a:xfrm>
            <a:off x="5126418" y="552091"/>
            <a:ext cx="6224335" cy="5431536"/>
          </a:xfrm>
        </p:spPr>
        <p:txBody>
          <a:bodyPr anchor="ctr">
            <a:normAutofit/>
          </a:bodyPr>
          <a:lstStyle/>
          <a:p>
            <a:r>
              <a:rPr lang="en-US" sz="2200" dirty="0"/>
              <a:t>MTX is the preferred first-line DMARD in patients with moderate-severe RA</a:t>
            </a:r>
          </a:p>
          <a:p>
            <a:endParaRPr lang="en-US" sz="2200" dirty="0"/>
          </a:p>
          <a:p>
            <a:r>
              <a:rPr lang="en-US" sz="2200" dirty="0"/>
              <a:t>First used to treat RA in the 1950s, but didn’t see widespread use until the 1980s</a:t>
            </a:r>
          </a:p>
          <a:p>
            <a:endParaRPr lang="en-US" sz="2200" dirty="0"/>
          </a:p>
          <a:p>
            <a:r>
              <a:rPr lang="en-US" sz="2200" dirty="0"/>
              <a:t>MTX is a structural analogue of folic acid – it competitively inhibits folic acid metabolism (disrupting B and T cell proliferation) and increases extracellular concentrations of adenosine (anti-inflammatory effects) </a:t>
            </a:r>
          </a:p>
          <a:p>
            <a:endParaRPr lang="en-US" sz="2200" dirty="0"/>
          </a:p>
        </p:txBody>
      </p:sp>
      <p:sp>
        <p:nvSpPr>
          <p:cNvPr id="5" name="TextBox 9">
            <a:extLst>
              <a:ext uri="{FF2B5EF4-FFF2-40B4-BE49-F238E27FC236}">
                <a16:creationId xmlns:a16="http://schemas.microsoft.com/office/drawing/2014/main" id="{1322EDE4-FFDD-F442-CB5A-238EB0E54FB2}"/>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412405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30982C1-DB43-4647-B184-D1966CEADECC}"/>
              </a:ext>
            </a:extLst>
          </p:cNvPr>
          <p:cNvSpPr>
            <a:spLocks noGrp="1"/>
          </p:cNvSpPr>
          <p:nvPr>
            <p:ph type="title"/>
          </p:nvPr>
        </p:nvSpPr>
        <p:spPr>
          <a:xfrm>
            <a:off x="524741" y="620392"/>
            <a:ext cx="3808268" cy="5504688"/>
          </a:xfrm>
        </p:spPr>
        <p:txBody>
          <a:bodyPr>
            <a:normAutofit/>
          </a:bodyPr>
          <a:lstStyle/>
          <a:p>
            <a:r>
              <a:rPr lang="en-US" sz="5100">
                <a:solidFill>
                  <a:schemeClr val="bg1"/>
                </a:solidFill>
              </a:rPr>
              <a:t>Methotrexate</a:t>
            </a:r>
          </a:p>
        </p:txBody>
      </p:sp>
      <p:graphicFrame>
        <p:nvGraphicFramePr>
          <p:cNvPr id="5" name="Content Placeholder 2">
            <a:extLst>
              <a:ext uri="{FF2B5EF4-FFF2-40B4-BE49-F238E27FC236}">
                <a16:creationId xmlns:a16="http://schemas.microsoft.com/office/drawing/2014/main" id="{A75D66E3-270B-4ACF-8740-B65FAADD08D6}"/>
              </a:ext>
            </a:extLst>
          </p:cNvPr>
          <p:cNvGraphicFramePr>
            <a:graphicFrameLocks noGrp="1"/>
          </p:cNvGraphicFramePr>
          <p:nvPr>
            <p:ph idx="1"/>
            <p:extLst>
              <p:ext uri="{D42A27DB-BD31-4B8C-83A1-F6EECF244321}">
                <p14:modId xmlns:p14="http://schemas.microsoft.com/office/powerpoint/2010/main" val="2064278668"/>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9">
            <a:extLst>
              <a:ext uri="{FF2B5EF4-FFF2-40B4-BE49-F238E27FC236}">
                <a16:creationId xmlns:a16="http://schemas.microsoft.com/office/drawing/2014/main" id="{3BFF0467-BB90-24E5-9D72-D8EEFB849F2C}"/>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890615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E31D5-E72A-D549-A7B6-F53542FF99B8}"/>
              </a:ext>
            </a:extLst>
          </p:cNvPr>
          <p:cNvSpPr>
            <a:spLocks noGrp="1"/>
          </p:cNvSpPr>
          <p:nvPr>
            <p:ph type="title"/>
          </p:nvPr>
        </p:nvSpPr>
        <p:spPr/>
        <p:txBody>
          <a:bodyPr/>
          <a:lstStyle/>
          <a:p>
            <a:r>
              <a:rPr lang="en-US" dirty="0"/>
              <a:t>Poll Question #1:</a:t>
            </a:r>
          </a:p>
        </p:txBody>
      </p:sp>
      <p:sp>
        <p:nvSpPr>
          <p:cNvPr id="3" name="Content Placeholder 2">
            <a:extLst>
              <a:ext uri="{FF2B5EF4-FFF2-40B4-BE49-F238E27FC236}">
                <a16:creationId xmlns:a16="http://schemas.microsoft.com/office/drawing/2014/main" id="{73697E3C-B3D6-F94B-AAD8-FD7E446E2928}"/>
              </a:ext>
            </a:extLst>
          </p:cNvPr>
          <p:cNvSpPr>
            <a:spLocks noGrp="1"/>
          </p:cNvSpPr>
          <p:nvPr>
            <p:ph idx="1"/>
          </p:nvPr>
        </p:nvSpPr>
        <p:spPr/>
        <p:txBody>
          <a:bodyPr>
            <a:normAutofit/>
          </a:bodyPr>
          <a:lstStyle/>
          <a:p>
            <a:pPr marL="0" indent="0">
              <a:buNone/>
            </a:pPr>
            <a:r>
              <a:rPr lang="en-US" dirty="0"/>
              <a:t>Which of the following is FALSE?</a:t>
            </a:r>
          </a:p>
          <a:p>
            <a:pPr marL="514350" indent="-514350">
              <a:buAutoNum type="alphaUcPeriod"/>
            </a:pPr>
            <a:r>
              <a:rPr lang="en-US" dirty="0"/>
              <a:t>The liquid formulation of MTX (for SQ injections) can be mixed with juice and taken orally</a:t>
            </a:r>
          </a:p>
          <a:p>
            <a:pPr marL="514350" indent="-514350">
              <a:buAutoNum type="alphaUcPeriod"/>
            </a:pPr>
            <a:r>
              <a:rPr lang="en-US" dirty="0"/>
              <a:t>Patients who don’t have adequate disease response to 25mg of PO MTX should switch to 25mg of SQ MTX</a:t>
            </a:r>
          </a:p>
          <a:p>
            <a:pPr marL="514350" indent="-514350">
              <a:buAutoNum type="alphaUcPeriod"/>
            </a:pPr>
            <a:r>
              <a:rPr lang="en-US" dirty="0"/>
              <a:t>Typical starting dose of MTX is 7.5-10mg weekly</a:t>
            </a:r>
          </a:p>
          <a:p>
            <a:pPr marL="514350" indent="-514350">
              <a:buFont typeface="Arial" panose="020B0604020202020204" pitchFamily="34" charset="0"/>
              <a:buAutoNum type="alphaUcPeriod"/>
            </a:pPr>
            <a:r>
              <a:rPr lang="en-US" dirty="0"/>
              <a:t>Patients on MTX should take folic acid 1mg daily, except on the day of the week that they take their MTX</a:t>
            </a:r>
          </a:p>
          <a:p>
            <a:pPr marL="514350" indent="-514350">
              <a:buAutoNum type="alphaUcPeriod"/>
            </a:pPr>
            <a:endParaRPr lang="en-US" dirty="0"/>
          </a:p>
          <a:p>
            <a:pPr marL="514350" indent="-514350">
              <a:buAutoNum type="alphaUcPeriod"/>
            </a:pPr>
            <a:endParaRPr lang="en-US" dirty="0"/>
          </a:p>
          <a:p>
            <a:pPr marL="514350" indent="-514350">
              <a:buAutoNum type="alphaUcPeriod"/>
            </a:pPr>
            <a:endParaRPr lang="en-US" dirty="0"/>
          </a:p>
          <a:p>
            <a:pPr marL="514350" indent="-514350">
              <a:buAutoNum type="alphaUcPeriod"/>
            </a:pPr>
            <a:endParaRPr lang="en-US" dirty="0"/>
          </a:p>
          <a:p>
            <a:pPr marL="514350" indent="-514350">
              <a:buAutoNum type="alphaUcPeriod"/>
            </a:pPr>
            <a:endParaRPr lang="en-US" dirty="0"/>
          </a:p>
          <a:p>
            <a:pPr marL="514350" indent="-514350">
              <a:buAutoNum type="alphaUcPeriod"/>
            </a:pPr>
            <a:endParaRPr lang="en-US" dirty="0"/>
          </a:p>
          <a:p>
            <a:pPr marL="514350" indent="-514350">
              <a:buAutoNum type="alphaUcPeriod"/>
            </a:pPr>
            <a:endParaRPr lang="en-US" dirty="0"/>
          </a:p>
          <a:p>
            <a:pPr marL="514350" indent="-514350">
              <a:buAutoNum type="alphaUcPeriod"/>
            </a:pPr>
            <a:endParaRPr lang="en-US" dirty="0"/>
          </a:p>
        </p:txBody>
      </p:sp>
      <p:sp>
        <p:nvSpPr>
          <p:cNvPr id="4" name="TextBox 9">
            <a:extLst>
              <a:ext uri="{FF2B5EF4-FFF2-40B4-BE49-F238E27FC236}">
                <a16:creationId xmlns:a16="http://schemas.microsoft.com/office/drawing/2014/main" id="{CD3B2630-3DC1-746B-AC00-D0F4B152F981}"/>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2940811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E31D5-E72A-D549-A7B6-F53542FF99B8}"/>
              </a:ext>
            </a:extLst>
          </p:cNvPr>
          <p:cNvSpPr>
            <a:spLocks noGrp="1"/>
          </p:cNvSpPr>
          <p:nvPr>
            <p:ph type="title"/>
          </p:nvPr>
        </p:nvSpPr>
        <p:spPr/>
        <p:txBody>
          <a:bodyPr/>
          <a:lstStyle/>
          <a:p>
            <a:r>
              <a:rPr lang="en-US" dirty="0"/>
              <a:t>Poll Question #1: Answer</a:t>
            </a:r>
          </a:p>
        </p:txBody>
      </p:sp>
      <p:sp>
        <p:nvSpPr>
          <p:cNvPr id="3" name="Content Placeholder 2">
            <a:extLst>
              <a:ext uri="{FF2B5EF4-FFF2-40B4-BE49-F238E27FC236}">
                <a16:creationId xmlns:a16="http://schemas.microsoft.com/office/drawing/2014/main" id="{73697E3C-B3D6-F94B-AAD8-FD7E446E2928}"/>
              </a:ext>
            </a:extLst>
          </p:cNvPr>
          <p:cNvSpPr>
            <a:spLocks noGrp="1"/>
          </p:cNvSpPr>
          <p:nvPr>
            <p:ph idx="1"/>
          </p:nvPr>
        </p:nvSpPr>
        <p:spPr/>
        <p:txBody>
          <a:bodyPr>
            <a:normAutofit/>
          </a:bodyPr>
          <a:lstStyle/>
          <a:p>
            <a:pPr marL="0" indent="0">
              <a:buNone/>
            </a:pPr>
            <a:r>
              <a:rPr lang="en-US" dirty="0"/>
              <a:t>Which of the following is FALSE?</a:t>
            </a:r>
          </a:p>
          <a:p>
            <a:pPr marL="514350" indent="-514350">
              <a:buAutoNum type="alphaUcPeriod"/>
            </a:pPr>
            <a:r>
              <a:rPr lang="en-US" dirty="0"/>
              <a:t>The liquid formulation of MTX (for SQ injections) can be mixed with juice and taken orally</a:t>
            </a:r>
          </a:p>
          <a:p>
            <a:pPr marL="514350" indent="-514350">
              <a:buAutoNum type="alphaUcPeriod"/>
            </a:pPr>
            <a:r>
              <a:rPr lang="en-US" dirty="0"/>
              <a:t>Patients who don’t have adequate disease response to 25mg of PO MTX should switch to 25mg of SQ MTX</a:t>
            </a:r>
          </a:p>
          <a:p>
            <a:pPr marL="514350" indent="-514350">
              <a:buAutoNum type="alphaUcPeriod"/>
            </a:pPr>
            <a:r>
              <a:rPr lang="en-US" dirty="0"/>
              <a:t>Typical starting dose of MTX is 7.5-10mg weekly</a:t>
            </a:r>
          </a:p>
          <a:p>
            <a:pPr marL="514350" indent="-514350">
              <a:buFont typeface="Arial" panose="020B0604020202020204" pitchFamily="34" charset="0"/>
              <a:buAutoNum type="alphaUcPeriod"/>
            </a:pPr>
            <a:r>
              <a:rPr lang="en-US" b="1" dirty="0">
                <a:solidFill>
                  <a:srgbClr val="00B050"/>
                </a:solidFill>
              </a:rPr>
              <a:t>Patients on MTX should take folic acid 1mg daily, except on the day of the week that they take their MTX</a:t>
            </a:r>
          </a:p>
          <a:p>
            <a:pPr marL="514350" indent="-514350">
              <a:buAutoNum type="alphaUcPeriod"/>
            </a:pPr>
            <a:endParaRPr lang="en-US" dirty="0"/>
          </a:p>
          <a:p>
            <a:pPr marL="514350" indent="-514350">
              <a:buAutoNum type="alphaUcPeriod"/>
            </a:pPr>
            <a:endParaRPr lang="en-US" dirty="0"/>
          </a:p>
          <a:p>
            <a:pPr marL="514350" indent="-514350">
              <a:buAutoNum type="alphaUcPeriod"/>
            </a:pPr>
            <a:endParaRPr lang="en-US" dirty="0"/>
          </a:p>
          <a:p>
            <a:pPr marL="514350" indent="-514350">
              <a:buAutoNum type="alphaUcPeriod"/>
            </a:pPr>
            <a:endParaRPr lang="en-US" dirty="0"/>
          </a:p>
          <a:p>
            <a:pPr marL="514350" indent="-514350">
              <a:buAutoNum type="alphaUcPeriod"/>
            </a:pPr>
            <a:endParaRPr lang="en-US" dirty="0"/>
          </a:p>
          <a:p>
            <a:pPr marL="514350" indent="-514350">
              <a:buAutoNum type="alphaUcPeriod"/>
            </a:pPr>
            <a:endParaRPr lang="en-US" dirty="0"/>
          </a:p>
          <a:p>
            <a:pPr marL="514350" indent="-514350">
              <a:buAutoNum type="alphaUcPeriod"/>
            </a:pPr>
            <a:endParaRPr lang="en-US" dirty="0"/>
          </a:p>
          <a:p>
            <a:pPr marL="514350" indent="-514350">
              <a:buAutoNum type="alphaUcPeriod"/>
            </a:pPr>
            <a:endParaRPr lang="en-US" dirty="0"/>
          </a:p>
        </p:txBody>
      </p:sp>
      <p:sp>
        <p:nvSpPr>
          <p:cNvPr id="4" name="TextBox 9">
            <a:extLst>
              <a:ext uri="{FF2B5EF4-FFF2-40B4-BE49-F238E27FC236}">
                <a16:creationId xmlns:a16="http://schemas.microsoft.com/office/drawing/2014/main" id="{4D2F372C-C265-3346-8B32-85345B5C3BC8}"/>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311257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43467-3B5A-F141-95BE-35643B40C142}"/>
              </a:ext>
            </a:extLst>
          </p:cNvPr>
          <p:cNvSpPr>
            <a:spLocks noGrp="1"/>
          </p:cNvSpPr>
          <p:nvPr>
            <p:ph type="title"/>
          </p:nvPr>
        </p:nvSpPr>
        <p:spPr/>
        <p:txBody>
          <a:bodyPr/>
          <a:lstStyle/>
          <a:p>
            <a:r>
              <a:rPr lang="en-US" dirty="0"/>
              <a:t>Methotrexate Dosing</a:t>
            </a:r>
          </a:p>
        </p:txBody>
      </p:sp>
      <p:graphicFrame>
        <p:nvGraphicFramePr>
          <p:cNvPr id="6" name="Content Placeholder 2">
            <a:extLst>
              <a:ext uri="{FF2B5EF4-FFF2-40B4-BE49-F238E27FC236}">
                <a16:creationId xmlns:a16="http://schemas.microsoft.com/office/drawing/2014/main" id="{2B15F9A4-6253-4E2A-B3B2-8BFE9A41B48D}"/>
              </a:ext>
            </a:extLst>
          </p:cNvPr>
          <p:cNvGraphicFramePr>
            <a:graphicFrameLocks noGrp="1"/>
          </p:cNvGraphicFramePr>
          <p:nvPr>
            <p:ph idx="1"/>
            <p:extLst>
              <p:ext uri="{D42A27DB-BD31-4B8C-83A1-F6EECF244321}">
                <p14:modId xmlns:p14="http://schemas.microsoft.com/office/powerpoint/2010/main" val="120001507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9">
            <a:extLst>
              <a:ext uri="{FF2B5EF4-FFF2-40B4-BE49-F238E27FC236}">
                <a16:creationId xmlns:a16="http://schemas.microsoft.com/office/drawing/2014/main" id="{2F10407C-300B-C83E-7016-EA46D2444DCC}"/>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61469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92a44d9-cee3-4bac-871c-d665e403a4e1">
      <Terms xmlns="http://schemas.microsoft.com/office/infopath/2007/PartnerControls"/>
    </lcf76f155ced4ddcb4097134ff3c332f>
    <TaxCatchAll xmlns="6113e5c4-20a0-41da-a0da-fe74194b979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06276FE865F86468E668E1113D70D9A" ma:contentTypeVersion="16" ma:contentTypeDescription="Create a new document." ma:contentTypeScope="" ma:versionID="49d719af81b2e1621147b5fa18221e81">
  <xsd:schema xmlns:xsd="http://www.w3.org/2001/XMLSchema" xmlns:xs="http://www.w3.org/2001/XMLSchema" xmlns:p="http://schemas.microsoft.com/office/2006/metadata/properties" xmlns:ns2="d92a44d9-cee3-4bac-871c-d665e403a4e1" xmlns:ns3="6113e5c4-20a0-41da-a0da-fe74194b9795" targetNamespace="http://schemas.microsoft.com/office/2006/metadata/properties" ma:root="true" ma:fieldsID="eb6aa87cb9e6a4423577a9fc2f7a60a9" ns2:_="" ns3:_="">
    <xsd:import namespace="d92a44d9-cee3-4bac-871c-d665e403a4e1"/>
    <xsd:import namespace="6113e5c4-20a0-41da-a0da-fe74194b979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2a44d9-cee3-4bac-871c-d665e403a4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973eda6-ee47-49cd-8b90-1ba368fd384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113e5c4-20a0-41da-a0da-fe74194b979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fa5cbf7-a8e8-4cf6-ba56-4d08ec1235d3}" ma:internalName="TaxCatchAll" ma:showField="CatchAllData" ma:web="6113e5c4-20a0-41da-a0da-fe74194b97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BE6791-A0D0-4383-A9C4-0C7EBBAE9FF5}">
  <ds:schemaRefs>
    <ds:schemaRef ds:uri="http://schemas.microsoft.com/office/2006/metadata/properties"/>
    <ds:schemaRef ds:uri="http://schemas.microsoft.com/office/infopath/2007/PartnerControls"/>
    <ds:schemaRef ds:uri="d92a44d9-cee3-4bac-871c-d665e403a4e1"/>
    <ds:schemaRef ds:uri="6113e5c4-20a0-41da-a0da-fe74194b9795"/>
  </ds:schemaRefs>
</ds:datastoreItem>
</file>

<file path=customXml/itemProps2.xml><?xml version="1.0" encoding="utf-8"?>
<ds:datastoreItem xmlns:ds="http://schemas.openxmlformats.org/officeDocument/2006/customXml" ds:itemID="{0CE19226-E289-4BE2-8836-6F7C37F24A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2a44d9-cee3-4bac-871c-d665e403a4e1"/>
    <ds:schemaRef ds:uri="6113e5c4-20a0-41da-a0da-fe74194b97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3174893-A2F9-4F06-8157-351D528A47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69234</TotalTime>
  <Words>1798</Words>
  <Application>Microsoft Macintosh PowerPoint</Application>
  <PresentationFormat>Widescreen</PresentationFormat>
  <Paragraphs>240</Paragraphs>
  <Slides>23</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72</vt:lpstr>
      <vt:lpstr>Arial</vt:lpstr>
      <vt:lpstr>Arimo</vt:lpstr>
      <vt:lpstr>Calibri</vt:lpstr>
      <vt:lpstr>Calibri Light</vt:lpstr>
      <vt:lpstr>Open Sans</vt:lpstr>
      <vt:lpstr>Open Sans Bold</vt:lpstr>
      <vt:lpstr>Open Sans Light</vt:lpstr>
      <vt:lpstr>Wingdings</vt:lpstr>
      <vt:lpstr>Office Theme</vt:lpstr>
      <vt:lpstr>Welcome!</vt:lpstr>
      <vt:lpstr>PowerPoint Presentation</vt:lpstr>
      <vt:lpstr>Terminology: DMARDs  Disease Modifying Anti-Rheumatic Drugs</vt:lpstr>
      <vt:lpstr>PowerPoint Presentation</vt:lpstr>
      <vt:lpstr>Methotrexate</vt:lpstr>
      <vt:lpstr>Methotrexate</vt:lpstr>
      <vt:lpstr>Poll Question #1:</vt:lpstr>
      <vt:lpstr>Poll Question #1: Answer</vt:lpstr>
      <vt:lpstr>Methotrexate Dosing</vt:lpstr>
      <vt:lpstr>Poll Question #2:</vt:lpstr>
      <vt:lpstr>Poll Question #2: Answer</vt:lpstr>
      <vt:lpstr>Expectations</vt:lpstr>
      <vt:lpstr>Poll Question #3:</vt:lpstr>
      <vt:lpstr>Poll Question #3: Answer</vt:lpstr>
      <vt:lpstr>Avoid methotrexate if:</vt:lpstr>
      <vt:lpstr>Potential side effects</vt:lpstr>
      <vt:lpstr>Medication Monitoring</vt:lpstr>
      <vt:lpstr>Typical MTX Timeline</vt:lpstr>
      <vt:lpstr>Poll Question #4:</vt:lpstr>
      <vt:lpstr>Poll Question #4: Answer</vt:lpstr>
      <vt:lpstr>MTX overdose</vt:lpstr>
      <vt:lpstr>Prevention is better than cure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Mandal</dc:creator>
  <cp:lastModifiedBy>Carroway, Tabitha</cp:lastModifiedBy>
  <cp:revision>14</cp:revision>
  <dcterms:created xsi:type="dcterms:W3CDTF">2021-11-15T08:24:55Z</dcterms:created>
  <dcterms:modified xsi:type="dcterms:W3CDTF">2023-03-08T22:57:57Z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0x010100C06276FE865F86468E668E1113D70D9A</vt:lpwstr>
  </property>
</Properties>
</file>