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310" r:id="rId3"/>
    <p:sldId id="309" r:id="rId4"/>
    <p:sldId id="311" r:id="rId5"/>
    <p:sldId id="312" r:id="rId6"/>
    <p:sldId id="304" r:id="rId7"/>
    <p:sldId id="313" r:id="rId8"/>
    <p:sldId id="306" r:id="rId9"/>
    <p:sldId id="321" r:id="rId10"/>
    <p:sldId id="318" r:id="rId11"/>
    <p:sldId id="305" r:id="rId12"/>
    <p:sldId id="320" r:id="rId13"/>
    <p:sldId id="307" r:id="rId14"/>
    <p:sldId id="319" r:id="rId15"/>
    <p:sldId id="314" r:id="rId16"/>
    <p:sldId id="316" r:id="rId17"/>
    <p:sldId id="322" r:id="rId18"/>
    <p:sldId id="323" r:id="rId19"/>
    <p:sldId id="257" r:id="rId20"/>
    <p:sldId id="325" r:id="rId21"/>
    <p:sldId id="258" r:id="rId22"/>
    <p:sldId id="296" r:id="rId23"/>
  </p:sldIdLst>
  <p:sldSz cx="9144000" cy="5143500" type="screen16x9"/>
  <p:notesSz cx="7102475" cy="9388475"/>
  <p:embeddedFontLs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Helvetica Neue Light" panose="020B0604020202020204" charset="0"/>
      <p:regular r:id="rId37"/>
      <p:bold r:id="rId38"/>
      <p:italic r:id="rId39"/>
      <p:boldItalic r:id="rId40"/>
    </p:embeddedFont>
    <p:embeddedFont>
      <p:font typeface="Libre Franklin" pitchFamily="2" charset="0"/>
      <p:regular r:id="rId41"/>
      <p:bold r:id="rId42"/>
      <p:italic r:id="rId43"/>
      <p:boldItalic r:id="rId44"/>
    </p:embeddedFont>
    <p:embeddedFont>
      <p:font typeface="Libre Franklin Medium" pitchFamily="2" charset="0"/>
      <p:regular r:id="rId45"/>
      <p:bold r:id="rId46"/>
      <p:italic r:id="rId47"/>
      <p:boldItalic r:id="rId48"/>
    </p:embeddedFont>
    <p:embeddedFont>
      <p:font typeface="Merriweather" panose="000005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7" roundtripDataSignature="AMtx7mgxFwaxfUri2cezvYUaUw31Puyh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1B6E27-0D39-48C8-AD27-3D78F9726F31}">
  <a:tblStyle styleId="{5F1B6E27-0D39-48C8-AD27-3D78F9726F31}"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D77385CD-FCB4-42A0-A7F6-EEACB381131B}"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60" autoAdjust="0"/>
  </p:normalViewPr>
  <p:slideViewPr>
    <p:cSldViewPr snapToGrid="0">
      <p:cViewPr varScale="1">
        <p:scale>
          <a:sx n="103" d="100"/>
          <a:sy n="103" d="100"/>
        </p:scale>
        <p:origin x="185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89"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87" Type="http://customschemas.google.com/relationships/presentationmetadata" Target="metadata"/><Relationship Id="rId5" Type="http://schemas.openxmlformats.org/officeDocument/2006/relationships/slide" Target="slides/slide4.xml"/><Relationship Id="rId90"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00" tIns="47075" rIns="94200" bIns="470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00" tIns="47075" rIns="94200" bIns="470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00" tIns="47075" rIns="94200" bIns="470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med.ncbi.nlm.nih.gov/?term=S%C3%B3s+I&amp;cauthor_id=10808729" TargetMode="External"/><Relationship Id="rId7" Type="http://schemas.openxmlformats.org/officeDocument/2006/relationships/hyperlink" Target="https://pubmed.ncbi.nlm.nih.gov/?term=Gerevich+J&amp;cauthor_id=1080872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pubmed.ncbi.nlm.nih.gov/?term=Csorba+J&amp;cauthor_id=10808729" TargetMode="External"/><Relationship Id="rId5" Type="http://schemas.openxmlformats.org/officeDocument/2006/relationships/hyperlink" Target="https://pubmed.ncbi.nlm.nih.gov/?term=Kiss+N&amp;cauthor_id=10808729" TargetMode="External"/><Relationship Id="rId4" Type="http://schemas.openxmlformats.org/officeDocument/2006/relationships/hyperlink" Target="https://pubmed.ncbi.nlm.nih.gov/10808729/#affiliation-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50" name="Google Shape;50;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737373"/>
                </a:solidFill>
                <a:effectLst/>
                <a:latin typeface="ElsevierGulliver"/>
              </a:rPr>
              <a:t>Case Report </a:t>
            </a:r>
            <a:r>
              <a:rPr lang="en-US" b="0" i="0" dirty="0">
                <a:solidFill>
                  <a:srgbClr val="2E2E2E"/>
                </a:solidFill>
                <a:effectLst/>
                <a:latin typeface="ElsevierGulliver"/>
              </a:rPr>
              <a:t>Severe opioid withdrawal precipitated by Vivitrol® </a:t>
            </a:r>
            <a:r>
              <a:rPr lang="en-US" b="0" i="0" dirty="0">
                <a:solidFill>
                  <a:srgbClr val="2E2E2E"/>
                </a:solidFill>
                <a:effectLst/>
                <a:latin typeface="NexusSans"/>
              </a:rPr>
              <a:t>Author links open overlay </a:t>
            </a:r>
            <a:r>
              <a:rPr lang="en-US" b="0" i="0" dirty="0" err="1">
                <a:solidFill>
                  <a:srgbClr val="2E2E2E"/>
                </a:solidFill>
                <a:effectLst/>
                <a:latin typeface="NexusSans"/>
              </a:rPr>
              <a:t>panelR.S</a:t>
            </a:r>
            <a:r>
              <a:rPr lang="en-US" b="0" i="0" dirty="0">
                <a:solidFill>
                  <a:srgbClr val="2E2E2E"/>
                </a:solidFill>
                <a:effectLst/>
                <a:latin typeface="NexusSans"/>
              </a:rPr>
              <a:t>. Wightman MD </a:t>
            </a:r>
            <a:r>
              <a:rPr lang="en-US" b="0" i="0" baseline="30000" dirty="0">
                <a:solidFill>
                  <a:srgbClr val="2E2E2E"/>
                </a:solidFill>
                <a:effectLst/>
                <a:latin typeface="NexusSans"/>
              </a:rPr>
              <a:t>a</a:t>
            </a:r>
            <a:r>
              <a:rPr lang="en-US" b="0" i="0" dirty="0">
                <a:solidFill>
                  <a:srgbClr val="2E2E2E"/>
                </a:solidFill>
                <a:effectLst/>
                <a:latin typeface="NexusSans"/>
              </a:rPr>
              <a:t>, L.S. Nelson MD </a:t>
            </a:r>
            <a:r>
              <a:rPr lang="en-US" b="0" i="0" baseline="30000" dirty="0">
                <a:solidFill>
                  <a:srgbClr val="2E2E2E"/>
                </a:solidFill>
                <a:effectLst/>
                <a:latin typeface="NexusSans"/>
              </a:rPr>
              <a:t>b</a:t>
            </a:r>
            <a:r>
              <a:rPr lang="en-US" b="0" i="0" dirty="0">
                <a:solidFill>
                  <a:srgbClr val="2E2E2E"/>
                </a:solidFill>
                <a:effectLst/>
                <a:latin typeface="NexusSans"/>
              </a:rPr>
              <a:t>, J.D. Lee MD, MSc </a:t>
            </a:r>
            <a:r>
              <a:rPr lang="en-US" b="0" i="0" baseline="30000" dirty="0">
                <a:solidFill>
                  <a:srgbClr val="2E2E2E"/>
                </a:solidFill>
                <a:effectLst/>
                <a:latin typeface="NexusSans"/>
              </a:rPr>
              <a:t>c</a:t>
            </a:r>
            <a:r>
              <a:rPr lang="en-US" b="0" i="0" dirty="0">
                <a:solidFill>
                  <a:srgbClr val="2E2E2E"/>
                </a:solidFill>
                <a:effectLst/>
                <a:latin typeface="NexusSans"/>
              </a:rPr>
              <a:t>, L.M. Fox MD </a:t>
            </a:r>
            <a:r>
              <a:rPr lang="en-US" b="0" i="0" baseline="30000" dirty="0">
                <a:solidFill>
                  <a:srgbClr val="2E2E2E"/>
                </a:solidFill>
                <a:effectLst/>
                <a:latin typeface="NexusSans"/>
              </a:rPr>
              <a:t>b</a:t>
            </a:r>
            <a:r>
              <a:rPr lang="en-US" b="0" i="0" dirty="0">
                <a:solidFill>
                  <a:srgbClr val="2E2E2E"/>
                </a:solidFill>
                <a:effectLst/>
                <a:latin typeface="NexusSans"/>
              </a:rPr>
              <a:t>, S.W. Smith MD </a:t>
            </a:r>
            <a:r>
              <a:rPr lang="en-US" b="0" i="0" baseline="30000" dirty="0">
                <a:solidFill>
                  <a:srgbClr val="2E2E2E"/>
                </a:solidFill>
                <a:effectLst/>
                <a:latin typeface="NexusSans"/>
              </a:rPr>
              <a:t>d</a:t>
            </a:r>
            <a:r>
              <a:rPr lang="en-US" b="0" i="0" dirty="0">
                <a:solidFill>
                  <a:srgbClr val="2E2E2E"/>
                </a:solidFill>
                <a:effectLst/>
                <a:latin typeface="NexusSans"/>
              </a:rPr>
              <a:t> </a:t>
            </a:r>
            <a:r>
              <a:rPr lang="en-US" b="0" i="0" baseline="30000" dirty="0">
                <a:solidFill>
                  <a:srgbClr val="2E2E2E"/>
                </a:solidFill>
                <a:effectLst/>
                <a:latin typeface="NexusSans"/>
              </a:rPr>
              <a:t>e</a:t>
            </a:r>
            <a:endParaRPr lang="en-US" b="0" i="0" dirty="0">
              <a:solidFill>
                <a:srgbClr val="2E2E2E"/>
              </a:solidFill>
              <a:effectLst/>
              <a:latin typeface="NexusSans"/>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773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986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61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Clonidine patch SS 24-48 </a:t>
            </a:r>
            <a:r>
              <a:rPr lang="en-US" dirty="0" err="1"/>
              <a:t>hrs</a:t>
            </a:r>
            <a:r>
              <a:rPr lang="en-US" dirty="0"/>
              <a:t> out, cover with oral first 2 days, cut dose in half 2</a:t>
            </a:r>
            <a:r>
              <a:rPr lang="en-US" baseline="30000" dirty="0"/>
              <a:t>nd</a:t>
            </a:r>
            <a:r>
              <a:rPr lang="en-US" dirty="0"/>
              <a:t> day</a:t>
            </a:r>
          </a:p>
          <a:p>
            <a:r>
              <a:rPr lang="en-US" dirty="0"/>
              <a:t>Clonidine minimum BP 110mmHg systolic, orthostatic hypotension common, drowsiness, dry mouth, SE’s improve with time are dose related</a:t>
            </a:r>
          </a:p>
          <a:p>
            <a:r>
              <a:rPr lang="en-US" dirty="0"/>
              <a:t>D/c or hold for BP &lt;80/50 or symptomatic syncope</a:t>
            </a:r>
          </a:p>
          <a:p>
            <a:r>
              <a:rPr lang="en-US" dirty="0"/>
              <a:t>Bone pain and insomnia poorly responsive</a:t>
            </a:r>
          </a:p>
          <a:p>
            <a:r>
              <a:rPr lang="en-US" dirty="0"/>
              <a:t>Efficacy for clonidine and guanfacine identical</a:t>
            </a:r>
          </a:p>
          <a:p>
            <a:r>
              <a:rPr lang="en-US" dirty="0"/>
              <a:t>Peak withdrawal days 2 and 3, with clonidine or </a:t>
            </a:r>
            <a:r>
              <a:rPr lang="en-US" dirty="0" err="1"/>
              <a:t>lofexidine</a:t>
            </a:r>
            <a:r>
              <a:rPr lang="en-US" dirty="0"/>
              <a:t> pts reported mod or sever w/d </a:t>
            </a:r>
            <a:r>
              <a:rPr lang="en-US" dirty="0" err="1"/>
              <a:t>sx’s</a:t>
            </a:r>
            <a:r>
              <a:rPr lang="en-US" dirty="0"/>
              <a:t> of irritability, agitation, muscle cramping, back pain, yawning, lacrimation</a:t>
            </a:r>
          </a:p>
          <a:p>
            <a:endParaRPr lang="en-US" dirty="0"/>
          </a:p>
          <a:p>
            <a:pPr algn="l"/>
            <a:r>
              <a:rPr lang="en-US" b="0" i="0" dirty="0">
                <a:solidFill>
                  <a:srgbClr val="5B616B"/>
                </a:solidFill>
                <a:effectLst/>
                <a:latin typeface="BlinkMacSystemFont"/>
              </a:rPr>
              <a:t>Orv </a:t>
            </a:r>
            <a:r>
              <a:rPr lang="en-US" b="0" i="0" dirty="0" err="1">
                <a:solidFill>
                  <a:srgbClr val="5B616B"/>
                </a:solidFill>
                <a:effectLst/>
                <a:latin typeface="BlinkMacSystemFont"/>
              </a:rPr>
              <a:t>Hetil</a:t>
            </a:r>
            <a:r>
              <a:rPr lang="en-US" b="0" i="0" dirty="0">
                <a:solidFill>
                  <a:srgbClr val="0071BC"/>
                </a:solidFill>
                <a:effectLst/>
                <a:latin typeface="BlinkMacSystemFont"/>
              </a:rPr>
              <a:t>. </a:t>
            </a:r>
            <a:r>
              <a:rPr lang="en-US" b="0" i="0" dirty="0">
                <a:solidFill>
                  <a:srgbClr val="5B616B"/>
                </a:solidFill>
                <a:effectLst/>
                <a:latin typeface="BlinkMacSystemFont"/>
              </a:rPr>
              <a:t>2000 Apr 9;141(15):783-6. </a:t>
            </a:r>
            <a:r>
              <a:rPr lang="en-US" b="1" i="0" dirty="0">
                <a:solidFill>
                  <a:srgbClr val="212121"/>
                </a:solidFill>
                <a:effectLst/>
                <a:latin typeface="Merriweather" panose="00000500000000000000" pitchFamily="2" charset="0"/>
              </a:rPr>
              <a:t>[Tizanidine in the treatment of acute withdrawal symptoms in heroin dependent patients]</a:t>
            </a:r>
          </a:p>
          <a:p>
            <a:pPr algn="l"/>
            <a:r>
              <a:rPr lang="en-US" b="0" i="0" dirty="0">
                <a:solidFill>
                  <a:srgbClr val="5B616B"/>
                </a:solidFill>
                <a:effectLst/>
                <a:latin typeface="BlinkMacSystemFont"/>
              </a:rPr>
              <a:t>[Article in Hungarian] </a:t>
            </a:r>
            <a:r>
              <a:rPr lang="en-US" b="0" i="0" u="none" strike="noStrike" dirty="0">
                <a:solidFill>
                  <a:srgbClr val="0071BC"/>
                </a:solidFill>
                <a:effectLst/>
                <a:latin typeface="BlinkMacSystemFont"/>
                <a:hlinkClick r:id="rId3"/>
              </a:rPr>
              <a:t>I </a:t>
            </a:r>
            <a:r>
              <a:rPr lang="en-US" b="0" i="0" u="none" strike="noStrike" dirty="0" err="1">
                <a:solidFill>
                  <a:srgbClr val="0071BC"/>
                </a:solidFill>
                <a:effectLst/>
                <a:latin typeface="BlinkMacSystemFont"/>
                <a:hlinkClick r:id="rId3"/>
              </a:rPr>
              <a:t>Sós</a:t>
            </a:r>
            <a:r>
              <a:rPr lang="en-US" b="0" i="0"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4" tooltip="Országos Alkohológiai és Addiktológiai Intézet, Budapest."/>
              </a:rPr>
              <a:t>1</a:t>
            </a:r>
            <a:r>
              <a:rPr lang="en-US" b="0" i="0" dirty="0">
                <a:solidFill>
                  <a:srgbClr val="5B616B"/>
                </a:solidFill>
                <a:effectLst/>
                <a:latin typeface="BlinkMacSystemFont"/>
              </a:rPr>
              <a:t>, </a:t>
            </a:r>
            <a:r>
              <a:rPr lang="en-US" b="0" i="0" u="none" strike="noStrike" dirty="0">
                <a:solidFill>
                  <a:srgbClr val="0071BC"/>
                </a:solidFill>
                <a:effectLst/>
                <a:latin typeface="BlinkMacSystemFont"/>
                <a:hlinkClick r:id="rId5"/>
              </a:rPr>
              <a:t>N Kiss</a:t>
            </a:r>
            <a:r>
              <a:rPr lang="en-US" b="0" i="0" dirty="0">
                <a:solidFill>
                  <a:srgbClr val="5B616B"/>
                </a:solidFill>
                <a:effectLst/>
                <a:latin typeface="BlinkMacSystemFont"/>
              </a:rPr>
              <a:t>, </a:t>
            </a:r>
            <a:r>
              <a:rPr lang="en-US" b="0" i="0" u="none" strike="noStrike" dirty="0">
                <a:solidFill>
                  <a:srgbClr val="0071BC"/>
                </a:solidFill>
                <a:effectLst/>
                <a:latin typeface="BlinkMacSystemFont"/>
                <a:hlinkClick r:id="rId6"/>
              </a:rPr>
              <a:t>J </a:t>
            </a:r>
            <a:r>
              <a:rPr lang="en-US" b="0" i="0" u="none" strike="noStrike" dirty="0" err="1">
                <a:solidFill>
                  <a:srgbClr val="0071BC"/>
                </a:solidFill>
                <a:effectLst/>
                <a:latin typeface="BlinkMacSystemFont"/>
                <a:hlinkClick r:id="rId6"/>
              </a:rPr>
              <a:t>Csorba</a:t>
            </a:r>
            <a:r>
              <a:rPr lang="en-US" b="0" i="0" dirty="0">
                <a:solidFill>
                  <a:srgbClr val="5B616B"/>
                </a:solidFill>
                <a:effectLst/>
                <a:latin typeface="BlinkMacSystemFont"/>
              </a:rPr>
              <a:t>, </a:t>
            </a:r>
            <a:r>
              <a:rPr lang="en-US" b="0" i="0" u="none" strike="noStrike" dirty="0">
                <a:solidFill>
                  <a:srgbClr val="0071BC"/>
                </a:solidFill>
                <a:effectLst/>
                <a:latin typeface="BlinkMacSystemFont"/>
                <a:hlinkClick r:id="rId7"/>
              </a:rPr>
              <a:t>J </a:t>
            </a:r>
            <a:r>
              <a:rPr lang="en-US" b="0" i="0" u="none" strike="noStrike" dirty="0" err="1">
                <a:solidFill>
                  <a:srgbClr val="0071BC"/>
                </a:solidFill>
                <a:effectLst/>
                <a:latin typeface="BlinkMacSystemFont"/>
                <a:hlinkClick r:id="rId7"/>
              </a:rPr>
              <a:t>Gerevich</a:t>
            </a:r>
            <a:r>
              <a:rPr lang="en-US" b="0" i="0" u="none" strike="noStrike" dirty="0">
                <a:solidFill>
                  <a:srgbClr val="5B616B"/>
                </a:solidFill>
                <a:effectLst/>
                <a:latin typeface="BlinkMacSystemFont"/>
              </a:rPr>
              <a:t> </a:t>
            </a:r>
            <a:r>
              <a:rPr lang="en-US" b="0" i="0" dirty="0">
                <a:solidFill>
                  <a:srgbClr val="212121"/>
                </a:solidFill>
                <a:effectLst/>
                <a:latin typeface="BlinkMacSystemFont"/>
              </a:rPr>
              <a:t>PMID: 10808729</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Guanfacine- San L et al. JSAT 1994;11:463-469</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99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168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secHead">
  <p:cSld name="SECTION_HEADER">
    <p:spTree>
      <p:nvGrpSpPr>
        <p:cNvPr id="1" name="Shape 16"/>
        <p:cNvGrpSpPr/>
        <p:nvPr/>
      </p:nvGrpSpPr>
      <p:grpSpPr>
        <a:xfrm>
          <a:off x="0" y="0"/>
          <a:ext cx="0" cy="0"/>
          <a:chOff x="0" y="0"/>
          <a:chExt cx="0" cy="0"/>
        </a:xfrm>
      </p:grpSpPr>
      <p:sp>
        <p:nvSpPr>
          <p:cNvPr id="17" name="Google Shape;17;p22"/>
          <p:cNvSpPr txBox="1">
            <a:spLocks noGrp="1"/>
          </p:cNvSpPr>
          <p:nvPr>
            <p:ph type="title"/>
          </p:nvPr>
        </p:nvSpPr>
        <p:spPr>
          <a:xfrm>
            <a:off x="709118" y="2203530"/>
            <a:ext cx="7886700" cy="70879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2800"/>
              <a:buFont typeface="Helvetica Neue Light"/>
              <a:buNone/>
              <a:defRPr sz="2800" b="0" i="0">
                <a:solidFill>
                  <a:schemeClr val="dk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709118" y="3056130"/>
            <a:ext cx="6651532" cy="6321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00"/>
              </a:spcBef>
              <a:spcAft>
                <a:spcPts val="0"/>
              </a:spcAft>
              <a:buSzPts val="2100"/>
              <a:buNone/>
              <a:defRPr sz="2100" b="0" i="0">
                <a:solidFill>
                  <a:schemeClr val="dk1"/>
                </a:solidFill>
                <a:latin typeface="Helvetica Neue Light"/>
                <a:ea typeface="Helvetica Neue Light"/>
                <a:cs typeface="Helvetica Neue Light"/>
                <a:sym typeface="Helvetica Neue Light"/>
              </a:defRPr>
            </a:lvl1pPr>
            <a:lvl2pPr marL="914400" lvl="1" indent="-228600" algn="l">
              <a:lnSpc>
                <a:spcPct val="90000"/>
              </a:lnSpc>
              <a:spcBef>
                <a:spcPts val="400"/>
              </a:spcBef>
              <a:spcAft>
                <a:spcPts val="0"/>
              </a:spcAft>
              <a:buSzPts val="1500"/>
              <a:buNone/>
              <a:defRPr sz="1500">
                <a:solidFill>
                  <a:srgbClr val="999999"/>
                </a:solidFill>
              </a:defRPr>
            </a:lvl2pPr>
            <a:lvl3pPr marL="1371600" lvl="2" indent="-228600" algn="l">
              <a:lnSpc>
                <a:spcPct val="90000"/>
              </a:lnSpc>
              <a:spcBef>
                <a:spcPts val="200"/>
              </a:spcBef>
              <a:spcAft>
                <a:spcPts val="0"/>
              </a:spcAft>
              <a:buSzPts val="1080"/>
              <a:buNone/>
              <a:defRPr sz="1350">
                <a:solidFill>
                  <a:srgbClr val="999999"/>
                </a:solidFill>
              </a:defRPr>
            </a:lvl3pPr>
            <a:lvl4pPr marL="1828800" lvl="3" indent="-228600" algn="l">
              <a:lnSpc>
                <a:spcPct val="90000"/>
              </a:lnSpc>
              <a:spcBef>
                <a:spcPts val="200"/>
              </a:spcBef>
              <a:spcAft>
                <a:spcPts val="0"/>
              </a:spcAft>
              <a:buSzPts val="1200"/>
              <a:buNone/>
              <a:defRPr sz="1200">
                <a:solidFill>
                  <a:srgbClr val="999999"/>
                </a:solidFill>
              </a:defRPr>
            </a:lvl4pPr>
            <a:lvl5pPr marL="2286000" lvl="4" indent="-228600" algn="l">
              <a:lnSpc>
                <a:spcPct val="90000"/>
              </a:lnSpc>
              <a:spcBef>
                <a:spcPts val="200"/>
              </a:spcBef>
              <a:spcAft>
                <a:spcPts val="0"/>
              </a:spcAft>
              <a:buSzPts val="960"/>
              <a:buNone/>
              <a:defRPr sz="1200">
                <a:solidFill>
                  <a:srgbClr val="999999"/>
                </a:solidFill>
              </a:defRPr>
            </a:lvl5pPr>
            <a:lvl6pPr marL="2743200" lvl="5" indent="-228600" algn="l">
              <a:lnSpc>
                <a:spcPct val="90000"/>
              </a:lnSpc>
              <a:spcBef>
                <a:spcPts val="200"/>
              </a:spcBef>
              <a:spcAft>
                <a:spcPts val="0"/>
              </a:spcAft>
              <a:buSzPts val="1200"/>
              <a:buNone/>
              <a:defRPr sz="1200">
                <a:solidFill>
                  <a:srgbClr val="999999"/>
                </a:solidFill>
              </a:defRPr>
            </a:lvl6pPr>
            <a:lvl7pPr marL="3200400" lvl="6" indent="-228600" algn="l">
              <a:lnSpc>
                <a:spcPct val="90000"/>
              </a:lnSpc>
              <a:spcBef>
                <a:spcPts val="375"/>
              </a:spcBef>
              <a:spcAft>
                <a:spcPts val="0"/>
              </a:spcAft>
              <a:buClr>
                <a:srgbClr val="999999"/>
              </a:buClr>
              <a:buSzPts val="1200"/>
              <a:buNone/>
              <a:defRPr sz="1200">
                <a:solidFill>
                  <a:srgbClr val="999999"/>
                </a:solidFill>
              </a:defRPr>
            </a:lvl7pPr>
            <a:lvl8pPr marL="3657600" lvl="7" indent="-228600" algn="l">
              <a:lnSpc>
                <a:spcPct val="90000"/>
              </a:lnSpc>
              <a:spcBef>
                <a:spcPts val="375"/>
              </a:spcBef>
              <a:spcAft>
                <a:spcPts val="0"/>
              </a:spcAft>
              <a:buClr>
                <a:srgbClr val="999999"/>
              </a:buClr>
              <a:buSzPts val="1200"/>
              <a:buNone/>
              <a:defRPr sz="1200">
                <a:solidFill>
                  <a:srgbClr val="999999"/>
                </a:solidFill>
              </a:defRPr>
            </a:lvl8pPr>
            <a:lvl9pPr marL="4114800" lvl="8" indent="-228600" algn="l">
              <a:lnSpc>
                <a:spcPct val="90000"/>
              </a:lnSpc>
              <a:spcBef>
                <a:spcPts val="375"/>
              </a:spcBef>
              <a:spcAft>
                <a:spcPts val="0"/>
              </a:spcAft>
              <a:buClr>
                <a:srgbClr val="999999"/>
              </a:buClr>
              <a:buSzPts val="1200"/>
              <a:buNone/>
              <a:defRPr sz="1200">
                <a:solidFill>
                  <a:srgbClr val="999999"/>
                </a:solidFill>
              </a:defRPr>
            </a:lvl9pPr>
          </a:lstStyle>
          <a:p>
            <a:endParaRPr/>
          </a:p>
        </p:txBody>
      </p:sp>
      <p:pic>
        <p:nvPicPr>
          <p:cNvPr id="19" name="Google Shape;19;p22"/>
          <p:cNvPicPr preferRelativeResize="0"/>
          <p:nvPr/>
        </p:nvPicPr>
        <p:blipFill rotWithShape="1">
          <a:blip r:embed="rId2">
            <a:alphaModFix/>
          </a:blip>
          <a:srcRect t="7317" b="35643"/>
          <a:stretch/>
        </p:blipFill>
        <p:spPr>
          <a:xfrm>
            <a:off x="0" y="0"/>
            <a:ext cx="9144000" cy="1582704"/>
          </a:xfrm>
          <a:prstGeom prst="rect">
            <a:avLst/>
          </a:prstGeom>
          <a:noFill/>
          <a:ln>
            <a:noFill/>
          </a:ln>
        </p:spPr>
      </p:pic>
      <p:pic>
        <p:nvPicPr>
          <p:cNvPr id="20" name="Google Shape;20;p22"/>
          <p:cNvPicPr preferRelativeResize="0"/>
          <p:nvPr/>
        </p:nvPicPr>
        <p:blipFill rotWithShape="1">
          <a:blip r:embed="rId3">
            <a:alphaModFix/>
          </a:blip>
          <a:srcRect/>
          <a:stretch/>
        </p:blipFill>
        <p:spPr>
          <a:xfrm>
            <a:off x="6354501" y="4257299"/>
            <a:ext cx="2479825" cy="632194"/>
          </a:xfrm>
          <a:prstGeom prst="rect">
            <a:avLst/>
          </a:prstGeom>
          <a:noFill/>
          <a:ln>
            <a:noFill/>
          </a:ln>
        </p:spPr>
      </p:pic>
      <p:sp>
        <p:nvSpPr>
          <p:cNvPr id="21" name="Google Shape;21;p22"/>
          <p:cNvSpPr/>
          <p:nvPr/>
        </p:nvSpPr>
        <p:spPr>
          <a:xfrm>
            <a:off x="0" y="1538971"/>
            <a:ext cx="9144000" cy="144198"/>
          </a:xfrm>
          <a:prstGeom prst="rect">
            <a:avLst/>
          </a:prstGeom>
          <a:solidFill>
            <a:srgbClr val="ECB63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2"/>
          <p:cNvSpPr txBox="1"/>
          <p:nvPr/>
        </p:nvSpPr>
        <p:spPr>
          <a:xfrm>
            <a:off x="709118" y="4559497"/>
            <a:ext cx="2287508" cy="3299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29292"/>
              </a:buClr>
              <a:buSzPts val="1200"/>
              <a:buFont typeface="Arial"/>
              <a:buNone/>
            </a:pPr>
            <a:r>
              <a:rPr lang="en-US" sz="1200" b="1" i="0" u="none" strike="noStrike" cap="none">
                <a:solidFill>
                  <a:srgbClr val="929292"/>
                </a:solidFill>
                <a:latin typeface="Helvetica Neue"/>
                <a:ea typeface="Helvetica Neue"/>
                <a:cs typeface="Helvetica Neue"/>
                <a:sym typeface="Helvetica Neue"/>
              </a:rPr>
              <a:t>www.nccc.ucsf.</a:t>
            </a:r>
            <a:r>
              <a:rPr lang="en-US" sz="1200" b="1" i="0" u="none" strike="noStrike" cap="none">
                <a:solidFill>
                  <a:srgbClr val="939392"/>
                </a:solidFill>
                <a:latin typeface="Helvetica Neue"/>
                <a:ea typeface="Helvetica Neue"/>
                <a:cs typeface="Helvetica Neue"/>
                <a:sym typeface="Helvetica Neue"/>
              </a:rPr>
              <a:t>org</a:t>
            </a:r>
            <a:endParaRPr sz="1400" b="0" i="0" u="none" strike="noStrike" cap="none">
              <a:solidFill>
                <a:srgbClr val="000000"/>
              </a:solidFill>
              <a:latin typeface="Arial"/>
              <a:ea typeface="Arial"/>
              <a:cs typeface="Arial"/>
              <a:sym typeface="Arial"/>
            </a:endParaRPr>
          </a:p>
        </p:txBody>
      </p:sp>
      <p:sp>
        <p:nvSpPr>
          <p:cNvPr id="23" name="Google Shape;23;p22"/>
          <p:cNvSpPr txBox="1">
            <a:spLocks noGrp="1"/>
          </p:cNvSpPr>
          <p:nvPr>
            <p:ph type="body" idx="2"/>
          </p:nvPr>
        </p:nvSpPr>
        <p:spPr>
          <a:xfrm>
            <a:off x="709118" y="3826838"/>
            <a:ext cx="4809479" cy="6321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00"/>
              </a:spcBef>
              <a:spcAft>
                <a:spcPts val="0"/>
              </a:spcAft>
              <a:buSzPts val="1400"/>
              <a:buNone/>
              <a:defRPr sz="1400" b="0" i="0">
                <a:solidFill>
                  <a:schemeClr val="dk1"/>
                </a:solidFill>
                <a:latin typeface="Helvetica Neue Light"/>
                <a:ea typeface="Helvetica Neue Light"/>
                <a:cs typeface="Helvetica Neue Light"/>
                <a:sym typeface="Helvetica Neue Light"/>
              </a:defRPr>
            </a:lvl1pPr>
            <a:lvl2pPr marL="914400" lvl="1" indent="-228600" algn="l">
              <a:lnSpc>
                <a:spcPct val="90000"/>
              </a:lnSpc>
              <a:spcBef>
                <a:spcPts val="400"/>
              </a:spcBef>
              <a:spcAft>
                <a:spcPts val="0"/>
              </a:spcAft>
              <a:buSzPts val="1500"/>
              <a:buNone/>
              <a:defRPr sz="1500">
                <a:solidFill>
                  <a:srgbClr val="999999"/>
                </a:solidFill>
              </a:defRPr>
            </a:lvl2pPr>
            <a:lvl3pPr marL="1371600" lvl="2" indent="-228600" algn="l">
              <a:lnSpc>
                <a:spcPct val="90000"/>
              </a:lnSpc>
              <a:spcBef>
                <a:spcPts val="200"/>
              </a:spcBef>
              <a:spcAft>
                <a:spcPts val="0"/>
              </a:spcAft>
              <a:buSzPts val="1080"/>
              <a:buNone/>
              <a:defRPr sz="1350">
                <a:solidFill>
                  <a:srgbClr val="999999"/>
                </a:solidFill>
              </a:defRPr>
            </a:lvl3pPr>
            <a:lvl4pPr marL="1828800" lvl="3" indent="-228600" algn="l">
              <a:lnSpc>
                <a:spcPct val="90000"/>
              </a:lnSpc>
              <a:spcBef>
                <a:spcPts val="200"/>
              </a:spcBef>
              <a:spcAft>
                <a:spcPts val="0"/>
              </a:spcAft>
              <a:buSzPts val="1200"/>
              <a:buNone/>
              <a:defRPr sz="1200">
                <a:solidFill>
                  <a:srgbClr val="999999"/>
                </a:solidFill>
              </a:defRPr>
            </a:lvl4pPr>
            <a:lvl5pPr marL="2286000" lvl="4" indent="-228600" algn="l">
              <a:lnSpc>
                <a:spcPct val="90000"/>
              </a:lnSpc>
              <a:spcBef>
                <a:spcPts val="200"/>
              </a:spcBef>
              <a:spcAft>
                <a:spcPts val="0"/>
              </a:spcAft>
              <a:buSzPts val="960"/>
              <a:buNone/>
              <a:defRPr sz="1200">
                <a:solidFill>
                  <a:srgbClr val="999999"/>
                </a:solidFill>
              </a:defRPr>
            </a:lvl5pPr>
            <a:lvl6pPr marL="2743200" lvl="5" indent="-228600" algn="l">
              <a:lnSpc>
                <a:spcPct val="90000"/>
              </a:lnSpc>
              <a:spcBef>
                <a:spcPts val="200"/>
              </a:spcBef>
              <a:spcAft>
                <a:spcPts val="0"/>
              </a:spcAft>
              <a:buSzPts val="1200"/>
              <a:buNone/>
              <a:defRPr sz="1200">
                <a:solidFill>
                  <a:srgbClr val="999999"/>
                </a:solidFill>
              </a:defRPr>
            </a:lvl6pPr>
            <a:lvl7pPr marL="3200400" lvl="6" indent="-228600" algn="l">
              <a:lnSpc>
                <a:spcPct val="90000"/>
              </a:lnSpc>
              <a:spcBef>
                <a:spcPts val="375"/>
              </a:spcBef>
              <a:spcAft>
                <a:spcPts val="0"/>
              </a:spcAft>
              <a:buClr>
                <a:srgbClr val="999999"/>
              </a:buClr>
              <a:buSzPts val="1200"/>
              <a:buNone/>
              <a:defRPr sz="1200">
                <a:solidFill>
                  <a:srgbClr val="999999"/>
                </a:solidFill>
              </a:defRPr>
            </a:lvl7pPr>
            <a:lvl8pPr marL="3657600" lvl="7" indent="-228600" algn="l">
              <a:lnSpc>
                <a:spcPct val="90000"/>
              </a:lnSpc>
              <a:spcBef>
                <a:spcPts val="375"/>
              </a:spcBef>
              <a:spcAft>
                <a:spcPts val="0"/>
              </a:spcAft>
              <a:buClr>
                <a:srgbClr val="999999"/>
              </a:buClr>
              <a:buSzPts val="1200"/>
              <a:buNone/>
              <a:defRPr sz="1200">
                <a:solidFill>
                  <a:srgbClr val="999999"/>
                </a:solidFill>
              </a:defRPr>
            </a:lvl8pPr>
            <a:lvl9pPr marL="4114800" lvl="8" indent="-228600" algn="l">
              <a:lnSpc>
                <a:spcPct val="90000"/>
              </a:lnSpc>
              <a:spcBef>
                <a:spcPts val="375"/>
              </a:spcBef>
              <a:spcAft>
                <a:spcPts val="0"/>
              </a:spcAft>
              <a:buClr>
                <a:srgbClr val="999999"/>
              </a:buClr>
              <a:buSzPts val="1200"/>
              <a:buNone/>
              <a:defRPr sz="1200">
                <a:solidFill>
                  <a:srgbClr val="99999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lide">
  <p:cSld name="Title and Content Slide">
    <p:spTree>
      <p:nvGrpSpPr>
        <p:cNvPr id="1" name="Shape 24"/>
        <p:cNvGrpSpPr/>
        <p:nvPr/>
      </p:nvGrpSpPr>
      <p:grpSpPr>
        <a:xfrm>
          <a:off x="0" y="0"/>
          <a:ext cx="0" cy="0"/>
          <a:chOff x="0" y="0"/>
          <a:chExt cx="0" cy="0"/>
        </a:xfrm>
      </p:grpSpPr>
      <p:sp>
        <p:nvSpPr>
          <p:cNvPr id="25" name="Google Shape;25;p23"/>
          <p:cNvSpPr/>
          <p:nvPr/>
        </p:nvSpPr>
        <p:spPr>
          <a:xfrm>
            <a:off x="0" y="0"/>
            <a:ext cx="9144000" cy="2826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3"/>
          <p:cNvSpPr txBox="1"/>
          <p:nvPr/>
        </p:nvSpPr>
        <p:spPr>
          <a:xfrm>
            <a:off x="8745722" y="4936204"/>
            <a:ext cx="297941" cy="1246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000"/>
              <a:buFont typeface="Arial Narrow"/>
              <a:buNone/>
            </a:pPr>
            <a:fld id="{00000000-1234-1234-1234-123412341234}" type="slidenum">
              <a:rPr lang="en-US" sz="1000" b="0" i="0" u="none" strike="noStrike" cap="none">
                <a:solidFill>
                  <a:schemeClr val="lt1"/>
                </a:solidFill>
                <a:latin typeface="Arial Narrow"/>
                <a:ea typeface="Arial Narrow"/>
                <a:cs typeface="Arial Narrow"/>
                <a:sym typeface="Arial Narrow"/>
              </a:rPr>
              <a:t>‹#›</a:t>
            </a:fld>
            <a:endParaRPr sz="1000" b="0" i="0" u="none" strike="noStrike" cap="none">
              <a:solidFill>
                <a:schemeClr val="lt1"/>
              </a:solidFill>
              <a:latin typeface="Arial Narrow"/>
              <a:ea typeface="Arial Narrow"/>
              <a:cs typeface="Arial Narrow"/>
              <a:sym typeface="Arial Narrow"/>
            </a:endParaRPr>
          </a:p>
        </p:txBody>
      </p:sp>
      <p:sp>
        <p:nvSpPr>
          <p:cNvPr id="27" name="Google Shape;27;p23"/>
          <p:cNvSpPr txBox="1">
            <a:spLocks noGrp="1"/>
          </p:cNvSpPr>
          <p:nvPr>
            <p:ph type="body" idx="1"/>
          </p:nvPr>
        </p:nvSpPr>
        <p:spPr>
          <a:xfrm>
            <a:off x="201167" y="1257299"/>
            <a:ext cx="8714232" cy="3138983"/>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400"/>
              </a:spcBef>
              <a:spcAft>
                <a:spcPts val="0"/>
              </a:spcAft>
              <a:buClr>
                <a:schemeClr val="dk1"/>
              </a:buClr>
              <a:buSzPts val="1400"/>
              <a:buChar char="•"/>
              <a:defRPr b="0" i="0">
                <a:latin typeface="Helvetica Neue Light"/>
                <a:ea typeface="Helvetica Neue Light"/>
                <a:cs typeface="Helvetica Neue Light"/>
                <a:sym typeface="Helvetica Neue Light"/>
              </a:defRPr>
            </a:lvl1pPr>
            <a:lvl2pPr marL="914400" lvl="1" indent="-317500" algn="l">
              <a:lnSpc>
                <a:spcPct val="90000"/>
              </a:lnSpc>
              <a:spcBef>
                <a:spcPts val="400"/>
              </a:spcBef>
              <a:spcAft>
                <a:spcPts val="0"/>
              </a:spcAft>
              <a:buClr>
                <a:schemeClr val="dk1"/>
              </a:buClr>
              <a:buSzPts val="1400"/>
              <a:buChar char="–"/>
              <a:defRPr b="0" i="0">
                <a:latin typeface="Helvetica Neue Light"/>
                <a:ea typeface="Helvetica Neue Light"/>
                <a:cs typeface="Helvetica Neue Light"/>
                <a:sym typeface="Helvetica Neue Light"/>
              </a:defRPr>
            </a:lvl2pPr>
            <a:lvl3pPr marL="1371600" lvl="2" indent="-299719" algn="l">
              <a:lnSpc>
                <a:spcPct val="90000"/>
              </a:lnSpc>
              <a:spcBef>
                <a:spcPts val="200"/>
              </a:spcBef>
              <a:spcAft>
                <a:spcPts val="0"/>
              </a:spcAft>
              <a:buClr>
                <a:schemeClr val="dk1"/>
              </a:buClr>
              <a:buSzPts val="1120"/>
              <a:buChar char="▪"/>
              <a:defRPr b="0" i="0">
                <a:latin typeface="Helvetica Neue Light"/>
                <a:ea typeface="Helvetica Neue Light"/>
                <a:cs typeface="Helvetica Neue Light"/>
                <a:sym typeface="Helvetica Neue Light"/>
              </a:defRPr>
            </a:lvl3pPr>
            <a:lvl4pPr marL="1828800" lvl="3" indent="-317500" algn="l">
              <a:lnSpc>
                <a:spcPct val="90000"/>
              </a:lnSpc>
              <a:spcBef>
                <a:spcPts val="200"/>
              </a:spcBef>
              <a:spcAft>
                <a:spcPts val="0"/>
              </a:spcAft>
              <a:buClr>
                <a:schemeClr val="dk1"/>
              </a:buClr>
              <a:buSzPts val="1400"/>
              <a:buChar char="–"/>
              <a:defRPr b="0" i="0">
                <a:latin typeface="Helvetica Neue Light"/>
                <a:ea typeface="Helvetica Neue Light"/>
                <a:cs typeface="Helvetica Neue Light"/>
                <a:sym typeface="Helvetica Neue Light"/>
              </a:defRPr>
            </a:lvl4pPr>
            <a:lvl5pPr marL="2286000" lvl="4" indent="-299720" algn="l">
              <a:lnSpc>
                <a:spcPct val="90000"/>
              </a:lnSpc>
              <a:spcBef>
                <a:spcPts val="200"/>
              </a:spcBef>
              <a:spcAft>
                <a:spcPts val="0"/>
              </a:spcAft>
              <a:buClr>
                <a:schemeClr val="dk1"/>
              </a:buClr>
              <a:buSzPts val="1120"/>
              <a:buChar char="▪"/>
              <a:defRPr b="0" i="0">
                <a:latin typeface="Helvetica Neue Light"/>
                <a:ea typeface="Helvetica Neue Light"/>
                <a:cs typeface="Helvetica Neue Light"/>
                <a:sym typeface="Helvetica Neue Light"/>
              </a:defRPr>
            </a:lvl5pPr>
            <a:lvl6pPr marL="2743200" lvl="5" indent="-342900" algn="l">
              <a:lnSpc>
                <a:spcPct val="90000"/>
              </a:lnSpc>
              <a:spcBef>
                <a:spcPts val="200"/>
              </a:spcBef>
              <a:spcAft>
                <a:spcPts val="0"/>
              </a:spcAft>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3"/>
          <p:cNvSpPr txBox="1">
            <a:spLocks noGrp="1"/>
          </p:cNvSpPr>
          <p:nvPr>
            <p:ph type="title"/>
          </p:nvPr>
        </p:nvSpPr>
        <p:spPr>
          <a:xfrm>
            <a:off x="210297" y="550270"/>
            <a:ext cx="7886700" cy="46564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2400"/>
              <a:buFont typeface="Helvetica Neue Light"/>
              <a:buNone/>
              <a:defRPr sz="2400" b="0" i="0">
                <a:solidFill>
                  <a:schemeClr val="dk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3"/>
          <p:cNvPicPr preferRelativeResize="0"/>
          <p:nvPr/>
        </p:nvPicPr>
        <p:blipFill rotWithShape="1">
          <a:blip r:embed="rId2">
            <a:alphaModFix/>
          </a:blip>
          <a:srcRect/>
          <a:stretch/>
        </p:blipFill>
        <p:spPr>
          <a:xfrm>
            <a:off x="6955324" y="4483021"/>
            <a:ext cx="1926355" cy="491095"/>
          </a:xfrm>
          <a:prstGeom prst="rect">
            <a:avLst/>
          </a:prstGeom>
          <a:noFill/>
          <a:ln>
            <a:noFill/>
          </a:ln>
        </p:spPr>
      </p:pic>
      <p:sp>
        <p:nvSpPr>
          <p:cNvPr id="30" name="Google Shape;30;p23"/>
          <p:cNvSpPr txBox="1"/>
          <p:nvPr/>
        </p:nvSpPr>
        <p:spPr>
          <a:xfrm>
            <a:off x="113350" y="4849466"/>
            <a:ext cx="297941" cy="1246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Helvetica Neue Light"/>
              <a:buNone/>
            </a:pPr>
            <a:fld id="{00000000-1234-1234-1234-123412341234}" type="slidenum">
              <a:rPr lang="en-US" sz="900" b="0" i="0" u="none" strike="noStrike" cap="none">
                <a:solidFill>
                  <a:schemeClr val="dk1"/>
                </a:solidFill>
                <a:latin typeface="Helvetica Neue Light"/>
                <a:ea typeface="Helvetica Neue Light"/>
                <a:cs typeface="Helvetica Neue Light"/>
                <a:sym typeface="Helvetica Neue Light"/>
              </a:rPr>
              <a:t>‹#›</a:t>
            </a:fld>
            <a:endParaRPr sz="900" b="0" i="0"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6"/>
        <p:cNvGrpSpPr/>
        <p:nvPr/>
      </p:nvGrpSpPr>
      <p:grpSpPr>
        <a:xfrm>
          <a:off x="0" y="0"/>
          <a:ext cx="0" cy="0"/>
          <a:chOff x="0" y="0"/>
          <a:chExt cx="0" cy="0"/>
        </a:xfrm>
      </p:grpSpPr>
      <p:sp>
        <p:nvSpPr>
          <p:cNvPr id="37" name="Google Shape;37;p24"/>
          <p:cNvSpPr/>
          <p:nvPr/>
        </p:nvSpPr>
        <p:spPr>
          <a:xfrm>
            <a:off x="0" y="0"/>
            <a:ext cx="9144000" cy="2826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4"/>
          <p:cNvSpPr txBox="1"/>
          <p:nvPr/>
        </p:nvSpPr>
        <p:spPr>
          <a:xfrm>
            <a:off x="8745722" y="4936204"/>
            <a:ext cx="297941" cy="1246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000"/>
              <a:buFont typeface="Arial Narrow"/>
              <a:buNone/>
            </a:pPr>
            <a:fld id="{00000000-1234-1234-1234-123412341234}" type="slidenum">
              <a:rPr lang="en-US" sz="1000" b="0" i="0" u="none" strike="noStrike" cap="none">
                <a:solidFill>
                  <a:schemeClr val="lt1"/>
                </a:solidFill>
                <a:latin typeface="Arial Narrow"/>
                <a:ea typeface="Arial Narrow"/>
                <a:cs typeface="Arial Narrow"/>
                <a:sym typeface="Arial Narrow"/>
              </a:rPr>
              <a:t>‹#›</a:t>
            </a:fld>
            <a:endParaRPr sz="1000" b="0" i="0" u="none" strike="noStrike" cap="none">
              <a:solidFill>
                <a:schemeClr val="lt1"/>
              </a:solidFill>
              <a:latin typeface="Arial Narrow"/>
              <a:ea typeface="Arial Narrow"/>
              <a:cs typeface="Arial Narrow"/>
              <a:sym typeface="Arial Narrow"/>
            </a:endParaRPr>
          </a:p>
        </p:txBody>
      </p:sp>
      <p:sp>
        <p:nvSpPr>
          <p:cNvPr id="39" name="Google Shape;39;p24"/>
          <p:cNvSpPr txBox="1">
            <a:spLocks noGrp="1"/>
          </p:cNvSpPr>
          <p:nvPr>
            <p:ph type="body" idx="1"/>
          </p:nvPr>
        </p:nvSpPr>
        <p:spPr>
          <a:xfrm>
            <a:off x="201167" y="450850"/>
            <a:ext cx="8714232" cy="3945433"/>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400"/>
              </a:spcBef>
              <a:spcAft>
                <a:spcPts val="0"/>
              </a:spcAft>
              <a:buClr>
                <a:schemeClr val="dk1"/>
              </a:buClr>
              <a:buSzPts val="1400"/>
              <a:buChar char="•"/>
              <a:defRPr b="0" i="0">
                <a:latin typeface="Helvetica Neue Light"/>
                <a:ea typeface="Helvetica Neue Light"/>
                <a:cs typeface="Helvetica Neue Light"/>
                <a:sym typeface="Helvetica Neue Light"/>
              </a:defRPr>
            </a:lvl1pPr>
            <a:lvl2pPr marL="914400" lvl="1" indent="-317500" algn="l">
              <a:lnSpc>
                <a:spcPct val="90000"/>
              </a:lnSpc>
              <a:spcBef>
                <a:spcPts val="400"/>
              </a:spcBef>
              <a:spcAft>
                <a:spcPts val="0"/>
              </a:spcAft>
              <a:buClr>
                <a:schemeClr val="dk1"/>
              </a:buClr>
              <a:buSzPts val="1400"/>
              <a:buChar char="–"/>
              <a:defRPr b="0" i="0">
                <a:latin typeface="Helvetica Neue Light"/>
                <a:ea typeface="Helvetica Neue Light"/>
                <a:cs typeface="Helvetica Neue Light"/>
                <a:sym typeface="Helvetica Neue Light"/>
              </a:defRPr>
            </a:lvl2pPr>
            <a:lvl3pPr marL="1371600" lvl="2" indent="-299719" algn="l">
              <a:lnSpc>
                <a:spcPct val="90000"/>
              </a:lnSpc>
              <a:spcBef>
                <a:spcPts val="200"/>
              </a:spcBef>
              <a:spcAft>
                <a:spcPts val="0"/>
              </a:spcAft>
              <a:buClr>
                <a:schemeClr val="dk1"/>
              </a:buClr>
              <a:buSzPts val="1120"/>
              <a:buChar char="▪"/>
              <a:defRPr b="0" i="0">
                <a:latin typeface="Helvetica Neue Light"/>
                <a:ea typeface="Helvetica Neue Light"/>
                <a:cs typeface="Helvetica Neue Light"/>
                <a:sym typeface="Helvetica Neue Light"/>
              </a:defRPr>
            </a:lvl3pPr>
            <a:lvl4pPr marL="1828800" lvl="3" indent="-317500" algn="l">
              <a:lnSpc>
                <a:spcPct val="90000"/>
              </a:lnSpc>
              <a:spcBef>
                <a:spcPts val="200"/>
              </a:spcBef>
              <a:spcAft>
                <a:spcPts val="0"/>
              </a:spcAft>
              <a:buClr>
                <a:schemeClr val="dk1"/>
              </a:buClr>
              <a:buSzPts val="1400"/>
              <a:buChar char="–"/>
              <a:defRPr b="0" i="0">
                <a:latin typeface="Helvetica Neue Light"/>
                <a:ea typeface="Helvetica Neue Light"/>
                <a:cs typeface="Helvetica Neue Light"/>
                <a:sym typeface="Helvetica Neue Light"/>
              </a:defRPr>
            </a:lvl4pPr>
            <a:lvl5pPr marL="2286000" lvl="4" indent="-299720" algn="l">
              <a:lnSpc>
                <a:spcPct val="90000"/>
              </a:lnSpc>
              <a:spcBef>
                <a:spcPts val="200"/>
              </a:spcBef>
              <a:spcAft>
                <a:spcPts val="0"/>
              </a:spcAft>
              <a:buClr>
                <a:schemeClr val="dk1"/>
              </a:buClr>
              <a:buSzPts val="1120"/>
              <a:buChar char="▪"/>
              <a:defRPr b="0" i="0">
                <a:latin typeface="Helvetica Neue Light"/>
                <a:ea typeface="Helvetica Neue Light"/>
                <a:cs typeface="Helvetica Neue Light"/>
                <a:sym typeface="Helvetica Neue Light"/>
              </a:defRPr>
            </a:lvl5pPr>
            <a:lvl6pPr marL="2743200" lvl="5" indent="-342900" algn="l">
              <a:lnSpc>
                <a:spcPct val="90000"/>
              </a:lnSpc>
              <a:spcBef>
                <a:spcPts val="200"/>
              </a:spcBef>
              <a:spcAft>
                <a:spcPts val="0"/>
              </a:spcAft>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0" name="Google Shape;40;p24"/>
          <p:cNvPicPr preferRelativeResize="0"/>
          <p:nvPr/>
        </p:nvPicPr>
        <p:blipFill rotWithShape="1">
          <a:blip r:embed="rId2">
            <a:alphaModFix/>
          </a:blip>
          <a:srcRect/>
          <a:stretch/>
        </p:blipFill>
        <p:spPr>
          <a:xfrm>
            <a:off x="6955324" y="4483021"/>
            <a:ext cx="1926355" cy="491095"/>
          </a:xfrm>
          <a:prstGeom prst="rect">
            <a:avLst/>
          </a:prstGeom>
          <a:noFill/>
          <a:ln>
            <a:noFill/>
          </a:ln>
        </p:spPr>
      </p:pic>
      <p:sp>
        <p:nvSpPr>
          <p:cNvPr id="41" name="Google Shape;41;p24"/>
          <p:cNvSpPr txBox="1"/>
          <p:nvPr/>
        </p:nvSpPr>
        <p:spPr>
          <a:xfrm>
            <a:off x="113350" y="4849466"/>
            <a:ext cx="297941" cy="1246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Helvetica Neue Light"/>
              <a:buNone/>
            </a:pPr>
            <a:fld id="{00000000-1234-1234-1234-123412341234}" type="slidenum">
              <a:rPr lang="en-US" sz="900" b="0" i="0" u="none" strike="noStrike" cap="none">
                <a:solidFill>
                  <a:schemeClr val="dk1"/>
                </a:solidFill>
                <a:latin typeface="Helvetica Neue Light"/>
                <a:ea typeface="Helvetica Neue Light"/>
                <a:cs typeface="Helvetica Neue Light"/>
                <a:sym typeface="Helvetica Neue Light"/>
              </a:rPr>
              <a:t>‹#›</a:t>
            </a:fld>
            <a:endParaRPr sz="900" b="0" i="0"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43"/>
        <p:cNvGrpSpPr/>
        <p:nvPr/>
      </p:nvGrpSpPr>
      <p:grpSpPr>
        <a:xfrm>
          <a:off x="0" y="0"/>
          <a:ext cx="0" cy="0"/>
          <a:chOff x="0" y="0"/>
          <a:chExt cx="0" cy="0"/>
        </a:xfrm>
      </p:grpSpPr>
      <p:pic>
        <p:nvPicPr>
          <p:cNvPr id="44" name="Google Shape;44;p27"/>
          <p:cNvPicPr preferRelativeResize="0"/>
          <p:nvPr/>
        </p:nvPicPr>
        <p:blipFill rotWithShape="1">
          <a:blip r:embed="rId2">
            <a:alphaModFix/>
          </a:blip>
          <a:srcRect l="29423"/>
          <a:stretch/>
        </p:blipFill>
        <p:spPr>
          <a:xfrm rot="-5400000">
            <a:off x="-1312372" y="1312372"/>
            <a:ext cx="5143503" cy="2518758"/>
          </a:xfrm>
          <a:prstGeom prst="rect">
            <a:avLst/>
          </a:prstGeom>
          <a:noFill/>
          <a:ln>
            <a:noFill/>
          </a:ln>
        </p:spPr>
      </p:pic>
      <p:sp>
        <p:nvSpPr>
          <p:cNvPr id="45" name="Google Shape;45;p27"/>
          <p:cNvSpPr/>
          <p:nvPr/>
        </p:nvSpPr>
        <p:spPr>
          <a:xfrm>
            <a:off x="2518759" y="-3"/>
            <a:ext cx="6625241" cy="5143503"/>
          </a:xfrm>
          <a:prstGeom prst="rect">
            <a:avLst/>
          </a:prstGeom>
          <a:solidFill>
            <a:srgbClr val="ECB63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7"/>
          <p:cNvSpPr txBox="1">
            <a:spLocks noGrp="1"/>
          </p:cNvSpPr>
          <p:nvPr>
            <p:ph type="ctrTitle"/>
          </p:nvPr>
        </p:nvSpPr>
        <p:spPr>
          <a:xfrm>
            <a:off x="2955851" y="1654522"/>
            <a:ext cx="4733422" cy="187607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2800"/>
              <a:buFont typeface="Helvetica Neue"/>
              <a:buNone/>
              <a:defRPr sz="2800" b="0" i="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 name="Google Shape;47;p27"/>
          <p:cNvPicPr preferRelativeResize="0"/>
          <p:nvPr/>
        </p:nvPicPr>
        <p:blipFill rotWithShape="1">
          <a:blip r:embed="rId3">
            <a:alphaModFix/>
          </a:blip>
          <a:srcRect/>
          <a:stretch/>
        </p:blipFill>
        <p:spPr>
          <a:xfrm>
            <a:off x="5858892" y="4203700"/>
            <a:ext cx="3022785" cy="7703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210297" y="102393"/>
            <a:ext cx="7886700" cy="79987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2600"/>
              <a:buFont typeface="Libre Franklin Medium"/>
              <a:buNone/>
              <a:defRPr sz="2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205645" y="1155948"/>
            <a:ext cx="8688490" cy="3263504"/>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accent2"/>
              </a:buClr>
              <a:buSzPts val="1400"/>
              <a:buFont typeface="NTR"/>
              <a:buChar char="–"/>
              <a:defRPr sz="1400" b="0" i="0" u="none" strike="noStrike" cap="none">
                <a:solidFill>
                  <a:schemeClr val="dk1"/>
                </a:solidFill>
                <a:latin typeface="Helvetica Neue"/>
                <a:ea typeface="Helvetica Neue"/>
                <a:cs typeface="Helvetica Neue"/>
                <a:sym typeface="Helvetica Neue"/>
              </a:defRPr>
            </a:lvl2pPr>
            <a:lvl3pPr marL="1371600" marR="0" lvl="2" indent="-299719" algn="l" rtl="0">
              <a:lnSpc>
                <a:spcPct val="90000"/>
              </a:lnSpc>
              <a:spcBef>
                <a:spcPts val="200"/>
              </a:spcBef>
              <a:spcAft>
                <a:spcPts val="0"/>
              </a:spcAft>
              <a:buClr>
                <a:schemeClr val="accent2"/>
              </a:buClr>
              <a:buSzPts val="1120"/>
              <a:buFont typeface="Noto Sans Symbols"/>
              <a:buChar char="▪"/>
              <a:defRPr sz="14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200"/>
              </a:spcBef>
              <a:spcAft>
                <a:spcPts val="0"/>
              </a:spcAft>
              <a:buClr>
                <a:schemeClr val="accent2"/>
              </a:buClr>
              <a:buSzPts val="1400"/>
              <a:buFont typeface="NTR"/>
              <a:buChar char="–"/>
              <a:defRPr sz="1400" b="0" i="0" u="none" strike="noStrike" cap="none">
                <a:solidFill>
                  <a:schemeClr val="dk1"/>
                </a:solidFill>
                <a:latin typeface="Helvetica Neue"/>
                <a:ea typeface="Helvetica Neue"/>
                <a:cs typeface="Helvetica Neue"/>
                <a:sym typeface="Helvetica Neue"/>
              </a:defRPr>
            </a:lvl4pPr>
            <a:lvl5pPr marL="2286000" marR="0" lvl="4" indent="-299720" algn="l" rtl="0">
              <a:lnSpc>
                <a:spcPct val="90000"/>
              </a:lnSpc>
              <a:spcBef>
                <a:spcPts val="200"/>
              </a:spcBef>
              <a:spcAft>
                <a:spcPts val="0"/>
              </a:spcAft>
              <a:buClr>
                <a:schemeClr val="accent2"/>
              </a:buClr>
              <a:buSzPts val="1120"/>
              <a:buFont typeface="Noto Sans Symbols"/>
              <a:buChar char="▪"/>
              <a:defRPr sz="1400" b="0" i="0" u="none" strike="noStrike" cap="none">
                <a:solidFill>
                  <a:schemeClr val="dk1"/>
                </a:solidFill>
                <a:latin typeface="Helvetica Neue"/>
                <a:ea typeface="Helvetica Neue"/>
                <a:cs typeface="Helvetica Neue"/>
                <a:sym typeface="Helvetica Neue"/>
              </a:defRPr>
            </a:lvl5pPr>
            <a:lvl6pPr marL="2743200" marR="0" lvl="5" indent="-330200" algn="l" rtl="0">
              <a:lnSpc>
                <a:spcPct val="90000"/>
              </a:lnSpc>
              <a:spcBef>
                <a:spcPts val="200"/>
              </a:spcBef>
              <a:spcAft>
                <a:spcPts val="0"/>
              </a:spcAft>
              <a:buClr>
                <a:schemeClr val="accent2"/>
              </a:buClr>
              <a:buSzPts val="1600"/>
              <a:buFont typeface="NTR"/>
              <a:buChar char="–"/>
              <a:defRPr sz="1600" b="0" i="0" u="none" strike="noStrike" cap="none">
                <a:solidFill>
                  <a:schemeClr val="dk1"/>
                </a:solidFill>
                <a:latin typeface="Libre Franklin"/>
                <a:ea typeface="Libre Franklin"/>
                <a:cs typeface="Libre Franklin"/>
                <a:sym typeface="Libre Franklin"/>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xfrm>
            <a:off x="709118" y="1796031"/>
            <a:ext cx="8186404" cy="7087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Helvetica Neue Light"/>
              <a:buNone/>
            </a:pPr>
            <a:r>
              <a:rPr lang="en-US" dirty="0"/>
              <a:t>Opioid Withdrawal Management</a:t>
            </a:r>
            <a:endParaRPr dirty="0"/>
          </a:p>
        </p:txBody>
      </p:sp>
      <p:sp>
        <p:nvSpPr>
          <p:cNvPr id="53" name="Google Shape;53;p1"/>
          <p:cNvSpPr txBox="1">
            <a:spLocks noGrp="1"/>
          </p:cNvSpPr>
          <p:nvPr>
            <p:ph type="body" idx="1"/>
          </p:nvPr>
        </p:nvSpPr>
        <p:spPr>
          <a:xfrm>
            <a:off x="2598075" y="2322580"/>
            <a:ext cx="6468433" cy="2325295"/>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2000"/>
              <a:buNone/>
            </a:pPr>
            <a:r>
              <a:rPr lang="en-US"/>
              <a:t>James J. Gasper, PharmD, BCPP</a:t>
            </a:r>
            <a:endParaRPr/>
          </a:p>
          <a:p>
            <a:pPr marL="0" lvl="0" indent="0" algn="l" rtl="0">
              <a:lnSpc>
                <a:spcPct val="70000"/>
              </a:lnSpc>
              <a:spcBef>
                <a:spcPts val="1000"/>
              </a:spcBef>
              <a:spcAft>
                <a:spcPts val="0"/>
              </a:spcAft>
              <a:buClr>
                <a:schemeClr val="dk1"/>
              </a:buClr>
              <a:buSzPts val="2000"/>
              <a:buNone/>
            </a:pPr>
            <a:r>
              <a:rPr lang="en-US"/>
              <a:t>National Clinician Consultation Center</a:t>
            </a:r>
            <a:endParaRPr/>
          </a:p>
          <a:p>
            <a:pPr marL="0" lvl="0" indent="0" algn="l" rtl="0">
              <a:lnSpc>
                <a:spcPct val="70000"/>
              </a:lnSpc>
              <a:spcBef>
                <a:spcPts val="1000"/>
              </a:spcBef>
              <a:spcAft>
                <a:spcPts val="0"/>
              </a:spcAft>
              <a:buClr>
                <a:schemeClr val="dk1"/>
              </a:buClr>
              <a:buSzPts val="2000"/>
              <a:buNone/>
            </a:pPr>
            <a:r>
              <a:rPr lang="en-US"/>
              <a:t>Substance Use Warmline</a:t>
            </a:r>
            <a:endParaRPr/>
          </a:p>
          <a:p>
            <a:pPr marL="0" lvl="0" indent="0" algn="l" rtl="0">
              <a:lnSpc>
                <a:spcPct val="70000"/>
              </a:lnSpc>
              <a:spcBef>
                <a:spcPts val="1000"/>
              </a:spcBef>
              <a:spcAft>
                <a:spcPts val="0"/>
              </a:spcAft>
              <a:buClr>
                <a:schemeClr val="dk1"/>
              </a:buClr>
              <a:buSzPts val="2000"/>
              <a:buNone/>
            </a:pPr>
            <a:r>
              <a:rPr lang="en-US"/>
              <a:t>University of California, San Francisco at Zuckerberg San Francisco General Hospital</a:t>
            </a:r>
            <a:endParaRPr/>
          </a:p>
          <a:p>
            <a:pPr marL="0" lvl="0" indent="0" algn="l" rtl="0">
              <a:lnSpc>
                <a:spcPct val="70000"/>
              </a:lnSpc>
              <a:spcBef>
                <a:spcPts val="1000"/>
              </a:spcBef>
              <a:spcAft>
                <a:spcPts val="0"/>
              </a:spcAft>
              <a:buClr>
                <a:schemeClr val="dk1"/>
              </a:buClr>
              <a:buSzPts val="2000"/>
              <a:buNone/>
            </a:pPr>
            <a:r>
              <a:rPr lang="en-US"/>
              <a:t>San Francisco, CA</a:t>
            </a:r>
            <a:endParaRPr/>
          </a:p>
          <a:p>
            <a:pPr marL="0" lvl="0" indent="0" algn="l" rtl="0">
              <a:lnSpc>
                <a:spcPct val="90000"/>
              </a:lnSpc>
              <a:spcBef>
                <a:spcPts val="800"/>
              </a:spcBef>
              <a:spcAft>
                <a:spcPts val="0"/>
              </a:spcAft>
              <a:buSzPts val="2100"/>
              <a:buNone/>
            </a:pPr>
            <a:endParaRPr/>
          </a:p>
        </p:txBody>
      </p:sp>
      <p:sp>
        <p:nvSpPr>
          <p:cNvPr id="54" name="Google Shape;54;p1"/>
          <p:cNvSpPr txBox="1">
            <a:spLocks noGrp="1"/>
          </p:cNvSpPr>
          <p:nvPr>
            <p:ph type="body" idx="2"/>
          </p:nvPr>
        </p:nvSpPr>
        <p:spPr>
          <a:xfrm>
            <a:off x="709118" y="4015682"/>
            <a:ext cx="4809479" cy="6321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dirty="0"/>
              <a:t>April 18,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12331-CAC5-9E56-A184-DAB38BCEBA2E}"/>
              </a:ext>
            </a:extLst>
          </p:cNvPr>
          <p:cNvSpPr>
            <a:spLocks noGrp="1"/>
          </p:cNvSpPr>
          <p:nvPr>
            <p:ph type="body" idx="1"/>
          </p:nvPr>
        </p:nvSpPr>
        <p:spPr/>
        <p:txBody>
          <a:bodyPr/>
          <a:lstStyle/>
          <a:p>
            <a:r>
              <a:rPr lang="en-US" sz="1600" dirty="0">
                <a:latin typeface="+mn-lt"/>
              </a:rPr>
              <a:t>Prescription opioids should be tapered slowly and not discontinued abruptly</a:t>
            </a:r>
          </a:p>
          <a:p>
            <a:pPr lvl="1"/>
            <a:r>
              <a:rPr lang="en-US" sz="1600" dirty="0">
                <a:latin typeface="+mn-lt"/>
              </a:rPr>
              <a:t>No more than 20% dose reduction per month</a:t>
            </a:r>
          </a:p>
          <a:p>
            <a:pPr lvl="1"/>
            <a:r>
              <a:rPr lang="en-US" sz="1600" dirty="0">
                <a:latin typeface="+mn-lt"/>
              </a:rPr>
              <a:t>Avoid tapering multiple substances concurrently</a:t>
            </a:r>
          </a:p>
          <a:p>
            <a:r>
              <a:rPr lang="en-US" sz="1600" dirty="0">
                <a:latin typeface="+mn-lt"/>
              </a:rPr>
              <a:t>Transition to methadone or buprenorphine</a:t>
            </a:r>
          </a:p>
          <a:p>
            <a:pPr lvl="1"/>
            <a:r>
              <a:rPr lang="en-US" sz="1600" dirty="0">
                <a:latin typeface="+mn-lt"/>
              </a:rPr>
              <a:t>Target a period of stabilization before tapering</a:t>
            </a:r>
          </a:p>
          <a:p>
            <a:pPr lvl="2"/>
            <a:r>
              <a:rPr lang="en-US" sz="1600" dirty="0">
                <a:latin typeface="+mn-lt"/>
              </a:rPr>
              <a:t>At least 3 weeks, longer is better</a:t>
            </a:r>
          </a:p>
          <a:p>
            <a:pPr lvl="2"/>
            <a:r>
              <a:rPr lang="en-US" sz="1600" dirty="0">
                <a:latin typeface="+mn-lt"/>
              </a:rPr>
              <a:t>Use therapeutic doses</a:t>
            </a:r>
          </a:p>
          <a:p>
            <a:pPr lvl="1"/>
            <a:r>
              <a:rPr lang="en-US" sz="1600" dirty="0">
                <a:latin typeface="+mn-lt"/>
              </a:rPr>
              <a:t>Maintenance is the standard of care</a:t>
            </a:r>
          </a:p>
          <a:p>
            <a:pPr lvl="1"/>
            <a:r>
              <a:rPr lang="en-US" sz="1600" dirty="0">
                <a:latin typeface="+mn-lt"/>
              </a:rPr>
              <a:t>Completion rates for tapered methadone &gt; alpha 2 agonists, withdrawal symptoms present at tail end when doses drop below 10mg/day</a:t>
            </a:r>
          </a:p>
        </p:txBody>
      </p:sp>
      <p:sp>
        <p:nvSpPr>
          <p:cNvPr id="3" name="Title 2">
            <a:extLst>
              <a:ext uri="{FF2B5EF4-FFF2-40B4-BE49-F238E27FC236}">
                <a16:creationId xmlns:a16="http://schemas.microsoft.com/office/drawing/2014/main" id="{D9272661-09AE-DDFB-680E-B931BA04D0AE}"/>
              </a:ext>
            </a:extLst>
          </p:cNvPr>
          <p:cNvSpPr>
            <a:spLocks noGrp="1"/>
          </p:cNvSpPr>
          <p:nvPr>
            <p:ph type="title"/>
          </p:nvPr>
        </p:nvSpPr>
        <p:spPr/>
        <p:txBody>
          <a:bodyPr/>
          <a:lstStyle/>
          <a:p>
            <a:r>
              <a:rPr lang="en-US" dirty="0"/>
              <a:t>General Principles of Managing Withdrawal</a:t>
            </a:r>
          </a:p>
        </p:txBody>
      </p:sp>
      <p:sp>
        <p:nvSpPr>
          <p:cNvPr id="4" name="TextBox 3">
            <a:extLst>
              <a:ext uri="{FF2B5EF4-FFF2-40B4-BE49-F238E27FC236}">
                <a16:creationId xmlns:a16="http://schemas.microsoft.com/office/drawing/2014/main" id="{DEC40877-764D-9FA5-0DC0-7D0B32FB3524}"/>
              </a:ext>
            </a:extLst>
          </p:cNvPr>
          <p:cNvSpPr txBox="1"/>
          <p:nvPr/>
        </p:nvSpPr>
        <p:spPr>
          <a:xfrm>
            <a:off x="410547" y="4593230"/>
            <a:ext cx="6046237" cy="307777"/>
          </a:xfrm>
          <a:prstGeom prst="rect">
            <a:avLst/>
          </a:prstGeom>
          <a:noFill/>
        </p:spPr>
        <p:txBody>
          <a:bodyPr wrap="square" rtlCol="0">
            <a:spAutoFit/>
          </a:bodyPr>
          <a:lstStyle/>
          <a:p>
            <a:r>
              <a:rPr lang="en-US" dirty="0" err="1"/>
              <a:t>Gowing</a:t>
            </a:r>
            <a:r>
              <a:rPr lang="en-US" dirty="0"/>
              <a:t> LR et al. Drug Alcohol Rev 2000;19:309-318</a:t>
            </a:r>
          </a:p>
        </p:txBody>
      </p:sp>
      <p:sp>
        <p:nvSpPr>
          <p:cNvPr id="5" name="TextBox 4">
            <a:extLst>
              <a:ext uri="{FF2B5EF4-FFF2-40B4-BE49-F238E27FC236}">
                <a16:creationId xmlns:a16="http://schemas.microsoft.com/office/drawing/2014/main" id="{1B3530D0-C19D-07D1-20B0-7CD93F78EA09}"/>
              </a:ext>
            </a:extLst>
          </p:cNvPr>
          <p:cNvSpPr txBox="1"/>
          <p:nvPr/>
        </p:nvSpPr>
        <p:spPr>
          <a:xfrm>
            <a:off x="410547" y="4285453"/>
            <a:ext cx="8164286" cy="307777"/>
          </a:xfrm>
          <a:prstGeom prst="rect">
            <a:avLst/>
          </a:prstGeom>
          <a:noFill/>
        </p:spPr>
        <p:txBody>
          <a:bodyPr wrap="square" rtlCol="0">
            <a:spAutoFit/>
          </a:bodyPr>
          <a:lstStyle/>
          <a:p>
            <a:r>
              <a:rPr lang="en-US" dirty="0"/>
              <a:t>* Look for other withdrawal states such as SSRIs, nicotine, alcohol, cannabis, benzodiazepines</a:t>
            </a:r>
          </a:p>
        </p:txBody>
      </p:sp>
    </p:spTree>
    <p:extLst>
      <p:ext uri="{BB962C8B-B14F-4D97-AF65-F5344CB8AC3E}">
        <p14:creationId xmlns:p14="http://schemas.microsoft.com/office/powerpoint/2010/main" val="46603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3CD25-62F7-69B1-E64F-48C836A7C83D}"/>
              </a:ext>
            </a:extLst>
          </p:cNvPr>
          <p:cNvSpPr>
            <a:spLocks noGrp="1"/>
          </p:cNvSpPr>
          <p:nvPr>
            <p:ph type="title"/>
          </p:nvPr>
        </p:nvSpPr>
        <p:spPr/>
        <p:txBody>
          <a:bodyPr/>
          <a:lstStyle/>
          <a:p>
            <a:r>
              <a:rPr lang="en-US" dirty="0"/>
              <a:t>Management of Precipitated Withdrawal</a:t>
            </a:r>
          </a:p>
        </p:txBody>
      </p:sp>
      <p:sp>
        <p:nvSpPr>
          <p:cNvPr id="4" name="Rectangle 3">
            <a:extLst>
              <a:ext uri="{FF2B5EF4-FFF2-40B4-BE49-F238E27FC236}">
                <a16:creationId xmlns:a16="http://schemas.microsoft.com/office/drawing/2014/main" id="{63D48A2E-BB96-3F01-40A3-F1DE0113F413}"/>
              </a:ext>
            </a:extLst>
          </p:cNvPr>
          <p:cNvSpPr/>
          <p:nvPr/>
        </p:nvSpPr>
        <p:spPr>
          <a:xfrm>
            <a:off x="408709" y="1447800"/>
            <a:ext cx="2098964" cy="465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Naloxone</a:t>
            </a:r>
          </a:p>
        </p:txBody>
      </p:sp>
      <p:sp>
        <p:nvSpPr>
          <p:cNvPr id="5" name="Rectangle 4">
            <a:extLst>
              <a:ext uri="{FF2B5EF4-FFF2-40B4-BE49-F238E27FC236}">
                <a16:creationId xmlns:a16="http://schemas.microsoft.com/office/drawing/2014/main" id="{EE9E4F88-A267-2D69-3355-131A2614CFE1}"/>
              </a:ext>
            </a:extLst>
          </p:cNvPr>
          <p:cNvSpPr/>
          <p:nvPr/>
        </p:nvSpPr>
        <p:spPr>
          <a:xfrm>
            <a:off x="408709" y="2334491"/>
            <a:ext cx="2098964" cy="465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Buprenorphine</a:t>
            </a:r>
          </a:p>
        </p:txBody>
      </p:sp>
      <p:sp>
        <p:nvSpPr>
          <p:cNvPr id="6" name="Rectangle 5">
            <a:extLst>
              <a:ext uri="{FF2B5EF4-FFF2-40B4-BE49-F238E27FC236}">
                <a16:creationId xmlns:a16="http://schemas.microsoft.com/office/drawing/2014/main" id="{6558EEED-C835-D6A2-F247-D931BBB6F520}"/>
              </a:ext>
            </a:extLst>
          </p:cNvPr>
          <p:cNvSpPr/>
          <p:nvPr/>
        </p:nvSpPr>
        <p:spPr>
          <a:xfrm>
            <a:off x="408709" y="3221182"/>
            <a:ext cx="2098964" cy="465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Naltrexone PO</a:t>
            </a:r>
          </a:p>
        </p:txBody>
      </p:sp>
      <p:sp>
        <p:nvSpPr>
          <p:cNvPr id="7" name="Rectangle 6">
            <a:extLst>
              <a:ext uri="{FF2B5EF4-FFF2-40B4-BE49-F238E27FC236}">
                <a16:creationId xmlns:a16="http://schemas.microsoft.com/office/drawing/2014/main" id="{18BAF415-1881-D7F7-C077-C0DE368EA377}"/>
              </a:ext>
            </a:extLst>
          </p:cNvPr>
          <p:cNvSpPr/>
          <p:nvPr/>
        </p:nvSpPr>
        <p:spPr>
          <a:xfrm>
            <a:off x="408709" y="4107873"/>
            <a:ext cx="2098964" cy="465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Naltrexone IM</a:t>
            </a:r>
          </a:p>
        </p:txBody>
      </p:sp>
      <p:cxnSp>
        <p:nvCxnSpPr>
          <p:cNvPr id="9" name="Straight Arrow Connector 8">
            <a:extLst>
              <a:ext uri="{FF2B5EF4-FFF2-40B4-BE49-F238E27FC236}">
                <a16:creationId xmlns:a16="http://schemas.microsoft.com/office/drawing/2014/main" id="{98A38FB5-DCEC-F28B-4BA7-FF13511FC34E}"/>
              </a:ext>
            </a:extLst>
          </p:cNvPr>
          <p:cNvCxnSpPr/>
          <p:nvPr/>
        </p:nvCxnSpPr>
        <p:spPr>
          <a:xfrm>
            <a:off x="2817845" y="1716833"/>
            <a:ext cx="1922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EAE9D2-C30D-8539-D32B-6715208C5979}"/>
              </a:ext>
            </a:extLst>
          </p:cNvPr>
          <p:cNvSpPr txBox="1"/>
          <p:nvPr/>
        </p:nvSpPr>
        <p:spPr>
          <a:xfrm>
            <a:off x="5309122" y="1522448"/>
            <a:ext cx="3200396" cy="307777"/>
          </a:xfrm>
          <a:prstGeom prst="rect">
            <a:avLst/>
          </a:prstGeom>
          <a:noFill/>
        </p:spPr>
        <p:txBody>
          <a:bodyPr wrap="square" rtlCol="0">
            <a:spAutoFit/>
          </a:bodyPr>
          <a:lstStyle/>
          <a:p>
            <a:r>
              <a:rPr lang="en-US" dirty="0"/>
              <a:t>Ready for buprenorphine/methadone</a:t>
            </a:r>
          </a:p>
        </p:txBody>
      </p:sp>
      <p:sp>
        <p:nvSpPr>
          <p:cNvPr id="12" name="TextBox 11">
            <a:extLst>
              <a:ext uri="{FF2B5EF4-FFF2-40B4-BE49-F238E27FC236}">
                <a16:creationId xmlns:a16="http://schemas.microsoft.com/office/drawing/2014/main" id="{2A80EF4C-8CC0-67B7-1E63-A995E6BBAA9A}"/>
              </a:ext>
            </a:extLst>
          </p:cNvPr>
          <p:cNvSpPr txBox="1"/>
          <p:nvPr/>
        </p:nvSpPr>
        <p:spPr>
          <a:xfrm>
            <a:off x="5271790" y="2334168"/>
            <a:ext cx="2799184" cy="738664"/>
          </a:xfrm>
          <a:prstGeom prst="rect">
            <a:avLst/>
          </a:prstGeom>
          <a:noFill/>
        </p:spPr>
        <p:txBody>
          <a:bodyPr wrap="square" rtlCol="0">
            <a:spAutoFit/>
          </a:bodyPr>
          <a:lstStyle/>
          <a:p>
            <a:pPr algn="ctr"/>
            <a:r>
              <a:rPr lang="en-US" dirty="0"/>
              <a:t>Pause and treat symptomatically OR</a:t>
            </a:r>
          </a:p>
          <a:p>
            <a:r>
              <a:rPr lang="en-US" dirty="0"/>
              <a:t> Ready for more buprenorphine</a:t>
            </a:r>
          </a:p>
        </p:txBody>
      </p:sp>
      <p:pic>
        <p:nvPicPr>
          <p:cNvPr id="13" name="Picture 12">
            <a:extLst>
              <a:ext uri="{FF2B5EF4-FFF2-40B4-BE49-F238E27FC236}">
                <a16:creationId xmlns:a16="http://schemas.microsoft.com/office/drawing/2014/main" id="{99165732-E03F-5670-8D76-7A959E94CCBA}"/>
              </a:ext>
            </a:extLst>
          </p:cNvPr>
          <p:cNvPicPr>
            <a:picLocks noChangeAspect="1"/>
          </p:cNvPicPr>
          <p:nvPr/>
        </p:nvPicPr>
        <p:blipFill>
          <a:blip r:embed="rId3"/>
          <a:stretch>
            <a:fillRect/>
          </a:stretch>
        </p:blipFill>
        <p:spPr>
          <a:xfrm>
            <a:off x="2899232" y="2408802"/>
            <a:ext cx="1999661" cy="158510"/>
          </a:xfrm>
          <a:prstGeom prst="rect">
            <a:avLst/>
          </a:prstGeom>
        </p:spPr>
      </p:pic>
      <p:pic>
        <p:nvPicPr>
          <p:cNvPr id="14" name="Picture 13">
            <a:extLst>
              <a:ext uri="{FF2B5EF4-FFF2-40B4-BE49-F238E27FC236}">
                <a16:creationId xmlns:a16="http://schemas.microsoft.com/office/drawing/2014/main" id="{5BCDA307-D195-A47B-7A53-AB21C82F692F}"/>
              </a:ext>
            </a:extLst>
          </p:cNvPr>
          <p:cNvPicPr>
            <a:picLocks noChangeAspect="1"/>
          </p:cNvPicPr>
          <p:nvPr/>
        </p:nvPicPr>
        <p:blipFill>
          <a:blip r:embed="rId3"/>
          <a:stretch>
            <a:fillRect/>
          </a:stretch>
        </p:blipFill>
        <p:spPr>
          <a:xfrm>
            <a:off x="2899232" y="3374748"/>
            <a:ext cx="1999661" cy="158510"/>
          </a:xfrm>
          <a:prstGeom prst="rect">
            <a:avLst/>
          </a:prstGeom>
        </p:spPr>
      </p:pic>
      <p:pic>
        <p:nvPicPr>
          <p:cNvPr id="15" name="Picture 14">
            <a:extLst>
              <a:ext uri="{FF2B5EF4-FFF2-40B4-BE49-F238E27FC236}">
                <a16:creationId xmlns:a16="http://schemas.microsoft.com/office/drawing/2014/main" id="{7C8711E8-8E99-B5BA-64AC-9AC98D3F2B6C}"/>
              </a:ext>
            </a:extLst>
          </p:cNvPr>
          <p:cNvPicPr>
            <a:picLocks noChangeAspect="1"/>
          </p:cNvPicPr>
          <p:nvPr/>
        </p:nvPicPr>
        <p:blipFill>
          <a:blip r:embed="rId3"/>
          <a:stretch>
            <a:fillRect/>
          </a:stretch>
        </p:blipFill>
        <p:spPr>
          <a:xfrm>
            <a:off x="2993669" y="4182184"/>
            <a:ext cx="1999661" cy="158510"/>
          </a:xfrm>
          <a:prstGeom prst="rect">
            <a:avLst/>
          </a:prstGeom>
        </p:spPr>
      </p:pic>
      <p:sp>
        <p:nvSpPr>
          <p:cNvPr id="17" name="TextBox 16">
            <a:extLst>
              <a:ext uri="{FF2B5EF4-FFF2-40B4-BE49-F238E27FC236}">
                <a16:creationId xmlns:a16="http://schemas.microsoft.com/office/drawing/2014/main" id="{10576E98-598B-2B26-E40D-CAD78A5594EC}"/>
              </a:ext>
            </a:extLst>
          </p:cNvPr>
          <p:cNvSpPr txBox="1"/>
          <p:nvPr/>
        </p:nvSpPr>
        <p:spPr>
          <a:xfrm>
            <a:off x="5271789" y="3293706"/>
            <a:ext cx="3732252" cy="523220"/>
          </a:xfrm>
          <a:prstGeom prst="rect">
            <a:avLst/>
          </a:prstGeom>
          <a:noFill/>
        </p:spPr>
        <p:txBody>
          <a:bodyPr wrap="square" rtlCol="0">
            <a:spAutoFit/>
          </a:bodyPr>
          <a:lstStyle/>
          <a:p>
            <a:r>
              <a:rPr lang="en-US" dirty="0"/>
              <a:t>Symptomatic management</a:t>
            </a:r>
          </a:p>
          <a:p>
            <a:r>
              <a:rPr lang="en-US" dirty="0"/>
              <a:t>Short term full agonists (supervised setting)</a:t>
            </a:r>
          </a:p>
        </p:txBody>
      </p:sp>
      <p:sp>
        <p:nvSpPr>
          <p:cNvPr id="18" name="TextBox 17">
            <a:extLst>
              <a:ext uri="{FF2B5EF4-FFF2-40B4-BE49-F238E27FC236}">
                <a16:creationId xmlns:a16="http://schemas.microsoft.com/office/drawing/2014/main" id="{8C514641-3792-07A4-C768-0C0739234B17}"/>
              </a:ext>
            </a:extLst>
          </p:cNvPr>
          <p:cNvSpPr txBox="1"/>
          <p:nvPr/>
        </p:nvSpPr>
        <p:spPr>
          <a:xfrm>
            <a:off x="5271790" y="3956951"/>
            <a:ext cx="3601622" cy="523220"/>
          </a:xfrm>
          <a:prstGeom prst="rect">
            <a:avLst/>
          </a:prstGeom>
          <a:noFill/>
        </p:spPr>
        <p:txBody>
          <a:bodyPr wrap="square" rtlCol="0">
            <a:spAutoFit/>
          </a:bodyPr>
          <a:lstStyle/>
          <a:p>
            <a:r>
              <a:rPr lang="en-US" dirty="0"/>
              <a:t>Symptomatic management</a:t>
            </a:r>
          </a:p>
          <a:p>
            <a:r>
              <a:rPr lang="en-US" dirty="0"/>
              <a:t>Short term full agonists (supervised setting)</a:t>
            </a:r>
          </a:p>
        </p:txBody>
      </p:sp>
    </p:spTree>
    <p:extLst>
      <p:ext uri="{BB962C8B-B14F-4D97-AF65-F5344CB8AC3E}">
        <p14:creationId xmlns:p14="http://schemas.microsoft.com/office/powerpoint/2010/main" val="152632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2A1B4-A06E-4F1A-D771-061D76244AB8}"/>
              </a:ext>
            </a:extLst>
          </p:cNvPr>
          <p:cNvSpPr>
            <a:spLocks noGrp="1"/>
          </p:cNvSpPr>
          <p:nvPr>
            <p:ph type="body" idx="1"/>
          </p:nvPr>
        </p:nvSpPr>
        <p:spPr/>
        <p:txBody>
          <a:bodyPr/>
          <a:lstStyle/>
          <a:p>
            <a:pPr marL="139700" indent="0">
              <a:buNone/>
            </a:pPr>
            <a:r>
              <a:rPr lang="en-US" sz="1600" dirty="0">
                <a:latin typeface="+mn-lt"/>
              </a:rPr>
              <a:t>General Strategy</a:t>
            </a:r>
          </a:p>
          <a:p>
            <a:r>
              <a:rPr lang="en-US" sz="1600" dirty="0">
                <a:latin typeface="+mn-lt"/>
              </a:rPr>
              <a:t>Standard approach is 7-10 days opioid free prior to induction</a:t>
            </a:r>
          </a:p>
          <a:p>
            <a:r>
              <a:rPr lang="en-US" sz="1600" dirty="0">
                <a:latin typeface="+mn-lt"/>
              </a:rPr>
              <a:t>Prior to opioid free period stabilization on buprenorphine or methadone can be employed</a:t>
            </a:r>
          </a:p>
          <a:p>
            <a:r>
              <a:rPr lang="en-US" sz="1600" dirty="0">
                <a:latin typeface="+mn-lt"/>
              </a:rPr>
              <a:t>If opioid free period is less than 7 days or recent exposure to long-acting opioid such as methadone is suspected may use naloxone or naltrexone challenge prior to first dose</a:t>
            </a:r>
          </a:p>
          <a:p>
            <a:endParaRPr lang="en-US" sz="1600" dirty="0">
              <a:latin typeface="+mn-lt"/>
            </a:endParaRPr>
          </a:p>
          <a:p>
            <a:pPr marL="139700" indent="0">
              <a:buNone/>
            </a:pPr>
            <a:r>
              <a:rPr lang="en-US" sz="1600" dirty="0">
                <a:latin typeface="+mn-lt"/>
              </a:rPr>
              <a:t>Standard vs NTX assisted?</a:t>
            </a:r>
          </a:p>
          <a:p>
            <a:r>
              <a:rPr lang="en-US" sz="1600" dirty="0" err="1">
                <a:latin typeface="+mn-lt"/>
              </a:rPr>
              <a:t>Bup</a:t>
            </a:r>
            <a:r>
              <a:rPr lang="en-US" sz="1600" dirty="0">
                <a:latin typeface="+mn-lt"/>
              </a:rPr>
              <a:t> taper over 7 days followed by 7-day washout vs 7-day po NTX titration (1mg to 25mg) “rapid induction”</a:t>
            </a:r>
          </a:p>
          <a:p>
            <a:r>
              <a:rPr lang="en-US" sz="1600" dirty="0">
                <a:latin typeface="+mn-lt"/>
              </a:rPr>
              <a:t>Both groups receive 8mg </a:t>
            </a:r>
            <a:r>
              <a:rPr lang="en-US" sz="1600" dirty="0" err="1">
                <a:latin typeface="+mn-lt"/>
              </a:rPr>
              <a:t>bup</a:t>
            </a:r>
            <a:r>
              <a:rPr lang="en-US" sz="1600" dirty="0">
                <a:latin typeface="+mn-lt"/>
              </a:rPr>
              <a:t> on day 2 and adjunctive medications (clonidine, clonazepam, prochlorperazine, trazodone, zolpidem)</a:t>
            </a:r>
          </a:p>
          <a:p>
            <a:r>
              <a:rPr lang="en-US" sz="1600" dirty="0">
                <a:latin typeface="+mn-lt"/>
              </a:rPr>
              <a:t>Received first dose of XR-NTX: 33% </a:t>
            </a:r>
            <a:r>
              <a:rPr lang="en-US" sz="1600" dirty="0" err="1">
                <a:latin typeface="+mn-lt"/>
              </a:rPr>
              <a:t>Bup</a:t>
            </a:r>
            <a:r>
              <a:rPr lang="en-US" sz="1600" dirty="0">
                <a:latin typeface="+mn-lt"/>
              </a:rPr>
              <a:t> taper vs 56% NTX titration</a:t>
            </a:r>
          </a:p>
        </p:txBody>
      </p:sp>
      <p:sp>
        <p:nvSpPr>
          <p:cNvPr id="3" name="Title 2">
            <a:extLst>
              <a:ext uri="{FF2B5EF4-FFF2-40B4-BE49-F238E27FC236}">
                <a16:creationId xmlns:a16="http://schemas.microsoft.com/office/drawing/2014/main" id="{BB2710F3-A17B-73F9-DCF5-F535286DB4A4}"/>
              </a:ext>
            </a:extLst>
          </p:cNvPr>
          <p:cNvSpPr>
            <a:spLocks noGrp="1"/>
          </p:cNvSpPr>
          <p:nvPr>
            <p:ph type="title"/>
          </p:nvPr>
        </p:nvSpPr>
        <p:spPr/>
        <p:txBody>
          <a:bodyPr/>
          <a:lstStyle/>
          <a:p>
            <a:r>
              <a:rPr lang="en-US" dirty="0"/>
              <a:t>Transition to Long-acting Naltrexone (XR-NTX)</a:t>
            </a:r>
          </a:p>
        </p:txBody>
      </p:sp>
      <p:sp>
        <p:nvSpPr>
          <p:cNvPr id="4" name="TextBox 3">
            <a:extLst>
              <a:ext uri="{FF2B5EF4-FFF2-40B4-BE49-F238E27FC236}">
                <a16:creationId xmlns:a16="http://schemas.microsoft.com/office/drawing/2014/main" id="{D7CF530D-B03E-E4C4-BBEE-2E7191D2214F}"/>
              </a:ext>
            </a:extLst>
          </p:cNvPr>
          <p:cNvSpPr txBox="1"/>
          <p:nvPr/>
        </p:nvSpPr>
        <p:spPr>
          <a:xfrm>
            <a:off x="494522" y="4593230"/>
            <a:ext cx="5710335" cy="307777"/>
          </a:xfrm>
          <a:prstGeom prst="rect">
            <a:avLst/>
          </a:prstGeom>
          <a:noFill/>
        </p:spPr>
        <p:txBody>
          <a:bodyPr wrap="square" rtlCol="0">
            <a:spAutoFit/>
          </a:bodyPr>
          <a:lstStyle/>
          <a:p>
            <a:r>
              <a:rPr lang="en-US" dirty="0"/>
              <a:t>Sullivan M et al. Am J Psych 2017;174:459-467</a:t>
            </a:r>
          </a:p>
        </p:txBody>
      </p:sp>
      <p:sp>
        <p:nvSpPr>
          <p:cNvPr id="5" name="Oval 4">
            <a:extLst>
              <a:ext uri="{FF2B5EF4-FFF2-40B4-BE49-F238E27FC236}">
                <a16:creationId xmlns:a16="http://schemas.microsoft.com/office/drawing/2014/main" id="{3860ACCA-476F-66D7-2065-9148C3F715AE}"/>
              </a:ext>
            </a:extLst>
          </p:cNvPr>
          <p:cNvSpPr/>
          <p:nvPr/>
        </p:nvSpPr>
        <p:spPr>
          <a:xfrm>
            <a:off x="3470988" y="4049486"/>
            <a:ext cx="3741575" cy="4385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2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6F369-1744-2C24-DAF1-2264769E6B37}"/>
              </a:ext>
            </a:extLst>
          </p:cNvPr>
          <p:cNvSpPr>
            <a:spLocks noGrp="1"/>
          </p:cNvSpPr>
          <p:nvPr>
            <p:ph type="title"/>
          </p:nvPr>
        </p:nvSpPr>
        <p:spPr/>
        <p:txBody>
          <a:bodyPr/>
          <a:lstStyle/>
          <a:p>
            <a:r>
              <a:rPr lang="en-US" dirty="0"/>
              <a:t>Transition to XR-NTX</a:t>
            </a:r>
          </a:p>
        </p:txBody>
      </p:sp>
      <p:sp>
        <p:nvSpPr>
          <p:cNvPr id="4" name="TextBox 3">
            <a:extLst>
              <a:ext uri="{FF2B5EF4-FFF2-40B4-BE49-F238E27FC236}">
                <a16:creationId xmlns:a16="http://schemas.microsoft.com/office/drawing/2014/main" id="{F4DA86F7-8C76-DF17-A162-BAA07B7028D9}"/>
              </a:ext>
            </a:extLst>
          </p:cNvPr>
          <p:cNvSpPr txBox="1"/>
          <p:nvPr/>
        </p:nvSpPr>
        <p:spPr>
          <a:xfrm>
            <a:off x="531845" y="4581331"/>
            <a:ext cx="5999584" cy="307777"/>
          </a:xfrm>
          <a:prstGeom prst="rect">
            <a:avLst/>
          </a:prstGeom>
          <a:noFill/>
        </p:spPr>
        <p:txBody>
          <a:bodyPr wrap="square" rtlCol="0">
            <a:spAutoFit/>
          </a:bodyPr>
          <a:lstStyle/>
          <a:p>
            <a:r>
              <a:rPr lang="en-US" dirty="0" err="1"/>
              <a:t>Sibai</a:t>
            </a:r>
            <a:r>
              <a:rPr lang="en-US" dirty="0"/>
              <a:t> M et al. Am J Drug Alcohol Abuse 2020;46;289-296</a:t>
            </a:r>
          </a:p>
        </p:txBody>
      </p:sp>
      <p:sp>
        <p:nvSpPr>
          <p:cNvPr id="6" name="TextBox 5">
            <a:extLst>
              <a:ext uri="{FF2B5EF4-FFF2-40B4-BE49-F238E27FC236}">
                <a16:creationId xmlns:a16="http://schemas.microsoft.com/office/drawing/2014/main" id="{ED476F08-5EEE-3B8A-47C6-08B2EF87095F}"/>
              </a:ext>
            </a:extLst>
          </p:cNvPr>
          <p:cNvSpPr txBox="1"/>
          <p:nvPr/>
        </p:nvSpPr>
        <p:spPr>
          <a:xfrm>
            <a:off x="131405" y="1324945"/>
            <a:ext cx="1347885" cy="2677656"/>
          </a:xfrm>
          <a:prstGeom prst="rect">
            <a:avLst/>
          </a:prstGeom>
          <a:noFill/>
        </p:spPr>
        <p:txBody>
          <a:bodyPr wrap="square" rtlCol="0">
            <a:spAutoFit/>
          </a:bodyPr>
          <a:lstStyle/>
          <a:p>
            <a:r>
              <a:rPr lang="en-US" dirty="0"/>
              <a:t>Sunday</a:t>
            </a:r>
          </a:p>
          <a:p>
            <a:endParaRPr lang="en-US" dirty="0"/>
          </a:p>
          <a:p>
            <a:r>
              <a:rPr lang="en-US" dirty="0"/>
              <a:t>Stop opioids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N=44</a:t>
            </a:r>
          </a:p>
        </p:txBody>
      </p:sp>
      <p:sp>
        <p:nvSpPr>
          <p:cNvPr id="7" name="TextBox 6">
            <a:extLst>
              <a:ext uri="{FF2B5EF4-FFF2-40B4-BE49-F238E27FC236}">
                <a16:creationId xmlns:a16="http://schemas.microsoft.com/office/drawing/2014/main" id="{28EAA748-3C3C-7FD8-3F0F-B012DCBB007C}"/>
              </a:ext>
            </a:extLst>
          </p:cNvPr>
          <p:cNvSpPr txBox="1"/>
          <p:nvPr/>
        </p:nvSpPr>
        <p:spPr>
          <a:xfrm>
            <a:off x="1790069" y="1306281"/>
            <a:ext cx="1133670" cy="2462213"/>
          </a:xfrm>
          <a:prstGeom prst="rect">
            <a:avLst/>
          </a:prstGeom>
          <a:noFill/>
        </p:spPr>
        <p:txBody>
          <a:bodyPr wrap="square" rtlCol="0">
            <a:spAutoFit/>
          </a:bodyPr>
          <a:lstStyle/>
          <a:p>
            <a:r>
              <a:rPr lang="en-US" dirty="0"/>
              <a:t>Monday</a:t>
            </a:r>
          </a:p>
          <a:p>
            <a:endParaRPr lang="en-US" dirty="0"/>
          </a:p>
          <a:p>
            <a:r>
              <a:rPr lang="en-US" dirty="0"/>
              <a:t>COWS &gt; 6</a:t>
            </a:r>
          </a:p>
          <a:p>
            <a:r>
              <a:rPr lang="en-US" dirty="0" err="1"/>
              <a:t>Bup</a:t>
            </a:r>
            <a:r>
              <a:rPr lang="en-US" dirty="0"/>
              <a:t> 2mg x3</a:t>
            </a:r>
          </a:p>
          <a:p>
            <a:r>
              <a:rPr lang="en-US" dirty="0"/>
              <a:t>Adjunct</a:t>
            </a:r>
          </a:p>
          <a:p>
            <a:endParaRPr lang="en-US" dirty="0"/>
          </a:p>
          <a:p>
            <a:endParaRPr lang="en-US" dirty="0"/>
          </a:p>
          <a:p>
            <a:r>
              <a:rPr lang="en-US" dirty="0" err="1"/>
              <a:t>Bup</a:t>
            </a:r>
            <a:r>
              <a:rPr lang="en-US" dirty="0"/>
              <a:t> 2mg</a:t>
            </a:r>
          </a:p>
          <a:p>
            <a:endParaRPr lang="en-US" dirty="0"/>
          </a:p>
          <a:p>
            <a:endParaRPr lang="en-US" dirty="0"/>
          </a:p>
          <a:p>
            <a:endParaRPr lang="en-US" dirty="0"/>
          </a:p>
        </p:txBody>
      </p:sp>
      <p:sp>
        <p:nvSpPr>
          <p:cNvPr id="8" name="TextBox 7">
            <a:extLst>
              <a:ext uri="{FF2B5EF4-FFF2-40B4-BE49-F238E27FC236}">
                <a16:creationId xmlns:a16="http://schemas.microsoft.com/office/drawing/2014/main" id="{5EADCA9A-7BC2-531A-3533-42B44957CBD1}"/>
              </a:ext>
            </a:extLst>
          </p:cNvPr>
          <p:cNvSpPr txBox="1"/>
          <p:nvPr/>
        </p:nvSpPr>
        <p:spPr>
          <a:xfrm>
            <a:off x="3084317" y="1324945"/>
            <a:ext cx="923728" cy="954107"/>
          </a:xfrm>
          <a:prstGeom prst="rect">
            <a:avLst/>
          </a:prstGeom>
          <a:noFill/>
        </p:spPr>
        <p:txBody>
          <a:bodyPr wrap="square" rtlCol="0">
            <a:spAutoFit/>
          </a:bodyPr>
          <a:lstStyle/>
          <a:p>
            <a:r>
              <a:rPr lang="en-US" dirty="0"/>
              <a:t>Tuesday</a:t>
            </a:r>
          </a:p>
          <a:p>
            <a:endParaRPr lang="en-US" dirty="0"/>
          </a:p>
          <a:p>
            <a:r>
              <a:rPr lang="en-US" dirty="0" err="1"/>
              <a:t>Bup</a:t>
            </a:r>
            <a:endParaRPr lang="en-US" dirty="0"/>
          </a:p>
          <a:p>
            <a:r>
              <a:rPr lang="en-US" dirty="0"/>
              <a:t>Adjunct</a:t>
            </a:r>
          </a:p>
        </p:txBody>
      </p:sp>
      <p:sp>
        <p:nvSpPr>
          <p:cNvPr id="9" name="TextBox 8">
            <a:extLst>
              <a:ext uri="{FF2B5EF4-FFF2-40B4-BE49-F238E27FC236}">
                <a16:creationId xmlns:a16="http://schemas.microsoft.com/office/drawing/2014/main" id="{3EFD9AC2-A3F9-B055-1935-C2212621435A}"/>
              </a:ext>
            </a:extLst>
          </p:cNvPr>
          <p:cNvSpPr txBox="1"/>
          <p:nvPr/>
        </p:nvSpPr>
        <p:spPr>
          <a:xfrm>
            <a:off x="4404598" y="1334271"/>
            <a:ext cx="1133670" cy="2677656"/>
          </a:xfrm>
          <a:prstGeom prst="rect">
            <a:avLst/>
          </a:prstGeom>
          <a:noFill/>
        </p:spPr>
        <p:txBody>
          <a:bodyPr wrap="square" rtlCol="0">
            <a:spAutoFit/>
          </a:bodyPr>
          <a:lstStyle/>
          <a:p>
            <a:r>
              <a:rPr lang="en-US" dirty="0"/>
              <a:t>Wednesday</a:t>
            </a:r>
          </a:p>
          <a:p>
            <a:endParaRPr lang="en-US" dirty="0"/>
          </a:p>
          <a:p>
            <a:r>
              <a:rPr lang="en-US" dirty="0"/>
              <a:t>Adjunct</a:t>
            </a:r>
          </a:p>
          <a:p>
            <a:r>
              <a:rPr lang="en-US" dirty="0"/>
              <a:t>NTX 1mg</a:t>
            </a:r>
          </a:p>
          <a:p>
            <a:endParaRPr lang="en-US" dirty="0"/>
          </a:p>
          <a:p>
            <a:r>
              <a:rPr lang="en-US" dirty="0"/>
              <a:t>NTX 2mg</a:t>
            </a:r>
          </a:p>
          <a:p>
            <a:endParaRPr lang="en-US" dirty="0"/>
          </a:p>
          <a:p>
            <a:endParaRPr lang="en-US" dirty="0"/>
          </a:p>
          <a:p>
            <a:endParaRPr lang="en-US" dirty="0"/>
          </a:p>
          <a:p>
            <a:endParaRPr lang="en-US" dirty="0"/>
          </a:p>
          <a:p>
            <a:endParaRPr lang="en-US" dirty="0"/>
          </a:p>
          <a:p>
            <a:r>
              <a:rPr lang="en-US" dirty="0"/>
              <a:t>N=36</a:t>
            </a:r>
          </a:p>
        </p:txBody>
      </p:sp>
      <p:sp>
        <p:nvSpPr>
          <p:cNvPr id="10" name="TextBox 9">
            <a:extLst>
              <a:ext uri="{FF2B5EF4-FFF2-40B4-BE49-F238E27FC236}">
                <a16:creationId xmlns:a16="http://schemas.microsoft.com/office/drawing/2014/main" id="{27894F8B-2A4F-F25D-A1B1-63F7BA788CCA}"/>
              </a:ext>
            </a:extLst>
          </p:cNvPr>
          <p:cNvSpPr txBox="1"/>
          <p:nvPr/>
        </p:nvSpPr>
        <p:spPr>
          <a:xfrm>
            <a:off x="6212961" y="1334270"/>
            <a:ext cx="1133670" cy="1384995"/>
          </a:xfrm>
          <a:prstGeom prst="rect">
            <a:avLst/>
          </a:prstGeom>
          <a:noFill/>
        </p:spPr>
        <p:txBody>
          <a:bodyPr wrap="square" rtlCol="0">
            <a:spAutoFit/>
          </a:bodyPr>
          <a:lstStyle/>
          <a:p>
            <a:r>
              <a:rPr lang="en-US" dirty="0"/>
              <a:t>Thursday</a:t>
            </a:r>
          </a:p>
          <a:p>
            <a:endParaRPr lang="en-US" dirty="0"/>
          </a:p>
          <a:p>
            <a:r>
              <a:rPr lang="en-US" dirty="0"/>
              <a:t>Adjunct</a:t>
            </a:r>
          </a:p>
          <a:p>
            <a:r>
              <a:rPr lang="en-US" dirty="0"/>
              <a:t>NTX 3mg</a:t>
            </a:r>
          </a:p>
          <a:p>
            <a:endParaRPr lang="en-US" dirty="0"/>
          </a:p>
          <a:p>
            <a:r>
              <a:rPr lang="en-US" dirty="0"/>
              <a:t>NTX 3-9mg</a:t>
            </a:r>
          </a:p>
        </p:txBody>
      </p:sp>
      <p:sp>
        <p:nvSpPr>
          <p:cNvPr id="11" name="TextBox 10">
            <a:extLst>
              <a:ext uri="{FF2B5EF4-FFF2-40B4-BE49-F238E27FC236}">
                <a16:creationId xmlns:a16="http://schemas.microsoft.com/office/drawing/2014/main" id="{50FDB28A-B871-0D9D-C39A-6ECF0BC413B1}"/>
              </a:ext>
            </a:extLst>
          </p:cNvPr>
          <p:cNvSpPr txBox="1"/>
          <p:nvPr/>
        </p:nvSpPr>
        <p:spPr>
          <a:xfrm>
            <a:off x="7667788" y="1306281"/>
            <a:ext cx="1133669" cy="2893100"/>
          </a:xfrm>
          <a:prstGeom prst="rect">
            <a:avLst/>
          </a:prstGeom>
          <a:noFill/>
        </p:spPr>
        <p:txBody>
          <a:bodyPr wrap="square" rtlCol="0">
            <a:spAutoFit/>
          </a:bodyPr>
          <a:lstStyle/>
          <a:p>
            <a:r>
              <a:rPr lang="en-US" dirty="0"/>
              <a:t>Friday</a:t>
            </a:r>
          </a:p>
          <a:p>
            <a:endParaRPr lang="en-US" dirty="0"/>
          </a:p>
          <a:p>
            <a:r>
              <a:rPr lang="en-US" dirty="0"/>
              <a:t>Adjunct</a:t>
            </a:r>
          </a:p>
          <a:p>
            <a:r>
              <a:rPr lang="en-US" dirty="0"/>
              <a:t>NTX 6mg</a:t>
            </a:r>
          </a:p>
          <a:p>
            <a:endParaRPr lang="en-US" dirty="0"/>
          </a:p>
          <a:p>
            <a:r>
              <a:rPr lang="en-US" dirty="0"/>
              <a:t>NTX 6mg</a:t>
            </a:r>
          </a:p>
          <a:p>
            <a:endParaRPr lang="en-US" dirty="0"/>
          </a:p>
          <a:p>
            <a:r>
              <a:rPr lang="en-US" dirty="0"/>
              <a:t>NTX 12mg</a:t>
            </a:r>
          </a:p>
          <a:p>
            <a:endParaRPr lang="en-US" dirty="0"/>
          </a:p>
          <a:p>
            <a:r>
              <a:rPr lang="en-US" dirty="0"/>
              <a:t>XR-NTX</a:t>
            </a:r>
          </a:p>
          <a:p>
            <a:endParaRPr lang="en-US" dirty="0"/>
          </a:p>
          <a:p>
            <a:r>
              <a:rPr lang="en-US" dirty="0"/>
              <a:t>N= 25 (59%)</a:t>
            </a:r>
          </a:p>
        </p:txBody>
      </p:sp>
      <p:sp>
        <p:nvSpPr>
          <p:cNvPr id="12" name="TextBox 11">
            <a:extLst>
              <a:ext uri="{FF2B5EF4-FFF2-40B4-BE49-F238E27FC236}">
                <a16:creationId xmlns:a16="http://schemas.microsoft.com/office/drawing/2014/main" id="{6C6C35E2-FEBE-7564-E305-734ABC9B02BD}"/>
              </a:ext>
            </a:extLst>
          </p:cNvPr>
          <p:cNvSpPr txBox="1"/>
          <p:nvPr/>
        </p:nvSpPr>
        <p:spPr>
          <a:xfrm>
            <a:off x="531845" y="4085614"/>
            <a:ext cx="5402424" cy="523220"/>
          </a:xfrm>
          <a:prstGeom prst="rect">
            <a:avLst/>
          </a:prstGeom>
          <a:noFill/>
        </p:spPr>
        <p:txBody>
          <a:bodyPr wrap="square" rtlCol="0">
            <a:spAutoFit/>
          </a:bodyPr>
          <a:lstStyle/>
          <a:p>
            <a:r>
              <a:rPr lang="en-US" dirty="0"/>
              <a:t>Adjunctive medications: clonidine, clonazepam, prochlorperazine Insomnia: trazodone, zolpidem</a:t>
            </a:r>
          </a:p>
        </p:txBody>
      </p:sp>
      <p:sp>
        <p:nvSpPr>
          <p:cNvPr id="14" name="Oval 13">
            <a:extLst>
              <a:ext uri="{FF2B5EF4-FFF2-40B4-BE49-F238E27FC236}">
                <a16:creationId xmlns:a16="http://schemas.microsoft.com/office/drawing/2014/main" id="{8781EBD0-E778-E690-E1BB-236E092295CD}"/>
              </a:ext>
            </a:extLst>
          </p:cNvPr>
          <p:cNvSpPr/>
          <p:nvPr/>
        </p:nvSpPr>
        <p:spPr>
          <a:xfrm>
            <a:off x="7501812" y="3582955"/>
            <a:ext cx="961764" cy="6164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57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F4A71-F9C4-3102-05A7-39AC1167CC4C}"/>
              </a:ext>
            </a:extLst>
          </p:cNvPr>
          <p:cNvSpPr>
            <a:spLocks noGrp="1"/>
          </p:cNvSpPr>
          <p:nvPr>
            <p:ph type="body" idx="1"/>
          </p:nvPr>
        </p:nvSpPr>
        <p:spPr/>
        <p:txBody>
          <a:bodyPr/>
          <a:lstStyle/>
          <a:p>
            <a:pPr marL="139700" indent="0">
              <a:buNone/>
            </a:pPr>
            <a:r>
              <a:rPr lang="en-US" sz="1600" dirty="0">
                <a:latin typeface="+mj-lt"/>
              </a:rPr>
              <a:t>8-day protocol, N=378, 1:1:1</a:t>
            </a:r>
          </a:p>
          <a:p>
            <a:pPr marL="139700" indent="0">
              <a:buNone/>
            </a:pPr>
            <a:endParaRPr lang="en-US" sz="1600" dirty="0">
              <a:latin typeface="+mj-lt"/>
            </a:endParaRPr>
          </a:p>
          <a:p>
            <a:pPr marL="139700" indent="0">
              <a:buNone/>
            </a:pPr>
            <a:endParaRPr lang="en-US" sz="1600" dirty="0">
              <a:latin typeface="+mj-lt"/>
            </a:endParaRPr>
          </a:p>
          <a:p>
            <a:pPr marL="139700" indent="0">
              <a:buNone/>
            </a:pPr>
            <a:r>
              <a:rPr lang="en-US" sz="1600" u="sng" dirty="0">
                <a:latin typeface="+mj-lt"/>
              </a:rPr>
              <a:t>XR-NTX Induction</a:t>
            </a:r>
          </a:p>
          <a:p>
            <a:pPr marL="139700" indent="0">
              <a:buNone/>
            </a:pPr>
            <a:r>
              <a:rPr lang="en-US" sz="1600" dirty="0">
                <a:latin typeface="+mj-lt"/>
              </a:rPr>
              <a:t>NTX/</a:t>
            </a:r>
            <a:r>
              <a:rPr lang="en-US" sz="1600" dirty="0" err="1">
                <a:latin typeface="+mj-lt"/>
              </a:rPr>
              <a:t>Bup</a:t>
            </a:r>
            <a:r>
              <a:rPr lang="en-US" sz="1600" dirty="0">
                <a:latin typeface="+mj-lt"/>
              </a:rPr>
              <a:t>  46%</a:t>
            </a:r>
          </a:p>
          <a:p>
            <a:pPr marL="139700" indent="0">
              <a:buNone/>
            </a:pPr>
            <a:endParaRPr lang="en-US" sz="1600" dirty="0">
              <a:latin typeface="+mj-lt"/>
            </a:endParaRPr>
          </a:p>
          <a:p>
            <a:pPr marL="139700" indent="0">
              <a:buNone/>
            </a:pPr>
            <a:r>
              <a:rPr lang="en-US" sz="1600" dirty="0">
                <a:latin typeface="+mj-lt"/>
              </a:rPr>
              <a:t>NTX/PBO-B 40.5%</a:t>
            </a:r>
          </a:p>
          <a:p>
            <a:pPr marL="139700" indent="0">
              <a:buNone/>
            </a:pPr>
            <a:endParaRPr lang="en-US" sz="1600" dirty="0">
              <a:latin typeface="+mj-lt"/>
            </a:endParaRPr>
          </a:p>
          <a:p>
            <a:pPr marL="139700" indent="0">
              <a:buNone/>
            </a:pPr>
            <a:r>
              <a:rPr lang="en-US" sz="1600" dirty="0">
                <a:latin typeface="+mj-lt"/>
              </a:rPr>
              <a:t>PBO-N/PBO-B 46%</a:t>
            </a:r>
          </a:p>
        </p:txBody>
      </p:sp>
      <p:sp>
        <p:nvSpPr>
          <p:cNvPr id="3" name="Title 2">
            <a:extLst>
              <a:ext uri="{FF2B5EF4-FFF2-40B4-BE49-F238E27FC236}">
                <a16:creationId xmlns:a16="http://schemas.microsoft.com/office/drawing/2014/main" id="{B8798775-E138-00BE-BC71-20B815D1934E}"/>
              </a:ext>
            </a:extLst>
          </p:cNvPr>
          <p:cNvSpPr>
            <a:spLocks noGrp="1"/>
          </p:cNvSpPr>
          <p:nvPr>
            <p:ph type="title"/>
          </p:nvPr>
        </p:nvSpPr>
        <p:spPr/>
        <p:txBody>
          <a:bodyPr/>
          <a:lstStyle/>
          <a:p>
            <a:r>
              <a:rPr lang="en-US" dirty="0"/>
              <a:t>Transition to XR-NTX</a:t>
            </a:r>
          </a:p>
        </p:txBody>
      </p:sp>
      <p:sp>
        <p:nvSpPr>
          <p:cNvPr id="4" name="TextBox 3">
            <a:extLst>
              <a:ext uri="{FF2B5EF4-FFF2-40B4-BE49-F238E27FC236}">
                <a16:creationId xmlns:a16="http://schemas.microsoft.com/office/drawing/2014/main" id="{4F644C9A-3835-0732-D701-7DCC27916F4D}"/>
              </a:ext>
            </a:extLst>
          </p:cNvPr>
          <p:cNvSpPr txBox="1"/>
          <p:nvPr/>
        </p:nvSpPr>
        <p:spPr>
          <a:xfrm>
            <a:off x="597159" y="4609322"/>
            <a:ext cx="5878286" cy="307777"/>
          </a:xfrm>
          <a:prstGeom prst="rect">
            <a:avLst/>
          </a:prstGeom>
          <a:noFill/>
        </p:spPr>
        <p:txBody>
          <a:bodyPr wrap="square" rtlCol="0">
            <a:spAutoFit/>
          </a:bodyPr>
          <a:lstStyle/>
          <a:p>
            <a:r>
              <a:rPr lang="en-US" dirty="0" err="1"/>
              <a:t>Bisaga</a:t>
            </a:r>
            <a:r>
              <a:rPr lang="en-US" dirty="0"/>
              <a:t> A et al. Drug Alcohol Depend 2018;187:171-178</a:t>
            </a:r>
          </a:p>
        </p:txBody>
      </p:sp>
      <p:sp>
        <p:nvSpPr>
          <p:cNvPr id="5" name="TextBox 4">
            <a:extLst>
              <a:ext uri="{FF2B5EF4-FFF2-40B4-BE49-F238E27FC236}">
                <a16:creationId xmlns:a16="http://schemas.microsoft.com/office/drawing/2014/main" id="{D3F5ECEC-407D-C63B-FAA2-4B098D34A140}"/>
              </a:ext>
            </a:extLst>
          </p:cNvPr>
          <p:cNvSpPr txBox="1"/>
          <p:nvPr/>
        </p:nvSpPr>
        <p:spPr>
          <a:xfrm>
            <a:off x="597159" y="4088505"/>
            <a:ext cx="4767943" cy="307777"/>
          </a:xfrm>
          <a:prstGeom prst="rect">
            <a:avLst/>
          </a:prstGeom>
          <a:noFill/>
        </p:spPr>
        <p:txBody>
          <a:bodyPr wrap="square" rtlCol="0">
            <a:spAutoFit/>
          </a:bodyPr>
          <a:lstStyle/>
          <a:p>
            <a:r>
              <a:rPr lang="en-US" dirty="0"/>
              <a:t>Adjunctive medications: clonidine, clonazepam, trazodone</a:t>
            </a:r>
          </a:p>
        </p:txBody>
      </p:sp>
      <p:graphicFrame>
        <p:nvGraphicFramePr>
          <p:cNvPr id="8" name="Table 8">
            <a:extLst>
              <a:ext uri="{FF2B5EF4-FFF2-40B4-BE49-F238E27FC236}">
                <a16:creationId xmlns:a16="http://schemas.microsoft.com/office/drawing/2014/main" id="{AAEC19BB-5CF9-FC5B-C1C8-AD7DA0D2FD0E}"/>
              </a:ext>
            </a:extLst>
          </p:cNvPr>
          <p:cNvGraphicFramePr>
            <a:graphicFrameLocks noGrp="1"/>
          </p:cNvGraphicFramePr>
          <p:nvPr>
            <p:extLst>
              <p:ext uri="{D42A27DB-BD31-4B8C-83A1-F6EECF244321}">
                <p14:modId xmlns:p14="http://schemas.microsoft.com/office/powerpoint/2010/main" val="1039330209"/>
              </p:ext>
            </p:extLst>
          </p:nvPr>
        </p:nvGraphicFramePr>
        <p:xfrm>
          <a:off x="3777343" y="450988"/>
          <a:ext cx="5060301" cy="3516824"/>
        </p:xfrm>
        <a:graphic>
          <a:graphicData uri="http://schemas.openxmlformats.org/drawingml/2006/table">
            <a:tbl>
              <a:tblPr firstRow="1" bandRow="1">
                <a:tableStyleId>{5F1B6E27-0D39-48C8-AD27-3D78F9726F31}</a:tableStyleId>
              </a:tblPr>
              <a:tblGrid>
                <a:gridCol w="1686767">
                  <a:extLst>
                    <a:ext uri="{9D8B030D-6E8A-4147-A177-3AD203B41FA5}">
                      <a16:colId xmlns:a16="http://schemas.microsoft.com/office/drawing/2014/main" val="2923438159"/>
                    </a:ext>
                  </a:extLst>
                </a:gridCol>
                <a:gridCol w="1686767">
                  <a:extLst>
                    <a:ext uri="{9D8B030D-6E8A-4147-A177-3AD203B41FA5}">
                      <a16:colId xmlns:a16="http://schemas.microsoft.com/office/drawing/2014/main" val="173361884"/>
                    </a:ext>
                  </a:extLst>
                </a:gridCol>
                <a:gridCol w="1686767">
                  <a:extLst>
                    <a:ext uri="{9D8B030D-6E8A-4147-A177-3AD203B41FA5}">
                      <a16:colId xmlns:a16="http://schemas.microsoft.com/office/drawing/2014/main" val="3365727550"/>
                    </a:ext>
                  </a:extLst>
                </a:gridCol>
              </a:tblGrid>
              <a:tr h="438344">
                <a:tc>
                  <a:txBody>
                    <a:bodyPr/>
                    <a:lstStyle/>
                    <a:p>
                      <a:r>
                        <a:rPr lang="en-US" dirty="0"/>
                        <a:t>Day</a:t>
                      </a:r>
                    </a:p>
                  </a:txBody>
                  <a:tcPr/>
                </a:tc>
                <a:tc>
                  <a:txBody>
                    <a:bodyPr/>
                    <a:lstStyle/>
                    <a:p>
                      <a:r>
                        <a:rPr lang="en-US" dirty="0"/>
                        <a:t>NTX</a:t>
                      </a:r>
                    </a:p>
                  </a:txBody>
                  <a:tcPr/>
                </a:tc>
                <a:tc>
                  <a:txBody>
                    <a:bodyPr/>
                    <a:lstStyle/>
                    <a:p>
                      <a:r>
                        <a:rPr lang="en-US" dirty="0" err="1"/>
                        <a:t>Bup</a:t>
                      </a:r>
                      <a:endParaRPr lang="en-US" dirty="0"/>
                    </a:p>
                  </a:txBody>
                  <a:tcPr/>
                </a:tc>
                <a:extLst>
                  <a:ext uri="{0D108BD9-81ED-4DB2-BD59-A6C34878D82A}">
                    <a16:rowId xmlns:a16="http://schemas.microsoft.com/office/drawing/2014/main" val="2684995927"/>
                  </a:ext>
                </a:extLst>
              </a:tr>
              <a:tr h="301344">
                <a:tc>
                  <a:txBody>
                    <a:bodyPr/>
                    <a:lstStyle/>
                    <a:p>
                      <a:r>
                        <a:rPr lang="en-US" dirty="0"/>
                        <a:t>1</a:t>
                      </a:r>
                    </a:p>
                  </a:txBody>
                  <a:tcPr/>
                </a:tc>
                <a:tc>
                  <a:txBody>
                    <a:bodyPr/>
                    <a:lstStyle/>
                    <a:p>
                      <a:r>
                        <a:rPr lang="en-US" dirty="0"/>
                        <a:t>0.25mg x 2</a:t>
                      </a:r>
                    </a:p>
                  </a:txBody>
                  <a:tcPr/>
                </a:tc>
                <a:tc>
                  <a:txBody>
                    <a:bodyPr/>
                    <a:lstStyle/>
                    <a:p>
                      <a:r>
                        <a:rPr lang="en-US" dirty="0"/>
                        <a:t>2mg x 2  ± 2mg</a:t>
                      </a:r>
                    </a:p>
                  </a:txBody>
                  <a:tcPr/>
                </a:tc>
                <a:extLst>
                  <a:ext uri="{0D108BD9-81ED-4DB2-BD59-A6C34878D82A}">
                    <a16:rowId xmlns:a16="http://schemas.microsoft.com/office/drawing/2014/main" val="194829855"/>
                  </a:ext>
                </a:extLst>
              </a:tr>
              <a:tr h="301344">
                <a:tc>
                  <a:txBody>
                    <a:bodyPr/>
                    <a:lstStyle/>
                    <a:p>
                      <a:r>
                        <a:rPr lang="en-US" dirty="0"/>
                        <a:t>2</a:t>
                      </a:r>
                    </a:p>
                  </a:txBody>
                  <a:tcPr/>
                </a:tc>
                <a:tc>
                  <a:txBody>
                    <a:bodyPr/>
                    <a:lstStyle/>
                    <a:p>
                      <a:r>
                        <a:rPr lang="en-US" dirty="0"/>
                        <a:t>0.25mg x 2</a:t>
                      </a:r>
                    </a:p>
                  </a:txBody>
                  <a:tcPr/>
                </a:tc>
                <a:tc>
                  <a:txBody>
                    <a:bodyPr/>
                    <a:lstStyle/>
                    <a:p>
                      <a:r>
                        <a:rPr lang="en-US" dirty="0"/>
                        <a:t>2mg</a:t>
                      </a:r>
                    </a:p>
                  </a:txBody>
                  <a:tcPr/>
                </a:tc>
                <a:extLst>
                  <a:ext uri="{0D108BD9-81ED-4DB2-BD59-A6C34878D82A}">
                    <a16:rowId xmlns:a16="http://schemas.microsoft.com/office/drawing/2014/main" val="1374429332"/>
                  </a:ext>
                </a:extLst>
              </a:tr>
              <a:tr h="301344">
                <a:tc>
                  <a:txBody>
                    <a:bodyPr/>
                    <a:lstStyle/>
                    <a:p>
                      <a:r>
                        <a:rPr lang="en-US" dirty="0"/>
                        <a:t>3</a:t>
                      </a:r>
                    </a:p>
                  </a:txBody>
                  <a:tcPr/>
                </a:tc>
                <a:tc>
                  <a:txBody>
                    <a:bodyPr/>
                    <a:lstStyle/>
                    <a:p>
                      <a:r>
                        <a:rPr lang="en-US" dirty="0"/>
                        <a:t>0.5mg x 2</a:t>
                      </a:r>
                    </a:p>
                  </a:txBody>
                  <a:tcPr/>
                </a:tc>
                <a:tc>
                  <a:txBody>
                    <a:bodyPr/>
                    <a:lstStyle/>
                    <a:p>
                      <a:r>
                        <a:rPr lang="en-US" dirty="0"/>
                        <a:t>2mg</a:t>
                      </a:r>
                    </a:p>
                  </a:txBody>
                  <a:tcPr/>
                </a:tc>
                <a:extLst>
                  <a:ext uri="{0D108BD9-81ED-4DB2-BD59-A6C34878D82A}">
                    <a16:rowId xmlns:a16="http://schemas.microsoft.com/office/drawing/2014/main" val="3830144108"/>
                  </a:ext>
                </a:extLst>
              </a:tr>
              <a:tr h="301344">
                <a:tc>
                  <a:txBody>
                    <a:bodyPr/>
                    <a:lstStyle/>
                    <a:p>
                      <a:r>
                        <a:rPr lang="en-US" dirty="0"/>
                        <a:t>4</a:t>
                      </a:r>
                    </a:p>
                  </a:txBody>
                  <a:tcPr/>
                </a:tc>
                <a:tc>
                  <a:txBody>
                    <a:bodyPr/>
                    <a:lstStyle/>
                    <a:p>
                      <a:r>
                        <a:rPr lang="en-US" dirty="0"/>
                        <a:t>1.5mg x 2</a:t>
                      </a:r>
                    </a:p>
                  </a:txBody>
                  <a:tcPr/>
                </a:tc>
                <a:tc>
                  <a:txBody>
                    <a:bodyPr/>
                    <a:lstStyle/>
                    <a:p>
                      <a:endParaRPr lang="en-US"/>
                    </a:p>
                  </a:txBody>
                  <a:tcPr/>
                </a:tc>
                <a:extLst>
                  <a:ext uri="{0D108BD9-81ED-4DB2-BD59-A6C34878D82A}">
                    <a16:rowId xmlns:a16="http://schemas.microsoft.com/office/drawing/2014/main" val="2045242222"/>
                  </a:ext>
                </a:extLst>
              </a:tr>
              <a:tr h="301344">
                <a:tc>
                  <a:txBody>
                    <a:bodyPr/>
                    <a:lstStyle/>
                    <a:p>
                      <a:r>
                        <a:rPr lang="en-US" dirty="0"/>
                        <a:t>5</a:t>
                      </a:r>
                    </a:p>
                  </a:txBody>
                  <a:tcPr/>
                </a:tc>
                <a:tc>
                  <a:txBody>
                    <a:bodyPr/>
                    <a:lstStyle/>
                    <a:p>
                      <a:r>
                        <a:rPr lang="en-US" dirty="0"/>
                        <a:t>3 mg x2</a:t>
                      </a:r>
                    </a:p>
                  </a:txBody>
                  <a:tcPr/>
                </a:tc>
                <a:tc>
                  <a:txBody>
                    <a:bodyPr/>
                    <a:lstStyle/>
                    <a:p>
                      <a:endParaRPr lang="en-US"/>
                    </a:p>
                  </a:txBody>
                  <a:tcPr/>
                </a:tc>
                <a:extLst>
                  <a:ext uri="{0D108BD9-81ED-4DB2-BD59-A6C34878D82A}">
                    <a16:rowId xmlns:a16="http://schemas.microsoft.com/office/drawing/2014/main" val="727762216"/>
                  </a:ext>
                </a:extLst>
              </a:tr>
              <a:tr h="301344">
                <a:tc>
                  <a:txBody>
                    <a:bodyPr/>
                    <a:lstStyle/>
                    <a:p>
                      <a:r>
                        <a:rPr lang="en-US" dirty="0"/>
                        <a:t>6</a:t>
                      </a:r>
                    </a:p>
                  </a:txBody>
                  <a:tcPr/>
                </a:tc>
                <a:tc>
                  <a:txBody>
                    <a:bodyPr/>
                    <a:lstStyle/>
                    <a:p>
                      <a:r>
                        <a:rPr lang="en-US" dirty="0"/>
                        <a:t>7.5mg x 2</a:t>
                      </a:r>
                    </a:p>
                  </a:txBody>
                  <a:tcPr/>
                </a:tc>
                <a:tc>
                  <a:txBody>
                    <a:bodyPr/>
                    <a:lstStyle/>
                    <a:p>
                      <a:endParaRPr lang="en-US"/>
                    </a:p>
                  </a:txBody>
                  <a:tcPr/>
                </a:tc>
                <a:extLst>
                  <a:ext uri="{0D108BD9-81ED-4DB2-BD59-A6C34878D82A}">
                    <a16:rowId xmlns:a16="http://schemas.microsoft.com/office/drawing/2014/main" val="2240600890"/>
                  </a:ext>
                </a:extLst>
              </a:tr>
              <a:tr h="301344">
                <a:tc>
                  <a:txBody>
                    <a:bodyPr/>
                    <a:lstStyle/>
                    <a:p>
                      <a:r>
                        <a:rPr lang="en-US" dirty="0"/>
                        <a:t>7</a:t>
                      </a:r>
                    </a:p>
                  </a:txBody>
                  <a:tcPr/>
                </a:tc>
                <a:tc>
                  <a:txBody>
                    <a:bodyPr/>
                    <a:lstStyle/>
                    <a:p>
                      <a:r>
                        <a:rPr lang="en-US" dirty="0"/>
                        <a:t>15mg x 2</a:t>
                      </a:r>
                    </a:p>
                  </a:txBody>
                  <a:tcPr/>
                </a:tc>
                <a:tc>
                  <a:txBody>
                    <a:bodyPr/>
                    <a:lstStyle/>
                    <a:p>
                      <a:endParaRPr lang="en-US" dirty="0"/>
                    </a:p>
                  </a:txBody>
                  <a:tcPr/>
                </a:tc>
                <a:extLst>
                  <a:ext uri="{0D108BD9-81ED-4DB2-BD59-A6C34878D82A}">
                    <a16:rowId xmlns:a16="http://schemas.microsoft.com/office/drawing/2014/main" val="3587178210"/>
                  </a:ext>
                </a:extLst>
              </a:tr>
              <a:tr h="301344">
                <a:tc>
                  <a:txBody>
                    <a:bodyPr/>
                    <a:lstStyle/>
                    <a:p>
                      <a:r>
                        <a:rPr lang="en-US" dirty="0"/>
                        <a:t>8</a:t>
                      </a:r>
                    </a:p>
                  </a:txBody>
                  <a:tcPr/>
                </a:tc>
                <a:tc>
                  <a:txBody>
                    <a:bodyPr/>
                    <a:lstStyle/>
                    <a:p>
                      <a:r>
                        <a:rPr lang="en-US" dirty="0"/>
                        <a:t>Naloxone challenge</a:t>
                      </a:r>
                    </a:p>
                    <a:p>
                      <a:endParaRPr lang="en-US" dirty="0"/>
                    </a:p>
                    <a:p>
                      <a:r>
                        <a:rPr lang="en-US" dirty="0"/>
                        <a:t>XR-NTX</a:t>
                      </a:r>
                    </a:p>
                  </a:txBody>
                  <a:tcPr/>
                </a:tc>
                <a:tc>
                  <a:txBody>
                    <a:bodyPr/>
                    <a:lstStyle/>
                    <a:p>
                      <a:endParaRPr lang="en-US" dirty="0"/>
                    </a:p>
                  </a:txBody>
                  <a:tcPr/>
                </a:tc>
                <a:extLst>
                  <a:ext uri="{0D108BD9-81ED-4DB2-BD59-A6C34878D82A}">
                    <a16:rowId xmlns:a16="http://schemas.microsoft.com/office/drawing/2014/main" val="355455575"/>
                  </a:ext>
                </a:extLst>
              </a:tr>
            </a:tbl>
          </a:graphicData>
        </a:graphic>
      </p:graphicFrame>
    </p:spTree>
    <p:extLst>
      <p:ext uri="{BB962C8B-B14F-4D97-AF65-F5344CB8AC3E}">
        <p14:creationId xmlns:p14="http://schemas.microsoft.com/office/powerpoint/2010/main" val="141174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64741-C6B2-E1E4-3BB5-18BAD3A515E0}"/>
              </a:ext>
            </a:extLst>
          </p:cNvPr>
          <p:cNvSpPr>
            <a:spLocks noGrp="1"/>
          </p:cNvSpPr>
          <p:nvPr>
            <p:ph type="title"/>
          </p:nvPr>
        </p:nvSpPr>
        <p:spPr/>
        <p:txBody>
          <a:bodyPr/>
          <a:lstStyle/>
          <a:p>
            <a:r>
              <a:rPr lang="en-US" dirty="0"/>
              <a:t>Alpha 2 Agonists</a:t>
            </a:r>
          </a:p>
        </p:txBody>
      </p:sp>
      <p:graphicFrame>
        <p:nvGraphicFramePr>
          <p:cNvPr id="4" name="Table 4">
            <a:extLst>
              <a:ext uri="{FF2B5EF4-FFF2-40B4-BE49-F238E27FC236}">
                <a16:creationId xmlns:a16="http://schemas.microsoft.com/office/drawing/2014/main" id="{5C2F68A2-A505-0572-0E0A-4955399A3A01}"/>
              </a:ext>
            </a:extLst>
          </p:cNvPr>
          <p:cNvGraphicFramePr>
            <a:graphicFrameLocks noGrp="1"/>
          </p:cNvGraphicFramePr>
          <p:nvPr>
            <p:extLst>
              <p:ext uri="{D42A27DB-BD31-4B8C-83A1-F6EECF244321}">
                <p14:modId xmlns:p14="http://schemas.microsoft.com/office/powerpoint/2010/main" val="2232300529"/>
              </p:ext>
            </p:extLst>
          </p:nvPr>
        </p:nvGraphicFramePr>
        <p:xfrm>
          <a:off x="450273" y="1481859"/>
          <a:ext cx="8123572" cy="2870200"/>
        </p:xfrm>
        <a:graphic>
          <a:graphicData uri="http://schemas.openxmlformats.org/drawingml/2006/table">
            <a:tbl>
              <a:tblPr firstRow="1" bandRow="1">
                <a:tableStyleId>{5F1B6E27-0D39-48C8-AD27-3D78F9726F31}</a:tableStyleId>
              </a:tblPr>
              <a:tblGrid>
                <a:gridCol w="1174132">
                  <a:extLst>
                    <a:ext uri="{9D8B030D-6E8A-4147-A177-3AD203B41FA5}">
                      <a16:colId xmlns:a16="http://schemas.microsoft.com/office/drawing/2014/main" val="1054834672"/>
                    </a:ext>
                  </a:extLst>
                </a:gridCol>
                <a:gridCol w="2990626">
                  <a:extLst>
                    <a:ext uri="{9D8B030D-6E8A-4147-A177-3AD203B41FA5}">
                      <a16:colId xmlns:a16="http://schemas.microsoft.com/office/drawing/2014/main" val="2540593155"/>
                    </a:ext>
                  </a:extLst>
                </a:gridCol>
                <a:gridCol w="1927921">
                  <a:extLst>
                    <a:ext uri="{9D8B030D-6E8A-4147-A177-3AD203B41FA5}">
                      <a16:colId xmlns:a16="http://schemas.microsoft.com/office/drawing/2014/main" val="1227571110"/>
                    </a:ext>
                  </a:extLst>
                </a:gridCol>
                <a:gridCol w="2030893">
                  <a:extLst>
                    <a:ext uri="{9D8B030D-6E8A-4147-A177-3AD203B41FA5}">
                      <a16:colId xmlns:a16="http://schemas.microsoft.com/office/drawing/2014/main" val="1708217362"/>
                    </a:ext>
                  </a:extLst>
                </a:gridCol>
              </a:tblGrid>
              <a:tr h="370840">
                <a:tc>
                  <a:txBody>
                    <a:bodyPr/>
                    <a:lstStyle/>
                    <a:p>
                      <a:r>
                        <a:rPr lang="en-US" dirty="0"/>
                        <a:t>Drug</a:t>
                      </a:r>
                    </a:p>
                  </a:txBody>
                  <a:tcPr/>
                </a:tc>
                <a:tc>
                  <a:txBody>
                    <a:bodyPr/>
                    <a:lstStyle/>
                    <a:p>
                      <a:r>
                        <a:rPr lang="en-US" dirty="0"/>
                        <a:t>Common Formulations</a:t>
                      </a:r>
                    </a:p>
                  </a:txBody>
                  <a:tcPr/>
                </a:tc>
                <a:tc>
                  <a:txBody>
                    <a:bodyPr/>
                    <a:lstStyle/>
                    <a:p>
                      <a:r>
                        <a:rPr lang="en-US" dirty="0"/>
                        <a:t>Dosing</a:t>
                      </a:r>
                    </a:p>
                  </a:txBody>
                  <a:tcPr/>
                </a:tc>
                <a:tc>
                  <a:txBody>
                    <a:bodyPr/>
                    <a:lstStyle/>
                    <a:p>
                      <a:r>
                        <a:rPr lang="en-US" dirty="0"/>
                        <a:t>Considerations</a:t>
                      </a:r>
                    </a:p>
                  </a:txBody>
                  <a:tcPr/>
                </a:tc>
                <a:extLst>
                  <a:ext uri="{0D108BD9-81ED-4DB2-BD59-A6C34878D82A}">
                    <a16:rowId xmlns:a16="http://schemas.microsoft.com/office/drawing/2014/main" val="1504613600"/>
                  </a:ext>
                </a:extLst>
              </a:tr>
              <a:tr h="370840">
                <a:tc>
                  <a:txBody>
                    <a:bodyPr/>
                    <a:lstStyle/>
                    <a:p>
                      <a:r>
                        <a:rPr lang="en-US" dirty="0"/>
                        <a:t>Clonidine</a:t>
                      </a:r>
                    </a:p>
                  </a:txBody>
                  <a:tcPr/>
                </a:tc>
                <a:tc>
                  <a:txBody>
                    <a:bodyPr/>
                    <a:lstStyle/>
                    <a:p>
                      <a:r>
                        <a:rPr lang="en-US" dirty="0"/>
                        <a:t>Tablets 0.1, 0.2, 0.3mg</a:t>
                      </a:r>
                    </a:p>
                    <a:p>
                      <a:r>
                        <a:rPr lang="en-US" dirty="0"/>
                        <a:t>TDS 0.1mg, 0.2mg, 0.3mg/24hr</a:t>
                      </a:r>
                    </a:p>
                    <a:p>
                      <a:r>
                        <a:rPr lang="en-US" dirty="0"/>
                        <a:t>ER Tab 0.1, 0.17mg</a:t>
                      </a:r>
                    </a:p>
                  </a:txBody>
                  <a:tcPr/>
                </a:tc>
                <a:tc>
                  <a:txBody>
                    <a:bodyPr/>
                    <a:lstStyle/>
                    <a:p>
                      <a:r>
                        <a:rPr lang="en-US" dirty="0"/>
                        <a:t>0.1-0.2mg tab Q6-8h</a:t>
                      </a:r>
                    </a:p>
                  </a:txBody>
                  <a:tcPr/>
                </a:tc>
                <a:tc>
                  <a:txBody>
                    <a:bodyPr/>
                    <a:lstStyle/>
                    <a:p>
                      <a:r>
                        <a:rPr lang="en-US" dirty="0"/>
                        <a:t>TDS 7 days</a:t>
                      </a:r>
                    </a:p>
                  </a:txBody>
                  <a:tcPr/>
                </a:tc>
                <a:extLst>
                  <a:ext uri="{0D108BD9-81ED-4DB2-BD59-A6C34878D82A}">
                    <a16:rowId xmlns:a16="http://schemas.microsoft.com/office/drawing/2014/main" val="1352826183"/>
                  </a:ext>
                </a:extLst>
              </a:tr>
              <a:tr h="370840">
                <a:tc>
                  <a:txBody>
                    <a:bodyPr/>
                    <a:lstStyle/>
                    <a:p>
                      <a:r>
                        <a:rPr lang="en-US" dirty="0"/>
                        <a:t>Guanfacine</a:t>
                      </a:r>
                    </a:p>
                  </a:txBody>
                  <a:tcPr/>
                </a:tc>
                <a:tc>
                  <a:txBody>
                    <a:bodyPr/>
                    <a:lstStyle/>
                    <a:p>
                      <a:r>
                        <a:rPr lang="en-US" dirty="0"/>
                        <a:t>Tablets 1, 2mg</a:t>
                      </a:r>
                    </a:p>
                    <a:p>
                      <a:r>
                        <a:rPr lang="en-US" dirty="0"/>
                        <a:t>ER Tab 1, 2, 3, 4mg</a:t>
                      </a:r>
                    </a:p>
                  </a:txBody>
                  <a:tcPr/>
                </a:tc>
                <a:tc>
                  <a:txBody>
                    <a:bodyPr/>
                    <a:lstStyle/>
                    <a:p>
                      <a:r>
                        <a:rPr lang="en-US" dirty="0"/>
                        <a:t>1mg BID</a:t>
                      </a:r>
                    </a:p>
                  </a:txBody>
                  <a:tcPr/>
                </a:tc>
                <a:tc>
                  <a:txBody>
                    <a:bodyPr/>
                    <a:lstStyle/>
                    <a:p>
                      <a:r>
                        <a:rPr lang="en-US" dirty="0"/>
                        <a:t>Equally effective to clonidine</a:t>
                      </a:r>
                    </a:p>
                  </a:txBody>
                  <a:tcPr/>
                </a:tc>
                <a:extLst>
                  <a:ext uri="{0D108BD9-81ED-4DB2-BD59-A6C34878D82A}">
                    <a16:rowId xmlns:a16="http://schemas.microsoft.com/office/drawing/2014/main" val="2337883114"/>
                  </a:ext>
                </a:extLst>
              </a:tr>
              <a:tr h="370840">
                <a:tc>
                  <a:txBody>
                    <a:bodyPr/>
                    <a:lstStyle/>
                    <a:p>
                      <a:r>
                        <a:rPr lang="en-US" dirty="0"/>
                        <a:t>Tizanidine</a:t>
                      </a:r>
                    </a:p>
                  </a:txBody>
                  <a:tcPr/>
                </a:tc>
                <a:tc>
                  <a:txBody>
                    <a:bodyPr/>
                    <a:lstStyle/>
                    <a:p>
                      <a:r>
                        <a:rPr lang="en-US" dirty="0"/>
                        <a:t>Tablets 2, 4mg</a:t>
                      </a:r>
                    </a:p>
                    <a:p>
                      <a:r>
                        <a:rPr lang="en-US" dirty="0"/>
                        <a:t>Capsule 2, 4, 6mg</a:t>
                      </a:r>
                    </a:p>
                  </a:txBody>
                  <a:tcPr/>
                </a:tc>
                <a:tc>
                  <a:txBody>
                    <a:bodyPr/>
                    <a:lstStyle/>
                    <a:p>
                      <a:r>
                        <a:rPr lang="en-US" dirty="0"/>
                        <a:t>8mg TID</a:t>
                      </a:r>
                    </a:p>
                  </a:txBody>
                  <a:tcPr/>
                </a:tc>
                <a:tc>
                  <a:txBody>
                    <a:bodyPr/>
                    <a:lstStyle/>
                    <a:p>
                      <a:r>
                        <a:rPr lang="en-US" dirty="0"/>
                        <a:t>Less impact on BP, potentiates NSAIDS</a:t>
                      </a:r>
                    </a:p>
                  </a:txBody>
                  <a:tcPr/>
                </a:tc>
                <a:extLst>
                  <a:ext uri="{0D108BD9-81ED-4DB2-BD59-A6C34878D82A}">
                    <a16:rowId xmlns:a16="http://schemas.microsoft.com/office/drawing/2014/main" val="2932595001"/>
                  </a:ext>
                </a:extLst>
              </a:tr>
              <a:tr h="370840">
                <a:tc>
                  <a:txBody>
                    <a:bodyPr/>
                    <a:lstStyle/>
                    <a:p>
                      <a:r>
                        <a:rPr lang="en-US" dirty="0" err="1"/>
                        <a:t>Lofexadine</a:t>
                      </a:r>
                      <a:endParaRPr lang="en-US" dirty="0"/>
                    </a:p>
                  </a:txBody>
                  <a:tcPr/>
                </a:tc>
                <a:tc>
                  <a:txBody>
                    <a:bodyPr/>
                    <a:lstStyle/>
                    <a:p>
                      <a:r>
                        <a:rPr lang="en-US" dirty="0"/>
                        <a:t>Tablets</a:t>
                      </a:r>
                    </a:p>
                  </a:txBody>
                  <a:tcPr/>
                </a:tc>
                <a:tc>
                  <a:txBody>
                    <a:bodyPr/>
                    <a:lstStyle/>
                    <a:p>
                      <a:r>
                        <a:rPr lang="en-US" dirty="0"/>
                        <a:t>0.54mg QID  </a:t>
                      </a:r>
                    </a:p>
                    <a:p>
                      <a:r>
                        <a:rPr lang="en-US" dirty="0"/>
                        <a:t>(up to 16 tabs per day)</a:t>
                      </a:r>
                    </a:p>
                  </a:txBody>
                  <a:tcPr/>
                </a:tc>
                <a:tc>
                  <a:txBody>
                    <a:bodyPr/>
                    <a:lstStyle/>
                    <a:p>
                      <a:r>
                        <a:rPr lang="en-US" dirty="0"/>
                        <a:t>Tolerability not much different than clonidine</a:t>
                      </a:r>
                    </a:p>
                    <a:p>
                      <a:r>
                        <a:rPr lang="en-US" dirty="0"/>
                        <a:t>~ $24/tab</a:t>
                      </a:r>
                    </a:p>
                  </a:txBody>
                  <a:tcPr/>
                </a:tc>
                <a:extLst>
                  <a:ext uri="{0D108BD9-81ED-4DB2-BD59-A6C34878D82A}">
                    <a16:rowId xmlns:a16="http://schemas.microsoft.com/office/drawing/2014/main" val="3861868243"/>
                  </a:ext>
                </a:extLst>
              </a:tr>
            </a:tbl>
          </a:graphicData>
        </a:graphic>
      </p:graphicFrame>
      <p:sp>
        <p:nvSpPr>
          <p:cNvPr id="5" name="TextBox 4">
            <a:extLst>
              <a:ext uri="{FF2B5EF4-FFF2-40B4-BE49-F238E27FC236}">
                <a16:creationId xmlns:a16="http://schemas.microsoft.com/office/drawing/2014/main" id="{007343AF-C1A0-5DFB-7E0D-AC4F24B372AC}"/>
              </a:ext>
            </a:extLst>
          </p:cNvPr>
          <p:cNvSpPr txBox="1"/>
          <p:nvPr/>
        </p:nvSpPr>
        <p:spPr>
          <a:xfrm>
            <a:off x="359936" y="4818005"/>
            <a:ext cx="5874328" cy="307777"/>
          </a:xfrm>
          <a:prstGeom prst="rect">
            <a:avLst/>
          </a:prstGeom>
          <a:noFill/>
        </p:spPr>
        <p:txBody>
          <a:bodyPr wrap="square" rtlCol="0">
            <a:spAutoFit/>
          </a:bodyPr>
          <a:lstStyle/>
          <a:p>
            <a:r>
              <a:rPr lang="en-US" dirty="0" err="1"/>
              <a:t>Kuszmaul</a:t>
            </a:r>
            <a:r>
              <a:rPr lang="en-US" dirty="0"/>
              <a:t> AK et al. </a:t>
            </a:r>
            <a:r>
              <a:rPr lang="en-US" dirty="0" err="1"/>
              <a:t>JAPhA</a:t>
            </a:r>
            <a:r>
              <a:rPr lang="en-US" dirty="0"/>
              <a:t> 2020;60:145-152</a:t>
            </a:r>
          </a:p>
        </p:txBody>
      </p:sp>
      <p:sp>
        <p:nvSpPr>
          <p:cNvPr id="6" name="TextBox 5">
            <a:extLst>
              <a:ext uri="{FF2B5EF4-FFF2-40B4-BE49-F238E27FC236}">
                <a16:creationId xmlns:a16="http://schemas.microsoft.com/office/drawing/2014/main" id="{AB947A4D-7523-1E7B-A48D-37C148FA2143}"/>
              </a:ext>
            </a:extLst>
          </p:cNvPr>
          <p:cNvSpPr txBox="1"/>
          <p:nvPr/>
        </p:nvSpPr>
        <p:spPr>
          <a:xfrm>
            <a:off x="359936" y="4510228"/>
            <a:ext cx="6341110" cy="307777"/>
          </a:xfrm>
          <a:prstGeom prst="rect">
            <a:avLst/>
          </a:prstGeom>
          <a:noFill/>
        </p:spPr>
        <p:txBody>
          <a:bodyPr wrap="square" rtlCol="0">
            <a:spAutoFit/>
          </a:bodyPr>
          <a:lstStyle/>
          <a:p>
            <a:r>
              <a:rPr lang="en-US" dirty="0" err="1"/>
              <a:t>Gowing</a:t>
            </a:r>
            <a:r>
              <a:rPr lang="en-US" dirty="0"/>
              <a:t> L et al. Cochrane Database of Systematic Reviews 2016;5:CD002024</a:t>
            </a:r>
          </a:p>
        </p:txBody>
      </p:sp>
    </p:spTree>
    <p:extLst>
      <p:ext uri="{BB962C8B-B14F-4D97-AF65-F5344CB8AC3E}">
        <p14:creationId xmlns:p14="http://schemas.microsoft.com/office/powerpoint/2010/main" val="392333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486338-048C-8E48-B5F6-D47297978897}"/>
              </a:ext>
            </a:extLst>
          </p:cNvPr>
          <p:cNvSpPr>
            <a:spLocks noGrp="1"/>
          </p:cNvSpPr>
          <p:nvPr>
            <p:ph type="title"/>
          </p:nvPr>
        </p:nvSpPr>
        <p:spPr/>
        <p:txBody>
          <a:bodyPr/>
          <a:lstStyle/>
          <a:p>
            <a:r>
              <a:rPr lang="en-US" dirty="0"/>
              <a:t>Alpha 2 Agonists and Treatment Retention</a:t>
            </a:r>
          </a:p>
        </p:txBody>
      </p:sp>
      <p:pic>
        <p:nvPicPr>
          <p:cNvPr id="4" name="Picture 3">
            <a:extLst>
              <a:ext uri="{FF2B5EF4-FFF2-40B4-BE49-F238E27FC236}">
                <a16:creationId xmlns:a16="http://schemas.microsoft.com/office/drawing/2014/main" id="{6B9F9E18-4293-6EE7-1C10-14B5EAF6AB0E}"/>
              </a:ext>
            </a:extLst>
          </p:cNvPr>
          <p:cNvPicPr>
            <a:picLocks noChangeAspect="1"/>
          </p:cNvPicPr>
          <p:nvPr/>
        </p:nvPicPr>
        <p:blipFill>
          <a:blip r:embed="rId2"/>
          <a:stretch>
            <a:fillRect/>
          </a:stretch>
        </p:blipFill>
        <p:spPr>
          <a:xfrm>
            <a:off x="2847109" y="1528128"/>
            <a:ext cx="3632489" cy="2968568"/>
          </a:xfrm>
          <a:prstGeom prst="rect">
            <a:avLst/>
          </a:prstGeom>
        </p:spPr>
      </p:pic>
      <p:sp>
        <p:nvSpPr>
          <p:cNvPr id="5" name="TextBox 4">
            <a:extLst>
              <a:ext uri="{FF2B5EF4-FFF2-40B4-BE49-F238E27FC236}">
                <a16:creationId xmlns:a16="http://schemas.microsoft.com/office/drawing/2014/main" id="{5580FDFF-27EC-6A6C-C0C5-DCFE724995BF}"/>
              </a:ext>
            </a:extLst>
          </p:cNvPr>
          <p:cNvSpPr txBox="1"/>
          <p:nvPr/>
        </p:nvSpPr>
        <p:spPr>
          <a:xfrm>
            <a:off x="210297" y="4496696"/>
            <a:ext cx="6384141" cy="307777"/>
          </a:xfrm>
          <a:prstGeom prst="rect">
            <a:avLst/>
          </a:prstGeom>
          <a:noFill/>
        </p:spPr>
        <p:txBody>
          <a:bodyPr wrap="square" rtlCol="0">
            <a:spAutoFit/>
          </a:bodyPr>
          <a:lstStyle/>
          <a:p>
            <a:r>
              <a:rPr lang="en-US" dirty="0"/>
              <a:t>Spencer L, Gregory M. JSAT 1989;6:113-117</a:t>
            </a:r>
          </a:p>
        </p:txBody>
      </p:sp>
      <p:sp>
        <p:nvSpPr>
          <p:cNvPr id="6" name="TextBox 5">
            <a:extLst>
              <a:ext uri="{FF2B5EF4-FFF2-40B4-BE49-F238E27FC236}">
                <a16:creationId xmlns:a16="http://schemas.microsoft.com/office/drawing/2014/main" id="{3C170E2A-812C-75BA-C9FE-C9113C4245E5}"/>
              </a:ext>
            </a:extLst>
          </p:cNvPr>
          <p:cNvSpPr txBox="1"/>
          <p:nvPr/>
        </p:nvSpPr>
        <p:spPr>
          <a:xfrm>
            <a:off x="1101436" y="927920"/>
            <a:ext cx="4488873" cy="307777"/>
          </a:xfrm>
          <a:prstGeom prst="rect">
            <a:avLst/>
          </a:prstGeom>
          <a:noFill/>
        </p:spPr>
        <p:txBody>
          <a:bodyPr wrap="square" rtlCol="0">
            <a:spAutoFit/>
          </a:bodyPr>
          <a:lstStyle/>
          <a:p>
            <a:r>
              <a:rPr lang="en-US" dirty="0"/>
              <a:t>Study of clonidine TDS at Haight Ashbury Free Clinic</a:t>
            </a:r>
          </a:p>
        </p:txBody>
      </p:sp>
    </p:spTree>
    <p:extLst>
      <p:ext uri="{BB962C8B-B14F-4D97-AF65-F5344CB8AC3E}">
        <p14:creationId xmlns:p14="http://schemas.microsoft.com/office/powerpoint/2010/main" val="143700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CC304B-77FF-D7CF-1A89-1D7E00A01822}"/>
              </a:ext>
            </a:extLst>
          </p:cNvPr>
          <p:cNvSpPr>
            <a:spLocks noGrp="1"/>
          </p:cNvSpPr>
          <p:nvPr>
            <p:ph type="body" idx="1"/>
          </p:nvPr>
        </p:nvSpPr>
        <p:spPr/>
        <p:txBody>
          <a:bodyPr/>
          <a:lstStyle/>
          <a:p>
            <a:pPr marL="0" indent="0">
              <a:buNone/>
            </a:pPr>
            <a:r>
              <a:rPr lang="en-US" sz="1600" dirty="0">
                <a:latin typeface="+mj-lt"/>
              </a:rPr>
              <a:t>Only initiate upon presentation of symptoms (and after prioritizing opioid replacement and alpha 2 agonists)</a:t>
            </a:r>
          </a:p>
          <a:p>
            <a:r>
              <a:rPr lang="en-US" sz="1600" dirty="0">
                <a:latin typeface="+mj-lt"/>
              </a:rPr>
              <a:t>Insomnia- trazodone, benzodiazepine</a:t>
            </a:r>
          </a:p>
          <a:p>
            <a:r>
              <a:rPr lang="en-US" sz="1600" dirty="0">
                <a:latin typeface="+mj-lt"/>
              </a:rPr>
              <a:t>Anxiety- benzodiazepine, antihistamine</a:t>
            </a:r>
          </a:p>
          <a:p>
            <a:r>
              <a:rPr lang="en-US" sz="1600" dirty="0">
                <a:latin typeface="+mj-lt"/>
              </a:rPr>
              <a:t>Nausea- ondansetron, promethazine</a:t>
            </a:r>
          </a:p>
          <a:p>
            <a:r>
              <a:rPr lang="en-US" sz="1600" dirty="0">
                <a:latin typeface="+mj-lt"/>
              </a:rPr>
              <a:t>Diarrhea- loperamide</a:t>
            </a:r>
          </a:p>
          <a:p>
            <a:r>
              <a:rPr lang="en-US" sz="1600" dirty="0">
                <a:latin typeface="+mj-lt"/>
              </a:rPr>
              <a:t>Muscle cramps- ibuprofen, naproxen, APAP</a:t>
            </a:r>
          </a:p>
          <a:p>
            <a:pPr marL="139700" indent="0">
              <a:buNone/>
            </a:pPr>
            <a:endParaRPr lang="en-US" sz="1600" dirty="0">
              <a:latin typeface="+mj-lt"/>
            </a:endParaRPr>
          </a:p>
          <a:p>
            <a:pPr marL="139700" indent="0">
              <a:buNone/>
            </a:pPr>
            <a:endParaRPr lang="en-US" sz="1600" dirty="0">
              <a:latin typeface="+mj-lt"/>
            </a:endParaRPr>
          </a:p>
          <a:p>
            <a:pPr marL="139700" indent="0">
              <a:buNone/>
            </a:pPr>
            <a:r>
              <a:rPr lang="en-US" sz="1600" dirty="0">
                <a:latin typeface="+mj-lt"/>
              </a:rPr>
              <a:t>Avoid: unnecessary adjunctive treatments, unnecessary polypharmacy, opioid antagonists, antipsychotics (low dose quetiapine), </a:t>
            </a:r>
            <a:r>
              <a:rPr lang="en-US" sz="1600" dirty="0" err="1">
                <a:latin typeface="+mj-lt"/>
              </a:rPr>
              <a:t>gabapentinoids</a:t>
            </a:r>
            <a:r>
              <a:rPr lang="en-US" sz="1600" dirty="0">
                <a:latin typeface="+mj-lt"/>
              </a:rPr>
              <a:t>, skeletal muscle relaxers</a:t>
            </a:r>
          </a:p>
          <a:p>
            <a:pPr marL="139700" indent="0">
              <a:buNone/>
            </a:pPr>
            <a:endParaRPr lang="en-US" dirty="0"/>
          </a:p>
        </p:txBody>
      </p:sp>
      <p:sp>
        <p:nvSpPr>
          <p:cNvPr id="3" name="Title 2">
            <a:extLst>
              <a:ext uri="{FF2B5EF4-FFF2-40B4-BE49-F238E27FC236}">
                <a16:creationId xmlns:a16="http://schemas.microsoft.com/office/drawing/2014/main" id="{B07E5FFF-C235-FE1A-D18F-FA0CE183C8C7}"/>
              </a:ext>
            </a:extLst>
          </p:cNvPr>
          <p:cNvSpPr>
            <a:spLocks noGrp="1"/>
          </p:cNvSpPr>
          <p:nvPr>
            <p:ph type="title"/>
          </p:nvPr>
        </p:nvSpPr>
        <p:spPr/>
        <p:txBody>
          <a:bodyPr/>
          <a:lstStyle/>
          <a:p>
            <a:r>
              <a:rPr lang="en-US" dirty="0"/>
              <a:t>Other Adjunctive Strategies</a:t>
            </a:r>
          </a:p>
        </p:txBody>
      </p:sp>
    </p:spTree>
    <p:extLst>
      <p:ext uri="{BB962C8B-B14F-4D97-AF65-F5344CB8AC3E}">
        <p14:creationId xmlns:p14="http://schemas.microsoft.com/office/powerpoint/2010/main" val="90220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36A9C-BAA2-7B11-4EF5-9A45A9B64EC1}"/>
              </a:ext>
            </a:extLst>
          </p:cNvPr>
          <p:cNvSpPr>
            <a:spLocks noGrp="1"/>
          </p:cNvSpPr>
          <p:nvPr>
            <p:ph type="ctrTitle"/>
          </p:nvPr>
        </p:nvSpPr>
        <p:spPr/>
        <p:txBody>
          <a:bodyPr/>
          <a:lstStyle/>
          <a:p>
            <a:r>
              <a:rPr lang="en-US" dirty="0"/>
              <a:t>NCCC Case</a:t>
            </a:r>
          </a:p>
        </p:txBody>
      </p:sp>
    </p:spTree>
    <p:extLst>
      <p:ext uri="{BB962C8B-B14F-4D97-AF65-F5344CB8AC3E}">
        <p14:creationId xmlns:p14="http://schemas.microsoft.com/office/powerpoint/2010/main" val="750490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E54424-53B9-76A2-5626-9E751C655984}"/>
              </a:ext>
            </a:extLst>
          </p:cNvPr>
          <p:cNvSpPr>
            <a:spLocks noGrp="1"/>
          </p:cNvSpPr>
          <p:nvPr>
            <p:ph type="body" idx="1"/>
          </p:nvPr>
        </p:nvSpPr>
        <p:spPr/>
        <p:txBody>
          <a:bodyPr>
            <a:normAutofit/>
          </a:bodyPr>
          <a:lstStyle/>
          <a:p>
            <a:r>
              <a:rPr lang="en-US" sz="1600" dirty="0">
                <a:latin typeface="+mn-lt"/>
              </a:rPr>
              <a:t>58 </a:t>
            </a:r>
            <a:r>
              <a:rPr lang="en-US" sz="1600" dirty="0" err="1">
                <a:latin typeface="+mn-lt"/>
              </a:rPr>
              <a:t>yo</a:t>
            </a:r>
            <a:r>
              <a:rPr lang="en-US" sz="1600" dirty="0">
                <a:latin typeface="+mn-lt"/>
              </a:rPr>
              <a:t> F with a h/o chronic pain, subsequently developed OUD involving street-obtained oxycodone. </a:t>
            </a:r>
          </a:p>
          <a:p>
            <a:r>
              <a:rPr lang="en-US" sz="1600" dirty="0">
                <a:latin typeface="+mn-lt"/>
              </a:rPr>
              <a:t>Patient thinks each tablet is 30mg and usually takes 3-4 tablets per day. Has tried to decrease use/quit on own without success -- finds it challenging to manage/tolerate withdrawal. </a:t>
            </a:r>
          </a:p>
          <a:p>
            <a:r>
              <a:rPr lang="en-US" sz="1600" dirty="0">
                <a:latin typeface="+mn-lt"/>
              </a:rPr>
              <a:t>Husband also has h/o chronic pain, also uses street-obtained pain medications but not as much or as often as patient. </a:t>
            </a:r>
          </a:p>
        </p:txBody>
      </p:sp>
      <p:sp>
        <p:nvSpPr>
          <p:cNvPr id="2" name="Title 1">
            <a:extLst>
              <a:ext uri="{FF2B5EF4-FFF2-40B4-BE49-F238E27FC236}">
                <a16:creationId xmlns:a16="http://schemas.microsoft.com/office/drawing/2014/main" id="{B9729F8C-510F-2B77-1D7A-42BE02020403}"/>
              </a:ext>
            </a:extLst>
          </p:cNvPr>
          <p:cNvSpPr>
            <a:spLocks noGrp="1"/>
          </p:cNvSpPr>
          <p:nvPr>
            <p:ph type="title"/>
          </p:nvPr>
        </p:nvSpPr>
        <p:spPr/>
        <p:txBody>
          <a:bodyPr/>
          <a:lstStyle/>
          <a:p>
            <a:r>
              <a:rPr lang="en-US" dirty="0"/>
              <a:t>Case Summary</a:t>
            </a:r>
          </a:p>
        </p:txBody>
      </p:sp>
    </p:spTree>
    <p:extLst>
      <p:ext uri="{BB962C8B-B14F-4D97-AF65-F5344CB8AC3E}">
        <p14:creationId xmlns:p14="http://schemas.microsoft.com/office/powerpoint/2010/main" val="136553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66DD9-3661-6B92-E1E0-DF96A4C2BEB5}"/>
              </a:ext>
            </a:extLst>
          </p:cNvPr>
          <p:cNvSpPr>
            <a:spLocks noGrp="1"/>
          </p:cNvSpPr>
          <p:nvPr>
            <p:ph type="title"/>
          </p:nvPr>
        </p:nvSpPr>
        <p:spPr/>
        <p:txBody>
          <a:bodyPr/>
          <a:lstStyle/>
          <a:p>
            <a:r>
              <a:rPr lang="en-US" dirty="0"/>
              <a:t>Opioid Withdrawal</a:t>
            </a:r>
          </a:p>
        </p:txBody>
      </p:sp>
      <p:sp>
        <p:nvSpPr>
          <p:cNvPr id="4" name="Rectangle 3">
            <a:extLst>
              <a:ext uri="{FF2B5EF4-FFF2-40B4-BE49-F238E27FC236}">
                <a16:creationId xmlns:a16="http://schemas.microsoft.com/office/drawing/2014/main" id="{3338B3C3-14A8-49E1-D7A3-DDB949F917AB}"/>
              </a:ext>
            </a:extLst>
          </p:cNvPr>
          <p:cNvSpPr/>
          <p:nvPr/>
        </p:nvSpPr>
        <p:spPr>
          <a:xfrm>
            <a:off x="3150394" y="1368721"/>
            <a:ext cx="2143125" cy="648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Dependence</a:t>
            </a:r>
          </a:p>
        </p:txBody>
      </p:sp>
      <p:sp>
        <p:nvSpPr>
          <p:cNvPr id="5" name="TextBox 4">
            <a:extLst>
              <a:ext uri="{FF2B5EF4-FFF2-40B4-BE49-F238E27FC236}">
                <a16:creationId xmlns:a16="http://schemas.microsoft.com/office/drawing/2014/main" id="{F322E11B-10E1-68C4-1233-727757325C72}"/>
              </a:ext>
            </a:extLst>
          </p:cNvPr>
          <p:cNvSpPr txBox="1"/>
          <p:nvPr/>
        </p:nvSpPr>
        <p:spPr>
          <a:xfrm>
            <a:off x="285748" y="1510604"/>
            <a:ext cx="2507455" cy="523220"/>
          </a:xfrm>
          <a:prstGeom prst="rect">
            <a:avLst/>
          </a:prstGeom>
          <a:noFill/>
        </p:spPr>
        <p:txBody>
          <a:bodyPr wrap="square" rtlCol="0">
            <a:spAutoFit/>
          </a:bodyPr>
          <a:lstStyle/>
          <a:p>
            <a:pPr algn="ctr"/>
            <a:r>
              <a:rPr lang="en-US" dirty="0"/>
              <a:t>Opioid Exposure</a:t>
            </a:r>
          </a:p>
          <a:p>
            <a:pPr algn="ctr"/>
            <a:r>
              <a:rPr lang="en-US" dirty="0"/>
              <a:t>(Dosed &lt; half-life for ~2 </a:t>
            </a:r>
            <a:r>
              <a:rPr lang="en-US" dirty="0" err="1"/>
              <a:t>wks</a:t>
            </a:r>
            <a:r>
              <a:rPr lang="en-US" dirty="0"/>
              <a:t>)</a:t>
            </a:r>
          </a:p>
        </p:txBody>
      </p:sp>
      <p:cxnSp>
        <p:nvCxnSpPr>
          <p:cNvPr id="7" name="Straight Arrow Connector 6">
            <a:extLst>
              <a:ext uri="{FF2B5EF4-FFF2-40B4-BE49-F238E27FC236}">
                <a16:creationId xmlns:a16="http://schemas.microsoft.com/office/drawing/2014/main" id="{9B4682B1-6D81-8A28-6CF6-62C4716F6E8A}"/>
              </a:ext>
            </a:extLst>
          </p:cNvPr>
          <p:cNvCxnSpPr>
            <a:cxnSpLocks/>
          </p:cNvCxnSpPr>
          <p:nvPr/>
        </p:nvCxnSpPr>
        <p:spPr>
          <a:xfrm>
            <a:off x="2357438" y="1664492"/>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CB0F54F-1631-C6A4-BB1C-EE2507B00103}"/>
              </a:ext>
            </a:extLst>
          </p:cNvPr>
          <p:cNvCxnSpPr>
            <a:cxnSpLocks/>
          </p:cNvCxnSpPr>
          <p:nvPr/>
        </p:nvCxnSpPr>
        <p:spPr>
          <a:xfrm flipH="1">
            <a:off x="2457450" y="2821781"/>
            <a:ext cx="1028701"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32E560-322E-926F-502F-97CBF580D982}"/>
              </a:ext>
            </a:extLst>
          </p:cNvPr>
          <p:cNvCxnSpPr>
            <a:cxnSpLocks/>
          </p:cNvCxnSpPr>
          <p:nvPr/>
        </p:nvCxnSpPr>
        <p:spPr>
          <a:xfrm>
            <a:off x="4950619" y="2800169"/>
            <a:ext cx="1328737" cy="719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7272FE-536A-41B2-FAB2-3DA17A783CEA}"/>
              </a:ext>
            </a:extLst>
          </p:cNvPr>
          <p:cNvCxnSpPr>
            <a:cxnSpLocks/>
          </p:cNvCxnSpPr>
          <p:nvPr/>
        </p:nvCxnSpPr>
        <p:spPr>
          <a:xfrm>
            <a:off x="4221957" y="2050166"/>
            <a:ext cx="0" cy="325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B5E64C-B772-E649-F438-C7B38A280D5C}"/>
              </a:ext>
            </a:extLst>
          </p:cNvPr>
          <p:cNvSpPr txBox="1"/>
          <p:nvPr/>
        </p:nvSpPr>
        <p:spPr>
          <a:xfrm>
            <a:off x="3511153" y="2375754"/>
            <a:ext cx="1535906" cy="523220"/>
          </a:xfrm>
          <a:prstGeom prst="rect">
            <a:avLst/>
          </a:prstGeom>
          <a:noFill/>
        </p:spPr>
        <p:txBody>
          <a:bodyPr wrap="square" rtlCol="0">
            <a:spAutoFit/>
          </a:bodyPr>
          <a:lstStyle/>
          <a:p>
            <a:r>
              <a:rPr lang="en-US" dirty="0"/>
              <a:t>Interruption of opioid exposure</a:t>
            </a:r>
          </a:p>
        </p:txBody>
      </p:sp>
      <p:sp>
        <p:nvSpPr>
          <p:cNvPr id="18" name="TextBox 17">
            <a:extLst>
              <a:ext uri="{FF2B5EF4-FFF2-40B4-BE49-F238E27FC236}">
                <a16:creationId xmlns:a16="http://schemas.microsoft.com/office/drawing/2014/main" id="{39BF2A45-C82C-BA3B-FEE9-0EB0DF22B6B4}"/>
              </a:ext>
            </a:extLst>
          </p:cNvPr>
          <p:cNvSpPr txBox="1"/>
          <p:nvPr/>
        </p:nvSpPr>
        <p:spPr>
          <a:xfrm>
            <a:off x="1528766" y="2604075"/>
            <a:ext cx="1593054" cy="646331"/>
          </a:xfrm>
          <a:prstGeom prst="rect">
            <a:avLst/>
          </a:prstGeom>
          <a:noFill/>
        </p:spPr>
        <p:txBody>
          <a:bodyPr wrap="square" rtlCol="0">
            <a:spAutoFit/>
          </a:bodyPr>
          <a:lstStyle/>
          <a:p>
            <a:r>
              <a:rPr lang="en-US" sz="1200" dirty="0"/>
              <a:t>antagonist</a:t>
            </a:r>
          </a:p>
          <a:p>
            <a:r>
              <a:rPr lang="en-US" sz="1200" dirty="0"/>
              <a:t>partial agonist</a:t>
            </a:r>
          </a:p>
          <a:p>
            <a:r>
              <a:rPr lang="en-US" sz="1200" dirty="0"/>
              <a:t>agonist-antagonist</a:t>
            </a:r>
          </a:p>
        </p:txBody>
      </p:sp>
      <p:sp>
        <p:nvSpPr>
          <p:cNvPr id="19" name="TextBox 18">
            <a:extLst>
              <a:ext uri="{FF2B5EF4-FFF2-40B4-BE49-F238E27FC236}">
                <a16:creationId xmlns:a16="http://schemas.microsoft.com/office/drawing/2014/main" id="{475E40C0-2A21-137B-8D7C-3E06BB3D335D}"/>
              </a:ext>
            </a:extLst>
          </p:cNvPr>
          <p:cNvSpPr txBox="1"/>
          <p:nvPr/>
        </p:nvSpPr>
        <p:spPr>
          <a:xfrm>
            <a:off x="5664994" y="2777619"/>
            <a:ext cx="2528887" cy="461665"/>
          </a:xfrm>
          <a:prstGeom prst="rect">
            <a:avLst/>
          </a:prstGeom>
          <a:noFill/>
        </p:spPr>
        <p:txBody>
          <a:bodyPr wrap="square" rtlCol="0">
            <a:spAutoFit/>
          </a:bodyPr>
          <a:lstStyle/>
          <a:p>
            <a:r>
              <a:rPr lang="en-US" sz="1200" dirty="0"/>
              <a:t>cessation of use</a:t>
            </a:r>
          </a:p>
          <a:p>
            <a:r>
              <a:rPr lang="en-US" sz="1200" dirty="0"/>
              <a:t>decrease in dose/frequency</a:t>
            </a:r>
          </a:p>
        </p:txBody>
      </p:sp>
      <p:sp>
        <p:nvSpPr>
          <p:cNvPr id="22" name="Rectangle 21">
            <a:extLst>
              <a:ext uri="{FF2B5EF4-FFF2-40B4-BE49-F238E27FC236}">
                <a16:creationId xmlns:a16="http://schemas.microsoft.com/office/drawing/2014/main" id="{430189FE-256D-3E3A-3A89-EED065A4850E}"/>
              </a:ext>
            </a:extLst>
          </p:cNvPr>
          <p:cNvSpPr/>
          <p:nvPr/>
        </p:nvSpPr>
        <p:spPr>
          <a:xfrm>
            <a:off x="785813" y="3736181"/>
            <a:ext cx="286464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Precipitated Withdrawal</a:t>
            </a:r>
          </a:p>
        </p:txBody>
      </p:sp>
      <p:sp>
        <p:nvSpPr>
          <p:cNvPr id="24" name="Rectangle 23">
            <a:extLst>
              <a:ext uri="{FF2B5EF4-FFF2-40B4-BE49-F238E27FC236}">
                <a16:creationId xmlns:a16="http://schemas.microsoft.com/office/drawing/2014/main" id="{6835347C-8357-6E82-3591-8238926E54CB}"/>
              </a:ext>
            </a:extLst>
          </p:cNvPr>
          <p:cNvSpPr/>
          <p:nvPr/>
        </p:nvSpPr>
        <p:spPr>
          <a:xfrm>
            <a:off x="4950619" y="3814763"/>
            <a:ext cx="3243262" cy="51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Spontaneous Withdrawal</a:t>
            </a:r>
          </a:p>
        </p:txBody>
      </p:sp>
    </p:spTree>
    <p:extLst>
      <p:ext uri="{BB962C8B-B14F-4D97-AF65-F5344CB8AC3E}">
        <p14:creationId xmlns:p14="http://schemas.microsoft.com/office/powerpoint/2010/main" val="225274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E54424-53B9-76A2-5626-9E751C655984}"/>
              </a:ext>
            </a:extLst>
          </p:cNvPr>
          <p:cNvSpPr>
            <a:spLocks noGrp="1"/>
          </p:cNvSpPr>
          <p:nvPr>
            <p:ph type="body" idx="1"/>
          </p:nvPr>
        </p:nvSpPr>
        <p:spPr/>
        <p:txBody>
          <a:bodyPr>
            <a:normAutofit lnSpcReduction="10000"/>
          </a:bodyPr>
          <a:lstStyle/>
          <a:p>
            <a:r>
              <a:rPr lang="en-US" sz="1600" dirty="0">
                <a:latin typeface="+mj-lt"/>
              </a:rPr>
              <a:t>Patient completed phone intake with clinic staff yesterday and was motivated to start buprenorphine/naloxone.</a:t>
            </a:r>
          </a:p>
          <a:p>
            <a:r>
              <a:rPr lang="en-US" sz="1600" dirty="0">
                <a:latin typeface="+mj-lt"/>
              </a:rPr>
              <a:t>Prescribed limited number of </a:t>
            </a:r>
            <a:r>
              <a:rPr lang="en-US" sz="1600" dirty="0" err="1">
                <a:latin typeface="+mj-lt"/>
              </a:rPr>
              <a:t>bup</a:t>
            </a:r>
            <a:r>
              <a:rPr lang="en-US" sz="1600" dirty="0">
                <a:latin typeface="+mj-lt"/>
              </a:rPr>
              <a:t>/</a:t>
            </a:r>
            <a:r>
              <a:rPr lang="en-US" sz="1600" dirty="0" err="1">
                <a:latin typeface="+mj-lt"/>
              </a:rPr>
              <a:t>nx</a:t>
            </a:r>
            <a:r>
              <a:rPr lang="en-US" sz="1600" dirty="0">
                <a:latin typeface="+mj-lt"/>
              </a:rPr>
              <a:t> films (4/1mg) with plan to come for in-person follow-up evaluation tomorrow after home induction today.</a:t>
            </a:r>
          </a:p>
          <a:p>
            <a:r>
              <a:rPr lang="en-US" sz="1600" dirty="0">
                <a:latin typeface="+mj-lt"/>
              </a:rPr>
              <a:t>Pt took last dose of oxycodone yesterday afternoon 2pm local time and then started induction this morning. Tolerated first dose (4mg), then took second dose (another 4mg) 30min after the first -- had been instructed to take second dose after waiting an hour but took it a little earlier than instructed. </a:t>
            </a:r>
          </a:p>
          <a:p>
            <a:r>
              <a:rPr lang="en-US" sz="1600" dirty="0">
                <a:latin typeface="+mj-lt"/>
              </a:rPr>
              <a:t>Nurse called patient to check on home induction and patient reports she's feeling "horrible", like "nerves are on fire" and head feels "foggy". Current symptoms feel different from usual withdrawal symptoms. </a:t>
            </a:r>
          </a:p>
          <a:p>
            <a:r>
              <a:rPr lang="en-US" sz="1600" dirty="0">
                <a:latin typeface="+mj-lt"/>
              </a:rPr>
              <a:t>Patient did not calculate SOWS this morning prior to starting induction -- does recall experiencing withdrawal symptoms last night.</a:t>
            </a:r>
          </a:p>
        </p:txBody>
      </p:sp>
      <p:sp>
        <p:nvSpPr>
          <p:cNvPr id="2" name="Title 1">
            <a:extLst>
              <a:ext uri="{FF2B5EF4-FFF2-40B4-BE49-F238E27FC236}">
                <a16:creationId xmlns:a16="http://schemas.microsoft.com/office/drawing/2014/main" id="{B9729F8C-510F-2B77-1D7A-42BE02020403}"/>
              </a:ext>
            </a:extLst>
          </p:cNvPr>
          <p:cNvSpPr>
            <a:spLocks noGrp="1"/>
          </p:cNvSpPr>
          <p:nvPr>
            <p:ph type="title"/>
          </p:nvPr>
        </p:nvSpPr>
        <p:spPr/>
        <p:txBody>
          <a:bodyPr/>
          <a:lstStyle/>
          <a:p>
            <a:r>
              <a:rPr lang="en-US" dirty="0"/>
              <a:t>Case Summary</a:t>
            </a:r>
          </a:p>
        </p:txBody>
      </p:sp>
    </p:spTree>
    <p:extLst>
      <p:ext uri="{BB962C8B-B14F-4D97-AF65-F5344CB8AC3E}">
        <p14:creationId xmlns:p14="http://schemas.microsoft.com/office/powerpoint/2010/main" val="337268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2721C-1CE1-C233-89F1-94C870D62795}"/>
              </a:ext>
            </a:extLst>
          </p:cNvPr>
          <p:cNvSpPr>
            <a:spLocks noGrp="1"/>
          </p:cNvSpPr>
          <p:nvPr>
            <p:ph type="body" idx="1"/>
          </p:nvPr>
        </p:nvSpPr>
        <p:spPr/>
        <p:txBody>
          <a:bodyPr/>
          <a:lstStyle/>
          <a:p>
            <a:r>
              <a:rPr lang="en-US" sz="1600" dirty="0">
                <a:latin typeface="+mj-lt"/>
              </a:rPr>
              <a:t>Is this precipitated withdrawal? </a:t>
            </a:r>
          </a:p>
          <a:p>
            <a:r>
              <a:rPr lang="en-US" sz="1600" dirty="0">
                <a:latin typeface="+mj-lt"/>
              </a:rPr>
              <a:t>How best to evaluate patient and manage symptoms? </a:t>
            </a:r>
          </a:p>
          <a:p>
            <a:r>
              <a:rPr lang="en-US" sz="1600" dirty="0">
                <a:latin typeface="+mj-lt"/>
              </a:rPr>
              <a:t>Should the induction be abandoned, or should the patient keep going with more </a:t>
            </a:r>
            <a:r>
              <a:rPr lang="en-US" sz="1600" dirty="0" err="1">
                <a:latin typeface="+mj-lt"/>
              </a:rPr>
              <a:t>bup</a:t>
            </a:r>
            <a:r>
              <a:rPr lang="en-US" sz="1600" dirty="0">
                <a:latin typeface="+mj-lt"/>
              </a:rPr>
              <a:t>/</a:t>
            </a:r>
            <a:r>
              <a:rPr lang="en-US" sz="1600" dirty="0" err="1">
                <a:latin typeface="+mj-lt"/>
              </a:rPr>
              <a:t>nx</a:t>
            </a:r>
            <a:r>
              <a:rPr lang="en-US" sz="1600" dirty="0">
                <a:latin typeface="+mj-lt"/>
              </a:rPr>
              <a:t>? </a:t>
            </a:r>
          </a:p>
          <a:p>
            <a:r>
              <a:rPr lang="en-US" sz="1600" dirty="0">
                <a:latin typeface="+mj-lt"/>
              </a:rPr>
              <a:t>If the care team and patient opt to move forward with additional </a:t>
            </a:r>
            <a:r>
              <a:rPr lang="en-US" sz="1600" dirty="0" err="1">
                <a:latin typeface="+mj-lt"/>
              </a:rPr>
              <a:t>bup</a:t>
            </a:r>
            <a:r>
              <a:rPr lang="en-US" sz="1600" dirty="0">
                <a:latin typeface="+mj-lt"/>
              </a:rPr>
              <a:t>/</a:t>
            </a:r>
            <a:r>
              <a:rPr lang="en-US" sz="1600" dirty="0" err="1">
                <a:latin typeface="+mj-lt"/>
              </a:rPr>
              <a:t>nx</a:t>
            </a:r>
            <a:r>
              <a:rPr lang="en-US" sz="1600" dirty="0">
                <a:latin typeface="+mj-lt"/>
              </a:rPr>
              <a:t>, how much should the next dose(s) be and when should they be taken?</a:t>
            </a:r>
          </a:p>
          <a:p>
            <a:pPr marL="139700" indent="0">
              <a:buNone/>
            </a:pPr>
            <a:endParaRPr lang="en-US" b="1" dirty="0"/>
          </a:p>
        </p:txBody>
      </p:sp>
      <p:sp>
        <p:nvSpPr>
          <p:cNvPr id="2" name="Title 1">
            <a:extLst>
              <a:ext uri="{FF2B5EF4-FFF2-40B4-BE49-F238E27FC236}">
                <a16:creationId xmlns:a16="http://schemas.microsoft.com/office/drawing/2014/main" id="{7F403720-0B52-9F60-08E9-2BE0DD55728C}"/>
              </a:ext>
            </a:extLst>
          </p:cNvPr>
          <p:cNvSpPr>
            <a:spLocks noGrp="1"/>
          </p:cNvSpPr>
          <p:nvPr>
            <p:ph type="title"/>
          </p:nvPr>
        </p:nvSpPr>
        <p:spPr/>
        <p:txBody>
          <a:bodyPr/>
          <a:lstStyle/>
          <a:p>
            <a:r>
              <a:rPr lang="en-US" dirty="0"/>
              <a:t>Main Questions</a:t>
            </a:r>
          </a:p>
        </p:txBody>
      </p:sp>
    </p:spTree>
    <p:extLst>
      <p:ext uri="{BB962C8B-B14F-4D97-AF65-F5344CB8AC3E}">
        <p14:creationId xmlns:p14="http://schemas.microsoft.com/office/powerpoint/2010/main" val="186799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0"/>
          <p:cNvPicPr preferRelativeResize="0"/>
          <p:nvPr/>
        </p:nvPicPr>
        <p:blipFill rotWithShape="1">
          <a:blip r:embed="rId3">
            <a:alphaModFix/>
          </a:blip>
          <a:srcRect t="19401" b="67204"/>
          <a:stretch/>
        </p:blipFill>
        <p:spPr>
          <a:xfrm>
            <a:off x="0" y="-144736"/>
            <a:ext cx="9144000" cy="380213"/>
          </a:xfrm>
          <a:prstGeom prst="rect">
            <a:avLst/>
          </a:prstGeom>
          <a:noFill/>
          <a:ln>
            <a:noFill/>
          </a:ln>
        </p:spPr>
      </p:pic>
      <p:pic>
        <p:nvPicPr>
          <p:cNvPr id="369" name="Google Shape;369;p20"/>
          <p:cNvPicPr preferRelativeResize="0"/>
          <p:nvPr/>
        </p:nvPicPr>
        <p:blipFill rotWithShape="1">
          <a:blip r:embed="rId4">
            <a:alphaModFix/>
          </a:blip>
          <a:srcRect/>
          <a:stretch/>
        </p:blipFill>
        <p:spPr>
          <a:xfrm>
            <a:off x="861567" y="424219"/>
            <a:ext cx="3055370" cy="778627"/>
          </a:xfrm>
          <a:prstGeom prst="rect">
            <a:avLst/>
          </a:prstGeom>
          <a:noFill/>
          <a:ln>
            <a:noFill/>
          </a:ln>
        </p:spPr>
      </p:pic>
      <p:sp>
        <p:nvSpPr>
          <p:cNvPr id="370" name="Google Shape;370;p20"/>
          <p:cNvSpPr txBox="1">
            <a:spLocks noGrp="1"/>
          </p:cNvSpPr>
          <p:nvPr>
            <p:ph type="title" idx="4294967295"/>
          </p:nvPr>
        </p:nvSpPr>
        <p:spPr>
          <a:xfrm>
            <a:off x="4529460" y="547583"/>
            <a:ext cx="4421920" cy="718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350"/>
              <a:buFont typeface="Helvetica Neue Light"/>
              <a:buNone/>
            </a:pPr>
            <a:r>
              <a:rPr lang="en-US" sz="1350" b="0" i="0" u="none" strike="noStrike" cap="none">
                <a:solidFill>
                  <a:schemeClr val="dk1"/>
                </a:solidFill>
                <a:latin typeface="Helvetica Neue Light"/>
                <a:ea typeface="Helvetica Neue Light"/>
                <a:cs typeface="Helvetica Neue Light"/>
                <a:sym typeface="Helvetica Neue Light"/>
              </a:rPr>
              <a:t>The National Clinician Consultation Center is a free telephone advice service for clinicians, by clinicians.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350"/>
              <a:buFont typeface="Helvetica Neue Light"/>
              <a:buNone/>
            </a:pPr>
            <a:r>
              <a:rPr lang="en-US" sz="1350" b="0" i="0" u="none" strike="noStrike" cap="none">
                <a:solidFill>
                  <a:schemeClr val="dk1"/>
                </a:solidFill>
                <a:latin typeface="Helvetica Neue Light"/>
                <a:ea typeface="Helvetica Neue Light"/>
                <a:cs typeface="Helvetica Neue Light"/>
                <a:sym typeface="Helvetica Neue Light"/>
              </a:rPr>
              <a:t>Go to </a:t>
            </a:r>
            <a:r>
              <a:rPr lang="en-US" sz="1350" b="1" i="0" u="none" strike="noStrike" cap="none">
                <a:solidFill>
                  <a:schemeClr val="dk1"/>
                </a:solidFill>
                <a:latin typeface="Helvetica Neue"/>
                <a:ea typeface="Helvetica Neue"/>
                <a:cs typeface="Helvetica Neue"/>
                <a:sym typeface="Helvetica Neue"/>
              </a:rPr>
              <a:t>nccc.ucsf.edu </a:t>
            </a:r>
            <a:r>
              <a:rPr lang="en-US" sz="1350" b="0" i="0" u="none" strike="noStrike" cap="none">
                <a:solidFill>
                  <a:schemeClr val="dk1"/>
                </a:solidFill>
                <a:latin typeface="Helvetica Neue Light"/>
                <a:ea typeface="Helvetica Neue Light"/>
                <a:cs typeface="Helvetica Neue Light"/>
                <a:sym typeface="Helvetica Neue Light"/>
              </a:rPr>
              <a:t>for more information.</a:t>
            </a:r>
            <a:endParaRPr sz="1400" b="0" i="0" u="none" strike="noStrike" cap="none">
              <a:solidFill>
                <a:srgbClr val="000000"/>
              </a:solidFill>
              <a:latin typeface="Arial"/>
              <a:ea typeface="Arial"/>
              <a:cs typeface="Arial"/>
              <a:sym typeface="Arial"/>
            </a:endParaRPr>
          </a:p>
        </p:txBody>
      </p:sp>
      <p:grpSp>
        <p:nvGrpSpPr>
          <p:cNvPr id="371" name="Google Shape;371;p20" descr="contact information for the HIV/AIDS Warline 800-933-3413"/>
          <p:cNvGrpSpPr/>
          <p:nvPr/>
        </p:nvGrpSpPr>
        <p:grpSpPr>
          <a:xfrm>
            <a:off x="566350" y="1388917"/>
            <a:ext cx="3899789" cy="820607"/>
            <a:chOff x="566350" y="1388917"/>
            <a:chExt cx="3899789" cy="820607"/>
          </a:xfrm>
        </p:grpSpPr>
        <p:sp>
          <p:nvSpPr>
            <p:cNvPr id="372" name="Google Shape;372;p20"/>
            <p:cNvSpPr/>
            <p:nvPr/>
          </p:nvSpPr>
          <p:spPr>
            <a:xfrm>
              <a:off x="566350" y="1388917"/>
              <a:ext cx="3899789" cy="820607"/>
            </a:xfrm>
            <a:prstGeom prst="rect">
              <a:avLst/>
            </a:prstGeom>
            <a:solidFill>
              <a:schemeClr val="accent1">
                <a:alpha val="1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3" name="Google Shape;373;p20"/>
            <p:cNvSpPr txBox="1"/>
            <p:nvPr/>
          </p:nvSpPr>
          <p:spPr>
            <a:xfrm>
              <a:off x="621059" y="1514457"/>
              <a:ext cx="1869243" cy="4656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200"/>
                <a:buFont typeface="Helvetica Neue"/>
                <a:buNone/>
              </a:pPr>
              <a:r>
                <a:rPr lang="en-US" sz="1200" b="1" i="0" u="none" strike="noStrike" cap="none">
                  <a:solidFill>
                    <a:schemeClr val="accent1"/>
                  </a:solidFill>
                  <a:latin typeface="Helvetica Neue"/>
                  <a:ea typeface="Helvetica Neue"/>
                  <a:cs typeface="Helvetica Neue"/>
                  <a:sym typeface="Helvetica Neue"/>
                </a:rPr>
                <a:t>HIV/AIDS Warmline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800-933-3413</a:t>
              </a:r>
              <a:endParaRPr sz="1400" b="0" i="0" u="none" strike="noStrike" cap="none">
                <a:solidFill>
                  <a:srgbClr val="000000"/>
                </a:solidFill>
                <a:latin typeface="Arial"/>
                <a:ea typeface="Arial"/>
                <a:cs typeface="Arial"/>
                <a:sym typeface="Arial"/>
              </a:endParaRPr>
            </a:p>
          </p:txBody>
        </p:sp>
        <p:cxnSp>
          <p:nvCxnSpPr>
            <p:cNvPr id="374" name="Google Shape;374;p20"/>
            <p:cNvCxnSpPr/>
            <p:nvPr/>
          </p:nvCxnSpPr>
          <p:spPr>
            <a:xfrm>
              <a:off x="2381531" y="1515198"/>
              <a:ext cx="0" cy="542313"/>
            </a:xfrm>
            <a:prstGeom prst="straightConnector1">
              <a:avLst/>
            </a:prstGeom>
            <a:noFill/>
            <a:ln w="9525" cap="flat" cmpd="sng">
              <a:solidFill>
                <a:schemeClr val="accent1"/>
              </a:solidFill>
              <a:prstDash val="solid"/>
              <a:miter lim="800000"/>
              <a:headEnd type="none" w="sm" len="sm"/>
              <a:tailEnd type="none" w="sm" len="sm"/>
            </a:ln>
          </p:spPr>
        </p:cxnSp>
        <p:sp>
          <p:nvSpPr>
            <p:cNvPr id="375" name="Google Shape;375;p20"/>
            <p:cNvSpPr txBox="1"/>
            <p:nvPr/>
          </p:nvSpPr>
          <p:spPr>
            <a:xfrm>
              <a:off x="2389251" y="1518572"/>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HIV treatment, ARV management, complications, and co-morbidities</a:t>
              </a:r>
              <a:endParaRPr sz="1100" b="0" i="0" u="none" strike="noStrike" cap="none">
                <a:solidFill>
                  <a:schemeClr val="dk1"/>
                </a:solidFill>
                <a:latin typeface="Helvetica Neue Light"/>
                <a:ea typeface="Helvetica Neue Light"/>
                <a:cs typeface="Helvetica Neue Light"/>
                <a:sym typeface="Helvetica Neue Light"/>
              </a:endParaRPr>
            </a:p>
          </p:txBody>
        </p:sp>
      </p:grpSp>
      <p:grpSp>
        <p:nvGrpSpPr>
          <p:cNvPr id="376" name="Google Shape;376;p20" descr="phone number for the perinatal HIV Hotline 888-448-8765"/>
          <p:cNvGrpSpPr/>
          <p:nvPr/>
        </p:nvGrpSpPr>
        <p:grpSpPr>
          <a:xfrm>
            <a:off x="4656452" y="1396360"/>
            <a:ext cx="3930336" cy="818987"/>
            <a:chOff x="4656452" y="1396360"/>
            <a:chExt cx="3930336" cy="818987"/>
          </a:xfrm>
        </p:grpSpPr>
        <p:grpSp>
          <p:nvGrpSpPr>
            <p:cNvPr id="377" name="Google Shape;377;p20" descr="Phone number for the Peinatal HIV Hotline 888-448-8765"/>
            <p:cNvGrpSpPr/>
            <p:nvPr/>
          </p:nvGrpSpPr>
          <p:grpSpPr>
            <a:xfrm>
              <a:off x="4656452" y="1396360"/>
              <a:ext cx="3930336" cy="818987"/>
              <a:chOff x="4656452" y="1396360"/>
              <a:chExt cx="3930336" cy="818987"/>
            </a:xfrm>
          </p:grpSpPr>
          <p:sp>
            <p:nvSpPr>
              <p:cNvPr id="378" name="Google Shape;378;p20"/>
              <p:cNvSpPr/>
              <p:nvPr/>
            </p:nvSpPr>
            <p:spPr>
              <a:xfrm>
                <a:off x="4656452" y="1396360"/>
                <a:ext cx="3930336" cy="818987"/>
              </a:xfrm>
              <a:prstGeom prst="rect">
                <a:avLst/>
              </a:prstGeom>
              <a:solidFill>
                <a:schemeClr val="accent1">
                  <a:alpha val="1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p20"/>
              <p:cNvSpPr txBox="1"/>
              <p:nvPr/>
            </p:nvSpPr>
            <p:spPr>
              <a:xfrm>
                <a:off x="4753724" y="1514457"/>
                <a:ext cx="1962048" cy="4656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200"/>
                  <a:buFont typeface="Helvetica Neue"/>
                  <a:buNone/>
                </a:pPr>
                <a:r>
                  <a:rPr lang="en-US" sz="1200" b="1" i="0" u="none" strike="noStrike" cap="none">
                    <a:solidFill>
                      <a:schemeClr val="accent1"/>
                    </a:solidFill>
                    <a:latin typeface="Helvetica Neue"/>
                    <a:ea typeface="Helvetica Neue"/>
                    <a:cs typeface="Helvetica Neue"/>
                    <a:sym typeface="Helvetica Neue"/>
                  </a:rPr>
                  <a:t>Perinatal HIV Hotline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888-448-8765</a:t>
                </a:r>
                <a:endParaRPr sz="1400" b="0" i="0" u="none" strike="noStrike" cap="none">
                  <a:solidFill>
                    <a:srgbClr val="000000"/>
                  </a:solidFill>
                  <a:latin typeface="Arial"/>
                  <a:ea typeface="Arial"/>
                  <a:cs typeface="Arial"/>
                  <a:sym typeface="Arial"/>
                </a:endParaRPr>
              </a:p>
            </p:txBody>
          </p:sp>
          <p:sp>
            <p:nvSpPr>
              <p:cNvPr id="380" name="Google Shape;380;p20"/>
              <p:cNvSpPr txBox="1"/>
              <p:nvPr/>
            </p:nvSpPr>
            <p:spPr>
              <a:xfrm>
                <a:off x="6582651" y="1550127"/>
                <a:ext cx="1755964"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Pregnancy, breastfeeding and HIV</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381" name="Google Shape;381;p20"/>
            <p:cNvCxnSpPr/>
            <p:nvPr/>
          </p:nvCxnSpPr>
          <p:spPr>
            <a:xfrm>
              <a:off x="6582650" y="1515198"/>
              <a:ext cx="0" cy="542313"/>
            </a:xfrm>
            <a:prstGeom prst="straightConnector1">
              <a:avLst/>
            </a:prstGeom>
            <a:noFill/>
            <a:ln w="9525" cap="flat" cmpd="sng">
              <a:solidFill>
                <a:schemeClr val="accent1"/>
              </a:solidFill>
              <a:prstDash val="solid"/>
              <a:miter lim="800000"/>
              <a:headEnd type="none" w="sm" len="sm"/>
              <a:tailEnd type="none" w="sm" len="sm"/>
            </a:ln>
          </p:spPr>
        </p:cxnSp>
      </p:grpSp>
      <p:grpSp>
        <p:nvGrpSpPr>
          <p:cNvPr id="382" name="Google Shape;382;p20" descr="phone number for the hepatitis C Warmline 844-437-4636"/>
          <p:cNvGrpSpPr/>
          <p:nvPr/>
        </p:nvGrpSpPr>
        <p:grpSpPr>
          <a:xfrm>
            <a:off x="566350" y="2310937"/>
            <a:ext cx="3899789" cy="820607"/>
            <a:chOff x="566350" y="2310937"/>
            <a:chExt cx="3899789" cy="820607"/>
          </a:xfrm>
        </p:grpSpPr>
        <p:grpSp>
          <p:nvGrpSpPr>
            <p:cNvPr id="383" name="Google Shape;383;p20" descr="Phone number for the Hepatitis C Warmline 844-427-4636"/>
            <p:cNvGrpSpPr/>
            <p:nvPr/>
          </p:nvGrpSpPr>
          <p:grpSpPr>
            <a:xfrm>
              <a:off x="566350" y="2310937"/>
              <a:ext cx="3899789" cy="820607"/>
              <a:chOff x="566350" y="2310937"/>
              <a:chExt cx="3899789" cy="820607"/>
            </a:xfrm>
          </p:grpSpPr>
          <p:sp>
            <p:nvSpPr>
              <p:cNvPr id="384" name="Google Shape;384;p20"/>
              <p:cNvSpPr/>
              <p:nvPr/>
            </p:nvSpPr>
            <p:spPr>
              <a:xfrm>
                <a:off x="566350" y="2310937"/>
                <a:ext cx="3899789" cy="820607"/>
              </a:xfrm>
              <a:prstGeom prst="rect">
                <a:avLst/>
              </a:prstGeom>
              <a:solidFill>
                <a:schemeClr val="accent2">
                  <a:alpha val="1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5" name="Google Shape;385;p20"/>
              <p:cNvSpPr txBox="1"/>
              <p:nvPr/>
            </p:nvSpPr>
            <p:spPr>
              <a:xfrm>
                <a:off x="621060" y="2436477"/>
                <a:ext cx="1956343" cy="6022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200"/>
                  <a:buFont typeface="Helvetica Neue"/>
                  <a:buNone/>
                </a:pPr>
                <a:r>
                  <a:rPr lang="en-US" sz="1200" b="1" i="0" u="none" strike="noStrike" cap="none">
                    <a:solidFill>
                      <a:schemeClr val="accent2"/>
                    </a:solidFill>
                    <a:latin typeface="Helvetica Neue"/>
                    <a:ea typeface="Helvetica Neue"/>
                    <a:cs typeface="Helvetica Neue"/>
                    <a:sym typeface="Helvetica Neue"/>
                  </a:rPr>
                  <a:t>Hepatitis C Warmline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844-HEP-INFO/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844-437-4636</a:t>
                </a:r>
                <a:endParaRPr sz="1400" b="0" i="0" u="none" strike="noStrike" cap="none">
                  <a:solidFill>
                    <a:srgbClr val="000000"/>
                  </a:solidFill>
                  <a:latin typeface="Arial"/>
                  <a:ea typeface="Arial"/>
                  <a:cs typeface="Arial"/>
                  <a:sym typeface="Arial"/>
                </a:endParaRPr>
              </a:p>
            </p:txBody>
          </p:sp>
          <p:sp>
            <p:nvSpPr>
              <p:cNvPr id="386" name="Google Shape;386;p20"/>
              <p:cNvSpPr txBox="1"/>
              <p:nvPr/>
            </p:nvSpPr>
            <p:spPr>
              <a:xfrm>
                <a:off x="2377075" y="2436678"/>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HCV testing, staging, monitoring, treatment</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387" name="Google Shape;387;p20"/>
            <p:cNvCxnSpPr/>
            <p:nvPr/>
          </p:nvCxnSpPr>
          <p:spPr>
            <a:xfrm>
              <a:off x="2386212" y="2496450"/>
              <a:ext cx="0" cy="542313"/>
            </a:xfrm>
            <a:prstGeom prst="straightConnector1">
              <a:avLst/>
            </a:prstGeom>
            <a:noFill/>
            <a:ln w="9525" cap="flat" cmpd="sng">
              <a:solidFill>
                <a:schemeClr val="accent2"/>
              </a:solidFill>
              <a:prstDash val="solid"/>
              <a:miter lim="800000"/>
              <a:headEnd type="none" w="sm" len="sm"/>
              <a:tailEnd type="none" w="sm" len="sm"/>
            </a:ln>
          </p:spPr>
        </p:cxnSp>
      </p:grpSp>
      <p:grpSp>
        <p:nvGrpSpPr>
          <p:cNvPr id="388" name="Google Shape;388;p20" descr="phone number for the substance use warmline 855-300-3595"/>
          <p:cNvGrpSpPr/>
          <p:nvPr/>
        </p:nvGrpSpPr>
        <p:grpSpPr>
          <a:xfrm>
            <a:off x="4656452" y="2318380"/>
            <a:ext cx="3930336" cy="818987"/>
            <a:chOff x="4656452" y="2318380"/>
            <a:chExt cx="3930336" cy="818987"/>
          </a:xfrm>
        </p:grpSpPr>
        <p:grpSp>
          <p:nvGrpSpPr>
            <p:cNvPr id="389" name="Google Shape;389;p20" descr="Phone number for the substance use warmlie 855-300-3595"/>
            <p:cNvGrpSpPr/>
            <p:nvPr/>
          </p:nvGrpSpPr>
          <p:grpSpPr>
            <a:xfrm>
              <a:off x="4656452" y="2318380"/>
              <a:ext cx="3930336" cy="818987"/>
              <a:chOff x="4656452" y="2318380"/>
              <a:chExt cx="3930336" cy="818987"/>
            </a:xfrm>
          </p:grpSpPr>
          <p:sp>
            <p:nvSpPr>
              <p:cNvPr id="390" name="Google Shape;390;p20"/>
              <p:cNvSpPr/>
              <p:nvPr/>
            </p:nvSpPr>
            <p:spPr>
              <a:xfrm>
                <a:off x="4656452" y="2318380"/>
                <a:ext cx="3930336" cy="818987"/>
              </a:xfrm>
              <a:prstGeom prst="rect">
                <a:avLst/>
              </a:prstGeom>
              <a:solidFill>
                <a:schemeClr val="accent2">
                  <a:alpha val="1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1" name="Google Shape;391;p20"/>
              <p:cNvSpPr txBox="1"/>
              <p:nvPr/>
            </p:nvSpPr>
            <p:spPr>
              <a:xfrm>
                <a:off x="4753724" y="2436477"/>
                <a:ext cx="1962048" cy="6022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200"/>
                  <a:buFont typeface="Helvetica Neue"/>
                  <a:buNone/>
                </a:pPr>
                <a:r>
                  <a:rPr lang="en-US" sz="1200" b="1" i="0" u="none" strike="noStrike" cap="none">
                    <a:solidFill>
                      <a:schemeClr val="accent2"/>
                    </a:solidFill>
                    <a:latin typeface="Helvetica Neue"/>
                    <a:ea typeface="Helvetica Neue"/>
                    <a:cs typeface="Helvetica Neue"/>
                    <a:sym typeface="Helvetica Neue"/>
                  </a:rPr>
                  <a:t>Substance Use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1200"/>
                  <a:buFont typeface="Helvetica Neue"/>
                  <a:buNone/>
                </a:pPr>
                <a:r>
                  <a:rPr lang="en-US" sz="1200" b="1" i="0" u="none" strike="noStrike" cap="none">
                    <a:solidFill>
                      <a:schemeClr val="accent2"/>
                    </a:solidFill>
                    <a:latin typeface="Helvetica Neue"/>
                    <a:ea typeface="Helvetica Neue"/>
                    <a:cs typeface="Helvetica Neue"/>
                    <a:sym typeface="Helvetica Neue"/>
                  </a:rPr>
                  <a:t>Warmline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855-300-3595</a:t>
                </a:r>
                <a:endParaRPr sz="1400" b="0" i="0" u="none" strike="noStrike" cap="none">
                  <a:solidFill>
                    <a:srgbClr val="000000"/>
                  </a:solidFill>
                  <a:latin typeface="Arial"/>
                  <a:ea typeface="Arial"/>
                  <a:cs typeface="Arial"/>
                  <a:sym typeface="Arial"/>
                </a:endParaRPr>
              </a:p>
            </p:txBody>
          </p:sp>
          <p:sp>
            <p:nvSpPr>
              <p:cNvPr id="392" name="Google Shape;392;p20"/>
              <p:cNvSpPr txBox="1"/>
              <p:nvPr/>
            </p:nvSpPr>
            <p:spPr>
              <a:xfrm>
                <a:off x="6590315" y="2451844"/>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Substance use evaluation and management</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393" name="Google Shape;393;p20"/>
            <p:cNvCxnSpPr/>
            <p:nvPr/>
          </p:nvCxnSpPr>
          <p:spPr>
            <a:xfrm>
              <a:off x="6582650" y="2441259"/>
              <a:ext cx="0" cy="542313"/>
            </a:xfrm>
            <a:prstGeom prst="straightConnector1">
              <a:avLst/>
            </a:prstGeom>
            <a:noFill/>
            <a:ln w="9525" cap="flat" cmpd="sng">
              <a:solidFill>
                <a:schemeClr val="accent2"/>
              </a:solidFill>
              <a:prstDash val="solid"/>
              <a:miter lim="800000"/>
              <a:headEnd type="none" w="sm" len="sm"/>
              <a:tailEnd type="none" w="sm" len="sm"/>
            </a:ln>
          </p:spPr>
        </p:cxnSp>
      </p:grpSp>
      <p:grpSp>
        <p:nvGrpSpPr>
          <p:cNvPr id="394" name="Google Shape;394;p20" descr="phone number for the PrEPline 855-448-7737"/>
          <p:cNvGrpSpPr/>
          <p:nvPr/>
        </p:nvGrpSpPr>
        <p:grpSpPr>
          <a:xfrm>
            <a:off x="557213" y="3221967"/>
            <a:ext cx="3899789" cy="820607"/>
            <a:chOff x="557213" y="3221967"/>
            <a:chExt cx="3899789" cy="820607"/>
          </a:xfrm>
        </p:grpSpPr>
        <p:grpSp>
          <p:nvGrpSpPr>
            <p:cNvPr id="395" name="Google Shape;395;p20" descr="Phone number for the PrEPline 855-448-7737"/>
            <p:cNvGrpSpPr/>
            <p:nvPr/>
          </p:nvGrpSpPr>
          <p:grpSpPr>
            <a:xfrm>
              <a:off x="557213" y="3221967"/>
              <a:ext cx="3899789" cy="820607"/>
              <a:chOff x="557213" y="3221967"/>
              <a:chExt cx="3899789" cy="820607"/>
            </a:xfrm>
          </p:grpSpPr>
          <p:sp>
            <p:nvSpPr>
              <p:cNvPr id="396" name="Google Shape;396;p20"/>
              <p:cNvSpPr/>
              <p:nvPr/>
            </p:nvSpPr>
            <p:spPr>
              <a:xfrm>
                <a:off x="557213" y="3221967"/>
                <a:ext cx="3899789" cy="820607"/>
              </a:xfrm>
              <a:prstGeom prst="rect">
                <a:avLst/>
              </a:prstGeom>
              <a:solidFill>
                <a:schemeClr val="accent3">
                  <a:alpha val="1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7" name="Google Shape;397;p20"/>
              <p:cNvSpPr txBox="1"/>
              <p:nvPr/>
            </p:nvSpPr>
            <p:spPr>
              <a:xfrm>
                <a:off x="621060" y="3354326"/>
                <a:ext cx="1956343" cy="4656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3"/>
                  </a:buClr>
                  <a:buSzPts val="1200"/>
                  <a:buFont typeface="Helvetica Neue"/>
                  <a:buNone/>
                </a:pPr>
                <a:r>
                  <a:rPr lang="en-US" sz="1200" b="1" i="0" u="none" strike="noStrike" cap="none">
                    <a:solidFill>
                      <a:schemeClr val="accent3"/>
                    </a:solidFill>
                    <a:latin typeface="Helvetica Neue"/>
                    <a:ea typeface="Helvetica Neue"/>
                    <a:cs typeface="Helvetica Neue"/>
                    <a:sym typeface="Helvetica Neue"/>
                  </a:rPr>
                  <a:t>PrEPline</a:t>
                </a:r>
                <a:endParaRPr sz="1200" b="1" i="0" u="none" strike="noStrike" cap="none">
                  <a:solidFill>
                    <a:schemeClr val="accent3"/>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855-HIV-PrEP</a:t>
                </a:r>
                <a:endParaRPr sz="1400" b="0" i="0" u="none" strike="noStrike" cap="none">
                  <a:solidFill>
                    <a:srgbClr val="000000"/>
                  </a:solidFill>
                  <a:latin typeface="Arial"/>
                  <a:ea typeface="Arial"/>
                  <a:cs typeface="Arial"/>
                  <a:sym typeface="Arial"/>
                </a:endParaRPr>
              </a:p>
            </p:txBody>
          </p:sp>
          <p:sp>
            <p:nvSpPr>
              <p:cNvPr id="398" name="Google Shape;398;p20"/>
              <p:cNvSpPr txBox="1"/>
              <p:nvPr/>
            </p:nvSpPr>
            <p:spPr>
              <a:xfrm>
                <a:off x="2389251" y="3392173"/>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HIV Pre-exposure prophylaxis</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399" name="Google Shape;399;p20"/>
            <p:cNvCxnSpPr/>
            <p:nvPr/>
          </p:nvCxnSpPr>
          <p:spPr>
            <a:xfrm>
              <a:off x="2386239" y="3355067"/>
              <a:ext cx="0" cy="542313"/>
            </a:xfrm>
            <a:prstGeom prst="straightConnector1">
              <a:avLst/>
            </a:prstGeom>
            <a:noFill/>
            <a:ln w="9525" cap="flat" cmpd="sng">
              <a:solidFill>
                <a:schemeClr val="accent3"/>
              </a:solidFill>
              <a:prstDash val="solid"/>
              <a:miter lim="800000"/>
              <a:headEnd type="none" w="sm" len="sm"/>
              <a:tailEnd type="none" w="sm" len="sm"/>
            </a:ln>
          </p:spPr>
        </p:cxnSp>
      </p:grpSp>
      <p:grpSp>
        <p:nvGrpSpPr>
          <p:cNvPr id="400" name="Google Shape;400;p20" descr="phone number for the PEPline 888-448-4911"/>
          <p:cNvGrpSpPr/>
          <p:nvPr/>
        </p:nvGrpSpPr>
        <p:grpSpPr>
          <a:xfrm>
            <a:off x="4656452" y="3232188"/>
            <a:ext cx="3930336" cy="818987"/>
            <a:chOff x="4656452" y="3232188"/>
            <a:chExt cx="3930336" cy="818987"/>
          </a:xfrm>
        </p:grpSpPr>
        <p:grpSp>
          <p:nvGrpSpPr>
            <p:cNvPr id="401" name="Google Shape;401;p20" descr="Phone number for the PEPline 888-448=4911"/>
            <p:cNvGrpSpPr/>
            <p:nvPr/>
          </p:nvGrpSpPr>
          <p:grpSpPr>
            <a:xfrm>
              <a:off x="4656452" y="3232188"/>
              <a:ext cx="3930336" cy="818987"/>
              <a:chOff x="4656452" y="3232188"/>
              <a:chExt cx="3930336" cy="818987"/>
            </a:xfrm>
          </p:grpSpPr>
          <p:sp>
            <p:nvSpPr>
              <p:cNvPr id="402" name="Google Shape;402;p20"/>
              <p:cNvSpPr/>
              <p:nvPr/>
            </p:nvSpPr>
            <p:spPr>
              <a:xfrm>
                <a:off x="4656452" y="3232188"/>
                <a:ext cx="3930336" cy="818987"/>
              </a:xfrm>
              <a:prstGeom prst="rect">
                <a:avLst/>
              </a:prstGeom>
              <a:solidFill>
                <a:schemeClr val="accent3">
                  <a:alpha val="1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3" name="Google Shape;403;p20"/>
              <p:cNvSpPr txBox="1"/>
              <p:nvPr/>
            </p:nvSpPr>
            <p:spPr>
              <a:xfrm>
                <a:off x="4753724" y="3350285"/>
                <a:ext cx="1962048" cy="4656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3"/>
                  </a:buClr>
                  <a:buSzPts val="1200"/>
                  <a:buFont typeface="Helvetica Neue"/>
                  <a:buNone/>
                </a:pPr>
                <a:r>
                  <a:rPr lang="en-US" sz="1200" b="1" i="0" u="none" strike="noStrike" cap="none">
                    <a:solidFill>
                      <a:schemeClr val="accent3"/>
                    </a:solidFill>
                    <a:latin typeface="Helvetica Neue"/>
                    <a:ea typeface="Helvetica Neue"/>
                    <a:cs typeface="Helvetica Neue"/>
                    <a:sym typeface="Helvetica Neue"/>
                  </a:rPr>
                  <a:t>PEPline</a:t>
                </a:r>
                <a:endParaRPr sz="1200" b="1" i="0" u="none" strike="noStrike" cap="none">
                  <a:solidFill>
                    <a:schemeClr val="accent3"/>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1200"/>
                  <a:buFont typeface="Helvetica Neue"/>
                  <a:buNone/>
                </a:pPr>
                <a:r>
                  <a:rPr lang="en-US" sz="1200" b="1" i="0" u="none" strike="noStrike" cap="none">
                    <a:solidFill>
                      <a:schemeClr val="dk1"/>
                    </a:solidFill>
                    <a:latin typeface="Helvetica Neue"/>
                    <a:ea typeface="Helvetica Neue"/>
                    <a:cs typeface="Helvetica Neue"/>
                    <a:sym typeface="Helvetica Neue"/>
                  </a:rPr>
                  <a:t>888-448-4911</a:t>
                </a:r>
                <a:endParaRPr sz="1400" b="0" i="0" u="none" strike="noStrike" cap="none">
                  <a:solidFill>
                    <a:srgbClr val="000000"/>
                  </a:solidFill>
                  <a:latin typeface="Arial"/>
                  <a:ea typeface="Arial"/>
                  <a:cs typeface="Arial"/>
                  <a:sym typeface="Arial"/>
                </a:endParaRPr>
              </a:p>
            </p:txBody>
          </p:sp>
          <p:sp>
            <p:nvSpPr>
              <p:cNvPr id="404" name="Google Shape;404;p20"/>
              <p:cNvSpPr txBox="1"/>
              <p:nvPr/>
            </p:nvSpPr>
            <p:spPr>
              <a:xfrm>
                <a:off x="6582651" y="3348187"/>
                <a:ext cx="1987336" cy="5869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Helvetica Neue Light"/>
                  <a:buNone/>
                </a:pPr>
                <a:r>
                  <a:rPr lang="en-US" sz="1100" b="1" i="0" u="none" strike="noStrike" cap="none">
                    <a:solidFill>
                      <a:schemeClr val="dk1"/>
                    </a:solidFill>
                    <a:latin typeface="Helvetica Neue Light"/>
                    <a:ea typeface="Helvetica Neue Light"/>
                    <a:cs typeface="Helvetica Neue Light"/>
                    <a:sym typeface="Helvetica Neue Light"/>
                  </a:rPr>
                  <a:t>Occupational &amp; non-occupational exposure management</a:t>
                </a:r>
                <a:endParaRPr sz="1100" b="0" i="0" u="none" strike="noStrike" cap="none">
                  <a:solidFill>
                    <a:schemeClr val="dk1"/>
                  </a:solidFill>
                  <a:latin typeface="Helvetica Neue Light"/>
                  <a:ea typeface="Helvetica Neue Light"/>
                  <a:cs typeface="Helvetica Neue Light"/>
                  <a:sym typeface="Helvetica Neue Light"/>
                </a:endParaRPr>
              </a:p>
            </p:txBody>
          </p:sp>
        </p:grpSp>
        <p:cxnSp>
          <p:nvCxnSpPr>
            <p:cNvPr id="405" name="Google Shape;405;p20"/>
            <p:cNvCxnSpPr/>
            <p:nvPr/>
          </p:nvCxnSpPr>
          <p:spPr>
            <a:xfrm>
              <a:off x="6582650" y="3355067"/>
              <a:ext cx="0" cy="542313"/>
            </a:xfrm>
            <a:prstGeom prst="straightConnector1">
              <a:avLst/>
            </a:prstGeom>
            <a:noFill/>
            <a:ln w="9525" cap="flat" cmpd="sng">
              <a:solidFill>
                <a:schemeClr val="accent3"/>
              </a:solidFill>
              <a:prstDash val="solid"/>
              <a:miter lim="800000"/>
              <a:headEnd type="none" w="sm" len="sm"/>
              <a:tailEnd type="none" w="sm" len="sm"/>
            </a:ln>
          </p:spPr>
        </p:cxnSp>
      </p:grpSp>
      <p:sp>
        <p:nvSpPr>
          <p:cNvPr id="406" name="Google Shape;406;p20"/>
          <p:cNvSpPr txBox="1"/>
          <p:nvPr/>
        </p:nvSpPr>
        <p:spPr>
          <a:xfrm>
            <a:off x="480420" y="4176566"/>
            <a:ext cx="818316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50"/>
              <a:buFont typeface="Arial"/>
              <a:buNone/>
            </a:pPr>
            <a:r>
              <a:rPr lang="en-US" sz="750" b="0" i="1" u="none" strike="noStrike" cap="none">
                <a:solidFill>
                  <a:schemeClr val="dk1"/>
                </a:solidFill>
                <a:latin typeface="Helvetica Neue Light"/>
                <a:ea typeface="Helvetica Neue Light"/>
                <a:cs typeface="Helvetica Neue Light"/>
                <a:sym typeface="Helvetica Neue Light"/>
              </a:rPr>
              <a:t>This National Clinician Consultation Center program is supported by the Health Resources and Services Administration (HRSA) of the U.S. Department of Health and Human Services (HHS) as part of an award totaling $2,633,756 with 0% financed with non-governmental sources.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50"/>
              <a:buFont typeface="Arial"/>
              <a:buNone/>
            </a:pPr>
            <a:r>
              <a:rPr lang="en-US" sz="750" b="0" i="1" u="none" strike="noStrike" cap="none">
                <a:solidFill>
                  <a:schemeClr val="dk1"/>
                </a:solidFill>
                <a:latin typeface="Helvetica Neue Light"/>
                <a:ea typeface="Helvetica Neue Light"/>
                <a:cs typeface="Helvetica Neue Light"/>
                <a:sym typeface="Helvetica Neue Light"/>
              </a:rPr>
              <a:t>The content in this presentation are those of the author(s) and do not necessarily represent the official views of, nor an endorsement, by HRSA, HHS, or the U.S. Government. For more information, please visit HRSA.gov.</a:t>
            </a:r>
            <a:endParaRPr sz="1400" b="0" i="0" u="none" strike="noStrike" cap="none">
              <a:solidFill>
                <a:srgbClr val="000000"/>
              </a:solidFill>
              <a:latin typeface="Arial"/>
              <a:ea typeface="Arial"/>
              <a:cs typeface="Arial"/>
              <a:sym typeface="Arial"/>
            </a:endParaRPr>
          </a:p>
        </p:txBody>
      </p:sp>
      <p:pic>
        <p:nvPicPr>
          <p:cNvPr id="407" name="Google Shape;407;p20" descr="logo"/>
          <p:cNvPicPr preferRelativeResize="0"/>
          <p:nvPr/>
        </p:nvPicPr>
        <p:blipFill rotWithShape="1">
          <a:blip r:embed="rId5">
            <a:alphaModFix/>
          </a:blip>
          <a:srcRect/>
          <a:stretch/>
        </p:blipFill>
        <p:spPr>
          <a:xfrm>
            <a:off x="6676245" y="4653013"/>
            <a:ext cx="1987336" cy="3727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DECA8-B79D-550A-AAE2-F54FC642807A}"/>
              </a:ext>
            </a:extLst>
          </p:cNvPr>
          <p:cNvSpPr>
            <a:spLocks noGrp="1"/>
          </p:cNvSpPr>
          <p:nvPr>
            <p:ph type="title"/>
          </p:nvPr>
        </p:nvSpPr>
        <p:spPr/>
        <p:txBody>
          <a:bodyPr/>
          <a:lstStyle/>
          <a:p>
            <a:r>
              <a:rPr lang="en-US" dirty="0"/>
              <a:t>Withdrawal Symptoms</a:t>
            </a:r>
          </a:p>
        </p:txBody>
      </p:sp>
      <p:pic>
        <p:nvPicPr>
          <p:cNvPr id="5" name="Picture 4">
            <a:extLst>
              <a:ext uri="{FF2B5EF4-FFF2-40B4-BE49-F238E27FC236}">
                <a16:creationId xmlns:a16="http://schemas.microsoft.com/office/drawing/2014/main" id="{31735680-C4E6-2915-934E-ED6867B0036E}"/>
              </a:ext>
            </a:extLst>
          </p:cNvPr>
          <p:cNvPicPr>
            <a:picLocks noChangeAspect="1"/>
          </p:cNvPicPr>
          <p:nvPr/>
        </p:nvPicPr>
        <p:blipFill>
          <a:blip r:embed="rId2"/>
          <a:stretch>
            <a:fillRect/>
          </a:stretch>
        </p:blipFill>
        <p:spPr>
          <a:xfrm>
            <a:off x="456053" y="1107080"/>
            <a:ext cx="2700690" cy="3486150"/>
          </a:xfrm>
          <a:prstGeom prst="rect">
            <a:avLst/>
          </a:prstGeom>
        </p:spPr>
      </p:pic>
      <p:sp>
        <p:nvSpPr>
          <p:cNvPr id="6" name="TextBox 5">
            <a:extLst>
              <a:ext uri="{FF2B5EF4-FFF2-40B4-BE49-F238E27FC236}">
                <a16:creationId xmlns:a16="http://schemas.microsoft.com/office/drawing/2014/main" id="{B3C1BFB9-6510-EB82-CCD1-55FD187620B7}"/>
              </a:ext>
            </a:extLst>
          </p:cNvPr>
          <p:cNvSpPr txBox="1"/>
          <p:nvPr/>
        </p:nvSpPr>
        <p:spPr>
          <a:xfrm>
            <a:off x="3750468" y="1107080"/>
            <a:ext cx="2257425" cy="2677656"/>
          </a:xfrm>
          <a:prstGeom prst="rect">
            <a:avLst/>
          </a:prstGeom>
          <a:noFill/>
        </p:spPr>
        <p:txBody>
          <a:bodyPr wrap="square" rtlCol="0">
            <a:spAutoFit/>
          </a:bodyPr>
          <a:lstStyle/>
          <a:p>
            <a:r>
              <a:rPr lang="en-US" dirty="0"/>
              <a:t>Autonomic hyperactivity</a:t>
            </a:r>
          </a:p>
          <a:p>
            <a:pPr marL="285750" indent="-285750">
              <a:buFont typeface="Arial" panose="020B0604020202020204" pitchFamily="34" charset="0"/>
              <a:buChar char="•"/>
            </a:pPr>
            <a:r>
              <a:rPr lang="en-US" dirty="0"/>
              <a:t>Tachycardia</a:t>
            </a:r>
          </a:p>
          <a:p>
            <a:pPr marL="285750" indent="-285750">
              <a:buFont typeface="Arial" panose="020B0604020202020204" pitchFamily="34" charset="0"/>
              <a:buChar char="•"/>
            </a:pPr>
            <a:r>
              <a:rPr lang="en-US" dirty="0"/>
              <a:t>Sweating</a:t>
            </a:r>
          </a:p>
          <a:p>
            <a:pPr marL="285750" indent="-285750">
              <a:buFont typeface="Arial" panose="020B0604020202020204" pitchFamily="34" charset="0"/>
              <a:buChar char="•"/>
            </a:pPr>
            <a:r>
              <a:rPr lang="en-US" dirty="0"/>
              <a:t>Piloerection</a:t>
            </a:r>
          </a:p>
          <a:p>
            <a:pPr marL="285750" indent="-285750">
              <a:buFont typeface="Arial" panose="020B0604020202020204" pitchFamily="34" charset="0"/>
              <a:buChar char="•"/>
            </a:pPr>
            <a:r>
              <a:rPr lang="en-US" dirty="0"/>
              <a:t>Mydriasis</a:t>
            </a:r>
          </a:p>
          <a:p>
            <a:pPr marL="285750" indent="-285750">
              <a:buFont typeface="Arial" panose="020B0604020202020204" pitchFamily="34" charset="0"/>
              <a:buChar char="•"/>
            </a:pPr>
            <a:r>
              <a:rPr lang="en-US" dirty="0"/>
              <a:t>Rhinorrhea</a:t>
            </a:r>
          </a:p>
          <a:p>
            <a:pPr marL="285750" indent="-285750">
              <a:buFont typeface="Arial" panose="020B0604020202020204" pitchFamily="34" charset="0"/>
              <a:buChar char="•"/>
            </a:pPr>
            <a:r>
              <a:rPr lang="en-US" dirty="0"/>
              <a:t>Lacrimation</a:t>
            </a:r>
          </a:p>
          <a:p>
            <a:endParaRPr lang="en-US" dirty="0"/>
          </a:p>
          <a:p>
            <a:r>
              <a:rPr lang="en-US" dirty="0"/>
              <a:t>Psychomotor </a:t>
            </a:r>
          </a:p>
          <a:p>
            <a:pPr marL="285750" indent="-285750">
              <a:buFont typeface="Arial" panose="020B0604020202020204" pitchFamily="34" charset="0"/>
              <a:buChar char="•"/>
            </a:pPr>
            <a:r>
              <a:rPr lang="en-US" dirty="0"/>
              <a:t>Yawning</a:t>
            </a:r>
          </a:p>
          <a:p>
            <a:pPr marL="285750" indent="-285750">
              <a:buFont typeface="Arial" panose="020B0604020202020204" pitchFamily="34" charset="0"/>
              <a:buChar char="•"/>
            </a:pPr>
            <a:r>
              <a:rPr lang="en-US" dirty="0"/>
              <a:t>Tremor</a:t>
            </a:r>
          </a:p>
          <a:p>
            <a:pPr marL="285750" indent="-285750">
              <a:buFont typeface="Arial" panose="020B0604020202020204" pitchFamily="34" charset="0"/>
              <a:buChar char="•"/>
            </a:pPr>
            <a:r>
              <a:rPr lang="en-US" dirty="0"/>
              <a:t>Restlessness</a:t>
            </a:r>
          </a:p>
        </p:txBody>
      </p:sp>
      <p:sp>
        <p:nvSpPr>
          <p:cNvPr id="7" name="TextBox 6">
            <a:extLst>
              <a:ext uri="{FF2B5EF4-FFF2-40B4-BE49-F238E27FC236}">
                <a16:creationId xmlns:a16="http://schemas.microsoft.com/office/drawing/2014/main" id="{4559F729-6E56-855A-B50B-9C8E8790D2FB}"/>
              </a:ext>
            </a:extLst>
          </p:cNvPr>
          <p:cNvSpPr txBox="1"/>
          <p:nvPr/>
        </p:nvSpPr>
        <p:spPr>
          <a:xfrm>
            <a:off x="6450806" y="1107080"/>
            <a:ext cx="2064544" cy="1815882"/>
          </a:xfrm>
          <a:prstGeom prst="rect">
            <a:avLst/>
          </a:prstGeom>
          <a:noFill/>
        </p:spPr>
        <p:txBody>
          <a:bodyPr wrap="square" rtlCol="0">
            <a:spAutoFit/>
          </a:bodyPr>
          <a:lstStyle/>
          <a:p>
            <a:r>
              <a:rPr lang="en-US" dirty="0"/>
              <a:t>General</a:t>
            </a:r>
          </a:p>
          <a:p>
            <a:pPr marL="285750" indent="-285750">
              <a:buFont typeface="Arial" panose="020B0604020202020204" pitchFamily="34" charset="0"/>
              <a:buChar char="•"/>
            </a:pPr>
            <a:r>
              <a:rPr lang="en-US" dirty="0"/>
              <a:t>Diarrhea</a:t>
            </a:r>
          </a:p>
          <a:p>
            <a:pPr marL="285750" indent="-285750">
              <a:buFont typeface="Arial" panose="020B0604020202020204" pitchFamily="34" charset="0"/>
              <a:buChar char="•"/>
            </a:pPr>
            <a:r>
              <a:rPr lang="en-US" dirty="0"/>
              <a:t>Vomiting</a:t>
            </a:r>
          </a:p>
          <a:p>
            <a:pPr marL="285750" indent="-285750">
              <a:buFont typeface="Arial" panose="020B0604020202020204" pitchFamily="34" charset="0"/>
              <a:buChar char="•"/>
            </a:pPr>
            <a:r>
              <a:rPr lang="en-US" dirty="0"/>
              <a:t>Insomnia</a:t>
            </a:r>
          </a:p>
          <a:p>
            <a:pPr marL="285750" indent="-285750">
              <a:buFont typeface="Arial" panose="020B0604020202020204" pitchFamily="34" charset="0"/>
              <a:buChar char="•"/>
            </a:pPr>
            <a:r>
              <a:rPr lang="en-US" dirty="0"/>
              <a:t>Musculoskeletal pain</a:t>
            </a:r>
          </a:p>
          <a:p>
            <a:pPr marL="285750" indent="-285750">
              <a:buFont typeface="Arial" panose="020B0604020202020204" pitchFamily="34" charset="0"/>
              <a:buChar char="•"/>
            </a:pPr>
            <a:r>
              <a:rPr lang="en-US" dirty="0"/>
              <a:t>Anxiety</a:t>
            </a:r>
          </a:p>
          <a:p>
            <a:pPr marL="285750" indent="-285750">
              <a:buFont typeface="Arial" panose="020B0604020202020204" pitchFamily="34" charset="0"/>
              <a:buChar char="•"/>
            </a:pPr>
            <a:r>
              <a:rPr lang="en-US" dirty="0"/>
              <a:t>Irritability</a:t>
            </a:r>
          </a:p>
        </p:txBody>
      </p:sp>
      <p:sp>
        <p:nvSpPr>
          <p:cNvPr id="8" name="TextBox 7">
            <a:extLst>
              <a:ext uri="{FF2B5EF4-FFF2-40B4-BE49-F238E27FC236}">
                <a16:creationId xmlns:a16="http://schemas.microsoft.com/office/drawing/2014/main" id="{849195E1-C302-3A5A-0D52-11F37FE1776C}"/>
              </a:ext>
            </a:extLst>
          </p:cNvPr>
          <p:cNvSpPr txBox="1"/>
          <p:nvPr/>
        </p:nvSpPr>
        <p:spPr>
          <a:xfrm>
            <a:off x="3750468" y="3921919"/>
            <a:ext cx="4937479" cy="307777"/>
          </a:xfrm>
          <a:prstGeom prst="rect">
            <a:avLst/>
          </a:prstGeom>
          <a:noFill/>
        </p:spPr>
        <p:txBody>
          <a:bodyPr wrap="square" rtlCol="0">
            <a:spAutoFit/>
          </a:bodyPr>
          <a:lstStyle/>
          <a:p>
            <a:r>
              <a:rPr lang="en-US" dirty="0"/>
              <a:t>COWS: Mild 5-12, Moderate 13-24, Severe &gt; 36</a:t>
            </a:r>
          </a:p>
        </p:txBody>
      </p:sp>
    </p:spTree>
    <p:extLst>
      <p:ext uri="{BB962C8B-B14F-4D97-AF65-F5344CB8AC3E}">
        <p14:creationId xmlns:p14="http://schemas.microsoft.com/office/powerpoint/2010/main" val="48554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22B727-B538-332A-8001-574336135C66}"/>
              </a:ext>
            </a:extLst>
          </p:cNvPr>
          <p:cNvPicPr>
            <a:picLocks noChangeAspect="1"/>
          </p:cNvPicPr>
          <p:nvPr/>
        </p:nvPicPr>
        <p:blipFill>
          <a:blip r:embed="rId2"/>
          <a:stretch>
            <a:fillRect/>
          </a:stretch>
        </p:blipFill>
        <p:spPr>
          <a:xfrm>
            <a:off x="321469" y="631181"/>
            <a:ext cx="3919257" cy="4512319"/>
          </a:xfrm>
          <a:prstGeom prst="rect">
            <a:avLst/>
          </a:prstGeom>
        </p:spPr>
      </p:pic>
      <p:sp>
        <p:nvSpPr>
          <p:cNvPr id="9" name="TextBox 8">
            <a:extLst>
              <a:ext uri="{FF2B5EF4-FFF2-40B4-BE49-F238E27FC236}">
                <a16:creationId xmlns:a16="http://schemas.microsoft.com/office/drawing/2014/main" id="{F487101A-9AAF-ACA6-890A-95909B19708C}"/>
              </a:ext>
            </a:extLst>
          </p:cNvPr>
          <p:cNvSpPr txBox="1"/>
          <p:nvPr/>
        </p:nvSpPr>
        <p:spPr>
          <a:xfrm>
            <a:off x="321469" y="4886325"/>
            <a:ext cx="6379369" cy="307777"/>
          </a:xfrm>
          <a:prstGeom prst="rect">
            <a:avLst/>
          </a:prstGeom>
          <a:noFill/>
        </p:spPr>
        <p:txBody>
          <a:bodyPr wrap="square" rtlCol="0">
            <a:spAutoFit/>
          </a:bodyPr>
          <a:lstStyle/>
          <a:p>
            <a:r>
              <a:rPr lang="en-US" dirty="0" err="1"/>
              <a:t>Handelsman</a:t>
            </a:r>
            <a:r>
              <a:rPr lang="en-US" dirty="0"/>
              <a:t> et al. Am J Drug Alcohol Abuse 1987;13:293-308</a:t>
            </a:r>
          </a:p>
        </p:txBody>
      </p:sp>
      <p:sp>
        <p:nvSpPr>
          <p:cNvPr id="10" name="TextBox 9">
            <a:extLst>
              <a:ext uri="{FF2B5EF4-FFF2-40B4-BE49-F238E27FC236}">
                <a16:creationId xmlns:a16="http://schemas.microsoft.com/office/drawing/2014/main" id="{A04AED80-35CC-AF35-89EA-B8FB17F0E49E}"/>
              </a:ext>
            </a:extLst>
          </p:cNvPr>
          <p:cNvSpPr txBox="1"/>
          <p:nvPr/>
        </p:nvSpPr>
        <p:spPr>
          <a:xfrm>
            <a:off x="3696133" y="809842"/>
            <a:ext cx="3721893" cy="1600438"/>
          </a:xfrm>
          <a:prstGeom prst="rect">
            <a:avLst/>
          </a:prstGeom>
          <a:noFill/>
        </p:spPr>
        <p:txBody>
          <a:bodyPr wrap="square" rtlCol="0">
            <a:spAutoFit/>
          </a:bodyPr>
          <a:lstStyle/>
          <a:p>
            <a:r>
              <a:rPr lang="en-US" dirty="0"/>
              <a:t>Study designed to validate two different rating scales for opioid withdrawal</a:t>
            </a:r>
          </a:p>
          <a:p>
            <a:endParaRPr lang="en-US" dirty="0"/>
          </a:p>
          <a:p>
            <a:r>
              <a:rPr lang="en-US" dirty="0"/>
              <a:t>Subjects administered blinded naloxone 0.4mg SQ or 1ml saline</a:t>
            </a:r>
          </a:p>
          <a:p>
            <a:endParaRPr lang="en-US" dirty="0"/>
          </a:p>
          <a:p>
            <a:endParaRPr lang="en-US" dirty="0"/>
          </a:p>
        </p:txBody>
      </p:sp>
      <p:graphicFrame>
        <p:nvGraphicFramePr>
          <p:cNvPr id="2" name="Table 2">
            <a:extLst>
              <a:ext uri="{FF2B5EF4-FFF2-40B4-BE49-F238E27FC236}">
                <a16:creationId xmlns:a16="http://schemas.microsoft.com/office/drawing/2014/main" id="{CBE95D38-8D96-6BEF-C08A-476A4EF32921}"/>
              </a:ext>
            </a:extLst>
          </p:cNvPr>
          <p:cNvGraphicFramePr>
            <a:graphicFrameLocks noGrp="1"/>
          </p:cNvGraphicFramePr>
          <p:nvPr>
            <p:extLst>
              <p:ext uri="{D42A27DB-BD31-4B8C-83A1-F6EECF244321}">
                <p14:modId xmlns:p14="http://schemas.microsoft.com/office/powerpoint/2010/main" val="778336402"/>
              </p:ext>
            </p:extLst>
          </p:nvPr>
        </p:nvGraphicFramePr>
        <p:xfrm>
          <a:off x="3844636" y="2410280"/>
          <a:ext cx="4752110" cy="1524000"/>
        </p:xfrm>
        <a:graphic>
          <a:graphicData uri="http://schemas.openxmlformats.org/drawingml/2006/table">
            <a:tbl>
              <a:tblPr firstRow="1" bandRow="1">
                <a:tableStyleId>{5F1B6E27-0D39-48C8-AD27-3D78F9726F31}</a:tableStyleId>
              </a:tblPr>
              <a:tblGrid>
                <a:gridCol w="950422">
                  <a:extLst>
                    <a:ext uri="{9D8B030D-6E8A-4147-A177-3AD203B41FA5}">
                      <a16:colId xmlns:a16="http://schemas.microsoft.com/office/drawing/2014/main" val="132894499"/>
                    </a:ext>
                  </a:extLst>
                </a:gridCol>
                <a:gridCol w="950422">
                  <a:extLst>
                    <a:ext uri="{9D8B030D-6E8A-4147-A177-3AD203B41FA5}">
                      <a16:colId xmlns:a16="http://schemas.microsoft.com/office/drawing/2014/main" val="1225506614"/>
                    </a:ext>
                  </a:extLst>
                </a:gridCol>
                <a:gridCol w="950422">
                  <a:extLst>
                    <a:ext uri="{9D8B030D-6E8A-4147-A177-3AD203B41FA5}">
                      <a16:colId xmlns:a16="http://schemas.microsoft.com/office/drawing/2014/main" val="3522096236"/>
                    </a:ext>
                  </a:extLst>
                </a:gridCol>
                <a:gridCol w="950422">
                  <a:extLst>
                    <a:ext uri="{9D8B030D-6E8A-4147-A177-3AD203B41FA5}">
                      <a16:colId xmlns:a16="http://schemas.microsoft.com/office/drawing/2014/main" val="1810158448"/>
                    </a:ext>
                  </a:extLst>
                </a:gridCol>
                <a:gridCol w="950422">
                  <a:extLst>
                    <a:ext uri="{9D8B030D-6E8A-4147-A177-3AD203B41FA5}">
                      <a16:colId xmlns:a16="http://schemas.microsoft.com/office/drawing/2014/main" val="1639473897"/>
                    </a:ext>
                  </a:extLst>
                </a:gridCol>
              </a:tblGrid>
              <a:tr h="145906">
                <a:tc>
                  <a:txBody>
                    <a:bodyPr/>
                    <a:lstStyle/>
                    <a:p>
                      <a:r>
                        <a:rPr lang="en-US" dirty="0"/>
                        <a:t>Group</a:t>
                      </a:r>
                    </a:p>
                  </a:txBody>
                  <a:tcPr/>
                </a:tc>
                <a:tc>
                  <a:txBody>
                    <a:bodyPr/>
                    <a:lstStyle/>
                    <a:p>
                      <a:r>
                        <a:rPr lang="en-US" dirty="0"/>
                        <a:t>Scale</a:t>
                      </a:r>
                    </a:p>
                  </a:txBody>
                  <a:tcPr/>
                </a:tc>
                <a:tc>
                  <a:txBody>
                    <a:bodyPr/>
                    <a:lstStyle/>
                    <a:p>
                      <a:r>
                        <a:rPr lang="en-US" dirty="0"/>
                        <a:t>Pre</a:t>
                      </a:r>
                    </a:p>
                  </a:txBody>
                  <a:tcPr/>
                </a:tc>
                <a:tc>
                  <a:txBody>
                    <a:bodyPr/>
                    <a:lstStyle/>
                    <a:p>
                      <a:r>
                        <a:rPr lang="en-US" dirty="0"/>
                        <a:t>Post</a:t>
                      </a:r>
                    </a:p>
                  </a:txBody>
                  <a:tcPr/>
                </a:tc>
                <a:tc>
                  <a:txBody>
                    <a:bodyPr/>
                    <a:lstStyle/>
                    <a:p>
                      <a:r>
                        <a:rPr lang="en-US" i="1" dirty="0"/>
                        <a:t>P</a:t>
                      </a:r>
                      <a:endParaRPr lang="en-US" dirty="0"/>
                    </a:p>
                  </a:txBody>
                  <a:tcPr/>
                </a:tc>
                <a:extLst>
                  <a:ext uri="{0D108BD9-81ED-4DB2-BD59-A6C34878D82A}">
                    <a16:rowId xmlns:a16="http://schemas.microsoft.com/office/drawing/2014/main" val="2190476696"/>
                  </a:ext>
                </a:extLst>
              </a:tr>
              <a:tr h="145906">
                <a:tc>
                  <a:txBody>
                    <a:bodyPr/>
                    <a:lstStyle/>
                    <a:p>
                      <a:r>
                        <a:rPr lang="en-US" dirty="0"/>
                        <a:t>Naloxone</a:t>
                      </a:r>
                    </a:p>
                  </a:txBody>
                  <a:tcPr/>
                </a:tc>
                <a:tc>
                  <a:txBody>
                    <a:bodyPr/>
                    <a:lstStyle/>
                    <a:p>
                      <a:r>
                        <a:rPr lang="en-US" dirty="0"/>
                        <a:t>SOWS</a:t>
                      </a:r>
                    </a:p>
                  </a:txBody>
                  <a:tcPr/>
                </a:tc>
                <a:tc>
                  <a:txBody>
                    <a:bodyPr/>
                    <a:lstStyle/>
                    <a:p>
                      <a:r>
                        <a:rPr lang="en-US" dirty="0"/>
                        <a:t>18.5</a:t>
                      </a:r>
                    </a:p>
                  </a:txBody>
                  <a:tcPr/>
                </a:tc>
                <a:tc>
                  <a:txBody>
                    <a:bodyPr/>
                    <a:lstStyle/>
                    <a:p>
                      <a:r>
                        <a:rPr lang="en-US" dirty="0"/>
                        <a:t>23.6</a:t>
                      </a:r>
                    </a:p>
                  </a:txBody>
                  <a:tcPr/>
                </a:tc>
                <a:tc>
                  <a:txBody>
                    <a:bodyPr/>
                    <a:lstStyle/>
                    <a:p>
                      <a:r>
                        <a:rPr lang="en-US" dirty="0"/>
                        <a:t>0.01</a:t>
                      </a:r>
                    </a:p>
                  </a:txBody>
                  <a:tcPr/>
                </a:tc>
                <a:extLst>
                  <a:ext uri="{0D108BD9-81ED-4DB2-BD59-A6C34878D82A}">
                    <a16:rowId xmlns:a16="http://schemas.microsoft.com/office/drawing/2014/main" val="1728195715"/>
                  </a:ext>
                </a:extLst>
              </a:tr>
              <a:tr h="145906">
                <a:tc>
                  <a:txBody>
                    <a:bodyPr/>
                    <a:lstStyle/>
                    <a:p>
                      <a:endParaRPr lang="en-US" dirty="0"/>
                    </a:p>
                  </a:txBody>
                  <a:tcPr/>
                </a:tc>
                <a:tc>
                  <a:txBody>
                    <a:bodyPr/>
                    <a:lstStyle/>
                    <a:p>
                      <a:r>
                        <a:rPr lang="en-US" dirty="0"/>
                        <a:t>Global</a:t>
                      </a:r>
                    </a:p>
                  </a:txBody>
                  <a:tcPr/>
                </a:tc>
                <a:tc>
                  <a:txBody>
                    <a:bodyPr/>
                    <a:lstStyle/>
                    <a:p>
                      <a:r>
                        <a:rPr lang="en-US" dirty="0"/>
                        <a:t>0.28</a:t>
                      </a:r>
                    </a:p>
                  </a:txBody>
                  <a:tcPr/>
                </a:tc>
                <a:tc>
                  <a:txBody>
                    <a:bodyPr/>
                    <a:lstStyle/>
                    <a:p>
                      <a:r>
                        <a:rPr lang="en-US" dirty="0"/>
                        <a:t>0.88</a:t>
                      </a:r>
                    </a:p>
                  </a:txBody>
                  <a:tcPr/>
                </a:tc>
                <a:tc>
                  <a:txBody>
                    <a:bodyPr/>
                    <a:lstStyle/>
                    <a:p>
                      <a:r>
                        <a:rPr lang="en-US" dirty="0"/>
                        <a:t>0.001</a:t>
                      </a:r>
                    </a:p>
                  </a:txBody>
                  <a:tcPr/>
                </a:tc>
                <a:extLst>
                  <a:ext uri="{0D108BD9-81ED-4DB2-BD59-A6C34878D82A}">
                    <a16:rowId xmlns:a16="http://schemas.microsoft.com/office/drawing/2014/main" val="2292988070"/>
                  </a:ext>
                </a:extLst>
              </a:tr>
              <a:tr h="145906">
                <a:tc>
                  <a:txBody>
                    <a:bodyPr/>
                    <a:lstStyle/>
                    <a:p>
                      <a:r>
                        <a:rPr lang="en-US" dirty="0"/>
                        <a:t>Placebo</a:t>
                      </a:r>
                    </a:p>
                  </a:txBody>
                  <a:tcPr/>
                </a:tc>
                <a:tc>
                  <a:txBody>
                    <a:bodyPr/>
                    <a:lstStyle/>
                    <a:p>
                      <a:r>
                        <a:rPr lang="en-US" dirty="0"/>
                        <a:t>SOWS</a:t>
                      </a:r>
                    </a:p>
                  </a:txBody>
                  <a:tcPr/>
                </a:tc>
                <a:tc>
                  <a:txBody>
                    <a:bodyPr/>
                    <a:lstStyle/>
                    <a:p>
                      <a:r>
                        <a:rPr lang="en-US" dirty="0"/>
                        <a:t>18.1</a:t>
                      </a:r>
                    </a:p>
                  </a:txBody>
                  <a:tcPr/>
                </a:tc>
                <a:tc>
                  <a:txBody>
                    <a:bodyPr/>
                    <a:lstStyle/>
                    <a:p>
                      <a:r>
                        <a:rPr lang="en-US" dirty="0"/>
                        <a:t>20.4</a:t>
                      </a:r>
                    </a:p>
                  </a:txBody>
                  <a:tcPr/>
                </a:tc>
                <a:tc>
                  <a:txBody>
                    <a:bodyPr/>
                    <a:lstStyle/>
                    <a:p>
                      <a:r>
                        <a:rPr lang="en-US" dirty="0"/>
                        <a:t>NS</a:t>
                      </a:r>
                    </a:p>
                  </a:txBody>
                  <a:tcPr/>
                </a:tc>
                <a:extLst>
                  <a:ext uri="{0D108BD9-81ED-4DB2-BD59-A6C34878D82A}">
                    <a16:rowId xmlns:a16="http://schemas.microsoft.com/office/drawing/2014/main" val="3763639880"/>
                  </a:ext>
                </a:extLst>
              </a:tr>
              <a:tr h="145906">
                <a:tc>
                  <a:txBody>
                    <a:bodyPr/>
                    <a:lstStyle/>
                    <a:p>
                      <a:endParaRPr lang="en-US" dirty="0"/>
                    </a:p>
                  </a:txBody>
                  <a:tcPr/>
                </a:tc>
                <a:tc>
                  <a:txBody>
                    <a:bodyPr/>
                    <a:lstStyle/>
                    <a:p>
                      <a:r>
                        <a:rPr lang="en-US" dirty="0"/>
                        <a:t>Global</a:t>
                      </a:r>
                    </a:p>
                  </a:txBody>
                  <a:tcPr/>
                </a:tc>
                <a:tc>
                  <a:txBody>
                    <a:bodyPr/>
                    <a:lstStyle/>
                    <a:p>
                      <a:r>
                        <a:rPr lang="en-US" dirty="0"/>
                        <a:t>0.21</a:t>
                      </a:r>
                    </a:p>
                  </a:txBody>
                  <a:tcPr/>
                </a:tc>
                <a:tc>
                  <a:txBody>
                    <a:bodyPr/>
                    <a:lstStyle/>
                    <a:p>
                      <a:r>
                        <a:rPr lang="en-US" dirty="0"/>
                        <a:t>0.57</a:t>
                      </a:r>
                    </a:p>
                  </a:txBody>
                  <a:tcPr/>
                </a:tc>
                <a:tc>
                  <a:txBody>
                    <a:bodyPr/>
                    <a:lstStyle/>
                    <a:p>
                      <a:r>
                        <a:rPr lang="en-US" dirty="0"/>
                        <a:t>0.01</a:t>
                      </a:r>
                    </a:p>
                  </a:txBody>
                  <a:tcPr/>
                </a:tc>
                <a:extLst>
                  <a:ext uri="{0D108BD9-81ED-4DB2-BD59-A6C34878D82A}">
                    <a16:rowId xmlns:a16="http://schemas.microsoft.com/office/drawing/2014/main" val="2105612908"/>
                  </a:ext>
                </a:extLst>
              </a:tr>
            </a:tbl>
          </a:graphicData>
        </a:graphic>
      </p:graphicFrame>
      <p:sp>
        <p:nvSpPr>
          <p:cNvPr id="5" name="Title 2">
            <a:extLst>
              <a:ext uri="{FF2B5EF4-FFF2-40B4-BE49-F238E27FC236}">
                <a16:creationId xmlns:a16="http://schemas.microsoft.com/office/drawing/2014/main" id="{7C1C438E-FA53-AC40-13DD-4FC3296788C3}"/>
              </a:ext>
            </a:extLst>
          </p:cNvPr>
          <p:cNvSpPr txBox="1">
            <a:spLocks/>
          </p:cNvSpPr>
          <p:nvPr/>
        </p:nvSpPr>
        <p:spPr>
          <a:xfrm>
            <a:off x="231079" y="293597"/>
            <a:ext cx="7886700" cy="4656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Helvetica Neue Light" panose="020B0604020202020204" charset="0"/>
              </a:rPr>
              <a:t>Withdrawal Symptoms</a:t>
            </a:r>
          </a:p>
        </p:txBody>
      </p:sp>
      <p:sp>
        <p:nvSpPr>
          <p:cNvPr id="7" name="Oval 6">
            <a:extLst>
              <a:ext uri="{FF2B5EF4-FFF2-40B4-BE49-F238E27FC236}">
                <a16:creationId xmlns:a16="http://schemas.microsoft.com/office/drawing/2014/main" id="{BE6527CA-ECA2-1A66-2FDA-0F035632D84F}"/>
              </a:ext>
            </a:extLst>
          </p:cNvPr>
          <p:cNvSpPr/>
          <p:nvPr/>
        </p:nvSpPr>
        <p:spPr>
          <a:xfrm>
            <a:off x="6456218" y="3574472"/>
            <a:ext cx="1080655" cy="4362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5E3C8C-F812-731A-C671-A47999F2419D}"/>
              </a:ext>
            </a:extLst>
          </p:cNvPr>
          <p:cNvSpPr txBox="1"/>
          <p:nvPr/>
        </p:nvSpPr>
        <p:spPr>
          <a:xfrm>
            <a:off x="3844636" y="4218195"/>
            <a:ext cx="4017819" cy="307777"/>
          </a:xfrm>
          <a:prstGeom prst="rect">
            <a:avLst/>
          </a:prstGeom>
          <a:noFill/>
        </p:spPr>
        <p:txBody>
          <a:bodyPr wrap="square" rtlCol="0">
            <a:spAutoFit/>
          </a:bodyPr>
          <a:lstStyle/>
          <a:p>
            <a:r>
              <a:rPr lang="en-US" dirty="0"/>
              <a:t>Withdrawal symptoms are driven by expectation</a:t>
            </a:r>
          </a:p>
        </p:txBody>
      </p:sp>
      <p:cxnSp>
        <p:nvCxnSpPr>
          <p:cNvPr id="12" name="Straight Arrow Connector 11">
            <a:extLst>
              <a:ext uri="{FF2B5EF4-FFF2-40B4-BE49-F238E27FC236}">
                <a16:creationId xmlns:a16="http://schemas.microsoft.com/office/drawing/2014/main" id="{F2168C8B-73FE-396E-DF03-29FE08CD5ED1}"/>
              </a:ext>
            </a:extLst>
          </p:cNvPr>
          <p:cNvCxnSpPr/>
          <p:nvPr/>
        </p:nvCxnSpPr>
        <p:spPr>
          <a:xfrm flipV="1">
            <a:off x="5971309" y="4010717"/>
            <a:ext cx="602673" cy="207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08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A6181-BD80-969A-3D5D-2B6A2E158F49}"/>
              </a:ext>
            </a:extLst>
          </p:cNvPr>
          <p:cNvPicPr>
            <a:picLocks noChangeAspect="1"/>
          </p:cNvPicPr>
          <p:nvPr/>
        </p:nvPicPr>
        <p:blipFill>
          <a:blip r:embed="rId2"/>
          <a:stretch>
            <a:fillRect/>
          </a:stretch>
        </p:blipFill>
        <p:spPr>
          <a:xfrm>
            <a:off x="699655" y="662628"/>
            <a:ext cx="2789288" cy="4006327"/>
          </a:xfrm>
          <a:prstGeom prst="rect">
            <a:avLst/>
          </a:prstGeom>
        </p:spPr>
      </p:pic>
      <p:sp>
        <p:nvSpPr>
          <p:cNvPr id="4" name="TextBox 3">
            <a:extLst>
              <a:ext uri="{FF2B5EF4-FFF2-40B4-BE49-F238E27FC236}">
                <a16:creationId xmlns:a16="http://schemas.microsoft.com/office/drawing/2014/main" id="{F6B6788C-D4A3-2E96-E21D-36EE326D91FB}"/>
              </a:ext>
            </a:extLst>
          </p:cNvPr>
          <p:cNvSpPr txBox="1"/>
          <p:nvPr/>
        </p:nvSpPr>
        <p:spPr>
          <a:xfrm>
            <a:off x="492919" y="4668956"/>
            <a:ext cx="5586412" cy="307777"/>
          </a:xfrm>
          <a:prstGeom prst="rect">
            <a:avLst/>
          </a:prstGeom>
          <a:noFill/>
        </p:spPr>
        <p:txBody>
          <a:bodyPr wrap="square" rtlCol="0">
            <a:spAutoFit/>
          </a:bodyPr>
          <a:lstStyle/>
          <a:p>
            <a:r>
              <a:rPr lang="en-US" dirty="0" err="1"/>
              <a:t>Kanof</a:t>
            </a:r>
            <a:r>
              <a:rPr lang="en-US" dirty="0"/>
              <a:t> et al. Drug Alcohol Depend 1991;27:253-262</a:t>
            </a:r>
          </a:p>
        </p:txBody>
      </p:sp>
      <p:sp>
        <p:nvSpPr>
          <p:cNvPr id="5" name="TextBox 4">
            <a:extLst>
              <a:ext uri="{FF2B5EF4-FFF2-40B4-BE49-F238E27FC236}">
                <a16:creationId xmlns:a16="http://schemas.microsoft.com/office/drawing/2014/main" id="{50456E56-F099-5296-660A-FF57DD7AF8F0}"/>
              </a:ext>
            </a:extLst>
          </p:cNvPr>
          <p:cNvSpPr txBox="1"/>
          <p:nvPr/>
        </p:nvSpPr>
        <p:spPr>
          <a:xfrm>
            <a:off x="4164806" y="785813"/>
            <a:ext cx="3793332" cy="3108543"/>
          </a:xfrm>
          <a:prstGeom prst="rect">
            <a:avLst/>
          </a:prstGeom>
          <a:noFill/>
        </p:spPr>
        <p:txBody>
          <a:bodyPr wrap="square" rtlCol="0">
            <a:spAutoFit/>
          </a:bodyPr>
          <a:lstStyle/>
          <a:p>
            <a:r>
              <a:rPr lang="en-US" dirty="0"/>
              <a:t>Heroin use 13.3 ± 5.5 years</a:t>
            </a:r>
          </a:p>
          <a:p>
            <a:r>
              <a:rPr lang="en-US" dirty="0"/>
              <a:t>30% regular use once daily</a:t>
            </a:r>
          </a:p>
          <a:p>
            <a:r>
              <a:rPr lang="en-US" dirty="0"/>
              <a:t>70% regular use &gt;1 per day</a:t>
            </a:r>
          </a:p>
          <a:p>
            <a:endParaRPr lang="en-US" dirty="0"/>
          </a:p>
          <a:p>
            <a:r>
              <a:rPr lang="en-US" dirty="0"/>
              <a:t>Given 0.4mg IM naloxone or placebo</a:t>
            </a:r>
          </a:p>
          <a:p>
            <a:endParaRPr lang="en-US" dirty="0"/>
          </a:p>
          <a:p>
            <a:r>
              <a:rPr lang="en-US" dirty="0"/>
              <a:t>61% no subjective symptoms</a:t>
            </a:r>
          </a:p>
          <a:p>
            <a:r>
              <a:rPr lang="en-US" dirty="0"/>
              <a:t>74% no objective symptoms</a:t>
            </a:r>
          </a:p>
          <a:p>
            <a:endParaRPr lang="en-US" dirty="0"/>
          </a:p>
          <a:p>
            <a:endParaRPr lang="en-US" dirty="0"/>
          </a:p>
          <a:p>
            <a:pPr marL="285750" indent="-285750">
              <a:buFontTx/>
              <a:buChar char="-"/>
            </a:pPr>
            <a:r>
              <a:rPr lang="en-US" dirty="0"/>
              <a:t>Some placebo patients experience withdrawal</a:t>
            </a:r>
          </a:p>
          <a:p>
            <a:pPr marL="285750" indent="-285750">
              <a:buFontTx/>
              <a:buChar char="-"/>
            </a:pPr>
            <a:r>
              <a:rPr lang="en-US" dirty="0"/>
              <a:t>Many naloxone patients did not</a:t>
            </a:r>
          </a:p>
          <a:p>
            <a:pPr marL="285750" indent="-285750">
              <a:buFontTx/>
              <a:buChar char="-"/>
            </a:pPr>
            <a:r>
              <a:rPr lang="en-US" dirty="0"/>
              <a:t>Physical dependence is overestimated ?</a:t>
            </a:r>
          </a:p>
        </p:txBody>
      </p:sp>
      <p:sp>
        <p:nvSpPr>
          <p:cNvPr id="6" name="Oval 5">
            <a:extLst>
              <a:ext uri="{FF2B5EF4-FFF2-40B4-BE49-F238E27FC236}">
                <a16:creationId xmlns:a16="http://schemas.microsoft.com/office/drawing/2014/main" id="{27071603-DA16-2FAB-D4C5-F54901FE744D}"/>
              </a:ext>
            </a:extLst>
          </p:cNvPr>
          <p:cNvSpPr/>
          <p:nvPr/>
        </p:nvSpPr>
        <p:spPr>
          <a:xfrm>
            <a:off x="2114550" y="3150394"/>
            <a:ext cx="1278731" cy="13858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27081831-E272-3122-993F-1DA7835D5BF6}"/>
              </a:ext>
            </a:extLst>
          </p:cNvPr>
          <p:cNvSpPr txBox="1">
            <a:spLocks/>
          </p:cNvSpPr>
          <p:nvPr/>
        </p:nvSpPr>
        <p:spPr>
          <a:xfrm>
            <a:off x="231079" y="293597"/>
            <a:ext cx="7886700" cy="4656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Helvetica Neue Light" panose="020B0604020202020204" charset="0"/>
              </a:rPr>
              <a:t>Withdrawal Symptoms</a:t>
            </a:r>
          </a:p>
        </p:txBody>
      </p:sp>
    </p:spTree>
    <p:extLst>
      <p:ext uri="{BB962C8B-B14F-4D97-AF65-F5344CB8AC3E}">
        <p14:creationId xmlns:p14="http://schemas.microsoft.com/office/powerpoint/2010/main" val="133263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2BE71-BF6B-9F97-8410-B033ECE5DBCD}"/>
              </a:ext>
            </a:extLst>
          </p:cNvPr>
          <p:cNvSpPr>
            <a:spLocks noGrp="1"/>
          </p:cNvSpPr>
          <p:nvPr>
            <p:ph type="title"/>
          </p:nvPr>
        </p:nvSpPr>
        <p:spPr/>
        <p:txBody>
          <a:bodyPr/>
          <a:lstStyle/>
          <a:p>
            <a:r>
              <a:rPr lang="en-US" dirty="0"/>
              <a:t>Time Course of Withdrawal</a:t>
            </a:r>
          </a:p>
        </p:txBody>
      </p:sp>
      <p:pic>
        <p:nvPicPr>
          <p:cNvPr id="5" name="Picture 4">
            <a:extLst>
              <a:ext uri="{FF2B5EF4-FFF2-40B4-BE49-F238E27FC236}">
                <a16:creationId xmlns:a16="http://schemas.microsoft.com/office/drawing/2014/main" id="{801AD598-6467-48CA-6696-586CF3F59E5B}"/>
              </a:ext>
            </a:extLst>
          </p:cNvPr>
          <p:cNvPicPr>
            <a:picLocks noChangeAspect="1"/>
          </p:cNvPicPr>
          <p:nvPr/>
        </p:nvPicPr>
        <p:blipFill>
          <a:blip r:embed="rId2"/>
          <a:stretch>
            <a:fillRect/>
          </a:stretch>
        </p:blipFill>
        <p:spPr>
          <a:xfrm>
            <a:off x="0" y="1015913"/>
            <a:ext cx="5115639" cy="4020111"/>
          </a:xfrm>
          <a:prstGeom prst="rect">
            <a:avLst/>
          </a:prstGeom>
        </p:spPr>
      </p:pic>
      <p:sp>
        <p:nvSpPr>
          <p:cNvPr id="6" name="TextBox 5">
            <a:extLst>
              <a:ext uri="{FF2B5EF4-FFF2-40B4-BE49-F238E27FC236}">
                <a16:creationId xmlns:a16="http://schemas.microsoft.com/office/drawing/2014/main" id="{2DCCAEB2-4CB9-797F-BF71-2F894D04C23A}"/>
              </a:ext>
            </a:extLst>
          </p:cNvPr>
          <p:cNvSpPr txBox="1"/>
          <p:nvPr/>
        </p:nvSpPr>
        <p:spPr>
          <a:xfrm>
            <a:off x="5216236" y="838200"/>
            <a:ext cx="3595255" cy="1169551"/>
          </a:xfrm>
          <a:prstGeom prst="rect">
            <a:avLst/>
          </a:prstGeom>
          <a:noFill/>
        </p:spPr>
        <p:txBody>
          <a:bodyPr wrap="square" rtlCol="0">
            <a:spAutoFit/>
          </a:bodyPr>
          <a:lstStyle/>
          <a:p>
            <a:r>
              <a:rPr lang="en-US" dirty="0"/>
              <a:t>N=103 subjects entered residential unit and maintained on morphine 30mg QID for 7-10 days before transition to buprenorphine, tramadol, clonidine or placebo</a:t>
            </a:r>
          </a:p>
        </p:txBody>
      </p:sp>
      <p:sp>
        <p:nvSpPr>
          <p:cNvPr id="7" name="TextBox 6">
            <a:extLst>
              <a:ext uri="{FF2B5EF4-FFF2-40B4-BE49-F238E27FC236}">
                <a16:creationId xmlns:a16="http://schemas.microsoft.com/office/drawing/2014/main" id="{9B4C4C53-2A0A-E7C7-F192-315FBBAB18F1}"/>
              </a:ext>
            </a:extLst>
          </p:cNvPr>
          <p:cNvSpPr txBox="1"/>
          <p:nvPr/>
        </p:nvSpPr>
        <p:spPr>
          <a:xfrm>
            <a:off x="0" y="4835723"/>
            <a:ext cx="4131035" cy="307777"/>
          </a:xfrm>
          <a:prstGeom prst="rect">
            <a:avLst/>
          </a:prstGeom>
          <a:noFill/>
        </p:spPr>
        <p:txBody>
          <a:bodyPr wrap="square" rtlCol="0">
            <a:spAutoFit/>
          </a:bodyPr>
          <a:lstStyle/>
          <a:p>
            <a:r>
              <a:rPr lang="en-US" dirty="0"/>
              <a:t>Dunn K. Drug Alcohol Depend 2020;215:108212</a:t>
            </a:r>
          </a:p>
        </p:txBody>
      </p:sp>
    </p:spTree>
    <p:extLst>
      <p:ext uri="{BB962C8B-B14F-4D97-AF65-F5344CB8AC3E}">
        <p14:creationId xmlns:p14="http://schemas.microsoft.com/office/powerpoint/2010/main" val="159220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2002A4-6AFB-3F22-0E52-2EBF4D76211D}"/>
              </a:ext>
            </a:extLst>
          </p:cNvPr>
          <p:cNvSpPr>
            <a:spLocks noGrp="1"/>
          </p:cNvSpPr>
          <p:nvPr>
            <p:ph type="title"/>
          </p:nvPr>
        </p:nvSpPr>
        <p:spPr/>
        <p:txBody>
          <a:bodyPr/>
          <a:lstStyle/>
          <a:p>
            <a:r>
              <a:rPr lang="en-US" dirty="0"/>
              <a:t>Time Course and Severity of Withdrawal</a:t>
            </a:r>
          </a:p>
        </p:txBody>
      </p:sp>
      <p:sp>
        <p:nvSpPr>
          <p:cNvPr id="4" name="TextBox 3">
            <a:extLst>
              <a:ext uri="{FF2B5EF4-FFF2-40B4-BE49-F238E27FC236}">
                <a16:creationId xmlns:a16="http://schemas.microsoft.com/office/drawing/2014/main" id="{6A93F83D-9D10-BEEA-2C9A-E4FC79C4AF26}"/>
              </a:ext>
            </a:extLst>
          </p:cNvPr>
          <p:cNvSpPr txBox="1"/>
          <p:nvPr/>
        </p:nvSpPr>
        <p:spPr>
          <a:xfrm>
            <a:off x="1177636" y="1015913"/>
            <a:ext cx="3803073" cy="1815882"/>
          </a:xfrm>
          <a:prstGeom prst="rect">
            <a:avLst/>
          </a:prstGeom>
          <a:noFill/>
        </p:spPr>
        <p:txBody>
          <a:bodyPr wrap="square" rtlCol="0">
            <a:spAutoFit/>
          </a:bodyPr>
          <a:lstStyle/>
          <a:p>
            <a:r>
              <a:rPr lang="en-US" dirty="0"/>
              <a:t>Non-treatment seeking opioid dependent volunteers entered 59 day residential protocol (N=12)</a:t>
            </a:r>
          </a:p>
          <a:p>
            <a:endParaRPr lang="en-US" dirty="0"/>
          </a:p>
          <a:p>
            <a:r>
              <a:rPr lang="en-US" dirty="0"/>
              <a:t>Stabilized on 32mg/day buprenorphine IM or morphine 120mg/day IM for 9 days (split QID) (N=7)</a:t>
            </a:r>
          </a:p>
          <a:p>
            <a:endParaRPr lang="en-US" dirty="0"/>
          </a:p>
        </p:txBody>
      </p:sp>
      <p:pic>
        <p:nvPicPr>
          <p:cNvPr id="5" name="Picture 4">
            <a:extLst>
              <a:ext uri="{FF2B5EF4-FFF2-40B4-BE49-F238E27FC236}">
                <a16:creationId xmlns:a16="http://schemas.microsoft.com/office/drawing/2014/main" id="{0B3E03E6-73DE-F2DB-7B24-1EF37C09A72F}"/>
              </a:ext>
            </a:extLst>
          </p:cNvPr>
          <p:cNvPicPr>
            <a:picLocks noChangeAspect="1"/>
          </p:cNvPicPr>
          <p:nvPr/>
        </p:nvPicPr>
        <p:blipFill>
          <a:blip r:embed="rId2"/>
          <a:stretch>
            <a:fillRect/>
          </a:stretch>
        </p:blipFill>
        <p:spPr>
          <a:xfrm>
            <a:off x="1101436" y="2813673"/>
            <a:ext cx="6684819" cy="1017066"/>
          </a:xfrm>
          <a:prstGeom prst="rect">
            <a:avLst/>
          </a:prstGeom>
        </p:spPr>
      </p:pic>
      <p:sp>
        <p:nvSpPr>
          <p:cNvPr id="6" name="TextBox 5">
            <a:extLst>
              <a:ext uri="{FF2B5EF4-FFF2-40B4-BE49-F238E27FC236}">
                <a16:creationId xmlns:a16="http://schemas.microsoft.com/office/drawing/2014/main" id="{EAFBC96B-4547-BFF4-403E-B7E00B898CA6}"/>
              </a:ext>
            </a:extLst>
          </p:cNvPr>
          <p:cNvSpPr txBox="1"/>
          <p:nvPr/>
        </p:nvSpPr>
        <p:spPr>
          <a:xfrm>
            <a:off x="554182" y="4599709"/>
            <a:ext cx="5320145" cy="307777"/>
          </a:xfrm>
          <a:prstGeom prst="rect">
            <a:avLst/>
          </a:prstGeom>
          <a:noFill/>
        </p:spPr>
        <p:txBody>
          <a:bodyPr wrap="square" rtlCol="0">
            <a:spAutoFit/>
          </a:bodyPr>
          <a:lstStyle/>
          <a:p>
            <a:r>
              <a:rPr lang="en-US" dirty="0"/>
              <a:t>Tompkins A et al. J Pharm Exp </a:t>
            </a:r>
            <a:r>
              <a:rPr lang="en-US" dirty="0" err="1"/>
              <a:t>Ther</a:t>
            </a:r>
            <a:r>
              <a:rPr lang="en-US" dirty="0"/>
              <a:t> 2014;348:217-226</a:t>
            </a:r>
          </a:p>
        </p:txBody>
      </p:sp>
    </p:spTree>
    <p:extLst>
      <p:ext uri="{BB962C8B-B14F-4D97-AF65-F5344CB8AC3E}">
        <p14:creationId xmlns:p14="http://schemas.microsoft.com/office/powerpoint/2010/main" val="295820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3C5AD-2A21-8163-6039-4E780CBEECED}"/>
              </a:ext>
            </a:extLst>
          </p:cNvPr>
          <p:cNvSpPr>
            <a:spLocks noGrp="1"/>
          </p:cNvSpPr>
          <p:nvPr>
            <p:ph type="title"/>
          </p:nvPr>
        </p:nvSpPr>
        <p:spPr/>
        <p:txBody>
          <a:bodyPr/>
          <a:lstStyle/>
          <a:p>
            <a:r>
              <a:rPr lang="en-US" dirty="0"/>
              <a:t>Time course and Severity of Withdrawal</a:t>
            </a:r>
          </a:p>
        </p:txBody>
      </p:sp>
      <p:pic>
        <p:nvPicPr>
          <p:cNvPr id="7" name="Picture 6">
            <a:extLst>
              <a:ext uri="{FF2B5EF4-FFF2-40B4-BE49-F238E27FC236}">
                <a16:creationId xmlns:a16="http://schemas.microsoft.com/office/drawing/2014/main" id="{6C7D0F95-2089-36E0-7460-57EC0F8AEAC3}"/>
              </a:ext>
            </a:extLst>
          </p:cNvPr>
          <p:cNvPicPr>
            <a:picLocks noChangeAspect="1"/>
          </p:cNvPicPr>
          <p:nvPr/>
        </p:nvPicPr>
        <p:blipFill>
          <a:blip r:embed="rId2"/>
          <a:stretch>
            <a:fillRect/>
          </a:stretch>
        </p:blipFill>
        <p:spPr>
          <a:xfrm>
            <a:off x="361362" y="1095571"/>
            <a:ext cx="4210638" cy="3381847"/>
          </a:xfrm>
          <a:prstGeom prst="rect">
            <a:avLst/>
          </a:prstGeom>
        </p:spPr>
      </p:pic>
      <p:pic>
        <p:nvPicPr>
          <p:cNvPr id="9" name="Picture 8">
            <a:extLst>
              <a:ext uri="{FF2B5EF4-FFF2-40B4-BE49-F238E27FC236}">
                <a16:creationId xmlns:a16="http://schemas.microsoft.com/office/drawing/2014/main" id="{953F6575-0196-3DD3-2AEE-DCE8CECD83C0}"/>
              </a:ext>
            </a:extLst>
          </p:cNvPr>
          <p:cNvPicPr>
            <a:picLocks noChangeAspect="1"/>
          </p:cNvPicPr>
          <p:nvPr/>
        </p:nvPicPr>
        <p:blipFill>
          <a:blip r:embed="rId3"/>
          <a:stretch>
            <a:fillRect/>
          </a:stretch>
        </p:blipFill>
        <p:spPr>
          <a:xfrm>
            <a:off x="2872983" y="1857275"/>
            <a:ext cx="1486107" cy="714475"/>
          </a:xfrm>
          <a:prstGeom prst="rect">
            <a:avLst/>
          </a:prstGeom>
        </p:spPr>
      </p:pic>
      <p:sp>
        <p:nvSpPr>
          <p:cNvPr id="10" name="TextBox 9">
            <a:extLst>
              <a:ext uri="{FF2B5EF4-FFF2-40B4-BE49-F238E27FC236}">
                <a16:creationId xmlns:a16="http://schemas.microsoft.com/office/drawing/2014/main" id="{D032C1B4-F46E-8454-843F-FE1D9530DE9F}"/>
              </a:ext>
            </a:extLst>
          </p:cNvPr>
          <p:cNvSpPr txBox="1"/>
          <p:nvPr/>
        </p:nvSpPr>
        <p:spPr>
          <a:xfrm>
            <a:off x="4969174" y="1879252"/>
            <a:ext cx="3803073" cy="1384995"/>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Morphine withdrawal peaked on day 2 and resolved by day 7</a:t>
            </a:r>
          </a:p>
          <a:p>
            <a:endParaRPr lang="en-US" dirty="0"/>
          </a:p>
          <a:p>
            <a:pPr marL="285750" indent="-285750">
              <a:buFont typeface="Arial" panose="020B0604020202020204" pitchFamily="34" charset="0"/>
              <a:buChar char="•"/>
            </a:pPr>
            <a:r>
              <a:rPr lang="en-US" dirty="0"/>
              <a:t>Only minimal symptoms of buprenorphine withdrawal</a:t>
            </a:r>
          </a:p>
        </p:txBody>
      </p:sp>
      <p:sp>
        <p:nvSpPr>
          <p:cNvPr id="11" name="TextBox 10">
            <a:extLst>
              <a:ext uri="{FF2B5EF4-FFF2-40B4-BE49-F238E27FC236}">
                <a16:creationId xmlns:a16="http://schemas.microsoft.com/office/drawing/2014/main" id="{4B11FA28-8795-4091-C5D9-AC9DACE4DC9A}"/>
              </a:ext>
            </a:extLst>
          </p:cNvPr>
          <p:cNvSpPr txBox="1"/>
          <p:nvPr/>
        </p:nvSpPr>
        <p:spPr>
          <a:xfrm>
            <a:off x="554182" y="4599709"/>
            <a:ext cx="5320145" cy="307777"/>
          </a:xfrm>
          <a:prstGeom prst="rect">
            <a:avLst/>
          </a:prstGeom>
          <a:noFill/>
        </p:spPr>
        <p:txBody>
          <a:bodyPr wrap="square" rtlCol="0">
            <a:spAutoFit/>
          </a:bodyPr>
          <a:lstStyle/>
          <a:p>
            <a:r>
              <a:rPr lang="en-US" dirty="0"/>
              <a:t>Tompkins A et al. J Pharm Exp </a:t>
            </a:r>
            <a:r>
              <a:rPr lang="en-US" dirty="0" err="1"/>
              <a:t>Ther</a:t>
            </a:r>
            <a:r>
              <a:rPr lang="en-US" dirty="0"/>
              <a:t> 2014;348:217-226</a:t>
            </a:r>
          </a:p>
        </p:txBody>
      </p:sp>
    </p:spTree>
    <p:extLst>
      <p:ext uri="{BB962C8B-B14F-4D97-AF65-F5344CB8AC3E}">
        <p14:creationId xmlns:p14="http://schemas.microsoft.com/office/powerpoint/2010/main" val="68143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478F6-09D9-4D15-0992-AEC842274C8D}"/>
              </a:ext>
            </a:extLst>
          </p:cNvPr>
          <p:cNvSpPr>
            <a:spLocks noGrp="1"/>
          </p:cNvSpPr>
          <p:nvPr>
            <p:ph type="body" idx="1"/>
          </p:nvPr>
        </p:nvSpPr>
        <p:spPr/>
        <p:txBody>
          <a:bodyPr/>
          <a:lstStyle/>
          <a:p>
            <a:r>
              <a:rPr lang="en-US" sz="2400" dirty="0">
                <a:latin typeface="+mj-lt"/>
              </a:rPr>
              <a:t>Proper timing of buprenorphine initiation can avoid most interventions for withdrawal management</a:t>
            </a:r>
          </a:p>
          <a:p>
            <a:pPr lvl="1"/>
            <a:r>
              <a:rPr lang="en-US" sz="2400" dirty="0">
                <a:latin typeface="+mj-lt"/>
              </a:rPr>
              <a:t>Adequate COWS and opioid free period</a:t>
            </a:r>
          </a:p>
          <a:p>
            <a:pPr lvl="1"/>
            <a:r>
              <a:rPr lang="en-US" sz="2400" dirty="0">
                <a:latin typeface="+mj-lt"/>
              </a:rPr>
              <a:t>Low dose initiations for methadone/fentanyl transitions</a:t>
            </a:r>
          </a:p>
          <a:p>
            <a:r>
              <a:rPr lang="en-US" sz="2400" dirty="0">
                <a:latin typeface="+mj-lt"/>
              </a:rPr>
              <a:t>Slow taper of opioid analgesics/methadone/buprenorphine</a:t>
            </a:r>
          </a:p>
          <a:p>
            <a:r>
              <a:rPr lang="en-US" sz="2400" dirty="0">
                <a:latin typeface="+mj-lt"/>
              </a:rPr>
              <a:t>Early transition to MOUD for patients who can not control intake of prescribed opioids </a:t>
            </a:r>
          </a:p>
          <a:p>
            <a:pPr marL="139700" indent="0">
              <a:buNone/>
            </a:pPr>
            <a:endParaRPr lang="en-US" dirty="0"/>
          </a:p>
        </p:txBody>
      </p:sp>
      <p:sp>
        <p:nvSpPr>
          <p:cNvPr id="3" name="Title 2">
            <a:extLst>
              <a:ext uri="{FF2B5EF4-FFF2-40B4-BE49-F238E27FC236}">
                <a16:creationId xmlns:a16="http://schemas.microsoft.com/office/drawing/2014/main" id="{DFE938A5-19DB-3541-1F93-C1FF611DB37F}"/>
              </a:ext>
            </a:extLst>
          </p:cNvPr>
          <p:cNvSpPr>
            <a:spLocks noGrp="1"/>
          </p:cNvSpPr>
          <p:nvPr>
            <p:ph type="title"/>
          </p:nvPr>
        </p:nvSpPr>
        <p:spPr/>
        <p:txBody>
          <a:bodyPr/>
          <a:lstStyle/>
          <a:p>
            <a:r>
              <a:rPr lang="en-US" dirty="0"/>
              <a:t>Withdrawal is better avoided than Managed</a:t>
            </a:r>
          </a:p>
        </p:txBody>
      </p:sp>
    </p:spTree>
    <p:extLst>
      <p:ext uri="{BB962C8B-B14F-4D97-AF65-F5344CB8AC3E}">
        <p14:creationId xmlns:p14="http://schemas.microsoft.com/office/powerpoint/2010/main" val="887013486"/>
      </p:ext>
    </p:extLst>
  </p:cSld>
  <p:clrMapOvr>
    <a:masterClrMapping/>
  </p:clrMapOvr>
</p:sld>
</file>

<file path=ppt/theme/theme1.xml><?xml version="1.0" encoding="utf-8"?>
<a:theme xmlns:a="http://schemas.openxmlformats.org/drawingml/2006/main" name="NCCC">
  <a:themeElements>
    <a:clrScheme name="Custom 8">
      <a:dk1>
        <a:srgbClr val="595959"/>
      </a:dk1>
      <a:lt1>
        <a:srgbClr val="FFFFFF"/>
      </a:lt1>
      <a:dk2>
        <a:srgbClr val="191919"/>
      </a:dk2>
      <a:lt2>
        <a:srgbClr val="FFFFFF"/>
      </a:lt2>
      <a:accent1>
        <a:srgbClr val="ECB630"/>
      </a:accent1>
      <a:accent2>
        <a:srgbClr val="325BA3"/>
      </a:accent2>
      <a:accent3>
        <a:srgbClr val="EB6F63"/>
      </a:accent3>
      <a:accent4>
        <a:srgbClr val="243746"/>
      </a:accent4>
      <a:accent5>
        <a:srgbClr val="939392"/>
      </a:accent5>
      <a:accent6>
        <a:srgbClr val="E3D5D3"/>
      </a:accent6>
      <a:hlink>
        <a:srgbClr val="A51140"/>
      </a:hlink>
      <a:folHlink>
        <a:srgbClr val="A51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4835</TotalTime>
  <Words>1768</Words>
  <Application>Microsoft Office PowerPoint</Application>
  <PresentationFormat>On-screen Show (16:9)</PresentationFormat>
  <Paragraphs>332</Paragraphs>
  <Slides>22</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ElsevierGulliver</vt:lpstr>
      <vt:lpstr>Helvetica Neue Light</vt:lpstr>
      <vt:lpstr>Arial</vt:lpstr>
      <vt:lpstr>NTR</vt:lpstr>
      <vt:lpstr>NexusSans</vt:lpstr>
      <vt:lpstr>Libre Franklin</vt:lpstr>
      <vt:lpstr>Arial Narrow</vt:lpstr>
      <vt:lpstr>Calibri</vt:lpstr>
      <vt:lpstr>Libre Franklin Medium</vt:lpstr>
      <vt:lpstr>BlinkMacSystemFont</vt:lpstr>
      <vt:lpstr>Helvetica Neue</vt:lpstr>
      <vt:lpstr>Noto Sans Symbols</vt:lpstr>
      <vt:lpstr>Merriweather</vt:lpstr>
      <vt:lpstr>NCCC</vt:lpstr>
      <vt:lpstr>Opioid Withdrawal Management</vt:lpstr>
      <vt:lpstr>Opioid Withdrawal</vt:lpstr>
      <vt:lpstr>Withdrawal Symptoms</vt:lpstr>
      <vt:lpstr>PowerPoint Presentation</vt:lpstr>
      <vt:lpstr>PowerPoint Presentation</vt:lpstr>
      <vt:lpstr>Time Course of Withdrawal</vt:lpstr>
      <vt:lpstr>Time Course and Severity of Withdrawal</vt:lpstr>
      <vt:lpstr>Time course and Severity of Withdrawal</vt:lpstr>
      <vt:lpstr>Withdrawal is better avoided than Managed</vt:lpstr>
      <vt:lpstr>General Principles of Managing Withdrawal</vt:lpstr>
      <vt:lpstr>Management of Precipitated Withdrawal</vt:lpstr>
      <vt:lpstr>Transition to Long-acting Naltrexone (XR-NTX)</vt:lpstr>
      <vt:lpstr>Transition to XR-NTX</vt:lpstr>
      <vt:lpstr>Transition to XR-NTX</vt:lpstr>
      <vt:lpstr>Alpha 2 Agonists</vt:lpstr>
      <vt:lpstr>Alpha 2 Agonists and Treatment Retention</vt:lpstr>
      <vt:lpstr>Other Adjunctive Strategies</vt:lpstr>
      <vt:lpstr>NCCC Case</vt:lpstr>
      <vt:lpstr>Case Summary</vt:lpstr>
      <vt:lpstr>Case Summary</vt:lpstr>
      <vt:lpstr>Main Questions</vt:lpstr>
      <vt:lpstr>The National Clinician Consultation Center is a free telephone advice service for clinicians, by clinicians. Go to nccc.ucsf.edu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Withdrawal Management</dc:title>
  <dc:creator>Tiffiny Levy</dc:creator>
  <cp:lastModifiedBy>James Gasper</cp:lastModifiedBy>
  <cp:revision>10</cp:revision>
  <dcterms:created xsi:type="dcterms:W3CDTF">2020-12-11T06:38:00Z</dcterms:created>
  <dcterms:modified xsi:type="dcterms:W3CDTF">2023-04-17T18:59:44Z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0x010100E4526E79F9CEDF49A393D4BB74970FCA</vt:lpwstr>
  </property>
</Properties>
</file>