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57" r:id="rId3"/>
    <p:sldId id="258" r:id="rId4"/>
    <p:sldId id="265" r:id="rId5"/>
    <p:sldId id="259" r:id="rId6"/>
    <p:sldId id="260" r:id="rId7"/>
    <p:sldId id="261" r:id="rId8"/>
    <p:sldId id="349" r:id="rId9"/>
    <p:sldId id="350" r:id="rId10"/>
    <p:sldId id="351" r:id="rId11"/>
    <p:sldId id="262" r:id="rId12"/>
    <p:sldId id="263" r:id="rId13"/>
    <p:sldId id="264" r:id="rId14"/>
    <p:sldId id="266" r:id="rId15"/>
    <p:sldId id="267" r:id="rId16"/>
    <p:sldId id="268" r:id="rId17"/>
    <p:sldId id="353" r:id="rId18"/>
    <p:sldId id="354" r:id="rId19"/>
    <p:sldId id="352" r:id="rId20"/>
    <p:sldId id="274" r:id="rId21"/>
    <p:sldId id="269" r:id="rId22"/>
    <p:sldId id="348" r:id="rId23"/>
    <p:sldId id="347" r:id="rId24"/>
    <p:sldId id="271" r:id="rId25"/>
    <p:sldId id="277" r:id="rId26"/>
    <p:sldId id="278" r:id="rId27"/>
    <p:sldId id="276" r:id="rId28"/>
    <p:sldId id="279" r:id="rId29"/>
    <p:sldId id="272" r:id="rId30"/>
    <p:sldId id="34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65114" autoAdjust="0"/>
  </p:normalViewPr>
  <p:slideViewPr>
    <p:cSldViewPr snapToGrid="0">
      <p:cViewPr varScale="1">
        <p:scale>
          <a:sx n="53" d="100"/>
          <a:sy n="53" d="100"/>
        </p:scale>
        <p:origin x="1635" y="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79B31-0477-41BC-9959-654DB3DA2C3F}"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5FD27D-2948-4796-AA2F-AF79869D1B79}" type="slidenum">
              <a:rPr lang="en-US" smtClean="0"/>
              <a:t>‹#›</a:t>
            </a:fld>
            <a:endParaRPr lang="en-US"/>
          </a:p>
        </p:txBody>
      </p:sp>
    </p:spTree>
    <p:extLst>
      <p:ext uri="{BB962C8B-B14F-4D97-AF65-F5344CB8AC3E}">
        <p14:creationId xmlns:p14="http://schemas.microsoft.com/office/powerpoint/2010/main" val="18252347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8" Type="http://schemas.openxmlformats.org/officeDocument/2006/relationships/hyperlink" Target="https://ssl.adam.com/content.aspx?productid=617&amp;pid=1&amp;gid=003117&amp;site=makatimed.adam.com&amp;login=MAKA1603" TargetMode="External"/><Relationship Id="rId3" Type="http://schemas.openxmlformats.org/officeDocument/2006/relationships/hyperlink" Target="https://ssl.adam.com/content.aspx?productid=617&amp;pid=1&amp;gid=001038&amp;site=makatimed.adam.com&amp;login=MAKA1603" TargetMode="External"/><Relationship Id="rId7" Type="http://schemas.openxmlformats.org/officeDocument/2006/relationships/hyperlink" Target="https://ssl.adam.com/content.aspx?productid=617&amp;pid=1&amp;gid=003044&amp;site=makatimed.adam.com&amp;login=MAKA1603"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ssl.adam.com/content.aspx?productid=617&amp;pid=1&amp;gid=003046&amp;site=makatimed.adam.com&amp;login=MAKA1603" TargetMode="External"/><Relationship Id="rId5" Type="http://schemas.openxmlformats.org/officeDocument/2006/relationships/hyperlink" Target="https://ssl.adam.com/content.aspx?productid=617&amp;pid=1&amp;gid=003093&amp;site=makatimed.adam.com&amp;login=MAKA1603" TargetMode="External"/><Relationship Id="rId4" Type="http://schemas.openxmlformats.org/officeDocument/2006/relationships/hyperlink" Target="https://ssl.adam.com/content.aspx?productid=617&amp;pid=1&amp;gid=001061&amp;site=makatimed.adam.com&amp;login=MAKA1603" TargetMode="External"/><Relationship Id="rId9" Type="http://schemas.openxmlformats.org/officeDocument/2006/relationships/hyperlink" Target="https://ssl.adam.com/content.aspx?productid=617&amp;pid=1&amp;gid=003043&amp;site=makatimed.adam.com&amp;login=MAKA160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 introduction</a:t>
            </a:r>
          </a:p>
          <a:p>
            <a:r>
              <a:rPr lang="en-US" dirty="0"/>
              <a:t>Thanks for attending</a:t>
            </a:r>
          </a:p>
          <a:p>
            <a:r>
              <a:rPr lang="en-US" dirty="0"/>
              <a:t>A little bit about me</a:t>
            </a:r>
          </a:p>
        </p:txBody>
      </p:sp>
      <p:sp>
        <p:nvSpPr>
          <p:cNvPr id="4" name="Slide Number Placeholder 3"/>
          <p:cNvSpPr>
            <a:spLocks noGrp="1"/>
          </p:cNvSpPr>
          <p:nvPr>
            <p:ph type="sldNum" sz="quarter" idx="5"/>
          </p:nvPr>
        </p:nvSpPr>
        <p:spPr/>
        <p:txBody>
          <a:bodyPr/>
          <a:lstStyle/>
          <a:p>
            <a:fld id="{DF5FD27D-2948-4796-AA2F-AF79869D1B79}" type="slidenum">
              <a:rPr lang="en-US" smtClean="0"/>
              <a:t>2</a:t>
            </a:fld>
            <a:endParaRPr lang="en-US"/>
          </a:p>
        </p:txBody>
      </p:sp>
    </p:spTree>
    <p:extLst>
      <p:ext uri="{BB962C8B-B14F-4D97-AF65-F5344CB8AC3E}">
        <p14:creationId xmlns:p14="http://schemas.microsoft.com/office/powerpoint/2010/main" val="406174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Do not attempt to remove a foreign body or any object that appears to be embedded (stuck) in any part of the eye. Get medical help right away.</a:t>
            </a:r>
          </a:p>
          <a:p>
            <a:pPr fontAlgn="base"/>
            <a:r>
              <a:rPr lang="en-US" sz="1200" b="0" i="0" kern="1200" dirty="0">
                <a:solidFill>
                  <a:schemeClr val="tx1"/>
                </a:solidFill>
                <a:effectLst/>
                <a:latin typeface="+mn-lt"/>
                <a:ea typeface="+mn-ea"/>
                <a:cs typeface="+mn-cs"/>
              </a:rPr>
              <a:t>Do not use cotton swabs, tweezers, or anything else on the colored part of the eye. Cotton swabs should only be used on the inside or outside of the eyelid or on the white of the eye.</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13</a:t>
            </a:fld>
            <a:endParaRPr lang="en-US"/>
          </a:p>
        </p:txBody>
      </p:sp>
    </p:spTree>
    <p:extLst>
      <p:ext uri="{BB962C8B-B14F-4D97-AF65-F5344CB8AC3E}">
        <p14:creationId xmlns:p14="http://schemas.microsoft.com/office/powerpoint/2010/main" val="576495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Retina?: </a:t>
            </a:r>
            <a:r>
              <a:rPr lang="en-US" sz="1200" b="0" i="0" kern="1200" dirty="0">
                <a:solidFill>
                  <a:schemeClr val="tx1"/>
                </a:solidFill>
                <a:effectLst/>
                <a:latin typeface="+mn-lt"/>
                <a:ea typeface="+mn-ea"/>
                <a:cs typeface="+mn-cs"/>
              </a:rPr>
              <a:t>The retina is the light-sensitive layer of tissue at the back of the eyeball. Images that come through the eye's lens are focused on the retina. The retina then converts these images to electric signals and sends them along the optic nerve to the brain.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Most common cause?: </a:t>
            </a:r>
            <a:r>
              <a:rPr lang="en-US" sz="1200" b="0" i="0" kern="1200" dirty="0">
                <a:solidFill>
                  <a:schemeClr val="tx1"/>
                </a:solidFill>
                <a:effectLst/>
                <a:latin typeface="+mn-lt"/>
                <a:ea typeface="+mn-ea"/>
                <a:cs typeface="+mn-cs"/>
              </a:rPr>
              <a:t>Aging is the most common cause of retinal detachment. As you get older, the vitreous in your eye may change in texture and may shrink.</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are the symptoms of retinal detachment?</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lot of new floaters (small dark spots or squiggly lines that float across your vision)</a:t>
            </a:r>
          </a:p>
          <a:p>
            <a:r>
              <a:rPr lang="en-US" sz="1200" b="0" i="0" kern="1200" dirty="0">
                <a:solidFill>
                  <a:schemeClr val="tx1"/>
                </a:solidFill>
                <a:effectLst/>
                <a:latin typeface="+mn-lt"/>
                <a:ea typeface="+mn-ea"/>
                <a:cs typeface="+mn-cs"/>
              </a:rPr>
              <a:t>Flashes of light in one eye or both eyes.</a:t>
            </a:r>
          </a:p>
          <a:p>
            <a:r>
              <a:rPr lang="en-US" sz="1200" b="0" i="0" kern="1200" dirty="0">
                <a:solidFill>
                  <a:schemeClr val="tx1"/>
                </a:solidFill>
                <a:effectLst/>
                <a:latin typeface="+mn-lt"/>
                <a:ea typeface="+mn-ea"/>
                <a:cs typeface="+mn-cs"/>
              </a:rPr>
              <a:t>A dark shadow or “curtain” on the sides or in the middle of your field of vision.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Treatment: Transport, pain meds, antiemetics</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14</a:t>
            </a:fld>
            <a:endParaRPr lang="en-US"/>
          </a:p>
        </p:txBody>
      </p:sp>
    </p:spTree>
    <p:extLst>
      <p:ext uri="{BB962C8B-B14F-4D97-AF65-F5344CB8AC3E}">
        <p14:creationId xmlns:p14="http://schemas.microsoft.com/office/powerpoint/2010/main" val="39519049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Central retinal artery occlusion (CRAO) is a form of acute ischemic stroke that causes severe visual loss and is a harbinger of further cerebrovascular and cardiovascular events.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Acute CRAO is a medical emergency and should be treated like a stroke alert.</a:t>
            </a: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15</a:t>
            </a:fld>
            <a:endParaRPr lang="en-US"/>
          </a:p>
        </p:txBody>
      </p:sp>
    </p:spTree>
    <p:extLst>
      <p:ext uri="{BB962C8B-B14F-4D97-AF65-F5344CB8AC3E}">
        <p14:creationId xmlns:p14="http://schemas.microsoft.com/office/powerpoint/2010/main" val="559732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Acute angle-closure glaucoma presents as a sudden onset of severe unilateral eye pain or a headache associated with blurred vision, rainbow-colored halos around bright lights, nausea, and vomiting.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physical exam will reveal a fixed midpoint pupil and a hazy or cloudy cornea with marked conjunctival injection.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is the most common cause of acute angle-closure glaucoma?</a:t>
            </a:r>
          </a:p>
          <a:p>
            <a:r>
              <a:rPr lang="en-US" sz="1200" b="0" i="0" kern="1200" dirty="0">
                <a:solidFill>
                  <a:schemeClr val="tx1"/>
                </a:solidFill>
                <a:effectLst/>
                <a:latin typeface="+mn-lt"/>
                <a:ea typeface="+mn-ea"/>
                <a:cs typeface="+mn-cs"/>
              </a:rPr>
              <a:t>Pupillary block is considered to be the most common cause of AAC. Normally, aqueous humor is made by the ciliary body and flows through the pupil to the anterior chamber, where it drains out of the eye through the trabecular meshwork and Schlemm's canal.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Can cause vision loss within a day of its onset. It occurs when the drainage angle in the eye (formed by the cornea and the iris) closes or becomes blocked.</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16</a:t>
            </a:fld>
            <a:endParaRPr lang="en-US"/>
          </a:p>
        </p:txBody>
      </p:sp>
    </p:spTree>
    <p:extLst>
      <p:ext uri="{BB962C8B-B14F-4D97-AF65-F5344CB8AC3E}">
        <p14:creationId xmlns:p14="http://schemas.microsoft.com/office/powerpoint/2010/main" val="93986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17</a:t>
            </a:fld>
            <a:endParaRPr lang="en-US"/>
          </a:p>
        </p:txBody>
      </p:sp>
    </p:spTree>
    <p:extLst>
      <p:ext uri="{BB962C8B-B14F-4D97-AF65-F5344CB8AC3E}">
        <p14:creationId xmlns:p14="http://schemas.microsoft.com/office/powerpoint/2010/main" val="1896316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Ocular Herpes Zoster</a:t>
            </a:r>
          </a:p>
          <a:p>
            <a:r>
              <a:rPr lang="en-US" dirty="0"/>
              <a:t>Can be really bad and cause vision loss if extends into the eye.</a:t>
            </a:r>
          </a:p>
          <a:p>
            <a:r>
              <a:rPr lang="en-US" sz="1200" b="0" i="0" kern="1200" dirty="0">
                <a:solidFill>
                  <a:schemeClr val="tx1"/>
                </a:solidFill>
                <a:effectLst/>
                <a:latin typeface="+mn-lt"/>
                <a:ea typeface="+mn-ea"/>
                <a:cs typeface="+mn-cs"/>
              </a:rPr>
              <a:t>Symptoms include: pain and tingling of the forehead, blisters on the forehead and nose, eye ache and redness, light sensitivity, and eyelid swelling.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What happens if shingles in eye is left untreated?</a:t>
            </a:r>
          </a:p>
          <a:p>
            <a:r>
              <a:rPr lang="en-US" sz="1200" b="0" i="0" kern="1200" dirty="0">
                <a:solidFill>
                  <a:schemeClr val="tx1"/>
                </a:solidFill>
                <a:effectLst/>
                <a:latin typeface="+mn-lt"/>
                <a:ea typeface="+mn-ea"/>
                <a:cs typeface="+mn-cs"/>
              </a:rPr>
              <a:t>If left untreated, 50% to 70% of HZO patients develop acute ocular complications.</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18</a:t>
            </a:fld>
            <a:endParaRPr lang="en-US"/>
          </a:p>
        </p:txBody>
      </p:sp>
    </p:spTree>
    <p:extLst>
      <p:ext uri="{BB962C8B-B14F-4D97-AF65-F5344CB8AC3E}">
        <p14:creationId xmlns:p14="http://schemas.microsoft.com/office/powerpoint/2010/main" val="34648862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outer ear consists of skin and cartilage, called the auricle, or pinna, and the ear canal. </a:t>
            </a:r>
          </a:p>
          <a:p>
            <a:r>
              <a:rPr lang="en-US" sz="1200" b="0" i="0" kern="1200" dirty="0">
                <a:solidFill>
                  <a:schemeClr val="tx1"/>
                </a:solidFill>
                <a:effectLst/>
                <a:latin typeface="+mn-lt"/>
                <a:ea typeface="+mn-ea"/>
                <a:cs typeface="+mn-cs"/>
              </a:rPr>
              <a:t>The ear drum, or tympanic membrane, is a thin membrane that separates the outer ear from the middle ear. </a:t>
            </a:r>
          </a:p>
          <a:p>
            <a:r>
              <a:rPr lang="en-US" sz="1200" b="0" i="0" kern="1200" dirty="0">
                <a:solidFill>
                  <a:schemeClr val="tx1"/>
                </a:solidFill>
                <a:effectLst/>
                <a:latin typeface="+mn-lt"/>
                <a:ea typeface="+mn-ea"/>
                <a:cs typeface="+mn-cs"/>
              </a:rPr>
              <a:t>The middle ear is an air-filled chamber containing three small bones called ossicles.</a:t>
            </a:r>
          </a:p>
          <a:p>
            <a:r>
              <a:rPr lang="en-US" sz="1200" b="0" i="0" kern="1200" dirty="0">
                <a:solidFill>
                  <a:schemeClr val="tx1"/>
                </a:solidFill>
                <a:effectLst/>
                <a:latin typeface="+mn-lt"/>
                <a:ea typeface="+mn-ea"/>
                <a:cs typeface="+mn-cs"/>
              </a:rPr>
              <a:t>They connect the ear drum to the inner ear and are named the malleus, or hammer, incus, or anvil, and stapes, or stirrup. Normal hearing occurs when the sound waves pass through the ear canal and vibrate the ear drum.</a:t>
            </a:r>
          </a:p>
          <a:p>
            <a:r>
              <a:rPr lang="en-US" sz="1200" b="0" i="0" kern="1200" dirty="0">
                <a:solidFill>
                  <a:schemeClr val="tx1"/>
                </a:solidFill>
                <a:effectLst/>
                <a:latin typeface="+mn-lt"/>
                <a:ea typeface="+mn-ea"/>
                <a:cs typeface="+mn-cs"/>
              </a:rPr>
              <a:t>The air chamber in the middle ear connects to the back of the nose via the Eustachian tube. </a:t>
            </a:r>
          </a:p>
          <a:p>
            <a:r>
              <a:rPr lang="en-US" sz="1200" b="0" i="0" kern="1200" dirty="0">
                <a:solidFill>
                  <a:schemeClr val="tx1"/>
                </a:solidFill>
                <a:effectLst/>
                <a:latin typeface="+mn-lt"/>
                <a:ea typeface="+mn-ea"/>
                <a:cs typeface="+mn-cs"/>
              </a:rPr>
              <a:t>In both ears, the Eustachian tube serves as a pressure-equalizing valve and drains any fluid that collects in the middle ear into the back of the throat.</a:t>
            </a:r>
          </a:p>
          <a:p>
            <a:r>
              <a:rPr lang="en-US" sz="1200" b="0" i="0" kern="1200" dirty="0">
                <a:solidFill>
                  <a:schemeClr val="tx1"/>
                </a:solidFill>
                <a:effectLst/>
                <a:latin typeface="+mn-lt"/>
                <a:ea typeface="+mn-ea"/>
                <a:cs typeface="+mn-cs"/>
              </a:rPr>
              <a:t>The final part of the ear is called the inner ear, which includes the cochlea, the vestibule, and the labyrinth. </a:t>
            </a:r>
          </a:p>
          <a:p>
            <a:r>
              <a:rPr lang="en-US" sz="1200" b="0" i="0" kern="1200" dirty="0">
                <a:solidFill>
                  <a:schemeClr val="tx1"/>
                </a:solidFill>
                <a:effectLst/>
                <a:latin typeface="+mn-lt"/>
                <a:ea typeface="+mn-ea"/>
                <a:cs typeface="+mn-cs"/>
              </a:rPr>
              <a:t>The cochlea, also known as the organ of hearing, is shaped much like a snail’s shell and has small hair cells called cilia that are bathed in fluid. An elastic membrane runs from the beginning to the end of the cochlea, splitting it into an upper and lower part. This membrane is called the basilar membrane because it serves as the base, or ground floor, on which key hearing structures sit. The vestibule connects the cochlea to the labyrinth, a set of semicircular canals that control balance.</a:t>
            </a: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20</a:t>
            </a:fld>
            <a:endParaRPr lang="en-US"/>
          </a:p>
        </p:txBody>
      </p:sp>
    </p:spTree>
    <p:extLst>
      <p:ext uri="{BB962C8B-B14F-4D97-AF65-F5344CB8AC3E}">
        <p14:creationId xmlns:p14="http://schemas.microsoft.com/office/powerpoint/2010/main" val="39975033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Remember to look for sources of referred pain in patients who present with otalgia but have a normal ear examination. The ear shares sensory innervation with multiple cranial nerves, and pain can commonly be referred from the pharynx, the TMJ, and even the thyroid gland.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Causes</a:t>
            </a:r>
          </a:p>
          <a:p>
            <a:r>
              <a:rPr lang="en-US" sz="1200" b="0" i="0" kern="1200" dirty="0">
                <a:solidFill>
                  <a:schemeClr val="tx1"/>
                </a:solidFill>
                <a:effectLst/>
                <a:latin typeface="+mn-lt"/>
                <a:ea typeface="+mn-ea"/>
                <a:cs typeface="+mn-cs"/>
              </a:rPr>
              <a:t>Pain, hearing loss, dizziness, ringing in the ear, and </a:t>
            </a:r>
            <a:r>
              <a:rPr lang="en-US" sz="1200" b="0" i="0" kern="1200" dirty="0">
                <a:solidFill>
                  <a:schemeClr val="tx1"/>
                </a:solidFill>
                <a:effectLst/>
                <a:latin typeface="+mn-lt"/>
                <a:ea typeface="+mn-ea"/>
                <a:cs typeface="+mn-cs"/>
                <a:hlinkClick r:id="rId3"/>
              </a:rPr>
              <a:t>ruptured eardrums</a:t>
            </a:r>
            <a:r>
              <a:rPr lang="en-US" sz="1200" b="0" i="0" kern="1200" dirty="0">
                <a:solidFill>
                  <a:schemeClr val="tx1"/>
                </a:solidFill>
                <a:effectLst/>
                <a:latin typeface="+mn-lt"/>
                <a:ea typeface="+mn-ea"/>
                <a:cs typeface="+mn-cs"/>
              </a:rPr>
              <a:t> can be caused by:</a:t>
            </a:r>
          </a:p>
          <a:p>
            <a:r>
              <a:rPr lang="en-US" sz="1200" b="0" i="0" kern="1200" dirty="0">
                <a:solidFill>
                  <a:schemeClr val="tx1"/>
                </a:solidFill>
                <a:effectLst/>
                <a:latin typeface="+mn-lt"/>
                <a:ea typeface="+mn-ea"/>
                <a:cs typeface="+mn-cs"/>
              </a:rPr>
              <a:t>Inserting cotton swabs, toothpicks, pins, pens, or other objects into the ear</a:t>
            </a:r>
          </a:p>
          <a:p>
            <a:r>
              <a:rPr lang="en-US" sz="1200" b="0" i="0" kern="1200" dirty="0">
                <a:solidFill>
                  <a:schemeClr val="tx1"/>
                </a:solidFill>
                <a:effectLst/>
                <a:latin typeface="+mn-lt"/>
                <a:ea typeface="+mn-ea"/>
                <a:cs typeface="+mn-cs"/>
              </a:rPr>
              <a:t>Sudden changes in pressure, as from an explosion, blow to the head, flying, scuba diving, falling while water skiing, or being slapped on the head or ear</a:t>
            </a:r>
          </a:p>
          <a:p>
            <a:r>
              <a:rPr lang="en-US" sz="1200" b="0" i="0" kern="1200" dirty="0">
                <a:solidFill>
                  <a:schemeClr val="tx1"/>
                </a:solidFill>
                <a:effectLst/>
                <a:latin typeface="+mn-lt"/>
                <a:ea typeface="+mn-ea"/>
                <a:cs typeface="+mn-cs"/>
                <a:hlinkClick r:id="rId4"/>
              </a:rPr>
              <a:t>Loud sounds</a:t>
            </a:r>
            <a:r>
              <a:rPr lang="en-US" sz="1200" b="0" i="0" kern="1200" dirty="0">
                <a:solidFill>
                  <a:schemeClr val="tx1"/>
                </a:solidFill>
                <a:effectLst/>
                <a:latin typeface="+mn-lt"/>
                <a:ea typeface="+mn-ea"/>
                <a:cs typeface="+mn-cs"/>
              </a:rPr>
              <a:t>, such as a gun firing</a:t>
            </a:r>
          </a:p>
          <a:p>
            <a:r>
              <a:rPr lang="en-US" sz="1200" b="0" i="0" kern="1200" dirty="0">
                <a:solidFill>
                  <a:schemeClr val="tx1"/>
                </a:solidFill>
                <a:effectLst/>
                <a:latin typeface="+mn-lt"/>
                <a:ea typeface="+mn-ea"/>
                <a:cs typeface="+mn-cs"/>
              </a:rPr>
              <a:t>Inflammation of the inner or middle ear</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Symptoms include:</a:t>
            </a:r>
          </a:p>
          <a:p>
            <a:r>
              <a:rPr lang="en-US" sz="1200" b="0" i="0" kern="1200" dirty="0">
                <a:solidFill>
                  <a:schemeClr val="tx1"/>
                </a:solidFill>
                <a:effectLst/>
                <a:latin typeface="+mn-lt"/>
                <a:ea typeface="+mn-ea"/>
                <a:cs typeface="+mn-cs"/>
              </a:rPr>
              <a:t>Bleeding from the ear</a:t>
            </a:r>
          </a:p>
          <a:p>
            <a:r>
              <a:rPr lang="en-US" sz="1200" b="0" i="0" kern="1200" dirty="0">
                <a:solidFill>
                  <a:schemeClr val="tx1"/>
                </a:solidFill>
                <a:effectLst/>
                <a:latin typeface="+mn-lt"/>
                <a:ea typeface="+mn-ea"/>
                <a:cs typeface="+mn-cs"/>
              </a:rPr>
              <a:t>Bruising or redness</a:t>
            </a:r>
          </a:p>
          <a:p>
            <a:r>
              <a:rPr lang="en-US" sz="1200" b="0" i="0" kern="1200" dirty="0">
                <a:solidFill>
                  <a:schemeClr val="tx1"/>
                </a:solidFill>
                <a:effectLst/>
                <a:latin typeface="+mn-lt"/>
                <a:ea typeface="+mn-ea"/>
                <a:cs typeface="+mn-cs"/>
              </a:rPr>
              <a:t>Clear liquid coming out of the ear (brain fluid)</a:t>
            </a:r>
          </a:p>
          <a:p>
            <a:r>
              <a:rPr lang="en-US" sz="1200" b="0" i="0" kern="1200" dirty="0">
                <a:solidFill>
                  <a:schemeClr val="tx1"/>
                </a:solidFill>
                <a:effectLst/>
                <a:latin typeface="+mn-lt"/>
                <a:ea typeface="+mn-ea"/>
                <a:cs typeface="+mn-cs"/>
                <a:hlinkClick r:id="rId5"/>
              </a:rPr>
              <a:t>Dizziness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6"/>
              </a:rPr>
              <a:t>Earache</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7"/>
              </a:rPr>
              <a:t>Loss of hearing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8"/>
              </a:rPr>
              <a:t>Nausea and vomiting</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hlinkClick r:id="rId9"/>
              </a:rPr>
              <a:t>Noises in the ear</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Sensations of an object in the ear</a:t>
            </a:r>
          </a:p>
          <a:p>
            <a:r>
              <a:rPr lang="en-US" sz="1200" b="0" i="0" kern="1200" dirty="0">
                <a:solidFill>
                  <a:schemeClr val="tx1"/>
                </a:solidFill>
                <a:effectLst/>
                <a:latin typeface="+mn-lt"/>
                <a:ea typeface="+mn-ea"/>
                <a:cs typeface="+mn-cs"/>
              </a:rPr>
              <a:t>Swelling</a:t>
            </a:r>
          </a:p>
          <a:p>
            <a:r>
              <a:rPr lang="en-US" sz="1200" b="0" i="0" kern="1200" dirty="0">
                <a:solidFill>
                  <a:schemeClr val="tx1"/>
                </a:solidFill>
                <a:effectLst/>
                <a:latin typeface="+mn-lt"/>
                <a:ea typeface="+mn-ea"/>
                <a:cs typeface="+mn-cs"/>
              </a:rPr>
              <a:t>Visible object in the ear</a:t>
            </a:r>
          </a:p>
          <a:p>
            <a:r>
              <a:rPr lang="en-US" sz="1200" b="0" i="0" kern="1200" dirty="0">
                <a:solidFill>
                  <a:schemeClr val="tx1"/>
                </a:solidFill>
                <a:effectLst/>
                <a:latin typeface="+mn-lt"/>
                <a:ea typeface="+mn-ea"/>
                <a:cs typeface="+mn-cs"/>
              </a:rPr>
              <a:t>Fever</a:t>
            </a:r>
          </a:p>
          <a:p>
            <a:r>
              <a:rPr lang="en-US" sz="1200" b="0" i="0" kern="1200" dirty="0">
                <a:solidFill>
                  <a:schemeClr val="tx1"/>
                </a:solidFill>
                <a:effectLst/>
                <a:latin typeface="+mn-lt"/>
                <a:ea typeface="+mn-ea"/>
                <a:cs typeface="+mn-cs"/>
              </a:rPr>
              <a:t>Hearing loss</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22</a:t>
            </a:fld>
            <a:endParaRPr lang="en-US"/>
          </a:p>
        </p:txBody>
      </p:sp>
    </p:spTree>
    <p:extLst>
      <p:ext uri="{BB962C8B-B14F-4D97-AF65-F5344CB8AC3E}">
        <p14:creationId xmlns:p14="http://schemas.microsoft.com/office/powerpoint/2010/main" val="2141204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Most common type of ear injuries:</a:t>
            </a:r>
          </a:p>
          <a:p>
            <a:pPr marL="228600" indent="-228600">
              <a:buAutoNum type="arabicPeriod"/>
            </a:pPr>
            <a:r>
              <a:rPr lang="en-US" sz="1200" b="0" i="0" kern="1200" dirty="0">
                <a:solidFill>
                  <a:schemeClr val="tx1"/>
                </a:solidFill>
                <a:effectLst/>
                <a:latin typeface="+mn-lt"/>
                <a:ea typeface="+mn-ea"/>
                <a:cs typeface="+mn-cs"/>
              </a:rPr>
              <a:t>2. Ear cuts or wounds.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CUTS ON THE OUTER EAR</a:t>
            </a:r>
          </a:p>
          <a:p>
            <a:r>
              <a:rPr lang="en-US" sz="1200" b="0" i="0" kern="1200" dirty="0">
                <a:solidFill>
                  <a:schemeClr val="tx1"/>
                </a:solidFill>
                <a:effectLst/>
                <a:latin typeface="+mn-lt"/>
                <a:ea typeface="+mn-ea"/>
                <a:cs typeface="+mn-cs"/>
              </a:rPr>
              <a:t>Apply direct pressure until the bleeding stops.</a:t>
            </a:r>
          </a:p>
          <a:p>
            <a:r>
              <a:rPr lang="en-US" sz="1200" b="0" i="0" kern="1200" dirty="0">
                <a:solidFill>
                  <a:schemeClr val="tx1"/>
                </a:solidFill>
                <a:effectLst/>
                <a:latin typeface="+mn-lt"/>
                <a:ea typeface="+mn-ea"/>
                <a:cs typeface="+mn-cs"/>
              </a:rPr>
              <a:t>Cover the injury with a sterile dressing shaped to the contour of the ear, and tape it loosely in place.</a:t>
            </a:r>
          </a:p>
          <a:p>
            <a:r>
              <a:rPr lang="en-US" sz="1200" b="0" i="0" kern="1200" dirty="0">
                <a:solidFill>
                  <a:schemeClr val="tx1"/>
                </a:solidFill>
                <a:effectLst/>
                <a:latin typeface="+mn-lt"/>
                <a:ea typeface="+mn-ea"/>
                <a:cs typeface="+mn-cs"/>
              </a:rPr>
              <a:t>Apply cold compresses over the dressing to reduce pain and swelling.</a:t>
            </a:r>
          </a:p>
          <a:p>
            <a:r>
              <a:rPr lang="en-US" sz="1200" b="0" i="0" kern="1200" dirty="0">
                <a:solidFill>
                  <a:schemeClr val="tx1"/>
                </a:solidFill>
                <a:effectLst/>
                <a:latin typeface="+mn-lt"/>
                <a:ea typeface="+mn-ea"/>
                <a:cs typeface="+mn-cs"/>
              </a:rPr>
              <a:t>If part of the ear has been cut off, keep the part.</a:t>
            </a:r>
          </a:p>
          <a:p>
            <a:r>
              <a:rPr lang="en-US" sz="1200" b="0" i="0" kern="1200" dirty="0">
                <a:solidFill>
                  <a:schemeClr val="tx1"/>
                </a:solidFill>
                <a:effectLst/>
                <a:latin typeface="+mn-lt"/>
                <a:ea typeface="+mn-ea"/>
                <a:cs typeface="+mn-cs"/>
              </a:rPr>
              <a:t>Place the part in a clean cloth and keep it on ice.</a:t>
            </a:r>
          </a:p>
          <a:p>
            <a:pPr marL="228600" indent="-228600">
              <a:buAutoNum type="arabicPeriod"/>
            </a:pP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Auricular hematoma. ...</a:t>
            </a:r>
          </a:p>
          <a:p>
            <a:r>
              <a:rPr lang="en-US" sz="1200" b="0" i="0" kern="1200" dirty="0">
                <a:solidFill>
                  <a:schemeClr val="tx1"/>
                </a:solidFill>
                <a:effectLst/>
                <a:latin typeface="+mn-lt"/>
                <a:ea typeface="+mn-ea"/>
                <a:cs typeface="+mn-cs"/>
              </a:rPr>
              <a:t>4. If left untreated a auricular hematoma can create an Auricular deformity (misshapen ear) cauliflower ear</a:t>
            </a:r>
          </a:p>
          <a:p>
            <a:r>
              <a:rPr lang="en-US" sz="1200" b="0" i="0" kern="1200" dirty="0">
                <a:solidFill>
                  <a:schemeClr val="tx1"/>
                </a:solidFill>
                <a:effectLst/>
                <a:latin typeface="+mn-lt"/>
                <a:ea typeface="+mn-ea"/>
                <a:cs typeface="+mn-cs"/>
              </a:rPr>
              <a:t>5. Tympanic membrane perforation (eardrum rupture) RUPTURED EARDRUM: The person will have severe pain. Don’t put anything in the ear, including any liquid into the ear.</a:t>
            </a:r>
          </a:p>
          <a:p>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What are the symptoms of ear injuries?</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Ear pain (earache), which can be severe.</a:t>
            </a:r>
          </a:p>
          <a:p>
            <a:r>
              <a:rPr lang="en-US" sz="1200" b="0" i="0" kern="1200" dirty="0">
                <a:solidFill>
                  <a:schemeClr val="tx1"/>
                </a:solidFill>
                <a:effectLst/>
                <a:latin typeface="+mn-lt"/>
                <a:ea typeface="+mn-ea"/>
                <a:cs typeface="+mn-cs"/>
              </a:rPr>
              <a:t>Dizziness and balance problems.</a:t>
            </a:r>
          </a:p>
          <a:p>
            <a:r>
              <a:rPr lang="en-US" sz="1200" b="0" i="0" kern="1200" dirty="0">
                <a:solidFill>
                  <a:schemeClr val="tx1"/>
                </a:solidFill>
                <a:effectLst/>
                <a:latin typeface="+mn-lt"/>
                <a:ea typeface="+mn-ea"/>
                <a:cs typeface="+mn-cs"/>
              </a:rPr>
              <a:t>Headache.</a:t>
            </a:r>
          </a:p>
          <a:p>
            <a:r>
              <a:rPr lang="en-US" sz="1200" b="0" i="0" kern="1200" dirty="0">
                <a:solidFill>
                  <a:schemeClr val="tx1"/>
                </a:solidFill>
                <a:effectLst/>
                <a:latin typeface="+mn-lt"/>
                <a:ea typeface="+mn-ea"/>
                <a:cs typeface="+mn-cs"/>
              </a:rPr>
              <a:t>Hearing loss.</a:t>
            </a:r>
          </a:p>
          <a:p>
            <a:r>
              <a:rPr lang="en-US" sz="1200" b="0" i="0" kern="1200" dirty="0">
                <a:solidFill>
                  <a:schemeClr val="tx1"/>
                </a:solidFill>
                <a:effectLst/>
                <a:latin typeface="+mn-lt"/>
                <a:ea typeface="+mn-ea"/>
                <a:cs typeface="+mn-cs"/>
              </a:rPr>
              <a:t>Pus or bleeding from the ear.</a:t>
            </a:r>
          </a:p>
          <a:p>
            <a:r>
              <a:rPr lang="en-US" sz="1200" b="0" i="0" kern="1200" dirty="0">
                <a:solidFill>
                  <a:schemeClr val="tx1"/>
                </a:solidFill>
                <a:effectLst/>
                <a:latin typeface="+mn-lt"/>
                <a:ea typeface="+mn-ea"/>
                <a:cs typeface="+mn-cs"/>
              </a:rPr>
              <a:t>Tinnitus (buzzing or ringing in the ear).</a:t>
            </a:r>
          </a:p>
          <a:p>
            <a:endParaRPr lang="en-US" dirty="0"/>
          </a:p>
          <a:p>
            <a:r>
              <a:rPr lang="en-US" dirty="0"/>
              <a:t>Assessment:</a:t>
            </a:r>
          </a:p>
          <a:p>
            <a:r>
              <a:rPr lang="en-US" dirty="0"/>
              <a:t>Consider fluid draining from the ear (blood, CSF, other fluids)</a:t>
            </a:r>
          </a:p>
          <a:p>
            <a:r>
              <a:rPr lang="en-US" dirty="0"/>
              <a:t>Consider head trauma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Consider NAT in kids</a:t>
            </a:r>
          </a:p>
          <a:p>
            <a:endParaRPr lang="en-US" dirty="0"/>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23</a:t>
            </a:fld>
            <a:endParaRPr lang="en-US"/>
          </a:p>
        </p:txBody>
      </p:sp>
    </p:spTree>
    <p:extLst>
      <p:ext uri="{BB962C8B-B14F-4D97-AF65-F5344CB8AC3E}">
        <p14:creationId xmlns:p14="http://schemas.microsoft.com/office/powerpoint/2010/main" val="2165733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Bead. 2. Bead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sz="1200" b="0" i="0" kern="1200" dirty="0">
                <a:solidFill>
                  <a:schemeClr val="tx1"/>
                </a:solidFill>
                <a:effectLst/>
                <a:latin typeface="+mn-lt"/>
                <a:ea typeface="+mn-ea"/>
                <a:cs typeface="+mn-cs"/>
              </a:rPr>
              <a:t>Children often put objects into their ears. These objects can be hard to remove. The ear canal is a tube of solid bone that is lined with thin, sensitive skin. Any object pressing against the skin can be very painful. In many cases, a health care provider will need to use special instruments to examine the ear and safely remove the object.</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3. </a:t>
            </a:r>
            <a:r>
              <a:rPr lang="en-US" sz="1200" b="0" i="0" kern="1200" dirty="0" err="1">
                <a:solidFill>
                  <a:schemeClr val="tx1"/>
                </a:solidFill>
                <a:effectLst/>
                <a:latin typeface="+mn-lt"/>
                <a:ea typeface="+mn-ea"/>
                <a:cs typeface="+mn-cs"/>
              </a:rPr>
              <a:t>Whats</a:t>
            </a:r>
            <a:r>
              <a:rPr lang="en-US" sz="1200" b="0" i="0" kern="1200" dirty="0">
                <a:solidFill>
                  <a:schemeClr val="tx1"/>
                </a:solidFill>
                <a:effectLst/>
                <a:latin typeface="+mn-lt"/>
                <a:ea typeface="+mn-ea"/>
                <a:cs typeface="+mn-cs"/>
              </a:rPr>
              <a:t> that? Bug, 4.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5. Impacted Cerumen</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Treatment: If you can't see it, don't go after it. When attempting to remove a foreign body from the external ear canal, do not blindly insert instruments without proper visualization, since damage to the TM or ossicles can result in hearing loss. If you can't easily access the foreign body, transport patient.</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DF5FD27D-2948-4796-AA2F-AF79869D1B79}" type="slidenum">
              <a:rPr lang="en-US" smtClean="0"/>
              <a:t>24</a:t>
            </a:fld>
            <a:endParaRPr lang="en-US"/>
          </a:p>
        </p:txBody>
      </p:sp>
    </p:spTree>
    <p:extLst>
      <p:ext uri="{BB962C8B-B14F-4D97-AF65-F5344CB8AC3E}">
        <p14:creationId xmlns:p14="http://schemas.microsoft.com/office/powerpoint/2010/main" val="2526061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External eye: Its important to remember that the eye and nose is connected to the nasolacrimal duct. So there cant be back up both ways (bleeding into the eye from a terrible epistaxis, excessive drainage out the nose if there is a lot of tearing)</a:t>
            </a:r>
          </a:p>
          <a:p>
            <a:endParaRPr lang="en-US" dirty="0"/>
          </a:p>
          <a:p>
            <a:r>
              <a:rPr lang="en-US" sz="1200" b="0" i="0" kern="1200" dirty="0">
                <a:solidFill>
                  <a:schemeClr val="tx1"/>
                </a:solidFill>
                <a:effectLst/>
                <a:latin typeface="+mn-lt"/>
                <a:ea typeface="+mn-ea"/>
                <a:cs typeface="+mn-cs"/>
              </a:rPr>
              <a:t>The orbit, eyelashes, eyelids, conjunctiva, and lacrimal glands help protect the eyes.</a:t>
            </a:r>
          </a:p>
          <a:p>
            <a:endParaRPr lang="en-US" dirty="0"/>
          </a:p>
          <a:p>
            <a:r>
              <a:rPr lang="en-US" sz="1200" b="0" i="0" kern="1200" dirty="0">
                <a:solidFill>
                  <a:schemeClr val="tx1"/>
                </a:solidFill>
                <a:effectLst/>
                <a:latin typeface="+mn-lt"/>
                <a:ea typeface="+mn-ea"/>
                <a:cs typeface="+mn-cs"/>
              </a:rPr>
              <a:t>Cornea: The cornea is the clear outer part of the eye's focusing system located at the front of the eye. </a:t>
            </a:r>
          </a:p>
          <a:p>
            <a:r>
              <a:rPr lang="en-US" sz="1200" b="0" i="0" kern="1200" dirty="0">
                <a:solidFill>
                  <a:schemeClr val="tx1"/>
                </a:solidFill>
                <a:effectLst/>
                <a:latin typeface="+mn-lt"/>
                <a:ea typeface="+mn-ea"/>
                <a:cs typeface="+mn-cs"/>
              </a:rPr>
              <a:t>Iris: The iris is the colored part of the eye that regulates the amount of light entering the eye. </a:t>
            </a:r>
          </a:p>
          <a:p>
            <a:r>
              <a:rPr lang="en-US" sz="1200" b="0" i="0" kern="1200" dirty="0">
                <a:solidFill>
                  <a:schemeClr val="tx1"/>
                </a:solidFill>
                <a:effectLst/>
                <a:latin typeface="+mn-lt"/>
                <a:ea typeface="+mn-ea"/>
                <a:cs typeface="+mn-cs"/>
              </a:rPr>
              <a:t>Lens: The lens is a clear part of the eye behind the iris that helps to focus light, or an image, on the retina.</a:t>
            </a: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4</a:t>
            </a:fld>
            <a:endParaRPr lang="en-US"/>
          </a:p>
        </p:txBody>
      </p:sp>
    </p:spTree>
    <p:extLst>
      <p:ext uri="{BB962C8B-B14F-4D97-AF65-F5344CB8AC3E}">
        <p14:creationId xmlns:p14="http://schemas.microsoft.com/office/powerpoint/2010/main" val="15010177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a:t>Otitis Media: </a:t>
            </a:r>
            <a:r>
              <a:rPr lang="en-US" sz="1200" b="0" i="0" kern="1200" dirty="0">
                <a:solidFill>
                  <a:schemeClr val="tx1"/>
                </a:solidFill>
                <a:effectLst/>
                <a:latin typeface="+mn-lt"/>
                <a:ea typeface="+mn-ea"/>
                <a:cs typeface="+mn-cs"/>
              </a:rPr>
              <a:t>Acute otitis media is caused by a bacteria or virus that causes pus to form behind the ear drum.</a:t>
            </a:r>
          </a:p>
          <a:p>
            <a:r>
              <a:rPr lang="en-US" sz="1200" b="0" i="0" kern="1200" dirty="0">
                <a:solidFill>
                  <a:schemeClr val="tx1"/>
                </a:solidFill>
                <a:effectLst/>
                <a:latin typeface="+mn-lt"/>
                <a:ea typeface="+mn-ea"/>
                <a:cs typeface="+mn-cs"/>
              </a:rPr>
              <a:t>2. Otitis Externa: Swimmers Ear. Otitis externa is an infection of the outer ear canal that runs from the eardrum to the outside of the head. It's often caused by water remaining in the ear after swimming. This creates a moist environment that helps bacteria or fungi grow.</a:t>
            </a:r>
          </a:p>
          <a:p>
            <a:r>
              <a:rPr lang="en-US" sz="1200" b="0" i="0" kern="1200" dirty="0">
                <a:solidFill>
                  <a:schemeClr val="tx1"/>
                </a:solidFill>
                <a:effectLst/>
                <a:latin typeface="+mn-lt"/>
                <a:ea typeface="+mn-ea"/>
                <a:cs typeface="+mn-cs"/>
              </a:rPr>
              <a:t>The main symptom is redness in the outer ear accompanied by warmth and pain.</a:t>
            </a:r>
          </a:p>
          <a:p>
            <a:r>
              <a:rPr lang="en-US" sz="1200" b="0" i="0" kern="1200" dirty="0">
                <a:solidFill>
                  <a:schemeClr val="tx1"/>
                </a:solidFill>
                <a:effectLst/>
                <a:latin typeface="+mn-lt"/>
                <a:ea typeface="+mn-ea"/>
                <a:cs typeface="+mn-cs"/>
              </a:rPr>
              <a:t>3. Pinna Perichondritis:  is usually caused by an injury to the ear due to: Ear surgery. Ear piercing (especially piercing of the cartilage). Perichondritis typically only affects the upper part of your outer ear. It doesn't affect your earlobe. Cellulitis can affect your entire outer ear, including the upper part of your ear and your earlobe.</a:t>
            </a:r>
          </a:p>
          <a:p>
            <a:pPr marL="228600" indent="-228600">
              <a:buAutoNum type="arabicPeriod"/>
            </a:pPr>
            <a:endParaRPr lang="en-US"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25</a:t>
            </a:fld>
            <a:endParaRPr lang="en-US"/>
          </a:p>
        </p:txBody>
      </p:sp>
    </p:spTree>
    <p:extLst>
      <p:ext uri="{BB962C8B-B14F-4D97-AF65-F5344CB8AC3E}">
        <p14:creationId xmlns:p14="http://schemas.microsoft.com/office/powerpoint/2010/main" val="2864695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Consider carotid artery dissection, aspirin toxicity, and anemia</a:t>
            </a: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26</a:t>
            </a:fld>
            <a:endParaRPr lang="en-US"/>
          </a:p>
        </p:txBody>
      </p:sp>
    </p:spTree>
    <p:extLst>
      <p:ext uri="{BB962C8B-B14F-4D97-AF65-F5344CB8AC3E}">
        <p14:creationId xmlns:p14="http://schemas.microsoft.com/office/powerpoint/2010/main" val="21178369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27</a:t>
            </a:fld>
            <a:endParaRPr lang="en-US"/>
          </a:p>
        </p:txBody>
      </p:sp>
    </p:spTree>
    <p:extLst>
      <p:ext uri="{BB962C8B-B14F-4D97-AF65-F5344CB8AC3E}">
        <p14:creationId xmlns:p14="http://schemas.microsoft.com/office/powerpoint/2010/main" val="505545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Do Not</a:t>
            </a:r>
          </a:p>
          <a:p>
            <a:r>
              <a:rPr lang="en-US" sz="1200" b="0" i="0" kern="1200" dirty="0">
                <a:solidFill>
                  <a:schemeClr val="tx1"/>
                </a:solidFill>
                <a:effectLst/>
                <a:latin typeface="+mn-lt"/>
                <a:ea typeface="+mn-ea"/>
                <a:cs typeface="+mn-cs"/>
              </a:rPr>
              <a:t>DO NOT block any drainage coming from the ear.</a:t>
            </a:r>
          </a:p>
          <a:p>
            <a:r>
              <a:rPr lang="en-US" sz="1200" b="0" i="0" kern="1200" dirty="0">
                <a:solidFill>
                  <a:schemeClr val="tx1"/>
                </a:solidFill>
                <a:effectLst/>
                <a:latin typeface="+mn-lt"/>
                <a:ea typeface="+mn-ea"/>
                <a:cs typeface="+mn-cs"/>
              </a:rPr>
              <a:t>DO NOT try to clean or wash the inside of the ear canal.</a:t>
            </a:r>
          </a:p>
          <a:p>
            <a:r>
              <a:rPr lang="en-US" sz="1200" b="0" i="0" kern="1200" dirty="0">
                <a:solidFill>
                  <a:schemeClr val="tx1"/>
                </a:solidFill>
                <a:effectLst/>
                <a:latin typeface="+mn-lt"/>
                <a:ea typeface="+mn-ea"/>
                <a:cs typeface="+mn-cs"/>
              </a:rPr>
              <a:t>DO NOT put any liquid into the ear.</a:t>
            </a:r>
          </a:p>
          <a:p>
            <a:r>
              <a:rPr lang="en-US" sz="1200" b="0" i="0" kern="1200" dirty="0">
                <a:solidFill>
                  <a:schemeClr val="tx1"/>
                </a:solidFill>
                <a:effectLst/>
                <a:latin typeface="+mn-lt"/>
                <a:ea typeface="+mn-ea"/>
                <a:cs typeface="+mn-cs"/>
              </a:rPr>
              <a:t>DO NOT attempt to remove the object by probing with a cotton swab, a pin, or any other tool. To do so will risk pushing the object farther into the ear and damaging the middle ear.</a:t>
            </a:r>
          </a:p>
          <a:p>
            <a:r>
              <a:rPr lang="en-US" sz="1200" b="0" i="0" kern="1200" dirty="0">
                <a:solidFill>
                  <a:schemeClr val="tx1"/>
                </a:solidFill>
                <a:effectLst/>
                <a:latin typeface="+mn-lt"/>
                <a:ea typeface="+mn-ea"/>
                <a:cs typeface="+mn-cs"/>
              </a:rPr>
              <a:t>DO NOT reach inside the ear canal with tweezers.</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28</a:t>
            </a:fld>
            <a:endParaRPr lang="en-US"/>
          </a:p>
        </p:txBody>
      </p:sp>
    </p:spTree>
    <p:extLst>
      <p:ext uri="{BB962C8B-B14F-4D97-AF65-F5344CB8AC3E}">
        <p14:creationId xmlns:p14="http://schemas.microsoft.com/office/powerpoint/2010/main" val="960115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8F9D528-8F23-460E-9368-2A5D905B217F}" type="slidenum">
              <a:rPr lang="en-US" smtClean="0"/>
              <a:t>30</a:t>
            </a:fld>
            <a:endParaRPr lang="en-US"/>
          </a:p>
        </p:txBody>
      </p:sp>
    </p:spTree>
    <p:extLst>
      <p:ext uri="{BB962C8B-B14F-4D97-AF65-F5344CB8AC3E}">
        <p14:creationId xmlns:p14="http://schemas.microsoft.com/office/powerpoint/2010/main" val="95246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BLUNT TRAUMA</a:t>
            </a:r>
          </a:p>
          <a:p>
            <a:pPr fontAlgn="base"/>
            <a:r>
              <a:rPr lang="en-US" dirty="0"/>
              <a:t>1. Blunt trauma to the eye or face often causes bleeding under the skin that leaves a bruise called a "black eye." The tissue around the eye turns black and blue, gradually becoming purple, green, and yellow over several days as the blood is absorbed. The abnormal color disappears within 2 weeks.</a:t>
            </a:r>
          </a:p>
          <a:p>
            <a:pPr fontAlgn="base"/>
            <a:r>
              <a:rPr lang="en-US" dirty="0"/>
              <a:t>Swelling of the eyelid and tissue around the eye may also occur. Sometimes, serious damage to the eye itself occurs from the pressure of a swollen eyelid or face.</a:t>
            </a:r>
          </a:p>
          <a:p>
            <a:pPr fontAlgn="base"/>
            <a:endParaRPr lang="en-US" dirty="0"/>
          </a:p>
          <a:p>
            <a:pPr fontAlgn="base"/>
            <a:r>
              <a:rPr lang="en-US" dirty="0"/>
              <a:t>Common causes of blunt trauma include things like fists, tennis balls, and airbags.</a:t>
            </a:r>
          </a:p>
          <a:p>
            <a:pPr fontAlgn="base"/>
            <a:endParaRPr lang="en-US" dirty="0"/>
          </a:p>
          <a:p>
            <a:pPr fontAlgn="base"/>
            <a:r>
              <a:rPr lang="en-US" dirty="0"/>
              <a:t>2. Blunt trauma can cause a </a:t>
            </a:r>
            <a:r>
              <a:rPr lang="en-US" dirty="0" err="1"/>
              <a:t>hyphema</a:t>
            </a:r>
            <a:r>
              <a:rPr lang="en-US" dirty="0"/>
              <a:t>, which is blood inside the front chamber of the eye. The blood may block your view of the iris and pupil. Usually the body will absorb this blood at is settles on the bottom of the eye. </a:t>
            </a:r>
            <a:r>
              <a:rPr lang="en-US" dirty="0" err="1"/>
              <a:t>Snowglobe</a:t>
            </a:r>
            <a:r>
              <a:rPr lang="en-US" dirty="0"/>
              <a:t> effect.</a:t>
            </a:r>
          </a:p>
          <a:p>
            <a:pPr fontAlgn="base"/>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3. What is this? (Late)Basilar skull fracture Racoon Eye. Certain types of skull fractures can cause bruising around the eyes, even without direct injury to the eye. While not a direct blow to the eye itself important to remember and assess in head trauma assessment.</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r>
              <a:rPr lang="en-US" dirty="0"/>
              <a:t>Treatment?: assess for other injuries, pain medications, </a:t>
            </a:r>
            <a:r>
              <a:rPr lang="en-US" dirty="0" err="1"/>
              <a:t>andtiemetics</a:t>
            </a:r>
            <a:r>
              <a:rPr lang="en-US" dirty="0"/>
              <a:t>, transport</a:t>
            </a:r>
          </a:p>
          <a:p>
            <a:pPr fontAlgn="base"/>
            <a:endParaRPr lang="en-US" dirty="0"/>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EYE CUT, SCRATCH, OR BLOW</a:t>
            </a:r>
          </a:p>
          <a:p>
            <a:pPr fontAlgn="base"/>
            <a:r>
              <a:rPr lang="en-US" sz="1200" b="0" i="0" kern="1200" dirty="0">
                <a:solidFill>
                  <a:schemeClr val="tx1"/>
                </a:solidFill>
                <a:effectLst/>
                <a:latin typeface="+mn-lt"/>
                <a:ea typeface="+mn-ea"/>
                <a:cs typeface="+mn-cs"/>
              </a:rPr>
              <a:t>Gently apply a clean cold compress to the eye to reduce swelling and help stop bleeding. Do not apply pressure to control bleeding.</a:t>
            </a:r>
          </a:p>
          <a:p>
            <a:pPr fontAlgn="base"/>
            <a:r>
              <a:rPr lang="en-US" sz="1200" b="0" i="0" kern="1200" dirty="0">
                <a:solidFill>
                  <a:schemeClr val="tx1"/>
                </a:solidFill>
                <a:effectLst/>
                <a:latin typeface="+mn-lt"/>
                <a:ea typeface="+mn-ea"/>
                <a:cs typeface="+mn-cs"/>
              </a:rPr>
              <a:t>If blood is pooling in the eye, cover both eyes with a clean cloth or sterile dressing.</a:t>
            </a:r>
          </a:p>
          <a:p>
            <a:pPr fontAlgn="base"/>
            <a:r>
              <a:rPr lang="en-US" sz="1200" b="0" i="0" kern="1200" dirty="0">
                <a:solidFill>
                  <a:schemeClr val="tx1"/>
                </a:solidFill>
                <a:effectLst/>
                <a:latin typeface="+mn-lt"/>
                <a:ea typeface="+mn-ea"/>
                <a:cs typeface="+mn-cs"/>
              </a:rPr>
              <a:t>Seek medical help right away. Do not delay.</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6</a:t>
            </a:fld>
            <a:endParaRPr lang="en-US"/>
          </a:p>
        </p:txBody>
      </p:sp>
    </p:spTree>
    <p:extLst>
      <p:ext uri="{BB962C8B-B14F-4D97-AF65-F5344CB8AC3E}">
        <p14:creationId xmlns:p14="http://schemas.microsoft.com/office/powerpoint/2010/main" val="3561292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fontAlgn="base"/>
            <a:r>
              <a:rPr lang="en-US" dirty="0"/>
              <a:t>PENETRATING TRAUMA</a:t>
            </a:r>
          </a:p>
          <a:p>
            <a:pPr fontAlgn="base"/>
            <a:r>
              <a:rPr lang="en-US" dirty="0"/>
              <a:t>Penetrating trauma may be caused by things such as knives, ice picks, sticks, nails, and gun shots. </a:t>
            </a:r>
          </a:p>
          <a:p>
            <a:pPr fontAlgn="base"/>
            <a:r>
              <a:rPr lang="en-US" dirty="0"/>
              <a:t>Injuries can be serious and usually require repair by a surgeon. Loss of the eye is not uncommon in serious injuries.</a:t>
            </a:r>
          </a:p>
          <a:p>
            <a:pPr fontAlgn="base"/>
            <a:r>
              <a:rPr lang="en-US" dirty="0"/>
              <a:t>Foreign bodies thrown at high speed by machining, grinding, or hammering are other causes of penetrating trauma.</a:t>
            </a:r>
          </a:p>
          <a:p>
            <a:pPr fontAlgn="base"/>
            <a:endParaRPr lang="en-US" dirty="0"/>
          </a:p>
          <a:p>
            <a:pPr marL="228600" indent="-228600" fontAlgn="base">
              <a:buAutoNum type="arabicPeriod"/>
            </a:pPr>
            <a:r>
              <a:rPr lang="en-US" dirty="0"/>
              <a:t>Fish hook to the eye</a:t>
            </a:r>
          </a:p>
          <a:p>
            <a:pPr marL="228600" indent="-228600" fontAlgn="base">
              <a:buAutoNum type="arabicPeriod"/>
            </a:pPr>
            <a:r>
              <a:rPr lang="en-US" dirty="0"/>
              <a:t>Metal fleck: rust ring, can be very painful</a:t>
            </a:r>
          </a:p>
          <a:p>
            <a:pPr marL="228600" indent="-228600" fontAlgn="base">
              <a:buAutoNum type="arabicPeriod"/>
            </a:pPr>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7</a:t>
            </a:fld>
            <a:endParaRPr lang="en-US"/>
          </a:p>
        </p:txBody>
      </p:sp>
    </p:spTree>
    <p:extLst>
      <p:ext uri="{BB962C8B-B14F-4D97-AF65-F5344CB8AC3E}">
        <p14:creationId xmlns:p14="http://schemas.microsoft.com/office/powerpoint/2010/main" val="729200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OBJECT STUCK OR EMBEDDED IN THE EYE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Leave the object in place. Do not try to remove the object. Do not touch it or apply any pressure to it.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Calm and reassure the person.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Loosely bandage both eyes. Covering both eyes helps prevent eye movement. If the object is large, place a clean paper cup or something similar over the injured eye and tape it in place. This prevents the object from being pressed on, which can injure the eye further.</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Transport, pain meds, antiemetics, Do not delay.</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8</a:t>
            </a:fld>
            <a:endParaRPr lang="en-US"/>
          </a:p>
        </p:txBody>
      </p:sp>
    </p:spTree>
    <p:extLst>
      <p:ext uri="{BB962C8B-B14F-4D97-AF65-F5344CB8AC3E}">
        <p14:creationId xmlns:p14="http://schemas.microsoft.com/office/powerpoint/2010/main" val="139389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EYELID CUTS</a:t>
            </a:r>
          </a:p>
          <a:p>
            <a:pPr fontAlgn="base"/>
            <a:r>
              <a:rPr lang="en-US" sz="1200" b="0" i="0" kern="1200" dirty="0">
                <a:solidFill>
                  <a:schemeClr val="tx1"/>
                </a:solidFill>
                <a:effectLst/>
                <a:latin typeface="+mn-lt"/>
                <a:ea typeface="+mn-ea"/>
                <a:cs typeface="+mn-cs"/>
              </a:rPr>
              <a:t>Carefully wash the eyelid. If the cut is bleeding, apply gentle pressure with a clean, dry cloth until the bleeding stops. Do not press on the eyeball. The cut may go all the way through the eyelid, so there could also be a cut in the eyeball. It is usually safe to press on the bone around the eye.</a:t>
            </a:r>
          </a:p>
          <a:p>
            <a:pPr fontAlgn="base"/>
            <a:r>
              <a:rPr lang="en-US" sz="1200" b="0" i="0" kern="1200" dirty="0">
                <a:solidFill>
                  <a:schemeClr val="tx1"/>
                </a:solidFill>
                <a:effectLst/>
                <a:latin typeface="+mn-lt"/>
                <a:ea typeface="+mn-ea"/>
                <a:cs typeface="+mn-cs"/>
              </a:rPr>
              <a:t>Cover with a clean dressing.</a:t>
            </a:r>
          </a:p>
          <a:p>
            <a:pPr fontAlgn="base"/>
            <a:r>
              <a:rPr lang="en-US" sz="1200" b="0" i="0" kern="1200" dirty="0">
                <a:solidFill>
                  <a:schemeClr val="tx1"/>
                </a:solidFill>
                <a:effectLst/>
                <a:latin typeface="+mn-lt"/>
                <a:ea typeface="+mn-ea"/>
                <a:cs typeface="+mn-cs"/>
              </a:rPr>
              <a:t>Place a cold compress on the dressing to reduce pain and swelling.</a:t>
            </a:r>
          </a:p>
          <a:p>
            <a:pPr fontAlgn="base"/>
            <a:r>
              <a:rPr lang="en-US" sz="1200" b="0" i="0" kern="1200" dirty="0">
                <a:solidFill>
                  <a:schemeClr val="tx1"/>
                </a:solidFill>
                <a:effectLst/>
                <a:latin typeface="+mn-lt"/>
                <a:ea typeface="+mn-ea"/>
                <a:cs typeface="+mn-cs"/>
              </a:rPr>
              <a:t>Seek medical help right away. Do not delay.</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9</a:t>
            </a:fld>
            <a:endParaRPr lang="en-US"/>
          </a:p>
        </p:txBody>
      </p:sp>
    </p:spTree>
    <p:extLst>
      <p:ext uri="{BB962C8B-B14F-4D97-AF65-F5344CB8AC3E}">
        <p14:creationId xmlns:p14="http://schemas.microsoft.com/office/powerpoint/2010/main" val="2581236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a:t>CHEMICAL INJURY</a:t>
            </a:r>
          </a:p>
          <a:p>
            <a:pPr fontAlgn="base"/>
            <a:r>
              <a:rPr lang="en-US" dirty="0"/>
              <a:t>A chemical injury to the eye can be caused by a work-related accident. It can also be caused by common household products such as cleaning solutions, garden chemicals, solvents, or other types of chemicals. Fumes and aerosols can also cause chemical burns.</a:t>
            </a:r>
          </a:p>
          <a:p>
            <a:pPr fontAlgn="base"/>
            <a:endParaRPr lang="en-US" dirty="0"/>
          </a:p>
          <a:p>
            <a:pPr fontAlgn="base"/>
            <a:r>
              <a:rPr lang="en-US" dirty="0"/>
              <a:t>1. With acid burns, the haze on the cornea often clears and there is a good chance of recovery.</a:t>
            </a:r>
          </a:p>
          <a:p>
            <a:pPr fontAlgn="base"/>
            <a:endParaRPr lang="en-US" dirty="0"/>
          </a:p>
          <a:p>
            <a:pPr fontAlgn="base"/>
            <a:r>
              <a:rPr lang="en-US" dirty="0"/>
              <a:t>2. Alkaline substances such as lime, lye, drain cleaners, and sodium hydroxide found in refrigeration equipment may cause permanent damage to the cornea.</a:t>
            </a:r>
          </a:p>
          <a:p>
            <a:pPr fontAlgn="base"/>
            <a:endParaRPr lang="en-US" dirty="0"/>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10</a:t>
            </a:fld>
            <a:endParaRPr lang="en-US"/>
          </a:p>
        </p:txBody>
      </p:sp>
    </p:spTree>
    <p:extLst>
      <p:ext uri="{BB962C8B-B14F-4D97-AF65-F5344CB8AC3E}">
        <p14:creationId xmlns:p14="http://schemas.microsoft.com/office/powerpoint/2010/main" val="4175116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Morgan Lens: Solution to Pollution is Dilution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CHEMICAL IN THE EYE</a:t>
            </a:r>
          </a:p>
          <a:p>
            <a:pPr fontAlgn="base"/>
            <a:r>
              <a:rPr lang="en-US" sz="1200" b="0" i="0" kern="1200" dirty="0">
                <a:solidFill>
                  <a:schemeClr val="tx1"/>
                </a:solidFill>
                <a:effectLst/>
                <a:latin typeface="+mn-lt"/>
                <a:ea typeface="+mn-ea"/>
                <a:cs typeface="+mn-cs"/>
              </a:rPr>
              <a:t>Flush with a gentle stream of cool tap water right away. Turn the person's head so the injured eye is down and to the side. Holding the eyelid open, allow running water from the faucet to flush the eye for 15 minutes.</a:t>
            </a:r>
          </a:p>
          <a:p>
            <a:pPr fontAlgn="base"/>
            <a:r>
              <a:rPr lang="en-US" sz="1200" b="0" i="0" kern="1200" dirty="0">
                <a:solidFill>
                  <a:schemeClr val="tx1"/>
                </a:solidFill>
                <a:effectLst/>
                <a:latin typeface="+mn-lt"/>
                <a:ea typeface="+mn-ea"/>
                <a:cs typeface="+mn-cs"/>
              </a:rPr>
              <a:t>If both eyes are affected, or if the chemicals are also on other parts of the body, have the person take a shower.</a:t>
            </a:r>
          </a:p>
          <a:p>
            <a:pPr fontAlgn="base"/>
            <a:r>
              <a:rPr lang="en-US" sz="1200" b="0" i="0" kern="1200" dirty="0">
                <a:solidFill>
                  <a:schemeClr val="tx1"/>
                </a:solidFill>
                <a:effectLst/>
                <a:latin typeface="+mn-lt"/>
                <a:ea typeface="+mn-ea"/>
                <a:cs typeface="+mn-cs"/>
              </a:rPr>
              <a:t>If the person is wearing contact lenses and the lenses did not flush out from the running water, have the person try to remove the contacts after the flushing.</a:t>
            </a:r>
          </a:p>
          <a:p>
            <a:pPr fontAlgn="base"/>
            <a:r>
              <a:rPr lang="en-US" sz="1200" b="0" i="0" kern="1200" dirty="0">
                <a:solidFill>
                  <a:schemeClr val="tx1"/>
                </a:solidFill>
                <a:effectLst/>
                <a:latin typeface="+mn-lt"/>
                <a:ea typeface="+mn-ea"/>
                <a:cs typeface="+mn-cs"/>
              </a:rPr>
              <a:t>Keep flushing the eye with clean water or saline solution for at least 15 minutes.</a:t>
            </a:r>
          </a:p>
          <a:p>
            <a:pPr fontAlgn="base"/>
            <a:r>
              <a:rPr lang="en-US" sz="1200" b="0" i="0" kern="1200" dirty="0">
                <a:solidFill>
                  <a:schemeClr val="tx1"/>
                </a:solidFill>
                <a:effectLst/>
                <a:latin typeface="+mn-lt"/>
                <a:ea typeface="+mn-ea"/>
                <a:cs typeface="+mn-cs"/>
              </a:rPr>
              <a:t>Transport, Pain meds, Anxiolytics, antiemetics, Do not delay.</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11</a:t>
            </a:fld>
            <a:endParaRPr lang="en-US"/>
          </a:p>
        </p:txBody>
      </p:sp>
    </p:spTree>
    <p:extLst>
      <p:ext uri="{BB962C8B-B14F-4D97-AF65-F5344CB8AC3E}">
        <p14:creationId xmlns:p14="http://schemas.microsoft.com/office/powerpoint/2010/main" val="35764813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0" i="0" kern="1200" dirty="0">
                <a:solidFill>
                  <a:schemeClr val="tx1"/>
                </a:solidFill>
                <a:effectLst/>
                <a:latin typeface="+mn-lt"/>
                <a:ea typeface="+mn-ea"/>
                <a:cs typeface="+mn-cs"/>
              </a:rPr>
              <a:t>SMALL FOREIGN OBJECT ON THE EYE OR EYELID</a:t>
            </a:r>
          </a:p>
          <a:p>
            <a:pPr fontAlgn="base"/>
            <a:r>
              <a:rPr lang="en-US" sz="1200" b="0" i="0" kern="1200" dirty="0">
                <a:solidFill>
                  <a:schemeClr val="tx1"/>
                </a:solidFill>
                <a:effectLst/>
                <a:latin typeface="+mn-lt"/>
                <a:ea typeface="+mn-ea"/>
                <a:cs typeface="+mn-cs"/>
              </a:rPr>
              <a:t>The eye will often clear itself of tiny objects, like eyelashes and sand, through blinking and tearing. If not, don't rub the eye or squeeze the eyelids. Here's how to examine someone else's eye:</a:t>
            </a:r>
          </a:p>
          <a:p>
            <a:pPr fontAlgn="base"/>
            <a:r>
              <a:rPr lang="en-US" sz="1200" b="0" i="0" kern="1200" dirty="0">
                <a:solidFill>
                  <a:schemeClr val="tx1"/>
                </a:solidFill>
                <a:effectLst/>
                <a:latin typeface="+mn-lt"/>
                <a:ea typeface="+mn-ea"/>
                <a:cs typeface="+mn-cs"/>
              </a:rPr>
              <a:t>Examine the eye in a well-lighted area. Do not press on the eye.</a:t>
            </a:r>
          </a:p>
          <a:p>
            <a:pPr fontAlgn="base"/>
            <a:r>
              <a:rPr lang="en-US" sz="1200" b="0" i="0" kern="1200" dirty="0">
                <a:solidFill>
                  <a:schemeClr val="tx1"/>
                </a:solidFill>
                <a:effectLst/>
                <a:latin typeface="+mn-lt"/>
                <a:ea typeface="+mn-ea"/>
                <a:cs typeface="+mn-cs"/>
              </a:rPr>
              <a:t>To find the object, have the person look up and down, then from side to side.</a:t>
            </a:r>
          </a:p>
          <a:p>
            <a:pPr fontAlgn="base"/>
            <a:r>
              <a:rPr lang="en-US" sz="1200" b="0" i="0" kern="1200" dirty="0">
                <a:solidFill>
                  <a:schemeClr val="tx1"/>
                </a:solidFill>
                <a:effectLst/>
                <a:latin typeface="+mn-lt"/>
                <a:ea typeface="+mn-ea"/>
                <a:cs typeface="+mn-cs"/>
              </a:rPr>
              <a:t>If you cannot find the object, grasp the lower eyelid and gently pull it down to look under the lower eyelid. To look under the upper lid, ask the person to open both eyes and look down. Place a clean cotton swab on the outside of the upper lid. Grasp the eyelashes and gently fold the lid over the cotton swab.</a:t>
            </a:r>
          </a:p>
          <a:p>
            <a:pPr fontAlgn="base"/>
            <a:r>
              <a:rPr lang="en-US" sz="1200" b="0" i="0" kern="1200" dirty="0">
                <a:solidFill>
                  <a:schemeClr val="tx1"/>
                </a:solidFill>
                <a:effectLst/>
                <a:latin typeface="+mn-lt"/>
                <a:ea typeface="+mn-ea"/>
                <a:cs typeface="+mn-cs"/>
              </a:rPr>
              <a:t>If the object is on an eyelid, try to gently flush it out with clean water. If that does not work, try touching a second cotton swab to the object to remove it.</a:t>
            </a:r>
          </a:p>
          <a:p>
            <a:pPr fontAlgn="base"/>
            <a:r>
              <a:rPr lang="en-US" sz="1200" b="0" i="0" kern="1200" dirty="0">
                <a:solidFill>
                  <a:schemeClr val="tx1"/>
                </a:solidFill>
                <a:effectLst/>
                <a:latin typeface="+mn-lt"/>
                <a:ea typeface="+mn-ea"/>
                <a:cs typeface="+mn-cs"/>
              </a:rPr>
              <a:t>If the object is on the surface of the eye, try gently rinsing the eye with clean water. If available, use an eye dropper or a bottle of eye drops, such as artificial tears, positioned above the outer corner of the eye. Do not touch the eye itself with the dropper or bottle tip.</a:t>
            </a:r>
          </a:p>
          <a:p>
            <a:pPr fontAlgn="base"/>
            <a:r>
              <a:rPr lang="en-US" sz="1200" b="0" i="0" kern="1200" dirty="0">
                <a:solidFill>
                  <a:schemeClr val="tx1"/>
                </a:solidFill>
                <a:effectLst/>
                <a:latin typeface="+mn-lt"/>
                <a:ea typeface="+mn-ea"/>
                <a:cs typeface="+mn-cs"/>
              </a:rPr>
              <a:t>A scratchy feeling or other minor discomfort may continue after removing eyelashes and other tiny objects. This should go away within a day or two. If discomfort or blurred vision continues, get medical help.</a:t>
            </a:r>
          </a:p>
          <a:p>
            <a:endParaRPr lang="en-US" dirty="0"/>
          </a:p>
        </p:txBody>
      </p:sp>
      <p:sp>
        <p:nvSpPr>
          <p:cNvPr id="4" name="Slide Number Placeholder 3"/>
          <p:cNvSpPr>
            <a:spLocks noGrp="1"/>
          </p:cNvSpPr>
          <p:nvPr>
            <p:ph type="sldNum" sz="quarter" idx="5"/>
          </p:nvPr>
        </p:nvSpPr>
        <p:spPr/>
        <p:txBody>
          <a:bodyPr/>
          <a:lstStyle/>
          <a:p>
            <a:fld id="{DF5FD27D-2948-4796-AA2F-AF79869D1B79}" type="slidenum">
              <a:rPr lang="en-US" smtClean="0"/>
              <a:t>12</a:t>
            </a:fld>
            <a:endParaRPr lang="en-US"/>
          </a:p>
        </p:txBody>
      </p:sp>
    </p:spTree>
    <p:extLst>
      <p:ext uri="{BB962C8B-B14F-4D97-AF65-F5344CB8AC3E}">
        <p14:creationId xmlns:p14="http://schemas.microsoft.com/office/powerpoint/2010/main" val="3101275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2627-5057-485F-B9D0-A10955ACF6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5F0206-42AA-4378-A576-A3FF395780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5AFB69-CF5E-4B27-BED6-71F9AF48812E}"/>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BAF64769-3C4C-420A-987F-910D35551D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9428A9-500F-48CD-954A-0A745ED5D374}"/>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2394020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A57C-206C-43D9-90FC-4F59DA7DA8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8D0A687-F966-421D-B179-37529C5D0A7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4DFAA4-959F-452A-B175-5D766C98BF62}"/>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7F5B2E1D-2870-4B33-963A-710D7D0D9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5E7479-FED4-48AA-9B88-8DDA6179B09D}"/>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215237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75CAF3-41A7-45C0-ABCC-9C3B48C0F2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99713E1-EB78-4011-B292-C213EC4E647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7C7BA9-BA55-43DE-82B5-7A853C80061C}"/>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9ECA9988-6F51-401E-8162-3A12D0BFF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921A75-BA74-45C0-84E4-57B8C72E54F4}"/>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2453856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70D34-394C-422B-BE40-D351DC34F3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1332CE9-F78D-47C7-9EBA-1AD2C108E36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2F664-607F-4587-8EAF-278E1439CCBE}"/>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88823DFF-9958-40E4-BEF8-9E9EE20A54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62F19C-708C-4BB9-A1BE-C7DA5C9A1BFE}"/>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43607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59712-1B2C-4A56-8359-1D0830447D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4CFE03-6E6A-462A-9CDF-A734A366129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E4671C4-D2CB-492D-BA62-3CFA3DA90639}"/>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5E80DCF0-9A43-4692-AC5E-CFA8558A00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5B1AC-6697-447E-912F-A5BCFB4F3D4C}"/>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2801626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2870A-FAAA-46C5-B69E-BA968CB87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AD72E3-8898-44F6-BE4B-A9853DFF384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9D9B0-48DD-4D92-9E8F-423E080EDE1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9F2712E-C38A-4CEF-AF0A-F2C44E80342E}"/>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6" name="Footer Placeholder 5">
            <a:extLst>
              <a:ext uri="{FF2B5EF4-FFF2-40B4-BE49-F238E27FC236}">
                <a16:creationId xmlns:a16="http://schemas.microsoft.com/office/drawing/2014/main" id="{97D33073-C91B-4346-98E6-17CEDE4F85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F9178-6B96-4B4C-B94C-7D52990684B8}"/>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575830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74D15-BAC8-4A22-8B36-0891924AFF0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4D2E4-21DA-4D2E-81CD-9C6C76177D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81E59F0-5628-4219-B3AF-71BE4DF39F5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CC0AAE-06BD-4004-B106-B0DD390ECB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59D6996-7F38-4BAE-96A9-8FF182E6238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5826F34-64C6-4740-BA6D-A72E91130A73}"/>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8" name="Footer Placeholder 7">
            <a:extLst>
              <a:ext uri="{FF2B5EF4-FFF2-40B4-BE49-F238E27FC236}">
                <a16:creationId xmlns:a16="http://schemas.microsoft.com/office/drawing/2014/main" id="{D52D0030-6CFB-4857-BC69-63EA29D006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30AFBE7-5F58-474D-8250-07E2C73866A5}"/>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3403274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668B1-4FE6-4B9D-96F0-717D66B992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B91FCB1-BD78-4F68-A9E9-5163E928CF6D}"/>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4" name="Footer Placeholder 3">
            <a:extLst>
              <a:ext uri="{FF2B5EF4-FFF2-40B4-BE49-F238E27FC236}">
                <a16:creationId xmlns:a16="http://schemas.microsoft.com/office/drawing/2014/main" id="{23E3509E-2089-4792-8E6F-0AFABF6E0C4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38EB4C-F1A2-4DC3-A1C5-554BF26FD852}"/>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1021697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DA3EE6-024D-4EA2-B71E-F79E19D4ACC7}"/>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3" name="Footer Placeholder 2">
            <a:extLst>
              <a:ext uri="{FF2B5EF4-FFF2-40B4-BE49-F238E27FC236}">
                <a16:creationId xmlns:a16="http://schemas.microsoft.com/office/drawing/2014/main" id="{572372D8-EEC1-4D42-9FA0-68A148FC9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56EDEFB-BED2-4156-AB16-5697162275FE}"/>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38653742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4F25F-0E82-43A5-BB36-86CF552190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8D52AD-677E-4696-9A13-C9A447228A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34907D-8457-4E22-A5A7-4DCBA8ADF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99D3EAE-EAF4-4D9C-9DC9-9D58AD730572}"/>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6" name="Footer Placeholder 5">
            <a:extLst>
              <a:ext uri="{FF2B5EF4-FFF2-40B4-BE49-F238E27FC236}">
                <a16:creationId xmlns:a16="http://schemas.microsoft.com/office/drawing/2014/main" id="{ABF6B684-51F8-457C-B99F-80A1C9926C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C3C5F-8128-45C7-BC56-AE8652A56A48}"/>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3554547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590C1-9FFF-45F9-BCCF-09FF36325D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F4F0B3A-4A36-48F0-95DB-7A197D9BB4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0221F60-275E-40E4-B98D-0B83F5AB0A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9AC43B2-8D47-472B-98F1-9DBFA3B986AC}"/>
              </a:ext>
            </a:extLst>
          </p:cNvPr>
          <p:cNvSpPr>
            <a:spLocks noGrp="1"/>
          </p:cNvSpPr>
          <p:nvPr>
            <p:ph type="dt" sz="half" idx="10"/>
          </p:nvPr>
        </p:nvSpPr>
        <p:spPr/>
        <p:txBody>
          <a:bodyPr/>
          <a:lstStyle/>
          <a:p>
            <a:fld id="{A256F6EF-7F32-47BB-9D8E-17B1C7D23650}" type="datetimeFigureOut">
              <a:rPr lang="en-US" smtClean="0"/>
              <a:t>7/26/2023</a:t>
            </a:fld>
            <a:endParaRPr lang="en-US"/>
          </a:p>
        </p:txBody>
      </p:sp>
      <p:sp>
        <p:nvSpPr>
          <p:cNvPr id="6" name="Footer Placeholder 5">
            <a:extLst>
              <a:ext uri="{FF2B5EF4-FFF2-40B4-BE49-F238E27FC236}">
                <a16:creationId xmlns:a16="http://schemas.microsoft.com/office/drawing/2014/main" id="{47617AD3-07BA-41E4-993F-B7B804E699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CAB69B-C40B-43A8-9C27-FAB0B720287F}"/>
              </a:ext>
            </a:extLst>
          </p:cNvPr>
          <p:cNvSpPr>
            <a:spLocks noGrp="1"/>
          </p:cNvSpPr>
          <p:nvPr>
            <p:ph type="sldNum" sz="quarter" idx="12"/>
          </p:nvPr>
        </p:nvSpPr>
        <p:spPr/>
        <p:txBody>
          <a:bodyPr/>
          <a:lstStyle/>
          <a:p>
            <a:fld id="{55E72F41-25B5-4BD7-9BFB-F4BF42D992B5}" type="slidenum">
              <a:rPr lang="en-US" smtClean="0"/>
              <a:t>‹#›</a:t>
            </a:fld>
            <a:endParaRPr lang="en-US"/>
          </a:p>
        </p:txBody>
      </p:sp>
    </p:spTree>
    <p:extLst>
      <p:ext uri="{BB962C8B-B14F-4D97-AF65-F5344CB8AC3E}">
        <p14:creationId xmlns:p14="http://schemas.microsoft.com/office/powerpoint/2010/main" val="3765080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8CA7B4-F5E6-415E-B712-A4CD6AB008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E5FA22-C58F-4DB1-9EF8-0E3EDF6D11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ED0AD6-AA8E-4D95-9A0E-97963C035F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56F6EF-7F32-47BB-9D8E-17B1C7D23650}" type="datetimeFigureOut">
              <a:rPr lang="en-US" smtClean="0"/>
              <a:t>7/26/2023</a:t>
            </a:fld>
            <a:endParaRPr lang="en-US"/>
          </a:p>
        </p:txBody>
      </p:sp>
      <p:sp>
        <p:nvSpPr>
          <p:cNvPr id="5" name="Footer Placeholder 4">
            <a:extLst>
              <a:ext uri="{FF2B5EF4-FFF2-40B4-BE49-F238E27FC236}">
                <a16:creationId xmlns:a16="http://schemas.microsoft.com/office/drawing/2014/main" id="{B3291F8C-F617-4732-A627-EF0A37E6A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C4E182F-DFC6-4F69-847F-2F7BEC96A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E72F41-25B5-4BD7-9BFB-F4BF42D992B5}" type="slidenum">
              <a:rPr lang="en-US" smtClean="0"/>
              <a:t>‹#›</a:t>
            </a:fld>
            <a:endParaRPr lang="en-US"/>
          </a:p>
        </p:txBody>
      </p:sp>
    </p:spTree>
    <p:extLst>
      <p:ext uri="{BB962C8B-B14F-4D97-AF65-F5344CB8AC3E}">
        <p14:creationId xmlns:p14="http://schemas.microsoft.com/office/powerpoint/2010/main" val="31511320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3406CA-DE41-4CEF-967A-0DF23C431C5B}"/>
              </a:ext>
            </a:extLst>
          </p:cNvPr>
          <p:cNvSpPr>
            <a:spLocks noGrp="1"/>
          </p:cNvSpPr>
          <p:nvPr>
            <p:ph type="ctrTitle"/>
          </p:nvPr>
        </p:nvSpPr>
        <p:spPr/>
        <p:txBody>
          <a:bodyPr/>
          <a:lstStyle/>
          <a:p>
            <a:r>
              <a:rPr lang="en-US" dirty="0"/>
              <a:t>Eye and Ear Emergencies</a:t>
            </a:r>
          </a:p>
        </p:txBody>
      </p:sp>
      <p:sp>
        <p:nvSpPr>
          <p:cNvPr id="3" name="Subtitle 2">
            <a:extLst>
              <a:ext uri="{FF2B5EF4-FFF2-40B4-BE49-F238E27FC236}">
                <a16:creationId xmlns:a16="http://schemas.microsoft.com/office/drawing/2014/main" id="{7B74E640-8DB0-49F4-A1AF-6D670054DA10}"/>
              </a:ext>
            </a:extLst>
          </p:cNvPr>
          <p:cNvSpPr>
            <a:spLocks noGrp="1"/>
          </p:cNvSpPr>
          <p:nvPr>
            <p:ph type="subTitle" idx="1"/>
          </p:nvPr>
        </p:nvSpPr>
        <p:spPr/>
        <p:txBody>
          <a:bodyPr>
            <a:normAutofit lnSpcReduction="10000"/>
          </a:bodyPr>
          <a:lstStyle/>
          <a:p>
            <a:r>
              <a:rPr lang="en-US" dirty="0"/>
              <a:t>Elizabeth Melton, AGACNP, NRP</a:t>
            </a:r>
          </a:p>
          <a:p>
            <a:r>
              <a:rPr lang="en-US" dirty="0"/>
              <a:t>University of New Mexico</a:t>
            </a:r>
          </a:p>
          <a:p>
            <a:r>
              <a:rPr lang="en-US" dirty="0"/>
              <a:t>Department of Emergency Medicine</a:t>
            </a:r>
          </a:p>
          <a:p>
            <a:r>
              <a:rPr lang="en-US" dirty="0"/>
              <a:t>Center for Rural and Tribal EMS</a:t>
            </a:r>
          </a:p>
        </p:txBody>
      </p:sp>
    </p:spTree>
    <p:extLst>
      <p:ext uri="{BB962C8B-B14F-4D97-AF65-F5344CB8AC3E}">
        <p14:creationId xmlns:p14="http://schemas.microsoft.com/office/powerpoint/2010/main" val="165556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6F7D-FC1B-4B84-9D03-AF2EFA506393}"/>
              </a:ext>
            </a:extLst>
          </p:cNvPr>
          <p:cNvSpPr>
            <a:spLocks noGrp="1"/>
          </p:cNvSpPr>
          <p:nvPr>
            <p:ph type="title"/>
          </p:nvPr>
        </p:nvSpPr>
        <p:spPr/>
        <p:txBody>
          <a:bodyPr/>
          <a:lstStyle/>
          <a:p>
            <a:r>
              <a:rPr lang="en-US" dirty="0"/>
              <a:t>Chemical Injury</a:t>
            </a:r>
          </a:p>
        </p:txBody>
      </p:sp>
      <p:pic>
        <p:nvPicPr>
          <p:cNvPr id="6146" name="Picture 2" descr="The Ocular Surface Chemical Burns">
            <a:extLst>
              <a:ext uri="{FF2B5EF4-FFF2-40B4-BE49-F238E27FC236}">
                <a16:creationId xmlns:a16="http://schemas.microsoft.com/office/drawing/2014/main" id="{97F4C91E-3FC4-41FB-AB22-C8ACEF047A9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93160" y="1342366"/>
            <a:ext cx="4298022" cy="356019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hemical eye injury - Wikipedia">
            <a:extLst>
              <a:ext uri="{FF2B5EF4-FFF2-40B4-BE49-F238E27FC236}">
                <a16:creationId xmlns:a16="http://schemas.microsoft.com/office/drawing/2014/main" id="{D08B3B6F-AD4F-4BC6-8E2E-DE63459CD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4523" y="2352673"/>
            <a:ext cx="3968877" cy="2989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101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6EB9-C718-4992-ACDE-8AF768544780}"/>
              </a:ext>
            </a:extLst>
          </p:cNvPr>
          <p:cNvSpPr>
            <a:spLocks noGrp="1"/>
          </p:cNvSpPr>
          <p:nvPr>
            <p:ph type="title"/>
          </p:nvPr>
        </p:nvSpPr>
        <p:spPr/>
        <p:txBody>
          <a:bodyPr/>
          <a:lstStyle/>
          <a:p>
            <a:r>
              <a:rPr lang="en-US" dirty="0"/>
              <a:t>Chemical Injury Treatment</a:t>
            </a:r>
          </a:p>
        </p:txBody>
      </p:sp>
      <p:pic>
        <p:nvPicPr>
          <p:cNvPr id="7170" name="Picture 2" descr="Morgan Lens™ Disposable Eye Therapeutic | Bound Tree">
            <a:extLst>
              <a:ext uri="{FF2B5EF4-FFF2-40B4-BE49-F238E27FC236}">
                <a16:creationId xmlns:a16="http://schemas.microsoft.com/office/drawing/2014/main" id="{C305BF3E-9E16-4CA2-AF27-C54BF876078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0133" y="1512369"/>
            <a:ext cx="3267298" cy="3267298"/>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Morgan Lens Instructional Chart Morgan Lens Uses">
            <a:extLst>
              <a:ext uri="{FF2B5EF4-FFF2-40B4-BE49-F238E27FC236}">
                <a16:creationId xmlns:a16="http://schemas.microsoft.com/office/drawing/2014/main" id="{25928BF9-F3ED-41D7-8610-740190DAC0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33810" y="1851474"/>
            <a:ext cx="5555457" cy="3526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4364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D689C-8CFF-42F1-9405-69AA42DE924B}"/>
              </a:ext>
            </a:extLst>
          </p:cNvPr>
          <p:cNvSpPr>
            <a:spLocks noGrp="1"/>
          </p:cNvSpPr>
          <p:nvPr>
            <p:ph type="title"/>
          </p:nvPr>
        </p:nvSpPr>
        <p:spPr/>
        <p:txBody>
          <a:bodyPr/>
          <a:lstStyle/>
          <a:p>
            <a:r>
              <a:rPr lang="en-US" dirty="0"/>
              <a:t>Not Visible Corneal Injuries</a:t>
            </a:r>
          </a:p>
        </p:txBody>
      </p:sp>
      <p:sp>
        <p:nvSpPr>
          <p:cNvPr id="3" name="Content Placeholder 2">
            <a:extLst>
              <a:ext uri="{FF2B5EF4-FFF2-40B4-BE49-F238E27FC236}">
                <a16:creationId xmlns:a16="http://schemas.microsoft.com/office/drawing/2014/main" id="{80BF0CAB-B598-4FFA-AC28-F73444DF311E}"/>
              </a:ext>
            </a:extLst>
          </p:cNvPr>
          <p:cNvSpPr>
            <a:spLocks noGrp="1"/>
          </p:cNvSpPr>
          <p:nvPr>
            <p:ph idx="1"/>
          </p:nvPr>
        </p:nvSpPr>
        <p:spPr>
          <a:xfrm>
            <a:off x="838200" y="1993187"/>
            <a:ext cx="5521503" cy="4183776"/>
          </a:xfrm>
        </p:spPr>
        <p:txBody>
          <a:bodyPr>
            <a:normAutofit/>
          </a:bodyPr>
          <a:lstStyle/>
          <a:p>
            <a:pPr fontAlgn="base"/>
            <a:r>
              <a:rPr lang="en-US" dirty="0"/>
              <a:t>Caused by dust, sand, and other debris that becomes embedded in the cornea without entering the eyeball. </a:t>
            </a:r>
          </a:p>
          <a:p>
            <a:pPr fontAlgn="base"/>
            <a:r>
              <a:rPr lang="en-US" dirty="0"/>
              <a:t>Persistent pain, sensitivity to light, and redness are signs that treatment is needed.</a:t>
            </a:r>
          </a:p>
          <a:p>
            <a:pPr marL="0" indent="0">
              <a:buNone/>
            </a:pPr>
            <a:endParaRPr lang="en-US" dirty="0"/>
          </a:p>
        </p:txBody>
      </p:sp>
      <p:pic>
        <p:nvPicPr>
          <p:cNvPr id="8194" name="Picture 2" descr="Corneal Abrasion: Scratched Eye Symptoms &amp; Treatment">
            <a:extLst>
              <a:ext uri="{FF2B5EF4-FFF2-40B4-BE49-F238E27FC236}">
                <a16:creationId xmlns:a16="http://schemas.microsoft.com/office/drawing/2014/main" id="{1A66F659-5E33-4F19-89A2-85CC0AA57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6568" y="3429000"/>
            <a:ext cx="6385267" cy="335226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Corneal abrasion - Wikipedia">
            <a:extLst>
              <a:ext uri="{FF2B5EF4-FFF2-40B4-BE49-F238E27FC236}">
                <a16:creationId xmlns:a16="http://schemas.microsoft.com/office/drawing/2014/main" id="{228FF12F-37D8-45FB-B4BC-C4245BA721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7936" y="-143249"/>
            <a:ext cx="3880135" cy="3667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07557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05564-3569-4F0E-B8D6-8CB309FBCFF5}"/>
              </a:ext>
            </a:extLst>
          </p:cNvPr>
          <p:cNvSpPr>
            <a:spLocks noGrp="1"/>
          </p:cNvSpPr>
          <p:nvPr>
            <p:ph type="title"/>
          </p:nvPr>
        </p:nvSpPr>
        <p:spPr/>
        <p:txBody>
          <a:bodyPr/>
          <a:lstStyle/>
          <a:p>
            <a:r>
              <a:rPr lang="en-US" dirty="0"/>
              <a:t>Eye Absolutes</a:t>
            </a:r>
          </a:p>
        </p:txBody>
      </p:sp>
      <p:sp>
        <p:nvSpPr>
          <p:cNvPr id="3" name="Content Placeholder 2">
            <a:extLst>
              <a:ext uri="{FF2B5EF4-FFF2-40B4-BE49-F238E27FC236}">
                <a16:creationId xmlns:a16="http://schemas.microsoft.com/office/drawing/2014/main" id="{3F03D42C-A603-4896-9077-CBF18320D354}"/>
              </a:ext>
            </a:extLst>
          </p:cNvPr>
          <p:cNvSpPr>
            <a:spLocks noGrp="1"/>
          </p:cNvSpPr>
          <p:nvPr>
            <p:ph idx="1"/>
          </p:nvPr>
        </p:nvSpPr>
        <p:spPr/>
        <p:txBody>
          <a:bodyPr>
            <a:normAutofit lnSpcReduction="10000"/>
          </a:bodyPr>
          <a:lstStyle/>
          <a:p>
            <a:pPr fontAlgn="base"/>
            <a:r>
              <a:rPr lang="en-US" dirty="0"/>
              <a:t>Do not press or rub an injured eye.</a:t>
            </a:r>
          </a:p>
          <a:p>
            <a:pPr fontAlgn="base"/>
            <a:r>
              <a:rPr lang="en-US" dirty="0"/>
              <a:t>Remove contact lenses if possible.</a:t>
            </a:r>
          </a:p>
          <a:p>
            <a:pPr fontAlgn="base"/>
            <a:r>
              <a:rPr lang="en-US" dirty="0"/>
              <a:t>Do not attempt to remove a foreign body or any object that appears to be embedded (stuck) in any part of the eye. </a:t>
            </a:r>
          </a:p>
          <a:p>
            <a:pPr fontAlgn="base"/>
            <a:r>
              <a:rPr lang="en-US" dirty="0"/>
              <a:t>Immobilize both eyes in certain situations.</a:t>
            </a:r>
          </a:p>
          <a:p>
            <a:pPr fontAlgn="base"/>
            <a:r>
              <a:rPr lang="en-US" dirty="0"/>
              <a:t>Consider:</a:t>
            </a:r>
          </a:p>
          <a:p>
            <a:pPr lvl="1" fontAlgn="base"/>
            <a:r>
              <a:rPr lang="en-US" dirty="0"/>
              <a:t>Pain medication</a:t>
            </a:r>
          </a:p>
          <a:p>
            <a:pPr lvl="1" fontAlgn="base"/>
            <a:r>
              <a:rPr lang="en-US" dirty="0"/>
              <a:t>Anxiolytics</a:t>
            </a:r>
          </a:p>
          <a:p>
            <a:pPr lvl="1" fontAlgn="base"/>
            <a:r>
              <a:rPr lang="en-US" dirty="0"/>
              <a:t>Antiemetics</a:t>
            </a:r>
          </a:p>
          <a:p>
            <a:pPr lvl="1" fontAlgn="base"/>
            <a:r>
              <a:rPr lang="en-US" dirty="0"/>
              <a:t>Elevate head of bed</a:t>
            </a:r>
          </a:p>
          <a:p>
            <a:endParaRPr lang="en-US" dirty="0"/>
          </a:p>
        </p:txBody>
      </p:sp>
    </p:spTree>
    <p:extLst>
      <p:ext uri="{BB962C8B-B14F-4D97-AF65-F5344CB8AC3E}">
        <p14:creationId xmlns:p14="http://schemas.microsoft.com/office/powerpoint/2010/main" val="2731806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9EE374-2AEF-4923-A89E-5ED4D2FF7FEF}"/>
              </a:ext>
            </a:extLst>
          </p:cNvPr>
          <p:cNvSpPr>
            <a:spLocks noGrp="1"/>
          </p:cNvSpPr>
          <p:nvPr>
            <p:ph type="title"/>
          </p:nvPr>
        </p:nvSpPr>
        <p:spPr/>
        <p:txBody>
          <a:bodyPr/>
          <a:lstStyle/>
          <a:p>
            <a:r>
              <a:rPr lang="en-US" dirty="0"/>
              <a:t>Retinal Detachment</a:t>
            </a:r>
          </a:p>
        </p:txBody>
      </p:sp>
      <p:pic>
        <p:nvPicPr>
          <p:cNvPr id="10242" name="Picture 2" descr="Retinal Detachment - Vitreo-Retinal Consultants">
            <a:extLst>
              <a:ext uri="{FF2B5EF4-FFF2-40B4-BE49-F238E27FC236}">
                <a16:creationId xmlns:a16="http://schemas.microsoft.com/office/drawing/2014/main" id="{27CD3074-50CD-4AF9-AF41-CE8A09B1507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44161" y="1690688"/>
            <a:ext cx="7525612"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474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16F93-1C68-407A-8543-1604799849BE}"/>
              </a:ext>
            </a:extLst>
          </p:cNvPr>
          <p:cNvSpPr>
            <a:spLocks noGrp="1"/>
          </p:cNvSpPr>
          <p:nvPr>
            <p:ph type="title"/>
          </p:nvPr>
        </p:nvSpPr>
        <p:spPr/>
        <p:txBody>
          <a:bodyPr/>
          <a:lstStyle/>
          <a:p>
            <a:endParaRPr lang="en-US" dirty="0"/>
          </a:p>
        </p:txBody>
      </p:sp>
      <p:pic>
        <p:nvPicPr>
          <p:cNvPr id="11266" name="Picture 2" descr="Central Retinal Artery Occlusion (CRAO) Clinical: ... | GrepMed">
            <a:extLst>
              <a:ext uri="{FF2B5EF4-FFF2-40B4-BE49-F238E27FC236}">
                <a16:creationId xmlns:a16="http://schemas.microsoft.com/office/drawing/2014/main" id="{42305F05-D8C0-4BD5-9AD9-2C3BA1AC685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719246" y="607882"/>
            <a:ext cx="4602136" cy="5884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412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A8C8E-140D-473F-A65B-857F37F8E39F}"/>
              </a:ext>
            </a:extLst>
          </p:cNvPr>
          <p:cNvSpPr>
            <a:spLocks noGrp="1"/>
          </p:cNvSpPr>
          <p:nvPr>
            <p:ph type="title"/>
          </p:nvPr>
        </p:nvSpPr>
        <p:spPr/>
        <p:txBody>
          <a:bodyPr/>
          <a:lstStyle/>
          <a:p>
            <a:r>
              <a:rPr lang="en-US" dirty="0"/>
              <a:t>Acute Angle-Closure Glaucoma</a:t>
            </a:r>
          </a:p>
        </p:txBody>
      </p:sp>
      <p:pic>
        <p:nvPicPr>
          <p:cNvPr id="12290" name="Picture 2" descr="Acute Angle Closure Glaucoma - Low Vision Aids">
            <a:extLst>
              <a:ext uri="{FF2B5EF4-FFF2-40B4-BE49-F238E27FC236}">
                <a16:creationId xmlns:a16="http://schemas.microsoft.com/office/drawing/2014/main" id="{2970D891-D939-4D88-874A-C10CD08B1BF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63822" y="1690688"/>
            <a:ext cx="7049368" cy="4977240"/>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Acute Angle-Closure Glaucoma | NEJM">
            <a:extLst>
              <a:ext uri="{FF2B5EF4-FFF2-40B4-BE49-F238E27FC236}">
                <a16:creationId xmlns:a16="http://schemas.microsoft.com/office/drawing/2014/main" id="{92C86127-3269-470C-9157-3F2F2D1927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178" y="1401281"/>
            <a:ext cx="11430000" cy="5019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5271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49DD1-9ADE-4ECC-B6E0-07E9EA1D66D5}"/>
              </a:ext>
            </a:extLst>
          </p:cNvPr>
          <p:cNvSpPr>
            <a:spLocks noGrp="1"/>
          </p:cNvSpPr>
          <p:nvPr>
            <p:ph type="title"/>
          </p:nvPr>
        </p:nvSpPr>
        <p:spPr/>
        <p:txBody>
          <a:bodyPr/>
          <a:lstStyle/>
          <a:p>
            <a:r>
              <a:rPr lang="en-US" dirty="0"/>
              <a:t>Open-angle VS Acute angle-closure </a:t>
            </a:r>
          </a:p>
        </p:txBody>
      </p:sp>
      <p:pic>
        <p:nvPicPr>
          <p:cNvPr id="13314" name="Picture 2" descr="a) Differentiate between the two primary types of glaucoma. (b) Describe  the typical prognosis for each type. | Homework.Study.com">
            <a:extLst>
              <a:ext uri="{FF2B5EF4-FFF2-40B4-BE49-F238E27FC236}">
                <a16:creationId xmlns:a16="http://schemas.microsoft.com/office/drawing/2014/main" id="{3BF6FC6E-E545-43AC-A3BF-E203E9D349E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9601" y="1690800"/>
            <a:ext cx="6952798" cy="3476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468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D984-AE48-4268-9A62-6097DBFDC5A9}"/>
              </a:ext>
            </a:extLst>
          </p:cNvPr>
          <p:cNvSpPr>
            <a:spLocks noGrp="1"/>
          </p:cNvSpPr>
          <p:nvPr>
            <p:ph type="title"/>
          </p:nvPr>
        </p:nvSpPr>
        <p:spPr/>
        <p:txBody>
          <a:bodyPr/>
          <a:lstStyle/>
          <a:p>
            <a:r>
              <a:rPr lang="en-US" dirty="0"/>
              <a:t>What’s this?</a:t>
            </a:r>
          </a:p>
        </p:txBody>
      </p:sp>
      <p:pic>
        <p:nvPicPr>
          <p:cNvPr id="14338" name="Picture 2" descr="Eye Manisfestation of Shingles (Herpes Zoster) | Eye Patient">
            <a:extLst>
              <a:ext uri="{FF2B5EF4-FFF2-40B4-BE49-F238E27FC236}">
                <a16:creationId xmlns:a16="http://schemas.microsoft.com/office/drawing/2014/main" id="{D8AA4E87-23A3-4568-820D-653C5467B0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26724" y="2028655"/>
            <a:ext cx="5073721" cy="3382481"/>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Atlas Entry - Herpes Zoster Ophthalmicus">
            <a:extLst>
              <a:ext uri="{FF2B5EF4-FFF2-40B4-BE49-F238E27FC236}">
                <a16:creationId xmlns:a16="http://schemas.microsoft.com/office/drawing/2014/main" id="{D80E7958-A7C3-4247-94B1-E3430F79B0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516" y="271080"/>
            <a:ext cx="4762500" cy="5095875"/>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erpes Zoster Ophthalmicus Often Goes Undertreated, Survey Finds">
            <a:extLst>
              <a:ext uri="{FF2B5EF4-FFF2-40B4-BE49-F238E27FC236}">
                <a16:creationId xmlns:a16="http://schemas.microsoft.com/office/drawing/2014/main" id="{0D388C3E-867C-42FC-A3BA-9E95F1C9ED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24950" y="3977623"/>
            <a:ext cx="3067050" cy="2867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6485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B6E50-5CFA-47D2-A4C9-8F079920A1FA}"/>
              </a:ext>
            </a:extLst>
          </p:cNvPr>
          <p:cNvSpPr>
            <a:spLocks noGrp="1"/>
          </p:cNvSpPr>
          <p:nvPr>
            <p:ph type="title"/>
          </p:nvPr>
        </p:nvSpPr>
        <p:spPr/>
        <p:txBody>
          <a:bodyPr/>
          <a:lstStyle/>
          <a:p>
            <a:r>
              <a:rPr lang="en-US" dirty="0"/>
              <a:t>Questions before moving on to ears???</a:t>
            </a:r>
          </a:p>
        </p:txBody>
      </p:sp>
      <p:pic>
        <p:nvPicPr>
          <p:cNvPr id="9218" name="Picture 2" descr="How To Ask Questions Effectively. When we have a question, our first… | by  Soundarya Balasubramani | Agile Insider | Medium">
            <a:extLst>
              <a:ext uri="{FF2B5EF4-FFF2-40B4-BE49-F238E27FC236}">
                <a16:creationId xmlns:a16="http://schemas.microsoft.com/office/drawing/2014/main" id="{5E8E2207-BB8F-440D-B628-A70AC89F19F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97116" y="1922047"/>
            <a:ext cx="7397767" cy="3013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345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246913-F518-43CF-AA3F-663F87A15C8E}"/>
              </a:ext>
            </a:extLst>
          </p:cNvPr>
          <p:cNvPicPr>
            <a:picLocks noGrp="1" noChangeAspect="1"/>
          </p:cNvPicPr>
          <p:nvPr>
            <p:ph idx="1"/>
          </p:nvPr>
        </p:nvPicPr>
        <p:blipFill>
          <a:blip r:embed="rId3"/>
          <a:stretch>
            <a:fillRect/>
          </a:stretch>
        </p:blipFill>
        <p:spPr>
          <a:xfrm>
            <a:off x="3614656" y="365125"/>
            <a:ext cx="8158692" cy="6119019"/>
          </a:xfrm>
          <a:prstGeom prst="rect">
            <a:avLst/>
          </a:prstGeom>
        </p:spPr>
      </p:pic>
      <p:sp>
        <p:nvSpPr>
          <p:cNvPr id="2" name="Title 1">
            <a:extLst>
              <a:ext uri="{FF2B5EF4-FFF2-40B4-BE49-F238E27FC236}">
                <a16:creationId xmlns:a16="http://schemas.microsoft.com/office/drawing/2014/main" id="{4DF614D9-D507-4F94-952A-CC60E0C9184D}"/>
              </a:ext>
            </a:extLst>
          </p:cNvPr>
          <p:cNvSpPr>
            <a:spLocks noGrp="1"/>
          </p:cNvSpPr>
          <p:nvPr>
            <p:ph type="title"/>
          </p:nvPr>
        </p:nvSpPr>
        <p:spPr/>
        <p:txBody>
          <a:bodyPr/>
          <a:lstStyle/>
          <a:p>
            <a:r>
              <a:rPr lang="en-US" dirty="0"/>
              <a:t>Welcome</a:t>
            </a:r>
          </a:p>
        </p:txBody>
      </p:sp>
    </p:spTree>
    <p:extLst>
      <p:ext uri="{BB962C8B-B14F-4D97-AF65-F5344CB8AC3E}">
        <p14:creationId xmlns:p14="http://schemas.microsoft.com/office/powerpoint/2010/main" val="3798017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B7900-CA81-43CB-BB0E-C39630F8C8CD}"/>
              </a:ext>
            </a:extLst>
          </p:cNvPr>
          <p:cNvSpPr>
            <a:spLocks noGrp="1"/>
          </p:cNvSpPr>
          <p:nvPr>
            <p:ph type="title"/>
          </p:nvPr>
        </p:nvSpPr>
        <p:spPr/>
        <p:txBody>
          <a:bodyPr/>
          <a:lstStyle/>
          <a:p>
            <a:r>
              <a:rPr lang="en-US" dirty="0"/>
              <a:t>Ear Anatomy</a:t>
            </a:r>
          </a:p>
        </p:txBody>
      </p:sp>
      <p:pic>
        <p:nvPicPr>
          <p:cNvPr id="15362" name="Picture 2" descr="Anatomy of the Ear and Understanding Hearing | Happy Ears Hearing">
            <a:extLst>
              <a:ext uri="{FF2B5EF4-FFF2-40B4-BE49-F238E27FC236}">
                <a16:creationId xmlns:a16="http://schemas.microsoft.com/office/drawing/2014/main" id="{C3560D86-9B7B-41AD-B669-6FC60F9ED5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93997" y="1255329"/>
            <a:ext cx="8404006" cy="56026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2818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F8F17-52FE-42E8-A099-727685F58ECB}"/>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66CB620-318D-4A32-AD76-19471E64C81B}"/>
              </a:ext>
            </a:extLst>
          </p:cNvPr>
          <p:cNvSpPr>
            <a:spLocks noGrp="1"/>
          </p:cNvSpPr>
          <p:nvPr>
            <p:ph idx="1"/>
          </p:nvPr>
        </p:nvSpPr>
        <p:spPr/>
        <p:txBody>
          <a:bodyPr>
            <a:normAutofit/>
          </a:bodyPr>
          <a:lstStyle/>
          <a:p>
            <a:pPr marL="0" indent="0" algn="ctr">
              <a:buNone/>
            </a:pPr>
            <a:r>
              <a:rPr lang="en-US" sz="7200" dirty="0"/>
              <a:t>No! Listening to your partner talk a lot is not considered ear trauma!!!</a:t>
            </a:r>
          </a:p>
        </p:txBody>
      </p:sp>
    </p:spTree>
    <p:extLst>
      <p:ext uri="{BB962C8B-B14F-4D97-AF65-F5344CB8AC3E}">
        <p14:creationId xmlns:p14="http://schemas.microsoft.com/office/powerpoint/2010/main" val="7231941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8D988-2BA3-4772-AB4C-1917F07BE4AC}"/>
              </a:ext>
            </a:extLst>
          </p:cNvPr>
          <p:cNvSpPr>
            <a:spLocks noGrp="1"/>
          </p:cNvSpPr>
          <p:nvPr>
            <p:ph type="title"/>
          </p:nvPr>
        </p:nvSpPr>
        <p:spPr/>
        <p:txBody>
          <a:bodyPr/>
          <a:lstStyle/>
          <a:p>
            <a:r>
              <a:rPr lang="en-US" dirty="0"/>
              <a:t>Basic Otalgia</a:t>
            </a:r>
          </a:p>
        </p:txBody>
      </p:sp>
      <p:pic>
        <p:nvPicPr>
          <p:cNvPr id="16388" name="Picture 4" descr="When to Take Child to ER for Ear Pain - ER of Texas">
            <a:extLst>
              <a:ext uri="{FF2B5EF4-FFF2-40B4-BE49-F238E27FC236}">
                <a16:creationId xmlns:a16="http://schemas.microsoft.com/office/drawing/2014/main" id="{A4E99514-0B5B-4F50-9D1F-0FD9EC2712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42" y="1502797"/>
            <a:ext cx="6250112" cy="4687584"/>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6A501343-65C1-4005-AC68-1D441C85EDCC}"/>
              </a:ext>
            </a:extLst>
          </p:cNvPr>
          <p:cNvSpPr>
            <a:spLocks noGrp="1"/>
          </p:cNvSpPr>
          <p:nvPr>
            <p:ph idx="1"/>
          </p:nvPr>
        </p:nvSpPr>
        <p:spPr/>
        <p:txBody>
          <a:bodyPr/>
          <a:lstStyle/>
          <a:p>
            <a:endParaRPr lang="en-US"/>
          </a:p>
        </p:txBody>
      </p:sp>
      <p:pic>
        <p:nvPicPr>
          <p:cNvPr id="16390" name="Picture 6" descr="No photo description available.">
            <a:extLst>
              <a:ext uri="{FF2B5EF4-FFF2-40B4-BE49-F238E27FC236}">
                <a16:creationId xmlns:a16="http://schemas.microsoft.com/office/drawing/2014/main" id="{54350029-E936-41EE-8AC4-F8CBB49E56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6389" y="1330401"/>
            <a:ext cx="5032375"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2186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8C70-13D6-458D-A9F1-474A5186BE5B}"/>
              </a:ext>
            </a:extLst>
          </p:cNvPr>
          <p:cNvSpPr>
            <a:spLocks noGrp="1"/>
          </p:cNvSpPr>
          <p:nvPr>
            <p:ph type="title"/>
          </p:nvPr>
        </p:nvSpPr>
        <p:spPr/>
        <p:txBody>
          <a:bodyPr/>
          <a:lstStyle/>
          <a:p>
            <a:r>
              <a:rPr lang="en-US" dirty="0"/>
              <a:t>Ear Trauma</a:t>
            </a:r>
          </a:p>
        </p:txBody>
      </p:sp>
      <p:pic>
        <p:nvPicPr>
          <p:cNvPr id="17410" name="Picture 2" descr="Ear Lacerations, Part II – Closing the Gap">
            <a:extLst>
              <a:ext uri="{FF2B5EF4-FFF2-40B4-BE49-F238E27FC236}">
                <a16:creationId xmlns:a16="http://schemas.microsoft.com/office/drawing/2014/main" id="{E9B0E465-664C-4747-A865-37BDE9FD2D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08360" y="365125"/>
            <a:ext cx="3957135" cy="5276181"/>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SCORE | Search">
            <a:extLst>
              <a:ext uri="{FF2B5EF4-FFF2-40B4-BE49-F238E27FC236}">
                <a16:creationId xmlns:a16="http://schemas.microsoft.com/office/drawing/2014/main" id="{432A18E3-5C65-4E51-8404-6BD62B0880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984" y="1489058"/>
            <a:ext cx="7324725" cy="2790825"/>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Cauliflower Ear (Auricular hematoma) - MEDizzy">
            <a:extLst>
              <a:ext uri="{FF2B5EF4-FFF2-40B4-BE49-F238E27FC236}">
                <a16:creationId xmlns:a16="http://schemas.microsoft.com/office/drawing/2014/main" id="{457D45E4-ED75-44CA-95FC-712A7E03F3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47473" y="1489058"/>
            <a:ext cx="4525745" cy="48853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5849AB08-4EA0-4F86-B99E-72477EE4C9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951" y="1165583"/>
            <a:ext cx="8096250" cy="3076575"/>
          </a:xfrm>
          <a:prstGeom prst="rect">
            <a:avLst/>
          </a:prstGeom>
        </p:spPr>
      </p:pic>
      <p:pic>
        <p:nvPicPr>
          <p:cNvPr id="17424" name="Picture 16" descr="https://i0.wp.com/www.emdocs.net/wp-content/uploads/2021/02/Screen-Shot-2021-02-25-at-11.56.59-AM.png?resize=460%2C343">
            <a:extLst>
              <a:ext uri="{FF2B5EF4-FFF2-40B4-BE49-F238E27FC236}">
                <a16:creationId xmlns:a16="http://schemas.microsoft.com/office/drawing/2014/main" id="{178FA4A7-1658-42A7-8C2F-8DD82D6189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8199" y="305580"/>
            <a:ext cx="8369651" cy="6240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297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CEB78-A8F6-4EBA-8FE4-A069397B3C7B}"/>
              </a:ext>
            </a:extLst>
          </p:cNvPr>
          <p:cNvSpPr>
            <a:spLocks noGrp="1"/>
          </p:cNvSpPr>
          <p:nvPr>
            <p:ph type="title"/>
          </p:nvPr>
        </p:nvSpPr>
        <p:spPr/>
        <p:txBody>
          <a:bodyPr/>
          <a:lstStyle/>
          <a:p>
            <a:r>
              <a:rPr lang="en-US" dirty="0"/>
              <a:t>Foreign Body to Ear Canal</a:t>
            </a:r>
          </a:p>
        </p:txBody>
      </p:sp>
      <p:pic>
        <p:nvPicPr>
          <p:cNvPr id="18434" name="Picture 2" descr="Objectives">
            <a:extLst>
              <a:ext uri="{FF2B5EF4-FFF2-40B4-BE49-F238E27FC236}">
                <a16:creationId xmlns:a16="http://schemas.microsoft.com/office/drawing/2014/main" id="{3A0C5235-957A-4828-8077-2BD86838C4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67820" y="1604676"/>
            <a:ext cx="6240480" cy="3494669"/>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Foreign Body Ear Canal • Image • MEDtube.net">
            <a:extLst>
              <a:ext uri="{FF2B5EF4-FFF2-40B4-BE49-F238E27FC236}">
                <a16:creationId xmlns:a16="http://schemas.microsoft.com/office/drawing/2014/main" id="{C5ED8B23-32C2-4780-BED2-F186F1F72C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3003" y="1336658"/>
            <a:ext cx="5596094" cy="5290174"/>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A bugging feeling': a live foreign body in the ear | Archives of Disease in  Childhood">
            <a:extLst>
              <a:ext uri="{FF2B5EF4-FFF2-40B4-BE49-F238E27FC236}">
                <a16:creationId xmlns:a16="http://schemas.microsoft.com/office/drawing/2014/main" id="{5503BD9E-FB50-4794-8805-90731B33BB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9335" y="1643473"/>
            <a:ext cx="6465869" cy="4849402"/>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ENT center - FOREIGN BODY IN EAR CANAL Getting an object stuck in the ear  is a relatively common problem. The vast majority of items are lodged in  the ear canal, which">
            <a:extLst>
              <a:ext uri="{FF2B5EF4-FFF2-40B4-BE49-F238E27FC236}">
                <a16:creationId xmlns:a16="http://schemas.microsoft.com/office/drawing/2014/main" id="{66D0284E-0A26-4E4D-8ABC-4A348DC890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5576" y="1275463"/>
            <a:ext cx="5919359" cy="3939064"/>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What is earwax? : Nilesh Patel, MD: Ear, Nose &amp; Throat Doctors">
            <a:extLst>
              <a:ext uri="{FF2B5EF4-FFF2-40B4-BE49-F238E27FC236}">
                <a16:creationId xmlns:a16="http://schemas.microsoft.com/office/drawing/2014/main" id="{A9B76C96-C85C-4DE3-93D5-D57BD4D7ADC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32269" y="1336658"/>
            <a:ext cx="5403458" cy="494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606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4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4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4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4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E9C5-9CF7-4B15-AB42-281C707EED74}"/>
              </a:ext>
            </a:extLst>
          </p:cNvPr>
          <p:cNvSpPr>
            <a:spLocks noGrp="1"/>
          </p:cNvSpPr>
          <p:nvPr>
            <p:ph type="title"/>
          </p:nvPr>
        </p:nvSpPr>
        <p:spPr/>
        <p:txBody>
          <a:bodyPr/>
          <a:lstStyle/>
          <a:p>
            <a:r>
              <a:rPr lang="en-US" dirty="0"/>
              <a:t>Infections</a:t>
            </a:r>
          </a:p>
        </p:txBody>
      </p:sp>
      <p:pic>
        <p:nvPicPr>
          <p:cNvPr id="19458" name="Picture 2" descr="What Is Otitis Media? - ENT Clinic Sydney">
            <a:extLst>
              <a:ext uri="{FF2B5EF4-FFF2-40B4-BE49-F238E27FC236}">
                <a16:creationId xmlns:a16="http://schemas.microsoft.com/office/drawing/2014/main" id="{2F0A3235-D64A-4FF1-A4E9-CCA11F604EC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3709" y="1690688"/>
            <a:ext cx="6992313" cy="4063798"/>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Treatment for Swimmer's Ear - Otitis Externa">
            <a:extLst>
              <a:ext uri="{FF2B5EF4-FFF2-40B4-BE49-F238E27FC236}">
                <a16:creationId xmlns:a16="http://schemas.microsoft.com/office/drawing/2014/main" id="{0BB89BE9-6C69-4C0F-A51E-AB1A5313DC1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9206" y="-47192"/>
            <a:ext cx="75596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erichondritis of pinna - MEDizzy">
            <a:extLst>
              <a:ext uri="{FF2B5EF4-FFF2-40B4-BE49-F238E27FC236}">
                <a16:creationId xmlns:a16="http://schemas.microsoft.com/office/drawing/2014/main" id="{737E6F78-1E5D-4EFB-BA1B-73BCAF63E0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188" y="419100"/>
            <a:ext cx="4619625"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361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4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A20CA-0E9B-48D8-A1E7-7F25F7806D40}"/>
              </a:ext>
            </a:extLst>
          </p:cNvPr>
          <p:cNvSpPr>
            <a:spLocks noGrp="1"/>
          </p:cNvSpPr>
          <p:nvPr>
            <p:ph type="title"/>
          </p:nvPr>
        </p:nvSpPr>
        <p:spPr/>
        <p:txBody>
          <a:bodyPr/>
          <a:lstStyle/>
          <a:p>
            <a:r>
              <a:rPr lang="en-US" dirty="0"/>
              <a:t>Tinnitus</a:t>
            </a:r>
          </a:p>
        </p:txBody>
      </p:sp>
      <p:pic>
        <p:nvPicPr>
          <p:cNvPr id="2050" name="Picture 2" descr="Tinnitus: What Is It, Causes, Treatment, and More | Osmosis">
            <a:extLst>
              <a:ext uri="{FF2B5EF4-FFF2-40B4-BE49-F238E27FC236}">
                <a16:creationId xmlns:a16="http://schemas.microsoft.com/office/drawing/2014/main" id="{E5930557-766D-429B-B19D-FF573A2261A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0330" y="114680"/>
            <a:ext cx="7123986" cy="6378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0702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8F4A7-A13A-47A4-A22F-4171234B9E48}"/>
              </a:ext>
            </a:extLst>
          </p:cNvPr>
          <p:cNvSpPr>
            <a:spLocks noGrp="1"/>
          </p:cNvSpPr>
          <p:nvPr>
            <p:ph type="title"/>
          </p:nvPr>
        </p:nvSpPr>
        <p:spPr/>
        <p:txBody>
          <a:bodyPr/>
          <a:lstStyle/>
          <a:p>
            <a:endParaRPr lang="en-US" dirty="0"/>
          </a:p>
        </p:txBody>
      </p:sp>
      <p:pic>
        <p:nvPicPr>
          <p:cNvPr id="3074" name="Picture 2" descr="Sudden Deafness">
            <a:extLst>
              <a:ext uri="{FF2B5EF4-FFF2-40B4-BE49-F238E27FC236}">
                <a16:creationId xmlns:a16="http://schemas.microsoft.com/office/drawing/2014/main" id="{92CB479D-C869-49D3-BBF4-0FDF439C86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25287" y="486330"/>
            <a:ext cx="8341425" cy="5885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2719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933E0-3813-4CFF-8EEA-2A9ACC7F3799}"/>
              </a:ext>
            </a:extLst>
          </p:cNvPr>
          <p:cNvSpPr>
            <a:spLocks noGrp="1"/>
          </p:cNvSpPr>
          <p:nvPr>
            <p:ph type="title"/>
          </p:nvPr>
        </p:nvSpPr>
        <p:spPr/>
        <p:txBody>
          <a:bodyPr/>
          <a:lstStyle/>
          <a:p>
            <a:r>
              <a:rPr lang="en-US" dirty="0"/>
              <a:t>Ear Absolutes</a:t>
            </a:r>
          </a:p>
        </p:txBody>
      </p:sp>
      <p:pic>
        <p:nvPicPr>
          <p:cNvPr id="4098" name="Picture 2" descr="Q-tips (cotton swabs) are Sending Kids to the Emergency Room - BergerHenry  ENT Specialty Group">
            <a:extLst>
              <a:ext uri="{FF2B5EF4-FFF2-40B4-BE49-F238E27FC236}">
                <a16:creationId xmlns:a16="http://schemas.microsoft.com/office/drawing/2014/main" id="{5F860547-1F16-4894-AAFD-0232596781C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439784" y="1554513"/>
            <a:ext cx="6664843" cy="37489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BCABA55-FE33-47A4-AE91-673132FBFDE8}"/>
              </a:ext>
            </a:extLst>
          </p:cNvPr>
          <p:cNvSpPr txBox="1"/>
          <p:nvPr/>
        </p:nvSpPr>
        <p:spPr>
          <a:xfrm>
            <a:off x="731521" y="1495313"/>
            <a:ext cx="4442908" cy="4401205"/>
          </a:xfrm>
          <a:prstGeom prst="rect">
            <a:avLst/>
          </a:prstGeom>
          <a:noFill/>
        </p:spPr>
        <p:txBody>
          <a:bodyPr wrap="square" rtlCol="0">
            <a:spAutoFit/>
          </a:bodyPr>
          <a:lstStyle/>
          <a:p>
            <a:r>
              <a:rPr lang="en-US" sz="2800" b="1" dirty="0"/>
              <a:t>DO NOT</a:t>
            </a:r>
            <a:r>
              <a:rPr lang="en-US" sz="2800" dirty="0"/>
              <a:t>:</a:t>
            </a:r>
          </a:p>
          <a:p>
            <a:pPr marL="285750" indent="-285750">
              <a:buFont typeface="Arial" panose="020B0604020202020204" pitchFamily="34" charset="0"/>
              <a:buChar char="•"/>
            </a:pPr>
            <a:r>
              <a:rPr lang="en-US" sz="2800" dirty="0"/>
              <a:t>Block drainage from the ear</a:t>
            </a:r>
          </a:p>
          <a:p>
            <a:pPr marL="285750" indent="-285750">
              <a:buFont typeface="Arial" panose="020B0604020202020204" pitchFamily="34" charset="0"/>
              <a:buChar char="•"/>
            </a:pPr>
            <a:r>
              <a:rPr lang="en-US" sz="2800" dirty="0"/>
              <a:t>Try to clean or wash the inside of the ear canal</a:t>
            </a:r>
          </a:p>
          <a:p>
            <a:pPr marL="285750" indent="-285750">
              <a:buFont typeface="Arial" panose="020B0604020202020204" pitchFamily="34" charset="0"/>
              <a:buChar char="•"/>
            </a:pPr>
            <a:r>
              <a:rPr lang="en-US" sz="2800" dirty="0"/>
              <a:t>Put any liquid into the ear</a:t>
            </a:r>
          </a:p>
          <a:p>
            <a:pPr marL="285750" indent="-285750">
              <a:buFont typeface="Arial" panose="020B0604020202020204" pitchFamily="34" charset="0"/>
              <a:buChar char="•"/>
            </a:pPr>
            <a:r>
              <a:rPr lang="en-US" sz="2800" dirty="0"/>
              <a:t>Attempt to remove the object by probing</a:t>
            </a:r>
          </a:p>
          <a:p>
            <a:pPr marL="285750" indent="-285750">
              <a:buFont typeface="Arial" panose="020B0604020202020204" pitchFamily="34" charset="0"/>
              <a:buChar char="•"/>
            </a:pPr>
            <a:r>
              <a:rPr lang="en-US" sz="2800" dirty="0"/>
              <a:t>Reach inside the ear canal with tweezers</a:t>
            </a:r>
          </a:p>
        </p:txBody>
      </p:sp>
    </p:spTree>
    <p:extLst>
      <p:ext uri="{BB962C8B-B14F-4D97-AF65-F5344CB8AC3E}">
        <p14:creationId xmlns:p14="http://schemas.microsoft.com/office/powerpoint/2010/main" val="23778886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23C7-D521-4616-AE11-7BBD713B8418}"/>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868D4CC-7D66-409B-887B-EC1ED6DA1E7A}"/>
              </a:ext>
            </a:extLst>
          </p:cNvPr>
          <p:cNvSpPr>
            <a:spLocks noGrp="1"/>
          </p:cNvSpPr>
          <p:nvPr>
            <p:ph idx="1"/>
          </p:nvPr>
        </p:nvSpPr>
        <p:spPr/>
        <p:txBody>
          <a:bodyPr/>
          <a:lstStyle/>
          <a:p>
            <a:endParaRPr lang="en-US"/>
          </a:p>
        </p:txBody>
      </p:sp>
      <p:pic>
        <p:nvPicPr>
          <p:cNvPr id="5122" name="Picture 2" descr="Best interview questions to ask candidates [and great interview tips]">
            <a:extLst>
              <a:ext uri="{FF2B5EF4-FFF2-40B4-BE49-F238E27FC236}">
                <a16:creationId xmlns:a16="http://schemas.microsoft.com/office/drawing/2014/main" id="{56401044-0F24-4F5E-82C0-BEB4FBBE4E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 y="259397"/>
            <a:ext cx="11353800" cy="63392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8436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0E44A-1E24-41A5-B35D-E748EAAAE567}"/>
              </a:ext>
            </a:extLst>
          </p:cNvPr>
          <p:cNvSpPr>
            <a:spLocks noGrp="1"/>
          </p:cNvSpPr>
          <p:nvPr>
            <p:ph type="title"/>
          </p:nvPr>
        </p:nvSpPr>
        <p:spPr/>
        <p:txBody>
          <a:bodyPr/>
          <a:lstStyle/>
          <a:p>
            <a:r>
              <a:rPr lang="en-US" dirty="0"/>
              <a:t>Agenda, learning objectives</a:t>
            </a:r>
          </a:p>
        </p:txBody>
      </p:sp>
      <p:sp>
        <p:nvSpPr>
          <p:cNvPr id="3" name="Content Placeholder 2">
            <a:extLst>
              <a:ext uri="{FF2B5EF4-FFF2-40B4-BE49-F238E27FC236}">
                <a16:creationId xmlns:a16="http://schemas.microsoft.com/office/drawing/2014/main" id="{8CE98BCA-AEC8-45DD-AE1D-D4AE9ADA5870}"/>
              </a:ext>
            </a:extLst>
          </p:cNvPr>
          <p:cNvSpPr>
            <a:spLocks noGrp="1"/>
          </p:cNvSpPr>
          <p:nvPr>
            <p:ph idx="1"/>
          </p:nvPr>
        </p:nvSpPr>
        <p:spPr/>
        <p:txBody>
          <a:bodyPr/>
          <a:lstStyle/>
          <a:p>
            <a:r>
              <a:rPr lang="en-US" dirty="0"/>
              <a:t>Eye Anatomy</a:t>
            </a:r>
          </a:p>
          <a:p>
            <a:r>
              <a:rPr lang="en-US" dirty="0"/>
              <a:t>Various Eye Emergencies</a:t>
            </a:r>
          </a:p>
          <a:p>
            <a:endParaRPr lang="en-US" dirty="0"/>
          </a:p>
          <a:p>
            <a:r>
              <a:rPr lang="en-US" dirty="0"/>
              <a:t>Ear Anatomy</a:t>
            </a:r>
          </a:p>
          <a:p>
            <a:r>
              <a:rPr lang="en-US" dirty="0"/>
              <a:t>Various Ear Emergencies</a:t>
            </a:r>
          </a:p>
          <a:p>
            <a:endParaRPr lang="en-US" dirty="0"/>
          </a:p>
        </p:txBody>
      </p:sp>
    </p:spTree>
    <p:extLst>
      <p:ext uri="{BB962C8B-B14F-4D97-AF65-F5344CB8AC3E}">
        <p14:creationId xmlns:p14="http://schemas.microsoft.com/office/powerpoint/2010/main" val="7121456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B195654-BA72-42D4-8944-BEB94544CB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124037" y="279134"/>
            <a:ext cx="8331201" cy="6248401"/>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2" name="TextBox 1">
            <a:extLst>
              <a:ext uri="{FF2B5EF4-FFF2-40B4-BE49-F238E27FC236}">
                <a16:creationId xmlns:a16="http://schemas.microsoft.com/office/drawing/2014/main" id="{D0CE2C47-8065-46FF-A929-C9641136AFC1}"/>
              </a:ext>
            </a:extLst>
          </p:cNvPr>
          <p:cNvSpPr txBox="1"/>
          <p:nvPr/>
        </p:nvSpPr>
        <p:spPr>
          <a:xfrm>
            <a:off x="5837036" y="330465"/>
            <a:ext cx="4439805" cy="1077218"/>
          </a:xfrm>
          <a:prstGeom prst="rect">
            <a:avLst/>
          </a:prstGeom>
          <a:noFill/>
        </p:spPr>
        <p:txBody>
          <a:bodyPr wrap="none" rtlCol="0">
            <a:spAutoFit/>
          </a:bodyPr>
          <a:lstStyle/>
          <a:p>
            <a:r>
              <a:rPr lang="en-US" sz="3200" dirty="0"/>
              <a:t>Libby Melton</a:t>
            </a:r>
          </a:p>
          <a:p>
            <a:r>
              <a:rPr lang="en-US" sz="3200" dirty="0"/>
              <a:t>emelton@salud.unm.edu</a:t>
            </a:r>
          </a:p>
        </p:txBody>
      </p:sp>
    </p:spTree>
    <p:extLst>
      <p:ext uri="{BB962C8B-B14F-4D97-AF65-F5344CB8AC3E}">
        <p14:creationId xmlns:p14="http://schemas.microsoft.com/office/powerpoint/2010/main" val="3556985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9F2EB-C74B-4DDB-B42D-421B6865C2AC}"/>
              </a:ext>
            </a:extLst>
          </p:cNvPr>
          <p:cNvSpPr>
            <a:spLocks noGrp="1"/>
          </p:cNvSpPr>
          <p:nvPr>
            <p:ph type="title"/>
          </p:nvPr>
        </p:nvSpPr>
        <p:spPr/>
        <p:txBody>
          <a:bodyPr/>
          <a:lstStyle/>
          <a:p>
            <a:r>
              <a:rPr lang="en-US" dirty="0"/>
              <a:t>Eye Anatomy</a:t>
            </a:r>
          </a:p>
        </p:txBody>
      </p:sp>
      <p:sp>
        <p:nvSpPr>
          <p:cNvPr id="5" name="Content Placeholder 4">
            <a:extLst>
              <a:ext uri="{FF2B5EF4-FFF2-40B4-BE49-F238E27FC236}">
                <a16:creationId xmlns:a16="http://schemas.microsoft.com/office/drawing/2014/main" id="{2C30C840-5CA0-42E0-9866-D4D0759B25DE}"/>
              </a:ext>
            </a:extLst>
          </p:cNvPr>
          <p:cNvSpPr>
            <a:spLocks noGrp="1"/>
          </p:cNvSpPr>
          <p:nvPr>
            <p:ph idx="1"/>
          </p:nvPr>
        </p:nvSpPr>
        <p:spPr/>
        <p:txBody>
          <a:bodyPr/>
          <a:lstStyle/>
          <a:p>
            <a:endParaRPr lang="en-US" dirty="0"/>
          </a:p>
        </p:txBody>
      </p:sp>
      <p:pic>
        <p:nvPicPr>
          <p:cNvPr id="1028" name="Picture 4" descr="Premium Vector | External eye anatomy">
            <a:extLst>
              <a:ext uri="{FF2B5EF4-FFF2-40B4-BE49-F238E27FC236}">
                <a16:creationId xmlns:a16="http://schemas.microsoft.com/office/drawing/2014/main" id="{3A7D0967-BEB5-4617-964C-F547462C7B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4603" y="187878"/>
            <a:ext cx="8392188" cy="52111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Eye Anatomy's Effect On Vision Health - Owings Mills/Pikesville Retinal  Specialist - Elman Retina Group">
            <a:extLst>
              <a:ext uri="{FF2B5EF4-FFF2-40B4-BE49-F238E27FC236}">
                <a16:creationId xmlns:a16="http://schemas.microsoft.com/office/drawing/2014/main" id="{C23A9472-CE6F-45DE-B0EB-371DE53AD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788" y="1573007"/>
            <a:ext cx="5964433" cy="42150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5531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2C97A-36CE-4CF5-9FFA-956EB9CB0F82}"/>
              </a:ext>
            </a:extLst>
          </p:cNvPr>
          <p:cNvSpPr>
            <a:spLocks noGrp="1"/>
          </p:cNvSpPr>
          <p:nvPr>
            <p:ph type="title"/>
          </p:nvPr>
        </p:nvSpPr>
        <p:spPr/>
        <p:txBody>
          <a:bodyPr/>
          <a:lstStyle/>
          <a:p>
            <a:r>
              <a:rPr lang="en-US" dirty="0"/>
              <a:t>Eye Emergencies</a:t>
            </a:r>
          </a:p>
        </p:txBody>
      </p:sp>
      <p:sp>
        <p:nvSpPr>
          <p:cNvPr id="3" name="Content Placeholder 2">
            <a:extLst>
              <a:ext uri="{FF2B5EF4-FFF2-40B4-BE49-F238E27FC236}">
                <a16:creationId xmlns:a16="http://schemas.microsoft.com/office/drawing/2014/main" id="{163AD572-1E0F-41DB-BA57-EB9B635C2B03}"/>
              </a:ext>
            </a:extLst>
          </p:cNvPr>
          <p:cNvSpPr>
            <a:spLocks noGrp="1"/>
          </p:cNvSpPr>
          <p:nvPr>
            <p:ph idx="1"/>
          </p:nvPr>
        </p:nvSpPr>
        <p:spPr/>
        <p:txBody>
          <a:bodyPr/>
          <a:lstStyle/>
          <a:p>
            <a:endParaRPr lang="en-US" dirty="0"/>
          </a:p>
          <a:p>
            <a:r>
              <a:rPr lang="en-US" dirty="0"/>
              <a:t>Trauma</a:t>
            </a:r>
          </a:p>
          <a:p>
            <a:r>
              <a:rPr lang="en-US" dirty="0"/>
              <a:t>Foreign Body</a:t>
            </a:r>
          </a:p>
          <a:p>
            <a:r>
              <a:rPr lang="en-US" dirty="0"/>
              <a:t>Infection</a:t>
            </a:r>
          </a:p>
          <a:p>
            <a:r>
              <a:rPr lang="en-US" dirty="0"/>
              <a:t>Herpes</a:t>
            </a:r>
          </a:p>
          <a:p>
            <a:endParaRPr lang="en-US" dirty="0"/>
          </a:p>
          <a:p>
            <a:endParaRPr lang="en-US" dirty="0"/>
          </a:p>
        </p:txBody>
      </p:sp>
    </p:spTree>
    <p:extLst>
      <p:ext uri="{BB962C8B-B14F-4D97-AF65-F5344CB8AC3E}">
        <p14:creationId xmlns:p14="http://schemas.microsoft.com/office/powerpoint/2010/main" val="2745300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3D6F6-5604-4AF8-BB0A-8C2ECF5A48AF}"/>
              </a:ext>
            </a:extLst>
          </p:cNvPr>
          <p:cNvSpPr>
            <a:spLocks noGrp="1"/>
          </p:cNvSpPr>
          <p:nvPr>
            <p:ph type="title"/>
          </p:nvPr>
        </p:nvSpPr>
        <p:spPr/>
        <p:txBody>
          <a:bodyPr/>
          <a:lstStyle/>
          <a:p>
            <a:r>
              <a:rPr lang="en-US" dirty="0"/>
              <a:t>Blunt Eye Trauma</a:t>
            </a:r>
          </a:p>
        </p:txBody>
      </p:sp>
      <p:pic>
        <p:nvPicPr>
          <p:cNvPr id="2050" name="Picture 2" descr="Community Eye Health Journal » Primary care of eye injuries">
            <a:extLst>
              <a:ext uri="{FF2B5EF4-FFF2-40B4-BE49-F238E27FC236}">
                <a16:creationId xmlns:a16="http://schemas.microsoft.com/office/drawing/2014/main" id="{3CC0B9FA-EB86-431D-A663-5CC2423F2D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2064" y="1495419"/>
            <a:ext cx="5143874" cy="333706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yphema : Eye Trauma : The Eyes Have It">
            <a:extLst>
              <a:ext uri="{FF2B5EF4-FFF2-40B4-BE49-F238E27FC236}">
                <a16:creationId xmlns:a16="http://schemas.microsoft.com/office/drawing/2014/main" id="{E3B97C9B-9EDE-4501-B1D6-5A57FF6B4E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8092" y="491180"/>
            <a:ext cx="5238964" cy="38443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Raccoon eyes: Causes and treatments">
            <a:extLst>
              <a:ext uri="{FF2B5EF4-FFF2-40B4-BE49-F238E27FC236}">
                <a16:creationId xmlns:a16="http://schemas.microsoft.com/office/drawing/2014/main" id="{940CF458-B807-4205-87C1-BD9A5BC4E9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8114" y="3268826"/>
            <a:ext cx="5699956" cy="3337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4097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C1448-DB49-4014-8261-F6CA397D8789}"/>
              </a:ext>
            </a:extLst>
          </p:cNvPr>
          <p:cNvSpPr>
            <a:spLocks noGrp="1"/>
          </p:cNvSpPr>
          <p:nvPr>
            <p:ph type="title"/>
          </p:nvPr>
        </p:nvSpPr>
        <p:spPr/>
        <p:txBody>
          <a:bodyPr/>
          <a:lstStyle/>
          <a:p>
            <a:r>
              <a:rPr lang="en-US" dirty="0"/>
              <a:t>Penetrating Eye Trauma</a:t>
            </a:r>
          </a:p>
        </p:txBody>
      </p:sp>
      <p:sp>
        <p:nvSpPr>
          <p:cNvPr id="3" name="Content Placeholder 2">
            <a:extLst>
              <a:ext uri="{FF2B5EF4-FFF2-40B4-BE49-F238E27FC236}">
                <a16:creationId xmlns:a16="http://schemas.microsoft.com/office/drawing/2014/main" id="{3725B1F4-B9AF-42D8-B363-FF97D60F9749}"/>
              </a:ext>
            </a:extLst>
          </p:cNvPr>
          <p:cNvSpPr>
            <a:spLocks noGrp="1"/>
          </p:cNvSpPr>
          <p:nvPr>
            <p:ph idx="1"/>
          </p:nvPr>
        </p:nvSpPr>
        <p:spPr>
          <a:xfrm>
            <a:off x="-2202951" y="1517400"/>
            <a:ext cx="10515600" cy="4351338"/>
          </a:xfrm>
        </p:spPr>
        <p:txBody>
          <a:bodyPr/>
          <a:lstStyle/>
          <a:p>
            <a:pPr marL="0" indent="0" fontAlgn="base">
              <a:buNone/>
            </a:pPr>
            <a:endParaRPr lang="en-US" dirty="0"/>
          </a:p>
          <a:p>
            <a:endParaRPr lang="en-US" dirty="0"/>
          </a:p>
        </p:txBody>
      </p:sp>
      <p:pic>
        <p:nvPicPr>
          <p:cNvPr id="3074" name="Picture 2" descr="Traumatic Eye Injury Management Principles for the Prehospital Setting -  JEMS: EMS, Emergency Medical Services - Training, Paramedic, EMT News">
            <a:extLst>
              <a:ext uri="{FF2B5EF4-FFF2-40B4-BE49-F238E27FC236}">
                <a16:creationId xmlns:a16="http://schemas.microsoft.com/office/drawing/2014/main" id="{461F49AE-7997-45FB-96B4-A511B7B817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74" y="1401513"/>
            <a:ext cx="523875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ye injury - Wikipedia">
            <a:extLst>
              <a:ext uri="{FF2B5EF4-FFF2-40B4-BE49-F238E27FC236}">
                <a16:creationId xmlns:a16="http://schemas.microsoft.com/office/drawing/2014/main" id="{DF9C5FDD-39E8-4836-B8B9-39F47C2C7A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0525" y="133564"/>
            <a:ext cx="6322995" cy="61673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397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C7A2AE-27BF-4FA5-9718-AD9334D5705C}"/>
              </a:ext>
            </a:extLst>
          </p:cNvPr>
          <p:cNvSpPr>
            <a:spLocks noGrp="1"/>
          </p:cNvSpPr>
          <p:nvPr>
            <p:ph type="title"/>
          </p:nvPr>
        </p:nvSpPr>
        <p:spPr/>
        <p:txBody>
          <a:bodyPr/>
          <a:lstStyle/>
          <a:p>
            <a:r>
              <a:rPr lang="en-US" dirty="0"/>
              <a:t>Treatment: Penetrating Injury</a:t>
            </a:r>
          </a:p>
        </p:txBody>
      </p:sp>
      <p:pic>
        <p:nvPicPr>
          <p:cNvPr id="4098" name="Picture 2" descr="Three-year-old narrowly avoids blindness after screw pierces his eye |  World News | Metro News">
            <a:extLst>
              <a:ext uri="{FF2B5EF4-FFF2-40B4-BE49-F238E27FC236}">
                <a16:creationId xmlns:a16="http://schemas.microsoft.com/office/drawing/2014/main" id="{3CA9EB04-5CF4-408D-A601-8CCC0E9442E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2394" y="1733715"/>
            <a:ext cx="6448323" cy="339057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Figure 1 from A Perforating Eye Injury Caused by a Staple Gun, Treated  Successfully Without Vitrectomy. | Semantic Scholar">
            <a:extLst>
              <a:ext uri="{FF2B5EF4-FFF2-40B4-BE49-F238E27FC236}">
                <a16:creationId xmlns:a16="http://schemas.microsoft.com/office/drawing/2014/main" id="{EE2E4443-467A-466E-B738-AE3199051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1210" y="1293581"/>
            <a:ext cx="6134100" cy="6572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398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FE87-DA56-424E-8615-EC85633B9E7A}"/>
              </a:ext>
            </a:extLst>
          </p:cNvPr>
          <p:cNvSpPr>
            <a:spLocks noGrp="1"/>
          </p:cNvSpPr>
          <p:nvPr>
            <p:ph type="title"/>
          </p:nvPr>
        </p:nvSpPr>
        <p:spPr/>
        <p:txBody>
          <a:bodyPr/>
          <a:lstStyle/>
          <a:p>
            <a:r>
              <a:rPr lang="en-US" dirty="0"/>
              <a:t>Lid and Eye Lacs</a:t>
            </a:r>
          </a:p>
        </p:txBody>
      </p:sp>
      <p:pic>
        <p:nvPicPr>
          <p:cNvPr id="5122" name="Picture 2" descr="Eyelid Laceration - Best Wound Practice">
            <a:extLst>
              <a:ext uri="{FF2B5EF4-FFF2-40B4-BE49-F238E27FC236}">
                <a16:creationId xmlns:a16="http://schemas.microsoft.com/office/drawing/2014/main" id="{ED06AB93-AE87-435A-B1CB-B32F763C99E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11804" y="1690688"/>
            <a:ext cx="3258589" cy="2527069"/>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Atlas Entry - Lid Margin laceration">
            <a:extLst>
              <a:ext uri="{FF2B5EF4-FFF2-40B4-BE49-F238E27FC236}">
                <a16:creationId xmlns:a16="http://schemas.microsoft.com/office/drawing/2014/main" id="{D1904CDC-3639-4307-A7CA-BB0A58D31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3787" y="287676"/>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Lid Laceration : Eye Trauma : The Eyes Have It">
            <a:extLst>
              <a:ext uri="{FF2B5EF4-FFF2-40B4-BE49-F238E27FC236}">
                <a16:creationId xmlns:a16="http://schemas.microsoft.com/office/drawing/2014/main" id="{929423C5-B8D6-4BAE-A019-98C3BE0F0C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1086" y="2834063"/>
            <a:ext cx="4762499" cy="35718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8628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5799</TotalTime>
  <Words>3107</Words>
  <Application>Microsoft Office PowerPoint</Application>
  <PresentationFormat>Widescreen</PresentationFormat>
  <Paragraphs>265</Paragraphs>
  <Slides>30</Slides>
  <Notes>24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Calibri</vt:lpstr>
      <vt:lpstr>Calibri Light</vt:lpstr>
      <vt:lpstr>Office Theme</vt:lpstr>
      <vt:lpstr>Eye and Ear Emergencies</vt:lpstr>
      <vt:lpstr>Welcome</vt:lpstr>
      <vt:lpstr>Agenda, learning objectives</vt:lpstr>
      <vt:lpstr>Eye Anatomy</vt:lpstr>
      <vt:lpstr>Eye Emergencies</vt:lpstr>
      <vt:lpstr>Blunt Eye Trauma</vt:lpstr>
      <vt:lpstr>Penetrating Eye Trauma</vt:lpstr>
      <vt:lpstr>Treatment: Penetrating Injury</vt:lpstr>
      <vt:lpstr>Lid and Eye Lacs</vt:lpstr>
      <vt:lpstr>Chemical Injury</vt:lpstr>
      <vt:lpstr>Chemical Injury Treatment</vt:lpstr>
      <vt:lpstr>Not Visible Corneal Injuries</vt:lpstr>
      <vt:lpstr>Eye Absolutes</vt:lpstr>
      <vt:lpstr>Retinal Detachment</vt:lpstr>
      <vt:lpstr>PowerPoint Presentation</vt:lpstr>
      <vt:lpstr>Acute Angle-Closure Glaucoma</vt:lpstr>
      <vt:lpstr>Open-angle VS Acute angle-closure </vt:lpstr>
      <vt:lpstr>What’s this?</vt:lpstr>
      <vt:lpstr>Questions before moving on to ears???</vt:lpstr>
      <vt:lpstr>Ear Anatomy</vt:lpstr>
      <vt:lpstr>PowerPoint Presentation</vt:lpstr>
      <vt:lpstr>Basic Otalgia</vt:lpstr>
      <vt:lpstr>Ear Trauma</vt:lpstr>
      <vt:lpstr>Foreign Body to Ear Canal</vt:lpstr>
      <vt:lpstr>Infections</vt:lpstr>
      <vt:lpstr>Tinnitus</vt:lpstr>
      <vt:lpstr>PowerPoint Presentation</vt:lpstr>
      <vt:lpstr>Ear Absolutes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Eye and Ear Emergencies</dc:title>
  <dc:creator>Elizabeth J Melton</dc:creator>
  <cp:lastModifiedBy>Elizabeth J Melton</cp:lastModifiedBy>
  <cp:revision>32</cp:revision>
  <dcterms:created xsi:type="dcterms:W3CDTF">2023-07-23T03:44:32Z</dcterms:created>
  <dcterms:modified xsi:type="dcterms:W3CDTF">2023-07-27T04:25:11Z</dcterms:modified>
</cp:coreProperties>
</file>