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658" r:id="rId5"/>
    <p:sldId id="310" r:id="rId6"/>
    <p:sldId id="321" r:id="rId7"/>
    <p:sldId id="354" r:id="rId8"/>
    <p:sldId id="311" r:id="rId9"/>
    <p:sldId id="319" r:id="rId10"/>
    <p:sldId id="355" r:id="rId11"/>
    <p:sldId id="322" r:id="rId12"/>
    <p:sldId id="359" r:id="rId13"/>
    <p:sldId id="358" r:id="rId14"/>
    <p:sldId id="356" r:id="rId15"/>
    <p:sldId id="357" r:id="rId16"/>
    <p:sldId id="320" r:id="rId17"/>
    <p:sldId id="324" r:id="rId18"/>
    <p:sldId id="360" r:id="rId19"/>
    <p:sldId id="323" r:id="rId20"/>
    <p:sldId id="350" r:id="rId21"/>
    <p:sldId id="312" r:id="rId22"/>
    <p:sldId id="351" r:id="rId23"/>
    <p:sldId id="361" r:id="rId24"/>
    <p:sldId id="352" r:id="rId25"/>
    <p:sldId id="365" r:id="rId26"/>
    <p:sldId id="313" r:id="rId27"/>
    <p:sldId id="315" r:id="rId28"/>
    <p:sldId id="314" r:id="rId29"/>
    <p:sldId id="317" r:id="rId30"/>
    <p:sldId id="366" r:id="rId31"/>
    <p:sldId id="3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3F8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47"/>
    <p:restoredTop sz="83833"/>
  </p:normalViewPr>
  <p:slideViewPr>
    <p:cSldViewPr snapToGrid="0" snapToObjects="1">
      <p:cViewPr varScale="1">
        <p:scale>
          <a:sx n="90" d="100"/>
          <a:sy n="90" d="100"/>
        </p:scale>
        <p:origin x="616"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6F6-A648-A7AB-63D79D78ACC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6F6-A648-A7AB-63D79D78ACC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6F6-A648-A7AB-63D79D78ACC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56F6-A648-A7AB-63D79D78ACC7}"/>
              </c:ext>
            </c:extLst>
          </c:dPt>
          <c:dLbls>
            <c:dLbl>
              <c:idx val="0"/>
              <c:layout>
                <c:manualLayout>
                  <c:x val="-0.24483114610673656"/>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6F6-A648-A7AB-63D79D78ACC7}"/>
                </c:ext>
              </c:extLst>
            </c:dLbl>
            <c:dLbl>
              <c:idx val="1"/>
              <c:layout>
                <c:manualLayout>
                  <c:x val="0.156009842519685"/>
                  <c:y val="-0.16403689122193069"/>
                </c:manualLayout>
              </c:layout>
              <c:tx>
                <c:rich>
                  <a:bodyPr/>
                  <a:lstStyle/>
                  <a:p>
                    <a:fld id="{B840F626-F1F2-B54D-B275-C5FAC8CCE0E6}" type="CATEGORYNAME">
                      <a:rPr lang="en-US"/>
                      <a:pPr/>
                      <a:t>[CATEGORY NAME]</a:t>
                    </a:fld>
                    <a:r>
                      <a:rPr lang="en-US" baseline="0" dirty="0"/>
                      <a:t>
30%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6F6-A648-A7AB-63D79D78ACC7}"/>
                </c:ext>
              </c:extLst>
            </c:dLbl>
            <c:dLbl>
              <c:idx val="2"/>
              <c:layout>
                <c:manualLayout>
                  <c:x val="0.2071078302712161"/>
                  <c:y val="0"/>
                </c:manualLayout>
              </c:layout>
              <c:tx>
                <c:rich>
                  <a:bodyPr/>
                  <a:lstStyle/>
                  <a:p>
                    <a:fld id="{97794ACF-49D3-BD41-BE6F-F9BD09F7A4DB}" type="CATEGORYNAME">
                      <a:rPr lang="en-US"/>
                      <a:pPr/>
                      <a:t>[CATEGORY NAME]</a:t>
                    </a:fld>
                    <a:r>
                      <a:rPr lang="en-US" baseline="0" dirty="0"/>
                      <a:t>
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6F6-A648-A7AB-63D79D78ACC7}"/>
                </c:ext>
              </c:extLst>
            </c:dLbl>
            <c:dLbl>
              <c:idx val="3"/>
              <c:layout>
                <c:manualLayout>
                  <c:x val="0.149682195975503"/>
                  <c:y val="0.1732954214056576"/>
                </c:manualLayout>
              </c:layout>
              <c:tx>
                <c:rich>
                  <a:bodyPr/>
                  <a:lstStyle/>
                  <a:p>
                    <a:fld id="{C4232315-75A9-B64C-BDB8-5194B82598E9}" type="CATEGORYNAME">
                      <a:rPr lang="en-US"/>
                      <a:pPr/>
                      <a:t>[CATEGORY NAME]</a:t>
                    </a:fld>
                    <a:r>
                      <a:rPr lang="en-US" baseline="0" dirty="0"/>
                      <a:t>
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6F6-A648-A7AB-63D79D78ACC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RF+, CCP+</c:v>
                </c:pt>
                <c:pt idx="1">
                  <c:v>RF-, CCP -</c:v>
                </c:pt>
                <c:pt idx="2">
                  <c:v>RF+, CCP-</c:v>
                </c:pt>
                <c:pt idx="3">
                  <c:v>RF-, CCP+</c:v>
                </c:pt>
              </c:strCache>
            </c:strRef>
          </c:cat>
          <c:val>
            <c:numRef>
              <c:f>Sheet1!$B$1:$B$4</c:f>
              <c:numCache>
                <c:formatCode>0%</c:formatCode>
                <c:ptCount val="4"/>
                <c:pt idx="0">
                  <c:v>0.5</c:v>
                </c:pt>
                <c:pt idx="1">
                  <c:v>0.2</c:v>
                </c:pt>
                <c:pt idx="2">
                  <c:v>0.1</c:v>
                </c:pt>
                <c:pt idx="3">
                  <c:v>0.2</c:v>
                </c:pt>
              </c:numCache>
            </c:numRef>
          </c:val>
          <c:extLst>
            <c:ext xmlns:c16="http://schemas.microsoft.com/office/drawing/2014/chart" uri="{C3380CC4-5D6E-409C-BE32-E72D297353CC}">
              <c16:uniqueId val="{00000008-56F6-A648-A7AB-63D79D78ACC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F1095-426A-A54A-9C6A-0E2C572883C4}"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F0A49-2E06-A447-969B-5946DC5565D1}" type="slidenum">
              <a:rPr lang="en-US" smtClean="0"/>
              <a:t>‹#›</a:t>
            </a:fld>
            <a:endParaRPr lang="en-US"/>
          </a:p>
        </p:txBody>
      </p:sp>
    </p:spTree>
    <p:extLst>
      <p:ext uri="{BB962C8B-B14F-4D97-AF65-F5344CB8AC3E}">
        <p14:creationId xmlns:p14="http://schemas.microsoft.com/office/powerpoint/2010/main" val="299185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Answer: B</a:t>
            </a:r>
          </a:p>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14</a:t>
            </a:fld>
            <a:endParaRPr lang="en-US"/>
          </a:p>
        </p:txBody>
      </p:sp>
    </p:spTree>
    <p:extLst>
      <p:ext uri="{BB962C8B-B14F-4D97-AF65-F5344CB8AC3E}">
        <p14:creationId xmlns:p14="http://schemas.microsoft.com/office/powerpoint/2010/main" val="316386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Answer: B</a:t>
            </a:r>
          </a:p>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15</a:t>
            </a:fld>
            <a:endParaRPr lang="en-US"/>
          </a:p>
        </p:txBody>
      </p:sp>
    </p:spTree>
    <p:extLst>
      <p:ext uri="{BB962C8B-B14F-4D97-AF65-F5344CB8AC3E}">
        <p14:creationId xmlns:p14="http://schemas.microsoft.com/office/powerpoint/2010/main" val="33454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19</a:t>
            </a:fld>
            <a:endParaRPr lang="en-US"/>
          </a:p>
        </p:txBody>
      </p:sp>
    </p:spTree>
    <p:extLst>
      <p:ext uri="{BB962C8B-B14F-4D97-AF65-F5344CB8AC3E}">
        <p14:creationId xmlns:p14="http://schemas.microsoft.com/office/powerpoint/2010/main" val="135413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a:t>
            </a:r>
            <a:r>
              <a:rPr lang="en-US" dirty="0" err="1"/>
              <a:t>Xray</a:t>
            </a:r>
            <a:r>
              <a:rPr lang="en-US" dirty="0"/>
              <a:t> contain wrists so do not need separate wrist and hand </a:t>
            </a:r>
            <a:r>
              <a:rPr lang="en-US" dirty="0" err="1"/>
              <a:t>Xrays</a:t>
            </a:r>
            <a:r>
              <a:rPr lang="en-US" dirty="0"/>
              <a:t>. Always want to obtain foot </a:t>
            </a:r>
            <a:r>
              <a:rPr lang="en-US" dirty="0" err="1"/>
              <a:t>Xrays</a:t>
            </a:r>
            <a:r>
              <a:rPr lang="en-US" dirty="0"/>
              <a:t> which can show first signs of erosions and need to escalate therapy</a:t>
            </a:r>
          </a:p>
          <a:p>
            <a:r>
              <a:rPr lang="en-US" dirty="0"/>
              <a:t>Pearl – I have patient get a chest </a:t>
            </a:r>
            <a:r>
              <a:rPr lang="en-US" dirty="0" err="1"/>
              <a:t>Xray</a:t>
            </a:r>
            <a:r>
              <a:rPr lang="en-US" dirty="0"/>
              <a:t> as well given high prevalence of LTBI in our patient population and possible future anti-TNF therapy</a:t>
            </a:r>
          </a:p>
        </p:txBody>
      </p:sp>
      <p:sp>
        <p:nvSpPr>
          <p:cNvPr id="4" name="Slide Number Placeholder 3"/>
          <p:cNvSpPr>
            <a:spLocks noGrp="1"/>
          </p:cNvSpPr>
          <p:nvPr>
            <p:ph type="sldNum" sz="quarter" idx="5"/>
          </p:nvPr>
        </p:nvSpPr>
        <p:spPr/>
        <p:txBody>
          <a:bodyPr/>
          <a:lstStyle/>
          <a:p>
            <a:fld id="{1D7F0A49-2E06-A447-969B-5946DC5565D1}" type="slidenum">
              <a:rPr lang="en-US" smtClean="0"/>
              <a:t>20</a:t>
            </a:fld>
            <a:endParaRPr lang="en-US"/>
          </a:p>
        </p:txBody>
      </p:sp>
    </p:spTree>
    <p:extLst>
      <p:ext uri="{BB962C8B-B14F-4D97-AF65-F5344CB8AC3E}">
        <p14:creationId xmlns:p14="http://schemas.microsoft.com/office/powerpoint/2010/main" val="1718894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5</a:t>
            </a:r>
            <a:r>
              <a:rPr lang="en-US" baseline="30000" dirty="0"/>
              <a:t>th</a:t>
            </a:r>
            <a:r>
              <a:rPr lang="en-US" dirty="0"/>
              <a:t> MTP erosion</a:t>
            </a:r>
          </a:p>
        </p:txBody>
      </p:sp>
      <p:sp>
        <p:nvSpPr>
          <p:cNvPr id="4" name="Slide Number Placeholder 3"/>
          <p:cNvSpPr>
            <a:spLocks noGrp="1"/>
          </p:cNvSpPr>
          <p:nvPr>
            <p:ph type="sldNum" sz="quarter" idx="5"/>
          </p:nvPr>
        </p:nvSpPr>
        <p:spPr/>
        <p:txBody>
          <a:bodyPr/>
          <a:lstStyle/>
          <a:p>
            <a:fld id="{1D7F0A49-2E06-A447-969B-5946DC5565D1}" type="slidenum">
              <a:rPr lang="en-US" smtClean="0"/>
              <a:t>22</a:t>
            </a:fld>
            <a:endParaRPr lang="en-US"/>
          </a:p>
        </p:txBody>
      </p:sp>
    </p:spTree>
    <p:extLst>
      <p:ext uri="{BB962C8B-B14F-4D97-AF65-F5344CB8AC3E}">
        <p14:creationId xmlns:p14="http://schemas.microsoft.com/office/powerpoint/2010/main" val="169861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Soft-tissue swelling of the proximal interphalangeal and metacarpophalangeal joints is most apparent in the index and middle fingers. Moderate osteopenia is present, primarily </a:t>
            </a:r>
            <a:r>
              <a:rPr lang="en-US" sz="1200" b="0" i="0" u="none" strike="noStrike" kern="1200" dirty="0" err="1">
                <a:solidFill>
                  <a:schemeClr val="tx1"/>
                </a:solidFill>
                <a:effectLst/>
                <a:latin typeface="+mn-lt"/>
                <a:ea typeface="+mn-ea"/>
                <a:cs typeface="+mn-cs"/>
              </a:rPr>
              <a:t>periarticularly</a:t>
            </a:r>
            <a:r>
              <a:rPr lang="en-US" sz="1200" b="0" i="0" u="none" strike="noStrike" kern="1200" dirty="0">
                <a:solidFill>
                  <a:schemeClr val="tx1"/>
                </a:solidFill>
                <a:effectLst/>
                <a:latin typeface="+mn-lt"/>
                <a:ea typeface="+mn-ea"/>
                <a:cs typeface="+mn-cs"/>
              </a:rPr>
              <a:t>. Thinning of the radial cortices of the metacarpal heads is noted, but no erosions are seen. These are early pre-erosive changes of rheumatoid arthritis.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24</a:t>
            </a:fld>
            <a:endParaRPr lang="en-US"/>
          </a:p>
        </p:txBody>
      </p:sp>
    </p:spTree>
    <p:extLst>
      <p:ext uri="{BB962C8B-B14F-4D97-AF65-F5344CB8AC3E}">
        <p14:creationId xmlns:p14="http://schemas.microsoft.com/office/powerpoint/2010/main" val="128723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Progressive changes can be seen in this metacarpophalangeal joint, beginning with (A) soft-tissue swelling, but with intact underlying cortex and no erosions. This is followed by (B) thinning of the radial side of the cortex with minimal disturbance of underlying trabeculae and minimal joint space narrowing. A marginal erosion (C) appears on the radial aspect of the metacarpal head. There is loss of bone substance and joint space narrowing.</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25</a:t>
            </a:fld>
            <a:endParaRPr lang="en-US"/>
          </a:p>
        </p:txBody>
      </p:sp>
    </p:spTree>
    <p:extLst>
      <p:ext uri="{BB962C8B-B14F-4D97-AF65-F5344CB8AC3E}">
        <p14:creationId xmlns:p14="http://schemas.microsoft.com/office/powerpoint/2010/main" val="100686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Soft-tissue swelling is adjacent to the radial and ulnar styloid processes. Irregularity of the tip of the ulnar styloid process results from early erosive change (arrow). Right, Magnification of the ulnar styloid process shows erosive changes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26</a:t>
            </a:fld>
            <a:endParaRPr lang="en-US"/>
          </a:p>
        </p:txBody>
      </p:sp>
    </p:spTree>
    <p:extLst>
      <p:ext uri="{BB962C8B-B14F-4D97-AF65-F5344CB8AC3E}">
        <p14:creationId xmlns:p14="http://schemas.microsoft.com/office/powerpoint/2010/main" val="2898277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you can use patient as her own control. Right hand relatively well preserved carpal bones, periarticular osteopenia. Left hand soft tissue swelling, carpal destruction with erosions, subluxation MCPs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27</a:t>
            </a:fld>
            <a:endParaRPr lang="en-US"/>
          </a:p>
        </p:txBody>
      </p:sp>
    </p:spTree>
    <p:extLst>
      <p:ext uri="{BB962C8B-B14F-4D97-AF65-F5344CB8AC3E}">
        <p14:creationId xmlns:p14="http://schemas.microsoft.com/office/powerpoint/2010/main" val="3188255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Changes consistent with CPPD, gout and osteoarthritis. Triangular fibrocartilage calcification, scapholunate advanced collapse (SLAC) and narrowing of the 1st-3rd </a:t>
            </a:r>
            <a:r>
              <a:rPr lang="en-US" sz="1200" b="0" i="0" u="none" strike="noStrike" kern="1200" dirty="0" err="1">
                <a:solidFill>
                  <a:schemeClr val="tx1"/>
                </a:solidFill>
                <a:effectLst/>
                <a:latin typeface="+mn-lt"/>
                <a:ea typeface="+mn-ea"/>
                <a:cs typeface="+mn-cs"/>
              </a:rPr>
              <a:t>metocarpophalangeal</a:t>
            </a:r>
            <a:r>
              <a:rPr lang="en-US" sz="1200" b="0" i="0" u="none" strike="noStrike" kern="1200" dirty="0">
                <a:solidFill>
                  <a:schemeClr val="tx1"/>
                </a:solidFill>
                <a:effectLst/>
                <a:latin typeface="+mn-lt"/>
                <a:ea typeface="+mn-ea"/>
                <a:cs typeface="+mn-cs"/>
              </a:rPr>
              <a:t> joints with drooping osteophytes are characteristic of CPPD. Narrowed remaining proximal and distal interphalangeal joints with osteophyte formation are consistent with osteoarthritis.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28</a:t>
            </a:fld>
            <a:endParaRPr lang="en-US"/>
          </a:p>
        </p:txBody>
      </p:sp>
    </p:spTree>
    <p:extLst>
      <p:ext uri="{BB962C8B-B14F-4D97-AF65-F5344CB8AC3E}">
        <p14:creationId xmlns:p14="http://schemas.microsoft.com/office/powerpoint/2010/main" val="316679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for today’s didactic – case-based learning</a:t>
            </a:r>
          </a:p>
        </p:txBody>
      </p:sp>
      <p:sp>
        <p:nvSpPr>
          <p:cNvPr id="4" name="Slide Number Placeholder 3"/>
          <p:cNvSpPr>
            <a:spLocks noGrp="1"/>
          </p:cNvSpPr>
          <p:nvPr>
            <p:ph type="sldNum" sz="quarter" idx="5"/>
          </p:nvPr>
        </p:nvSpPr>
        <p:spPr/>
        <p:txBody>
          <a:bodyPr/>
          <a:lstStyle/>
          <a:p>
            <a:fld id="{1D7F0A49-2E06-A447-969B-5946DC5565D1}" type="slidenum">
              <a:rPr lang="en-US" smtClean="0"/>
              <a:t>2</a:t>
            </a:fld>
            <a:endParaRPr lang="en-US"/>
          </a:p>
        </p:txBody>
      </p:sp>
    </p:spTree>
    <p:extLst>
      <p:ext uri="{BB962C8B-B14F-4D97-AF65-F5344CB8AC3E}">
        <p14:creationId xmlns:p14="http://schemas.microsoft.com/office/powerpoint/2010/main" val="388132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3</a:t>
            </a:fld>
            <a:endParaRPr lang="en-US"/>
          </a:p>
        </p:txBody>
      </p:sp>
    </p:spTree>
    <p:extLst>
      <p:ext uri="{BB962C8B-B14F-4D97-AF65-F5344CB8AC3E}">
        <p14:creationId xmlns:p14="http://schemas.microsoft.com/office/powerpoint/2010/main" val="412796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&amp; B are similar but clinical reasoning is different!</a:t>
            </a:r>
          </a:p>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4</a:t>
            </a:fld>
            <a:endParaRPr lang="en-US"/>
          </a:p>
        </p:txBody>
      </p:sp>
    </p:spTree>
    <p:extLst>
      <p:ext uri="{BB962C8B-B14F-4D97-AF65-F5344CB8AC3E}">
        <p14:creationId xmlns:p14="http://schemas.microsoft.com/office/powerpoint/2010/main" val="244978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6</a:t>
            </a:fld>
            <a:endParaRPr lang="en-US"/>
          </a:p>
        </p:txBody>
      </p:sp>
    </p:spTree>
    <p:extLst>
      <p:ext uri="{BB962C8B-B14F-4D97-AF65-F5344CB8AC3E}">
        <p14:creationId xmlns:p14="http://schemas.microsoft.com/office/powerpoint/2010/main" val="330981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7</a:t>
            </a:fld>
            <a:endParaRPr lang="en-US"/>
          </a:p>
        </p:txBody>
      </p:sp>
    </p:spTree>
    <p:extLst>
      <p:ext uri="{BB962C8B-B14F-4D97-AF65-F5344CB8AC3E}">
        <p14:creationId xmlns:p14="http://schemas.microsoft.com/office/powerpoint/2010/main" val="138404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8</a:t>
            </a:fld>
            <a:endParaRPr lang="en-US"/>
          </a:p>
        </p:txBody>
      </p:sp>
    </p:spTree>
    <p:extLst>
      <p:ext uri="{BB962C8B-B14F-4D97-AF65-F5344CB8AC3E}">
        <p14:creationId xmlns:p14="http://schemas.microsoft.com/office/powerpoint/2010/main" val="3291378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Real answer is probably – you want to obtain </a:t>
            </a:r>
            <a:r>
              <a:rPr lang="en-US" i="1" dirty="0" err="1">
                <a:solidFill>
                  <a:srgbClr val="FF0000"/>
                </a:solidFill>
              </a:rPr>
              <a:t>Xrays</a:t>
            </a:r>
            <a:r>
              <a:rPr lang="en-US" i="1" dirty="0">
                <a:solidFill>
                  <a:srgbClr val="FF0000"/>
                </a:solidFill>
              </a:rPr>
              <a:t> to r/o crystal arthritis, psoriatic arthritis, OA, etc. but given history and PE findings (joint distribution!) RA is top of your </a:t>
            </a:r>
            <a:r>
              <a:rPr lang="en-US" i="1" dirty="0" err="1">
                <a:solidFill>
                  <a:srgbClr val="FF0000"/>
                </a:solidFill>
              </a:rPr>
              <a:t>ddx</a:t>
            </a:r>
            <a:r>
              <a:rPr lang="en-US" i="1" dirty="0">
                <a:solidFill>
                  <a:srgbClr val="FF0000"/>
                </a:solidFill>
              </a:rPr>
              <a:t> </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9</a:t>
            </a:fld>
            <a:endParaRPr lang="en-US"/>
          </a:p>
        </p:txBody>
      </p:sp>
    </p:spTree>
    <p:extLst>
      <p:ext uri="{BB962C8B-B14F-4D97-AF65-F5344CB8AC3E}">
        <p14:creationId xmlns:p14="http://schemas.microsoft.com/office/powerpoint/2010/main" val="315757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Slightly different joint distribution (no MCP or MTP involvement) and nodule</a:t>
            </a:r>
          </a:p>
        </p:txBody>
      </p:sp>
      <p:sp>
        <p:nvSpPr>
          <p:cNvPr id="4" name="Slide Number Placeholder 3"/>
          <p:cNvSpPr>
            <a:spLocks noGrp="1"/>
          </p:cNvSpPr>
          <p:nvPr>
            <p:ph type="sldNum" sz="quarter" idx="5"/>
          </p:nvPr>
        </p:nvSpPr>
        <p:spPr/>
        <p:txBody>
          <a:bodyPr/>
          <a:lstStyle/>
          <a:p>
            <a:fld id="{1D7F0A49-2E06-A447-969B-5946DC5565D1}" type="slidenum">
              <a:rPr lang="en-US" smtClean="0"/>
              <a:t>12</a:t>
            </a:fld>
            <a:endParaRPr lang="en-US"/>
          </a:p>
        </p:txBody>
      </p:sp>
    </p:spTree>
    <p:extLst>
      <p:ext uri="{BB962C8B-B14F-4D97-AF65-F5344CB8AC3E}">
        <p14:creationId xmlns:p14="http://schemas.microsoft.com/office/powerpoint/2010/main" val="18959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D143-F219-E141-BDF0-1CEBF2EA2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FF305-8434-AF42-946B-2789406D4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1796AD-56A0-914E-A983-39D6A39D3A3C}"/>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5" name="Footer Placeholder 4">
            <a:extLst>
              <a:ext uri="{FF2B5EF4-FFF2-40B4-BE49-F238E27FC236}">
                <a16:creationId xmlns:a16="http://schemas.microsoft.com/office/drawing/2014/main" id="{4BF5688A-5FF1-034C-B14B-442A63CAD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58BD3-523A-4443-9499-7056E71A1977}"/>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317383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61295-B6F1-C84B-8062-2A6DB2A1A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CA35FC-E798-AF4D-949F-C4BF87CC85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8C3D4-B08F-5348-9575-5B55C74F3ACD}"/>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5" name="Footer Placeholder 4">
            <a:extLst>
              <a:ext uri="{FF2B5EF4-FFF2-40B4-BE49-F238E27FC236}">
                <a16:creationId xmlns:a16="http://schemas.microsoft.com/office/drawing/2014/main" id="{FC7BDEDC-D0F6-424F-940B-5683425BC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977F6-F20F-B241-983B-165AC0184F4E}"/>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95210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FE0E7-B863-0D42-B473-5785656297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D6A02F-C0B8-3149-965D-AFE47B72DF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9E79F-4AA3-2944-BC88-5E5A0FA6DBFF}"/>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5" name="Footer Placeholder 4">
            <a:extLst>
              <a:ext uri="{FF2B5EF4-FFF2-40B4-BE49-F238E27FC236}">
                <a16:creationId xmlns:a16="http://schemas.microsoft.com/office/drawing/2014/main" id="{8209ADBC-3B67-C749-84E3-533C16230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23129-1CAF-0C4C-B361-CF264CE4626A}"/>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29828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E428-4408-314A-88B9-B3D77B5C61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1249D-C55F-BF44-A6DD-2EA609E97F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F8D35-3875-1F46-9B5A-502D6D07B470}"/>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5" name="Footer Placeholder 4">
            <a:extLst>
              <a:ext uri="{FF2B5EF4-FFF2-40B4-BE49-F238E27FC236}">
                <a16:creationId xmlns:a16="http://schemas.microsoft.com/office/drawing/2014/main" id="{EC5CC2D0-3C35-F74D-95EF-A318A75F3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386AB-82EE-684E-B590-4516CEF28224}"/>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52759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1260-4A69-0B4D-BB8A-900540A8F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DC6ABA-7CA3-CA4B-A752-330786209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BB46AA-2EC7-2946-A45C-6F882EAB3B64}"/>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5" name="Footer Placeholder 4">
            <a:extLst>
              <a:ext uri="{FF2B5EF4-FFF2-40B4-BE49-F238E27FC236}">
                <a16:creationId xmlns:a16="http://schemas.microsoft.com/office/drawing/2014/main" id="{DBBF3F02-6BF5-7746-ABE4-CF2EDA161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FB58B-8F07-0444-B2D6-AEF274EA3341}"/>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20419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1668-30DB-9E45-92D9-C4FC52EB1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1F1A7-81C2-E64F-A0F4-623F97451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FE95C3-AAEF-0B46-BA0F-242FB789B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3563B-8C2C-4849-9400-1DDA2E198A66}"/>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6" name="Footer Placeholder 5">
            <a:extLst>
              <a:ext uri="{FF2B5EF4-FFF2-40B4-BE49-F238E27FC236}">
                <a16:creationId xmlns:a16="http://schemas.microsoft.com/office/drawing/2014/main" id="{AE2B2DD0-748D-C146-9222-B5ADBC912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E0903-F267-F74C-A24F-D5C4E8A76C10}"/>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216151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E042-D92B-034D-99B3-5CB3ED91B3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9E3E2A-9AA7-7541-82A8-AFB71519E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4B2954-25DE-064B-9909-21E618995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AEA3C-7E2A-B84D-9CC8-6E0E1EBC40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E60C8-81FB-7A41-9A49-89638A378A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A58630-54EB-0743-BA4B-7B47FF14C1D2}"/>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8" name="Footer Placeholder 7">
            <a:extLst>
              <a:ext uri="{FF2B5EF4-FFF2-40B4-BE49-F238E27FC236}">
                <a16:creationId xmlns:a16="http://schemas.microsoft.com/office/drawing/2014/main" id="{7C04D55C-9783-DD40-A2C2-392B450D9C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16F15F-BCE1-B04E-AD0D-BC8CB23F7941}"/>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295988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31E7-D8FE-214B-A5B5-04D762B9F8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0DE94-CD80-914F-A908-961650B01962}"/>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4" name="Footer Placeholder 3">
            <a:extLst>
              <a:ext uri="{FF2B5EF4-FFF2-40B4-BE49-F238E27FC236}">
                <a16:creationId xmlns:a16="http://schemas.microsoft.com/office/drawing/2014/main" id="{C96281AA-84D9-6A48-B5FF-D93EE2E30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D3875A-6DF0-B240-9D5B-03B914007C9B}"/>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32719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B6970D-4123-3B45-B79E-62231D28D4CD}"/>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3" name="Footer Placeholder 2">
            <a:extLst>
              <a:ext uri="{FF2B5EF4-FFF2-40B4-BE49-F238E27FC236}">
                <a16:creationId xmlns:a16="http://schemas.microsoft.com/office/drawing/2014/main" id="{75FF1E6A-FC3A-2A42-92E5-C4050375F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766072-9AF3-E640-9000-975BDF71590C}"/>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45755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6A76-95F3-6B44-B1E3-25FE6F6EC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A7BD3-1632-344D-B075-80ADDD68A3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2DDAF-96E2-EE44-B4A8-9FC370C48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8FA405-1A6B-8E4A-95C8-0F0A893FE950}"/>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6" name="Footer Placeholder 5">
            <a:extLst>
              <a:ext uri="{FF2B5EF4-FFF2-40B4-BE49-F238E27FC236}">
                <a16:creationId xmlns:a16="http://schemas.microsoft.com/office/drawing/2014/main" id="{81EAD5EE-C77F-A248-83AF-D96288DD1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4FA5A-E435-154A-BBD3-0E864056A9C2}"/>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357147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6882-4E58-8A4E-9E16-A9B0BC8EF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A35647-18B2-8F4B-A2AE-8FC86FAE8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7B1DE-AF24-734F-9A4C-0A5C7CA3A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57D68-E7D3-014D-8EDF-2E959E2708C9}"/>
              </a:ext>
            </a:extLst>
          </p:cNvPr>
          <p:cNvSpPr>
            <a:spLocks noGrp="1"/>
          </p:cNvSpPr>
          <p:nvPr>
            <p:ph type="dt" sz="half" idx="10"/>
          </p:nvPr>
        </p:nvSpPr>
        <p:spPr/>
        <p:txBody>
          <a:bodyPr/>
          <a:lstStyle/>
          <a:p>
            <a:fld id="{D74DC3D5-9D8B-664D-9B77-A36CEDAC1302}" type="datetimeFigureOut">
              <a:rPr lang="en-US" smtClean="0"/>
              <a:t>9/19/23</a:t>
            </a:fld>
            <a:endParaRPr lang="en-US"/>
          </a:p>
        </p:txBody>
      </p:sp>
      <p:sp>
        <p:nvSpPr>
          <p:cNvPr id="6" name="Footer Placeholder 5">
            <a:extLst>
              <a:ext uri="{FF2B5EF4-FFF2-40B4-BE49-F238E27FC236}">
                <a16:creationId xmlns:a16="http://schemas.microsoft.com/office/drawing/2014/main" id="{A8528542-3642-A743-9F5D-26E9BCE57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89695-0BDD-0B47-8431-645B8F0C60E5}"/>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38742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5B0158-9BE2-8E4D-B4BB-3E91445B72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6A4E7-9FD0-D94A-AE4F-B02C21A63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2601D-DC7B-2543-BFC1-72C244254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DC3D5-9D8B-664D-9B77-A36CEDAC1302}" type="datetimeFigureOut">
              <a:rPr lang="en-US" smtClean="0"/>
              <a:t>9/19/23</a:t>
            </a:fld>
            <a:endParaRPr lang="en-US"/>
          </a:p>
        </p:txBody>
      </p:sp>
      <p:sp>
        <p:nvSpPr>
          <p:cNvPr id="5" name="Footer Placeholder 4">
            <a:extLst>
              <a:ext uri="{FF2B5EF4-FFF2-40B4-BE49-F238E27FC236}">
                <a16:creationId xmlns:a16="http://schemas.microsoft.com/office/drawing/2014/main" id="{7EF54185-DF2A-E044-AE13-A2E1F0E8FB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F95566-5A30-3243-B467-A11E28CDD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8ECEB-ADED-F044-B9BD-7194BF41A6AD}" type="slidenum">
              <a:rPr lang="en-US" smtClean="0"/>
              <a:t>‹#›</a:t>
            </a:fld>
            <a:endParaRPr lang="en-US"/>
          </a:p>
        </p:txBody>
      </p:sp>
    </p:spTree>
    <p:extLst>
      <p:ext uri="{BB962C8B-B14F-4D97-AF65-F5344CB8AC3E}">
        <p14:creationId xmlns:p14="http://schemas.microsoft.com/office/powerpoint/2010/main" val="2017399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4885371" y="1044921"/>
            <a:ext cx="5892821" cy="1173735"/>
          </a:xfrm>
        </p:spPr>
        <p:txBody>
          <a:bodyPr>
            <a:normAutofit/>
          </a:bodyPr>
          <a:lstStyle/>
          <a:p>
            <a:r>
              <a:rPr lang="en-US" sz="660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4885370" y="2497961"/>
            <a:ext cx="6130012" cy="2642164"/>
          </a:xfrm>
        </p:spPr>
        <p:txBody>
          <a:bodyPr vert="horz" lIns="91440" tIns="45720" rIns="91440" bIns="45720" rtlCol="0" anchor="t">
            <a:normAutofit fontScale="85000" lnSpcReduction="20000"/>
          </a:bodyPr>
          <a:lstStyle/>
          <a:p>
            <a:pPr>
              <a:lnSpc>
                <a:spcPct val="150000"/>
              </a:lnSpc>
            </a:pPr>
            <a:r>
              <a:rPr lang="en-US" sz="4000" b="1" dirty="0">
                <a:effectLst/>
                <a:latin typeface="Open Sans" panose="020B0606030504020204" pitchFamily="34" charset="0"/>
                <a:ea typeface="Open Sans" panose="020B0606030504020204" pitchFamily="34" charset="0"/>
                <a:cs typeface="Open Sans" panose="020B0606030504020204" pitchFamily="34" charset="0"/>
              </a:rPr>
              <a:t>Lab and Xray Findings</a:t>
            </a:r>
          </a:p>
          <a:p>
            <a:pPr>
              <a:lnSpc>
                <a:spcPct val="150000"/>
              </a:lnSpc>
            </a:pPr>
            <a:r>
              <a:rPr lang="en-US" sz="4000" b="1" dirty="0">
                <a:effectLst/>
                <a:latin typeface="Open Sans" panose="020B0606030504020204" pitchFamily="34" charset="0"/>
                <a:ea typeface="Open Sans" panose="020B0606030504020204" pitchFamily="34" charset="0"/>
                <a:cs typeface="Open Sans" panose="020B0606030504020204" pitchFamily="34" charset="0"/>
              </a:rPr>
              <a:t>in RA </a:t>
            </a:r>
          </a:p>
          <a:p>
            <a:pPr>
              <a:lnSpc>
                <a:spcPct val="150000"/>
              </a:lnSpc>
            </a:pPr>
            <a:r>
              <a:rPr lang="en-US" altLang="en-US" sz="2600" i="1" dirty="0">
                <a:latin typeface="Open Sans"/>
                <a:ea typeface="Open Sans"/>
                <a:cs typeface="Open Sans"/>
              </a:rPr>
              <a:t>Mimi </a:t>
            </a:r>
            <a:r>
              <a:rPr lang="en-US" altLang="en-US" sz="2600" i="1" dirty="0" err="1">
                <a:latin typeface="Open Sans"/>
                <a:ea typeface="Open Sans"/>
                <a:cs typeface="Open Sans"/>
              </a:rPr>
              <a:t>Margaretten</a:t>
            </a:r>
            <a:r>
              <a:rPr lang="en-US" altLang="en-US" sz="2600" i="1" dirty="0">
                <a:latin typeface="Open Sans"/>
                <a:ea typeface="Open Sans"/>
                <a:cs typeface="Open Sans"/>
              </a:rPr>
              <a:t>, MD </a:t>
            </a:r>
            <a:endParaRPr lang="en-US" altLang="en-US" sz="2600" i="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800" i="1" dirty="0">
              <a:latin typeface="Open Sans" panose="020B0606030504020204" pitchFamily="34" charset="0"/>
              <a:ea typeface="Open Sans" panose="020B0606030504020204" pitchFamily="34" charset="0"/>
              <a:cs typeface="Open Sans" panose="020B0606030504020204" pitchFamily="34" charset="0"/>
            </a:endParaRPr>
          </a:p>
          <a:p>
            <a:r>
              <a:rPr lang="en-US" sz="1800" dirty="0">
                <a:latin typeface="Open Sans"/>
                <a:ea typeface="Open Sans"/>
                <a:cs typeface="Open Sans"/>
              </a:rPr>
              <a:t>September 25, 2023</a:t>
            </a:r>
          </a:p>
          <a:p>
            <a:endParaRPr lang="en-US" dirty="0">
              <a:latin typeface="Open Sans"/>
              <a:ea typeface="Open Sans"/>
              <a:cs typeface="Open Sans"/>
            </a:endParaRPr>
          </a:p>
          <a:p>
            <a:endParaRPr lang="en-US" sz="1900"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900" dirty="0">
              <a:latin typeface="Open Sans" panose="020B0606030504020204" pitchFamily="34" charset="0"/>
              <a:ea typeface="Open Sans" panose="020B0606030504020204" pitchFamily="34" charset="0"/>
              <a:cs typeface="Open Sans" panose="020B0606030504020204" pitchFamily="34" charset="0"/>
            </a:endParaRPr>
          </a:p>
          <a:p>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8974416" y="6176397"/>
            <a:ext cx="1693585" cy="550604"/>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7393731" y="6201897"/>
            <a:ext cx="1580685" cy="550605"/>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559513" y="657311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1836818" y="1409122"/>
            <a:ext cx="3311213" cy="4403957"/>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5429385" y="6176397"/>
            <a:ext cx="1855044" cy="681603"/>
          </a:xfrm>
          <a:prstGeom prst="rect">
            <a:avLst/>
          </a:prstGeom>
        </p:spPr>
      </p:pic>
    </p:spTree>
    <p:extLst>
      <p:ext uri="{BB962C8B-B14F-4D97-AF65-F5344CB8AC3E}">
        <p14:creationId xmlns:p14="http://schemas.microsoft.com/office/powerpoint/2010/main" val="409977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A68F-0530-9341-9634-9CC256ABB85D}"/>
              </a:ext>
            </a:extLst>
          </p:cNvPr>
          <p:cNvSpPr>
            <a:spLocks noGrp="1"/>
          </p:cNvSpPr>
          <p:nvPr>
            <p:ph type="title"/>
          </p:nvPr>
        </p:nvSpPr>
        <p:spPr/>
        <p:txBody>
          <a:bodyPr/>
          <a:lstStyle/>
          <a:p>
            <a:pPr algn="ctr"/>
            <a:r>
              <a:rPr lang="en-US" dirty="0"/>
              <a:t>Seronegative (RF-/CCP-) RA</a:t>
            </a:r>
          </a:p>
        </p:txBody>
      </p:sp>
      <p:sp>
        <p:nvSpPr>
          <p:cNvPr id="3" name="Content Placeholder 2">
            <a:extLst>
              <a:ext uri="{FF2B5EF4-FFF2-40B4-BE49-F238E27FC236}">
                <a16:creationId xmlns:a16="http://schemas.microsoft.com/office/drawing/2014/main" id="{DDEC5DA0-D690-E443-8CB8-3403751F1678}"/>
              </a:ext>
            </a:extLst>
          </p:cNvPr>
          <p:cNvSpPr>
            <a:spLocks noGrp="1"/>
          </p:cNvSpPr>
          <p:nvPr>
            <p:ph idx="1"/>
          </p:nvPr>
        </p:nvSpPr>
        <p:spPr/>
        <p:txBody>
          <a:bodyPr/>
          <a:lstStyle/>
          <a:p>
            <a:r>
              <a:rPr lang="en-US" dirty="0"/>
              <a:t>Approximately 30% of patients with RA will be RF-/CCP-</a:t>
            </a:r>
          </a:p>
          <a:p>
            <a:r>
              <a:rPr lang="en-US" dirty="0"/>
              <a:t>Patients with seronegative RA have same clinical presentation as those with RF+/CCP+ RA = inflammatory polyarthritis of PIPs, MCPs, wrists, elbows, knees, ankles, MTPs</a:t>
            </a:r>
          </a:p>
          <a:p>
            <a:r>
              <a:rPr lang="en-US" dirty="0"/>
              <a:t>Can have erosive, severe RA requiring DMARDs</a:t>
            </a:r>
          </a:p>
          <a:p>
            <a:r>
              <a:rPr lang="en-US" dirty="0"/>
              <a:t>Rule out alternative diagnoses (i.e. crystal arthritis, psoriatic arthritis, reactive arthritis, OA, fibromyalgia, . . .)</a:t>
            </a:r>
          </a:p>
        </p:txBody>
      </p:sp>
      <p:sp>
        <p:nvSpPr>
          <p:cNvPr id="4" name="TextBox 9">
            <a:extLst>
              <a:ext uri="{FF2B5EF4-FFF2-40B4-BE49-F238E27FC236}">
                <a16:creationId xmlns:a16="http://schemas.microsoft.com/office/drawing/2014/main" id="{22B42691-FA92-C124-6214-9C7301C97C6F}"/>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872450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AEDE-E337-C44F-8D72-CA0261513E5B}"/>
              </a:ext>
            </a:extLst>
          </p:cNvPr>
          <p:cNvSpPr>
            <a:spLocks noGrp="1"/>
          </p:cNvSpPr>
          <p:nvPr>
            <p:ph type="title"/>
          </p:nvPr>
        </p:nvSpPr>
        <p:spPr>
          <a:xfrm>
            <a:off x="838200" y="0"/>
            <a:ext cx="10515600" cy="914400"/>
          </a:xfrm>
        </p:spPr>
        <p:txBody>
          <a:bodyPr/>
          <a:lstStyle/>
          <a:p>
            <a:pPr algn="ctr"/>
            <a:r>
              <a:rPr lang="en-US" dirty="0"/>
              <a:t>Case #2.5</a:t>
            </a:r>
          </a:p>
        </p:txBody>
      </p:sp>
      <p:sp>
        <p:nvSpPr>
          <p:cNvPr id="3" name="Content Placeholder 2">
            <a:extLst>
              <a:ext uri="{FF2B5EF4-FFF2-40B4-BE49-F238E27FC236}">
                <a16:creationId xmlns:a16="http://schemas.microsoft.com/office/drawing/2014/main" id="{A46769A3-4AC5-9449-A575-960DE7EF6094}"/>
              </a:ext>
            </a:extLst>
          </p:cNvPr>
          <p:cNvSpPr>
            <a:spLocks noGrp="1"/>
          </p:cNvSpPr>
          <p:nvPr>
            <p:ph idx="1"/>
          </p:nvPr>
        </p:nvSpPr>
        <p:spPr>
          <a:xfrm>
            <a:off x="838200" y="914400"/>
            <a:ext cx="10515600" cy="5262563"/>
          </a:xfrm>
        </p:spPr>
        <p:txBody>
          <a:bodyPr/>
          <a:lstStyle/>
          <a:p>
            <a:r>
              <a:rPr lang="en-US" dirty="0"/>
              <a:t>A 58 </a:t>
            </a:r>
            <a:r>
              <a:rPr lang="en-US" dirty="0" err="1"/>
              <a:t>yo</a:t>
            </a:r>
            <a:r>
              <a:rPr lang="en-US" dirty="0"/>
              <a:t> man presents to your clinic reporting morning stiffness and joint pain with swelling in hands, wrists, elbows, knees and feet. Physical examination demonstrates right wrist, PIP synovitis, L ankle effusion and a non-tender subcutaneous nodule at the R olecranon. Labs show elevated ESR &amp; CRP,  and </a:t>
            </a:r>
            <a:r>
              <a:rPr lang="en-US" dirty="0">
                <a:solidFill>
                  <a:srgbClr val="FF0000"/>
                </a:solidFill>
              </a:rPr>
              <a:t>RF-/CCP-</a:t>
            </a:r>
            <a:r>
              <a:rPr lang="en-US" dirty="0"/>
              <a:t>. Is this RA?</a:t>
            </a:r>
          </a:p>
          <a:p>
            <a:endParaRPr lang="en-US" dirty="0"/>
          </a:p>
        </p:txBody>
      </p:sp>
      <p:pic>
        <p:nvPicPr>
          <p:cNvPr id="4" name="Content Placeholder 4">
            <a:extLst>
              <a:ext uri="{FF2B5EF4-FFF2-40B4-BE49-F238E27FC236}">
                <a16:creationId xmlns:a16="http://schemas.microsoft.com/office/drawing/2014/main" id="{A9C0B81D-95D5-7346-A923-1DE20023D5A5}"/>
              </a:ext>
            </a:extLst>
          </p:cNvPr>
          <p:cNvPicPr>
            <a:picLocks noChangeAspect="1"/>
          </p:cNvPicPr>
          <p:nvPr/>
        </p:nvPicPr>
        <p:blipFill rotWithShape="1">
          <a:blip r:embed="rId2"/>
          <a:srcRect l="-255" t="28932" r="642" b="-340"/>
          <a:stretch/>
        </p:blipFill>
        <p:spPr>
          <a:xfrm>
            <a:off x="3010753" y="3288891"/>
            <a:ext cx="5779286" cy="3107192"/>
          </a:xfrm>
          <a:prstGeom prst="rect">
            <a:avLst/>
          </a:prstGeom>
        </p:spPr>
      </p:pic>
      <p:sp>
        <p:nvSpPr>
          <p:cNvPr id="5" name="TextBox 9">
            <a:extLst>
              <a:ext uri="{FF2B5EF4-FFF2-40B4-BE49-F238E27FC236}">
                <a16:creationId xmlns:a16="http://schemas.microsoft.com/office/drawing/2014/main" id="{07DE4FE9-2864-1373-BB38-6C5A6399126F}"/>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77903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AEDE-E337-C44F-8D72-CA0261513E5B}"/>
              </a:ext>
            </a:extLst>
          </p:cNvPr>
          <p:cNvSpPr>
            <a:spLocks noGrp="1"/>
          </p:cNvSpPr>
          <p:nvPr>
            <p:ph type="title"/>
          </p:nvPr>
        </p:nvSpPr>
        <p:spPr/>
        <p:txBody>
          <a:bodyPr/>
          <a:lstStyle/>
          <a:p>
            <a:r>
              <a:rPr lang="en-US" dirty="0"/>
              <a:t>Case #2.5</a:t>
            </a:r>
          </a:p>
        </p:txBody>
      </p:sp>
      <p:sp>
        <p:nvSpPr>
          <p:cNvPr id="3" name="Content Placeholder 2">
            <a:extLst>
              <a:ext uri="{FF2B5EF4-FFF2-40B4-BE49-F238E27FC236}">
                <a16:creationId xmlns:a16="http://schemas.microsoft.com/office/drawing/2014/main" id="{A46769A3-4AC5-9449-A575-960DE7EF6094}"/>
              </a:ext>
            </a:extLst>
          </p:cNvPr>
          <p:cNvSpPr>
            <a:spLocks noGrp="1"/>
          </p:cNvSpPr>
          <p:nvPr>
            <p:ph idx="1"/>
          </p:nvPr>
        </p:nvSpPr>
        <p:spPr/>
        <p:txBody>
          <a:bodyPr/>
          <a:lstStyle/>
          <a:p>
            <a:pPr marL="0" indent="0">
              <a:buNone/>
            </a:pPr>
            <a:r>
              <a:rPr lang="en-US" dirty="0"/>
              <a:t>A 58 </a:t>
            </a:r>
            <a:r>
              <a:rPr lang="en-US" dirty="0" err="1"/>
              <a:t>yo</a:t>
            </a:r>
            <a:r>
              <a:rPr lang="en-US" dirty="0"/>
              <a:t> man presents to your clinic reporting morning stiffness and joint pain with swelling in hands, wrists, elbows, knees and feet. Physical examination demonstrates right wrist, L 3</a:t>
            </a:r>
            <a:r>
              <a:rPr lang="en-US" baseline="30000" dirty="0"/>
              <a:t>rd</a:t>
            </a:r>
            <a:r>
              <a:rPr lang="en-US" dirty="0"/>
              <a:t> PIP synovitis, L ankle effusion and a non-tender subcutaneous nodule at the R olecranon. Labs show elevated ESR &amp; CRP,  and RF-/CCP-. Is this RA?</a:t>
            </a:r>
          </a:p>
          <a:p>
            <a:pPr marL="0" indent="0">
              <a:buNone/>
            </a:pPr>
            <a:endParaRPr lang="en-US" dirty="0"/>
          </a:p>
          <a:p>
            <a:pPr marL="0" indent="0">
              <a:buNone/>
            </a:pPr>
            <a:r>
              <a:rPr lang="en-US" dirty="0">
                <a:solidFill>
                  <a:srgbClr val="FF0000"/>
                </a:solidFill>
              </a:rPr>
              <a:t>No</a:t>
            </a:r>
          </a:p>
          <a:p>
            <a:endParaRPr lang="en-US" dirty="0"/>
          </a:p>
        </p:txBody>
      </p:sp>
      <p:sp>
        <p:nvSpPr>
          <p:cNvPr id="4" name="TextBox 9">
            <a:extLst>
              <a:ext uri="{FF2B5EF4-FFF2-40B4-BE49-F238E27FC236}">
                <a16:creationId xmlns:a16="http://schemas.microsoft.com/office/drawing/2014/main" id="{549FD048-C514-E65B-101D-77F6FF66199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3891179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70595-9E52-E046-927D-0544723A8BA1}"/>
              </a:ext>
            </a:extLst>
          </p:cNvPr>
          <p:cNvSpPr>
            <a:spLocks noGrp="1"/>
          </p:cNvSpPr>
          <p:nvPr>
            <p:ph idx="1"/>
          </p:nvPr>
        </p:nvSpPr>
        <p:spPr>
          <a:xfrm>
            <a:off x="827314" y="878567"/>
            <a:ext cx="10515600" cy="4967061"/>
          </a:xfrm>
        </p:spPr>
        <p:txBody>
          <a:bodyPr/>
          <a:lstStyle/>
          <a:p>
            <a:r>
              <a:rPr lang="en-US" sz="3200" dirty="0"/>
              <a:t>RF have prognostic value with disease manifestations and severity</a:t>
            </a:r>
          </a:p>
          <a:p>
            <a:pPr lvl="1"/>
            <a:r>
              <a:rPr lang="en-US" sz="2800" dirty="0"/>
              <a:t>RF+ RA is associated with more aggressive joint disease compared to seronegative RA</a:t>
            </a:r>
          </a:p>
          <a:p>
            <a:pPr lvl="1"/>
            <a:r>
              <a:rPr lang="en-US" sz="2800" dirty="0"/>
              <a:t>Extraarticular manifestations </a:t>
            </a:r>
            <a:r>
              <a:rPr lang="en-US" sz="2800" u="sng" dirty="0"/>
              <a:t>always</a:t>
            </a:r>
            <a:r>
              <a:rPr lang="en-US" sz="2800" dirty="0"/>
              <a:t> occur in the setting of RF+ RA </a:t>
            </a:r>
          </a:p>
          <a:p>
            <a:pPr lvl="1"/>
            <a:r>
              <a:rPr lang="en-US" sz="2800" dirty="0"/>
              <a:t>Nodules do not occur in patients who are RF-</a:t>
            </a:r>
          </a:p>
          <a:p>
            <a:pPr marL="0" indent="0">
              <a:buNone/>
            </a:pPr>
            <a:endParaRPr lang="en-US" dirty="0"/>
          </a:p>
          <a:p>
            <a:r>
              <a:rPr lang="en-US" sz="3200" dirty="0"/>
              <a:t>RF titers are not followed over time; do not correlate with disease activity</a:t>
            </a:r>
          </a:p>
          <a:p>
            <a:pPr marL="0" indent="0">
              <a:buNone/>
            </a:pPr>
            <a:endParaRPr lang="en-US" dirty="0"/>
          </a:p>
        </p:txBody>
      </p:sp>
      <p:sp>
        <p:nvSpPr>
          <p:cNvPr id="2" name="TextBox 9">
            <a:extLst>
              <a:ext uri="{FF2B5EF4-FFF2-40B4-BE49-F238E27FC236}">
                <a16:creationId xmlns:a16="http://schemas.microsoft.com/office/drawing/2014/main" id="{62F8DFA6-F648-E660-FD9D-670371612982}"/>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2195293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FAF9-17CA-E34F-9566-F82EFE86213F}"/>
              </a:ext>
            </a:extLst>
          </p:cNvPr>
          <p:cNvSpPr>
            <a:spLocks noGrp="1"/>
          </p:cNvSpPr>
          <p:nvPr>
            <p:ph type="title"/>
          </p:nvPr>
        </p:nvSpPr>
        <p:spPr/>
        <p:txBody>
          <a:bodyPr/>
          <a:lstStyle/>
          <a:p>
            <a:pPr algn="ctr"/>
            <a:r>
              <a:rPr lang="en-US" dirty="0"/>
              <a:t>Case #3</a:t>
            </a:r>
          </a:p>
        </p:txBody>
      </p:sp>
      <p:sp>
        <p:nvSpPr>
          <p:cNvPr id="3" name="Content Placeholder 2">
            <a:extLst>
              <a:ext uri="{FF2B5EF4-FFF2-40B4-BE49-F238E27FC236}">
                <a16:creationId xmlns:a16="http://schemas.microsoft.com/office/drawing/2014/main" id="{7AD73E51-DF71-F64C-AB87-E5EA32B7E3F8}"/>
              </a:ext>
            </a:extLst>
          </p:cNvPr>
          <p:cNvSpPr>
            <a:spLocks noGrp="1"/>
          </p:cNvSpPr>
          <p:nvPr>
            <p:ph idx="1"/>
          </p:nvPr>
        </p:nvSpPr>
        <p:spPr/>
        <p:txBody>
          <a:bodyPr>
            <a:normAutofit/>
          </a:bodyPr>
          <a:lstStyle/>
          <a:p>
            <a:pPr marL="0" indent="0">
              <a:buNone/>
            </a:pPr>
            <a:r>
              <a:rPr lang="en-US" dirty="0"/>
              <a:t>A 26 </a:t>
            </a:r>
            <a:r>
              <a:rPr lang="en-US" dirty="0" err="1"/>
              <a:t>yo</a:t>
            </a:r>
            <a:r>
              <a:rPr lang="en-US" dirty="0"/>
              <a:t> woman presents to your clinic with bilateral wrist and hand pain. Her Aunt was diagnosed with RA at age 62. She does not drink EtOH. She smokes 5-10 cigarettes/week. Her exam shows bilateral wrist, MCP and PIP synovitis. She is </a:t>
            </a:r>
            <a:r>
              <a:rPr lang="en-US" dirty="0">
                <a:solidFill>
                  <a:srgbClr val="FF0000"/>
                </a:solidFill>
              </a:rPr>
              <a:t>RF+/CCP+</a:t>
            </a:r>
            <a:r>
              <a:rPr lang="en-US" dirty="0"/>
              <a:t>.</a:t>
            </a:r>
            <a:r>
              <a:rPr lang="en-US" dirty="0">
                <a:solidFill>
                  <a:srgbClr val="FF0000"/>
                </a:solidFill>
              </a:rPr>
              <a:t> </a:t>
            </a:r>
            <a:r>
              <a:rPr lang="en-US" dirty="0"/>
              <a:t>X-rays demonstrate an erosion at R ulnar styloid.  Is this RA?</a:t>
            </a:r>
          </a:p>
          <a:p>
            <a:endParaRPr lang="en-US" dirty="0"/>
          </a:p>
          <a:p>
            <a:pPr marL="0" indent="0">
              <a:buNone/>
            </a:pPr>
            <a:endParaRPr lang="en-US" dirty="0"/>
          </a:p>
          <a:p>
            <a:endParaRPr lang="en-US" dirty="0"/>
          </a:p>
          <a:p>
            <a:endParaRPr lang="en-US" dirty="0"/>
          </a:p>
          <a:p>
            <a:pPr marL="0" indent="0">
              <a:buNone/>
            </a:pPr>
            <a:endParaRPr lang="en-US" dirty="0"/>
          </a:p>
        </p:txBody>
      </p:sp>
      <p:sp>
        <p:nvSpPr>
          <p:cNvPr id="4" name="TextBox 9">
            <a:extLst>
              <a:ext uri="{FF2B5EF4-FFF2-40B4-BE49-F238E27FC236}">
                <a16:creationId xmlns:a16="http://schemas.microsoft.com/office/drawing/2014/main" id="{754DC35C-351B-3044-499D-2FB606E1E48C}"/>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99259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FAF9-17CA-E34F-9566-F82EFE86213F}"/>
              </a:ext>
            </a:extLst>
          </p:cNvPr>
          <p:cNvSpPr>
            <a:spLocks noGrp="1"/>
          </p:cNvSpPr>
          <p:nvPr>
            <p:ph type="title"/>
          </p:nvPr>
        </p:nvSpPr>
        <p:spPr/>
        <p:txBody>
          <a:bodyPr/>
          <a:lstStyle/>
          <a:p>
            <a:pPr algn="ctr"/>
            <a:r>
              <a:rPr lang="en-US" dirty="0"/>
              <a:t>Case #3</a:t>
            </a:r>
          </a:p>
        </p:txBody>
      </p:sp>
      <p:sp>
        <p:nvSpPr>
          <p:cNvPr id="3" name="Content Placeholder 2">
            <a:extLst>
              <a:ext uri="{FF2B5EF4-FFF2-40B4-BE49-F238E27FC236}">
                <a16:creationId xmlns:a16="http://schemas.microsoft.com/office/drawing/2014/main" id="{7AD73E51-DF71-F64C-AB87-E5EA32B7E3F8}"/>
              </a:ext>
            </a:extLst>
          </p:cNvPr>
          <p:cNvSpPr>
            <a:spLocks noGrp="1"/>
          </p:cNvSpPr>
          <p:nvPr>
            <p:ph idx="1"/>
          </p:nvPr>
        </p:nvSpPr>
        <p:spPr/>
        <p:txBody>
          <a:bodyPr>
            <a:normAutofit/>
          </a:bodyPr>
          <a:lstStyle/>
          <a:p>
            <a:pPr marL="0" indent="0">
              <a:buNone/>
            </a:pPr>
            <a:r>
              <a:rPr lang="en-US" dirty="0"/>
              <a:t>A 26 </a:t>
            </a:r>
            <a:r>
              <a:rPr lang="en-US" dirty="0" err="1"/>
              <a:t>yo</a:t>
            </a:r>
            <a:r>
              <a:rPr lang="en-US" dirty="0"/>
              <a:t> woman presents to your clinic with bilateral wrist and hand pain. Her Aunt was diagnosed with RA at age 62. She does not drink EtOH. She smokes 5-10 cigarettes/week. Her exam shows bilateral wrist, MCP and PIP synovitis. She is </a:t>
            </a:r>
            <a:r>
              <a:rPr lang="en-US" dirty="0">
                <a:solidFill>
                  <a:srgbClr val="FF0000"/>
                </a:solidFill>
              </a:rPr>
              <a:t>RF+/CCP+</a:t>
            </a:r>
            <a:r>
              <a:rPr lang="en-US" dirty="0"/>
              <a:t>.</a:t>
            </a:r>
            <a:r>
              <a:rPr lang="en-US" dirty="0">
                <a:solidFill>
                  <a:srgbClr val="FF0000"/>
                </a:solidFill>
              </a:rPr>
              <a:t> </a:t>
            </a:r>
            <a:r>
              <a:rPr lang="en-US" dirty="0"/>
              <a:t>X-rays demonstrate an erosion at R ulnar styloid.  Is this RA? </a:t>
            </a:r>
          </a:p>
          <a:p>
            <a:pPr marL="0" indent="0">
              <a:buNone/>
            </a:pPr>
            <a:endParaRPr lang="en-US" dirty="0"/>
          </a:p>
          <a:p>
            <a:pPr marL="0" indent="0">
              <a:buNone/>
            </a:pPr>
            <a:r>
              <a:rPr lang="en-US" dirty="0">
                <a:solidFill>
                  <a:srgbClr val="FF0000"/>
                </a:solidFill>
              </a:rPr>
              <a:t>Yes (not a trick question)</a:t>
            </a:r>
          </a:p>
          <a:p>
            <a:endParaRPr lang="en-US" dirty="0"/>
          </a:p>
          <a:p>
            <a:pPr marL="0" indent="0">
              <a:buNone/>
            </a:pPr>
            <a:endParaRPr lang="en-US" dirty="0"/>
          </a:p>
          <a:p>
            <a:endParaRPr lang="en-US" dirty="0"/>
          </a:p>
          <a:p>
            <a:endParaRPr lang="en-US" dirty="0"/>
          </a:p>
          <a:p>
            <a:pPr marL="0" indent="0">
              <a:buNone/>
            </a:pPr>
            <a:endParaRPr lang="en-US" dirty="0"/>
          </a:p>
        </p:txBody>
      </p:sp>
      <p:sp>
        <p:nvSpPr>
          <p:cNvPr id="4" name="TextBox 9">
            <a:extLst>
              <a:ext uri="{FF2B5EF4-FFF2-40B4-BE49-F238E27FC236}">
                <a16:creationId xmlns:a16="http://schemas.microsoft.com/office/drawing/2014/main" id="{BE670B0A-6E57-C225-4E27-1F564957EC22}"/>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50230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BFE5-AA7B-F24E-84FE-32F432A6FC92}"/>
              </a:ext>
            </a:extLst>
          </p:cNvPr>
          <p:cNvSpPr>
            <a:spLocks noGrp="1"/>
          </p:cNvSpPr>
          <p:nvPr>
            <p:ph type="title"/>
          </p:nvPr>
        </p:nvSpPr>
        <p:spPr/>
        <p:txBody>
          <a:bodyPr/>
          <a:lstStyle/>
          <a:p>
            <a:r>
              <a:rPr lang="en-US" dirty="0"/>
              <a:t>Anti-CCP antibody in RA</a:t>
            </a:r>
          </a:p>
        </p:txBody>
      </p:sp>
      <p:sp>
        <p:nvSpPr>
          <p:cNvPr id="7" name="Content Placeholder 6">
            <a:extLst>
              <a:ext uri="{FF2B5EF4-FFF2-40B4-BE49-F238E27FC236}">
                <a16:creationId xmlns:a16="http://schemas.microsoft.com/office/drawing/2014/main" id="{B4A70595-9E52-E046-927D-0544723A8BA1}"/>
              </a:ext>
            </a:extLst>
          </p:cNvPr>
          <p:cNvSpPr>
            <a:spLocks noGrp="1"/>
          </p:cNvSpPr>
          <p:nvPr>
            <p:ph idx="1"/>
          </p:nvPr>
        </p:nvSpPr>
        <p:spPr/>
        <p:txBody>
          <a:bodyPr/>
          <a:lstStyle/>
          <a:p>
            <a:r>
              <a:rPr lang="en-US" dirty="0"/>
              <a:t>Anti-</a:t>
            </a:r>
            <a:r>
              <a:rPr lang="en-US" b="1" u="sng" dirty="0"/>
              <a:t>c</a:t>
            </a:r>
            <a:r>
              <a:rPr lang="en-US" dirty="0"/>
              <a:t>yclic-</a:t>
            </a:r>
            <a:r>
              <a:rPr lang="en-US" b="1" u="sng" dirty="0"/>
              <a:t>c</a:t>
            </a:r>
            <a:r>
              <a:rPr lang="en-US" dirty="0"/>
              <a:t>itrullinated </a:t>
            </a:r>
            <a:r>
              <a:rPr lang="en-US" b="1" u="sng" dirty="0"/>
              <a:t>p</a:t>
            </a:r>
            <a:r>
              <a:rPr lang="en-US" dirty="0"/>
              <a:t>eptide antibodies are directed against amino acids formed by post-translational modification of arginine</a:t>
            </a:r>
          </a:p>
          <a:p>
            <a:r>
              <a:rPr lang="en-US" dirty="0"/>
              <a:t>Sensitivity 65-75% </a:t>
            </a:r>
          </a:p>
          <a:p>
            <a:r>
              <a:rPr lang="en-US" dirty="0"/>
              <a:t>Specificity is &gt;95%</a:t>
            </a:r>
          </a:p>
          <a:p>
            <a:r>
              <a:rPr lang="en-US" dirty="0"/>
              <a:t>CCP+ RA portends worse prognosis with increased risk of joint damage and erosions compared to patients with CCP- RA</a:t>
            </a:r>
          </a:p>
          <a:p>
            <a:r>
              <a:rPr lang="en-US" dirty="0"/>
              <a:t>Cigarette smoking induces citrullination of peptides in the lungs</a:t>
            </a:r>
          </a:p>
        </p:txBody>
      </p:sp>
      <p:sp>
        <p:nvSpPr>
          <p:cNvPr id="3" name="TextBox 9">
            <a:extLst>
              <a:ext uri="{FF2B5EF4-FFF2-40B4-BE49-F238E27FC236}">
                <a16:creationId xmlns:a16="http://schemas.microsoft.com/office/drawing/2014/main" id="{AAA50717-EED3-3969-B10F-A3E782FADE37}"/>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67693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B4AA-71EE-F147-9C6E-0C1C5B693FF2}"/>
              </a:ext>
            </a:extLst>
          </p:cNvPr>
          <p:cNvSpPr>
            <a:spLocks noGrp="1"/>
          </p:cNvSpPr>
          <p:nvPr>
            <p:ph type="title"/>
          </p:nvPr>
        </p:nvSpPr>
        <p:spPr/>
        <p:txBody>
          <a:bodyPr>
            <a:normAutofit/>
          </a:bodyPr>
          <a:lstStyle/>
          <a:p>
            <a:r>
              <a:rPr lang="en-US" sz="2600" dirty="0"/>
              <a:t>RF and CCP in rheumatoid arthritis</a:t>
            </a:r>
          </a:p>
        </p:txBody>
      </p:sp>
      <p:graphicFrame>
        <p:nvGraphicFramePr>
          <p:cNvPr id="4" name="Chart 3">
            <a:extLst>
              <a:ext uri="{FF2B5EF4-FFF2-40B4-BE49-F238E27FC236}">
                <a16:creationId xmlns:a16="http://schemas.microsoft.com/office/drawing/2014/main" id="{523E6E49-0EE8-8E4F-BE71-7431CAF2710D}"/>
              </a:ext>
            </a:extLst>
          </p:cNvPr>
          <p:cNvGraphicFramePr>
            <a:graphicFrameLocks/>
          </p:cNvGraphicFramePr>
          <p:nvPr>
            <p:extLst>
              <p:ext uri="{D42A27DB-BD31-4B8C-83A1-F6EECF244321}">
                <p14:modId xmlns:p14="http://schemas.microsoft.com/office/powerpoint/2010/main" val="2869017293"/>
              </p:ext>
            </p:extLst>
          </p:nvPr>
        </p:nvGraphicFramePr>
        <p:xfrm>
          <a:off x="3196653" y="2522094"/>
          <a:ext cx="5618813" cy="3682627"/>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Arrow 8">
            <a:extLst>
              <a:ext uri="{FF2B5EF4-FFF2-40B4-BE49-F238E27FC236}">
                <a16:creationId xmlns:a16="http://schemas.microsoft.com/office/drawing/2014/main" id="{BB7EA6F7-C600-6C43-A461-6AA815F4097D}"/>
              </a:ext>
            </a:extLst>
          </p:cNvPr>
          <p:cNvSpPr/>
          <p:nvPr/>
        </p:nvSpPr>
        <p:spPr>
          <a:xfrm>
            <a:off x="2473376" y="4205375"/>
            <a:ext cx="1780083" cy="361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0ECBF3-B6B5-0A40-B4DD-DC64C4D4AFAF}"/>
              </a:ext>
            </a:extLst>
          </p:cNvPr>
          <p:cNvSpPr txBox="1"/>
          <p:nvPr/>
        </p:nvSpPr>
        <p:spPr>
          <a:xfrm>
            <a:off x="149900" y="4132574"/>
            <a:ext cx="2323476" cy="461665"/>
          </a:xfrm>
          <a:prstGeom prst="rect">
            <a:avLst/>
          </a:prstGeom>
          <a:noFill/>
        </p:spPr>
        <p:txBody>
          <a:bodyPr wrap="square" rtlCol="0">
            <a:spAutoFit/>
          </a:bodyPr>
          <a:lstStyle/>
          <a:p>
            <a:pPr algn="ctr"/>
            <a:r>
              <a:rPr lang="en-US" sz="2400" b="1" dirty="0"/>
              <a:t>Be suspicious!</a:t>
            </a:r>
          </a:p>
        </p:txBody>
      </p:sp>
      <p:sp>
        <p:nvSpPr>
          <p:cNvPr id="3" name="TextBox 9">
            <a:extLst>
              <a:ext uri="{FF2B5EF4-FFF2-40B4-BE49-F238E27FC236}">
                <a16:creationId xmlns:a16="http://schemas.microsoft.com/office/drawing/2014/main" id="{65DCF305-8813-175E-828B-2E17D88DAD99}"/>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9833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A154-F203-C840-8F10-145653243562}"/>
              </a:ext>
            </a:extLst>
          </p:cNvPr>
          <p:cNvSpPr>
            <a:spLocks noGrp="1"/>
          </p:cNvSpPr>
          <p:nvPr>
            <p:ph type="title"/>
          </p:nvPr>
        </p:nvSpPr>
        <p:spPr/>
        <p:txBody>
          <a:bodyPr/>
          <a:lstStyle/>
          <a:p>
            <a:pPr algn="ctr"/>
            <a:r>
              <a:rPr lang="en-US" dirty="0"/>
              <a:t>Additional Labs</a:t>
            </a:r>
          </a:p>
        </p:txBody>
      </p:sp>
      <p:sp>
        <p:nvSpPr>
          <p:cNvPr id="3" name="Content Placeholder 2">
            <a:extLst>
              <a:ext uri="{FF2B5EF4-FFF2-40B4-BE49-F238E27FC236}">
                <a16:creationId xmlns:a16="http://schemas.microsoft.com/office/drawing/2014/main" id="{7C04D18B-4E16-164D-ABA9-2C38A17885B8}"/>
              </a:ext>
            </a:extLst>
          </p:cNvPr>
          <p:cNvSpPr>
            <a:spLocks noGrp="1"/>
          </p:cNvSpPr>
          <p:nvPr>
            <p:ph idx="1"/>
          </p:nvPr>
        </p:nvSpPr>
        <p:spPr/>
        <p:txBody>
          <a:bodyPr/>
          <a:lstStyle/>
          <a:p>
            <a:r>
              <a:rPr lang="en-US" dirty="0"/>
              <a:t>Can see elevation of acute phase reactants (ESR, CRP, platelets)</a:t>
            </a:r>
          </a:p>
          <a:p>
            <a:r>
              <a:rPr lang="en-US" dirty="0"/>
              <a:t>Normal acute phase reactants may occur in untreated patients with RA, but such findings are infrequent.</a:t>
            </a:r>
          </a:p>
          <a:p>
            <a:r>
              <a:rPr lang="en-US" dirty="0"/>
              <a:t>Anemia of chronic disease often co-exists with RA</a:t>
            </a:r>
          </a:p>
          <a:p>
            <a:r>
              <a:rPr lang="en-US" dirty="0"/>
              <a:t>When considering RA obtain CBC with differential, Chemistry Panel (baseline Cr and LFTs), Hepatitis serologies (HBV </a:t>
            </a:r>
            <a:r>
              <a:rPr lang="en-US" dirty="0" err="1"/>
              <a:t>sAb</a:t>
            </a:r>
            <a:r>
              <a:rPr lang="en-US" dirty="0"/>
              <a:t>, </a:t>
            </a:r>
            <a:r>
              <a:rPr lang="en-US" dirty="0" err="1"/>
              <a:t>sAg</a:t>
            </a:r>
            <a:r>
              <a:rPr lang="en-US" dirty="0"/>
              <a:t>, </a:t>
            </a:r>
            <a:r>
              <a:rPr lang="en-US" dirty="0" err="1"/>
              <a:t>coreAb</a:t>
            </a:r>
            <a:r>
              <a:rPr lang="en-US" dirty="0"/>
              <a:t>, &amp; HCV ab)</a:t>
            </a:r>
          </a:p>
        </p:txBody>
      </p:sp>
      <p:sp>
        <p:nvSpPr>
          <p:cNvPr id="4" name="TextBox 9">
            <a:extLst>
              <a:ext uri="{FF2B5EF4-FFF2-40B4-BE49-F238E27FC236}">
                <a16:creationId xmlns:a16="http://schemas.microsoft.com/office/drawing/2014/main" id="{4450DB8F-F6A4-C001-13D7-3EF2A9A4B15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016869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A0D1-E103-814C-B7A2-5F16DF03ADC2}"/>
              </a:ext>
            </a:extLst>
          </p:cNvPr>
          <p:cNvSpPr>
            <a:spLocks noGrp="1"/>
          </p:cNvSpPr>
          <p:nvPr>
            <p:ph type="title"/>
          </p:nvPr>
        </p:nvSpPr>
        <p:spPr>
          <a:xfrm>
            <a:off x="838200" y="365125"/>
            <a:ext cx="10515600" cy="1164417"/>
          </a:xfrm>
        </p:spPr>
        <p:txBody>
          <a:bodyPr/>
          <a:lstStyle/>
          <a:p>
            <a:pPr algn="ctr"/>
            <a:r>
              <a:rPr lang="en-US" dirty="0"/>
              <a:t>Case #4</a:t>
            </a:r>
          </a:p>
        </p:txBody>
      </p:sp>
      <p:sp>
        <p:nvSpPr>
          <p:cNvPr id="3" name="Content Placeholder 2">
            <a:extLst>
              <a:ext uri="{FF2B5EF4-FFF2-40B4-BE49-F238E27FC236}">
                <a16:creationId xmlns:a16="http://schemas.microsoft.com/office/drawing/2014/main" id="{101457C0-D9A5-7C44-8956-FEC251F39FD1}"/>
              </a:ext>
            </a:extLst>
          </p:cNvPr>
          <p:cNvSpPr>
            <a:spLocks noGrp="1"/>
          </p:cNvSpPr>
          <p:nvPr>
            <p:ph idx="1"/>
          </p:nvPr>
        </p:nvSpPr>
        <p:spPr>
          <a:xfrm>
            <a:off x="838200" y="1529542"/>
            <a:ext cx="10515600" cy="4647421"/>
          </a:xfrm>
        </p:spPr>
        <p:txBody>
          <a:bodyPr>
            <a:normAutofit/>
          </a:bodyPr>
          <a:lstStyle/>
          <a:p>
            <a:pPr marL="0" indent="0" algn="ctr">
              <a:buNone/>
            </a:pPr>
            <a:endParaRPr lang="en-US" dirty="0"/>
          </a:p>
          <a:p>
            <a:pPr marL="0" indent="0">
              <a:buNone/>
            </a:pPr>
            <a:r>
              <a:rPr lang="en-US" dirty="0"/>
              <a:t>A 34 </a:t>
            </a:r>
            <a:r>
              <a:rPr lang="en-US" dirty="0" err="1"/>
              <a:t>yo</a:t>
            </a:r>
            <a:r>
              <a:rPr lang="en-US" dirty="0"/>
              <a:t> woman with an IUD in place presents to your clinic with bilateral hand (R&gt;L) pain x 4 months. Her exam demonstrates mild R wrist and bilateral 3</a:t>
            </a:r>
            <a:r>
              <a:rPr lang="en-US" baseline="30000" dirty="0"/>
              <a:t>rd</a:t>
            </a:r>
            <a:r>
              <a:rPr lang="en-US" dirty="0"/>
              <a:t> PIP synovitis. She is RF+/CCP+. You obtain baseline labs in anticipation of starting a DMARD and:</a:t>
            </a:r>
          </a:p>
          <a:p>
            <a:pPr marL="514350" indent="-514350">
              <a:buAutoNum type="alphaUcPeriod"/>
            </a:pPr>
            <a:r>
              <a:rPr lang="en-US" dirty="0"/>
              <a:t>Obtain bilateral hand </a:t>
            </a:r>
            <a:r>
              <a:rPr lang="en-US" dirty="0" err="1"/>
              <a:t>Xrays</a:t>
            </a:r>
            <a:endParaRPr lang="en-US" dirty="0"/>
          </a:p>
          <a:p>
            <a:pPr marL="514350" indent="-514350">
              <a:buAutoNum type="alphaUcPeriod"/>
            </a:pPr>
            <a:r>
              <a:rPr lang="en-US" dirty="0"/>
              <a:t>Obtain bilateral hand and wrist </a:t>
            </a:r>
            <a:r>
              <a:rPr lang="en-US" dirty="0" err="1"/>
              <a:t>Xrays</a:t>
            </a:r>
            <a:endParaRPr lang="en-US" dirty="0"/>
          </a:p>
          <a:p>
            <a:pPr marL="514350" indent="-514350">
              <a:buFont typeface="Arial" panose="020B0604020202020204" pitchFamily="34" charset="0"/>
              <a:buAutoNum type="alphaUcPeriod"/>
            </a:pPr>
            <a:r>
              <a:rPr lang="en-US" dirty="0"/>
              <a:t>Obtain bilateral hand, wrist, and foot </a:t>
            </a:r>
            <a:r>
              <a:rPr lang="en-US" dirty="0" err="1"/>
              <a:t>Xrays</a:t>
            </a:r>
            <a:endParaRPr lang="en-US" dirty="0"/>
          </a:p>
          <a:p>
            <a:pPr marL="514350" indent="-514350">
              <a:buFont typeface="Arial" panose="020B0604020202020204" pitchFamily="34" charset="0"/>
              <a:buAutoNum type="alphaUcPeriod"/>
            </a:pPr>
            <a:r>
              <a:rPr lang="en-US" dirty="0"/>
              <a:t>Obtain bilateral hand and foot </a:t>
            </a:r>
            <a:r>
              <a:rPr lang="en-US" dirty="0" err="1"/>
              <a:t>Xrays</a:t>
            </a:r>
            <a:endParaRPr lang="en-US" dirty="0"/>
          </a:p>
          <a:p>
            <a:pPr marL="514350" indent="-514350">
              <a:buFont typeface="Arial" panose="020B0604020202020204" pitchFamily="34" charset="0"/>
              <a:buAutoNum type="alphaUcPeriod"/>
            </a:pPr>
            <a:endParaRPr lang="en-US" dirty="0"/>
          </a:p>
          <a:p>
            <a:pPr marL="514350" indent="-514350">
              <a:buAutoNum type="alphaUcPeriod"/>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TextBox 9">
            <a:extLst>
              <a:ext uri="{FF2B5EF4-FFF2-40B4-BE49-F238E27FC236}">
                <a16:creationId xmlns:a16="http://schemas.microsoft.com/office/drawing/2014/main" id="{60CEACE9-DB20-8C1D-A3B6-0154BA8BC6A6}"/>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56647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8EDAD-E504-3D4C-9CD5-C1C6C2A96AD7}"/>
              </a:ext>
            </a:extLst>
          </p:cNvPr>
          <p:cNvSpPr>
            <a:spLocks noGrp="1"/>
          </p:cNvSpPr>
          <p:nvPr>
            <p:ph idx="1"/>
          </p:nvPr>
        </p:nvSpPr>
        <p:spPr>
          <a:xfrm>
            <a:off x="185057" y="936171"/>
            <a:ext cx="11691257" cy="5240792"/>
          </a:xfrm>
        </p:spPr>
        <p:txBody>
          <a:bodyPr>
            <a:normAutofit lnSpcReduction="10000"/>
          </a:bodyPr>
          <a:lstStyle/>
          <a:p>
            <a:r>
              <a:rPr lang="en-US" sz="3200" dirty="0"/>
              <a:t>A diagnosis of RA is largely based on a patient’s History &amp; PE</a:t>
            </a:r>
          </a:p>
          <a:p>
            <a:pPr marL="0" indent="0">
              <a:buNone/>
            </a:pPr>
            <a:endParaRPr lang="en-US" sz="3200" dirty="0"/>
          </a:p>
          <a:p>
            <a:r>
              <a:rPr lang="en-US" sz="3200" dirty="0"/>
              <a:t>Laboratory Data:</a:t>
            </a:r>
          </a:p>
          <a:p>
            <a:pPr lvl="1"/>
            <a:r>
              <a:rPr lang="en-US" sz="2800" dirty="0"/>
              <a:t>Rheumatoid Factor (RF)</a:t>
            </a:r>
          </a:p>
          <a:p>
            <a:pPr lvl="1"/>
            <a:r>
              <a:rPr lang="en-US" sz="2800" dirty="0"/>
              <a:t>Anti-citrullinated peptide antibodies (ACPA; anti-CCP)</a:t>
            </a:r>
          </a:p>
          <a:p>
            <a:pPr marL="457200" lvl="1" indent="0">
              <a:buNone/>
            </a:pPr>
            <a:endParaRPr lang="en-US" dirty="0"/>
          </a:p>
          <a:p>
            <a:r>
              <a:rPr lang="en-US" sz="3200" dirty="0"/>
              <a:t>X-rays</a:t>
            </a:r>
          </a:p>
          <a:p>
            <a:pPr lvl="1"/>
            <a:r>
              <a:rPr lang="en-US" sz="2800" dirty="0"/>
              <a:t>Support diagnosis</a:t>
            </a:r>
          </a:p>
          <a:p>
            <a:pPr lvl="1"/>
            <a:r>
              <a:rPr lang="en-US" sz="2800" dirty="0"/>
              <a:t>Prognosticate</a:t>
            </a:r>
          </a:p>
          <a:p>
            <a:pPr lvl="1"/>
            <a:r>
              <a:rPr lang="en-US" sz="2800" dirty="0"/>
              <a:t>Baseline to monitor disease progression</a:t>
            </a:r>
          </a:p>
          <a:p>
            <a:pPr lvl="1"/>
            <a:r>
              <a:rPr lang="en-US" sz="2800" dirty="0"/>
              <a:t>Rule out alternative diagnoses (gout, CPPD, OA, Psoriatic arthritis, etc.)</a:t>
            </a:r>
            <a:endParaRPr lang="en-US" dirty="0"/>
          </a:p>
        </p:txBody>
      </p:sp>
      <p:sp>
        <p:nvSpPr>
          <p:cNvPr id="4" name="TextBox 9">
            <a:extLst>
              <a:ext uri="{FF2B5EF4-FFF2-40B4-BE49-F238E27FC236}">
                <a16:creationId xmlns:a16="http://schemas.microsoft.com/office/drawing/2014/main" id="{34C76FF4-128E-CE21-5288-0230C42D1895}"/>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3961553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A0D1-E103-814C-B7A2-5F16DF03ADC2}"/>
              </a:ext>
            </a:extLst>
          </p:cNvPr>
          <p:cNvSpPr>
            <a:spLocks noGrp="1"/>
          </p:cNvSpPr>
          <p:nvPr>
            <p:ph type="title"/>
          </p:nvPr>
        </p:nvSpPr>
        <p:spPr>
          <a:xfrm>
            <a:off x="838200" y="365125"/>
            <a:ext cx="10515600" cy="1164417"/>
          </a:xfrm>
        </p:spPr>
        <p:txBody>
          <a:bodyPr/>
          <a:lstStyle/>
          <a:p>
            <a:pPr algn="ctr"/>
            <a:r>
              <a:rPr lang="en-US" dirty="0"/>
              <a:t>Case #4</a:t>
            </a:r>
          </a:p>
        </p:txBody>
      </p:sp>
      <p:sp>
        <p:nvSpPr>
          <p:cNvPr id="3" name="Content Placeholder 2">
            <a:extLst>
              <a:ext uri="{FF2B5EF4-FFF2-40B4-BE49-F238E27FC236}">
                <a16:creationId xmlns:a16="http://schemas.microsoft.com/office/drawing/2014/main" id="{101457C0-D9A5-7C44-8956-FEC251F39FD1}"/>
              </a:ext>
            </a:extLst>
          </p:cNvPr>
          <p:cNvSpPr>
            <a:spLocks noGrp="1"/>
          </p:cNvSpPr>
          <p:nvPr>
            <p:ph idx="1"/>
          </p:nvPr>
        </p:nvSpPr>
        <p:spPr>
          <a:xfrm>
            <a:off x="838200" y="1529542"/>
            <a:ext cx="10515600" cy="4647421"/>
          </a:xfrm>
        </p:spPr>
        <p:txBody>
          <a:bodyPr>
            <a:normAutofit/>
          </a:bodyPr>
          <a:lstStyle/>
          <a:p>
            <a:pPr marL="0" indent="0" algn="ctr">
              <a:buNone/>
            </a:pPr>
            <a:endParaRPr lang="en-US" dirty="0"/>
          </a:p>
          <a:p>
            <a:pPr marL="0" indent="0">
              <a:buNone/>
            </a:pPr>
            <a:r>
              <a:rPr lang="en-US" dirty="0"/>
              <a:t>A 34 </a:t>
            </a:r>
            <a:r>
              <a:rPr lang="en-US" dirty="0" err="1"/>
              <a:t>yo</a:t>
            </a:r>
            <a:r>
              <a:rPr lang="en-US" dirty="0"/>
              <a:t> woman with an IUD in place presents to your clinic with bilateral hand (R&gt;L) pain x 4 months. Her exam demonstrates mild R wrist and bilateral 3</a:t>
            </a:r>
            <a:r>
              <a:rPr lang="en-US" baseline="30000" dirty="0"/>
              <a:t>rd</a:t>
            </a:r>
            <a:r>
              <a:rPr lang="en-US" dirty="0"/>
              <a:t> PIP synovitis. She is RF+/CCP+. You obtain baseline labs in anticipation of starting a DMARD and:</a:t>
            </a:r>
          </a:p>
          <a:p>
            <a:pPr marL="514350" indent="-514350">
              <a:buAutoNum type="alphaUcPeriod"/>
            </a:pPr>
            <a:r>
              <a:rPr lang="en-US" dirty="0"/>
              <a:t>Obtain bilateral hand </a:t>
            </a:r>
            <a:r>
              <a:rPr lang="en-US" dirty="0" err="1"/>
              <a:t>Xrays</a:t>
            </a:r>
            <a:endParaRPr lang="en-US" dirty="0"/>
          </a:p>
          <a:p>
            <a:pPr marL="514350" indent="-514350">
              <a:buAutoNum type="alphaUcPeriod"/>
            </a:pPr>
            <a:r>
              <a:rPr lang="en-US" dirty="0"/>
              <a:t>Obtain bilateral hand and wrist </a:t>
            </a:r>
            <a:r>
              <a:rPr lang="en-US" dirty="0" err="1"/>
              <a:t>Xrays</a:t>
            </a:r>
            <a:endParaRPr lang="en-US" dirty="0"/>
          </a:p>
          <a:p>
            <a:pPr marL="514350" indent="-514350">
              <a:buFont typeface="Arial" panose="020B0604020202020204" pitchFamily="34" charset="0"/>
              <a:buAutoNum type="alphaUcPeriod"/>
            </a:pPr>
            <a:r>
              <a:rPr lang="en-US" dirty="0"/>
              <a:t>Obtain bilateral hand, wrist, and foot </a:t>
            </a:r>
            <a:r>
              <a:rPr lang="en-US" dirty="0" err="1"/>
              <a:t>Xrays</a:t>
            </a:r>
            <a:endParaRPr lang="en-US" dirty="0"/>
          </a:p>
          <a:p>
            <a:pPr marL="514350" indent="-514350">
              <a:buFont typeface="Arial" panose="020B0604020202020204" pitchFamily="34" charset="0"/>
              <a:buAutoNum type="alphaUcPeriod"/>
            </a:pPr>
            <a:r>
              <a:rPr lang="en-US" dirty="0">
                <a:solidFill>
                  <a:srgbClr val="FF0000"/>
                </a:solidFill>
              </a:rPr>
              <a:t>Obtain bilateral hand and foot </a:t>
            </a:r>
            <a:r>
              <a:rPr lang="en-US" dirty="0" err="1">
                <a:solidFill>
                  <a:srgbClr val="FF0000"/>
                </a:solidFill>
              </a:rPr>
              <a:t>Xrays</a:t>
            </a:r>
            <a:endParaRPr lang="en-US" dirty="0">
              <a:solidFill>
                <a:srgbClr val="FF0000"/>
              </a:solidFill>
            </a:endParaRPr>
          </a:p>
          <a:p>
            <a:pPr marL="514350" indent="-514350">
              <a:buFont typeface="Arial" panose="020B0604020202020204" pitchFamily="34" charset="0"/>
              <a:buAutoNum type="alphaUcPeriod"/>
            </a:pPr>
            <a:endParaRPr lang="en-US" dirty="0"/>
          </a:p>
          <a:p>
            <a:pPr marL="514350" indent="-514350">
              <a:buAutoNum type="alphaUcPeriod"/>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TextBox 9">
            <a:extLst>
              <a:ext uri="{FF2B5EF4-FFF2-40B4-BE49-F238E27FC236}">
                <a16:creationId xmlns:a16="http://schemas.microsoft.com/office/drawing/2014/main" id="{8B8BADFB-F223-06FC-0091-A33B3727295C}"/>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4090238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430DBAE-EFCF-564D-A840-94E68B009AFB}"/>
              </a:ext>
            </a:extLst>
          </p:cNvPr>
          <p:cNvPicPr>
            <a:picLocks noGrp="1" noChangeAspect="1"/>
          </p:cNvPicPr>
          <p:nvPr>
            <p:ph idx="1"/>
          </p:nvPr>
        </p:nvPicPr>
        <p:blipFill>
          <a:blip r:embed="rId2"/>
          <a:stretch>
            <a:fillRect/>
          </a:stretch>
        </p:blipFill>
        <p:spPr>
          <a:xfrm>
            <a:off x="3623104" y="1690688"/>
            <a:ext cx="4945791" cy="5103636"/>
          </a:xfrm>
          <a:prstGeom prst="rect">
            <a:avLst/>
          </a:prstGeom>
        </p:spPr>
      </p:pic>
      <p:sp>
        <p:nvSpPr>
          <p:cNvPr id="2" name="TextBox 9">
            <a:extLst>
              <a:ext uri="{FF2B5EF4-FFF2-40B4-BE49-F238E27FC236}">
                <a16:creationId xmlns:a16="http://schemas.microsoft.com/office/drawing/2014/main" id="{347C208C-F7F5-11C4-FD0F-A55679C81CD8}"/>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695633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13DF843-AE1F-0C47-BF2B-891345EEF2BB}"/>
              </a:ext>
            </a:extLst>
          </p:cNvPr>
          <p:cNvPicPr>
            <a:picLocks noGrp="1" noChangeAspect="1"/>
          </p:cNvPicPr>
          <p:nvPr>
            <p:ph idx="1"/>
          </p:nvPr>
        </p:nvPicPr>
        <p:blipFill>
          <a:blip r:embed="rId3"/>
          <a:stretch>
            <a:fillRect/>
          </a:stretch>
        </p:blipFill>
        <p:spPr>
          <a:xfrm>
            <a:off x="1589315" y="1147060"/>
            <a:ext cx="7941952" cy="5029903"/>
          </a:xfrm>
        </p:spPr>
      </p:pic>
      <p:sp>
        <p:nvSpPr>
          <p:cNvPr id="2" name="TextBox 9">
            <a:extLst>
              <a:ext uri="{FF2B5EF4-FFF2-40B4-BE49-F238E27FC236}">
                <a16:creationId xmlns:a16="http://schemas.microsoft.com/office/drawing/2014/main" id="{E1F2CE50-E01B-4960-4002-5FE1386A5E6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898322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4D58-4591-9049-8E4D-35A80AA9966B}"/>
              </a:ext>
            </a:extLst>
          </p:cNvPr>
          <p:cNvSpPr>
            <a:spLocks noGrp="1"/>
          </p:cNvSpPr>
          <p:nvPr>
            <p:ph type="title"/>
          </p:nvPr>
        </p:nvSpPr>
        <p:spPr/>
        <p:txBody>
          <a:bodyPr/>
          <a:lstStyle/>
          <a:p>
            <a:pPr algn="ctr"/>
            <a:r>
              <a:rPr lang="en-US" dirty="0"/>
              <a:t>X-rays</a:t>
            </a:r>
          </a:p>
        </p:txBody>
      </p:sp>
      <p:sp>
        <p:nvSpPr>
          <p:cNvPr id="3" name="Content Placeholder 2">
            <a:extLst>
              <a:ext uri="{FF2B5EF4-FFF2-40B4-BE49-F238E27FC236}">
                <a16:creationId xmlns:a16="http://schemas.microsoft.com/office/drawing/2014/main" id="{809807C5-D81A-E447-AF57-A886FBE1810F}"/>
              </a:ext>
            </a:extLst>
          </p:cNvPr>
          <p:cNvSpPr>
            <a:spLocks noGrp="1"/>
          </p:cNvSpPr>
          <p:nvPr>
            <p:ph idx="1"/>
          </p:nvPr>
        </p:nvSpPr>
        <p:spPr/>
        <p:txBody>
          <a:bodyPr/>
          <a:lstStyle/>
          <a:p>
            <a:r>
              <a:rPr lang="en-US" dirty="0"/>
              <a:t>Obtain bilateral hand and foot X-rays</a:t>
            </a:r>
          </a:p>
          <a:p>
            <a:r>
              <a:rPr lang="en-US" dirty="0"/>
              <a:t>5 things to look at on hand X-rays:</a:t>
            </a:r>
          </a:p>
          <a:p>
            <a:pPr lvl="1"/>
            <a:r>
              <a:rPr lang="en-US" dirty="0"/>
              <a:t>Soft tissue swelling</a:t>
            </a:r>
          </a:p>
          <a:p>
            <a:pPr lvl="1"/>
            <a:r>
              <a:rPr lang="en-US" dirty="0"/>
              <a:t>Bone density (periarticular osteopenia)</a:t>
            </a:r>
          </a:p>
          <a:p>
            <a:pPr lvl="1"/>
            <a:r>
              <a:rPr lang="en-US" dirty="0"/>
              <a:t>Alignment</a:t>
            </a:r>
          </a:p>
          <a:p>
            <a:pPr lvl="1"/>
            <a:r>
              <a:rPr lang="en-US" dirty="0"/>
              <a:t>Absence (erosions) of bone</a:t>
            </a:r>
          </a:p>
          <a:p>
            <a:pPr lvl="1"/>
            <a:r>
              <a:rPr lang="en-US" dirty="0"/>
              <a:t>Deposition (chondrocalcinosis, osteophytes) of bone</a:t>
            </a:r>
          </a:p>
          <a:p>
            <a:r>
              <a:rPr lang="en-US" dirty="0"/>
              <a:t>Feet: look at 5</a:t>
            </a:r>
            <a:r>
              <a:rPr lang="en-US" baseline="30000" dirty="0"/>
              <a:t>th</a:t>
            </a:r>
            <a:r>
              <a:rPr lang="en-US" dirty="0"/>
              <a:t> MTP</a:t>
            </a:r>
          </a:p>
        </p:txBody>
      </p:sp>
      <p:sp>
        <p:nvSpPr>
          <p:cNvPr id="4" name="TextBox 9">
            <a:extLst>
              <a:ext uri="{FF2B5EF4-FFF2-40B4-BE49-F238E27FC236}">
                <a16:creationId xmlns:a16="http://schemas.microsoft.com/office/drawing/2014/main" id="{6B7E9B9F-0365-8BDE-0726-0F734D6968A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272529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E723-26EF-8A40-BD48-380ADC1BFFC4}"/>
              </a:ext>
            </a:extLst>
          </p:cNvPr>
          <p:cNvSpPr>
            <a:spLocks noGrp="1"/>
          </p:cNvSpPr>
          <p:nvPr>
            <p:ph type="title"/>
          </p:nvPr>
        </p:nvSpPr>
        <p:spPr/>
        <p:txBody>
          <a:bodyPr/>
          <a:lstStyle/>
          <a:p>
            <a:pPr algn="ctr"/>
            <a:r>
              <a:rPr lang="en-US" dirty="0"/>
              <a:t>Early RA</a:t>
            </a:r>
          </a:p>
        </p:txBody>
      </p:sp>
      <p:pic>
        <p:nvPicPr>
          <p:cNvPr id="5" name="Content Placeholder 4">
            <a:extLst>
              <a:ext uri="{FF2B5EF4-FFF2-40B4-BE49-F238E27FC236}">
                <a16:creationId xmlns:a16="http://schemas.microsoft.com/office/drawing/2014/main" id="{38EE5FC3-A418-4145-8A2F-D996B7F0AB87}"/>
              </a:ext>
            </a:extLst>
          </p:cNvPr>
          <p:cNvPicPr>
            <a:picLocks noGrp="1" noChangeAspect="1"/>
          </p:cNvPicPr>
          <p:nvPr>
            <p:ph idx="1"/>
          </p:nvPr>
        </p:nvPicPr>
        <p:blipFill>
          <a:blip r:embed="rId3"/>
          <a:stretch>
            <a:fillRect/>
          </a:stretch>
        </p:blipFill>
        <p:spPr>
          <a:xfrm>
            <a:off x="4645554" y="1825625"/>
            <a:ext cx="2900892" cy="4351338"/>
          </a:xfrm>
        </p:spPr>
      </p:pic>
      <p:sp>
        <p:nvSpPr>
          <p:cNvPr id="3" name="TextBox 9">
            <a:extLst>
              <a:ext uri="{FF2B5EF4-FFF2-40B4-BE49-F238E27FC236}">
                <a16:creationId xmlns:a16="http://schemas.microsoft.com/office/drawing/2014/main" id="{B35735A4-96B0-41A8-2614-51E7CD0BF0FF}"/>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3413984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15CD-2A61-E942-9221-7D281590B814}"/>
              </a:ext>
            </a:extLst>
          </p:cNvPr>
          <p:cNvSpPr>
            <a:spLocks noGrp="1"/>
          </p:cNvSpPr>
          <p:nvPr>
            <p:ph type="title"/>
          </p:nvPr>
        </p:nvSpPr>
        <p:spPr/>
        <p:txBody>
          <a:bodyPr/>
          <a:lstStyle/>
          <a:p>
            <a:pPr algn="ctr"/>
            <a:r>
              <a:rPr lang="en-US" dirty="0"/>
              <a:t>Progressive X-ray Changes MCP</a:t>
            </a:r>
          </a:p>
        </p:txBody>
      </p:sp>
      <p:pic>
        <p:nvPicPr>
          <p:cNvPr id="5" name="Content Placeholder 4">
            <a:extLst>
              <a:ext uri="{FF2B5EF4-FFF2-40B4-BE49-F238E27FC236}">
                <a16:creationId xmlns:a16="http://schemas.microsoft.com/office/drawing/2014/main" id="{47229733-7D20-3C47-B468-91E3A995F11F}"/>
              </a:ext>
            </a:extLst>
          </p:cNvPr>
          <p:cNvPicPr>
            <a:picLocks noGrp="1" noChangeAspect="1"/>
          </p:cNvPicPr>
          <p:nvPr>
            <p:ph idx="1"/>
          </p:nvPr>
        </p:nvPicPr>
        <p:blipFill>
          <a:blip r:embed="rId3"/>
          <a:stretch>
            <a:fillRect/>
          </a:stretch>
        </p:blipFill>
        <p:spPr>
          <a:xfrm>
            <a:off x="3352800" y="2172494"/>
            <a:ext cx="5486400" cy="3657600"/>
          </a:xfrm>
        </p:spPr>
      </p:pic>
      <p:sp>
        <p:nvSpPr>
          <p:cNvPr id="3" name="TextBox 9">
            <a:extLst>
              <a:ext uri="{FF2B5EF4-FFF2-40B4-BE49-F238E27FC236}">
                <a16:creationId xmlns:a16="http://schemas.microsoft.com/office/drawing/2014/main" id="{98BEEA14-CD93-39E3-B0B5-22C4D68113B5}"/>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99128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93A7-B28E-9749-A39D-59D174E073CD}"/>
              </a:ext>
            </a:extLst>
          </p:cNvPr>
          <p:cNvSpPr>
            <a:spLocks noGrp="1"/>
          </p:cNvSpPr>
          <p:nvPr>
            <p:ph type="title"/>
          </p:nvPr>
        </p:nvSpPr>
        <p:spPr/>
        <p:txBody>
          <a:bodyPr/>
          <a:lstStyle/>
          <a:p>
            <a:pPr algn="ctr"/>
            <a:r>
              <a:rPr lang="en-US" dirty="0"/>
              <a:t>Ulnar Styloid</a:t>
            </a:r>
          </a:p>
        </p:txBody>
      </p:sp>
      <p:pic>
        <p:nvPicPr>
          <p:cNvPr id="5" name="Content Placeholder 4">
            <a:extLst>
              <a:ext uri="{FF2B5EF4-FFF2-40B4-BE49-F238E27FC236}">
                <a16:creationId xmlns:a16="http://schemas.microsoft.com/office/drawing/2014/main" id="{9D9648C0-C9C8-4847-B171-78AADF37C090}"/>
              </a:ext>
            </a:extLst>
          </p:cNvPr>
          <p:cNvPicPr>
            <a:picLocks noGrp="1" noChangeAspect="1"/>
          </p:cNvPicPr>
          <p:nvPr>
            <p:ph idx="1"/>
          </p:nvPr>
        </p:nvPicPr>
        <p:blipFill>
          <a:blip r:embed="rId3"/>
          <a:stretch>
            <a:fillRect/>
          </a:stretch>
        </p:blipFill>
        <p:spPr>
          <a:xfrm>
            <a:off x="3352800" y="2172494"/>
            <a:ext cx="5486400" cy="3657600"/>
          </a:xfrm>
        </p:spPr>
      </p:pic>
      <p:sp>
        <p:nvSpPr>
          <p:cNvPr id="3" name="TextBox 9">
            <a:extLst>
              <a:ext uri="{FF2B5EF4-FFF2-40B4-BE49-F238E27FC236}">
                <a16:creationId xmlns:a16="http://schemas.microsoft.com/office/drawing/2014/main" id="{4686979F-CE6B-5C36-19A8-3229787DB75C}"/>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278457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93A7-B28E-9749-A39D-59D174E073CD}"/>
              </a:ext>
            </a:extLst>
          </p:cNvPr>
          <p:cNvSpPr>
            <a:spLocks noGrp="1"/>
          </p:cNvSpPr>
          <p:nvPr>
            <p:ph type="title"/>
          </p:nvPr>
        </p:nvSpPr>
        <p:spPr/>
        <p:txBody>
          <a:bodyPr/>
          <a:lstStyle/>
          <a:p>
            <a:pPr algn="ctr"/>
            <a:r>
              <a:rPr lang="en-US" dirty="0"/>
              <a:t>RA</a:t>
            </a:r>
          </a:p>
        </p:txBody>
      </p:sp>
      <p:pic>
        <p:nvPicPr>
          <p:cNvPr id="8" name="Content Placeholder 7">
            <a:extLst>
              <a:ext uri="{FF2B5EF4-FFF2-40B4-BE49-F238E27FC236}">
                <a16:creationId xmlns:a16="http://schemas.microsoft.com/office/drawing/2014/main" id="{14DB4C33-EE71-7140-9A27-0938AC41EB44}"/>
              </a:ext>
            </a:extLst>
          </p:cNvPr>
          <p:cNvPicPr>
            <a:picLocks noGrp="1" noChangeAspect="1"/>
          </p:cNvPicPr>
          <p:nvPr>
            <p:ph idx="1"/>
          </p:nvPr>
        </p:nvPicPr>
        <p:blipFill>
          <a:blip r:embed="rId3"/>
          <a:stretch>
            <a:fillRect/>
          </a:stretch>
        </p:blipFill>
        <p:spPr>
          <a:xfrm>
            <a:off x="2950632" y="1825625"/>
            <a:ext cx="6290735" cy="4351338"/>
          </a:xfrm>
        </p:spPr>
      </p:pic>
      <p:sp>
        <p:nvSpPr>
          <p:cNvPr id="3" name="TextBox 9">
            <a:extLst>
              <a:ext uri="{FF2B5EF4-FFF2-40B4-BE49-F238E27FC236}">
                <a16:creationId xmlns:a16="http://schemas.microsoft.com/office/drawing/2014/main" id="{55A62342-2A47-816C-C767-DBF80D20EF78}"/>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3241780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1BA0-C1E8-AE48-BDD5-1124E84F407F}"/>
              </a:ext>
            </a:extLst>
          </p:cNvPr>
          <p:cNvSpPr>
            <a:spLocks noGrp="1"/>
          </p:cNvSpPr>
          <p:nvPr>
            <p:ph type="title"/>
          </p:nvPr>
        </p:nvSpPr>
        <p:spPr>
          <a:xfrm>
            <a:off x="707572" y="365125"/>
            <a:ext cx="10287000" cy="854075"/>
          </a:xfrm>
        </p:spPr>
        <p:txBody>
          <a:bodyPr/>
          <a:lstStyle/>
          <a:p>
            <a:pPr algn="ctr"/>
            <a:r>
              <a:rPr lang="en-US" dirty="0"/>
              <a:t>Not RA</a:t>
            </a:r>
          </a:p>
        </p:txBody>
      </p:sp>
      <p:pic>
        <p:nvPicPr>
          <p:cNvPr id="5" name="Content Placeholder 4">
            <a:extLst>
              <a:ext uri="{FF2B5EF4-FFF2-40B4-BE49-F238E27FC236}">
                <a16:creationId xmlns:a16="http://schemas.microsoft.com/office/drawing/2014/main" id="{E3A5C53A-2C8E-D144-8C40-34F6DE67C982}"/>
              </a:ext>
            </a:extLst>
          </p:cNvPr>
          <p:cNvPicPr>
            <a:picLocks noGrp="1" noChangeAspect="1"/>
          </p:cNvPicPr>
          <p:nvPr>
            <p:ph idx="1"/>
          </p:nvPr>
        </p:nvPicPr>
        <p:blipFill>
          <a:blip r:embed="rId3"/>
          <a:stretch>
            <a:fillRect/>
          </a:stretch>
        </p:blipFill>
        <p:spPr>
          <a:xfrm>
            <a:off x="3951514" y="1117966"/>
            <a:ext cx="4267199" cy="5353395"/>
          </a:xfrm>
        </p:spPr>
      </p:pic>
      <p:sp>
        <p:nvSpPr>
          <p:cNvPr id="3" name="TextBox 9">
            <a:extLst>
              <a:ext uri="{FF2B5EF4-FFF2-40B4-BE49-F238E27FC236}">
                <a16:creationId xmlns:a16="http://schemas.microsoft.com/office/drawing/2014/main" id="{896BACBE-5227-B5DD-5B22-D5FF5AA9C412}"/>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84876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77D2E-3CF5-E741-8864-20B65497030B}"/>
              </a:ext>
            </a:extLst>
          </p:cNvPr>
          <p:cNvSpPr>
            <a:spLocks noGrp="1"/>
          </p:cNvSpPr>
          <p:nvPr>
            <p:ph type="title"/>
          </p:nvPr>
        </p:nvSpPr>
        <p:spPr>
          <a:xfrm>
            <a:off x="838200" y="0"/>
            <a:ext cx="10515600" cy="1325563"/>
          </a:xfrm>
        </p:spPr>
        <p:txBody>
          <a:bodyPr/>
          <a:lstStyle/>
          <a:p>
            <a:pPr algn="ctr"/>
            <a:r>
              <a:rPr lang="en-US" dirty="0"/>
              <a:t>Case #1</a:t>
            </a:r>
          </a:p>
        </p:txBody>
      </p:sp>
      <p:sp>
        <p:nvSpPr>
          <p:cNvPr id="6" name="Content Placeholder 5">
            <a:extLst>
              <a:ext uri="{FF2B5EF4-FFF2-40B4-BE49-F238E27FC236}">
                <a16:creationId xmlns:a16="http://schemas.microsoft.com/office/drawing/2014/main" id="{B6B33AE0-31D9-2E4B-8D99-C5241717BA03}"/>
              </a:ext>
            </a:extLst>
          </p:cNvPr>
          <p:cNvSpPr>
            <a:spLocks noGrp="1"/>
          </p:cNvSpPr>
          <p:nvPr>
            <p:ph idx="1"/>
          </p:nvPr>
        </p:nvSpPr>
        <p:spPr>
          <a:xfrm>
            <a:off x="838200" y="1012371"/>
            <a:ext cx="10515600" cy="5164592"/>
          </a:xfrm>
        </p:spPr>
        <p:txBody>
          <a:bodyPr>
            <a:normAutofit/>
          </a:bodyPr>
          <a:lstStyle/>
          <a:p>
            <a:pPr marL="0" indent="0">
              <a:buNone/>
            </a:pPr>
            <a:r>
              <a:rPr lang="en-US" dirty="0"/>
              <a:t>A 32 </a:t>
            </a:r>
            <a:r>
              <a:rPr lang="en-US" dirty="0" err="1"/>
              <a:t>yo</a:t>
            </a:r>
            <a:r>
              <a:rPr lang="en-US" dirty="0"/>
              <a:t> woman with an IUD in place presents to your clinic reporting pain and stiffness in her hands that last all day. On physical examination she has no joint deformities and tenderness to palpation over PIPs without synovitis. Lab studies show RF+/CCP- and X-rays of her hands are read as “normal.” The next best step is to:</a:t>
            </a:r>
          </a:p>
          <a:p>
            <a:pPr marL="514350" indent="-514350">
              <a:buAutoNum type="alphaUcPeriod"/>
            </a:pPr>
            <a:r>
              <a:rPr lang="en-US" dirty="0"/>
              <a:t>Obtain CBC with diff, complete metabolic panel ESR, CRP, and hepatitis serologies</a:t>
            </a:r>
          </a:p>
          <a:p>
            <a:pPr marL="514350" indent="-514350">
              <a:buAutoNum type="alphaUcPeriod"/>
            </a:pPr>
            <a:r>
              <a:rPr lang="en-US" dirty="0"/>
              <a:t>Obtain CBC with diff, complete metabolic panel, QF and hepatitis serologies in anticipation of starting DMARD such as methotrexate</a:t>
            </a:r>
          </a:p>
          <a:p>
            <a:pPr marL="514350" indent="-514350">
              <a:buAutoNum type="alphaUcPeriod"/>
            </a:pPr>
            <a:r>
              <a:rPr lang="en-US" dirty="0"/>
              <a:t>Start prednisone 5 mg daily</a:t>
            </a:r>
          </a:p>
          <a:p>
            <a:pPr marL="514350" indent="-514350">
              <a:buAutoNum type="alphaUcPeriod"/>
            </a:pPr>
            <a:r>
              <a:rPr lang="en-US" dirty="0"/>
              <a:t>Start Plaquenil 200 mg daily</a:t>
            </a:r>
          </a:p>
          <a:p>
            <a:endParaRPr lang="en-US" dirty="0"/>
          </a:p>
          <a:p>
            <a:pPr marL="0" indent="0">
              <a:buNone/>
            </a:pPr>
            <a:endParaRPr lang="en-US" dirty="0"/>
          </a:p>
          <a:p>
            <a:endParaRPr lang="en-US" dirty="0"/>
          </a:p>
          <a:p>
            <a:pPr marL="0" indent="0">
              <a:buNone/>
            </a:pPr>
            <a:endParaRPr lang="en-US" i="1" dirty="0">
              <a:solidFill>
                <a:srgbClr val="FF0000"/>
              </a:solidFill>
            </a:endParaRPr>
          </a:p>
        </p:txBody>
      </p:sp>
      <p:sp>
        <p:nvSpPr>
          <p:cNvPr id="2" name="TextBox 9">
            <a:extLst>
              <a:ext uri="{FF2B5EF4-FFF2-40B4-BE49-F238E27FC236}">
                <a16:creationId xmlns:a16="http://schemas.microsoft.com/office/drawing/2014/main" id="{91CAA172-914B-7409-E022-B459A56797BD}"/>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602598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77D2E-3CF5-E741-8864-20B65497030B}"/>
              </a:ext>
            </a:extLst>
          </p:cNvPr>
          <p:cNvSpPr>
            <a:spLocks noGrp="1"/>
          </p:cNvSpPr>
          <p:nvPr>
            <p:ph type="title"/>
          </p:nvPr>
        </p:nvSpPr>
        <p:spPr>
          <a:xfrm>
            <a:off x="838200" y="0"/>
            <a:ext cx="10515600" cy="1325563"/>
          </a:xfrm>
        </p:spPr>
        <p:txBody>
          <a:bodyPr/>
          <a:lstStyle/>
          <a:p>
            <a:pPr algn="ctr"/>
            <a:r>
              <a:rPr lang="en-US" dirty="0"/>
              <a:t>Case #1</a:t>
            </a:r>
          </a:p>
        </p:txBody>
      </p:sp>
      <p:sp>
        <p:nvSpPr>
          <p:cNvPr id="6" name="Content Placeholder 5">
            <a:extLst>
              <a:ext uri="{FF2B5EF4-FFF2-40B4-BE49-F238E27FC236}">
                <a16:creationId xmlns:a16="http://schemas.microsoft.com/office/drawing/2014/main" id="{B6B33AE0-31D9-2E4B-8D99-C5241717BA03}"/>
              </a:ext>
            </a:extLst>
          </p:cNvPr>
          <p:cNvSpPr>
            <a:spLocks noGrp="1"/>
          </p:cNvSpPr>
          <p:nvPr>
            <p:ph idx="1"/>
          </p:nvPr>
        </p:nvSpPr>
        <p:spPr>
          <a:xfrm>
            <a:off x="838200" y="1012371"/>
            <a:ext cx="10515600" cy="5164592"/>
          </a:xfrm>
        </p:spPr>
        <p:txBody>
          <a:bodyPr>
            <a:normAutofit/>
          </a:bodyPr>
          <a:lstStyle/>
          <a:p>
            <a:pPr marL="0" indent="0">
              <a:buNone/>
            </a:pPr>
            <a:r>
              <a:rPr lang="en-US" dirty="0"/>
              <a:t>A 32 </a:t>
            </a:r>
            <a:r>
              <a:rPr lang="en-US" dirty="0" err="1"/>
              <a:t>yo</a:t>
            </a:r>
            <a:r>
              <a:rPr lang="en-US" dirty="0"/>
              <a:t> woman with an IUD in place presents to your clinic reporting pain and stiffness in her hands that last all day. On physical examination she has no joint deformities and tenderness to palpation over PIPs without synovitis. Lab studies show </a:t>
            </a:r>
            <a:r>
              <a:rPr lang="en-US" dirty="0">
                <a:solidFill>
                  <a:srgbClr val="FF0000"/>
                </a:solidFill>
              </a:rPr>
              <a:t>RF+/CCP- </a:t>
            </a:r>
            <a:r>
              <a:rPr lang="en-US" dirty="0"/>
              <a:t>and X-rays of her hands are read as “normal.” The next best step is to:</a:t>
            </a:r>
          </a:p>
          <a:p>
            <a:pPr marL="514350" indent="-514350">
              <a:buAutoNum type="alphaUcPeriod"/>
            </a:pPr>
            <a:r>
              <a:rPr lang="en-US" dirty="0">
                <a:solidFill>
                  <a:srgbClr val="FF0000"/>
                </a:solidFill>
              </a:rPr>
              <a:t>Obtain CBC with diff, complete metabolic panel ESR, CRP, and hepatitis serologies</a:t>
            </a:r>
          </a:p>
          <a:p>
            <a:pPr marL="514350" indent="-514350">
              <a:buAutoNum type="alphaUcPeriod"/>
            </a:pPr>
            <a:r>
              <a:rPr lang="en-US" dirty="0"/>
              <a:t>Obtain CBC with diff, complete metabolic panel, QF and hepatitis serologies in anticipation of starting DMARD such as methotrexate</a:t>
            </a:r>
          </a:p>
          <a:p>
            <a:pPr marL="514350" indent="-514350">
              <a:buAutoNum type="alphaUcPeriod"/>
            </a:pPr>
            <a:r>
              <a:rPr lang="en-US" dirty="0"/>
              <a:t>Start prednisone 5 mg daily</a:t>
            </a:r>
          </a:p>
          <a:p>
            <a:pPr marL="514350" indent="-514350">
              <a:buAutoNum type="alphaUcPeriod"/>
            </a:pPr>
            <a:r>
              <a:rPr lang="en-US" dirty="0"/>
              <a:t>Start Plaquenil 200 mg daily</a:t>
            </a:r>
          </a:p>
          <a:p>
            <a:endParaRPr lang="en-US" dirty="0"/>
          </a:p>
          <a:p>
            <a:pPr marL="0" indent="0">
              <a:buNone/>
            </a:pPr>
            <a:endParaRPr lang="en-US" dirty="0"/>
          </a:p>
          <a:p>
            <a:endParaRPr lang="en-US" dirty="0"/>
          </a:p>
          <a:p>
            <a:pPr marL="0" indent="0">
              <a:buNone/>
            </a:pPr>
            <a:endParaRPr lang="en-US" i="1" dirty="0">
              <a:solidFill>
                <a:srgbClr val="FF0000"/>
              </a:solidFill>
            </a:endParaRPr>
          </a:p>
        </p:txBody>
      </p:sp>
      <p:sp>
        <p:nvSpPr>
          <p:cNvPr id="2" name="TextBox 9">
            <a:extLst>
              <a:ext uri="{FF2B5EF4-FFF2-40B4-BE49-F238E27FC236}">
                <a16:creationId xmlns:a16="http://schemas.microsoft.com/office/drawing/2014/main" id="{91E72C3E-6522-C961-8792-C1F9AB67F3CA}"/>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421151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B83A-2C41-714B-A98E-D20569672564}"/>
              </a:ext>
            </a:extLst>
          </p:cNvPr>
          <p:cNvSpPr>
            <a:spLocks noGrp="1"/>
          </p:cNvSpPr>
          <p:nvPr>
            <p:ph type="title"/>
          </p:nvPr>
        </p:nvSpPr>
        <p:spPr/>
        <p:txBody>
          <a:bodyPr/>
          <a:lstStyle/>
          <a:p>
            <a:pPr algn="ctr"/>
            <a:r>
              <a:rPr lang="en-US" dirty="0"/>
              <a:t>Rheumatoid Factors</a:t>
            </a:r>
          </a:p>
        </p:txBody>
      </p:sp>
      <p:sp>
        <p:nvSpPr>
          <p:cNvPr id="3" name="Content Placeholder 2">
            <a:extLst>
              <a:ext uri="{FF2B5EF4-FFF2-40B4-BE49-F238E27FC236}">
                <a16:creationId xmlns:a16="http://schemas.microsoft.com/office/drawing/2014/main" id="{41D665ED-D0D4-1C43-BDCB-4FB75FFDCF88}"/>
              </a:ext>
            </a:extLst>
          </p:cNvPr>
          <p:cNvSpPr>
            <a:spLocks noGrp="1"/>
          </p:cNvSpPr>
          <p:nvPr>
            <p:ph sz="half" idx="1"/>
          </p:nvPr>
        </p:nvSpPr>
        <p:spPr>
          <a:xfrm>
            <a:off x="315686" y="1607909"/>
            <a:ext cx="5181600" cy="4892643"/>
          </a:xfrm>
        </p:spPr>
        <p:txBody>
          <a:bodyPr/>
          <a:lstStyle/>
          <a:p>
            <a:r>
              <a:rPr lang="en-US" dirty="0"/>
              <a:t>RF are autoantibodies directed against the Fc portion of immunoglobulin G </a:t>
            </a:r>
          </a:p>
          <a:p>
            <a:r>
              <a:rPr lang="en-US" dirty="0"/>
              <a:t>70-80% sensitivity</a:t>
            </a:r>
          </a:p>
          <a:p>
            <a:r>
              <a:rPr lang="en-US" dirty="0"/>
              <a:t>Lack specificity but high titer is more specific for RA in a patient with polyarthritis</a:t>
            </a:r>
          </a:p>
        </p:txBody>
      </p:sp>
      <p:pic>
        <p:nvPicPr>
          <p:cNvPr id="8" name="Content Placeholder 7">
            <a:extLst>
              <a:ext uri="{FF2B5EF4-FFF2-40B4-BE49-F238E27FC236}">
                <a16:creationId xmlns:a16="http://schemas.microsoft.com/office/drawing/2014/main" id="{96CCF18E-F956-6848-9650-9F1D6DB3A371}"/>
              </a:ext>
            </a:extLst>
          </p:cNvPr>
          <p:cNvPicPr>
            <a:picLocks noGrp="1" noChangeAspect="1"/>
          </p:cNvPicPr>
          <p:nvPr>
            <p:ph sz="half" idx="2"/>
          </p:nvPr>
        </p:nvPicPr>
        <p:blipFill>
          <a:blip r:embed="rId2"/>
          <a:stretch>
            <a:fillRect/>
          </a:stretch>
        </p:blipFill>
        <p:spPr>
          <a:xfrm>
            <a:off x="5962239" y="1690688"/>
            <a:ext cx="5914075" cy="3653059"/>
          </a:xfrm>
        </p:spPr>
      </p:pic>
      <p:sp>
        <p:nvSpPr>
          <p:cNvPr id="4" name="TextBox 9">
            <a:extLst>
              <a:ext uri="{FF2B5EF4-FFF2-40B4-BE49-F238E27FC236}">
                <a16:creationId xmlns:a16="http://schemas.microsoft.com/office/drawing/2014/main" id="{8232FB05-49C1-7DE7-F371-6FB86BDE87D2}"/>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40332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24A1-BAD7-3F43-A3A9-E202AEB46228}"/>
              </a:ext>
            </a:extLst>
          </p:cNvPr>
          <p:cNvSpPr>
            <a:spLocks noGrp="1"/>
          </p:cNvSpPr>
          <p:nvPr>
            <p:ph type="title"/>
          </p:nvPr>
        </p:nvSpPr>
        <p:spPr/>
        <p:txBody>
          <a:bodyPr/>
          <a:lstStyle/>
          <a:p>
            <a:pPr algn="ctr"/>
            <a:r>
              <a:rPr lang="en-US" dirty="0"/>
              <a:t>RF+ “Mimics”</a:t>
            </a:r>
          </a:p>
        </p:txBody>
      </p:sp>
      <p:sp>
        <p:nvSpPr>
          <p:cNvPr id="7" name="Content Placeholder 6">
            <a:extLst>
              <a:ext uri="{FF2B5EF4-FFF2-40B4-BE49-F238E27FC236}">
                <a16:creationId xmlns:a16="http://schemas.microsoft.com/office/drawing/2014/main" id="{B4A70595-9E52-E046-927D-0544723A8BA1}"/>
              </a:ext>
            </a:extLst>
          </p:cNvPr>
          <p:cNvSpPr>
            <a:spLocks noGrp="1"/>
          </p:cNvSpPr>
          <p:nvPr>
            <p:ph idx="1"/>
          </p:nvPr>
        </p:nvSpPr>
        <p:spPr>
          <a:xfrm>
            <a:off x="598516" y="1825625"/>
            <a:ext cx="11039302" cy="4351338"/>
          </a:xfrm>
        </p:spPr>
        <p:txBody>
          <a:bodyPr/>
          <a:lstStyle/>
          <a:p>
            <a:endParaRPr lang="en-US" dirty="0"/>
          </a:p>
          <a:p>
            <a:r>
              <a:rPr lang="en-US" dirty="0"/>
              <a:t>Positive RF can (and often does) occur in the following conditions: </a:t>
            </a:r>
          </a:p>
          <a:p>
            <a:pPr lvl="1"/>
            <a:r>
              <a:rPr lang="en-US" dirty="0"/>
              <a:t>Chronic viral infections i.e. HCV</a:t>
            </a:r>
          </a:p>
          <a:p>
            <a:pPr lvl="1"/>
            <a:r>
              <a:rPr lang="en-US" dirty="0"/>
              <a:t>Chronic Bacterial Infections i.e. SBE, Osteomyelitis, Dental abscess</a:t>
            </a:r>
          </a:p>
          <a:p>
            <a:pPr lvl="1"/>
            <a:r>
              <a:rPr lang="en-US" dirty="0"/>
              <a:t>Other Autoimmune Conditions i.e. SLE,  Sjogren’s, Cryoglobulinemia</a:t>
            </a:r>
          </a:p>
          <a:p>
            <a:pPr lvl="1"/>
            <a:r>
              <a:rPr lang="en-US" dirty="0"/>
              <a:t>Other Disease i.e. IPF, Cirrhosis, Sarcoidosis</a:t>
            </a:r>
          </a:p>
          <a:p>
            <a:pPr lvl="1"/>
            <a:r>
              <a:rPr lang="en-US" dirty="0"/>
              <a:t>Malignancy i.e. lymphoma</a:t>
            </a:r>
          </a:p>
          <a:p>
            <a:pPr lvl="1"/>
            <a:r>
              <a:rPr lang="en-US" dirty="0"/>
              <a:t>5-10% of healthy US population; prevalence in healthy individuals rises with age</a:t>
            </a:r>
          </a:p>
          <a:p>
            <a:pPr marL="0" indent="0">
              <a:buNone/>
            </a:pPr>
            <a:endParaRPr lang="en-US" dirty="0"/>
          </a:p>
        </p:txBody>
      </p:sp>
      <p:sp>
        <p:nvSpPr>
          <p:cNvPr id="3" name="TextBox 9">
            <a:extLst>
              <a:ext uri="{FF2B5EF4-FFF2-40B4-BE49-F238E27FC236}">
                <a16:creationId xmlns:a16="http://schemas.microsoft.com/office/drawing/2014/main" id="{A6DB4702-909E-55A0-CD91-E622A1DFEBA2}"/>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79588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77D2E-3CF5-E741-8864-20B65497030B}"/>
              </a:ext>
            </a:extLst>
          </p:cNvPr>
          <p:cNvSpPr>
            <a:spLocks noGrp="1"/>
          </p:cNvSpPr>
          <p:nvPr>
            <p:ph type="title"/>
          </p:nvPr>
        </p:nvSpPr>
        <p:spPr>
          <a:xfrm>
            <a:off x="838200" y="0"/>
            <a:ext cx="10515600" cy="1325563"/>
          </a:xfrm>
        </p:spPr>
        <p:txBody>
          <a:bodyPr/>
          <a:lstStyle/>
          <a:p>
            <a:pPr algn="ctr"/>
            <a:r>
              <a:rPr lang="en-US" dirty="0"/>
              <a:t>Case #1 Conclusion</a:t>
            </a:r>
          </a:p>
        </p:txBody>
      </p:sp>
      <p:sp>
        <p:nvSpPr>
          <p:cNvPr id="6" name="Content Placeholder 5">
            <a:extLst>
              <a:ext uri="{FF2B5EF4-FFF2-40B4-BE49-F238E27FC236}">
                <a16:creationId xmlns:a16="http://schemas.microsoft.com/office/drawing/2014/main" id="{B6B33AE0-31D9-2E4B-8D99-C5241717BA03}"/>
              </a:ext>
            </a:extLst>
          </p:cNvPr>
          <p:cNvSpPr>
            <a:spLocks noGrp="1"/>
          </p:cNvSpPr>
          <p:nvPr>
            <p:ph idx="1"/>
          </p:nvPr>
        </p:nvSpPr>
        <p:spPr>
          <a:xfrm>
            <a:off x="838200" y="1012371"/>
            <a:ext cx="10515600" cy="5164592"/>
          </a:xfrm>
        </p:spPr>
        <p:txBody>
          <a:bodyPr>
            <a:normAutofit/>
          </a:bodyPr>
          <a:lstStyle/>
          <a:p>
            <a:pPr marL="0" indent="0">
              <a:buNone/>
            </a:pPr>
            <a:r>
              <a:rPr lang="en-US" dirty="0"/>
              <a:t>A 32 </a:t>
            </a:r>
            <a:r>
              <a:rPr lang="en-US" dirty="0" err="1"/>
              <a:t>yo</a:t>
            </a:r>
            <a:r>
              <a:rPr lang="en-US" dirty="0"/>
              <a:t> woman with an IUD in place presents to your clinic reporting pain and stiffness in her hands that last all day. On physical examination she has no joint deformities and tenderness to palpation over PIPs without synovitis. Lab studies show </a:t>
            </a:r>
            <a:r>
              <a:rPr lang="en-US" dirty="0">
                <a:solidFill>
                  <a:srgbClr val="FF0000"/>
                </a:solidFill>
              </a:rPr>
              <a:t>RF+/CCP- </a:t>
            </a:r>
            <a:r>
              <a:rPr lang="en-US" dirty="0"/>
              <a:t>and X-rays of her hands are read as “normal.”</a:t>
            </a:r>
          </a:p>
          <a:p>
            <a:pPr marL="0" indent="0">
              <a:buNone/>
            </a:pPr>
            <a:endParaRPr lang="en-US" dirty="0"/>
          </a:p>
          <a:p>
            <a:pPr marL="0" indent="0">
              <a:buNone/>
            </a:pPr>
            <a:r>
              <a:rPr lang="en-US" dirty="0"/>
              <a:t>Her Hepatitis C antibody is positive and she has a high viral load. You start her on Hep C therapy and her arthralgias resolve with treatment.</a:t>
            </a:r>
          </a:p>
          <a:p>
            <a:pPr marL="0" indent="0">
              <a:buNone/>
            </a:pPr>
            <a:endParaRPr lang="en-US" dirty="0"/>
          </a:p>
          <a:p>
            <a:endParaRPr lang="en-US" dirty="0"/>
          </a:p>
          <a:p>
            <a:pPr marL="0" indent="0">
              <a:buNone/>
            </a:pPr>
            <a:endParaRPr lang="en-US" i="1" dirty="0">
              <a:solidFill>
                <a:srgbClr val="FF0000"/>
              </a:solidFill>
            </a:endParaRPr>
          </a:p>
        </p:txBody>
      </p:sp>
      <p:sp>
        <p:nvSpPr>
          <p:cNvPr id="2" name="TextBox 9">
            <a:extLst>
              <a:ext uri="{FF2B5EF4-FFF2-40B4-BE49-F238E27FC236}">
                <a16:creationId xmlns:a16="http://schemas.microsoft.com/office/drawing/2014/main" id="{67E31C96-95F8-C227-3C04-9A58D2EA15E8}"/>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36916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D165-834A-CE42-8575-C82C13C9D3BA}"/>
              </a:ext>
            </a:extLst>
          </p:cNvPr>
          <p:cNvSpPr>
            <a:spLocks noGrp="1"/>
          </p:cNvSpPr>
          <p:nvPr>
            <p:ph type="title"/>
          </p:nvPr>
        </p:nvSpPr>
        <p:spPr/>
        <p:txBody>
          <a:bodyPr/>
          <a:lstStyle/>
          <a:p>
            <a:pPr algn="ctr"/>
            <a:r>
              <a:rPr lang="en-US" dirty="0"/>
              <a:t>Case #2</a:t>
            </a:r>
          </a:p>
        </p:txBody>
      </p:sp>
      <p:sp>
        <p:nvSpPr>
          <p:cNvPr id="3" name="Content Placeholder 2">
            <a:extLst>
              <a:ext uri="{FF2B5EF4-FFF2-40B4-BE49-F238E27FC236}">
                <a16:creationId xmlns:a16="http://schemas.microsoft.com/office/drawing/2014/main" id="{B8378CF6-91A9-1140-AA19-95C97AE83B85}"/>
              </a:ext>
            </a:extLst>
          </p:cNvPr>
          <p:cNvSpPr>
            <a:spLocks noGrp="1"/>
          </p:cNvSpPr>
          <p:nvPr>
            <p:ph idx="1"/>
          </p:nvPr>
        </p:nvSpPr>
        <p:spPr/>
        <p:txBody>
          <a:bodyPr>
            <a:normAutofit/>
          </a:bodyPr>
          <a:lstStyle/>
          <a:p>
            <a:pPr marL="0" indent="0">
              <a:buNone/>
            </a:pPr>
            <a:r>
              <a:rPr lang="en-US" dirty="0"/>
              <a:t>A 58 </a:t>
            </a:r>
            <a:r>
              <a:rPr lang="en-US" dirty="0" err="1"/>
              <a:t>yo</a:t>
            </a:r>
            <a:r>
              <a:rPr lang="en-US" dirty="0"/>
              <a:t> man presents to your clinic reporting morning stiffness and joint pain with swelling in hands, wrists, elbows, knees and feet x 6 months. Physical examination demonstrates right wrist, bilateral MCP, &amp; L 3</a:t>
            </a:r>
            <a:r>
              <a:rPr lang="en-US" baseline="30000" dirty="0"/>
              <a:t>rd</a:t>
            </a:r>
            <a:r>
              <a:rPr lang="en-US" dirty="0"/>
              <a:t> PIP synovitis, L ankle effusion and MTP tenderness to squeeze. Labs show elevated ESR &amp; CRP,  and RF-/CCP-. Is this RA?</a:t>
            </a:r>
          </a:p>
          <a:p>
            <a:pPr marL="0" indent="0">
              <a:buNone/>
            </a:pPr>
            <a:endParaRPr lang="en-US" dirty="0"/>
          </a:p>
          <a:p>
            <a:pPr marL="0" indent="0">
              <a:buNone/>
            </a:pPr>
            <a:r>
              <a:rPr lang="en-US" dirty="0"/>
              <a:t>Yes/No</a:t>
            </a:r>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
        <p:nvSpPr>
          <p:cNvPr id="4" name="TextBox 9">
            <a:extLst>
              <a:ext uri="{FF2B5EF4-FFF2-40B4-BE49-F238E27FC236}">
                <a16:creationId xmlns:a16="http://schemas.microsoft.com/office/drawing/2014/main" id="{F37A2851-ED7D-AA75-2907-E7A79107E6C1}"/>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275291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D165-834A-CE42-8575-C82C13C9D3BA}"/>
              </a:ext>
            </a:extLst>
          </p:cNvPr>
          <p:cNvSpPr>
            <a:spLocks noGrp="1"/>
          </p:cNvSpPr>
          <p:nvPr>
            <p:ph type="title"/>
          </p:nvPr>
        </p:nvSpPr>
        <p:spPr/>
        <p:txBody>
          <a:bodyPr/>
          <a:lstStyle/>
          <a:p>
            <a:pPr algn="ctr"/>
            <a:r>
              <a:rPr lang="en-US" dirty="0"/>
              <a:t>Case #2</a:t>
            </a:r>
          </a:p>
        </p:txBody>
      </p:sp>
      <p:sp>
        <p:nvSpPr>
          <p:cNvPr id="3" name="Content Placeholder 2">
            <a:extLst>
              <a:ext uri="{FF2B5EF4-FFF2-40B4-BE49-F238E27FC236}">
                <a16:creationId xmlns:a16="http://schemas.microsoft.com/office/drawing/2014/main" id="{B8378CF6-91A9-1140-AA19-95C97AE83B85}"/>
              </a:ext>
            </a:extLst>
          </p:cNvPr>
          <p:cNvSpPr>
            <a:spLocks noGrp="1"/>
          </p:cNvSpPr>
          <p:nvPr>
            <p:ph idx="1"/>
          </p:nvPr>
        </p:nvSpPr>
        <p:spPr/>
        <p:txBody>
          <a:bodyPr>
            <a:normAutofit fontScale="92500" lnSpcReduction="10000"/>
          </a:bodyPr>
          <a:lstStyle/>
          <a:p>
            <a:pPr marL="0" indent="0">
              <a:buNone/>
            </a:pPr>
            <a:r>
              <a:rPr lang="en-US" sz="3000" dirty="0"/>
              <a:t>A 58 </a:t>
            </a:r>
            <a:r>
              <a:rPr lang="en-US" sz="3000" dirty="0" err="1"/>
              <a:t>yo</a:t>
            </a:r>
            <a:r>
              <a:rPr lang="en-US" sz="3000" dirty="0"/>
              <a:t> man presents to your clinic reporting morning stiffness and joint pain with swelling in hands, wrists, elbows, knees and feet. Physical examination demonstrates right wrist, bilateral MCP, &amp; L 3</a:t>
            </a:r>
            <a:r>
              <a:rPr lang="en-US" sz="3000" baseline="30000" dirty="0"/>
              <a:t>rd</a:t>
            </a:r>
            <a:r>
              <a:rPr lang="en-US" sz="3000" dirty="0"/>
              <a:t> PIP synovitis, L ankle effusion and MTP tenderness to squeeze. Labs show elevated ESR &amp; CRP,  and </a:t>
            </a:r>
            <a:r>
              <a:rPr lang="en-US" sz="3000" dirty="0">
                <a:solidFill>
                  <a:srgbClr val="FF0000"/>
                </a:solidFill>
              </a:rPr>
              <a:t>RF-/CCP-</a:t>
            </a:r>
            <a:r>
              <a:rPr lang="en-US" sz="3000" dirty="0"/>
              <a:t>. Is this RA?</a:t>
            </a:r>
          </a:p>
          <a:p>
            <a:pPr marL="0" indent="0">
              <a:buNone/>
            </a:pPr>
            <a:endParaRPr lang="en-US" sz="3000" dirty="0"/>
          </a:p>
          <a:p>
            <a:pPr marL="0" indent="0">
              <a:buNone/>
            </a:pPr>
            <a:r>
              <a:rPr lang="en-US" sz="3000" dirty="0">
                <a:solidFill>
                  <a:srgbClr val="FF0000"/>
                </a:solidFill>
              </a:rPr>
              <a:t>Yes*</a:t>
            </a:r>
          </a:p>
          <a:p>
            <a:pPr marL="0" indent="0">
              <a:buNone/>
            </a:pPr>
            <a:endParaRPr lang="en-US" dirty="0">
              <a:solidFill>
                <a:srgbClr val="FF0000"/>
              </a:solidFill>
            </a:endParaRPr>
          </a:p>
          <a:p>
            <a:pPr marL="0" indent="0">
              <a:buNone/>
            </a:pPr>
            <a:r>
              <a:rPr lang="en-US" dirty="0"/>
              <a:t>*</a:t>
            </a:r>
            <a:r>
              <a:rPr lang="en-US" i="1" dirty="0"/>
              <a:t>Real answer is probably – you would obtain </a:t>
            </a:r>
            <a:r>
              <a:rPr lang="en-US" i="1" dirty="0" err="1"/>
              <a:t>Xrays</a:t>
            </a:r>
            <a:r>
              <a:rPr lang="en-US" i="1" dirty="0"/>
              <a:t> to r/o crystal arthritis, psoriatic arthritis, OA, etc. but given history and PE findings (joint distribution!) RA is top of your </a:t>
            </a:r>
            <a:r>
              <a:rPr lang="en-US" i="1" dirty="0" err="1"/>
              <a:t>ddx</a:t>
            </a:r>
            <a:r>
              <a:rPr lang="en-US" i="1" dirty="0"/>
              <a:t> </a:t>
            </a:r>
            <a:endParaRPr lang="en-US" dirty="0"/>
          </a:p>
          <a:p>
            <a:pPr marL="0" indent="0">
              <a:buNone/>
            </a:pPr>
            <a:endParaRPr lang="en-US" dirty="0">
              <a:solidFill>
                <a:srgbClr val="FF0000"/>
              </a:solidFill>
            </a:endParaRPr>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
        <p:nvSpPr>
          <p:cNvPr id="4" name="TextBox 9">
            <a:extLst>
              <a:ext uri="{FF2B5EF4-FFF2-40B4-BE49-F238E27FC236}">
                <a16:creationId xmlns:a16="http://schemas.microsoft.com/office/drawing/2014/main" id="{599809CB-8FB4-9416-1596-198AE5059124}"/>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Fall 2023</a:t>
            </a:r>
          </a:p>
        </p:txBody>
      </p:sp>
    </p:spTree>
    <p:extLst>
      <p:ext uri="{BB962C8B-B14F-4D97-AF65-F5344CB8AC3E}">
        <p14:creationId xmlns:p14="http://schemas.microsoft.com/office/powerpoint/2010/main" val="1591385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F7600F-C8B1-47EB-B03F-83C092996AA3}">
  <ds:schemaRefs>
    <ds:schemaRef ds:uri="http://schemas.microsoft.com/office/2006/metadata/properties"/>
    <ds:schemaRef ds:uri="http://schemas.microsoft.com/office/infopath/2007/PartnerControls"/>
    <ds:schemaRef ds:uri="d92a44d9-cee3-4bac-871c-d665e403a4e1"/>
    <ds:schemaRef ds:uri="6113e5c4-20a0-41da-a0da-fe74194b9795"/>
  </ds:schemaRefs>
</ds:datastoreItem>
</file>

<file path=customXml/itemProps2.xml><?xml version="1.0" encoding="utf-8"?>
<ds:datastoreItem xmlns:ds="http://schemas.openxmlformats.org/officeDocument/2006/customXml" ds:itemID="{5A2A87E0-78B7-4C83-B0A1-531F40676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a44d9-cee3-4bac-871c-d665e403a4e1"/>
    <ds:schemaRef ds:uri="6113e5c4-20a0-41da-a0da-fe74194b9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8BB270-5439-485B-B959-B33E76078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3912</TotalTime>
  <Words>2058</Words>
  <Application>Microsoft Macintosh PowerPoint</Application>
  <PresentationFormat>Widescreen</PresentationFormat>
  <Paragraphs>220</Paragraphs>
  <Slides>28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Open Sans</vt:lpstr>
      <vt:lpstr>Office Theme</vt:lpstr>
      <vt:lpstr>Welcome!</vt:lpstr>
      <vt:lpstr>PowerPoint Presentation</vt:lpstr>
      <vt:lpstr>Case #1</vt:lpstr>
      <vt:lpstr>Case #1</vt:lpstr>
      <vt:lpstr>Rheumatoid Factors</vt:lpstr>
      <vt:lpstr>RF+ “Mimics”</vt:lpstr>
      <vt:lpstr>Case #1 Conclusion</vt:lpstr>
      <vt:lpstr>Case #2</vt:lpstr>
      <vt:lpstr>Case #2</vt:lpstr>
      <vt:lpstr>Seronegative (RF-/CCP-) RA</vt:lpstr>
      <vt:lpstr>Case #2.5</vt:lpstr>
      <vt:lpstr>Case #2.5</vt:lpstr>
      <vt:lpstr>PowerPoint Presentation</vt:lpstr>
      <vt:lpstr>Case #3</vt:lpstr>
      <vt:lpstr>Case #3</vt:lpstr>
      <vt:lpstr>Anti-CCP antibody in RA</vt:lpstr>
      <vt:lpstr>RF and CCP in rheumatoid arthritis</vt:lpstr>
      <vt:lpstr>Additional Labs</vt:lpstr>
      <vt:lpstr>Case #4</vt:lpstr>
      <vt:lpstr>Case #4</vt:lpstr>
      <vt:lpstr>PowerPoint Presentation</vt:lpstr>
      <vt:lpstr>PowerPoint Presentation</vt:lpstr>
      <vt:lpstr>X-rays</vt:lpstr>
      <vt:lpstr>Early RA</vt:lpstr>
      <vt:lpstr>Progressive X-ray Changes MCP</vt:lpstr>
      <vt:lpstr>Ulnar Styloid</vt:lpstr>
      <vt:lpstr>RA</vt:lpstr>
      <vt:lpstr>Not 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Jennifer Mandal</dc:creator>
  <cp:lastModifiedBy>Carroway, Tabitha</cp:lastModifiedBy>
  <cp:revision>47</cp:revision>
  <dcterms:created xsi:type="dcterms:W3CDTF">2021-09-10T23:05:28Z</dcterms:created>
  <dcterms:modified xsi:type="dcterms:W3CDTF">2023-09-19T17:29:29Z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y fmtid="{D5CDD505-2E9C-101B-9397-08002B2CF9AE}" pid="3" name="MediaServiceImageTags">
    <vt:lpwstr/>
  </property>
</Properties>
</file>