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6"/>
  </p:notesMasterIdLst>
  <p:sldIdLst>
    <p:sldId id="257" r:id="rId2"/>
    <p:sldId id="315" r:id="rId3"/>
    <p:sldId id="317" r:id="rId4"/>
    <p:sldId id="318" r:id="rId5"/>
    <p:sldId id="258" r:id="rId6"/>
    <p:sldId id="319" r:id="rId7"/>
    <p:sldId id="320" r:id="rId8"/>
    <p:sldId id="260" r:id="rId9"/>
    <p:sldId id="321" r:id="rId10"/>
    <p:sldId id="345" r:id="rId11"/>
    <p:sldId id="343" r:id="rId12"/>
    <p:sldId id="323" r:id="rId13"/>
    <p:sldId id="331" r:id="rId14"/>
    <p:sldId id="269" r:id="rId15"/>
    <p:sldId id="270" r:id="rId16"/>
    <p:sldId id="271" r:id="rId17"/>
    <p:sldId id="273" r:id="rId18"/>
    <p:sldId id="346" r:id="rId19"/>
    <p:sldId id="367" r:id="rId20"/>
    <p:sldId id="344" r:id="rId21"/>
    <p:sldId id="347" r:id="rId22"/>
    <p:sldId id="348" r:id="rId23"/>
    <p:sldId id="349" r:id="rId24"/>
    <p:sldId id="350" r:id="rId25"/>
    <p:sldId id="366" r:id="rId26"/>
    <p:sldId id="354" r:id="rId27"/>
    <p:sldId id="351" r:id="rId28"/>
    <p:sldId id="278" r:id="rId29"/>
    <p:sldId id="277" r:id="rId30"/>
    <p:sldId id="353" r:id="rId31"/>
    <p:sldId id="359" r:id="rId32"/>
    <p:sldId id="361" r:id="rId33"/>
    <p:sldId id="368" r:id="rId34"/>
    <p:sldId id="369" r:id="rId35"/>
    <p:sldId id="355" r:id="rId36"/>
    <p:sldId id="352" r:id="rId37"/>
    <p:sldId id="365" r:id="rId38"/>
    <p:sldId id="356" r:id="rId39"/>
    <p:sldId id="358" r:id="rId40"/>
    <p:sldId id="360" r:id="rId41"/>
    <p:sldId id="286" r:id="rId42"/>
    <p:sldId id="362" r:id="rId43"/>
    <p:sldId id="363" r:id="rId44"/>
    <p:sldId id="36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1079"/>
  </p:normalViewPr>
  <p:slideViewPr>
    <p:cSldViewPr snapToGrid="0">
      <p:cViewPr>
        <p:scale>
          <a:sx n="70" d="100"/>
          <a:sy n="70" d="100"/>
        </p:scale>
        <p:origin x="976" y="6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134835-9028-5546-A72E-5EAD093DE45F}" type="datetimeFigureOut">
              <a:rPr lang="en-US" smtClean="0"/>
              <a:t>3/3/24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6FC8DE-FE3A-E846-96E3-79A337F4538C}" type="slidenum">
              <a:rPr lang="en-US" smtClean="0"/>
              <a:t>‹#›</a:t>
            </a:fld>
            <a:endParaRPr lang="en-US"/>
          </a:p>
        </p:txBody>
      </p:sp>
    </p:spTree>
    <p:extLst>
      <p:ext uri="{BB962C8B-B14F-4D97-AF65-F5344CB8AC3E}">
        <p14:creationId xmlns:p14="http://schemas.microsoft.com/office/powerpoint/2010/main" val="1244621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D9917-8088-194C-91C9-05CF2BDB56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942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Greenland et al in the British journal of Anesthesia – 2010</a:t>
            </a:r>
          </a:p>
          <a:p>
            <a:r>
              <a:rPr lang="en-US" dirty="0"/>
              <a:t>Top – neutral position</a:t>
            </a:r>
          </a:p>
          <a:p>
            <a:r>
              <a:rPr lang="en-US" dirty="0"/>
              <a:t>Bottom – sniffing position</a:t>
            </a:r>
          </a:p>
        </p:txBody>
      </p:sp>
      <p:sp>
        <p:nvSpPr>
          <p:cNvPr id="4" name="Slide Number Placeholder 3"/>
          <p:cNvSpPr>
            <a:spLocks noGrp="1"/>
          </p:cNvSpPr>
          <p:nvPr>
            <p:ph type="sldNum" sz="quarter" idx="5"/>
          </p:nvPr>
        </p:nvSpPr>
        <p:spPr/>
        <p:txBody>
          <a:bodyPr/>
          <a:lstStyle/>
          <a:p>
            <a:fld id="{336FC8DE-FE3A-E846-96E3-79A337F4538C}" type="slidenum">
              <a:rPr lang="en-US" smtClean="0"/>
              <a:t>18</a:t>
            </a:fld>
            <a:endParaRPr lang="en-US"/>
          </a:p>
        </p:txBody>
      </p:sp>
    </p:spTree>
    <p:extLst>
      <p:ext uri="{BB962C8B-B14F-4D97-AF65-F5344CB8AC3E}">
        <p14:creationId xmlns:p14="http://schemas.microsoft.com/office/powerpoint/2010/main" val="1830318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Shastri, Madhur &amp; Chong, Wai Chin &amp; Peterson, Gregory &amp; Patel, Rahul &amp; Mahmood, Malik &amp; Kumar </a:t>
            </a:r>
            <a:r>
              <a:rPr lang="en-US" dirty="0" err="1"/>
              <a:t>Chellappan</a:t>
            </a:r>
            <a:r>
              <a:rPr lang="en-US" dirty="0"/>
              <a:t>, Dinesh &amp; </a:t>
            </a:r>
            <a:r>
              <a:rPr lang="en-US" dirty="0" err="1"/>
              <a:t>Hansbro</a:t>
            </a:r>
            <a:r>
              <a:rPr lang="en-US" dirty="0"/>
              <a:t>, Nicole &amp; Shukla, Shakti &amp; </a:t>
            </a:r>
            <a:r>
              <a:rPr lang="en-US" dirty="0" err="1"/>
              <a:t>Hansbro</a:t>
            </a:r>
            <a:r>
              <a:rPr lang="en-US" dirty="0"/>
              <a:t>, Philip &amp; </a:t>
            </a:r>
            <a:r>
              <a:rPr lang="en-US" dirty="0" err="1"/>
              <a:t>Dua</a:t>
            </a:r>
            <a:r>
              <a:rPr lang="en-US" dirty="0"/>
              <a:t>, Kamal. (2021). Emerging concepts and directed therapeutics for the management of asthma: regulating the regulators. </a:t>
            </a:r>
            <a:r>
              <a:rPr lang="en-US" dirty="0" err="1"/>
              <a:t>Inflammopharmacology</a:t>
            </a:r>
            <a:r>
              <a:rPr lang="en-US" dirty="0"/>
              <a:t>. 29. 10.1007/s10787-020-00770-y. </a:t>
            </a:r>
          </a:p>
          <a:p>
            <a:endParaRPr lang="en-US" dirty="0"/>
          </a:p>
          <a:p>
            <a:r>
              <a:rPr lang="en-US" dirty="0"/>
              <a:t>https://</a:t>
            </a:r>
            <a:r>
              <a:rPr lang="en-US" dirty="0" err="1"/>
              <a:t>emcrit.org</a:t>
            </a:r>
            <a:r>
              <a:rPr lang="en-US" dirty="0"/>
              <a:t>/</a:t>
            </a:r>
            <a:r>
              <a:rPr lang="en-US" dirty="0" err="1"/>
              <a:t>ibcc</a:t>
            </a:r>
            <a:r>
              <a:rPr lang="en-US" dirty="0"/>
              <a:t>/asthma/</a:t>
            </a:r>
          </a:p>
        </p:txBody>
      </p:sp>
      <p:sp>
        <p:nvSpPr>
          <p:cNvPr id="4" name="Slide Number Placeholder 3"/>
          <p:cNvSpPr>
            <a:spLocks noGrp="1"/>
          </p:cNvSpPr>
          <p:nvPr>
            <p:ph type="sldNum" sz="quarter" idx="5"/>
          </p:nvPr>
        </p:nvSpPr>
        <p:spPr/>
        <p:txBody>
          <a:bodyPr/>
          <a:lstStyle/>
          <a:p>
            <a:fld id="{336FC8DE-FE3A-E846-96E3-79A337F4538C}" type="slidenum">
              <a:rPr lang="en-US" smtClean="0"/>
              <a:t>22</a:t>
            </a:fld>
            <a:endParaRPr lang="en-US"/>
          </a:p>
        </p:txBody>
      </p:sp>
    </p:spTree>
    <p:extLst>
      <p:ext uri="{BB962C8B-B14F-4D97-AF65-F5344CB8AC3E}">
        <p14:creationId xmlns:p14="http://schemas.microsoft.com/office/powerpoint/2010/main" val="648598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it ventilation or oxygenation?</a:t>
            </a:r>
          </a:p>
          <a:p>
            <a:r>
              <a:rPr lang="en-US" dirty="0"/>
              <a:t>A component of both, but ultimately VENTILATION is the primary problem, with patients unable to move air in and out of the lungs</a:t>
            </a:r>
          </a:p>
          <a:p>
            <a:endParaRPr lang="en-US" dirty="0"/>
          </a:p>
          <a:p>
            <a:pPr marL="285750" indent="-285750">
              <a:buFont typeface="Arial" panose="020B0604020202020204" pitchFamily="34" charset="0"/>
              <a:buChar char="•"/>
            </a:pPr>
            <a:r>
              <a:rPr lang="en-US" sz="1200" dirty="0">
                <a:solidFill>
                  <a:schemeClr val="bg1"/>
                </a:solidFill>
              </a:rPr>
              <a:t>Moving air in and out (Ventilation)</a:t>
            </a:r>
          </a:p>
          <a:p>
            <a:pPr marL="285750" indent="-285750">
              <a:buFont typeface="Arial" panose="020B0604020202020204" pitchFamily="34" charset="0"/>
              <a:buChar char="•"/>
            </a:pPr>
            <a:r>
              <a:rPr lang="en-US" sz="1200" dirty="0">
                <a:solidFill>
                  <a:schemeClr val="bg1"/>
                </a:solidFill>
              </a:rPr>
              <a:t>Air is trapped after inspiration</a:t>
            </a:r>
          </a:p>
          <a:p>
            <a:pPr marL="285750" indent="-285750">
              <a:buFont typeface="Arial" panose="020B0604020202020204" pitchFamily="34" charset="0"/>
              <a:buChar char="•"/>
            </a:pPr>
            <a:r>
              <a:rPr lang="en-US" sz="1200" dirty="0">
                <a:solidFill>
                  <a:schemeClr val="bg1"/>
                </a:solidFill>
              </a:rPr>
              <a:t>CO2 remains in the lungs, O2 cannot get in </a:t>
            </a:r>
          </a:p>
          <a:p>
            <a:endParaRPr lang="en-US" dirty="0"/>
          </a:p>
        </p:txBody>
      </p:sp>
      <p:sp>
        <p:nvSpPr>
          <p:cNvPr id="4" name="Slide Number Placeholder 3"/>
          <p:cNvSpPr>
            <a:spLocks noGrp="1"/>
          </p:cNvSpPr>
          <p:nvPr>
            <p:ph type="sldNum" sz="quarter" idx="5"/>
          </p:nvPr>
        </p:nvSpPr>
        <p:spPr/>
        <p:txBody>
          <a:bodyPr/>
          <a:lstStyle/>
          <a:p>
            <a:fld id="{336FC8DE-FE3A-E846-96E3-79A337F4538C}" type="slidenum">
              <a:rPr lang="en-US" smtClean="0"/>
              <a:t>23</a:t>
            </a:fld>
            <a:endParaRPr lang="en-US"/>
          </a:p>
        </p:txBody>
      </p:sp>
    </p:spTree>
    <p:extLst>
      <p:ext uri="{BB962C8B-B14F-4D97-AF65-F5344CB8AC3E}">
        <p14:creationId xmlns:p14="http://schemas.microsoft.com/office/powerpoint/2010/main" val="2349633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Wheezing</a:t>
            </a:r>
          </a:p>
          <a:p>
            <a:pPr lvl="1"/>
            <a:r>
              <a:rPr lang="en-US" dirty="0">
                <a:solidFill>
                  <a:schemeClr val="bg1"/>
                </a:solidFill>
              </a:rPr>
              <a:t>Sometimes no movement</a:t>
            </a:r>
          </a:p>
          <a:p>
            <a:r>
              <a:rPr lang="en-US" dirty="0">
                <a:solidFill>
                  <a:schemeClr val="bg1"/>
                </a:solidFill>
              </a:rPr>
              <a:t>Tachypnea, pursed lips</a:t>
            </a:r>
          </a:p>
          <a:p>
            <a:r>
              <a:rPr lang="en-US" dirty="0">
                <a:solidFill>
                  <a:schemeClr val="bg1"/>
                </a:solidFill>
              </a:rPr>
              <a:t>Dry cough</a:t>
            </a:r>
          </a:p>
          <a:p>
            <a:r>
              <a:rPr lang="en-US" dirty="0">
                <a:solidFill>
                  <a:schemeClr val="bg1"/>
                </a:solidFill>
              </a:rPr>
              <a:t>Long expiratory phase, short inspiratory phase</a:t>
            </a:r>
          </a:p>
          <a:p>
            <a:r>
              <a:rPr lang="en-US" dirty="0">
                <a:solidFill>
                  <a:schemeClr val="bg1"/>
                </a:solidFill>
              </a:rPr>
              <a:t>Agitation/Anxiety -&gt; first signs of cerebral hypoxia</a:t>
            </a:r>
          </a:p>
          <a:p>
            <a:endParaRPr lang="en-US" dirty="0">
              <a:solidFill>
                <a:schemeClr val="bg1"/>
              </a:solidFill>
            </a:endParaRPr>
          </a:p>
          <a:p>
            <a:pPr marL="0" indent="0">
              <a:buNone/>
            </a:pPr>
            <a:r>
              <a:rPr lang="en-US" dirty="0">
                <a:solidFill>
                  <a:schemeClr val="bg1"/>
                </a:solidFill>
              </a:rPr>
              <a:t>In severe distress</a:t>
            </a:r>
          </a:p>
          <a:p>
            <a:r>
              <a:rPr lang="en-US" dirty="0">
                <a:solidFill>
                  <a:schemeClr val="bg1"/>
                </a:solidFill>
              </a:rPr>
              <a:t>Diaphoresis</a:t>
            </a:r>
          </a:p>
          <a:p>
            <a:r>
              <a:rPr lang="en-US" dirty="0">
                <a:solidFill>
                  <a:schemeClr val="bg1"/>
                </a:solidFill>
              </a:rPr>
              <a:t>Altered mental status</a:t>
            </a:r>
          </a:p>
          <a:p>
            <a:r>
              <a:rPr lang="en-US" dirty="0">
                <a:solidFill>
                  <a:schemeClr val="bg1"/>
                </a:solidFill>
              </a:rPr>
              <a:t>“Silent” chest</a:t>
            </a:r>
          </a:p>
          <a:p>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336FC8DE-FE3A-E846-96E3-79A337F4538C}" type="slidenum">
              <a:rPr lang="en-US" smtClean="0"/>
              <a:t>24</a:t>
            </a:fld>
            <a:endParaRPr lang="en-US"/>
          </a:p>
        </p:txBody>
      </p:sp>
    </p:spTree>
    <p:extLst>
      <p:ext uri="{BB962C8B-B14F-4D97-AF65-F5344CB8AC3E}">
        <p14:creationId xmlns:p14="http://schemas.microsoft.com/office/powerpoint/2010/main" val="2134499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short inspiration with long exhalation phase</a:t>
            </a:r>
          </a:p>
          <a:p>
            <a:r>
              <a:rPr lang="en-US" dirty="0"/>
              <a:t>Note the subcostal/intercostal retractions</a:t>
            </a:r>
          </a:p>
        </p:txBody>
      </p:sp>
      <p:sp>
        <p:nvSpPr>
          <p:cNvPr id="4" name="Slide Number Placeholder 3"/>
          <p:cNvSpPr>
            <a:spLocks noGrp="1"/>
          </p:cNvSpPr>
          <p:nvPr>
            <p:ph type="sldNum" sz="quarter" idx="5"/>
          </p:nvPr>
        </p:nvSpPr>
        <p:spPr/>
        <p:txBody>
          <a:bodyPr/>
          <a:lstStyle/>
          <a:p>
            <a:fld id="{336FC8DE-FE3A-E846-96E3-79A337F4538C}" type="slidenum">
              <a:rPr lang="en-US" smtClean="0"/>
              <a:t>25</a:t>
            </a:fld>
            <a:endParaRPr lang="en-US"/>
          </a:p>
        </p:txBody>
      </p:sp>
    </p:spTree>
    <p:extLst>
      <p:ext uri="{BB962C8B-B14F-4D97-AF65-F5344CB8AC3E}">
        <p14:creationId xmlns:p14="http://schemas.microsoft.com/office/powerpoint/2010/main" val="1930234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Decreasing respiratory rate</a:t>
            </a:r>
          </a:p>
          <a:p>
            <a:r>
              <a:rPr lang="en-US" dirty="0">
                <a:solidFill>
                  <a:schemeClr val="bg1"/>
                </a:solidFill>
              </a:rPr>
              <a:t>Worsening altered mental status</a:t>
            </a:r>
          </a:p>
          <a:p>
            <a:r>
              <a:rPr lang="en-US" dirty="0">
                <a:solidFill>
                  <a:schemeClr val="bg1"/>
                </a:solidFill>
              </a:rPr>
              <a:t>Increasing EtCO2</a:t>
            </a:r>
          </a:p>
          <a:p>
            <a:r>
              <a:rPr lang="en-US" dirty="0">
                <a:solidFill>
                  <a:schemeClr val="bg1"/>
                </a:solidFill>
              </a:rPr>
              <a:t>Persistent Hypoxia</a:t>
            </a:r>
          </a:p>
          <a:p>
            <a:r>
              <a:rPr lang="en-US" dirty="0">
                <a:solidFill>
                  <a:schemeClr val="bg1"/>
                </a:solidFill>
              </a:rPr>
              <a:t>Bradycardia (late and BAD finding</a:t>
            </a:r>
            <a:endParaRPr lang="en-US" dirty="0"/>
          </a:p>
        </p:txBody>
      </p:sp>
      <p:sp>
        <p:nvSpPr>
          <p:cNvPr id="4" name="Slide Number Placeholder 3"/>
          <p:cNvSpPr>
            <a:spLocks noGrp="1"/>
          </p:cNvSpPr>
          <p:nvPr>
            <p:ph type="sldNum" sz="quarter" idx="5"/>
          </p:nvPr>
        </p:nvSpPr>
        <p:spPr/>
        <p:txBody>
          <a:bodyPr/>
          <a:lstStyle/>
          <a:p>
            <a:fld id="{336FC8DE-FE3A-E846-96E3-79A337F4538C}" type="slidenum">
              <a:rPr lang="en-US" smtClean="0"/>
              <a:t>26</a:t>
            </a:fld>
            <a:endParaRPr lang="en-US"/>
          </a:p>
        </p:txBody>
      </p:sp>
    </p:spTree>
    <p:extLst>
      <p:ext uri="{BB962C8B-B14F-4D97-AF65-F5344CB8AC3E}">
        <p14:creationId xmlns:p14="http://schemas.microsoft.com/office/powerpoint/2010/main" val="188904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E12150-B80D-0640-AE53-E006538441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411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BLS (non-intubation) approach</a:t>
            </a:r>
          </a:p>
          <a:p>
            <a:endParaRPr lang="en-US" dirty="0"/>
          </a:p>
          <a:p>
            <a:r>
              <a:rPr lang="en-US" dirty="0"/>
              <a:t>Reference: </a:t>
            </a:r>
          </a:p>
          <a:p>
            <a:r>
              <a:rPr lang="en-US" dirty="0"/>
              <a:t>https://</a:t>
            </a:r>
            <a:r>
              <a:rPr lang="en-US" dirty="0" err="1"/>
              <a:t>derangedphysiology.com</a:t>
            </a:r>
            <a:r>
              <a:rPr lang="en-US" dirty="0"/>
              <a:t>/main/required-reading/respiratory-medicine-and-ventilation/Chapter%20611/ventilation-strategies-status-asthmaticus-0</a:t>
            </a:r>
          </a:p>
        </p:txBody>
      </p:sp>
      <p:sp>
        <p:nvSpPr>
          <p:cNvPr id="4" name="Slide Number Placeholder 3"/>
          <p:cNvSpPr>
            <a:spLocks noGrp="1"/>
          </p:cNvSpPr>
          <p:nvPr>
            <p:ph type="sldNum" sz="quarter" idx="5"/>
          </p:nvPr>
        </p:nvSpPr>
        <p:spPr/>
        <p:txBody>
          <a:bodyPr/>
          <a:lstStyle/>
          <a:p>
            <a:fld id="{336FC8DE-FE3A-E846-96E3-79A337F4538C}" type="slidenum">
              <a:rPr lang="en-US" smtClean="0"/>
              <a:t>27</a:t>
            </a:fld>
            <a:endParaRPr lang="en-US"/>
          </a:p>
        </p:txBody>
      </p:sp>
    </p:spTree>
    <p:extLst>
      <p:ext uri="{BB962C8B-B14F-4D97-AF65-F5344CB8AC3E}">
        <p14:creationId xmlns:p14="http://schemas.microsoft.com/office/powerpoint/2010/main" val="1278703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PEEP is in the bottom panes</a:t>
            </a:r>
          </a:p>
          <a:p>
            <a:r>
              <a:rPr lang="en-US" dirty="0"/>
              <a:t>Demonstrates the balance of pressure in the alveoli by maintaining patent airways that have been narrowed by inflammation, further exacerbated by forced exhalation (pursed lips, thoracic muscle use etc.)</a:t>
            </a:r>
          </a:p>
          <a:p>
            <a:endParaRPr lang="en-US" dirty="0"/>
          </a:p>
          <a:p>
            <a:endParaRPr lang="en-US" dirty="0"/>
          </a:p>
          <a:p>
            <a:r>
              <a:rPr lang="en-US" dirty="0"/>
              <a:t>Picture:</a:t>
            </a:r>
          </a:p>
          <a:p>
            <a:r>
              <a:rPr lang="en-US" dirty="0"/>
              <a:t>https://</a:t>
            </a:r>
            <a:r>
              <a:rPr lang="en-US" dirty="0" err="1"/>
              <a:t>www.canbreathe.org.nz</a:t>
            </a:r>
            <a:r>
              <a:rPr lang="en-US" dirty="0"/>
              <a:t>/about-asthma</a:t>
            </a:r>
          </a:p>
          <a:p>
            <a:r>
              <a:rPr lang="en-US" dirty="0"/>
              <a:t>https://</a:t>
            </a:r>
            <a:r>
              <a:rPr lang="en-US" dirty="0" err="1"/>
              <a:t>www.emra.org</a:t>
            </a:r>
            <a:r>
              <a:rPr lang="en-US" dirty="0"/>
              <a:t>/</a:t>
            </a:r>
            <a:r>
              <a:rPr lang="en-US" dirty="0" err="1"/>
              <a:t>emresident</a:t>
            </a:r>
            <a:r>
              <a:rPr lang="en-US" dirty="0"/>
              <a:t>/article/device-series-</a:t>
            </a:r>
            <a:r>
              <a:rPr lang="en-US" dirty="0" err="1"/>
              <a:t>nppv</a:t>
            </a:r>
            <a:endParaRPr lang="en-US" dirty="0"/>
          </a:p>
          <a:p>
            <a:endParaRPr lang="en-US" dirty="0"/>
          </a:p>
          <a:p>
            <a:r>
              <a:rPr lang="en-US" dirty="0"/>
              <a:t>Figure:</a:t>
            </a:r>
          </a:p>
          <a:p>
            <a:endParaRPr lang="en-US" dirty="0"/>
          </a:p>
          <a:p>
            <a:r>
              <a:rPr lang="en-US" b="0" i="0" dirty="0">
                <a:solidFill>
                  <a:srgbClr val="222222"/>
                </a:solidFill>
                <a:effectLst/>
                <a:latin typeface="Merriweather Sans" panose="020F0502020204030204" pitchFamily="34" charset="0"/>
              </a:rPr>
              <a:t>Jardin, F., </a:t>
            </a:r>
            <a:r>
              <a:rPr lang="en-US" b="0" i="0" dirty="0" err="1">
                <a:solidFill>
                  <a:srgbClr val="222222"/>
                </a:solidFill>
                <a:effectLst/>
                <a:latin typeface="Merriweather Sans" panose="020F0502020204030204" pitchFamily="34" charset="0"/>
              </a:rPr>
              <a:t>Vieillard</a:t>
            </a:r>
            <a:r>
              <a:rPr lang="en-US" b="0" i="0" dirty="0">
                <a:solidFill>
                  <a:srgbClr val="222222"/>
                </a:solidFill>
                <a:effectLst/>
                <a:latin typeface="Merriweather Sans" panose="020F0502020204030204" pitchFamily="34" charset="0"/>
              </a:rPr>
              <a:t>-Baron, A. Right ventricular function and positive pressure ventilation in clinical practice: from hemodynamic subsets to respirator settings. </a:t>
            </a:r>
            <a:r>
              <a:rPr lang="en-US" b="0" i="1" dirty="0">
                <a:solidFill>
                  <a:srgbClr val="222222"/>
                </a:solidFill>
                <a:effectLst/>
                <a:latin typeface="Merriweather Sans" panose="020F0502020204030204" pitchFamily="34" charset="0"/>
              </a:rPr>
              <a:t>Intensive Care Med</a:t>
            </a:r>
            <a:r>
              <a:rPr lang="en-US" b="0" i="0" dirty="0">
                <a:solidFill>
                  <a:srgbClr val="222222"/>
                </a:solidFill>
                <a:effectLst/>
                <a:latin typeface="Merriweather Sans" panose="020F0502020204030204" pitchFamily="34" charset="0"/>
              </a:rPr>
              <a:t> </a:t>
            </a:r>
            <a:r>
              <a:rPr lang="en-US" b="1" i="0" dirty="0">
                <a:solidFill>
                  <a:srgbClr val="222222"/>
                </a:solidFill>
                <a:effectLst/>
                <a:latin typeface="Merriweather Sans" panose="020F0502020204030204" pitchFamily="34" charset="0"/>
              </a:rPr>
              <a:t>29</a:t>
            </a:r>
            <a:r>
              <a:rPr lang="en-US" b="0" i="0" dirty="0">
                <a:solidFill>
                  <a:srgbClr val="222222"/>
                </a:solidFill>
                <a:effectLst/>
                <a:latin typeface="Merriweather Sans" panose="020F0502020204030204" pitchFamily="34" charset="0"/>
              </a:rPr>
              <a:t>, 1426–1434 (2003). https://</a:t>
            </a:r>
            <a:r>
              <a:rPr lang="en-US" b="0" i="0" dirty="0" err="1">
                <a:solidFill>
                  <a:srgbClr val="222222"/>
                </a:solidFill>
                <a:effectLst/>
                <a:latin typeface="Merriweather Sans" panose="020F0502020204030204" pitchFamily="34" charset="0"/>
              </a:rPr>
              <a:t>doi.org</a:t>
            </a:r>
            <a:r>
              <a:rPr lang="en-US" b="0" i="0" dirty="0">
                <a:solidFill>
                  <a:srgbClr val="222222"/>
                </a:solidFill>
                <a:effectLst/>
                <a:latin typeface="Merriweather Sans" panose="020F0502020204030204" pitchFamily="34" charset="0"/>
              </a:rPr>
              <a:t>/10.1007/s00134-003-1873-1</a:t>
            </a:r>
            <a:endParaRPr lang="en-US" dirty="0"/>
          </a:p>
        </p:txBody>
      </p:sp>
      <p:sp>
        <p:nvSpPr>
          <p:cNvPr id="4" name="Slide Number Placeholder 3"/>
          <p:cNvSpPr>
            <a:spLocks noGrp="1"/>
          </p:cNvSpPr>
          <p:nvPr>
            <p:ph type="sldNum" sz="quarter" idx="5"/>
          </p:nvPr>
        </p:nvSpPr>
        <p:spPr/>
        <p:txBody>
          <a:bodyPr/>
          <a:lstStyle/>
          <a:p>
            <a:fld id="{336FC8DE-FE3A-E846-96E3-79A337F4538C}" type="slidenum">
              <a:rPr lang="en-US" smtClean="0"/>
              <a:t>30</a:t>
            </a:fld>
            <a:endParaRPr lang="en-US"/>
          </a:p>
        </p:txBody>
      </p:sp>
    </p:spTree>
    <p:extLst>
      <p:ext uri="{BB962C8B-B14F-4D97-AF65-F5344CB8AC3E}">
        <p14:creationId xmlns:p14="http://schemas.microsoft.com/office/powerpoint/2010/main" val="2563113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SBP &lt;90 for adults or peds adjusted for age (1-10y/o) (&lt;70 + Age in years x2)</a:t>
            </a:r>
          </a:p>
          <a:p>
            <a:endParaRPr lang="en-US" dirty="0">
              <a:solidFill>
                <a:schemeClr val="bg1"/>
              </a:solidFill>
            </a:endParaRPr>
          </a:p>
          <a:p>
            <a:r>
              <a:rPr lang="en-US" dirty="0">
                <a:solidFill>
                  <a:schemeClr val="bg1"/>
                </a:solidFill>
              </a:rPr>
              <a:t>Coaching the patient as you are applying the mask will help with compliance and comfort! You don’t always needs meds to calm someone down</a:t>
            </a:r>
          </a:p>
          <a:p>
            <a:r>
              <a:rPr lang="en-US" dirty="0">
                <a:solidFill>
                  <a:schemeClr val="bg1"/>
                </a:solidFill>
              </a:rPr>
              <a:t>	Their anxiety/agitation is their brain’s response to hypoxia or hypercarbia (or both!) be patient</a:t>
            </a:r>
          </a:p>
          <a:p>
            <a:endParaRPr lang="en-US" dirty="0"/>
          </a:p>
        </p:txBody>
      </p:sp>
      <p:sp>
        <p:nvSpPr>
          <p:cNvPr id="4" name="Slide Number Placeholder 3"/>
          <p:cNvSpPr>
            <a:spLocks noGrp="1"/>
          </p:cNvSpPr>
          <p:nvPr>
            <p:ph type="sldNum" sz="quarter" idx="5"/>
          </p:nvPr>
        </p:nvSpPr>
        <p:spPr/>
        <p:txBody>
          <a:bodyPr/>
          <a:lstStyle/>
          <a:p>
            <a:fld id="{336FC8DE-FE3A-E846-96E3-79A337F4538C}" type="slidenum">
              <a:rPr lang="en-US" smtClean="0"/>
              <a:t>31</a:t>
            </a:fld>
            <a:endParaRPr lang="en-US"/>
          </a:p>
        </p:txBody>
      </p:sp>
    </p:spTree>
    <p:extLst>
      <p:ext uri="{BB962C8B-B14F-4D97-AF65-F5344CB8AC3E}">
        <p14:creationId xmlns:p14="http://schemas.microsoft.com/office/powerpoint/2010/main" val="3914065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dirty="0">
                <a:solidFill>
                  <a:schemeClr val="bg1"/>
                </a:solidFill>
              </a:rPr>
              <a:t>Patient anxiety</a:t>
            </a:r>
          </a:p>
          <a:p>
            <a:pPr marL="971550" lvl="1" indent="-514350">
              <a:buFont typeface="+mj-lt"/>
              <a:buAutoNum type="arabicPeriod"/>
            </a:pPr>
            <a:r>
              <a:rPr lang="en-US" dirty="0">
                <a:solidFill>
                  <a:schemeClr val="bg1"/>
                </a:solidFill>
              </a:rPr>
              <a:t>Coach, have patient hold/apply mask at first</a:t>
            </a:r>
          </a:p>
          <a:p>
            <a:pPr marL="971550" lvl="1" indent="-514350">
              <a:buFont typeface="+mj-lt"/>
              <a:buAutoNum type="arabicPeriod"/>
            </a:pPr>
            <a:r>
              <a:rPr lang="en-US" dirty="0">
                <a:solidFill>
                  <a:schemeClr val="bg1"/>
                </a:solidFill>
              </a:rPr>
              <a:t>Position of comfort (sit upright)</a:t>
            </a:r>
          </a:p>
          <a:p>
            <a:endParaRPr lang="en-US" dirty="0"/>
          </a:p>
          <a:p>
            <a:r>
              <a:rPr lang="en-US" dirty="0"/>
              <a:t>https://</a:t>
            </a:r>
            <a:r>
              <a:rPr lang="en-US" dirty="0" err="1"/>
              <a:t>emsairway.com</a:t>
            </a:r>
            <a:r>
              <a:rPr lang="en-US" dirty="0"/>
              <a:t>/2021/07/12/training-tips-for-</a:t>
            </a:r>
            <a:r>
              <a:rPr lang="en-US" dirty="0" err="1"/>
              <a:t>cpap</a:t>
            </a:r>
            <a:r>
              <a:rPr lang="en-US" dirty="0"/>
              <a:t>-and-</a:t>
            </a:r>
            <a:r>
              <a:rPr lang="en-US" dirty="0" err="1"/>
              <a:t>bipap</a:t>
            </a:r>
            <a:r>
              <a:rPr lang="en-US" dirty="0"/>
              <a:t>/#</a:t>
            </a:r>
            <a:r>
              <a:rPr lang="en-US" dirty="0" err="1"/>
              <a:t>gref</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36FC8DE-FE3A-E846-96E3-79A337F4538C}" type="slidenum">
              <a:rPr lang="en-US" smtClean="0"/>
              <a:t>32</a:t>
            </a:fld>
            <a:endParaRPr lang="en-US"/>
          </a:p>
        </p:txBody>
      </p:sp>
    </p:spTree>
    <p:extLst>
      <p:ext uri="{BB962C8B-B14F-4D97-AF65-F5344CB8AC3E}">
        <p14:creationId xmlns:p14="http://schemas.microsoft.com/office/powerpoint/2010/main" val="2262818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12121"/>
                </a:solidFill>
                <a:effectLst/>
                <a:latin typeface="Roboto" panose="02000000000000000000" pitchFamily="2" charset="0"/>
              </a:rPr>
              <a:t>Althunayyan</a:t>
            </a:r>
            <a:r>
              <a:rPr lang="en-US" b="0" i="0" dirty="0">
                <a:solidFill>
                  <a:srgbClr val="212121"/>
                </a:solidFill>
                <a:effectLst/>
                <a:latin typeface="Roboto" panose="02000000000000000000" pitchFamily="2" charset="0"/>
              </a:rPr>
              <a:t> SM, Mubarak AM, Alotaibi RN, </a:t>
            </a:r>
            <a:r>
              <a:rPr lang="en-US" b="0" i="0" dirty="0" err="1">
                <a:solidFill>
                  <a:srgbClr val="212121"/>
                </a:solidFill>
                <a:effectLst/>
                <a:latin typeface="Roboto" panose="02000000000000000000" pitchFamily="2" charset="0"/>
              </a:rPr>
              <a:t>Alharthi</a:t>
            </a:r>
            <a:r>
              <a:rPr lang="en-US" b="0" i="0" dirty="0">
                <a:solidFill>
                  <a:srgbClr val="212121"/>
                </a:solidFill>
                <a:effectLst/>
                <a:latin typeface="Roboto" panose="02000000000000000000" pitchFamily="2" charset="0"/>
              </a:rPr>
              <a:t> MZ, </a:t>
            </a:r>
            <a:r>
              <a:rPr lang="en-US" b="0" i="0" dirty="0" err="1">
                <a:solidFill>
                  <a:srgbClr val="212121"/>
                </a:solidFill>
                <a:effectLst/>
                <a:latin typeface="Roboto" panose="02000000000000000000" pitchFamily="2" charset="0"/>
              </a:rPr>
              <a:t>Aljanoubi</a:t>
            </a:r>
            <a:r>
              <a:rPr lang="en-US" b="0" i="0" dirty="0">
                <a:solidFill>
                  <a:srgbClr val="212121"/>
                </a:solidFill>
                <a:effectLst/>
                <a:latin typeface="Roboto" panose="02000000000000000000" pitchFamily="2" charset="0"/>
              </a:rPr>
              <a:t> MA, </a:t>
            </a:r>
            <a:r>
              <a:rPr lang="en-US" b="0" i="0" dirty="0" err="1">
                <a:solidFill>
                  <a:srgbClr val="212121"/>
                </a:solidFill>
                <a:effectLst/>
                <a:latin typeface="Roboto" panose="02000000000000000000" pitchFamily="2" charset="0"/>
              </a:rPr>
              <a:t>Alshabanat</a:t>
            </a:r>
            <a:r>
              <a:rPr lang="en-US" b="0" i="0" dirty="0">
                <a:solidFill>
                  <a:srgbClr val="212121"/>
                </a:solidFill>
                <a:effectLst/>
                <a:latin typeface="Roboto" panose="02000000000000000000" pitchFamily="2" charset="0"/>
              </a:rPr>
              <a:t> S, </a:t>
            </a:r>
            <a:r>
              <a:rPr lang="en-US" b="0" i="0" dirty="0" err="1">
                <a:solidFill>
                  <a:srgbClr val="212121"/>
                </a:solidFill>
                <a:effectLst/>
                <a:latin typeface="Roboto" panose="02000000000000000000" pitchFamily="2" charset="0"/>
              </a:rPr>
              <a:t>Mobrad</a:t>
            </a:r>
            <a:r>
              <a:rPr lang="en-US" b="0" i="0" dirty="0">
                <a:solidFill>
                  <a:srgbClr val="212121"/>
                </a:solidFill>
                <a:effectLst/>
                <a:latin typeface="Roboto" panose="02000000000000000000" pitchFamily="2" charset="0"/>
              </a:rPr>
              <a:t> AM. Using gel for difficult mask ventilation on the bearded patients: a simulation-based study. Intern </a:t>
            </a:r>
            <a:r>
              <a:rPr lang="en-US" b="0" i="0" dirty="0" err="1">
                <a:solidFill>
                  <a:srgbClr val="212121"/>
                </a:solidFill>
                <a:effectLst/>
                <a:latin typeface="Roboto" panose="02000000000000000000" pitchFamily="2" charset="0"/>
              </a:rPr>
              <a:t>Emerg</a:t>
            </a:r>
            <a:r>
              <a:rPr lang="en-US" b="0" i="0" dirty="0">
                <a:solidFill>
                  <a:srgbClr val="212121"/>
                </a:solidFill>
                <a:effectLst/>
                <a:latin typeface="Roboto" panose="02000000000000000000" pitchFamily="2" charset="0"/>
              </a:rPr>
              <a:t> Med. 2021 Jun;16(4):1043-1049. </a:t>
            </a:r>
            <a:r>
              <a:rPr lang="en-US" b="0" i="0" dirty="0" err="1">
                <a:solidFill>
                  <a:srgbClr val="212121"/>
                </a:solidFill>
                <a:effectLst/>
                <a:latin typeface="Roboto" panose="02000000000000000000" pitchFamily="2" charset="0"/>
              </a:rPr>
              <a:t>doi</a:t>
            </a:r>
            <a:r>
              <a:rPr lang="en-US" b="0" i="0" dirty="0">
                <a:solidFill>
                  <a:srgbClr val="212121"/>
                </a:solidFill>
                <a:effectLst/>
                <a:latin typeface="Roboto" panose="02000000000000000000" pitchFamily="2" charset="0"/>
              </a:rPr>
              <a:t>: 10.1007/s11739-020-02547-1. </a:t>
            </a:r>
            <a:r>
              <a:rPr lang="en-US" b="0" i="0" dirty="0" err="1">
                <a:solidFill>
                  <a:srgbClr val="212121"/>
                </a:solidFill>
                <a:effectLst/>
                <a:latin typeface="Roboto" panose="02000000000000000000" pitchFamily="2" charset="0"/>
              </a:rPr>
              <a:t>Epub</a:t>
            </a:r>
            <a:r>
              <a:rPr lang="en-US" b="0" i="0" dirty="0">
                <a:solidFill>
                  <a:srgbClr val="212121"/>
                </a:solidFill>
                <a:effectLst/>
                <a:latin typeface="Roboto" panose="02000000000000000000" pitchFamily="2" charset="0"/>
              </a:rPr>
              <a:t> 2020 Nov 6. PMID: 33159283; PMCID: PMC7646717.</a:t>
            </a:r>
          </a:p>
          <a:p>
            <a:endParaRPr lang="en-US" b="0" i="0" dirty="0">
              <a:solidFill>
                <a:srgbClr val="212121"/>
              </a:solidFill>
              <a:effectLst/>
              <a:latin typeface="Roboto" panose="02000000000000000000" pitchFamily="2" charset="0"/>
            </a:endParaRPr>
          </a:p>
          <a:p>
            <a:r>
              <a:rPr lang="en-US" b="0" i="0" dirty="0">
                <a:solidFill>
                  <a:srgbClr val="212121"/>
                </a:solidFill>
                <a:effectLst/>
                <a:latin typeface="Roboto" panose="02000000000000000000" pitchFamily="2" charset="0"/>
              </a:rPr>
              <a:t>67% improvement in delivered ventilations with gel application in their simulation study</a:t>
            </a:r>
            <a:endParaRPr lang="en-US" dirty="0"/>
          </a:p>
        </p:txBody>
      </p:sp>
      <p:sp>
        <p:nvSpPr>
          <p:cNvPr id="4" name="Slide Number Placeholder 3"/>
          <p:cNvSpPr>
            <a:spLocks noGrp="1"/>
          </p:cNvSpPr>
          <p:nvPr>
            <p:ph type="sldNum" sz="quarter" idx="5"/>
          </p:nvPr>
        </p:nvSpPr>
        <p:spPr/>
        <p:txBody>
          <a:bodyPr/>
          <a:lstStyle/>
          <a:p>
            <a:fld id="{336FC8DE-FE3A-E846-96E3-79A337F4538C}" type="slidenum">
              <a:rPr lang="en-US" smtClean="0"/>
              <a:t>33</a:t>
            </a:fld>
            <a:endParaRPr lang="en-US"/>
          </a:p>
        </p:txBody>
      </p:sp>
    </p:spTree>
    <p:extLst>
      <p:ext uri="{BB962C8B-B14F-4D97-AF65-F5344CB8AC3E}">
        <p14:creationId xmlns:p14="http://schemas.microsoft.com/office/powerpoint/2010/main" val="824314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StatPearls</a:t>
            </a:r>
            <a:r>
              <a:rPr lang="en-US" dirty="0"/>
              <a:t> for ref: </a:t>
            </a:r>
          </a:p>
          <a:p>
            <a:r>
              <a:rPr lang="en-US" dirty="0"/>
              <a:t>Ipratropium:</a:t>
            </a:r>
            <a:br>
              <a:rPr lang="en-US" dirty="0"/>
            </a:br>
            <a:r>
              <a:rPr lang="en-US" b="0" i="0" dirty="0">
                <a:solidFill>
                  <a:srgbClr val="222222"/>
                </a:solidFill>
                <a:effectLst/>
                <a:latin typeface="Courier New" panose="02070309020205020404" pitchFamily="49" charset="0"/>
              </a:rPr>
              <a:t>Patel P, Saab H, </a:t>
            </a:r>
            <a:r>
              <a:rPr lang="en-US" b="0" i="0" dirty="0" err="1">
                <a:solidFill>
                  <a:srgbClr val="222222"/>
                </a:solidFill>
                <a:effectLst/>
                <a:latin typeface="Courier New" panose="02070309020205020404" pitchFamily="49" charset="0"/>
              </a:rPr>
              <a:t>Aboeed</a:t>
            </a:r>
            <a:r>
              <a:rPr lang="en-US" b="0" i="0" dirty="0">
                <a:solidFill>
                  <a:srgbClr val="222222"/>
                </a:solidFill>
                <a:effectLst/>
                <a:latin typeface="Courier New" panose="02070309020205020404" pitchFamily="49" charset="0"/>
              </a:rPr>
              <a:t> A. Ipratropium. [Updated 2023 May 26]. In: </a:t>
            </a:r>
            <a:r>
              <a:rPr lang="en-US" b="0" i="0" dirty="0" err="1">
                <a:solidFill>
                  <a:srgbClr val="222222"/>
                </a:solidFill>
                <a:effectLst/>
                <a:latin typeface="Courier New" panose="02070309020205020404" pitchFamily="49" charset="0"/>
              </a:rPr>
              <a:t>StatPearls</a:t>
            </a:r>
            <a:r>
              <a:rPr lang="en-US" b="0" i="0" dirty="0">
                <a:solidFill>
                  <a:srgbClr val="222222"/>
                </a:solidFill>
                <a:effectLst/>
                <a:latin typeface="Courier New" panose="02070309020205020404" pitchFamily="49" charset="0"/>
              </a:rPr>
              <a:t> [Internet]. Treasure Island (FL): </a:t>
            </a:r>
            <a:r>
              <a:rPr lang="en-US" b="0" i="0" dirty="0" err="1">
                <a:solidFill>
                  <a:srgbClr val="222222"/>
                </a:solidFill>
                <a:effectLst/>
                <a:latin typeface="Courier New" panose="02070309020205020404" pitchFamily="49" charset="0"/>
              </a:rPr>
              <a:t>StatPearls</a:t>
            </a:r>
            <a:r>
              <a:rPr lang="en-US" b="0" i="0" dirty="0">
                <a:solidFill>
                  <a:srgbClr val="222222"/>
                </a:solidFill>
                <a:effectLst/>
                <a:latin typeface="Courier New" panose="02070309020205020404" pitchFamily="49" charset="0"/>
              </a:rPr>
              <a:t> Publishing; 2024 Jan-. Available from: https://</a:t>
            </a:r>
            <a:r>
              <a:rPr lang="en-US" b="0" i="0" dirty="0" err="1">
                <a:solidFill>
                  <a:srgbClr val="222222"/>
                </a:solidFill>
                <a:effectLst/>
                <a:latin typeface="Courier New" panose="02070309020205020404" pitchFamily="49" charset="0"/>
              </a:rPr>
              <a:t>www.ncbi.nlm.nih.gov</a:t>
            </a:r>
            <a:r>
              <a:rPr lang="en-US" b="0" i="0" dirty="0">
                <a:solidFill>
                  <a:srgbClr val="222222"/>
                </a:solidFill>
                <a:effectLst/>
                <a:latin typeface="Courier New" panose="02070309020205020404" pitchFamily="49" charset="0"/>
              </a:rPr>
              <a:t>/books/NBK544261/</a:t>
            </a:r>
          </a:p>
          <a:p>
            <a:r>
              <a:rPr lang="en-US" dirty="0"/>
              <a:t>Albuterol:</a:t>
            </a:r>
          </a:p>
          <a:p>
            <a:r>
              <a:rPr lang="en-US" b="0" i="0" dirty="0">
                <a:solidFill>
                  <a:srgbClr val="222222"/>
                </a:solidFill>
                <a:effectLst/>
                <a:latin typeface="Courier New" panose="02070309020205020404" pitchFamily="49" charset="0"/>
              </a:rPr>
              <a:t>Johnson DB, Merrell BJ, Bounds CG. Albuterol. [Updated 2024 Jan 10]. In: </a:t>
            </a:r>
            <a:r>
              <a:rPr lang="en-US" b="0" i="0" dirty="0" err="1">
                <a:solidFill>
                  <a:srgbClr val="222222"/>
                </a:solidFill>
                <a:effectLst/>
                <a:latin typeface="Courier New" panose="02070309020205020404" pitchFamily="49" charset="0"/>
              </a:rPr>
              <a:t>StatPearls</a:t>
            </a:r>
            <a:r>
              <a:rPr lang="en-US" b="0" i="0" dirty="0">
                <a:solidFill>
                  <a:srgbClr val="222222"/>
                </a:solidFill>
                <a:effectLst/>
                <a:latin typeface="Courier New" panose="02070309020205020404" pitchFamily="49" charset="0"/>
              </a:rPr>
              <a:t> [Internet]. Treasure Island (FL): </a:t>
            </a:r>
            <a:r>
              <a:rPr lang="en-US" b="0" i="0" dirty="0" err="1">
                <a:solidFill>
                  <a:srgbClr val="222222"/>
                </a:solidFill>
                <a:effectLst/>
                <a:latin typeface="Courier New" panose="02070309020205020404" pitchFamily="49" charset="0"/>
              </a:rPr>
              <a:t>StatPearls</a:t>
            </a:r>
            <a:r>
              <a:rPr lang="en-US" b="0" i="0" dirty="0">
                <a:solidFill>
                  <a:srgbClr val="222222"/>
                </a:solidFill>
                <a:effectLst/>
                <a:latin typeface="Courier New" panose="02070309020205020404" pitchFamily="49" charset="0"/>
              </a:rPr>
              <a:t> Publishing; 2024 Jan-. Available from: https://</a:t>
            </a:r>
            <a:r>
              <a:rPr lang="en-US" b="0" i="0" dirty="0" err="1">
                <a:solidFill>
                  <a:srgbClr val="222222"/>
                </a:solidFill>
                <a:effectLst/>
                <a:latin typeface="Courier New" panose="02070309020205020404" pitchFamily="49" charset="0"/>
              </a:rPr>
              <a:t>www.ncbi.nlm.nih.gov</a:t>
            </a:r>
            <a:r>
              <a:rPr lang="en-US" b="0" i="0" dirty="0">
                <a:solidFill>
                  <a:srgbClr val="222222"/>
                </a:solidFill>
                <a:effectLst/>
                <a:latin typeface="Courier New" panose="02070309020205020404" pitchFamily="49" charset="0"/>
              </a:rPr>
              <a:t>/books/NBK482272/</a:t>
            </a:r>
            <a:endParaRPr lang="en-US" dirty="0"/>
          </a:p>
        </p:txBody>
      </p:sp>
      <p:sp>
        <p:nvSpPr>
          <p:cNvPr id="4" name="Slide Number Placeholder 3"/>
          <p:cNvSpPr>
            <a:spLocks noGrp="1"/>
          </p:cNvSpPr>
          <p:nvPr>
            <p:ph type="sldNum" sz="quarter" idx="5"/>
          </p:nvPr>
        </p:nvSpPr>
        <p:spPr/>
        <p:txBody>
          <a:bodyPr/>
          <a:lstStyle/>
          <a:p>
            <a:fld id="{336FC8DE-FE3A-E846-96E3-79A337F4538C}" type="slidenum">
              <a:rPr lang="en-US" smtClean="0"/>
              <a:t>35</a:t>
            </a:fld>
            <a:endParaRPr lang="en-US"/>
          </a:p>
        </p:txBody>
      </p:sp>
    </p:spTree>
    <p:extLst>
      <p:ext uri="{BB962C8B-B14F-4D97-AF65-F5344CB8AC3E}">
        <p14:creationId xmlns:p14="http://schemas.microsoft.com/office/powerpoint/2010/main" val="2213258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Inflammation/Scarring of lungs usually from smoking, but also autoimmune disease, occupational exposure</a:t>
            </a:r>
          </a:p>
          <a:p>
            <a:r>
              <a:rPr lang="en-US" dirty="0"/>
              <a:t>	COPD usually develops after ~40&gt; pack-years of smoking</a:t>
            </a:r>
          </a:p>
          <a:p>
            <a:endParaRPr lang="en-US" dirty="0"/>
          </a:p>
          <a:p>
            <a:r>
              <a:rPr lang="en-US" dirty="0"/>
              <a:t>https://</a:t>
            </a:r>
            <a:r>
              <a:rPr lang="en-US" dirty="0" err="1"/>
              <a:t>emcrit.org</a:t>
            </a:r>
            <a:r>
              <a:rPr lang="en-US" dirty="0"/>
              <a:t>/</a:t>
            </a:r>
            <a:r>
              <a:rPr lang="en-US" dirty="0" err="1"/>
              <a:t>ibcc</a:t>
            </a:r>
            <a:r>
              <a:rPr lang="en-US" dirty="0"/>
              <a:t>/</a:t>
            </a:r>
            <a:r>
              <a:rPr lang="en-US" dirty="0" err="1"/>
              <a:t>aecopd</a:t>
            </a:r>
            <a:r>
              <a:rPr lang="en-US" dirty="0"/>
              <a:t>/</a:t>
            </a:r>
          </a:p>
        </p:txBody>
      </p:sp>
      <p:sp>
        <p:nvSpPr>
          <p:cNvPr id="4" name="Slide Number Placeholder 3"/>
          <p:cNvSpPr>
            <a:spLocks noGrp="1"/>
          </p:cNvSpPr>
          <p:nvPr>
            <p:ph type="sldNum" sz="quarter" idx="5"/>
          </p:nvPr>
        </p:nvSpPr>
        <p:spPr/>
        <p:txBody>
          <a:bodyPr/>
          <a:lstStyle/>
          <a:p>
            <a:fld id="{336FC8DE-FE3A-E846-96E3-79A337F4538C}" type="slidenum">
              <a:rPr lang="en-US" smtClean="0"/>
              <a:t>36</a:t>
            </a:fld>
            <a:endParaRPr lang="en-US"/>
          </a:p>
        </p:txBody>
      </p:sp>
    </p:spTree>
    <p:extLst>
      <p:ext uri="{BB962C8B-B14F-4D97-AF65-F5344CB8AC3E}">
        <p14:creationId xmlns:p14="http://schemas.microsoft.com/office/powerpoint/2010/main" val="33124338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www.stritch.luc.edu</a:t>
            </a:r>
            <a:r>
              <a:rPr lang="en-US" dirty="0"/>
              <a:t>/lumen/</a:t>
            </a:r>
            <a:r>
              <a:rPr lang="en-US" dirty="0" err="1"/>
              <a:t>meded</a:t>
            </a:r>
            <a:r>
              <a:rPr lang="en-US" dirty="0"/>
              <a:t>/radio/curriculum/medicine/</a:t>
            </a:r>
            <a:r>
              <a:rPr lang="en-US" dirty="0" err="1"/>
              <a:t>emphysema.htm</a:t>
            </a:r>
            <a:endParaRPr lang="en-US" dirty="0"/>
          </a:p>
        </p:txBody>
      </p:sp>
      <p:sp>
        <p:nvSpPr>
          <p:cNvPr id="4" name="Slide Number Placeholder 3"/>
          <p:cNvSpPr>
            <a:spLocks noGrp="1"/>
          </p:cNvSpPr>
          <p:nvPr>
            <p:ph type="sldNum" sz="quarter" idx="5"/>
          </p:nvPr>
        </p:nvSpPr>
        <p:spPr/>
        <p:txBody>
          <a:bodyPr/>
          <a:lstStyle/>
          <a:p>
            <a:fld id="{336FC8DE-FE3A-E846-96E3-79A337F4538C}" type="slidenum">
              <a:rPr lang="en-US" smtClean="0"/>
              <a:t>37</a:t>
            </a:fld>
            <a:endParaRPr lang="en-US"/>
          </a:p>
        </p:txBody>
      </p:sp>
    </p:spTree>
    <p:extLst>
      <p:ext uri="{BB962C8B-B14F-4D97-AF65-F5344CB8AC3E}">
        <p14:creationId xmlns:p14="http://schemas.microsoft.com/office/powerpoint/2010/main" val="1904077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E12150-B80D-0640-AE53-E006538441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382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Poor ventilation will likely not deliver nebulized medications to the lungs</a:t>
            </a:r>
          </a:p>
          <a:p>
            <a:r>
              <a:rPr lang="en-US" dirty="0"/>
              <a:t>	Epinephrine (IM dose, anaphylaxis) will help improve ventilation until the patient is more alert and can tolerate nebulized medications</a:t>
            </a:r>
          </a:p>
          <a:p>
            <a:endParaRPr lang="en-US" dirty="0"/>
          </a:p>
        </p:txBody>
      </p:sp>
      <p:sp>
        <p:nvSpPr>
          <p:cNvPr id="4" name="Slide Number Placeholder 3"/>
          <p:cNvSpPr>
            <a:spLocks noGrp="1"/>
          </p:cNvSpPr>
          <p:nvPr>
            <p:ph type="sldNum" sz="quarter" idx="5"/>
          </p:nvPr>
        </p:nvSpPr>
        <p:spPr/>
        <p:txBody>
          <a:bodyPr/>
          <a:lstStyle/>
          <a:p>
            <a:fld id="{336FC8DE-FE3A-E846-96E3-79A337F4538C}" type="slidenum">
              <a:rPr lang="en-US" smtClean="0"/>
              <a:t>39</a:t>
            </a:fld>
            <a:endParaRPr lang="en-US"/>
          </a:p>
        </p:txBody>
      </p:sp>
    </p:spTree>
    <p:extLst>
      <p:ext uri="{BB962C8B-B14F-4D97-AF65-F5344CB8AC3E}">
        <p14:creationId xmlns:p14="http://schemas.microsoft.com/office/powerpoint/2010/main" val="6835250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bronchodilators are important, bronchospasm is not as large of a component in the treatment of COPD exacerbations vs. Asthma</a:t>
            </a:r>
          </a:p>
          <a:p>
            <a:endParaRPr lang="en-US" dirty="0"/>
          </a:p>
        </p:txBody>
      </p:sp>
      <p:sp>
        <p:nvSpPr>
          <p:cNvPr id="4" name="Slide Number Placeholder 3"/>
          <p:cNvSpPr>
            <a:spLocks noGrp="1"/>
          </p:cNvSpPr>
          <p:nvPr>
            <p:ph type="sldNum" sz="quarter" idx="5"/>
          </p:nvPr>
        </p:nvSpPr>
        <p:spPr/>
        <p:txBody>
          <a:bodyPr/>
          <a:lstStyle/>
          <a:p>
            <a:fld id="{336FC8DE-FE3A-E846-96E3-79A337F4538C}" type="slidenum">
              <a:rPr lang="en-US" smtClean="0"/>
              <a:t>40</a:t>
            </a:fld>
            <a:endParaRPr lang="en-US"/>
          </a:p>
        </p:txBody>
      </p:sp>
    </p:spTree>
    <p:extLst>
      <p:ext uri="{BB962C8B-B14F-4D97-AF65-F5344CB8AC3E}">
        <p14:creationId xmlns:p14="http://schemas.microsoft.com/office/powerpoint/2010/main" val="2868426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Use a pre-measured dose (anaphylaxis dose = 0.3mg IM)</a:t>
            </a:r>
          </a:p>
          <a:p>
            <a:pPr marL="0" lvl="0" indent="0" algn="l" rtl="0">
              <a:lnSpc>
                <a:spcPct val="100000"/>
              </a:lnSpc>
              <a:spcBef>
                <a:spcPts val="0"/>
              </a:spcBef>
              <a:spcAft>
                <a:spcPts val="0"/>
              </a:spcAft>
              <a:buSzPts val="1400"/>
              <a:buNone/>
            </a:pPr>
            <a:r>
              <a:rPr lang="en-US" dirty="0"/>
              <a:t>	0.15mg IM for pediatric patients</a:t>
            </a:r>
          </a:p>
          <a:p>
            <a:pPr marL="0" lvl="0" indent="0" algn="l" rtl="0">
              <a:lnSpc>
                <a:spcPct val="100000"/>
              </a:lnSpc>
              <a:spcBef>
                <a:spcPts val="0"/>
              </a:spcBef>
              <a:spcAft>
                <a:spcPts val="0"/>
              </a:spcAft>
              <a:buSzPts val="1400"/>
              <a:buNone/>
            </a:pPr>
            <a:r>
              <a:rPr lang="en-US" dirty="0"/>
              <a:t>Can repeat q 3-5 minutes as needed</a:t>
            </a:r>
            <a:endParaRPr dirty="0"/>
          </a:p>
        </p:txBody>
      </p:sp>
      <p:sp>
        <p:nvSpPr>
          <p:cNvPr id="344" name="Google Shape;344;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Variability in shape, size, and response to inflammation</a:t>
            </a:r>
          </a:p>
          <a:p>
            <a:r>
              <a:rPr lang="en-US" dirty="0"/>
              <a:t>Higher risk of obstruction , particularly below vocal cords</a:t>
            </a:r>
          </a:p>
          <a:p>
            <a:r>
              <a:rPr lang="en-US" dirty="0"/>
              <a:t>Lung volumes significantly different (estimated physiologic volume = 5-8 mL/kg IBW)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Pediatric Airway -&gt; softer, more flexible cartilage, large occiput, large tongue (more likely to have transient obstruction), small nares </a:t>
            </a:r>
          </a:p>
          <a:p>
            <a:endParaRPr lang="en-US" dirty="0"/>
          </a:p>
          <a:p>
            <a:endParaRPr lang="en-US" dirty="0"/>
          </a:p>
          <a:p>
            <a:r>
              <a:rPr lang="en-US" b="0" i="0" dirty="0" err="1">
                <a:solidFill>
                  <a:srgbClr val="212121"/>
                </a:solidFill>
                <a:effectLst/>
                <a:latin typeface="system-ui"/>
              </a:rPr>
              <a:t>Akkawi</a:t>
            </a:r>
            <a:r>
              <a:rPr lang="en-US" b="0" i="0" dirty="0">
                <a:solidFill>
                  <a:srgbClr val="212121"/>
                </a:solidFill>
                <a:effectLst/>
                <a:latin typeface="system-ui"/>
              </a:rPr>
              <a:t> El </a:t>
            </a:r>
            <a:r>
              <a:rPr lang="en-US" b="0" i="0" dirty="0" err="1">
                <a:solidFill>
                  <a:srgbClr val="212121"/>
                </a:solidFill>
                <a:effectLst/>
                <a:latin typeface="system-ui"/>
              </a:rPr>
              <a:t>Edelbi</a:t>
            </a:r>
            <a:r>
              <a:rPr lang="en-US" b="0" i="0" dirty="0">
                <a:solidFill>
                  <a:srgbClr val="212121"/>
                </a:solidFill>
                <a:effectLst/>
                <a:latin typeface="system-ui"/>
              </a:rPr>
              <a:t> R, </a:t>
            </a:r>
            <a:r>
              <a:rPr lang="en-US" b="0" i="0" dirty="0" err="1">
                <a:solidFill>
                  <a:srgbClr val="212121"/>
                </a:solidFill>
                <a:effectLst/>
                <a:latin typeface="system-ui"/>
              </a:rPr>
              <a:t>Lindemalm</a:t>
            </a:r>
            <a:r>
              <a:rPr lang="en-US" b="0" i="0" dirty="0">
                <a:solidFill>
                  <a:srgbClr val="212121"/>
                </a:solidFill>
                <a:effectLst/>
                <a:latin typeface="system-ui"/>
              </a:rPr>
              <a:t> S, </a:t>
            </a:r>
            <a:r>
              <a:rPr lang="en-US" b="0" i="0" dirty="0" err="1">
                <a:solidFill>
                  <a:srgbClr val="212121"/>
                </a:solidFill>
                <a:effectLst/>
                <a:latin typeface="system-ui"/>
              </a:rPr>
              <a:t>Nydert</a:t>
            </a:r>
            <a:r>
              <a:rPr lang="en-US" b="0" i="0" dirty="0">
                <a:solidFill>
                  <a:srgbClr val="212121"/>
                </a:solidFill>
                <a:effectLst/>
                <a:latin typeface="system-ui"/>
              </a:rPr>
              <a:t> P, </a:t>
            </a:r>
            <a:r>
              <a:rPr lang="en-US" b="0" i="0" dirty="0" err="1">
                <a:solidFill>
                  <a:srgbClr val="212121"/>
                </a:solidFill>
                <a:effectLst/>
                <a:latin typeface="system-ui"/>
              </a:rPr>
              <a:t>Eksborg</a:t>
            </a:r>
            <a:r>
              <a:rPr lang="en-US" b="0" i="0" dirty="0">
                <a:solidFill>
                  <a:srgbClr val="212121"/>
                </a:solidFill>
                <a:effectLst/>
                <a:latin typeface="system-ui"/>
              </a:rPr>
              <a:t> S. Estimation of body surface area in neonates, infants, and children using body weight alone. Int J </a:t>
            </a:r>
            <a:r>
              <a:rPr lang="en-US" b="0" i="0" dirty="0" err="1">
                <a:solidFill>
                  <a:srgbClr val="212121"/>
                </a:solidFill>
                <a:effectLst/>
                <a:latin typeface="system-ui"/>
              </a:rPr>
              <a:t>Pediatr</a:t>
            </a:r>
            <a:r>
              <a:rPr lang="en-US" b="0" i="0" dirty="0">
                <a:solidFill>
                  <a:srgbClr val="212121"/>
                </a:solidFill>
                <a:effectLst/>
                <a:latin typeface="system-ui"/>
              </a:rPr>
              <a:t> </a:t>
            </a:r>
            <a:r>
              <a:rPr lang="en-US" b="0" i="0" dirty="0" err="1">
                <a:solidFill>
                  <a:srgbClr val="212121"/>
                </a:solidFill>
                <a:effectLst/>
                <a:latin typeface="system-ui"/>
              </a:rPr>
              <a:t>Adolesc</a:t>
            </a:r>
            <a:r>
              <a:rPr lang="en-US" b="0" i="0" dirty="0">
                <a:solidFill>
                  <a:srgbClr val="212121"/>
                </a:solidFill>
                <a:effectLst/>
                <a:latin typeface="system-ui"/>
              </a:rPr>
              <a:t> Med. 2021 Dec;8(4):221-228. </a:t>
            </a:r>
            <a:r>
              <a:rPr lang="en-US" b="0" i="0" dirty="0" err="1">
                <a:solidFill>
                  <a:srgbClr val="212121"/>
                </a:solidFill>
                <a:effectLst/>
                <a:latin typeface="system-ui"/>
              </a:rPr>
              <a:t>doi</a:t>
            </a:r>
            <a:r>
              <a:rPr lang="en-US" b="0" i="0" dirty="0">
                <a:solidFill>
                  <a:srgbClr val="212121"/>
                </a:solidFill>
                <a:effectLst/>
                <a:latin typeface="system-ui"/>
              </a:rPr>
              <a:t>: 10.1016/j.ijpam.2020.09.003. </a:t>
            </a:r>
            <a:r>
              <a:rPr lang="en-US" b="0" i="0" dirty="0" err="1">
                <a:solidFill>
                  <a:srgbClr val="212121"/>
                </a:solidFill>
                <a:effectLst/>
                <a:latin typeface="system-ui"/>
              </a:rPr>
              <a:t>Epub</a:t>
            </a:r>
            <a:r>
              <a:rPr lang="en-US" b="0" i="0" dirty="0">
                <a:solidFill>
                  <a:srgbClr val="212121"/>
                </a:solidFill>
                <a:effectLst/>
                <a:latin typeface="system-ui"/>
              </a:rPr>
              <a:t> 2020 Sep 19. PMID: 34401446; PMCID: PMC8356100.</a:t>
            </a:r>
            <a:endParaRPr lang="en-US" dirty="0"/>
          </a:p>
        </p:txBody>
      </p:sp>
      <p:sp>
        <p:nvSpPr>
          <p:cNvPr id="4" name="Slide Number Placeholder 3"/>
          <p:cNvSpPr>
            <a:spLocks noGrp="1"/>
          </p:cNvSpPr>
          <p:nvPr>
            <p:ph type="sldNum" sz="quarter" idx="5"/>
          </p:nvPr>
        </p:nvSpPr>
        <p:spPr/>
        <p:txBody>
          <a:bodyPr/>
          <a:lstStyle/>
          <a:p>
            <a:fld id="{3C0C2428-676F-C34E-BCC5-D393839C4C6E}" type="slidenum">
              <a:rPr lang="en-US" smtClean="0"/>
              <a:t>11</a:t>
            </a:fld>
            <a:endParaRPr lang="en-US"/>
          </a:p>
        </p:txBody>
      </p:sp>
    </p:spTree>
    <p:extLst>
      <p:ext uri="{BB962C8B-B14F-4D97-AF65-F5344CB8AC3E}">
        <p14:creationId xmlns:p14="http://schemas.microsoft.com/office/powerpoint/2010/main" val="1405160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pediatric patient’s size and lung volume, they have much higher respiratory rates to maintain SpO2</a:t>
            </a:r>
          </a:p>
          <a:p>
            <a:r>
              <a:rPr lang="en-US" dirty="0"/>
              <a:t>	They also have a larger proportion of </a:t>
            </a:r>
            <a:r>
              <a:rPr lang="en-US" dirty="0" err="1"/>
              <a:t>deadspace</a:t>
            </a:r>
            <a:r>
              <a:rPr lang="en-US" dirty="0"/>
              <a:t> for each breath they take (lungs are not as big or developed)</a:t>
            </a:r>
          </a:p>
          <a:p>
            <a:endParaRPr lang="en-US" dirty="0"/>
          </a:p>
        </p:txBody>
      </p:sp>
      <p:sp>
        <p:nvSpPr>
          <p:cNvPr id="4" name="Slide Number Placeholder 3"/>
          <p:cNvSpPr>
            <a:spLocks noGrp="1"/>
          </p:cNvSpPr>
          <p:nvPr>
            <p:ph type="sldNum" sz="quarter" idx="5"/>
          </p:nvPr>
        </p:nvSpPr>
        <p:spPr/>
        <p:txBody>
          <a:bodyPr/>
          <a:lstStyle/>
          <a:p>
            <a:fld id="{3C0C2428-676F-C34E-BCC5-D393839C4C6E}" type="slidenum">
              <a:rPr lang="en-US" smtClean="0"/>
              <a:t>12</a:t>
            </a:fld>
            <a:endParaRPr lang="en-US"/>
          </a:p>
        </p:txBody>
      </p:sp>
    </p:spTree>
    <p:extLst>
      <p:ext uri="{BB962C8B-B14F-4D97-AF65-F5344CB8AC3E}">
        <p14:creationId xmlns:p14="http://schemas.microsoft.com/office/powerpoint/2010/main" val="4140402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Assess from distance if possible as difficult to interpret in crying child</a:t>
            </a:r>
          </a:p>
          <a:p>
            <a:endParaRPr lang="en-US" dirty="0"/>
          </a:p>
          <a:p>
            <a:r>
              <a:rPr lang="en-US" dirty="0">
                <a:solidFill>
                  <a:schemeClr val="bg1"/>
                </a:solidFill>
              </a:rPr>
              <a:t>Signs of increased WOB</a:t>
            </a:r>
          </a:p>
          <a:p>
            <a:pPr lvl="1"/>
            <a:r>
              <a:rPr lang="en-US" dirty="0">
                <a:solidFill>
                  <a:schemeClr val="bg1"/>
                </a:solidFill>
              </a:rPr>
              <a:t>Sniffing position</a:t>
            </a:r>
          </a:p>
          <a:p>
            <a:pPr lvl="1"/>
            <a:r>
              <a:rPr lang="en-US" dirty="0">
                <a:solidFill>
                  <a:schemeClr val="bg1"/>
                </a:solidFill>
              </a:rPr>
              <a:t>Tripoding</a:t>
            </a:r>
          </a:p>
          <a:p>
            <a:pPr lvl="1"/>
            <a:r>
              <a:rPr lang="en-US" dirty="0">
                <a:solidFill>
                  <a:schemeClr val="bg1"/>
                </a:solidFill>
              </a:rPr>
              <a:t>Retractions, grunting</a:t>
            </a:r>
          </a:p>
          <a:p>
            <a:pPr lvl="1"/>
            <a:r>
              <a:rPr lang="en-US" dirty="0">
                <a:solidFill>
                  <a:schemeClr val="bg1"/>
                </a:solidFill>
              </a:rPr>
              <a:t>Head-bobbing</a:t>
            </a:r>
          </a:p>
          <a:p>
            <a:pPr lvl="1"/>
            <a:r>
              <a:rPr lang="en-US" dirty="0" err="1">
                <a:solidFill>
                  <a:schemeClr val="bg1"/>
                </a:solidFill>
              </a:rPr>
              <a:t>Seasaw</a:t>
            </a:r>
            <a:r>
              <a:rPr lang="en-US" dirty="0">
                <a:solidFill>
                  <a:schemeClr val="bg1"/>
                </a:solidFill>
              </a:rPr>
              <a:t> respirations</a:t>
            </a:r>
          </a:p>
          <a:p>
            <a:pPr lvl="1"/>
            <a:r>
              <a:rPr lang="en-US" dirty="0">
                <a:solidFill>
                  <a:schemeClr val="bg1"/>
                </a:solidFill>
              </a:rPr>
              <a:t>Slowing respirations can be an ominous sign of fatigue/failure</a:t>
            </a:r>
          </a:p>
          <a:p>
            <a:endParaRPr lang="en-US" dirty="0"/>
          </a:p>
          <a:p>
            <a:endParaRPr lang="en-US" dirty="0"/>
          </a:p>
          <a:p>
            <a:r>
              <a:rPr lang="en-US" dirty="0"/>
              <a:t>Tachypnea without an apparent respiratory cause can be one of the first indications of increased metabolic demand (e.g. sepsis), shock state, metabolic disease (DKA)</a:t>
            </a:r>
          </a:p>
          <a:p>
            <a:r>
              <a:rPr lang="en-US" dirty="0"/>
              <a:t>Baseline tachypnea is never normal</a:t>
            </a:r>
          </a:p>
          <a:p>
            <a:endParaRPr lang="en-US" dirty="0"/>
          </a:p>
          <a:p>
            <a:endParaRPr lang="en-US" dirty="0"/>
          </a:p>
        </p:txBody>
      </p:sp>
      <p:sp>
        <p:nvSpPr>
          <p:cNvPr id="4" name="Slide Number Placeholder 3"/>
          <p:cNvSpPr>
            <a:spLocks noGrp="1"/>
          </p:cNvSpPr>
          <p:nvPr>
            <p:ph type="sldNum" sz="quarter" idx="5"/>
          </p:nvPr>
        </p:nvSpPr>
        <p:spPr/>
        <p:txBody>
          <a:bodyPr/>
          <a:lstStyle/>
          <a:p>
            <a:fld id="{3C0C2428-676F-C34E-BCC5-D393839C4C6E}" type="slidenum">
              <a:rPr lang="en-US" smtClean="0"/>
              <a:t>13</a:t>
            </a:fld>
            <a:endParaRPr lang="en-US"/>
          </a:p>
        </p:txBody>
      </p:sp>
    </p:spTree>
    <p:extLst>
      <p:ext uri="{BB962C8B-B14F-4D97-AF65-F5344CB8AC3E}">
        <p14:creationId xmlns:p14="http://schemas.microsoft.com/office/powerpoint/2010/main" val="914282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23906-6DF1-1504-0DD3-DE89795491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C4C303-BCB8-843C-376F-6D865CDA47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8B0835-4150-B6B2-A67A-7B1802CBBE07}"/>
              </a:ext>
            </a:extLst>
          </p:cNvPr>
          <p:cNvSpPr>
            <a:spLocks noGrp="1"/>
          </p:cNvSpPr>
          <p:nvPr>
            <p:ph type="dt" sz="half" idx="10"/>
          </p:nvPr>
        </p:nvSpPr>
        <p:spPr/>
        <p:txBody>
          <a:bodyPr/>
          <a:lstStyle/>
          <a:p>
            <a:fld id="{4C35F53C-C6CE-7A46-BD39-7CAA20F47BDE}" type="datetimeFigureOut">
              <a:rPr lang="en-US" smtClean="0"/>
              <a:t>3/3/24</a:t>
            </a:fld>
            <a:endParaRPr lang="en-US"/>
          </a:p>
        </p:txBody>
      </p:sp>
      <p:sp>
        <p:nvSpPr>
          <p:cNvPr id="5" name="Footer Placeholder 4">
            <a:extLst>
              <a:ext uri="{FF2B5EF4-FFF2-40B4-BE49-F238E27FC236}">
                <a16:creationId xmlns:a16="http://schemas.microsoft.com/office/drawing/2014/main" id="{E49EEFC8-1025-3B3D-A71E-CAF15D73C9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F88CE4-35C7-70C8-F3D5-9F834214598A}"/>
              </a:ext>
            </a:extLst>
          </p:cNvPr>
          <p:cNvSpPr>
            <a:spLocks noGrp="1"/>
          </p:cNvSpPr>
          <p:nvPr>
            <p:ph type="sldNum" sz="quarter" idx="12"/>
          </p:nvPr>
        </p:nvSpPr>
        <p:spPr/>
        <p:txBody>
          <a:bodyPr/>
          <a:lstStyle/>
          <a:p>
            <a:fld id="{2CB827DE-A98A-9D43-A311-6DFE0CFCE846}" type="slidenum">
              <a:rPr lang="en-US" smtClean="0"/>
              <a:t>‹#›</a:t>
            </a:fld>
            <a:endParaRPr lang="en-US"/>
          </a:p>
        </p:txBody>
      </p:sp>
    </p:spTree>
    <p:extLst>
      <p:ext uri="{BB962C8B-B14F-4D97-AF65-F5344CB8AC3E}">
        <p14:creationId xmlns:p14="http://schemas.microsoft.com/office/powerpoint/2010/main" val="1581688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B63E3-05B0-D9CA-2935-A5C4E16426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27A40A-6C05-6ADB-6FC3-AAB8DA0773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DF1378-902F-207C-2E92-6D00BA676CEF}"/>
              </a:ext>
            </a:extLst>
          </p:cNvPr>
          <p:cNvSpPr>
            <a:spLocks noGrp="1"/>
          </p:cNvSpPr>
          <p:nvPr>
            <p:ph type="dt" sz="half" idx="10"/>
          </p:nvPr>
        </p:nvSpPr>
        <p:spPr/>
        <p:txBody>
          <a:bodyPr/>
          <a:lstStyle/>
          <a:p>
            <a:fld id="{4C35F53C-C6CE-7A46-BD39-7CAA20F47BDE}" type="datetimeFigureOut">
              <a:rPr lang="en-US" smtClean="0"/>
              <a:t>3/3/24</a:t>
            </a:fld>
            <a:endParaRPr lang="en-US"/>
          </a:p>
        </p:txBody>
      </p:sp>
      <p:sp>
        <p:nvSpPr>
          <p:cNvPr id="5" name="Footer Placeholder 4">
            <a:extLst>
              <a:ext uri="{FF2B5EF4-FFF2-40B4-BE49-F238E27FC236}">
                <a16:creationId xmlns:a16="http://schemas.microsoft.com/office/drawing/2014/main" id="{C158AF14-DF93-77A4-B891-2789A2DCD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71A37-FA01-9DF5-FEDE-5F1F4507D1B8}"/>
              </a:ext>
            </a:extLst>
          </p:cNvPr>
          <p:cNvSpPr>
            <a:spLocks noGrp="1"/>
          </p:cNvSpPr>
          <p:nvPr>
            <p:ph type="sldNum" sz="quarter" idx="12"/>
          </p:nvPr>
        </p:nvSpPr>
        <p:spPr/>
        <p:txBody>
          <a:bodyPr/>
          <a:lstStyle/>
          <a:p>
            <a:fld id="{2CB827DE-A98A-9D43-A311-6DFE0CFCE846}" type="slidenum">
              <a:rPr lang="en-US" smtClean="0"/>
              <a:t>‹#›</a:t>
            </a:fld>
            <a:endParaRPr lang="en-US"/>
          </a:p>
        </p:txBody>
      </p:sp>
    </p:spTree>
    <p:extLst>
      <p:ext uri="{BB962C8B-B14F-4D97-AF65-F5344CB8AC3E}">
        <p14:creationId xmlns:p14="http://schemas.microsoft.com/office/powerpoint/2010/main" val="581672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B0B28C-0616-7EC4-BDAF-379A933757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A12CB2-2F67-8CA0-D735-2E33CF6B26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11FA3-2E8B-832D-0A09-8ED72F3B0D07}"/>
              </a:ext>
            </a:extLst>
          </p:cNvPr>
          <p:cNvSpPr>
            <a:spLocks noGrp="1"/>
          </p:cNvSpPr>
          <p:nvPr>
            <p:ph type="dt" sz="half" idx="10"/>
          </p:nvPr>
        </p:nvSpPr>
        <p:spPr/>
        <p:txBody>
          <a:bodyPr/>
          <a:lstStyle/>
          <a:p>
            <a:fld id="{4C35F53C-C6CE-7A46-BD39-7CAA20F47BDE}" type="datetimeFigureOut">
              <a:rPr lang="en-US" smtClean="0"/>
              <a:t>3/3/24</a:t>
            </a:fld>
            <a:endParaRPr lang="en-US"/>
          </a:p>
        </p:txBody>
      </p:sp>
      <p:sp>
        <p:nvSpPr>
          <p:cNvPr id="5" name="Footer Placeholder 4">
            <a:extLst>
              <a:ext uri="{FF2B5EF4-FFF2-40B4-BE49-F238E27FC236}">
                <a16:creationId xmlns:a16="http://schemas.microsoft.com/office/drawing/2014/main" id="{9805E243-F232-0C07-E96E-801A13F204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305BCC-92F4-58F7-D05B-8302E99D12B7}"/>
              </a:ext>
            </a:extLst>
          </p:cNvPr>
          <p:cNvSpPr>
            <a:spLocks noGrp="1"/>
          </p:cNvSpPr>
          <p:nvPr>
            <p:ph type="sldNum" sz="quarter" idx="12"/>
          </p:nvPr>
        </p:nvSpPr>
        <p:spPr/>
        <p:txBody>
          <a:bodyPr/>
          <a:lstStyle/>
          <a:p>
            <a:fld id="{2CB827DE-A98A-9D43-A311-6DFE0CFCE846}" type="slidenum">
              <a:rPr lang="en-US" smtClean="0"/>
              <a:t>‹#›</a:t>
            </a:fld>
            <a:endParaRPr lang="en-US"/>
          </a:p>
        </p:txBody>
      </p:sp>
    </p:spTree>
    <p:extLst>
      <p:ext uri="{BB962C8B-B14F-4D97-AF65-F5344CB8AC3E}">
        <p14:creationId xmlns:p14="http://schemas.microsoft.com/office/powerpoint/2010/main" val="4178238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1"/>
        <p:cNvGrpSpPr/>
        <p:nvPr/>
      </p:nvGrpSpPr>
      <p:grpSpPr>
        <a:xfrm>
          <a:off x="0" y="0"/>
          <a:ext cx="0" cy="0"/>
          <a:chOff x="0" y="0"/>
          <a:chExt cx="0" cy="0"/>
        </a:xfrm>
      </p:grpSpPr>
      <p:sp>
        <p:nvSpPr>
          <p:cNvPr id="45" name="Google Shape;45;p4"/>
          <p:cNvSpPr txBox="1">
            <a:spLocks noGrp="1"/>
          </p:cNvSpPr>
          <p:nvPr>
            <p:ph type="title"/>
          </p:nvPr>
        </p:nvSpPr>
        <p:spPr>
          <a:xfrm>
            <a:off x="1730000" y="525000"/>
            <a:ext cx="9385200" cy="12188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46" name="Google Shape;46;p4"/>
          <p:cNvSpPr txBox="1">
            <a:spLocks noGrp="1"/>
          </p:cNvSpPr>
          <p:nvPr>
            <p:ph type="body" idx="1"/>
          </p:nvPr>
        </p:nvSpPr>
        <p:spPr>
          <a:xfrm>
            <a:off x="1730000" y="2090067"/>
            <a:ext cx="9385200" cy="38816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47" name="Google Shape;47;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8321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F4E4F-891E-45F3-1F28-2A0E8C1280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6B91D9-E3B3-D93A-92E3-D0AA5AA1FF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4C4FB4-445E-0CE5-9162-1CC5E4E2F778}"/>
              </a:ext>
            </a:extLst>
          </p:cNvPr>
          <p:cNvSpPr>
            <a:spLocks noGrp="1"/>
          </p:cNvSpPr>
          <p:nvPr>
            <p:ph type="dt" sz="half" idx="10"/>
          </p:nvPr>
        </p:nvSpPr>
        <p:spPr/>
        <p:txBody>
          <a:bodyPr/>
          <a:lstStyle/>
          <a:p>
            <a:fld id="{4C35F53C-C6CE-7A46-BD39-7CAA20F47BDE}" type="datetimeFigureOut">
              <a:rPr lang="en-US" smtClean="0"/>
              <a:t>3/3/24</a:t>
            </a:fld>
            <a:endParaRPr lang="en-US"/>
          </a:p>
        </p:txBody>
      </p:sp>
      <p:sp>
        <p:nvSpPr>
          <p:cNvPr id="5" name="Footer Placeholder 4">
            <a:extLst>
              <a:ext uri="{FF2B5EF4-FFF2-40B4-BE49-F238E27FC236}">
                <a16:creationId xmlns:a16="http://schemas.microsoft.com/office/drawing/2014/main" id="{63EA97C0-BDD0-73B2-04C1-9B76C49D8C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BFBB46-B468-0BEF-24CF-53A174BC8481}"/>
              </a:ext>
            </a:extLst>
          </p:cNvPr>
          <p:cNvSpPr>
            <a:spLocks noGrp="1"/>
          </p:cNvSpPr>
          <p:nvPr>
            <p:ph type="sldNum" sz="quarter" idx="12"/>
          </p:nvPr>
        </p:nvSpPr>
        <p:spPr/>
        <p:txBody>
          <a:bodyPr/>
          <a:lstStyle/>
          <a:p>
            <a:fld id="{2CB827DE-A98A-9D43-A311-6DFE0CFCE846}" type="slidenum">
              <a:rPr lang="en-US" smtClean="0"/>
              <a:t>‹#›</a:t>
            </a:fld>
            <a:endParaRPr lang="en-US"/>
          </a:p>
        </p:txBody>
      </p:sp>
    </p:spTree>
    <p:extLst>
      <p:ext uri="{BB962C8B-B14F-4D97-AF65-F5344CB8AC3E}">
        <p14:creationId xmlns:p14="http://schemas.microsoft.com/office/powerpoint/2010/main" val="3971096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03F85-D5C7-252F-B444-81BA688D7B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F53F15-B588-5863-CD00-D7C085371B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1D5871-BCEC-B1FB-7154-7B5C922ECB8B}"/>
              </a:ext>
            </a:extLst>
          </p:cNvPr>
          <p:cNvSpPr>
            <a:spLocks noGrp="1"/>
          </p:cNvSpPr>
          <p:nvPr>
            <p:ph type="dt" sz="half" idx="10"/>
          </p:nvPr>
        </p:nvSpPr>
        <p:spPr/>
        <p:txBody>
          <a:bodyPr/>
          <a:lstStyle/>
          <a:p>
            <a:fld id="{4C35F53C-C6CE-7A46-BD39-7CAA20F47BDE}" type="datetimeFigureOut">
              <a:rPr lang="en-US" smtClean="0"/>
              <a:t>3/3/24</a:t>
            </a:fld>
            <a:endParaRPr lang="en-US"/>
          </a:p>
        </p:txBody>
      </p:sp>
      <p:sp>
        <p:nvSpPr>
          <p:cNvPr id="5" name="Footer Placeholder 4">
            <a:extLst>
              <a:ext uri="{FF2B5EF4-FFF2-40B4-BE49-F238E27FC236}">
                <a16:creationId xmlns:a16="http://schemas.microsoft.com/office/drawing/2014/main" id="{A1E3E791-7BE0-0FAE-1C81-150C9579FB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0F7578-A2C6-212A-0C9D-DF61C767EC48}"/>
              </a:ext>
            </a:extLst>
          </p:cNvPr>
          <p:cNvSpPr>
            <a:spLocks noGrp="1"/>
          </p:cNvSpPr>
          <p:nvPr>
            <p:ph type="sldNum" sz="quarter" idx="12"/>
          </p:nvPr>
        </p:nvSpPr>
        <p:spPr/>
        <p:txBody>
          <a:bodyPr/>
          <a:lstStyle/>
          <a:p>
            <a:fld id="{2CB827DE-A98A-9D43-A311-6DFE0CFCE846}" type="slidenum">
              <a:rPr lang="en-US" smtClean="0"/>
              <a:t>‹#›</a:t>
            </a:fld>
            <a:endParaRPr lang="en-US"/>
          </a:p>
        </p:txBody>
      </p:sp>
    </p:spTree>
    <p:extLst>
      <p:ext uri="{BB962C8B-B14F-4D97-AF65-F5344CB8AC3E}">
        <p14:creationId xmlns:p14="http://schemas.microsoft.com/office/powerpoint/2010/main" val="3138725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44A83-E499-7FB5-664D-AE03AC5BE5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07F3C6-157C-911B-181A-81F3DEA151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541494-B810-607F-9842-7A2644C68B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F948E5-455F-38B7-833D-477DE2D9E6D3}"/>
              </a:ext>
            </a:extLst>
          </p:cNvPr>
          <p:cNvSpPr>
            <a:spLocks noGrp="1"/>
          </p:cNvSpPr>
          <p:nvPr>
            <p:ph type="dt" sz="half" idx="10"/>
          </p:nvPr>
        </p:nvSpPr>
        <p:spPr/>
        <p:txBody>
          <a:bodyPr/>
          <a:lstStyle/>
          <a:p>
            <a:fld id="{4C35F53C-C6CE-7A46-BD39-7CAA20F47BDE}" type="datetimeFigureOut">
              <a:rPr lang="en-US" smtClean="0"/>
              <a:t>3/3/24</a:t>
            </a:fld>
            <a:endParaRPr lang="en-US"/>
          </a:p>
        </p:txBody>
      </p:sp>
      <p:sp>
        <p:nvSpPr>
          <p:cNvPr id="6" name="Footer Placeholder 5">
            <a:extLst>
              <a:ext uri="{FF2B5EF4-FFF2-40B4-BE49-F238E27FC236}">
                <a16:creationId xmlns:a16="http://schemas.microsoft.com/office/drawing/2014/main" id="{903ECD8F-D651-BB83-D3C6-04CACE6777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29FCF9-22DD-B9E9-E3A9-5B96B3B9A962}"/>
              </a:ext>
            </a:extLst>
          </p:cNvPr>
          <p:cNvSpPr>
            <a:spLocks noGrp="1"/>
          </p:cNvSpPr>
          <p:nvPr>
            <p:ph type="sldNum" sz="quarter" idx="12"/>
          </p:nvPr>
        </p:nvSpPr>
        <p:spPr/>
        <p:txBody>
          <a:bodyPr/>
          <a:lstStyle/>
          <a:p>
            <a:fld id="{2CB827DE-A98A-9D43-A311-6DFE0CFCE846}" type="slidenum">
              <a:rPr lang="en-US" smtClean="0"/>
              <a:t>‹#›</a:t>
            </a:fld>
            <a:endParaRPr lang="en-US"/>
          </a:p>
        </p:txBody>
      </p:sp>
    </p:spTree>
    <p:extLst>
      <p:ext uri="{BB962C8B-B14F-4D97-AF65-F5344CB8AC3E}">
        <p14:creationId xmlns:p14="http://schemas.microsoft.com/office/powerpoint/2010/main" val="1771462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C4E02-D853-7AB9-18C9-989966A3C5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47994B-9E7F-0EA6-24B4-4E36D18460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FF317C-7086-A11C-918D-EFDB78D4C6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EED399-33B9-D7ED-A629-3292A3EF8A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1EF0AF-9262-FD61-9357-F9F89E440D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E481A2-0CA2-215A-8250-3BEC198008ED}"/>
              </a:ext>
            </a:extLst>
          </p:cNvPr>
          <p:cNvSpPr>
            <a:spLocks noGrp="1"/>
          </p:cNvSpPr>
          <p:nvPr>
            <p:ph type="dt" sz="half" idx="10"/>
          </p:nvPr>
        </p:nvSpPr>
        <p:spPr/>
        <p:txBody>
          <a:bodyPr/>
          <a:lstStyle/>
          <a:p>
            <a:fld id="{4C35F53C-C6CE-7A46-BD39-7CAA20F47BDE}" type="datetimeFigureOut">
              <a:rPr lang="en-US" smtClean="0"/>
              <a:t>3/3/24</a:t>
            </a:fld>
            <a:endParaRPr lang="en-US"/>
          </a:p>
        </p:txBody>
      </p:sp>
      <p:sp>
        <p:nvSpPr>
          <p:cNvPr id="8" name="Footer Placeholder 7">
            <a:extLst>
              <a:ext uri="{FF2B5EF4-FFF2-40B4-BE49-F238E27FC236}">
                <a16:creationId xmlns:a16="http://schemas.microsoft.com/office/drawing/2014/main" id="{79B17EFF-7309-B3B7-DE94-E60CB440F6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A3C19D-C4E1-D8D4-85DC-85B9B86BD843}"/>
              </a:ext>
            </a:extLst>
          </p:cNvPr>
          <p:cNvSpPr>
            <a:spLocks noGrp="1"/>
          </p:cNvSpPr>
          <p:nvPr>
            <p:ph type="sldNum" sz="quarter" idx="12"/>
          </p:nvPr>
        </p:nvSpPr>
        <p:spPr/>
        <p:txBody>
          <a:bodyPr/>
          <a:lstStyle/>
          <a:p>
            <a:fld id="{2CB827DE-A98A-9D43-A311-6DFE0CFCE846}" type="slidenum">
              <a:rPr lang="en-US" smtClean="0"/>
              <a:t>‹#›</a:t>
            </a:fld>
            <a:endParaRPr lang="en-US"/>
          </a:p>
        </p:txBody>
      </p:sp>
    </p:spTree>
    <p:extLst>
      <p:ext uri="{BB962C8B-B14F-4D97-AF65-F5344CB8AC3E}">
        <p14:creationId xmlns:p14="http://schemas.microsoft.com/office/powerpoint/2010/main" val="3137759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758DD-9C46-710F-405C-D9CB4D8544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EC3E17-EE53-88C4-C805-E74C3AE7DF49}"/>
              </a:ext>
            </a:extLst>
          </p:cNvPr>
          <p:cNvSpPr>
            <a:spLocks noGrp="1"/>
          </p:cNvSpPr>
          <p:nvPr>
            <p:ph type="dt" sz="half" idx="10"/>
          </p:nvPr>
        </p:nvSpPr>
        <p:spPr/>
        <p:txBody>
          <a:bodyPr/>
          <a:lstStyle/>
          <a:p>
            <a:fld id="{4C35F53C-C6CE-7A46-BD39-7CAA20F47BDE}" type="datetimeFigureOut">
              <a:rPr lang="en-US" smtClean="0"/>
              <a:t>3/3/24</a:t>
            </a:fld>
            <a:endParaRPr lang="en-US"/>
          </a:p>
        </p:txBody>
      </p:sp>
      <p:sp>
        <p:nvSpPr>
          <p:cNvPr id="4" name="Footer Placeholder 3">
            <a:extLst>
              <a:ext uri="{FF2B5EF4-FFF2-40B4-BE49-F238E27FC236}">
                <a16:creationId xmlns:a16="http://schemas.microsoft.com/office/drawing/2014/main" id="{AFA55701-21A6-2EFA-6670-EC813FB58B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5DAB64-EEC6-6DF3-0D97-C9589CD99B95}"/>
              </a:ext>
            </a:extLst>
          </p:cNvPr>
          <p:cNvSpPr>
            <a:spLocks noGrp="1"/>
          </p:cNvSpPr>
          <p:nvPr>
            <p:ph type="sldNum" sz="quarter" idx="12"/>
          </p:nvPr>
        </p:nvSpPr>
        <p:spPr/>
        <p:txBody>
          <a:bodyPr/>
          <a:lstStyle/>
          <a:p>
            <a:fld id="{2CB827DE-A98A-9D43-A311-6DFE0CFCE846}" type="slidenum">
              <a:rPr lang="en-US" smtClean="0"/>
              <a:t>‹#›</a:t>
            </a:fld>
            <a:endParaRPr lang="en-US"/>
          </a:p>
        </p:txBody>
      </p:sp>
    </p:spTree>
    <p:extLst>
      <p:ext uri="{BB962C8B-B14F-4D97-AF65-F5344CB8AC3E}">
        <p14:creationId xmlns:p14="http://schemas.microsoft.com/office/powerpoint/2010/main" val="1668402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0D8BBF-4B2C-7093-A807-64EFE8DC032D}"/>
              </a:ext>
            </a:extLst>
          </p:cNvPr>
          <p:cNvSpPr>
            <a:spLocks noGrp="1"/>
          </p:cNvSpPr>
          <p:nvPr>
            <p:ph type="dt" sz="half" idx="10"/>
          </p:nvPr>
        </p:nvSpPr>
        <p:spPr/>
        <p:txBody>
          <a:bodyPr/>
          <a:lstStyle/>
          <a:p>
            <a:fld id="{4C35F53C-C6CE-7A46-BD39-7CAA20F47BDE}" type="datetimeFigureOut">
              <a:rPr lang="en-US" smtClean="0"/>
              <a:t>3/3/24</a:t>
            </a:fld>
            <a:endParaRPr lang="en-US"/>
          </a:p>
        </p:txBody>
      </p:sp>
      <p:sp>
        <p:nvSpPr>
          <p:cNvPr id="3" name="Footer Placeholder 2">
            <a:extLst>
              <a:ext uri="{FF2B5EF4-FFF2-40B4-BE49-F238E27FC236}">
                <a16:creationId xmlns:a16="http://schemas.microsoft.com/office/drawing/2014/main" id="{33B0295A-C89C-BFEC-8E36-4428F6FDE6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A8ADDB-7B0A-282E-0057-B0F06DC98799}"/>
              </a:ext>
            </a:extLst>
          </p:cNvPr>
          <p:cNvSpPr>
            <a:spLocks noGrp="1"/>
          </p:cNvSpPr>
          <p:nvPr>
            <p:ph type="sldNum" sz="quarter" idx="12"/>
          </p:nvPr>
        </p:nvSpPr>
        <p:spPr/>
        <p:txBody>
          <a:bodyPr/>
          <a:lstStyle/>
          <a:p>
            <a:fld id="{2CB827DE-A98A-9D43-A311-6DFE0CFCE846}" type="slidenum">
              <a:rPr lang="en-US" smtClean="0"/>
              <a:t>‹#›</a:t>
            </a:fld>
            <a:endParaRPr lang="en-US"/>
          </a:p>
        </p:txBody>
      </p:sp>
    </p:spTree>
    <p:extLst>
      <p:ext uri="{BB962C8B-B14F-4D97-AF65-F5344CB8AC3E}">
        <p14:creationId xmlns:p14="http://schemas.microsoft.com/office/powerpoint/2010/main" val="3790949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04A41-9A9A-6577-961E-D3E6C234D0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6C5245-5B9A-8606-E04A-D1AF1C073A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2E8F2B-F96A-2246-8411-8B6FF3DF7E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CAA310-37B5-9A8B-8F76-ABEF3E892CCA}"/>
              </a:ext>
            </a:extLst>
          </p:cNvPr>
          <p:cNvSpPr>
            <a:spLocks noGrp="1"/>
          </p:cNvSpPr>
          <p:nvPr>
            <p:ph type="dt" sz="half" idx="10"/>
          </p:nvPr>
        </p:nvSpPr>
        <p:spPr/>
        <p:txBody>
          <a:bodyPr/>
          <a:lstStyle/>
          <a:p>
            <a:fld id="{4C35F53C-C6CE-7A46-BD39-7CAA20F47BDE}" type="datetimeFigureOut">
              <a:rPr lang="en-US" smtClean="0"/>
              <a:t>3/3/24</a:t>
            </a:fld>
            <a:endParaRPr lang="en-US"/>
          </a:p>
        </p:txBody>
      </p:sp>
      <p:sp>
        <p:nvSpPr>
          <p:cNvPr id="6" name="Footer Placeholder 5">
            <a:extLst>
              <a:ext uri="{FF2B5EF4-FFF2-40B4-BE49-F238E27FC236}">
                <a16:creationId xmlns:a16="http://schemas.microsoft.com/office/drawing/2014/main" id="{61CB06EE-B9E5-A4A3-FD87-6CFBFB719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D21122-084A-6185-625E-1D82FA541A05}"/>
              </a:ext>
            </a:extLst>
          </p:cNvPr>
          <p:cNvSpPr>
            <a:spLocks noGrp="1"/>
          </p:cNvSpPr>
          <p:nvPr>
            <p:ph type="sldNum" sz="quarter" idx="12"/>
          </p:nvPr>
        </p:nvSpPr>
        <p:spPr/>
        <p:txBody>
          <a:bodyPr/>
          <a:lstStyle/>
          <a:p>
            <a:fld id="{2CB827DE-A98A-9D43-A311-6DFE0CFCE846}" type="slidenum">
              <a:rPr lang="en-US" smtClean="0"/>
              <a:t>‹#›</a:t>
            </a:fld>
            <a:endParaRPr lang="en-US"/>
          </a:p>
        </p:txBody>
      </p:sp>
    </p:spTree>
    <p:extLst>
      <p:ext uri="{BB962C8B-B14F-4D97-AF65-F5344CB8AC3E}">
        <p14:creationId xmlns:p14="http://schemas.microsoft.com/office/powerpoint/2010/main" val="3023806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44FE4-16C5-1C9B-437F-27D82AC5F9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1ACF23-3724-9F3F-3E7D-BB6F5EA0A0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3A9CB6-0E8F-386A-66E2-2E297FEE7C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65657E-F720-E3C3-F7E2-7563C8D926EC}"/>
              </a:ext>
            </a:extLst>
          </p:cNvPr>
          <p:cNvSpPr>
            <a:spLocks noGrp="1"/>
          </p:cNvSpPr>
          <p:nvPr>
            <p:ph type="dt" sz="half" idx="10"/>
          </p:nvPr>
        </p:nvSpPr>
        <p:spPr/>
        <p:txBody>
          <a:bodyPr/>
          <a:lstStyle/>
          <a:p>
            <a:fld id="{4C35F53C-C6CE-7A46-BD39-7CAA20F47BDE}" type="datetimeFigureOut">
              <a:rPr lang="en-US" smtClean="0"/>
              <a:t>3/3/24</a:t>
            </a:fld>
            <a:endParaRPr lang="en-US"/>
          </a:p>
        </p:txBody>
      </p:sp>
      <p:sp>
        <p:nvSpPr>
          <p:cNvPr id="6" name="Footer Placeholder 5">
            <a:extLst>
              <a:ext uri="{FF2B5EF4-FFF2-40B4-BE49-F238E27FC236}">
                <a16:creationId xmlns:a16="http://schemas.microsoft.com/office/drawing/2014/main" id="{33936C06-ACC0-EF58-E004-5DDAB1A807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C79DB4-9B93-26D5-8FA8-3DC61778C904}"/>
              </a:ext>
            </a:extLst>
          </p:cNvPr>
          <p:cNvSpPr>
            <a:spLocks noGrp="1"/>
          </p:cNvSpPr>
          <p:nvPr>
            <p:ph type="sldNum" sz="quarter" idx="12"/>
          </p:nvPr>
        </p:nvSpPr>
        <p:spPr/>
        <p:txBody>
          <a:bodyPr/>
          <a:lstStyle/>
          <a:p>
            <a:fld id="{2CB827DE-A98A-9D43-A311-6DFE0CFCE846}" type="slidenum">
              <a:rPr lang="en-US" smtClean="0"/>
              <a:t>‹#›</a:t>
            </a:fld>
            <a:endParaRPr lang="en-US"/>
          </a:p>
        </p:txBody>
      </p:sp>
    </p:spTree>
    <p:extLst>
      <p:ext uri="{BB962C8B-B14F-4D97-AF65-F5344CB8AC3E}">
        <p14:creationId xmlns:p14="http://schemas.microsoft.com/office/powerpoint/2010/main" val="132645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E9DD4A-D154-124F-3DBA-ADA1B63DD8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57718B-C777-6F0C-182B-6F4532E91A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6AE109-1521-BE12-AB62-39342F585D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35F53C-C6CE-7A46-BD39-7CAA20F47BDE}" type="datetimeFigureOut">
              <a:rPr lang="en-US" smtClean="0"/>
              <a:t>3/3/24</a:t>
            </a:fld>
            <a:endParaRPr lang="en-US"/>
          </a:p>
        </p:txBody>
      </p:sp>
      <p:sp>
        <p:nvSpPr>
          <p:cNvPr id="5" name="Footer Placeholder 4">
            <a:extLst>
              <a:ext uri="{FF2B5EF4-FFF2-40B4-BE49-F238E27FC236}">
                <a16:creationId xmlns:a16="http://schemas.microsoft.com/office/drawing/2014/main" id="{29852945-89B1-3026-5E28-39CA4E2D8D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7C6B28-24A7-5F0E-63C5-DA7B0AB858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B827DE-A98A-9D43-A311-6DFE0CFCE846}" type="slidenum">
              <a:rPr lang="en-US" smtClean="0"/>
              <a:t>‹#›</a:t>
            </a:fld>
            <a:endParaRPr lang="en-US"/>
          </a:p>
        </p:txBody>
      </p:sp>
    </p:spTree>
    <p:extLst>
      <p:ext uri="{BB962C8B-B14F-4D97-AF65-F5344CB8AC3E}">
        <p14:creationId xmlns:p14="http://schemas.microsoft.com/office/powerpoint/2010/main" val="29946799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Qbn1Zw5CTbA?start=1&amp;feature=oembed" TargetMode="Externa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vG0e9KMk91s?feature=oembed" TargetMode="Externa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qsFR8evfrK8?feature=oembed" TargetMode="Externa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q0bHwMayCJY?feature=oembed" TargetMode="Externa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opentextbc.ca/vitalsignmeasurement/chapter/respiration/" TargetMode="External"/><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video" Target="https://www.youtube.com/embed/U5nrX-RN7hQ?start=52&amp;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sv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yBVk_Bnyadc?start=19&amp;feature=oembed" TargetMode="Externa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2.png"/><Relationship Id="rId7"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50.svg"/><Relationship Id="rId4" Type="http://schemas.openxmlformats.org/officeDocument/2006/relationships/image" Target="../media/image43.svg"/><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54.jpg"/><Relationship Id="rId4" Type="http://schemas.openxmlformats.org/officeDocument/2006/relationships/image" Target="../media/image53.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32.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68.jpg"/><Relationship Id="rId4" Type="http://schemas.openxmlformats.org/officeDocument/2006/relationships/image" Target="../media/image6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14F79-AEB5-CE45-89F0-2C47FEB15FF0}"/>
              </a:ext>
            </a:extLst>
          </p:cNvPr>
          <p:cNvSpPr>
            <a:spLocks noGrp="1"/>
          </p:cNvSpPr>
          <p:nvPr>
            <p:ph type="ctrTitle"/>
          </p:nvPr>
        </p:nvSpPr>
        <p:spPr>
          <a:xfrm>
            <a:off x="1681162" y="2331928"/>
            <a:ext cx="9144000" cy="1655762"/>
          </a:xfrm>
        </p:spPr>
        <p:txBody>
          <a:bodyPr anchor="t">
            <a:normAutofit/>
          </a:bodyPr>
          <a:lstStyle/>
          <a:p>
            <a:r>
              <a:rPr lang="en-US" dirty="0">
                <a:solidFill>
                  <a:schemeClr val="bg1"/>
                </a:solidFill>
              </a:rPr>
              <a:t>Reactive Airway Diseases:</a:t>
            </a:r>
            <a:br>
              <a:rPr lang="en-US" dirty="0">
                <a:solidFill>
                  <a:schemeClr val="bg1"/>
                </a:solidFill>
              </a:rPr>
            </a:br>
            <a:r>
              <a:rPr lang="en-US" sz="3600" dirty="0">
                <a:solidFill>
                  <a:schemeClr val="bg1"/>
                </a:solidFill>
              </a:rPr>
              <a:t>Asthma, COPD, Anaphylaxis (-</a:t>
            </a:r>
            <a:r>
              <a:rPr lang="en-US" sz="3600" dirty="0" err="1">
                <a:solidFill>
                  <a:schemeClr val="bg1"/>
                </a:solidFill>
              </a:rPr>
              <a:t>ish</a:t>
            </a:r>
            <a:r>
              <a:rPr lang="en-US" sz="3600" dirty="0">
                <a:solidFill>
                  <a:schemeClr val="bg1"/>
                </a:solidFill>
              </a:rPr>
              <a:t>)</a:t>
            </a:r>
            <a:endParaRPr lang="en-US" dirty="0">
              <a:solidFill>
                <a:schemeClr val="bg1"/>
              </a:solidFill>
            </a:endParaRPr>
          </a:p>
        </p:txBody>
      </p:sp>
      <p:sp>
        <p:nvSpPr>
          <p:cNvPr id="3" name="Subtitle 2">
            <a:extLst>
              <a:ext uri="{FF2B5EF4-FFF2-40B4-BE49-F238E27FC236}">
                <a16:creationId xmlns:a16="http://schemas.microsoft.com/office/drawing/2014/main" id="{EA3B3FD3-677C-904C-B79D-1B9A75CB20ED}"/>
              </a:ext>
            </a:extLst>
          </p:cNvPr>
          <p:cNvSpPr>
            <a:spLocks noGrp="1"/>
          </p:cNvSpPr>
          <p:nvPr>
            <p:ph type="subTitle" idx="1"/>
          </p:nvPr>
        </p:nvSpPr>
        <p:spPr>
          <a:xfrm>
            <a:off x="1524000" y="4230688"/>
            <a:ext cx="9144000" cy="1655762"/>
          </a:xfrm>
        </p:spPr>
        <p:txBody>
          <a:bodyPr>
            <a:normAutofit/>
          </a:bodyPr>
          <a:lstStyle/>
          <a:p>
            <a:r>
              <a:rPr lang="en-US" dirty="0">
                <a:solidFill>
                  <a:schemeClr val="bg1"/>
                </a:solidFill>
              </a:rPr>
              <a:t>Michael T. </a:t>
            </a:r>
            <a:r>
              <a:rPr lang="en-US" dirty="0" err="1">
                <a:solidFill>
                  <a:schemeClr val="bg1"/>
                </a:solidFill>
              </a:rPr>
              <a:t>Mozer</a:t>
            </a:r>
            <a:r>
              <a:rPr lang="en-US" dirty="0">
                <a:solidFill>
                  <a:schemeClr val="bg1"/>
                </a:solidFill>
              </a:rPr>
              <a:t>, DO</a:t>
            </a:r>
          </a:p>
          <a:p>
            <a:r>
              <a:rPr lang="en-US" dirty="0">
                <a:solidFill>
                  <a:schemeClr val="bg1"/>
                </a:solidFill>
              </a:rPr>
              <a:t>UNM EMS Fellow</a:t>
            </a:r>
          </a:p>
          <a:p>
            <a:r>
              <a:rPr lang="en-US" dirty="0">
                <a:solidFill>
                  <a:schemeClr val="bg1"/>
                </a:solidFill>
              </a:rPr>
              <a:t>3/5/2024</a:t>
            </a:r>
          </a:p>
        </p:txBody>
      </p:sp>
      <p:pic>
        <p:nvPicPr>
          <p:cNvPr id="7" name="Picture 6" descr="A logo of a university&#10;&#10;Description automatically generated">
            <a:extLst>
              <a:ext uri="{FF2B5EF4-FFF2-40B4-BE49-F238E27FC236}">
                <a16:creationId xmlns:a16="http://schemas.microsoft.com/office/drawing/2014/main" id="{E664C591-9E52-5CD8-A27F-74E86B852528}"/>
              </a:ext>
            </a:extLst>
          </p:cNvPr>
          <p:cNvPicPr>
            <a:picLocks noChangeAspect="1"/>
          </p:cNvPicPr>
          <p:nvPr/>
        </p:nvPicPr>
        <p:blipFill rotWithShape="1">
          <a:blip r:embed="rId3"/>
          <a:srcRect l="5962"/>
          <a:stretch/>
        </p:blipFill>
        <p:spPr>
          <a:xfrm>
            <a:off x="0" y="0"/>
            <a:ext cx="2654010" cy="1981198"/>
          </a:xfrm>
          <a:prstGeom prst="rect">
            <a:avLst/>
          </a:prstGeom>
        </p:spPr>
      </p:pic>
    </p:spTree>
    <p:extLst>
      <p:ext uri="{BB962C8B-B14F-4D97-AF65-F5344CB8AC3E}">
        <p14:creationId xmlns:p14="http://schemas.microsoft.com/office/powerpoint/2010/main" val="1463907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2A9E7DA-4F43-77F8-989D-CACB175970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2214" y="201638"/>
            <a:ext cx="4425668" cy="642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631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D019-D118-57A4-0761-9963E1EA50A7}"/>
              </a:ext>
            </a:extLst>
          </p:cNvPr>
          <p:cNvSpPr>
            <a:spLocks noGrp="1"/>
          </p:cNvSpPr>
          <p:nvPr>
            <p:ph type="title"/>
          </p:nvPr>
        </p:nvSpPr>
        <p:spPr/>
        <p:txBody>
          <a:bodyPr/>
          <a:lstStyle/>
          <a:p>
            <a:r>
              <a:rPr lang="en-US" dirty="0">
                <a:solidFill>
                  <a:schemeClr val="bg1"/>
                </a:solidFill>
              </a:rPr>
              <a:t>Anatomy Variability – Body Surface Area</a:t>
            </a:r>
          </a:p>
        </p:txBody>
      </p:sp>
      <p:pic>
        <p:nvPicPr>
          <p:cNvPr id="4100" name="Picture 4">
            <a:extLst>
              <a:ext uri="{FF2B5EF4-FFF2-40B4-BE49-F238E27FC236}">
                <a16:creationId xmlns:a16="http://schemas.microsoft.com/office/drawing/2014/main" id="{CFC3EA95-C998-E6EF-CB9B-BCFB78CEA6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258336" y="1354235"/>
            <a:ext cx="7041840" cy="51386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No photo description available.">
            <a:extLst>
              <a:ext uri="{FF2B5EF4-FFF2-40B4-BE49-F238E27FC236}">
                <a16:creationId xmlns:a16="http://schemas.microsoft.com/office/drawing/2014/main" id="{0B273AE3-BBE7-CC6D-6972-BEE5D3CF50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1028" y="1354235"/>
            <a:ext cx="4778936" cy="4778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54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47417-FA86-E0C0-8AD7-95F9C22CE438}"/>
              </a:ext>
            </a:extLst>
          </p:cNvPr>
          <p:cNvSpPr>
            <a:spLocks noGrp="1"/>
          </p:cNvSpPr>
          <p:nvPr>
            <p:ph type="title"/>
          </p:nvPr>
        </p:nvSpPr>
        <p:spPr/>
        <p:txBody>
          <a:bodyPr/>
          <a:lstStyle/>
          <a:p>
            <a:r>
              <a:rPr lang="en-US" dirty="0">
                <a:solidFill>
                  <a:schemeClr val="bg1"/>
                </a:solidFill>
              </a:rPr>
              <a:t>Age Appropriate Vital Signs</a:t>
            </a:r>
          </a:p>
        </p:txBody>
      </p:sp>
      <p:graphicFrame>
        <p:nvGraphicFramePr>
          <p:cNvPr id="3" name="Table 2">
            <a:extLst>
              <a:ext uri="{FF2B5EF4-FFF2-40B4-BE49-F238E27FC236}">
                <a16:creationId xmlns:a16="http://schemas.microsoft.com/office/drawing/2014/main" id="{82EC2BC9-14A1-C887-9F06-628055F2B2BA}"/>
              </a:ext>
            </a:extLst>
          </p:cNvPr>
          <p:cNvGraphicFramePr>
            <a:graphicFrameLocks noGrp="1"/>
          </p:cNvGraphicFramePr>
          <p:nvPr/>
        </p:nvGraphicFramePr>
        <p:xfrm>
          <a:off x="838200" y="1690688"/>
          <a:ext cx="9975576" cy="4310176"/>
        </p:xfrm>
        <a:graphic>
          <a:graphicData uri="http://schemas.openxmlformats.org/drawingml/2006/table">
            <a:tbl>
              <a:tblPr firstRow="1" bandRow="1">
                <a:tableStyleId>{5C22544A-7EE6-4342-B048-85BDC9FD1C3A}</a:tableStyleId>
              </a:tblPr>
              <a:tblGrid>
                <a:gridCol w="2493894">
                  <a:extLst>
                    <a:ext uri="{9D8B030D-6E8A-4147-A177-3AD203B41FA5}">
                      <a16:colId xmlns:a16="http://schemas.microsoft.com/office/drawing/2014/main" val="3278396245"/>
                    </a:ext>
                  </a:extLst>
                </a:gridCol>
                <a:gridCol w="2493894">
                  <a:extLst>
                    <a:ext uri="{9D8B030D-6E8A-4147-A177-3AD203B41FA5}">
                      <a16:colId xmlns:a16="http://schemas.microsoft.com/office/drawing/2014/main" val="4075430015"/>
                    </a:ext>
                  </a:extLst>
                </a:gridCol>
                <a:gridCol w="2493894">
                  <a:extLst>
                    <a:ext uri="{9D8B030D-6E8A-4147-A177-3AD203B41FA5}">
                      <a16:colId xmlns:a16="http://schemas.microsoft.com/office/drawing/2014/main" val="226611205"/>
                    </a:ext>
                  </a:extLst>
                </a:gridCol>
                <a:gridCol w="2493894">
                  <a:extLst>
                    <a:ext uri="{9D8B030D-6E8A-4147-A177-3AD203B41FA5}">
                      <a16:colId xmlns:a16="http://schemas.microsoft.com/office/drawing/2014/main" val="2804082733"/>
                    </a:ext>
                  </a:extLst>
                </a:gridCol>
              </a:tblGrid>
              <a:tr h="538772">
                <a:tc>
                  <a:txBody>
                    <a:bodyPr/>
                    <a:lstStyle/>
                    <a:p>
                      <a:pPr algn="ctr"/>
                      <a:r>
                        <a:rPr lang="en-US" dirty="0">
                          <a:solidFill>
                            <a:schemeClr val="tx1"/>
                          </a:solidFill>
                        </a:rPr>
                        <a:t>Age (</a:t>
                      </a:r>
                      <a:r>
                        <a:rPr lang="en-US" dirty="0" err="1">
                          <a:solidFill>
                            <a:schemeClr val="tx1"/>
                          </a:solidFill>
                        </a:rPr>
                        <a:t>yr</a:t>
                      </a:r>
                      <a:r>
                        <a:rPr lang="en-US" dirty="0">
                          <a:solidFill>
                            <a:schemeClr val="tx1"/>
                          </a:solidFill>
                        </a:rPr>
                        <a:t>)</a:t>
                      </a:r>
                    </a:p>
                  </a:txBody>
                  <a:tcPr/>
                </a:tc>
                <a:tc>
                  <a:txBody>
                    <a:bodyPr/>
                    <a:lstStyle/>
                    <a:p>
                      <a:pPr algn="ctr"/>
                      <a:r>
                        <a:rPr lang="en-US" dirty="0">
                          <a:solidFill>
                            <a:schemeClr val="tx1"/>
                          </a:solidFill>
                        </a:rPr>
                        <a:t> RR (Br/min)</a:t>
                      </a:r>
                    </a:p>
                  </a:txBody>
                  <a:tcPr/>
                </a:tc>
                <a:tc>
                  <a:txBody>
                    <a:bodyPr/>
                    <a:lstStyle/>
                    <a:p>
                      <a:pPr algn="ctr"/>
                      <a:r>
                        <a:rPr lang="en-US" dirty="0">
                          <a:solidFill>
                            <a:schemeClr val="tx1"/>
                          </a:solidFill>
                        </a:rPr>
                        <a:t>HR (bpm)</a:t>
                      </a:r>
                    </a:p>
                  </a:txBody>
                  <a:tcPr/>
                </a:tc>
                <a:tc>
                  <a:txBody>
                    <a:bodyPr/>
                    <a:lstStyle/>
                    <a:p>
                      <a:pPr algn="ctr"/>
                      <a:r>
                        <a:rPr lang="en-US" dirty="0">
                          <a:solidFill>
                            <a:schemeClr val="tx1"/>
                          </a:solidFill>
                        </a:rPr>
                        <a:t>SBP (mmHg)</a:t>
                      </a:r>
                    </a:p>
                  </a:txBody>
                  <a:tcPr/>
                </a:tc>
                <a:extLst>
                  <a:ext uri="{0D108BD9-81ED-4DB2-BD59-A6C34878D82A}">
                    <a16:rowId xmlns:a16="http://schemas.microsoft.com/office/drawing/2014/main" val="3687567770"/>
                  </a:ext>
                </a:extLst>
              </a:tr>
              <a:tr h="538772">
                <a:tc>
                  <a:txBody>
                    <a:bodyPr/>
                    <a:lstStyle/>
                    <a:p>
                      <a:pPr algn="ctr"/>
                      <a:r>
                        <a:rPr lang="en-US" b="1" dirty="0"/>
                        <a:t>Newborn</a:t>
                      </a:r>
                    </a:p>
                  </a:txBody>
                  <a:tcPr/>
                </a:tc>
                <a:tc>
                  <a:txBody>
                    <a:bodyPr/>
                    <a:lstStyle/>
                    <a:p>
                      <a:pPr algn="ctr"/>
                      <a:r>
                        <a:rPr lang="en-US" dirty="0"/>
                        <a:t>30-60</a:t>
                      </a:r>
                    </a:p>
                  </a:txBody>
                  <a:tcPr/>
                </a:tc>
                <a:tc>
                  <a:txBody>
                    <a:bodyPr/>
                    <a:lstStyle/>
                    <a:p>
                      <a:pPr algn="ctr"/>
                      <a:r>
                        <a:rPr lang="en-US" dirty="0"/>
                        <a:t>85-200</a:t>
                      </a:r>
                    </a:p>
                  </a:txBody>
                  <a:tcPr/>
                </a:tc>
                <a:tc>
                  <a:txBody>
                    <a:bodyPr/>
                    <a:lstStyle/>
                    <a:p>
                      <a:pPr algn="ctr"/>
                      <a:r>
                        <a:rPr lang="en-US" dirty="0"/>
                        <a:t>60-90</a:t>
                      </a:r>
                    </a:p>
                  </a:txBody>
                  <a:tcPr/>
                </a:tc>
                <a:extLst>
                  <a:ext uri="{0D108BD9-81ED-4DB2-BD59-A6C34878D82A}">
                    <a16:rowId xmlns:a16="http://schemas.microsoft.com/office/drawing/2014/main" val="421717546"/>
                  </a:ext>
                </a:extLst>
              </a:tr>
              <a:tr h="538772">
                <a:tc>
                  <a:txBody>
                    <a:bodyPr/>
                    <a:lstStyle/>
                    <a:p>
                      <a:pPr algn="ctr"/>
                      <a:r>
                        <a:rPr lang="en-US" b="1" dirty="0"/>
                        <a:t>&lt;1</a:t>
                      </a:r>
                    </a:p>
                  </a:txBody>
                  <a:tcPr/>
                </a:tc>
                <a:tc>
                  <a:txBody>
                    <a:bodyPr/>
                    <a:lstStyle/>
                    <a:p>
                      <a:pPr algn="ctr"/>
                      <a:r>
                        <a:rPr lang="en-US" dirty="0"/>
                        <a:t>30-60</a:t>
                      </a:r>
                    </a:p>
                  </a:txBody>
                  <a:tcPr/>
                </a:tc>
                <a:tc>
                  <a:txBody>
                    <a:bodyPr/>
                    <a:lstStyle/>
                    <a:p>
                      <a:pPr algn="ctr"/>
                      <a:r>
                        <a:rPr lang="en-US" dirty="0"/>
                        <a:t>100-160</a:t>
                      </a:r>
                    </a:p>
                  </a:txBody>
                  <a:tcPr/>
                </a:tc>
                <a:tc>
                  <a:txBody>
                    <a:bodyPr/>
                    <a:lstStyle/>
                    <a:p>
                      <a:pPr algn="ctr"/>
                      <a:r>
                        <a:rPr lang="en-US" dirty="0"/>
                        <a:t>87-105</a:t>
                      </a:r>
                    </a:p>
                  </a:txBody>
                  <a:tcPr/>
                </a:tc>
                <a:extLst>
                  <a:ext uri="{0D108BD9-81ED-4DB2-BD59-A6C34878D82A}">
                    <a16:rowId xmlns:a16="http://schemas.microsoft.com/office/drawing/2014/main" val="4159198187"/>
                  </a:ext>
                </a:extLst>
              </a:tr>
              <a:tr h="538772">
                <a:tc>
                  <a:txBody>
                    <a:bodyPr/>
                    <a:lstStyle/>
                    <a:p>
                      <a:pPr algn="ctr"/>
                      <a:r>
                        <a:rPr lang="en-US" b="1" dirty="0"/>
                        <a:t>1-2</a:t>
                      </a:r>
                    </a:p>
                  </a:txBody>
                  <a:tcPr/>
                </a:tc>
                <a:tc>
                  <a:txBody>
                    <a:bodyPr/>
                    <a:lstStyle/>
                    <a:p>
                      <a:pPr algn="ctr"/>
                      <a:r>
                        <a:rPr lang="en-US" dirty="0"/>
                        <a:t>24-40</a:t>
                      </a:r>
                    </a:p>
                  </a:txBody>
                  <a:tcPr/>
                </a:tc>
                <a:tc>
                  <a:txBody>
                    <a:bodyPr/>
                    <a:lstStyle/>
                    <a:p>
                      <a:pPr algn="ctr"/>
                      <a:r>
                        <a:rPr lang="en-US" dirty="0"/>
                        <a:t>90-150</a:t>
                      </a:r>
                    </a:p>
                  </a:txBody>
                  <a:tcPr/>
                </a:tc>
                <a:tc>
                  <a:txBody>
                    <a:bodyPr/>
                    <a:lstStyle/>
                    <a:p>
                      <a:pPr algn="ctr"/>
                      <a:r>
                        <a:rPr lang="en-US" dirty="0"/>
                        <a:t>95-105</a:t>
                      </a:r>
                    </a:p>
                  </a:txBody>
                  <a:tcPr/>
                </a:tc>
                <a:extLst>
                  <a:ext uri="{0D108BD9-81ED-4DB2-BD59-A6C34878D82A}">
                    <a16:rowId xmlns:a16="http://schemas.microsoft.com/office/drawing/2014/main" val="3514374588"/>
                  </a:ext>
                </a:extLst>
              </a:tr>
              <a:tr h="538772">
                <a:tc>
                  <a:txBody>
                    <a:bodyPr/>
                    <a:lstStyle/>
                    <a:p>
                      <a:pPr algn="ctr"/>
                      <a:r>
                        <a:rPr lang="en-US" b="1" dirty="0"/>
                        <a:t>2-5</a:t>
                      </a:r>
                    </a:p>
                  </a:txBody>
                  <a:tcPr/>
                </a:tc>
                <a:tc>
                  <a:txBody>
                    <a:bodyPr/>
                    <a:lstStyle/>
                    <a:p>
                      <a:pPr algn="ctr"/>
                      <a:r>
                        <a:rPr lang="en-US" dirty="0"/>
                        <a:t>22-34</a:t>
                      </a:r>
                    </a:p>
                  </a:txBody>
                  <a:tcPr/>
                </a:tc>
                <a:tc>
                  <a:txBody>
                    <a:bodyPr/>
                    <a:lstStyle/>
                    <a:p>
                      <a:pPr algn="ctr"/>
                      <a:r>
                        <a:rPr lang="en-US" dirty="0"/>
                        <a:t>80-140</a:t>
                      </a:r>
                    </a:p>
                  </a:txBody>
                  <a:tcPr/>
                </a:tc>
                <a:tc>
                  <a:txBody>
                    <a:bodyPr/>
                    <a:lstStyle/>
                    <a:p>
                      <a:pPr algn="ctr"/>
                      <a:r>
                        <a:rPr lang="en-US" dirty="0"/>
                        <a:t>95-110</a:t>
                      </a:r>
                    </a:p>
                  </a:txBody>
                  <a:tcPr/>
                </a:tc>
                <a:extLst>
                  <a:ext uri="{0D108BD9-81ED-4DB2-BD59-A6C34878D82A}">
                    <a16:rowId xmlns:a16="http://schemas.microsoft.com/office/drawing/2014/main" val="907633182"/>
                  </a:ext>
                </a:extLst>
              </a:tr>
              <a:tr h="538772">
                <a:tc>
                  <a:txBody>
                    <a:bodyPr/>
                    <a:lstStyle/>
                    <a:p>
                      <a:pPr algn="ctr"/>
                      <a:r>
                        <a:rPr lang="en-US" b="1" dirty="0"/>
                        <a:t>6-12</a:t>
                      </a:r>
                    </a:p>
                  </a:txBody>
                  <a:tcPr/>
                </a:tc>
                <a:tc>
                  <a:txBody>
                    <a:bodyPr/>
                    <a:lstStyle/>
                    <a:p>
                      <a:pPr algn="ctr"/>
                      <a:r>
                        <a:rPr lang="en-US" dirty="0"/>
                        <a:t>18-30</a:t>
                      </a:r>
                    </a:p>
                  </a:txBody>
                  <a:tcPr/>
                </a:tc>
                <a:tc>
                  <a:txBody>
                    <a:bodyPr/>
                    <a:lstStyle/>
                    <a:p>
                      <a:pPr algn="ctr"/>
                      <a:r>
                        <a:rPr lang="en-US" dirty="0"/>
                        <a:t>70-120</a:t>
                      </a:r>
                    </a:p>
                  </a:txBody>
                  <a:tcPr/>
                </a:tc>
                <a:tc>
                  <a:txBody>
                    <a:bodyPr/>
                    <a:lstStyle/>
                    <a:p>
                      <a:pPr algn="ctr"/>
                      <a:r>
                        <a:rPr lang="en-US" dirty="0"/>
                        <a:t>97-112</a:t>
                      </a:r>
                    </a:p>
                  </a:txBody>
                  <a:tcPr/>
                </a:tc>
                <a:extLst>
                  <a:ext uri="{0D108BD9-81ED-4DB2-BD59-A6C34878D82A}">
                    <a16:rowId xmlns:a16="http://schemas.microsoft.com/office/drawing/2014/main" val="1318560413"/>
                  </a:ext>
                </a:extLst>
              </a:tr>
              <a:tr h="538772">
                <a:tc>
                  <a:txBody>
                    <a:bodyPr/>
                    <a:lstStyle/>
                    <a:p>
                      <a:pPr algn="ctr"/>
                      <a:r>
                        <a:rPr lang="en-US" b="1" dirty="0"/>
                        <a:t>&gt; 12</a:t>
                      </a:r>
                    </a:p>
                  </a:txBody>
                  <a:tcPr/>
                </a:tc>
                <a:tc>
                  <a:txBody>
                    <a:bodyPr/>
                    <a:lstStyle/>
                    <a:p>
                      <a:pPr algn="ctr"/>
                      <a:r>
                        <a:rPr lang="en-US" dirty="0"/>
                        <a:t>12-16</a:t>
                      </a:r>
                    </a:p>
                  </a:txBody>
                  <a:tcPr/>
                </a:tc>
                <a:tc>
                  <a:txBody>
                    <a:bodyPr/>
                    <a:lstStyle/>
                    <a:p>
                      <a:pPr algn="ctr"/>
                      <a:r>
                        <a:rPr lang="en-US" dirty="0"/>
                        <a:t>60-100</a:t>
                      </a:r>
                    </a:p>
                  </a:txBody>
                  <a:tcPr/>
                </a:tc>
                <a:tc>
                  <a:txBody>
                    <a:bodyPr/>
                    <a:lstStyle/>
                    <a:p>
                      <a:pPr algn="ctr"/>
                      <a:r>
                        <a:rPr lang="en-US" dirty="0"/>
                        <a:t>112-128</a:t>
                      </a:r>
                    </a:p>
                  </a:txBody>
                  <a:tcPr/>
                </a:tc>
                <a:extLst>
                  <a:ext uri="{0D108BD9-81ED-4DB2-BD59-A6C34878D82A}">
                    <a16:rowId xmlns:a16="http://schemas.microsoft.com/office/drawing/2014/main" val="2936865629"/>
                  </a:ext>
                </a:extLst>
              </a:tr>
              <a:tr h="538772">
                <a:tc gridSpan="4">
                  <a:txBody>
                    <a:bodyPr/>
                    <a:lstStyle/>
                    <a:p>
                      <a:pPr algn="ctr"/>
                      <a:r>
                        <a:rPr lang="en-US" sz="2000" dirty="0"/>
                        <a:t>Estimated Hypotension (1-10 y/o): &lt; 70 + 2(age in years)</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701017803"/>
                  </a:ext>
                </a:extLst>
              </a:tr>
            </a:tbl>
          </a:graphicData>
        </a:graphic>
      </p:graphicFrame>
    </p:spTree>
    <p:extLst>
      <p:ext uri="{BB962C8B-B14F-4D97-AF65-F5344CB8AC3E}">
        <p14:creationId xmlns:p14="http://schemas.microsoft.com/office/powerpoint/2010/main" val="3017767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E93EE-3AA1-03BB-05CC-E9F6F0E227BE}"/>
              </a:ext>
            </a:extLst>
          </p:cNvPr>
          <p:cNvSpPr>
            <a:spLocks noGrp="1"/>
          </p:cNvSpPr>
          <p:nvPr>
            <p:ph type="title"/>
          </p:nvPr>
        </p:nvSpPr>
        <p:spPr/>
        <p:txBody>
          <a:bodyPr/>
          <a:lstStyle/>
          <a:p>
            <a:r>
              <a:rPr lang="en-US" dirty="0">
                <a:solidFill>
                  <a:schemeClr val="bg1"/>
                </a:solidFill>
              </a:rPr>
              <a:t>Work of breathing</a:t>
            </a:r>
          </a:p>
        </p:txBody>
      </p:sp>
      <p:pic>
        <p:nvPicPr>
          <p:cNvPr id="5" name="Picture 4">
            <a:extLst>
              <a:ext uri="{FF2B5EF4-FFF2-40B4-BE49-F238E27FC236}">
                <a16:creationId xmlns:a16="http://schemas.microsoft.com/office/drawing/2014/main" id="{E0159114-5B2C-EA88-6E49-F0921F693495}"/>
              </a:ext>
            </a:extLst>
          </p:cNvPr>
          <p:cNvPicPr>
            <a:picLocks noChangeAspect="1"/>
          </p:cNvPicPr>
          <p:nvPr/>
        </p:nvPicPr>
        <p:blipFill rotWithShape="1">
          <a:blip r:embed="rId3"/>
          <a:srcRect b="12290"/>
          <a:stretch/>
        </p:blipFill>
        <p:spPr>
          <a:xfrm>
            <a:off x="5689637" y="1520713"/>
            <a:ext cx="3230384" cy="3816574"/>
          </a:xfrm>
          <a:prstGeom prst="rect">
            <a:avLst/>
          </a:prstGeom>
        </p:spPr>
      </p:pic>
      <p:pic>
        <p:nvPicPr>
          <p:cNvPr id="7" name="Picture 6">
            <a:extLst>
              <a:ext uri="{FF2B5EF4-FFF2-40B4-BE49-F238E27FC236}">
                <a16:creationId xmlns:a16="http://schemas.microsoft.com/office/drawing/2014/main" id="{EA064A9A-8C62-67E6-B976-827C90A35FB8}"/>
              </a:ext>
            </a:extLst>
          </p:cNvPr>
          <p:cNvPicPr>
            <a:picLocks noChangeAspect="1"/>
          </p:cNvPicPr>
          <p:nvPr/>
        </p:nvPicPr>
        <p:blipFill rotWithShape="1">
          <a:blip r:embed="rId4"/>
          <a:srcRect l="12928" r="18664"/>
          <a:stretch/>
        </p:blipFill>
        <p:spPr>
          <a:xfrm>
            <a:off x="8666983" y="1520713"/>
            <a:ext cx="3525018" cy="3816574"/>
          </a:xfrm>
          <a:prstGeom prst="rect">
            <a:avLst/>
          </a:prstGeom>
        </p:spPr>
      </p:pic>
      <p:pic>
        <p:nvPicPr>
          <p:cNvPr id="8" name="Google Shape;206;p13" descr="Image result for pediatric retractions">
            <a:extLst>
              <a:ext uri="{FF2B5EF4-FFF2-40B4-BE49-F238E27FC236}">
                <a16:creationId xmlns:a16="http://schemas.microsoft.com/office/drawing/2014/main" id="{6E5031AF-A2E7-C786-6184-4BA7D526B36B}"/>
              </a:ext>
            </a:extLst>
          </p:cNvPr>
          <p:cNvPicPr preferRelativeResize="0"/>
          <p:nvPr/>
        </p:nvPicPr>
        <p:blipFill rotWithShape="1">
          <a:blip r:embed="rId5">
            <a:alphaModFix/>
          </a:blip>
          <a:srcRect/>
          <a:stretch/>
        </p:blipFill>
        <p:spPr>
          <a:xfrm>
            <a:off x="365162" y="1457325"/>
            <a:ext cx="5324475" cy="3943350"/>
          </a:xfrm>
          <a:prstGeom prst="rect">
            <a:avLst/>
          </a:prstGeom>
          <a:noFill/>
          <a:ln>
            <a:noFill/>
          </a:ln>
        </p:spPr>
      </p:pic>
    </p:spTree>
    <p:extLst>
      <p:ext uri="{BB962C8B-B14F-4D97-AF65-F5344CB8AC3E}">
        <p14:creationId xmlns:p14="http://schemas.microsoft.com/office/powerpoint/2010/main" val="3661280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4"/>
          <p:cNvSpPr txBox="1">
            <a:spLocks noGrp="1"/>
          </p:cNvSpPr>
          <p:nvPr>
            <p:ph type="title"/>
          </p:nvPr>
        </p:nvSpPr>
        <p:spPr>
          <a:xfrm>
            <a:off x="1981200" y="111919"/>
            <a:ext cx="8229600" cy="114300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chemeClr val="dk1"/>
              </a:buClr>
              <a:buSzPts val="4400"/>
            </a:pPr>
            <a:r>
              <a:rPr lang="en-US" dirty="0">
                <a:solidFill>
                  <a:schemeClr val="bg1"/>
                </a:solidFill>
              </a:rPr>
              <a:t>Respiratory Distress</a:t>
            </a:r>
            <a:endParaRPr dirty="0">
              <a:solidFill>
                <a:schemeClr val="bg1"/>
              </a:solidFill>
            </a:endParaRPr>
          </a:p>
        </p:txBody>
      </p:sp>
      <p:pic>
        <p:nvPicPr>
          <p:cNvPr id="2" name="Online Media 1" descr="baby with Croup Stridor Barking Cough visual &amp; audio sound - When to Hospitalize.">
            <a:hlinkClick r:id="" action="ppaction://media"/>
            <a:extLst>
              <a:ext uri="{FF2B5EF4-FFF2-40B4-BE49-F238E27FC236}">
                <a16:creationId xmlns:a16="http://schemas.microsoft.com/office/drawing/2014/main" id="{FC46CC95-F32A-8EAF-5913-7EF74F752BDA}"/>
              </a:ext>
            </a:extLst>
          </p:cNvPr>
          <p:cNvPicPr>
            <a:picLocks noRot="1" noChangeAspect="1"/>
          </p:cNvPicPr>
          <p:nvPr>
            <a:videoFile r:link="rId1"/>
          </p:nvPr>
        </p:nvPicPr>
        <p:blipFill>
          <a:blip r:embed="rId4"/>
          <a:stretch>
            <a:fillRect/>
          </a:stretch>
        </p:blipFill>
        <p:spPr>
          <a:xfrm>
            <a:off x="2363390" y="1147166"/>
            <a:ext cx="7465219" cy="55989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5"/>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chemeClr val="dk1"/>
              </a:buClr>
              <a:buSzPts val="4400"/>
            </a:pPr>
            <a:r>
              <a:rPr lang="en-US" dirty="0">
                <a:solidFill>
                  <a:schemeClr val="bg1"/>
                </a:solidFill>
              </a:rPr>
              <a:t>Intercostal Retractions</a:t>
            </a:r>
            <a:endParaRPr dirty="0">
              <a:solidFill>
                <a:schemeClr val="bg1"/>
              </a:solidFill>
            </a:endParaRPr>
          </a:p>
        </p:txBody>
      </p:sp>
      <p:pic>
        <p:nvPicPr>
          <p:cNvPr id="2" name="Online Media 1" descr="Pediatric Retractions 2">
            <a:hlinkClick r:id="" action="ppaction://media"/>
            <a:extLst>
              <a:ext uri="{FF2B5EF4-FFF2-40B4-BE49-F238E27FC236}">
                <a16:creationId xmlns:a16="http://schemas.microsoft.com/office/drawing/2014/main" id="{29672D6A-92A4-9A11-C528-BA70A5A4D74E}"/>
              </a:ext>
            </a:extLst>
          </p:cNvPr>
          <p:cNvPicPr>
            <a:picLocks noRot="1" noChangeAspect="1"/>
          </p:cNvPicPr>
          <p:nvPr>
            <a:videoFile r:link="rId1"/>
          </p:nvPr>
        </p:nvPicPr>
        <p:blipFill>
          <a:blip r:embed="rId4"/>
          <a:stretch>
            <a:fillRect/>
          </a:stretch>
        </p:blipFill>
        <p:spPr>
          <a:xfrm>
            <a:off x="1981200" y="1417638"/>
            <a:ext cx="9061450" cy="51197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6"/>
          <p:cNvSpPr txBox="1">
            <a:spLocks noGrp="1"/>
          </p:cNvSpPr>
          <p:nvPr>
            <p:ph type="title"/>
          </p:nvPr>
        </p:nvSpPr>
        <p:spPr>
          <a:xfrm>
            <a:off x="1981199" y="32106"/>
            <a:ext cx="8229600" cy="114300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chemeClr val="dk1"/>
              </a:buClr>
              <a:buSzPts val="4400"/>
            </a:pPr>
            <a:r>
              <a:rPr lang="en-US" dirty="0">
                <a:solidFill>
                  <a:schemeClr val="bg1"/>
                </a:solidFill>
              </a:rPr>
              <a:t>Subcostal Retractions</a:t>
            </a:r>
            <a:endParaRPr dirty="0">
              <a:solidFill>
                <a:schemeClr val="bg1"/>
              </a:solidFill>
            </a:endParaRPr>
          </a:p>
        </p:txBody>
      </p:sp>
      <p:pic>
        <p:nvPicPr>
          <p:cNvPr id="2" name="Online Media 1" descr="Pediatric Retractions 3">
            <a:hlinkClick r:id="" action="ppaction://media"/>
            <a:extLst>
              <a:ext uri="{FF2B5EF4-FFF2-40B4-BE49-F238E27FC236}">
                <a16:creationId xmlns:a16="http://schemas.microsoft.com/office/drawing/2014/main" id="{4A76ADE3-7784-81EE-D699-B1141D7588CC}"/>
              </a:ext>
            </a:extLst>
          </p:cNvPr>
          <p:cNvPicPr>
            <a:picLocks noRot="1" noChangeAspect="1"/>
          </p:cNvPicPr>
          <p:nvPr>
            <a:videoFile r:link="rId1"/>
          </p:nvPr>
        </p:nvPicPr>
        <p:blipFill>
          <a:blip r:embed="rId4"/>
          <a:stretch>
            <a:fillRect/>
          </a:stretch>
        </p:blipFill>
        <p:spPr>
          <a:xfrm>
            <a:off x="1076094" y="1153401"/>
            <a:ext cx="10039811" cy="56724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8"/>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chemeClr val="dk1"/>
              </a:buClr>
              <a:buSzPts val="4400"/>
            </a:pPr>
            <a:r>
              <a:rPr lang="en-US" dirty="0">
                <a:solidFill>
                  <a:schemeClr val="bg1"/>
                </a:solidFill>
              </a:rPr>
              <a:t>Head Bobbing</a:t>
            </a:r>
            <a:endParaRPr dirty="0">
              <a:solidFill>
                <a:schemeClr val="bg1"/>
              </a:solidFill>
            </a:endParaRPr>
          </a:p>
        </p:txBody>
      </p:sp>
      <p:pic>
        <p:nvPicPr>
          <p:cNvPr id="4" name="Online Media 3" descr="Head Bobbing-  Respiratory  Distress in infants">
            <a:hlinkClick r:id="" action="ppaction://media"/>
            <a:extLst>
              <a:ext uri="{FF2B5EF4-FFF2-40B4-BE49-F238E27FC236}">
                <a16:creationId xmlns:a16="http://schemas.microsoft.com/office/drawing/2014/main" id="{76DD3E3E-3DE9-024C-9C86-DBB13D779611}"/>
              </a:ext>
            </a:extLst>
          </p:cNvPr>
          <p:cNvPicPr>
            <a:picLocks noRot="1" noChangeAspect="1"/>
          </p:cNvPicPr>
          <p:nvPr>
            <a:videoFile r:link="rId1"/>
          </p:nvPr>
        </p:nvPicPr>
        <p:blipFill>
          <a:blip r:embed="rId4"/>
          <a:stretch>
            <a:fillRect/>
          </a:stretch>
        </p:blipFill>
        <p:spPr>
          <a:xfrm>
            <a:off x="2754313" y="1417638"/>
            <a:ext cx="6889750" cy="51673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DAEF4-1780-FD6F-BA22-85FDD72656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9B18D3-5697-D32D-A221-A19BA9F7AB89}"/>
              </a:ext>
            </a:extLst>
          </p:cNvPr>
          <p:cNvSpPr>
            <a:spLocks noGrp="1"/>
          </p:cNvSpPr>
          <p:nvPr>
            <p:ph type="title"/>
          </p:nvPr>
        </p:nvSpPr>
        <p:spPr>
          <a:xfrm>
            <a:off x="838200" y="157717"/>
            <a:ext cx="10515600" cy="1325563"/>
          </a:xfrm>
        </p:spPr>
        <p:txBody>
          <a:bodyPr/>
          <a:lstStyle/>
          <a:p>
            <a:r>
              <a:rPr lang="en-US" dirty="0">
                <a:solidFill>
                  <a:schemeClr val="bg1"/>
                </a:solidFill>
              </a:rPr>
              <a:t>Adult Respiratory Distress</a:t>
            </a:r>
          </a:p>
        </p:txBody>
      </p:sp>
      <p:pic>
        <p:nvPicPr>
          <p:cNvPr id="3074" name="Picture 2" descr="Figure thumbnail gr1">
            <a:extLst>
              <a:ext uri="{FF2B5EF4-FFF2-40B4-BE49-F238E27FC236}">
                <a16:creationId xmlns:a16="http://schemas.microsoft.com/office/drawing/2014/main" id="{270F4567-47A9-24E7-7610-71F080ECE3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8377" y="1382663"/>
            <a:ext cx="5965424" cy="25691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igure thumbnail gr2">
            <a:extLst>
              <a:ext uri="{FF2B5EF4-FFF2-40B4-BE49-F238E27FC236}">
                <a16:creationId xmlns:a16="http://schemas.microsoft.com/office/drawing/2014/main" id="{3E3F194C-F7DF-6A83-5BF7-48979DF8BB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8376" y="3899053"/>
            <a:ext cx="5965423" cy="26219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E187CE5-EE66-C52B-CC8C-7FE11998B8D5}"/>
              </a:ext>
            </a:extLst>
          </p:cNvPr>
          <p:cNvSpPr txBox="1"/>
          <p:nvPr/>
        </p:nvSpPr>
        <p:spPr>
          <a:xfrm>
            <a:off x="5388376" y="6615644"/>
            <a:ext cx="6474849" cy="169277"/>
          </a:xfrm>
          <a:prstGeom prst="rect">
            <a:avLst/>
          </a:prstGeom>
          <a:noFill/>
        </p:spPr>
        <p:txBody>
          <a:bodyPr wrap="none" rtlCol="0">
            <a:spAutoFit/>
          </a:bodyPr>
          <a:lstStyle/>
          <a:p>
            <a:r>
              <a:rPr lang="en-US" sz="500" b="0" i="0" dirty="0">
                <a:solidFill>
                  <a:schemeClr val="bg1"/>
                </a:solidFill>
                <a:effectLst/>
                <a:latin typeface="system-ui"/>
              </a:rPr>
              <a:t>Greenland KB, Edwards MJ, Hutton NJ. External auditory meatus-sternal notch relationship in adults in the sniffing position: a magnetic resonance imaging study. Br J </a:t>
            </a:r>
            <a:r>
              <a:rPr lang="en-US" sz="500" b="0" i="0" dirty="0" err="1">
                <a:solidFill>
                  <a:schemeClr val="bg1"/>
                </a:solidFill>
                <a:effectLst/>
                <a:latin typeface="system-ui"/>
              </a:rPr>
              <a:t>Anaesth</a:t>
            </a:r>
            <a:r>
              <a:rPr lang="en-US" sz="500" b="0" i="0" dirty="0">
                <a:solidFill>
                  <a:schemeClr val="bg1"/>
                </a:solidFill>
                <a:effectLst/>
                <a:latin typeface="system-ui"/>
              </a:rPr>
              <a:t>. 2010 Feb;104(2):268-9. </a:t>
            </a:r>
            <a:r>
              <a:rPr lang="en-US" sz="500" b="0" i="0" dirty="0" err="1">
                <a:solidFill>
                  <a:schemeClr val="bg1"/>
                </a:solidFill>
                <a:effectLst/>
                <a:latin typeface="system-ui"/>
              </a:rPr>
              <a:t>doi</a:t>
            </a:r>
            <a:r>
              <a:rPr lang="en-US" sz="500" b="0" i="0" dirty="0">
                <a:solidFill>
                  <a:schemeClr val="bg1"/>
                </a:solidFill>
                <a:effectLst/>
                <a:latin typeface="system-ui"/>
              </a:rPr>
              <a:t>: 10.1093/</a:t>
            </a:r>
            <a:r>
              <a:rPr lang="en-US" sz="500" b="0" i="0" dirty="0" err="1">
                <a:solidFill>
                  <a:schemeClr val="bg1"/>
                </a:solidFill>
                <a:effectLst/>
                <a:latin typeface="system-ui"/>
              </a:rPr>
              <a:t>bja</a:t>
            </a:r>
            <a:r>
              <a:rPr lang="en-US" sz="500" b="0" i="0" dirty="0">
                <a:solidFill>
                  <a:schemeClr val="bg1"/>
                </a:solidFill>
                <a:effectLst/>
                <a:latin typeface="system-ui"/>
              </a:rPr>
              <a:t>/aep390. PMID: 20086071.</a:t>
            </a:r>
            <a:endParaRPr lang="en-US" sz="500" dirty="0">
              <a:solidFill>
                <a:schemeClr val="bg1"/>
              </a:solidFill>
            </a:endParaRPr>
          </a:p>
        </p:txBody>
      </p:sp>
      <p:pic>
        <p:nvPicPr>
          <p:cNvPr id="3078" name="Picture 6" descr="Signs of respiratory distress: Wide eyes, nasal flaring, tracheal tugging, and intercostal tugging.">
            <a:extLst>
              <a:ext uri="{FF2B5EF4-FFF2-40B4-BE49-F238E27FC236}">
                <a16:creationId xmlns:a16="http://schemas.microsoft.com/office/drawing/2014/main" id="{550CD65E-D374-1369-1288-31CB0086DE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081" y="1483280"/>
            <a:ext cx="5128846" cy="40729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2A6D63-544D-FEEA-3AA5-DD04FB633E75}"/>
              </a:ext>
            </a:extLst>
          </p:cNvPr>
          <p:cNvSpPr txBox="1"/>
          <p:nvPr/>
        </p:nvSpPr>
        <p:spPr>
          <a:xfrm>
            <a:off x="132081" y="5669280"/>
            <a:ext cx="3990195" cy="430887"/>
          </a:xfrm>
          <a:prstGeom prst="rect">
            <a:avLst/>
          </a:prstGeom>
          <a:noFill/>
        </p:spPr>
        <p:txBody>
          <a:bodyPr wrap="none" rtlCol="0">
            <a:spAutoFit/>
          </a:bodyPr>
          <a:lstStyle/>
          <a:p>
            <a:r>
              <a:rPr lang="en-US" sz="1100" dirty="0">
                <a:solidFill>
                  <a:schemeClr val="bg1"/>
                </a:solidFill>
                <a:hlinkClick r:id="rId6"/>
              </a:rPr>
              <a:t>https://opentextbc.ca/vitalsignmeasurement/chapter/respiration/</a:t>
            </a:r>
            <a:endParaRPr lang="en-US" sz="1100" dirty="0">
              <a:solidFill>
                <a:schemeClr val="bg1"/>
              </a:solidFill>
            </a:endParaRPr>
          </a:p>
          <a:p>
            <a:r>
              <a:rPr lang="en-US" sz="1100" dirty="0">
                <a:solidFill>
                  <a:schemeClr val="bg1"/>
                </a:solidFill>
              </a:rPr>
              <a:t>Image credit – Paige Jones</a:t>
            </a:r>
          </a:p>
        </p:txBody>
      </p:sp>
    </p:spTree>
    <p:extLst>
      <p:ext uri="{BB962C8B-B14F-4D97-AF65-F5344CB8AC3E}">
        <p14:creationId xmlns:p14="http://schemas.microsoft.com/office/powerpoint/2010/main" val="1153836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Using Accessory Muscles of Respiration">
            <a:hlinkClick r:id="" action="ppaction://media"/>
            <a:extLst>
              <a:ext uri="{FF2B5EF4-FFF2-40B4-BE49-F238E27FC236}">
                <a16:creationId xmlns:a16="http://schemas.microsoft.com/office/drawing/2014/main" id="{133971DA-F7A6-0419-8217-517E7B0A4686}"/>
              </a:ext>
            </a:extLst>
          </p:cNvPr>
          <p:cNvPicPr>
            <a:picLocks noRot="1" noChangeAspect="1"/>
          </p:cNvPicPr>
          <p:nvPr>
            <a:videoFile r:link="rId1"/>
          </p:nvPr>
        </p:nvPicPr>
        <p:blipFill>
          <a:blip r:embed="rId3"/>
          <a:stretch>
            <a:fillRect/>
          </a:stretch>
        </p:blipFill>
        <p:spPr>
          <a:xfrm>
            <a:off x="733401" y="302269"/>
            <a:ext cx="11068074" cy="6253462"/>
          </a:xfrm>
          <a:prstGeom prst="rect">
            <a:avLst/>
          </a:prstGeom>
        </p:spPr>
      </p:pic>
    </p:spTree>
    <p:extLst>
      <p:ext uri="{BB962C8B-B14F-4D97-AF65-F5344CB8AC3E}">
        <p14:creationId xmlns:p14="http://schemas.microsoft.com/office/powerpoint/2010/main" val="317671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4DB22-1298-A249-0B79-C896B785C5E7}"/>
              </a:ext>
            </a:extLst>
          </p:cNvPr>
          <p:cNvSpPr>
            <a:spLocks noGrp="1"/>
          </p:cNvSpPr>
          <p:nvPr>
            <p:ph type="title"/>
          </p:nvPr>
        </p:nvSpPr>
        <p:spPr>
          <a:xfrm>
            <a:off x="475011" y="4143565"/>
            <a:ext cx="4569060" cy="2129586"/>
          </a:xfrm>
          <a:noFill/>
        </p:spPr>
        <p:txBody>
          <a:bodyPr anchor="t">
            <a:normAutofit/>
          </a:bodyPr>
          <a:lstStyle/>
          <a:p>
            <a:r>
              <a:rPr lang="en-US" sz="4800" dirty="0">
                <a:solidFill>
                  <a:schemeClr val="bg1"/>
                </a:solidFill>
              </a:rPr>
              <a:t>Presenter Biography</a:t>
            </a:r>
          </a:p>
        </p:txBody>
      </p:sp>
      <p:sp>
        <p:nvSpPr>
          <p:cNvPr id="3" name="Content Placeholder 2">
            <a:extLst>
              <a:ext uri="{FF2B5EF4-FFF2-40B4-BE49-F238E27FC236}">
                <a16:creationId xmlns:a16="http://schemas.microsoft.com/office/drawing/2014/main" id="{ECEA71C0-1853-1B0C-31B5-B904C6010F91}"/>
              </a:ext>
            </a:extLst>
          </p:cNvPr>
          <p:cNvSpPr>
            <a:spLocks noGrp="1"/>
          </p:cNvSpPr>
          <p:nvPr>
            <p:ph idx="1"/>
          </p:nvPr>
        </p:nvSpPr>
        <p:spPr>
          <a:xfrm>
            <a:off x="3242915" y="4331175"/>
            <a:ext cx="5486399" cy="2362011"/>
          </a:xfrm>
          <a:noFill/>
        </p:spPr>
        <p:txBody>
          <a:bodyPr anchor="t">
            <a:normAutofit/>
          </a:bodyPr>
          <a:lstStyle/>
          <a:p>
            <a:r>
              <a:rPr lang="en-US" sz="1600" b="1" dirty="0">
                <a:solidFill>
                  <a:schemeClr val="bg1"/>
                </a:solidFill>
              </a:rPr>
              <a:t>Medical school in Maine</a:t>
            </a:r>
          </a:p>
          <a:p>
            <a:r>
              <a:rPr lang="en-US" sz="1600" b="1" dirty="0">
                <a:solidFill>
                  <a:schemeClr val="bg1"/>
                </a:solidFill>
              </a:rPr>
              <a:t>Completed residency in Phoenix, AZ </a:t>
            </a:r>
          </a:p>
          <a:p>
            <a:r>
              <a:rPr lang="en-US" sz="1600" b="1" dirty="0">
                <a:solidFill>
                  <a:schemeClr val="bg1"/>
                </a:solidFill>
              </a:rPr>
              <a:t>ER Physician/EMS Fellow at University of New Mexico</a:t>
            </a:r>
          </a:p>
          <a:p>
            <a:r>
              <a:rPr lang="en-US" sz="1600" b="1" dirty="0">
                <a:solidFill>
                  <a:schemeClr val="bg1"/>
                </a:solidFill>
              </a:rPr>
              <a:t>Professional interest in austere/rural emergency care, medical education, and delivery of high quality emergency care.</a:t>
            </a:r>
          </a:p>
        </p:txBody>
      </p:sp>
      <p:pic>
        <p:nvPicPr>
          <p:cNvPr id="6" name="Picture 5" descr="A logo with a flag&#10;&#10;Description automatically generated">
            <a:extLst>
              <a:ext uri="{FF2B5EF4-FFF2-40B4-BE49-F238E27FC236}">
                <a16:creationId xmlns:a16="http://schemas.microsoft.com/office/drawing/2014/main" id="{D035EE3A-978B-ADAB-A281-6474BE8571A3}"/>
              </a:ext>
            </a:extLst>
          </p:cNvPr>
          <p:cNvPicPr>
            <a:picLocks noChangeAspect="1"/>
          </p:cNvPicPr>
          <p:nvPr/>
        </p:nvPicPr>
        <p:blipFill>
          <a:blip r:embed="rId3"/>
          <a:stretch>
            <a:fillRect/>
          </a:stretch>
        </p:blipFill>
        <p:spPr>
          <a:xfrm>
            <a:off x="10262212" y="4061369"/>
            <a:ext cx="1454776" cy="1450812"/>
          </a:xfrm>
          <a:prstGeom prst="rect">
            <a:avLst/>
          </a:prstGeom>
        </p:spPr>
      </p:pic>
      <p:pic>
        <p:nvPicPr>
          <p:cNvPr id="7" name="Picture 2" descr="University of New England - College of Osteopathic Medicine (UNECOM) - WADEM">
            <a:extLst>
              <a:ext uri="{FF2B5EF4-FFF2-40B4-BE49-F238E27FC236}">
                <a16:creationId xmlns:a16="http://schemas.microsoft.com/office/drawing/2014/main" id="{9FE000B7-8EC1-796C-D857-1F349AF3EC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3342" y="4061369"/>
            <a:ext cx="1450812" cy="14508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logo of a university&#10;&#10;Description automatically generated">
            <a:extLst>
              <a:ext uri="{FF2B5EF4-FFF2-40B4-BE49-F238E27FC236}">
                <a16:creationId xmlns:a16="http://schemas.microsoft.com/office/drawing/2014/main" id="{7C96A17D-19F6-FB47-0DC9-C7FB150C3470}"/>
              </a:ext>
            </a:extLst>
          </p:cNvPr>
          <p:cNvPicPr>
            <a:picLocks noChangeAspect="1"/>
          </p:cNvPicPr>
          <p:nvPr/>
        </p:nvPicPr>
        <p:blipFill>
          <a:blip r:embed="rId5"/>
          <a:stretch>
            <a:fillRect/>
          </a:stretch>
        </p:blipFill>
        <p:spPr>
          <a:xfrm>
            <a:off x="9315446" y="5512181"/>
            <a:ext cx="1917157" cy="1345819"/>
          </a:xfrm>
          <a:prstGeom prst="rect">
            <a:avLst/>
          </a:prstGeom>
        </p:spPr>
      </p:pic>
      <p:pic>
        <p:nvPicPr>
          <p:cNvPr id="10" name="Picture 9" descr="A snowy mountain range with trees&#10;&#10;Description automatically generated">
            <a:extLst>
              <a:ext uri="{FF2B5EF4-FFF2-40B4-BE49-F238E27FC236}">
                <a16:creationId xmlns:a16="http://schemas.microsoft.com/office/drawing/2014/main" id="{05A53D5C-60D0-AC29-1551-0746F56A1982}"/>
              </a:ext>
            </a:extLst>
          </p:cNvPr>
          <p:cNvPicPr>
            <a:picLocks noChangeAspect="1"/>
          </p:cNvPicPr>
          <p:nvPr/>
        </p:nvPicPr>
        <p:blipFill rotWithShape="1">
          <a:blip r:embed="rId6"/>
          <a:srcRect t="14706" b="19608"/>
          <a:stretch/>
        </p:blipFill>
        <p:spPr>
          <a:xfrm>
            <a:off x="475011" y="160404"/>
            <a:ext cx="11241977" cy="3829050"/>
          </a:xfrm>
          <a:prstGeom prst="rect">
            <a:avLst/>
          </a:prstGeom>
        </p:spPr>
      </p:pic>
    </p:spTree>
    <p:extLst>
      <p:ext uri="{BB962C8B-B14F-4D97-AF65-F5344CB8AC3E}">
        <p14:creationId xmlns:p14="http://schemas.microsoft.com/office/powerpoint/2010/main" val="3810958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6F7BC-122D-5781-0590-8B7FD10CADDC}"/>
              </a:ext>
            </a:extLst>
          </p:cNvPr>
          <p:cNvSpPr>
            <a:spLocks noGrp="1"/>
          </p:cNvSpPr>
          <p:nvPr>
            <p:ph type="title"/>
          </p:nvPr>
        </p:nvSpPr>
        <p:spPr/>
        <p:txBody>
          <a:bodyPr/>
          <a:lstStyle/>
          <a:p>
            <a:r>
              <a:rPr lang="en-US" dirty="0">
                <a:solidFill>
                  <a:schemeClr val="bg1"/>
                </a:solidFill>
              </a:rPr>
              <a:t>Adult Respiratory Distress</a:t>
            </a:r>
          </a:p>
        </p:txBody>
      </p:sp>
      <p:pic>
        <p:nvPicPr>
          <p:cNvPr id="2050" name="Picture 2" descr="Respiration Muscles">
            <a:extLst>
              <a:ext uri="{FF2B5EF4-FFF2-40B4-BE49-F238E27FC236}">
                <a16:creationId xmlns:a16="http://schemas.microsoft.com/office/drawing/2014/main" id="{E4CC03B8-A646-2FCE-B570-A4DE377F1F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5729" y="1432781"/>
            <a:ext cx="4551301" cy="51673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ands on Knees Is Best Recovery Posture">
            <a:extLst>
              <a:ext uri="{FF2B5EF4-FFF2-40B4-BE49-F238E27FC236}">
                <a16:creationId xmlns:a16="http://schemas.microsoft.com/office/drawing/2014/main" id="{BB8D32BE-757A-6782-A04D-359B736A8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646" y="1432780"/>
            <a:ext cx="5167313" cy="5167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750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3CFA9-BD2F-0B82-1256-B146DABBB9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AEEFC6-D1B6-5218-167B-37C9A4D5905A}"/>
              </a:ext>
            </a:extLst>
          </p:cNvPr>
          <p:cNvSpPr>
            <a:spLocks noGrp="1"/>
          </p:cNvSpPr>
          <p:nvPr>
            <p:ph type="title"/>
          </p:nvPr>
        </p:nvSpPr>
        <p:spPr/>
        <p:txBody>
          <a:bodyPr/>
          <a:lstStyle/>
          <a:p>
            <a:r>
              <a:rPr lang="en-US" dirty="0">
                <a:solidFill>
                  <a:schemeClr val="bg1"/>
                </a:solidFill>
              </a:rPr>
              <a:t>Outline</a:t>
            </a:r>
          </a:p>
        </p:txBody>
      </p:sp>
      <p:sp>
        <p:nvSpPr>
          <p:cNvPr id="3" name="Content Placeholder 2">
            <a:extLst>
              <a:ext uri="{FF2B5EF4-FFF2-40B4-BE49-F238E27FC236}">
                <a16:creationId xmlns:a16="http://schemas.microsoft.com/office/drawing/2014/main" id="{3C460903-940C-1125-5A6D-B18CAE7C9BFC}"/>
              </a:ext>
            </a:extLst>
          </p:cNvPr>
          <p:cNvSpPr>
            <a:spLocks noGrp="1"/>
          </p:cNvSpPr>
          <p:nvPr>
            <p:ph idx="1"/>
          </p:nvPr>
        </p:nvSpPr>
        <p:spPr>
          <a:xfrm>
            <a:off x="446049" y="1825625"/>
            <a:ext cx="5363736" cy="4351338"/>
          </a:xfrm>
        </p:spPr>
        <p:txBody>
          <a:bodyPr>
            <a:normAutofit/>
          </a:bodyPr>
          <a:lstStyle/>
          <a:p>
            <a:r>
              <a:rPr lang="en-US" sz="3200" dirty="0">
                <a:solidFill>
                  <a:schemeClr val="bg1"/>
                </a:solidFill>
              </a:rPr>
              <a:t>Anatomy Review</a:t>
            </a:r>
          </a:p>
          <a:p>
            <a:r>
              <a:rPr lang="en-US" sz="3200" dirty="0">
                <a:solidFill>
                  <a:schemeClr val="bg1"/>
                </a:solidFill>
              </a:rPr>
              <a:t>Respiratory Assessment</a:t>
            </a:r>
          </a:p>
          <a:p>
            <a:r>
              <a:rPr lang="en-US" sz="3200" dirty="0">
                <a:solidFill>
                  <a:srgbClr val="FF0000"/>
                </a:solidFill>
              </a:rPr>
              <a:t>Review of Pathophysiology/Treatment</a:t>
            </a:r>
          </a:p>
          <a:p>
            <a:pPr lvl="1"/>
            <a:r>
              <a:rPr lang="en-US" sz="2800" dirty="0">
                <a:solidFill>
                  <a:srgbClr val="FF0000"/>
                </a:solidFill>
              </a:rPr>
              <a:t>Asthma</a:t>
            </a:r>
          </a:p>
          <a:p>
            <a:pPr lvl="1"/>
            <a:r>
              <a:rPr lang="en-US" sz="2800" dirty="0">
                <a:solidFill>
                  <a:srgbClr val="FF0000"/>
                </a:solidFill>
              </a:rPr>
              <a:t>COPD</a:t>
            </a:r>
          </a:p>
          <a:p>
            <a:pPr lvl="1"/>
            <a:r>
              <a:rPr lang="en-US" sz="2800" dirty="0">
                <a:solidFill>
                  <a:srgbClr val="FF0000"/>
                </a:solidFill>
              </a:rPr>
              <a:t>Anaphylaxis</a:t>
            </a:r>
          </a:p>
          <a:p>
            <a:r>
              <a:rPr lang="en-US" sz="3200" dirty="0">
                <a:solidFill>
                  <a:schemeClr val="bg1"/>
                </a:solidFill>
              </a:rPr>
              <a:t>Summary</a:t>
            </a:r>
          </a:p>
        </p:txBody>
      </p:sp>
      <p:pic>
        <p:nvPicPr>
          <p:cNvPr id="4" name="Google Shape;105;p4" descr="Image result for checklist">
            <a:extLst>
              <a:ext uri="{FF2B5EF4-FFF2-40B4-BE49-F238E27FC236}">
                <a16:creationId xmlns:a16="http://schemas.microsoft.com/office/drawing/2014/main" id="{FBE6EF02-B13D-EC40-E00C-3D518668A804}"/>
              </a:ext>
            </a:extLst>
          </p:cNvPr>
          <p:cNvPicPr preferRelativeResize="0"/>
          <p:nvPr/>
        </p:nvPicPr>
        <p:blipFill rotWithShape="1">
          <a:blip r:embed="rId2">
            <a:alphaModFix/>
          </a:blip>
          <a:srcRect/>
          <a:stretch/>
        </p:blipFill>
        <p:spPr>
          <a:xfrm>
            <a:off x="5464099" y="1438507"/>
            <a:ext cx="6534614" cy="4738456"/>
          </a:xfrm>
          <a:prstGeom prst="rect">
            <a:avLst/>
          </a:prstGeom>
          <a:noFill/>
          <a:ln>
            <a:noFill/>
          </a:ln>
        </p:spPr>
      </p:pic>
    </p:spTree>
    <p:extLst>
      <p:ext uri="{BB962C8B-B14F-4D97-AF65-F5344CB8AC3E}">
        <p14:creationId xmlns:p14="http://schemas.microsoft.com/office/powerpoint/2010/main" val="3854223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25E96-F20D-08C8-B5DE-6614308DABB8}"/>
              </a:ext>
            </a:extLst>
          </p:cNvPr>
          <p:cNvSpPr>
            <a:spLocks noGrp="1"/>
          </p:cNvSpPr>
          <p:nvPr>
            <p:ph type="title"/>
          </p:nvPr>
        </p:nvSpPr>
        <p:spPr>
          <a:xfrm>
            <a:off x="838199" y="61681"/>
            <a:ext cx="10515600" cy="1325563"/>
          </a:xfrm>
        </p:spPr>
        <p:txBody>
          <a:bodyPr/>
          <a:lstStyle/>
          <a:p>
            <a:r>
              <a:rPr lang="en-US" dirty="0">
                <a:solidFill>
                  <a:schemeClr val="bg1"/>
                </a:solidFill>
              </a:rPr>
              <a:t>Asthma</a:t>
            </a:r>
          </a:p>
        </p:txBody>
      </p:sp>
      <p:pic>
        <p:nvPicPr>
          <p:cNvPr id="4098" name="Picture 2" descr="Comparison between the normal and asthmatic lung. Healthy individuals have normal airway walls and relaxed airway smooth muscle. The airways of asthmatic patients constrict upon exposure to innocuous antigens, over express mucus, are inflamed with swollen walls and tightened smooth muscle">
            <a:extLst>
              <a:ext uri="{FF2B5EF4-FFF2-40B4-BE49-F238E27FC236}">
                <a16:creationId xmlns:a16="http://schemas.microsoft.com/office/drawing/2014/main" id="{7082FAB2-8B0E-E8F2-8FD5-5FE2B46DC1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2126" y="1285740"/>
            <a:ext cx="8932817" cy="52335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F08EEB-9FA0-5CCF-14BD-A4EEB37BBDBA}"/>
              </a:ext>
            </a:extLst>
          </p:cNvPr>
          <p:cNvSpPr txBox="1"/>
          <p:nvPr/>
        </p:nvSpPr>
        <p:spPr>
          <a:xfrm>
            <a:off x="2572126" y="6519320"/>
            <a:ext cx="2916311" cy="276999"/>
          </a:xfrm>
          <a:prstGeom prst="rect">
            <a:avLst/>
          </a:prstGeom>
          <a:noFill/>
        </p:spPr>
        <p:txBody>
          <a:bodyPr wrap="none" rtlCol="0">
            <a:spAutoFit/>
          </a:bodyPr>
          <a:lstStyle/>
          <a:p>
            <a:r>
              <a:rPr lang="en-US" sz="1200" dirty="0" err="1">
                <a:solidFill>
                  <a:schemeClr val="bg1"/>
                </a:solidFill>
              </a:rPr>
              <a:t>Shrastri</a:t>
            </a:r>
            <a:r>
              <a:rPr lang="en-US" sz="1200" dirty="0">
                <a:solidFill>
                  <a:schemeClr val="bg1"/>
                </a:solidFill>
              </a:rPr>
              <a:t> et al. 2021, </a:t>
            </a:r>
            <a:r>
              <a:rPr lang="en-US" sz="1200" dirty="0" err="1">
                <a:solidFill>
                  <a:schemeClr val="bg1"/>
                </a:solidFill>
              </a:rPr>
              <a:t>Inflammopharmacology</a:t>
            </a:r>
            <a:endParaRPr lang="en-US" sz="1200" dirty="0">
              <a:solidFill>
                <a:schemeClr val="bg1"/>
              </a:solidFill>
            </a:endParaRPr>
          </a:p>
        </p:txBody>
      </p:sp>
      <p:pic>
        <p:nvPicPr>
          <p:cNvPr id="5" name="Picture 2" descr="COPD | Resources - Chronic Obstructive Pulmonary Disease">
            <a:extLst>
              <a:ext uri="{FF2B5EF4-FFF2-40B4-BE49-F238E27FC236}">
                <a16:creationId xmlns:a16="http://schemas.microsoft.com/office/drawing/2014/main" id="{33EED403-2262-4E03-06EF-C5BF812BF4C4}"/>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25173" r="50208" b="18254"/>
          <a:stretch/>
        </p:blipFill>
        <p:spPr bwMode="auto">
          <a:xfrm>
            <a:off x="177009" y="1332446"/>
            <a:ext cx="2395117" cy="2620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03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42D98-3F7B-EC46-8DB3-EDA8A81BEB85}"/>
              </a:ext>
            </a:extLst>
          </p:cNvPr>
          <p:cNvSpPr>
            <a:spLocks noGrp="1"/>
          </p:cNvSpPr>
          <p:nvPr>
            <p:ph type="title"/>
          </p:nvPr>
        </p:nvSpPr>
        <p:spPr/>
        <p:txBody>
          <a:bodyPr/>
          <a:lstStyle/>
          <a:p>
            <a:r>
              <a:rPr lang="en-US" dirty="0">
                <a:solidFill>
                  <a:schemeClr val="bg1"/>
                </a:solidFill>
              </a:rPr>
              <a:t>What is the primary problem in Asthma?</a:t>
            </a:r>
          </a:p>
        </p:txBody>
      </p:sp>
      <p:pic>
        <p:nvPicPr>
          <p:cNvPr id="5122" name="Picture 2" descr="Air-Trapping-and-OPEP-Therapy-600">
            <a:extLst>
              <a:ext uri="{FF2B5EF4-FFF2-40B4-BE49-F238E27FC236}">
                <a16:creationId xmlns:a16="http://schemas.microsoft.com/office/drawing/2014/main" id="{10C104B3-FD00-155B-F8A1-E338CDCA86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8124"/>
          <a:stretch/>
        </p:blipFill>
        <p:spPr bwMode="auto">
          <a:xfrm>
            <a:off x="254318" y="1837178"/>
            <a:ext cx="6521005" cy="45668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DD3FEB8-B8BD-1EF4-2C00-0FCC6C8E9608}"/>
              </a:ext>
            </a:extLst>
          </p:cNvPr>
          <p:cNvSpPr txBox="1"/>
          <p:nvPr/>
        </p:nvSpPr>
        <p:spPr>
          <a:xfrm>
            <a:off x="254318" y="6550496"/>
            <a:ext cx="5445722" cy="246221"/>
          </a:xfrm>
          <a:prstGeom prst="rect">
            <a:avLst/>
          </a:prstGeom>
          <a:noFill/>
        </p:spPr>
        <p:txBody>
          <a:bodyPr wrap="none" rtlCol="0">
            <a:spAutoFit/>
          </a:bodyPr>
          <a:lstStyle/>
          <a:p>
            <a:r>
              <a:rPr lang="en-US" sz="1000" dirty="0">
                <a:solidFill>
                  <a:schemeClr val="bg1"/>
                </a:solidFill>
              </a:rPr>
              <a:t>https://</a:t>
            </a:r>
            <a:r>
              <a:rPr lang="en-US" sz="1000" dirty="0" err="1">
                <a:solidFill>
                  <a:schemeClr val="bg1"/>
                </a:solidFill>
              </a:rPr>
              <a:t>airphysioaustralia.com.au</a:t>
            </a:r>
            <a:r>
              <a:rPr lang="en-US" sz="1000" dirty="0">
                <a:solidFill>
                  <a:schemeClr val="bg1"/>
                </a:solidFill>
              </a:rPr>
              <a:t>/smoke-</a:t>
            </a:r>
            <a:r>
              <a:rPr lang="en-US" sz="1000" dirty="0" err="1">
                <a:solidFill>
                  <a:schemeClr val="bg1"/>
                </a:solidFill>
              </a:rPr>
              <a:t>doesnt</a:t>
            </a:r>
            <a:r>
              <a:rPr lang="en-US" sz="1000" dirty="0">
                <a:solidFill>
                  <a:schemeClr val="bg1"/>
                </a:solidFill>
              </a:rPr>
              <a:t>-cause-asthma-attacks-it-causes-respiratory-attacks/</a:t>
            </a:r>
          </a:p>
        </p:txBody>
      </p:sp>
      <p:pic>
        <p:nvPicPr>
          <p:cNvPr id="5126" name="Picture 6">
            <a:extLst>
              <a:ext uri="{FF2B5EF4-FFF2-40B4-BE49-F238E27FC236}">
                <a16:creationId xmlns:a16="http://schemas.microsoft.com/office/drawing/2014/main" id="{E68D6046-9A4B-44AE-7CA6-B073ABD8DE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7930" y="1638772"/>
            <a:ext cx="4741703" cy="4911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668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72B722-70B4-CA83-B631-E35DD970D372}"/>
              </a:ext>
            </a:extLst>
          </p:cNvPr>
          <p:cNvSpPr>
            <a:spLocks noGrp="1"/>
          </p:cNvSpPr>
          <p:nvPr>
            <p:ph type="title"/>
          </p:nvPr>
        </p:nvSpPr>
        <p:spPr/>
        <p:txBody>
          <a:bodyPr/>
          <a:lstStyle/>
          <a:p>
            <a:r>
              <a:rPr lang="en-US" dirty="0">
                <a:solidFill>
                  <a:schemeClr val="bg1"/>
                </a:solidFill>
              </a:rPr>
              <a:t>Signs and Symptoms of Asthma Exacerbation</a:t>
            </a:r>
          </a:p>
        </p:txBody>
      </p:sp>
      <p:pic>
        <p:nvPicPr>
          <p:cNvPr id="7" name="Picture 6" descr="A black and white image of a person blowing out his nose&#10;&#10;Description automatically generated">
            <a:extLst>
              <a:ext uri="{FF2B5EF4-FFF2-40B4-BE49-F238E27FC236}">
                <a16:creationId xmlns:a16="http://schemas.microsoft.com/office/drawing/2014/main" id="{64B4E992-FCDB-38C3-7076-3B9658446693}"/>
              </a:ext>
            </a:extLst>
          </p:cNvPr>
          <p:cNvPicPr>
            <a:picLocks noChangeAspect="1"/>
          </p:cNvPicPr>
          <p:nvPr/>
        </p:nvPicPr>
        <p:blipFill>
          <a:blip r:embed="rId3"/>
          <a:stretch>
            <a:fillRect/>
          </a:stretch>
        </p:blipFill>
        <p:spPr>
          <a:xfrm>
            <a:off x="5860737" y="1722260"/>
            <a:ext cx="2474229" cy="1938336"/>
          </a:xfrm>
          <a:prstGeom prst="rect">
            <a:avLst/>
          </a:prstGeom>
        </p:spPr>
      </p:pic>
      <p:pic>
        <p:nvPicPr>
          <p:cNvPr id="9" name="Picture 8" descr="A black and white picture of a person with a cough&#10;&#10;Description automatically generated">
            <a:extLst>
              <a:ext uri="{FF2B5EF4-FFF2-40B4-BE49-F238E27FC236}">
                <a16:creationId xmlns:a16="http://schemas.microsoft.com/office/drawing/2014/main" id="{45C363C1-3DB5-20A3-94A1-DA5B26423380}"/>
              </a:ext>
            </a:extLst>
          </p:cNvPr>
          <p:cNvPicPr>
            <a:picLocks noChangeAspect="1"/>
          </p:cNvPicPr>
          <p:nvPr/>
        </p:nvPicPr>
        <p:blipFill>
          <a:blip r:embed="rId4"/>
          <a:stretch>
            <a:fillRect/>
          </a:stretch>
        </p:blipFill>
        <p:spPr>
          <a:xfrm>
            <a:off x="3442635" y="1706474"/>
            <a:ext cx="1903291" cy="1928668"/>
          </a:xfrm>
          <a:prstGeom prst="rect">
            <a:avLst/>
          </a:prstGeom>
        </p:spPr>
      </p:pic>
      <p:pic>
        <p:nvPicPr>
          <p:cNvPr id="11" name="Picture 10" descr="A black and white image of a person with his hand on his chest&#10;&#10;Description automatically generated">
            <a:extLst>
              <a:ext uri="{FF2B5EF4-FFF2-40B4-BE49-F238E27FC236}">
                <a16:creationId xmlns:a16="http://schemas.microsoft.com/office/drawing/2014/main" id="{D59DF625-3F64-DF63-BEF7-2C6C6385910D}"/>
              </a:ext>
            </a:extLst>
          </p:cNvPr>
          <p:cNvPicPr>
            <a:picLocks noChangeAspect="1"/>
          </p:cNvPicPr>
          <p:nvPr/>
        </p:nvPicPr>
        <p:blipFill>
          <a:blip r:embed="rId5"/>
          <a:stretch>
            <a:fillRect/>
          </a:stretch>
        </p:blipFill>
        <p:spPr>
          <a:xfrm>
            <a:off x="710146" y="1690688"/>
            <a:ext cx="2253880" cy="1938337"/>
          </a:xfrm>
          <a:prstGeom prst="rect">
            <a:avLst/>
          </a:prstGeom>
        </p:spPr>
      </p:pic>
      <p:pic>
        <p:nvPicPr>
          <p:cNvPr id="13" name="Picture 12" descr="A black and white image of a person with a pipe in their mouth&#10;&#10;Description automatically generated">
            <a:extLst>
              <a:ext uri="{FF2B5EF4-FFF2-40B4-BE49-F238E27FC236}">
                <a16:creationId xmlns:a16="http://schemas.microsoft.com/office/drawing/2014/main" id="{3A95D8D2-7ACD-79FE-7C53-EA5E444AD248}"/>
              </a:ext>
            </a:extLst>
          </p:cNvPr>
          <p:cNvPicPr>
            <a:picLocks noChangeAspect="1"/>
          </p:cNvPicPr>
          <p:nvPr/>
        </p:nvPicPr>
        <p:blipFill>
          <a:blip r:embed="rId6"/>
          <a:stretch>
            <a:fillRect/>
          </a:stretch>
        </p:blipFill>
        <p:spPr>
          <a:xfrm>
            <a:off x="8879571" y="1722260"/>
            <a:ext cx="2647596" cy="1897096"/>
          </a:xfrm>
          <a:prstGeom prst="rect">
            <a:avLst/>
          </a:prstGeom>
        </p:spPr>
      </p:pic>
      <p:sp>
        <p:nvSpPr>
          <p:cNvPr id="2" name="TextBox 1">
            <a:extLst>
              <a:ext uri="{FF2B5EF4-FFF2-40B4-BE49-F238E27FC236}">
                <a16:creationId xmlns:a16="http://schemas.microsoft.com/office/drawing/2014/main" id="{C84C5157-1560-2E98-5DF0-EF8BE74DD449}"/>
              </a:ext>
            </a:extLst>
          </p:cNvPr>
          <p:cNvSpPr txBox="1"/>
          <p:nvPr/>
        </p:nvSpPr>
        <p:spPr>
          <a:xfrm>
            <a:off x="4268949" y="3761569"/>
            <a:ext cx="3111173" cy="584775"/>
          </a:xfrm>
          <a:prstGeom prst="rect">
            <a:avLst/>
          </a:prstGeom>
          <a:noFill/>
        </p:spPr>
        <p:txBody>
          <a:bodyPr wrap="none" rtlCol="0">
            <a:spAutoFit/>
          </a:bodyPr>
          <a:lstStyle/>
          <a:p>
            <a:r>
              <a:rPr lang="en-US" sz="3200" dirty="0">
                <a:solidFill>
                  <a:srgbClr val="FFFF00"/>
                </a:solidFill>
              </a:rPr>
              <a:t>In Severe Distress</a:t>
            </a:r>
          </a:p>
        </p:txBody>
      </p:sp>
      <p:pic>
        <p:nvPicPr>
          <p:cNvPr id="10" name="Graphic 9" descr="Water with solid fill">
            <a:extLst>
              <a:ext uri="{FF2B5EF4-FFF2-40B4-BE49-F238E27FC236}">
                <a16:creationId xmlns:a16="http://schemas.microsoft.com/office/drawing/2014/main" id="{1EA8AC5D-5BDB-228F-C201-1072449733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08924" y="4264055"/>
            <a:ext cx="2481805" cy="2481805"/>
          </a:xfrm>
          <a:prstGeom prst="rect">
            <a:avLst/>
          </a:prstGeom>
        </p:spPr>
      </p:pic>
      <p:pic>
        <p:nvPicPr>
          <p:cNvPr id="14" name="Graphic 13" descr="Brain in head with solid fill">
            <a:extLst>
              <a:ext uri="{FF2B5EF4-FFF2-40B4-BE49-F238E27FC236}">
                <a16:creationId xmlns:a16="http://schemas.microsoft.com/office/drawing/2014/main" id="{44665718-2F2D-D3D1-43BD-35CAB54151E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12510" y="4298893"/>
            <a:ext cx="2490147" cy="2490147"/>
          </a:xfrm>
          <a:prstGeom prst="rect">
            <a:avLst/>
          </a:prstGeom>
        </p:spPr>
      </p:pic>
      <p:pic>
        <p:nvPicPr>
          <p:cNvPr id="18" name="Graphic 17" descr="Lungs with solid fill">
            <a:extLst>
              <a:ext uri="{FF2B5EF4-FFF2-40B4-BE49-F238E27FC236}">
                <a16:creationId xmlns:a16="http://schemas.microsoft.com/office/drawing/2014/main" id="{E25079B7-BACE-ECEB-AA83-2B33CBCA230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01903" y="3995225"/>
            <a:ext cx="2937057" cy="2937057"/>
          </a:xfrm>
          <a:prstGeom prst="rect">
            <a:avLst/>
          </a:prstGeom>
        </p:spPr>
      </p:pic>
      <p:pic>
        <p:nvPicPr>
          <p:cNvPr id="16" name="Graphic 15" descr="No sign with solid fill">
            <a:extLst>
              <a:ext uri="{FF2B5EF4-FFF2-40B4-BE49-F238E27FC236}">
                <a16:creationId xmlns:a16="http://schemas.microsoft.com/office/drawing/2014/main" id="{C1F5BED2-BCEE-3781-4374-3936107997D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170944" y="4556139"/>
            <a:ext cx="1757295" cy="1757295"/>
          </a:xfrm>
          <a:prstGeom prst="rect">
            <a:avLst/>
          </a:prstGeom>
        </p:spPr>
      </p:pic>
    </p:spTree>
    <p:extLst>
      <p:ext uri="{BB962C8B-B14F-4D97-AF65-F5344CB8AC3E}">
        <p14:creationId xmlns:p14="http://schemas.microsoft.com/office/powerpoint/2010/main" val="240105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A9CCB-9EA8-7995-0CB5-5B841D6AC0FC}"/>
              </a:ext>
            </a:extLst>
          </p:cNvPr>
          <p:cNvSpPr>
            <a:spLocks noGrp="1"/>
          </p:cNvSpPr>
          <p:nvPr>
            <p:ph type="title"/>
          </p:nvPr>
        </p:nvSpPr>
        <p:spPr/>
        <p:txBody>
          <a:bodyPr/>
          <a:lstStyle/>
          <a:p>
            <a:r>
              <a:rPr lang="en-US" dirty="0">
                <a:solidFill>
                  <a:schemeClr val="bg1"/>
                </a:solidFill>
              </a:rPr>
              <a:t>Asthma Presentation</a:t>
            </a:r>
          </a:p>
        </p:txBody>
      </p:sp>
      <p:pic>
        <p:nvPicPr>
          <p:cNvPr id="4" name="Online Media 3" descr="Chest Retractions in a Severe Asthma Attack">
            <a:hlinkClick r:id="" action="ppaction://media"/>
            <a:extLst>
              <a:ext uri="{FF2B5EF4-FFF2-40B4-BE49-F238E27FC236}">
                <a16:creationId xmlns:a16="http://schemas.microsoft.com/office/drawing/2014/main" id="{C5011583-B613-A657-67CE-BD69A3F17C05}"/>
              </a:ext>
            </a:extLst>
          </p:cNvPr>
          <p:cNvPicPr>
            <a:picLocks noGrp="1" noRot="1" noChangeAspect="1"/>
          </p:cNvPicPr>
          <p:nvPr>
            <p:ph idx="1"/>
            <a:videoFile r:link="rId1"/>
          </p:nvPr>
        </p:nvPicPr>
        <p:blipFill>
          <a:blip r:embed="rId4"/>
          <a:stretch>
            <a:fillRect/>
          </a:stretch>
        </p:blipFill>
        <p:spPr>
          <a:xfrm>
            <a:off x="2246313" y="1825625"/>
            <a:ext cx="7700962" cy="4351338"/>
          </a:xfrm>
          <a:prstGeom prst="rect">
            <a:avLst/>
          </a:prstGeom>
        </p:spPr>
      </p:pic>
    </p:spTree>
    <p:extLst>
      <p:ext uri="{BB962C8B-B14F-4D97-AF65-F5344CB8AC3E}">
        <p14:creationId xmlns:p14="http://schemas.microsoft.com/office/powerpoint/2010/main" val="267548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4E0DD-1617-2D05-0B2A-DE79B504751F}"/>
              </a:ext>
            </a:extLst>
          </p:cNvPr>
          <p:cNvSpPr>
            <a:spLocks noGrp="1"/>
          </p:cNvSpPr>
          <p:nvPr>
            <p:ph type="title"/>
          </p:nvPr>
        </p:nvSpPr>
        <p:spPr>
          <a:xfrm>
            <a:off x="508633" y="367704"/>
            <a:ext cx="10515600" cy="1325563"/>
          </a:xfrm>
        </p:spPr>
        <p:txBody>
          <a:bodyPr/>
          <a:lstStyle/>
          <a:p>
            <a:pPr algn="ctr"/>
            <a:r>
              <a:rPr lang="en-US" dirty="0">
                <a:solidFill>
                  <a:schemeClr val="bg1"/>
                </a:solidFill>
              </a:rPr>
              <a:t>Asthma - Decompensation</a:t>
            </a:r>
          </a:p>
        </p:txBody>
      </p:sp>
      <p:pic>
        <p:nvPicPr>
          <p:cNvPr id="4" name="Graphic 3" descr="Lungs with solid fill">
            <a:extLst>
              <a:ext uri="{FF2B5EF4-FFF2-40B4-BE49-F238E27FC236}">
                <a16:creationId xmlns:a16="http://schemas.microsoft.com/office/drawing/2014/main" id="{5C53B779-759D-5307-9968-215B6A5557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0050" y="2669407"/>
            <a:ext cx="1946482" cy="1946482"/>
          </a:xfrm>
          <a:prstGeom prst="rect">
            <a:avLst/>
          </a:prstGeom>
        </p:spPr>
      </p:pic>
      <p:sp>
        <p:nvSpPr>
          <p:cNvPr id="5" name="Down Arrow 4">
            <a:extLst>
              <a:ext uri="{FF2B5EF4-FFF2-40B4-BE49-F238E27FC236}">
                <a16:creationId xmlns:a16="http://schemas.microsoft.com/office/drawing/2014/main" id="{2E16BCFB-64B7-5ADA-8C9F-13DDD4E11261}"/>
              </a:ext>
            </a:extLst>
          </p:cNvPr>
          <p:cNvSpPr/>
          <p:nvPr/>
        </p:nvSpPr>
        <p:spPr>
          <a:xfrm>
            <a:off x="70483" y="2882441"/>
            <a:ext cx="438150" cy="1581150"/>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Brain in head with solid fill">
            <a:extLst>
              <a:ext uri="{FF2B5EF4-FFF2-40B4-BE49-F238E27FC236}">
                <a16:creationId xmlns:a16="http://schemas.microsoft.com/office/drawing/2014/main" id="{6674CA1A-4E7A-B36D-D84E-A6D150EA8E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35486" y="1174976"/>
            <a:ext cx="2218314" cy="2218314"/>
          </a:xfrm>
          <a:prstGeom prst="rect">
            <a:avLst/>
          </a:prstGeom>
        </p:spPr>
      </p:pic>
      <p:pic>
        <p:nvPicPr>
          <p:cNvPr id="1026" name="Picture 2" descr="Waveform capnography in the intubated patient - EMCrit Project">
            <a:extLst>
              <a:ext uri="{FF2B5EF4-FFF2-40B4-BE49-F238E27FC236}">
                <a16:creationId xmlns:a16="http://schemas.microsoft.com/office/drawing/2014/main" id="{0468A420-CFE8-EF19-9522-CBA695695F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4330" t="27327" r="1448" b="24266"/>
          <a:stretch/>
        </p:blipFill>
        <p:spPr bwMode="auto">
          <a:xfrm>
            <a:off x="3167317" y="2877577"/>
            <a:ext cx="4289000" cy="1102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k Ramzy, DO, EMT-P on X: &quot;Awake &amp; talking on HFNC no dyspnea. We need to  accept lower saturations than what we are used to! PaO2 also low on ABG.  Treat the">
            <a:extLst>
              <a:ext uri="{FF2B5EF4-FFF2-40B4-BE49-F238E27FC236}">
                <a16:creationId xmlns:a16="http://schemas.microsoft.com/office/drawing/2014/main" id="{10115159-0219-4FD5-48C6-44C9332645B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086" t="20533" b="56412"/>
          <a:stretch/>
        </p:blipFill>
        <p:spPr bwMode="auto">
          <a:xfrm>
            <a:off x="3167317" y="4004065"/>
            <a:ext cx="4289000" cy="611824"/>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a:extLst>
              <a:ext uri="{FF2B5EF4-FFF2-40B4-BE49-F238E27FC236}">
                <a16:creationId xmlns:a16="http://schemas.microsoft.com/office/drawing/2014/main" id="{A7E3D975-A682-1DCA-81D9-6B95B905A4DD}"/>
              </a:ext>
            </a:extLst>
          </p:cNvPr>
          <p:cNvSpPr/>
          <p:nvPr/>
        </p:nvSpPr>
        <p:spPr>
          <a:xfrm>
            <a:off x="2346532" y="3712464"/>
            <a:ext cx="652700" cy="29160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Heart with pulse with solid fill">
            <a:extLst>
              <a:ext uri="{FF2B5EF4-FFF2-40B4-BE49-F238E27FC236}">
                <a16:creationId xmlns:a16="http://schemas.microsoft.com/office/drawing/2014/main" id="{8EB5FF2A-7FD2-4ED2-CF14-A3D23C91F6F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70614" y="3712464"/>
            <a:ext cx="2548058" cy="2548058"/>
          </a:xfrm>
          <a:prstGeom prst="rect">
            <a:avLst/>
          </a:prstGeom>
        </p:spPr>
      </p:pic>
      <p:sp>
        <p:nvSpPr>
          <p:cNvPr id="12" name="Down Arrow 11">
            <a:extLst>
              <a:ext uri="{FF2B5EF4-FFF2-40B4-BE49-F238E27FC236}">
                <a16:creationId xmlns:a16="http://schemas.microsoft.com/office/drawing/2014/main" id="{415EF9BA-DADF-91F2-FA9B-FC426C514A8D}"/>
              </a:ext>
            </a:extLst>
          </p:cNvPr>
          <p:cNvSpPr/>
          <p:nvPr/>
        </p:nvSpPr>
        <p:spPr>
          <a:xfrm>
            <a:off x="11296518" y="1507864"/>
            <a:ext cx="767717" cy="4330304"/>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842F42FC-554B-D2CC-3396-FC615052B719}"/>
              </a:ext>
            </a:extLst>
          </p:cNvPr>
          <p:cNvSpPr/>
          <p:nvPr/>
        </p:nvSpPr>
        <p:spPr>
          <a:xfrm rot="20255869">
            <a:off x="7515562" y="3185670"/>
            <a:ext cx="1748304" cy="32751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76DBD539-6549-BE62-5260-CE023D52CB38}"/>
              </a:ext>
            </a:extLst>
          </p:cNvPr>
          <p:cNvSpPr/>
          <p:nvPr/>
        </p:nvSpPr>
        <p:spPr>
          <a:xfrm rot="1537984">
            <a:off x="7468656" y="4256433"/>
            <a:ext cx="1837848" cy="37253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829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2" grpId="0" animBg="1"/>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E4E33-1EFA-E913-2BEC-477A0987FC01}"/>
              </a:ext>
            </a:extLst>
          </p:cNvPr>
          <p:cNvSpPr>
            <a:spLocks noGrp="1"/>
          </p:cNvSpPr>
          <p:nvPr>
            <p:ph type="title"/>
          </p:nvPr>
        </p:nvSpPr>
        <p:spPr/>
        <p:txBody>
          <a:bodyPr/>
          <a:lstStyle/>
          <a:p>
            <a:r>
              <a:rPr lang="en-US" dirty="0">
                <a:solidFill>
                  <a:schemeClr val="bg1"/>
                </a:solidFill>
              </a:rPr>
              <a:t>Treatment approach – Target the problem</a:t>
            </a:r>
          </a:p>
        </p:txBody>
      </p:sp>
      <p:sp>
        <p:nvSpPr>
          <p:cNvPr id="3" name="Content Placeholder 2">
            <a:extLst>
              <a:ext uri="{FF2B5EF4-FFF2-40B4-BE49-F238E27FC236}">
                <a16:creationId xmlns:a16="http://schemas.microsoft.com/office/drawing/2014/main" id="{6F327D3D-568D-F862-6CB6-E69530675312}"/>
              </a:ext>
            </a:extLst>
          </p:cNvPr>
          <p:cNvSpPr>
            <a:spLocks noGrp="1"/>
          </p:cNvSpPr>
          <p:nvPr>
            <p:ph idx="1"/>
          </p:nvPr>
        </p:nvSpPr>
        <p:spPr>
          <a:xfrm>
            <a:off x="838200" y="1825625"/>
            <a:ext cx="3783427" cy="4351338"/>
          </a:xfrm>
        </p:spPr>
        <p:txBody>
          <a:bodyPr>
            <a:normAutofit fontScale="85000" lnSpcReduction="20000"/>
          </a:bodyPr>
          <a:lstStyle/>
          <a:p>
            <a:pPr marL="0" indent="0">
              <a:buNone/>
            </a:pPr>
            <a:r>
              <a:rPr lang="en-US" dirty="0">
                <a:solidFill>
                  <a:schemeClr val="bg1"/>
                </a:solidFill>
              </a:rPr>
              <a:t>Airway</a:t>
            </a:r>
          </a:p>
          <a:p>
            <a:r>
              <a:rPr lang="en-US" dirty="0">
                <a:solidFill>
                  <a:schemeClr val="bg1"/>
                </a:solidFill>
              </a:rPr>
              <a:t>Suctioning (as needed)</a:t>
            </a:r>
          </a:p>
          <a:p>
            <a:r>
              <a:rPr lang="en-US" dirty="0">
                <a:solidFill>
                  <a:schemeClr val="bg1"/>
                </a:solidFill>
              </a:rPr>
              <a:t>Adjuncts</a:t>
            </a:r>
          </a:p>
          <a:p>
            <a:pPr lvl="1"/>
            <a:r>
              <a:rPr lang="en-US" dirty="0">
                <a:solidFill>
                  <a:schemeClr val="bg1"/>
                </a:solidFill>
              </a:rPr>
              <a:t>NPA/OPA</a:t>
            </a:r>
          </a:p>
          <a:p>
            <a:pPr marL="0" indent="0">
              <a:buNone/>
            </a:pPr>
            <a:r>
              <a:rPr lang="en-US" dirty="0">
                <a:solidFill>
                  <a:schemeClr val="bg1"/>
                </a:solidFill>
              </a:rPr>
              <a:t>Breathing</a:t>
            </a:r>
          </a:p>
          <a:p>
            <a:r>
              <a:rPr lang="en-US" dirty="0">
                <a:solidFill>
                  <a:schemeClr val="bg1"/>
                </a:solidFill>
              </a:rPr>
              <a:t>Monitor SpO2/EtCO2</a:t>
            </a:r>
          </a:p>
          <a:p>
            <a:r>
              <a:rPr lang="en-US" dirty="0">
                <a:solidFill>
                  <a:schemeClr val="bg1"/>
                </a:solidFill>
              </a:rPr>
              <a:t>Consider CPAP</a:t>
            </a:r>
          </a:p>
          <a:p>
            <a:r>
              <a:rPr lang="en-US" dirty="0">
                <a:solidFill>
                  <a:schemeClr val="bg1"/>
                </a:solidFill>
              </a:rPr>
              <a:t>Consider BVM</a:t>
            </a:r>
          </a:p>
          <a:p>
            <a:r>
              <a:rPr lang="en-US" dirty="0">
                <a:solidFill>
                  <a:schemeClr val="bg1"/>
                </a:solidFill>
              </a:rPr>
              <a:t>Oxygenation?</a:t>
            </a:r>
          </a:p>
          <a:p>
            <a:pPr lvl="1"/>
            <a:r>
              <a:rPr lang="en-US" dirty="0">
                <a:solidFill>
                  <a:schemeClr val="bg1"/>
                </a:solidFill>
              </a:rPr>
              <a:t>Target ~94% SpO2 (</a:t>
            </a:r>
            <a:r>
              <a:rPr lang="en-US" dirty="0" err="1">
                <a:solidFill>
                  <a:schemeClr val="bg1"/>
                </a:solidFill>
              </a:rPr>
              <a:t>normoxia</a:t>
            </a:r>
            <a:r>
              <a:rPr lang="en-US" dirty="0">
                <a:solidFill>
                  <a:schemeClr val="bg1"/>
                </a:solidFill>
              </a:rPr>
              <a:t>)*</a:t>
            </a:r>
          </a:p>
          <a:p>
            <a:pPr lvl="1"/>
            <a:r>
              <a:rPr lang="en-US" dirty="0">
                <a:solidFill>
                  <a:schemeClr val="bg1"/>
                </a:solidFill>
              </a:rPr>
              <a:t>Hyperoxia can worsen respiratory status!</a:t>
            </a:r>
          </a:p>
          <a:p>
            <a:endParaRPr lang="en-US" dirty="0">
              <a:solidFill>
                <a:schemeClr val="bg1"/>
              </a:solidFill>
            </a:endParaRPr>
          </a:p>
        </p:txBody>
      </p:sp>
      <p:pic>
        <p:nvPicPr>
          <p:cNvPr id="8194" name="Picture 2" descr="Ventilation strategies for Status Asthmaticus | Deranged Physiology">
            <a:extLst>
              <a:ext uri="{FF2B5EF4-FFF2-40B4-BE49-F238E27FC236}">
                <a16:creationId xmlns:a16="http://schemas.microsoft.com/office/drawing/2014/main" id="{9D8510A1-0C64-27F6-53E0-7DCF7D864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1627" y="1568841"/>
            <a:ext cx="7372685" cy="3720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182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3"/>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rmAutofit/>
          </a:bodyPr>
          <a:lstStyle/>
          <a:p>
            <a:pPr>
              <a:buSzPts val="4400"/>
            </a:pPr>
            <a:r>
              <a:rPr lang="en-US" dirty="0">
                <a:solidFill>
                  <a:schemeClr val="bg1"/>
                </a:solidFill>
                <a:latin typeface="Calibri"/>
                <a:ea typeface="Calibri"/>
                <a:cs typeface="Calibri"/>
                <a:sym typeface="Calibri"/>
              </a:rPr>
              <a:t>Oxygen Therapy</a:t>
            </a:r>
            <a:endParaRPr dirty="0">
              <a:solidFill>
                <a:schemeClr val="bg1"/>
              </a:solidFill>
            </a:endParaRPr>
          </a:p>
        </p:txBody>
      </p:sp>
      <p:graphicFrame>
        <p:nvGraphicFramePr>
          <p:cNvPr id="272" name="Google Shape;272;p23"/>
          <p:cNvGraphicFramePr/>
          <p:nvPr/>
        </p:nvGraphicFramePr>
        <p:xfrm>
          <a:off x="2590800" y="1676400"/>
          <a:ext cx="6601525" cy="3876250"/>
        </p:xfrm>
        <a:graphic>
          <a:graphicData uri="http://schemas.openxmlformats.org/drawingml/2006/table">
            <a:tbl>
              <a:tblPr>
                <a:tableStyleId>{284E427A-3D55-4303-BF80-6455036E1DE7}</a:tableStyleId>
              </a:tblPr>
              <a:tblGrid>
                <a:gridCol w="2072975">
                  <a:extLst>
                    <a:ext uri="{9D8B030D-6E8A-4147-A177-3AD203B41FA5}">
                      <a16:colId xmlns:a16="http://schemas.microsoft.com/office/drawing/2014/main" val="20000"/>
                    </a:ext>
                  </a:extLst>
                </a:gridCol>
                <a:gridCol w="2253325">
                  <a:extLst>
                    <a:ext uri="{9D8B030D-6E8A-4147-A177-3AD203B41FA5}">
                      <a16:colId xmlns:a16="http://schemas.microsoft.com/office/drawing/2014/main" val="20001"/>
                    </a:ext>
                  </a:extLst>
                </a:gridCol>
                <a:gridCol w="2275225">
                  <a:extLst>
                    <a:ext uri="{9D8B030D-6E8A-4147-A177-3AD203B41FA5}">
                      <a16:colId xmlns:a16="http://schemas.microsoft.com/office/drawing/2014/main" val="20002"/>
                    </a:ext>
                  </a:extLst>
                </a:gridCol>
              </a:tblGrid>
              <a:tr h="9906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a:solidFill>
                            <a:schemeClr val="tx1"/>
                          </a:solidFill>
                        </a:rPr>
                        <a:t>System</a:t>
                      </a:r>
                      <a:endParaRPr sz="1400" u="none" strike="noStrike" cap="none" dirty="0">
                        <a:solidFill>
                          <a:schemeClr val="tx1"/>
                        </a:solidFill>
                      </a:endParaRPr>
                    </a:p>
                  </a:txBody>
                  <a:tcPr marL="35725" marR="35725" marT="35725" marB="3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a:solidFill>
                            <a:schemeClr val="tx1"/>
                          </a:solidFill>
                        </a:rPr>
                        <a:t>Flow Range</a:t>
                      </a:r>
                      <a:endParaRPr sz="1400" u="none" strike="noStrike" cap="none" dirty="0">
                        <a:solidFill>
                          <a:schemeClr val="tx1"/>
                        </a:solidFill>
                      </a:endParaRPr>
                    </a:p>
                  </a:txBody>
                  <a:tcPr marL="35725" marR="35725" marT="35725" marB="3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a:solidFill>
                            <a:schemeClr val="tx1"/>
                          </a:solidFill>
                        </a:rPr>
                        <a:t>Oxygen Delivered</a:t>
                      </a:r>
                      <a:br>
                        <a:rPr lang="en-US" sz="2000" b="1" u="none" strike="noStrike" cap="none" dirty="0">
                          <a:solidFill>
                            <a:schemeClr val="tx1"/>
                          </a:solidFill>
                        </a:rPr>
                      </a:br>
                      <a:r>
                        <a:rPr lang="en-US" sz="2000" b="1" u="none" strike="noStrike" cap="none" dirty="0">
                          <a:solidFill>
                            <a:schemeClr val="tx1"/>
                          </a:solidFill>
                        </a:rPr>
                        <a:t>(normal breathing)</a:t>
                      </a:r>
                      <a:endParaRPr sz="1400" u="none" strike="noStrike" cap="none" dirty="0">
                        <a:solidFill>
                          <a:schemeClr val="tx1"/>
                        </a:solidFill>
                      </a:endParaRPr>
                    </a:p>
                  </a:txBody>
                  <a:tcPr marL="35725" marR="35725" marT="35725" marB="35725" anchor="ctr"/>
                </a:tc>
                <a:extLst>
                  <a:ext uri="{0D108BD9-81ED-4DB2-BD59-A6C34878D82A}">
                    <a16:rowId xmlns:a16="http://schemas.microsoft.com/office/drawing/2014/main" val="10000"/>
                  </a:ext>
                </a:extLst>
              </a:tr>
              <a:tr h="6334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chemeClr val="tx1"/>
                          </a:solidFill>
                        </a:rPr>
                        <a:t>Nasal </a:t>
                      </a:r>
                      <a:r>
                        <a:rPr lang="en-US" sz="2000" b="1">
                          <a:solidFill>
                            <a:schemeClr val="tx1"/>
                          </a:solidFill>
                        </a:rPr>
                        <a:t>Cannula</a:t>
                      </a:r>
                      <a:endParaRPr sz="1400" u="none" strike="noStrike" cap="none">
                        <a:solidFill>
                          <a:schemeClr val="tx1"/>
                        </a:solidFill>
                      </a:endParaRPr>
                    </a:p>
                  </a:txBody>
                  <a:tcPr marL="35725" marR="35725" marT="35725" marB="3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chemeClr val="tx1"/>
                          </a:solidFill>
                        </a:rPr>
                        <a:t>1/8 - 4 L</a:t>
                      </a:r>
                      <a:endParaRPr sz="1400" u="none" strike="noStrike" cap="none">
                        <a:solidFill>
                          <a:schemeClr val="tx1"/>
                        </a:solidFill>
                      </a:endParaRPr>
                    </a:p>
                  </a:txBody>
                  <a:tcPr marL="35725" marR="35725" marT="35725" marB="3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chemeClr val="tx1"/>
                          </a:solidFill>
                        </a:rPr>
                        <a:t>24 - 40%</a:t>
                      </a:r>
                      <a:endParaRPr sz="1400" u="none" strike="noStrike" cap="none">
                        <a:solidFill>
                          <a:schemeClr val="tx1"/>
                        </a:solidFill>
                      </a:endParaRPr>
                    </a:p>
                  </a:txBody>
                  <a:tcPr marL="35725" marR="35725" marT="35725" marB="35725" anchor="ctr"/>
                </a:tc>
                <a:extLst>
                  <a:ext uri="{0D108BD9-81ED-4DB2-BD59-A6C34878D82A}">
                    <a16:rowId xmlns:a16="http://schemas.microsoft.com/office/drawing/2014/main" val="10001"/>
                  </a:ext>
                </a:extLst>
              </a:tr>
              <a:tr h="6334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chemeClr val="tx1"/>
                          </a:solidFill>
                        </a:rPr>
                        <a:t>Blow by Oxygen</a:t>
                      </a:r>
                      <a:endParaRPr sz="1400" u="none" strike="noStrike" cap="none">
                        <a:solidFill>
                          <a:schemeClr val="tx1"/>
                        </a:solidFill>
                      </a:endParaRPr>
                    </a:p>
                  </a:txBody>
                  <a:tcPr marL="35725" marR="35725" marT="35725" marB="3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chemeClr val="tx1"/>
                          </a:solidFill>
                        </a:rPr>
                        <a:t>15 L</a:t>
                      </a:r>
                      <a:endParaRPr sz="1400" u="none" strike="noStrike" cap="none">
                        <a:solidFill>
                          <a:schemeClr val="tx1"/>
                        </a:solidFill>
                      </a:endParaRPr>
                    </a:p>
                  </a:txBody>
                  <a:tcPr marL="35725" marR="35725" marT="35725" marB="3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chemeClr val="tx1"/>
                          </a:solidFill>
                        </a:rPr>
                        <a:t>24%</a:t>
                      </a:r>
                      <a:endParaRPr sz="1400" u="none" strike="noStrike" cap="none">
                        <a:solidFill>
                          <a:schemeClr val="tx1"/>
                        </a:solidFill>
                      </a:endParaRPr>
                    </a:p>
                  </a:txBody>
                  <a:tcPr marL="35725" marR="35725" marT="35725" marB="35725" anchor="ctr"/>
                </a:tc>
                <a:extLst>
                  <a:ext uri="{0D108BD9-81ED-4DB2-BD59-A6C34878D82A}">
                    <a16:rowId xmlns:a16="http://schemas.microsoft.com/office/drawing/2014/main" val="10002"/>
                  </a:ext>
                </a:extLst>
              </a:tr>
              <a:tr h="809425">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chemeClr val="tx1"/>
                          </a:solidFill>
                        </a:rPr>
                        <a:t>Simple Facemask</a:t>
                      </a:r>
                      <a:endParaRPr sz="1400" u="none" strike="noStrike" cap="none">
                        <a:solidFill>
                          <a:schemeClr val="tx1"/>
                        </a:solidFill>
                      </a:endParaRPr>
                    </a:p>
                  </a:txBody>
                  <a:tcPr marL="35725" marR="35725" marT="35725" marB="3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chemeClr val="tx1"/>
                          </a:solidFill>
                        </a:rPr>
                        <a:t>5 - 15 L</a:t>
                      </a:r>
                      <a:endParaRPr sz="1400" u="none" strike="noStrike" cap="none">
                        <a:solidFill>
                          <a:schemeClr val="tx1"/>
                        </a:solidFill>
                      </a:endParaRPr>
                    </a:p>
                  </a:txBody>
                  <a:tcPr marL="35725" marR="35725" marT="35725" marB="3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chemeClr val="tx1"/>
                          </a:solidFill>
                        </a:rPr>
                        <a:t>40 - 60%</a:t>
                      </a:r>
                      <a:endParaRPr sz="1400" u="none" strike="noStrike" cap="none">
                        <a:solidFill>
                          <a:schemeClr val="tx1"/>
                        </a:solidFill>
                      </a:endParaRPr>
                    </a:p>
                  </a:txBody>
                  <a:tcPr marL="35725" marR="35725" marT="35725" marB="35725" anchor="ctr"/>
                </a:tc>
                <a:extLst>
                  <a:ext uri="{0D108BD9-81ED-4DB2-BD59-A6C34878D82A}">
                    <a16:rowId xmlns:a16="http://schemas.microsoft.com/office/drawing/2014/main" val="10003"/>
                  </a:ext>
                </a:extLst>
              </a:tr>
              <a:tr h="809425">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chemeClr val="tx1"/>
                          </a:solidFill>
                        </a:rPr>
                        <a:t>Non-rebreather</a:t>
                      </a:r>
                      <a:endParaRPr sz="1400" u="none" strike="noStrike" cap="none">
                        <a:solidFill>
                          <a:schemeClr val="tx1"/>
                        </a:solidFill>
                      </a:endParaRPr>
                    </a:p>
                  </a:txBody>
                  <a:tcPr marL="35725" marR="35725" marT="35725" marB="3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chemeClr val="tx1"/>
                          </a:solidFill>
                        </a:rPr>
                        <a:t>10 - 15 L</a:t>
                      </a:r>
                      <a:endParaRPr sz="1400" u="none" strike="noStrike" cap="none">
                        <a:solidFill>
                          <a:schemeClr val="tx1"/>
                        </a:solidFill>
                      </a:endParaRPr>
                    </a:p>
                  </a:txBody>
                  <a:tcPr marL="35725" marR="35725" marT="35725" marB="3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solidFill>
                            <a:schemeClr val="tx1"/>
                          </a:solidFill>
                        </a:rPr>
                        <a:t>80 - 90%</a:t>
                      </a:r>
                      <a:endParaRPr sz="1400" u="none" strike="noStrike" cap="none" dirty="0">
                        <a:solidFill>
                          <a:schemeClr val="tx1"/>
                        </a:solidFill>
                      </a:endParaRPr>
                    </a:p>
                  </a:txBody>
                  <a:tcPr marL="35725" marR="35725" marT="35725" marB="35725"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2"/>
          <p:cNvSpPr txBox="1">
            <a:spLocks noGrp="1"/>
          </p:cNvSpPr>
          <p:nvPr>
            <p:ph type="title"/>
          </p:nvPr>
        </p:nvSpPr>
        <p:spPr>
          <a:xfrm>
            <a:off x="2057400" y="228600"/>
            <a:ext cx="8229600" cy="1143000"/>
          </a:xfrm>
          <a:prstGeom prst="rect">
            <a:avLst/>
          </a:prstGeom>
          <a:noFill/>
          <a:ln>
            <a:noFill/>
          </a:ln>
        </p:spPr>
        <p:txBody>
          <a:bodyPr spcFirstLastPara="1" vert="horz" wrap="square" lIns="91425" tIns="45700" rIns="91425" bIns="45700" rtlCol="0" anchor="ctr" anchorCtr="0">
            <a:normAutofit fontScale="90000"/>
          </a:bodyPr>
          <a:lstStyle/>
          <a:p>
            <a:pPr algn="ctr">
              <a:lnSpc>
                <a:spcPct val="100000"/>
              </a:lnSpc>
              <a:spcBef>
                <a:spcPts val="0"/>
              </a:spcBef>
              <a:buClr>
                <a:schemeClr val="dk1"/>
              </a:buClr>
              <a:buSzPts val="4400"/>
            </a:pPr>
            <a:r>
              <a:rPr lang="en-US" dirty="0">
                <a:solidFill>
                  <a:schemeClr val="bg1"/>
                </a:solidFill>
              </a:rPr>
              <a:t>Peds note - Aggressively Treat Hypoxia</a:t>
            </a:r>
            <a:endParaRPr dirty="0">
              <a:solidFill>
                <a:schemeClr val="bg1"/>
              </a:solidFill>
            </a:endParaRPr>
          </a:p>
        </p:txBody>
      </p:sp>
      <p:sp>
        <p:nvSpPr>
          <p:cNvPr id="261" name="Google Shape;261;p22"/>
          <p:cNvSpPr txBox="1"/>
          <p:nvPr/>
        </p:nvSpPr>
        <p:spPr>
          <a:xfrm>
            <a:off x="3735689" y="1258155"/>
            <a:ext cx="4422044" cy="584775"/>
          </a:xfrm>
          <a:prstGeom prst="rect">
            <a:avLst/>
          </a:prstGeom>
          <a:noFill/>
          <a:ln>
            <a:noFill/>
          </a:ln>
        </p:spPr>
        <p:txBody>
          <a:bodyPr spcFirstLastPara="1" wrap="square" lIns="91425" tIns="45700" rIns="91425" bIns="45700" anchor="t" anchorCtr="0">
            <a:spAutoFit/>
          </a:bodyPr>
          <a:lstStyle/>
          <a:p>
            <a:pPr>
              <a:buClr>
                <a:srgbClr val="000000"/>
              </a:buClr>
              <a:buSzPts val="3200"/>
            </a:pPr>
            <a:r>
              <a:rPr lang="en-US" sz="3200">
                <a:solidFill>
                  <a:schemeClr val="dk1"/>
                </a:solidFill>
                <a:latin typeface="Calibri"/>
                <a:ea typeface="Calibri"/>
                <a:cs typeface="Calibri"/>
                <a:sym typeface="Calibri"/>
              </a:rPr>
              <a:t>Don’t just treat a number</a:t>
            </a:r>
            <a:endParaRPr sz="1400">
              <a:solidFill>
                <a:srgbClr val="000000"/>
              </a:solidFill>
              <a:latin typeface="Arial"/>
              <a:ea typeface="Arial"/>
              <a:cs typeface="Arial"/>
              <a:sym typeface="Arial"/>
            </a:endParaRPr>
          </a:p>
        </p:txBody>
      </p:sp>
      <p:sp>
        <p:nvSpPr>
          <p:cNvPr id="262" name="Google Shape;262;p22"/>
          <p:cNvSpPr txBox="1"/>
          <p:nvPr/>
        </p:nvSpPr>
        <p:spPr>
          <a:xfrm>
            <a:off x="2206801" y="5486400"/>
            <a:ext cx="6895200" cy="769500"/>
          </a:xfrm>
          <a:prstGeom prst="rect">
            <a:avLst/>
          </a:prstGeom>
          <a:noFill/>
          <a:ln>
            <a:noFill/>
          </a:ln>
        </p:spPr>
        <p:txBody>
          <a:bodyPr spcFirstLastPara="1" wrap="square" lIns="91425" tIns="45700" rIns="91425" bIns="45700" anchor="t" anchorCtr="0">
            <a:spAutoFit/>
          </a:bodyPr>
          <a:lstStyle/>
          <a:p>
            <a:pPr>
              <a:buClr>
                <a:srgbClr val="000000"/>
              </a:buClr>
              <a:buSzPts val="4400"/>
            </a:pPr>
            <a:r>
              <a:rPr lang="en-US" sz="4400">
                <a:solidFill>
                  <a:schemeClr val="bg1"/>
                </a:solidFill>
                <a:latin typeface="Calibri"/>
                <a:ea typeface="Calibri"/>
                <a:cs typeface="Calibri"/>
                <a:sym typeface="Calibri"/>
              </a:rPr>
              <a:t>Treat the work of breathing</a:t>
            </a:r>
            <a:endParaRPr sz="1400">
              <a:solidFill>
                <a:schemeClr val="bg1"/>
              </a:solidFill>
              <a:latin typeface="Arial"/>
              <a:ea typeface="Arial"/>
              <a:cs typeface="Arial"/>
              <a:sym typeface="Arial"/>
            </a:endParaRPr>
          </a:p>
        </p:txBody>
      </p:sp>
      <p:pic>
        <p:nvPicPr>
          <p:cNvPr id="263" name="Google Shape;263;p22" descr="Image result for ems pediatric nasal cannula"/>
          <p:cNvPicPr preferRelativeResize="0"/>
          <p:nvPr/>
        </p:nvPicPr>
        <p:blipFill rotWithShape="1">
          <a:blip r:embed="rId3">
            <a:alphaModFix/>
          </a:blip>
          <a:srcRect l="27072" r="9056"/>
          <a:stretch/>
        </p:blipFill>
        <p:spPr>
          <a:xfrm>
            <a:off x="4425825" y="2915379"/>
            <a:ext cx="3041775" cy="2231807"/>
          </a:xfrm>
          <a:prstGeom prst="rect">
            <a:avLst/>
          </a:prstGeom>
          <a:noFill/>
          <a:ln w="38100" cap="flat" cmpd="sng">
            <a:solidFill>
              <a:schemeClr val="dk1"/>
            </a:solidFill>
            <a:prstDash val="solid"/>
            <a:round/>
            <a:headEnd type="none" w="sm" len="sm"/>
            <a:tailEnd type="none" w="sm" len="sm"/>
          </a:ln>
        </p:spPr>
      </p:pic>
      <p:pic>
        <p:nvPicPr>
          <p:cNvPr id="264" name="Google Shape;264;p22" descr="Related image"/>
          <p:cNvPicPr preferRelativeResize="0"/>
          <p:nvPr/>
        </p:nvPicPr>
        <p:blipFill rotWithShape="1">
          <a:blip r:embed="rId4">
            <a:alphaModFix/>
          </a:blip>
          <a:srcRect l="15030" r="10788"/>
          <a:stretch/>
        </p:blipFill>
        <p:spPr>
          <a:xfrm>
            <a:off x="1639566" y="2915180"/>
            <a:ext cx="2475235" cy="2224475"/>
          </a:xfrm>
          <a:prstGeom prst="rect">
            <a:avLst/>
          </a:prstGeom>
          <a:noFill/>
          <a:ln w="38100" cap="flat" cmpd="sng">
            <a:solidFill>
              <a:schemeClr val="dk1"/>
            </a:solidFill>
            <a:prstDash val="solid"/>
            <a:round/>
            <a:headEnd type="none" w="sm" len="sm"/>
            <a:tailEnd type="none" w="sm" len="sm"/>
          </a:ln>
        </p:spPr>
      </p:pic>
      <p:pic>
        <p:nvPicPr>
          <p:cNvPr id="265" name="Google Shape;265;p22" descr="Image result for ems pediatric airway"/>
          <p:cNvPicPr preferRelativeResize="0"/>
          <p:nvPr/>
        </p:nvPicPr>
        <p:blipFill rotWithShape="1">
          <a:blip r:embed="rId5">
            <a:alphaModFix/>
          </a:blip>
          <a:srcRect l="9636" r="14000"/>
          <a:stretch/>
        </p:blipFill>
        <p:spPr>
          <a:xfrm>
            <a:off x="7795210" y="2854903"/>
            <a:ext cx="2613814" cy="2284753"/>
          </a:xfrm>
          <a:prstGeom prst="rect">
            <a:avLst/>
          </a:prstGeom>
          <a:noFill/>
          <a:ln w="38100" cap="flat" cmpd="sng">
            <a:solidFill>
              <a:schemeClr val="dk1"/>
            </a:solidFill>
            <a:prstDash val="solid"/>
            <a:round/>
            <a:headEnd type="none" w="sm" len="sm"/>
            <a:tailEnd type="none" w="sm" len="sm"/>
          </a:ln>
        </p:spPr>
      </p:pic>
      <p:sp>
        <p:nvSpPr>
          <p:cNvPr id="266" name="Google Shape;266;p22"/>
          <p:cNvSpPr txBox="1"/>
          <p:nvPr/>
        </p:nvSpPr>
        <p:spPr>
          <a:xfrm>
            <a:off x="1905000" y="1258155"/>
            <a:ext cx="8534400" cy="1323439"/>
          </a:xfrm>
          <a:prstGeom prst="rect">
            <a:avLst/>
          </a:prstGeom>
          <a:solidFill>
            <a:schemeClr val="lt1"/>
          </a:solid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algn="ctr">
              <a:buClr>
                <a:srgbClr val="000000"/>
              </a:buClr>
              <a:buSzPts val="4000"/>
            </a:pPr>
            <a:r>
              <a:rPr lang="en-US" sz="4000" b="1">
                <a:solidFill>
                  <a:srgbClr val="FF0000"/>
                </a:solidFill>
                <a:latin typeface="Calibri"/>
                <a:ea typeface="Calibri"/>
                <a:cs typeface="Calibri"/>
                <a:sym typeface="Calibri"/>
              </a:rPr>
              <a:t>Respiratory failure is the leading cause of  arrest in pediatric patients</a:t>
            </a:r>
            <a:endParaRPr sz="140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86B671-5FEC-A2C1-8CB0-8F7E81695F14}"/>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b="1">
                <a:solidFill>
                  <a:schemeClr val="bg1"/>
                </a:solidFill>
              </a:rPr>
              <a:t>Disclosures</a:t>
            </a:r>
          </a:p>
        </p:txBody>
      </p:sp>
      <p:sp>
        <p:nvSpPr>
          <p:cNvPr id="3" name="Content Placeholder 2">
            <a:extLst>
              <a:ext uri="{FF2B5EF4-FFF2-40B4-BE49-F238E27FC236}">
                <a16:creationId xmlns:a16="http://schemas.microsoft.com/office/drawing/2014/main" id="{1C5935E4-F5FE-8E6F-4DEA-26A22A747765}"/>
              </a:ext>
            </a:extLst>
          </p:cNvPr>
          <p:cNvSpPr>
            <a:spLocks noGrp="1"/>
          </p:cNvSpPr>
          <p:nvPr>
            <p:ph idx="1"/>
          </p:nvPr>
        </p:nvSpPr>
        <p:spPr>
          <a:xfrm>
            <a:off x="890339" y="4636008"/>
            <a:ext cx="3734014" cy="1572768"/>
          </a:xfrm>
        </p:spPr>
        <p:txBody>
          <a:bodyPr vert="horz" lIns="91440" tIns="45720" rIns="91440" bIns="45720" rtlCol="0">
            <a:normAutofit/>
          </a:bodyPr>
          <a:lstStyle/>
          <a:p>
            <a:pPr marL="0" indent="0">
              <a:buNone/>
            </a:pPr>
            <a:r>
              <a:rPr lang="en-US" sz="2400" dirty="0">
                <a:solidFill>
                  <a:schemeClr val="bg1"/>
                </a:solidFill>
              </a:rPr>
              <a:t>No financial disclosures</a:t>
            </a:r>
          </a:p>
        </p:txBody>
      </p:sp>
      <p:sp>
        <p:nvSpPr>
          <p:cNvPr id="1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black dog standing in the snow&#10;&#10;Description automatically generated">
            <a:extLst>
              <a:ext uri="{FF2B5EF4-FFF2-40B4-BE49-F238E27FC236}">
                <a16:creationId xmlns:a16="http://schemas.microsoft.com/office/drawing/2014/main" id="{34EE7E18-96F6-CCD3-21DF-54B201F7926C}"/>
              </a:ext>
            </a:extLst>
          </p:cNvPr>
          <p:cNvPicPr>
            <a:picLocks noChangeAspect="1"/>
          </p:cNvPicPr>
          <p:nvPr/>
        </p:nvPicPr>
        <p:blipFill rotWithShape="1">
          <a:blip r:embed="rId3"/>
          <a:srcRect t="10237" r="-1" b="1498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82186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about asthma — CanBreathe | Canterbury Asthma Society Incorporated">
            <a:extLst>
              <a:ext uri="{FF2B5EF4-FFF2-40B4-BE49-F238E27FC236}">
                <a16:creationId xmlns:a16="http://schemas.microsoft.com/office/drawing/2014/main" id="{99F1302B-A5D3-6BC7-8B00-FD824B3692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 r="-1"/>
          <a:stretch/>
        </p:blipFill>
        <p:spPr bwMode="auto">
          <a:xfrm>
            <a:off x="1930541" y="1296512"/>
            <a:ext cx="8592091" cy="55614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C1C084-189D-1414-9EAC-F66AEA9B3703}"/>
              </a:ext>
            </a:extLst>
          </p:cNvPr>
          <p:cNvSpPr>
            <a:spLocks noGrp="1"/>
          </p:cNvSpPr>
          <p:nvPr>
            <p:ph type="title"/>
          </p:nvPr>
        </p:nvSpPr>
        <p:spPr>
          <a:xfrm>
            <a:off x="838200" y="107949"/>
            <a:ext cx="10515600" cy="1325563"/>
          </a:xfrm>
        </p:spPr>
        <p:txBody>
          <a:bodyPr/>
          <a:lstStyle/>
          <a:p>
            <a:r>
              <a:rPr lang="en-US" dirty="0">
                <a:solidFill>
                  <a:schemeClr val="bg1"/>
                </a:solidFill>
              </a:rPr>
              <a:t>Respiratory Support - CPAP</a:t>
            </a:r>
          </a:p>
        </p:txBody>
      </p:sp>
      <p:pic>
        <p:nvPicPr>
          <p:cNvPr id="7172" name="Picture 4" descr="figure 7">
            <a:extLst>
              <a:ext uri="{FF2B5EF4-FFF2-40B4-BE49-F238E27FC236}">
                <a16:creationId xmlns:a16="http://schemas.microsoft.com/office/drawing/2014/main" id="{C49F664C-C8D4-0852-D1E3-D12108A795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1793" y="2379424"/>
            <a:ext cx="4831990" cy="339566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Smoke Doesn't Cause Asthma Attacks, It Causes Respiratory Attacks -  AirPhysio Australia">
            <a:extLst>
              <a:ext uri="{FF2B5EF4-FFF2-40B4-BE49-F238E27FC236}">
                <a16:creationId xmlns:a16="http://schemas.microsoft.com/office/drawing/2014/main" id="{0EC45D21-D8F0-0E3F-660E-3CAEED5E05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077"/>
          <a:stretch/>
        </p:blipFill>
        <p:spPr bwMode="auto">
          <a:xfrm>
            <a:off x="240586" y="1990724"/>
            <a:ext cx="7091207" cy="4332661"/>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a:extLst>
              <a:ext uri="{FF2B5EF4-FFF2-40B4-BE49-F238E27FC236}">
                <a16:creationId xmlns:a16="http://schemas.microsoft.com/office/drawing/2014/main" id="{84BC63F9-BD15-7190-307B-64327C9579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4754" y="171096"/>
            <a:ext cx="4273730" cy="2250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09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37498-8478-9D7D-DCEF-679D867B79E1}"/>
              </a:ext>
            </a:extLst>
          </p:cNvPr>
          <p:cNvSpPr>
            <a:spLocks noGrp="1"/>
          </p:cNvSpPr>
          <p:nvPr>
            <p:ph type="title"/>
          </p:nvPr>
        </p:nvSpPr>
        <p:spPr/>
        <p:txBody>
          <a:bodyPr/>
          <a:lstStyle/>
          <a:p>
            <a:r>
              <a:rPr lang="en-US" dirty="0">
                <a:solidFill>
                  <a:schemeClr val="bg1"/>
                </a:solidFill>
              </a:rPr>
              <a:t>CPAP - Considerations</a:t>
            </a:r>
          </a:p>
        </p:txBody>
      </p:sp>
      <p:sp>
        <p:nvSpPr>
          <p:cNvPr id="3" name="Content Placeholder 2">
            <a:extLst>
              <a:ext uri="{FF2B5EF4-FFF2-40B4-BE49-F238E27FC236}">
                <a16:creationId xmlns:a16="http://schemas.microsoft.com/office/drawing/2014/main" id="{63C16339-A8A4-6B53-03E7-D418CE07B7C5}"/>
              </a:ext>
            </a:extLst>
          </p:cNvPr>
          <p:cNvSpPr>
            <a:spLocks noGrp="1"/>
          </p:cNvSpPr>
          <p:nvPr>
            <p:ph idx="1"/>
          </p:nvPr>
        </p:nvSpPr>
        <p:spPr/>
        <p:txBody>
          <a:bodyPr/>
          <a:lstStyle/>
          <a:p>
            <a:r>
              <a:rPr lang="en-US" dirty="0">
                <a:solidFill>
                  <a:schemeClr val="bg1"/>
                </a:solidFill>
              </a:rPr>
              <a:t>Contraindications?</a:t>
            </a:r>
          </a:p>
          <a:p>
            <a:pPr lvl="1"/>
            <a:r>
              <a:rPr lang="en-US" dirty="0">
                <a:solidFill>
                  <a:schemeClr val="bg1"/>
                </a:solidFill>
              </a:rPr>
              <a:t>No respiratory drive</a:t>
            </a:r>
          </a:p>
          <a:p>
            <a:pPr lvl="1"/>
            <a:r>
              <a:rPr lang="en-US" dirty="0">
                <a:solidFill>
                  <a:schemeClr val="bg1"/>
                </a:solidFill>
              </a:rPr>
              <a:t>Hypotension </a:t>
            </a:r>
          </a:p>
          <a:p>
            <a:pPr lvl="1"/>
            <a:r>
              <a:rPr lang="en-US" dirty="0">
                <a:solidFill>
                  <a:schemeClr val="bg1"/>
                </a:solidFill>
              </a:rPr>
              <a:t>Head or facial trauma (severe)</a:t>
            </a:r>
          </a:p>
          <a:p>
            <a:pPr lvl="1"/>
            <a:r>
              <a:rPr lang="en-US" dirty="0">
                <a:solidFill>
                  <a:schemeClr val="bg1"/>
                </a:solidFill>
              </a:rPr>
              <a:t>Unable to protect airway (N/V)</a:t>
            </a:r>
          </a:p>
          <a:p>
            <a:pPr lvl="1"/>
            <a:r>
              <a:rPr lang="en-US" dirty="0">
                <a:solidFill>
                  <a:schemeClr val="bg1"/>
                </a:solidFill>
              </a:rPr>
              <a:t>Severe gastric distention</a:t>
            </a:r>
          </a:p>
          <a:p>
            <a:pPr lvl="1"/>
            <a:r>
              <a:rPr lang="en-US" dirty="0">
                <a:solidFill>
                  <a:schemeClr val="bg1"/>
                </a:solidFill>
              </a:rPr>
              <a:t>Pneumothorax/penetrating chest trauma</a:t>
            </a:r>
          </a:p>
          <a:p>
            <a:pPr lvl="1"/>
            <a:r>
              <a:rPr lang="en-US" dirty="0">
                <a:solidFill>
                  <a:schemeClr val="bg1"/>
                </a:solidFill>
              </a:rPr>
              <a:t>Equipment failures (poor fit)</a:t>
            </a:r>
          </a:p>
        </p:txBody>
      </p:sp>
      <p:pic>
        <p:nvPicPr>
          <p:cNvPr id="4" name="Picture 10">
            <a:extLst>
              <a:ext uri="{FF2B5EF4-FFF2-40B4-BE49-F238E27FC236}">
                <a16:creationId xmlns:a16="http://schemas.microsoft.com/office/drawing/2014/main" id="{416F0BEC-C327-9A96-8800-EBDE4E52B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8144" y="100757"/>
            <a:ext cx="4273730" cy="2250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2766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EF1D1-8B29-528E-9B2E-142E54E92D58}"/>
              </a:ext>
            </a:extLst>
          </p:cNvPr>
          <p:cNvSpPr>
            <a:spLocks noGrp="1"/>
          </p:cNvSpPr>
          <p:nvPr>
            <p:ph type="title"/>
          </p:nvPr>
        </p:nvSpPr>
        <p:spPr/>
        <p:txBody>
          <a:bodyPr/>
          <a:lstStyle/>
          <a:p>
            <a:r>
              <a:rPr lang="en-US" dirty="0">
                <a:solidFill>
                  <a:schemeClr val="bg1"/>
                </a:solidFill>
              </a:rPr>
              <a:t>CPAP – Troubleshooting tips</a:t>
            </a:r>
          </a:p>
        </p:txBody>
      </p:sp>
      <p:sp>
        <p:nvSpPr>
          <p:cNvPr id="3" name="Content Placeholder 2">
            <a:extLst>
              <a:ext uri="{FF2B5EF4-FFF2-40B4-BE49-F238E27FC236}">
                <a16:creationId xmlns:a16="http://schemas.microsoft.com/office/drawing/2014/main" id="{6F1006D4-A55F-8877-2DB9-787BA7168724}"/>
              </a:ext>
            </a:extLst>
          </p:cNvPr>
          <p:cNvSpPr>
            <a:spLocks noGrp="1"/>
          </p:cNvSpPr>
          <p:nvPr>
            <p:ph idx="1"/>
          </p:nvPr>
        </p:nvSpPr>
        <p:spPr>
          <a:xfrm>
            <a:off x="7165848" y="1843913"/>
            <a:ext cx="6129528" cy="4351338"/>
          </a:xfrm>
        </p:spPr>
        <p:txBody>
          <a:bodyPr>
            <a:normAutofit/>
          </a:bodyPr>
          <a:lstStyle/>
          <a:p>
            <a:pPr marL="514350" indent="-514350">
              <a:buFont typeface="+mj-lt"/>
              <a:buAutoNum type="arabicPeriod"/>
            </a:pPr>
            <a:r>
              <a:rPr lang="en-US" dirty="0">
                <a:solidFill>
                  <a:schemeClr val="bg1"/>
                </a:solidFill>
              </a:rPr>
              <a:t>Mask Leak</a:t>
            </a:r>
          </a:p>
          <a:p>
            <a:pPr marL="971550" lvl="1" indent="-514350">
              <a:buFont typeface="+mj-lt"/>
              <a:buAutoNum type="arabicPeriod"/>
            </a:pPr>
            <a:r>
              <a:rPr lang="en-US" dirty="0">
                <a:solidFill>
                  <a:schemeClr val="bg1"/>
                </a:solidFill>
              </a:rPr>
              <a:t>Beards: use petroleum jelly/lubricant to help create mask seal</a:t>
            </a:r>
          </a:p>
          <a:p>
            <a:pPr marL="971550" lvl="1" indent="-514350">
              <a:buFont typeface="+mj-lt"/>
              <a:buAutoNum type="arabicPeriod"/>
            </a:pPr>
            <a:r>
              <a:rPr lang="en-US" dirty="0">
                <a:solidFill>
                  <a:schemeClr val="bg1"/>
                </a:solidFill>
              </a:rPr>
              <a:t>Try a size up/down</a:t>
            </a:r>
          </a:p>
          <a:p>
            <a:pPr marL="971550" lvl="1" indent="-514350">
              <a:buFont typeface="+mj-lt"/>
              <a:buAutoNum type="arabicPeriod"/>
            </a:pPr>
            <a:r>
              <a:rPr lang="en-US" dirty="0">
                <a:solidFill>
                  <a:schemeClr val="bg1"/>
                </a:solidFill>
              </a:rPr>
              <a:t>Tegaderm over facial hair</a:t>
            </a:r>
          </a:p>
          <a:p>
            <a:pPr marL="0" indent="0">
              <a:buNone/>
            </a:pPr>
            <a:endParaRPr lang="en-US" dirty="0">
              <a:solidFill>
                <a:schemeClr val="bg1"/>
              </a:solidFill>
            </a:endParaRPr>
          </a:p>
          <a:p>
            <a:pPr marL="0" indent="0">
              <a:buNone/>
            </a:pPr>
            <a:r>
              <a:rPr lang="en-US" dirty="0">
                <a:solidFill>
                  <a:schemeClr val="bg1"/>
                </a:solidFill>
              </a:rPr>
              <a:t>Remove if:</a:t>
            </a:r>
          </a:p>
          <a:p>
            <a:pPr marL="514350" indent="-514350">
              <a:buAutoNum type="arabicParenR"/>
            </a:pPr>
            <a:r>
              <a:rPr lang="en-US" dirty="0">
                <a:solidFill>
                  <a:schemeClr val="bg1"/>
                </a:solidFill>
              </a:rPr>
              <a:t>Patient vomits</a:t>
            </a:r>
          </a:p>
          <a:p>
            <a:pPr marL="514350" indent="-514350">
              <a:buAutoNum type="arabicParenR"/>
            </a:pPr>
            <a:r>
              <a:rPr lang="en-US" dirty="0">
                <a:solidFill>
                  <a:schemeClr val="bg1"/>
                </a:solidFill>
              </a:rPr>
              <a:t>Respiratory arrest/Cardiac arrest</a:t>
            </a:r>
          </a:p>
        </p:txBody>
      </p:sp>
      <p:pic>
        <p:nvPicPr>
          <p:cNvPr id="3074" name="Picture 2" descr="A patient puts on a CPAP mask.">
            <a:extLst>
              <a:ext uri="{FF2B5EF4-FFF2-40B4-BE49-F238E27FC236}">
                <a16:creationId xmlns:a16="http://schemas.microsoft.com/office/drawing/2014/main" id="{60CE70BB-33AD-B7BB-371B-DE3C5F8B3D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794" y="1843911"/>
            <a:ext cx="6513912" cy="435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140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25F2A-49C7-97E6-EB22-A784628BDA00}"/>
              </a:ext>
            </a:extLst>
          </p:cNvPr>
          <p:cNvSpPr>
            <a:spLocks noGrp="1"/>
          </p:cNvSpPr>
          <p:nvPr>
            <p:ph type="title"/>
          </p:nvPr>
        </p:nvSpPr>
        <p:spPr>
          <a:xfrm>
            <a:off x="316484" y="145669"/>
            <a:ext cx="10515600" cy="1325563"/>
          </a:xfrm>
        </p:spPr>
        <p:txBody>
          <a:bodyPr/>
          <a:lstStyle/>
          <a:p>
            <a:r>
              <a:rPr lang="en-US" dirty="0">
                <a:solidFill>
                  <a:schemeClr val="bg1"/>
                </a:solidFill>
              </a:rPr>
              <a:t>Beards and Seals</a:t>
            </a:r>
          </a:p>
        </p:txBody>
      </p:sp>
      <p:pic>
        <p:nvPicPr>
          <p:cNvPr id="4098" name="Picture 2">
            <a:extLst>
              <a:ext uri="{FF2B5EF4-FFF2-40B4-BE49-F238E27FC236}">
                <a16:creationId xmlns:a16="http://schemas.microsoft.com/office/drawing/2014/main" id="{231748E4-21F6-8803-2611-E7A8D3D68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3740" y="145669"/>
            <a:ext cx="3981958" cy="377818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in by David on Beards | Hipster beard, Hair and beard styles, Beard">
            <a:extLst>
              <a:ext uri="{FF2B5EF4-FFF2-40B4-BE49-F238E27FC236}">
                <a16:creationId xmlns:a16="http://schemas.microsoft.com/office/drawing/2014/main" id="{9EC809E3-7E4F-18B3-E3D8-BFC4D39B6C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484" y="1471232"/>
            <a:ext cx="5070425" cy="516731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egaderm Dressing 2 3/8&quot; x 2 3/4&quot; | Corner Medical">
            <a:extLst>
              <a:ext uri="{FF2B5EF4-FFF2-40B4-BE49-F238E27FC236}">
                <a16:creationId xmlns:a16="http://schemas.microsoft.com/office/drawing/2014/main" id="{413C9AE8-4A3C-4C78-D333-1E25BA083D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3740" y="4054888"/>
            <a:ext cx="3981187" cy="265744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areFusion 5513E-C">
            <a:extLst>
              <a:ext uri="{FF2B5EF4-FFF2-40B4-BE49-F238E27FC236}">
                <a16:creationId xmlns:a16="http://schemas.microsoft.com/office/drawing/2014/main" id="{38B90933-D4A9-497F-DB0A-AD5F740B4B5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889" r="19406"/>
          <a:stretch/>
        </p:blipFill>
        <p:spPr bwMode="auto">
          <a:xfrm>
            <a:off x="6592969" y="145669"/>
            <a:ext cx="3981958" cy="6329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28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2ABF9-7A9F-2E83-2E3C-F9CA7AE1AB4A}"/>
              </a:ext>
            </a:extLst>
          </p:cNvPr>
          <p:cNvSpPr>
            <a:spLocks noGrp="1"/>
          </p:cNvSpPr>
          <p:nvPr>
            <p:ph type="title"/>
          </p:nvPr>
        </p:nvSpPr>
        <p:spPr/>
        <p:txBody>
          <a:bodyPr/>
          <a:lstStyle/>
          <a:p>
            <a:r>
              <a:rPr lang="en-US" dirty="0">
                <a:solidFill>
                  <a:schemeClr val="bg1"/>
                </a:solidFill>
              </a:rPr>
              <a:t>CPAP Mask Fit</a:t>
            </a:r>
          </a:p>
        </p:txBody>
      </p:sp>
      <p:sp>
        <p:nvSpPr>
          <p:cNvPr id="3" name="Content Placeholder 2">
            <a:extLst>
              <a:ext uri="{FF2B5EF4-FFF2-40B4-BE49-F238E27FC236}">
                <a16:creationId xmlns:a16="http://schemas.microsoft.com/office/drawing/2014/main" id="{C8F06BAD-E585-5416-1D2B-2327D6F5BD3E}"/>
              </a:ext>
            </a:extLst>
          </p:cNvPr>
          <p:cNvSpPr>
            <a:spLocks noGrp="1"/>
          </p:cNvSpPr>
          <p:nvPr>
            <p:ph idx="1"/>
          </p:nvPr>
        </p:nvSpPr>
        <p:spPr/>
        <p:txBody>
          <a:bodyPr/>
          <a:lstStyle/>
          <a:p>
            <a:r>
              <a:rPr lang="en-US" dirty="0">
                <a:solidFill>
                  <a:schemeClr val="bg1"/>
                </a:solidFill>
              </a:rPr>
              <a:t>CPAP is only effective with a good seal</a:t>
            </a:r>
          </a:p>
          <a:p>
            <a:r>
              <a:rPr lang="en-US" dirty="0">
                <a:solidFill>
                  <a:schemeClr val="bg1"/>
                </a:solidFill>
              </a:rPr>
              <a:t>Make sure the </a:t>
            </a:r>
            <a:r>
              <a:rPr lang="en-US">
                <a:solidFill>
                  <a:schemeClr val="bg1"/>
                </a:solidFill>
              </a:rPr>
              <a:t>mask fits</a:t>
            </a:r>
          </a:p>
        </p:txBody>
      </p:sp>
    </p:spTree>
    <p:extLst>
      <p:ext uri="{BB962C8B-B14F-4D97-AF65-F5344CB8AC3E}">
        <p14:creationId xmlns:p14="http://schemas.microsoft.com/office/powerpoint/2010/main" val="3166561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8F11E-C9B4-6D70-EEFF-12FC21712524}"/>
              </a:ext>
            </a:extLst>
          </p:cNvPr>
          <p:cNvSpPr>
            <a:spLocks noGrp="1"/>
          </p:cNvSpPr>
          <p:nvPr>
            <p:ph type="title"/>
          </p:nvPr>
        </p:nvSpPr>
        <p:spPr/>
        <p:txBody>
          <a:bodyPr/>
          <a:lstStyle/>
          <a:p>
            <a:r>
              <a:rPr lang="en-US" dirty="0">
                <a:solidFill>
                  <a:schemeClr val="bg1"/>
                </a:solidFill>
              </a:rPr>
              <a:t>Treatment approach - Pharmacology</a:t>
            </a:r>
          </a:p>
        </p:txBody>
      </p:sp>
      <p:sp>
        <p:nvSpPr>
          <p:cNvPr id="3" name="Content Placeholder 2">
            <a:extLst>
              <a:ext uri="{FF2B5EF4-FFF2-40B4-BE49-F238E27FC236}">
                <a16:creationId xmlns:a16="http://schemas.microsoft.com/office/drawing/2014/main" id="{74188EE3-902B-4EC9-B5C1-631B92FF8D7E}"/>
              </a:ext>
            </a:extLst>
          </p:cNvPr>
          <p:cNvSpPr>
            <a:spLocks noGrp="1"/>
          </p:cNvSpPr>
          <p:nvPr>
            <p:ph idx="1"/>
          </p:nvPr>
        </p:nvSpPr>
        <p:spPr/>
        <p:txBody>
          <a:bodyPr>
            <a:normAutofit lnSpcReduction="10000"/>
          </a:bodyPr>
          <a:lstStyle/>
          <a:p>
            <a:r>
              <a:rPr lang="en-US" dirty="0">
                <a:solidFill>
                  <a:schemeClr val="bg1"/>
                </a:solidFill>
              </a:rPr>
              <a:t>Nebulized albuterol</a:t>
            </a:r>
          </a:p>
          <a:p>
            <a:r>
              <a:rPr lang="en-US" dirty="0">
                <a:solidFill>
                  <a:schemeClr val="bg1"/>
                </a:solidFill>
              </a:rPr>
              <a:t>“Duo-Neb”</a:t>
            </a:r>
          </a:p>
          <a:p>
            <a:pPr lvl="1"/>
            <a:r>
              <a:rPr lang="en-US" dirty="0">
                <a:solidFill>
                  <a:schemeClr val="bg1"/>
                </a:solidFill>
              </a:rPr>
              <a:t>Ipratropium Bromide + albuterol</a:t>
            </a:r>
          </a:p>
          <a:p>
            <a:r>
              <a:rPr lang="en-US" dirty="0">
                <a:solidFill>
                  <a:schemeClr val="bg1"/>
                </a:solidFill>
              </a:rPr>
              <a:t>Ipratropium = anticholinergic</a:t>
            </a:r>
          </a:p>
          <a:p>
            <a:pPr lvl="1"/>
            <a:r>
              <a:rPr lang="en-US" dirty="0">
                <a:solidFill>
                  <a:schemeClr val="bg1"/>
                </a:solidFill>
              </a:rPr>
              <a:t>Primarily muscarinic type receptors</a:t>
            </a:r>
          </a:p>
          <a:p>
            <a:pPr lvl="1"/>
            <a:r>
              <a:rPr lang="en-US" dirty="0">
                <a:solidFill>
                  <a:schemeClr val="bg1"/>
                </a:solidFill>
              </a:rPr>
              <a:t>Smooth muscle relaxation</a:t>
            </a:r>
          </a:p>
          <a:p>
            <a:r>
              <a:rPr lang="en-US" dirty="0">
                <a:solidFill>
                  <a:schemeClr val="bg1"/>
                </a:solidFill>
              </a:rPr>
              <a:t>Albuterol = Beta-agonist</a:t>
            </a:r>
          </a:p>
          <a:p>
            <a:pPr lvl="1"/>
            <a:r>
              <a:rPr lang="en-US" dirty="0">
                <a:solidFill>
                  <a:schemeClr val="bg1"/>
                </a:solidFill>
              </a:rPr>
              <a:t>Smooth muscle relaxation in airways</a:t>
            </a:r>
          </a:p>
          <a:p>
            <a:pPr lvl="1"/>
            <a:r>
              <a:rPr lang="en-US" dirty="0">
                <a:solidFill>
                  <a:schemeClr val="bg1"/>
                </a:solidFill>
              </a:rPr>
              <a:t>Mild increase in HR</a:t>
            </a:r>
          </a:p>
          <a:p>
            <a:pPr lvl="1"/>
            <a:r>
              <a:rPr lang="en-US" dirty="0">
                <a:solidFill>
                  <a:schemeClr val="bg1"/>
                </a:solidFill>
              </a:rPr>
              <a:t>Decreased Mast-Cell inflammatory marker release</a:t>
            </a:r>
          </a:p>
        </p:txBody>
      </p:sp>
    </p:spTree>
    <p:extLst>
      <p:ext uri="{BB962C8B-B14F-4D97-AF65-F5344CB8AC3E}">
        <p14:creationId xmlns:p14="http://schemas.microsoft.com/office/powerpoint/2010/main" val="2004193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29554-21E1-286C-3E5F-9770988AAFCA}"/>
              </a:ext>
            </a:extLst>
          </p:cNvPr>
          <p:cNvSpPr>
            <a:spLocks noGrp="1"/>
          </p:cNvSpPr>
          <p:nvPr>
            <p:ph type="title"/>
          </p:nvPr>
        </p:nvSpPr>
        <p:spPr/>
        <p:txBody>
          <a:bodyPr/>
          <a:lstStyle/>
          <a:p>
            <a:r>
              <a:rPr lang="en-US" dirty="0">
                <a:solidFill>
                  <a:schemeClr val="bg1"/>
                </a:solidFill>
              </a:rPr>
              <a:t>Chronic Obstructive Pulmonary Disease</a:t>
            </a:r>
          </a:p>
        </p:txBody>
      </p:sp>
      <p:sp>
        <p:nvSpPr>
          <p:cNvPr id="3" name="Content Placeholder 2">
            <a:extLst>
              <a:ext uri="{FF2B5EF4-FFF2-40B4-BE49-F238E27FC236}">
                <a16:creationId xmlns:a16="http://schemas.microsoft.com/office/drawing/2014/main" id="{B8BE0D9F-07E4-5447-C0DC-D10804D64F1B}"/>
              </a:ext>
            </a:extLst>
          </p:cNvPr>
          <p:cNvSpPr>
            <a:spLocks noGrp="1"/>
          </p:cNvSpPr>
          <p:nvPr>
            <p:ph idx="1"/>
          </p:nvPr>
        </p:nvSpPr>
        <p:spPr/>
        <p:txBody>
          <a:bodyPr/>
          <a:lstStyle/>
          <a:p>
            <a:r>
              <a:rPr lang="en-US" dirty="0">
                <a:solidFill>
                  <a:schemeClr val="bg1"/>
                </a:solidFill>
              </a:rPr>
              <a:t>Usually effects older patients</a:t>
            </a:r>
          </a:p>
          <a:p>
            <a:r>
              <a:rPr lang="en-US" dirty="0">
                <a:solidFill>
                  <a:schemeClr val="bg1"/>
                </a:solidFill>
              </a:rPr>
              <a:t>Chronic inflammation/Scarring</a:t>
            </a:r>
          </a:p>
          <a:p>
            <a:r>
              <a:rPr lang="en-US" dirty="0">
                <a:solidFill>
                  <a:schemeClr val="bg1"/>
                </a:solidFill>
              </a:rPr>
              <a:t>Baseline of inflammation with periodic exacerbation</a:t>
            </a:r>
          </a:p>
          <a:p>
            <a:pPr lvl="1"/>
            <a:r>
              <a:rPr lang="en-US" dirty="0">
                <a:solidFill>
                  <a:schemeClr val="bg1"/>
                </a:solidFill>
              </a:rPr>
              <a:t>More persistent and chronic than Asthma</a:t>
            </a:r>
          </a:p>
          <a:p>
            <a:r>
              <a:rPr lang="en-US" dirty="0">
                <a:solidFill>
                  <a:schemeClr val="bg1"/>
                </a:solidFill>
              </a:rPr>
              <a:t>Unlike Asthma, often underlying alveolar injury</a:t>
            </a:r>
          </a:p>
          <a:p>
            <a:pPr lvl="1"/>
            <a:r>
              <a:rPr lang="en-US" dirty="0">
                <a:solidFill>
                  <a:schemeClr val="bg1"/>
                </a:solidFill>
              </a:rPr>
              <a:t>Decreased gas exchange in lungs</a:t>
            </a:r>
          </a:p>
          <a:p>
            <a:pPr lvl="1"/>
            <a:r>
              <a:rPr lang="en-US" dirty="0">
                <a:solidFill>
                  <a:schemeClr val="bg1"/>
                </a:solidFill>
              </a:rPr>
              <a:t>More persistent expansion/air trapping</a:t>
            </a:r>
          </a:p>
          <a:p>
            <a:pPr lvl="1"/>
            <a:r>
              <a:rPr lang="en-US" dirty="0">
                <a:solidFill>
                  <a:schemeClr val="bg1"/>
                </a:solidFill>
              </a:rPr>
              <a:t>Less functional ventilation</a:t>
            </a:r>
          </a:p>
          <a:p>
            <a:endParaRPr lang="en-US" dirty="0">
              <a:solidFill>
                <a:schemeClr val="bg1"/>
              </a:solidFill>
            </a:endParaRPr>
          </a:p>
          <a:p>
            <a:pPr lvl="1"/>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717870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02404-C093-4978-FB00-0F116ED9B2C2}"/>
              </a:ext>
            </a:extLst>
          </p:cNvPr>
          <p:cNvSpPr>
            <a:spLocks noGrp="1"/>
          </p:cNvSpPr>
          <p:nvPr>
            <p:ph type="title"/>
          </p:nvPr>
        </p:nvSpPr>
        <p:spPr/>
        <p:txBody>
          <a:bodyPr/>
          <a:lstStyle/>
          <a:p>
            <a:r>
              <a:rPr lang="en-US" dirty="0">
                <a:solidFill>
                  <a:schemeClr val="bg1"/>
                </a:solidFill>
              </a:rPr>
              <a:t>COPD – Tissue Damage</a:t>
            </a:r>
          </a:p>
        </p:txBody>
      </p:sp>
      <p:pic>
        <p:nvPicPr>
          <p:cNvPr id="2050" name="Picture 2" descr="Chronic obstructive lung disease ( COPD) / Emphysema">
            <a:extLst>
              <a:ext uri="{FF2B5EF4-FFF2-40B4-BE49-F238E27FC236}">
                <a16:creationId xmlns:a16="http://schemas.microsoft.com/office/drawing/2014/main" id="{6BE1CE9A-0C64-7D71-1E91-2A7F4719DD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6024" y="1572559"/>
            <a:ext cx="6217776" cy="48926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D069B0E-F379-D1AE-8CEC-DE6491A691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944" y="1572559"/>
            <a:ext cx="3331464" cy="492031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onic obstructive pulmonary disease - Wikipedia">
            <a:extLst>
              <a:ext uri="{FF2B5EF4-FFF2-40B4-BE49-F238E27FC236}">
                <a16:creationId xmlns:a16="http://schemas.microsoft.com/office/drawing/2014/main" id="{318E31E0-DA5C-8D1B-147B-22BA07D06B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6580" y="1599356"/>
            <a:ext cx="7222360" cy="4892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3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D0C4E-F635-A753-5040-69BDD104F23E}"/>
              </a:ext>
            </a:extLst>
          </p:cNvPr>
          <p:cNvSpPr>
            <a:spLocks noGrp="1"/>
          </p:cNvSpPr>
          <p:nvPr>
            <p:ph type="title"/>
          </p:nvPr>
        </p:nvSpPr>
        <p:spPr/>
        <p:txBody>
          <a:bodyPr/>
          <a:lstStyle/>
          <a:p>
            <a:r>
              <a:rPr lang="en-US" dirty="0">
                <a:solidFill>
                  <a:schemeClr val="bg1"/>
                </a:solidFill>
              </a:rPr>
              <a:t>COPD Exacerbation Presentation</a:t>
            </a:r>
          </a:p>
        </p:txBody>
      </p:sp>
      <p:sp>
        <p:nvSpPr>
          <p:cNvPr id="3" name="Content Placeholder 2">
            <a:extLst>
              <a:ext uri="{FF2B5EF4-FFF2-40B4-BE49-F238E27FC236}">
                <a16:creationId xmlns:a16="http://schemas.microsoft.com/office/drawing/2014/main" id="{A36C8966-9B7E-21DA-58E2-B915F68F8649}"/>
              </a:ext>
            </a:extLst>
          </p:cNvPr>
          <p:cNvSpPr>
            <a:spLocks noGrp="1"/>
          </p:cNvSpPr>
          <p:nvPr>
            <p:ph idx="1"/>
          </p:nvPr>
        </p:nvSpPr>
        <p:spPr/>
        <p:txBody>
          <a:bodyPr/>
          <a:lstStyle/>
          <a:p>
            <a:r>
              <a:rPr lang="en-US" dirty="0">
                <a:solidFill>
                  <a:schemeClr val="bg1"/>
                </a:solidFill>
              </a:rPr>
              <a:t>Wheezing</a:t>
            </a:r>
          </a:p>
          <a:p>
            <a:r>
              <a:rPr lang="en-US" dirty="0">
                <a:solidFill>
                  <a:schemeClr val="bg1"/>
                </a:solidFill>
              </a:rPr>
              <a:t>Tachypnea/bradypnea</a:t>
            </a:r>
          </a:p>
          <a:p>
            <a:r>
              <a:rPr lang="en-US" dirty="0">
                <a:solidFill>
                  <a:schemeClr val="bg1"/>
                </a:solidFill>
              </a:rPr>
              <a:t>Cough</a:t>
            </a:r>
          </a:p>
          <a:p>
            <a:r>
              <a:rPr lang="en-US" dirty="0">
                <a:solidFill>
                  <a:schemeClr val="bg1"/>
                </a:solidFill>
              </a:rPr>
              <a:t>Hypoxia</a:t>
            </a:r>
          </a:p>
        </p:txBody>
      </p:sp>
      <p:pic>
        <p:nvPicPr>
          <p:cNvPr id="4" name="Picture 6" descr="Signs of respiratory distress: Wide eyes, nasal flaring, tracheal tugging, and intercostal tugging.">
            <a:extLst>
              <a:ext uri="{FF2B5EF4-FFF2-40B4-BE49-F238E27FC236}">
                <a16:creationId xmlns:a16="http://schemas.microsoft.com/office/drawing/2014/main" id="{EC59B852-956E-7E2D-1EEF-56722BAF1C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8751" y="1392546"/>
            <a:ext cx="6422637" cy="5100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103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DE147-884E-6E43-645D-C67EDA68CC6A}"/>
              </a:ext>
            </a:extLst>
          </p:cNvPr>
          <p:cNvSpPr>
            <a:spLocks noGrp="1"/>
          </p:cNvSpPr>
          <p:nvPr>
            <p:ph type="title"/>
          </p:nvPr>
        </p:nvSpPr>
        <p:spPr/>
        <p:txBody>
          <a:bodyPr/>
          <a:lstStyle/>
          <a:p>
            <a:r>
              <a:rPr lang="en-US" dirty="0">
                <a:solidFill>
                  <a:schemeClr val="bg1"/>
                </a:solidFill>
              </a:rPr>
              <a:t>Treatment - Respiratory support</a:t>
            </a:r>
          </a:p>
        </p:txBody>
      </p:sp>
      <p:sp>
        <p:nvSpPr>
          <p:cNvPr id="3" name="Content Placeholder 2">
            <a:extLst>
              <a:ext uri="{FF2B5EF4-FFF2-40B4-BE49-F238E27FC236}">
                <a16:creationId xmlns:a16="http://schemas.microsoft.com/office/drawing/2014/main" id="{A85C094D-B4ED-4F22-E171-6920048573F2}"/>
              </a:ext>
            </a:extLst>
          </p:cNvPr>
          <p:cNvSpPr>
            <a:spLocks noGrp="1"/>
          </p:cNvSpPr>
          <p:nvPr>
            <p:ph idx="1"/>
          </p:nvPr>
        </p:nvSpPr>
        <p:spPr/>
        <p:txBody>
          <a:bodyPr>
            <a:normAutofit lnSpcReduction="10000"/>
          </a:bodyPr>
          <a:lstStyle/>
          <a:p>
            <a:r>
              <a:rPr lang="en-US" dirty="0">
                <a:solidFill>
                  <a:schemeClr val="bg1"/>
                </a:solidFill>
              </a:rPr>
              <a:t>Top priority</a:t>
            </a:r>
          </a:p>
          <a:p>
            <a:r>
              <a:rPr lang="en-US" dirty="0">
                <a:solidFill>
                  <a:schemeClr val="bg1"/>
                </a:solidFill>
              </a:rPr>
              <a:t>Deliver supplement O2 (SpO2 goal 88-92% in COPD)</a:t>
            </a:r>
          </a:p>
          <a:p>
            <a:pPr lvl="1"/>
            <a:r>
              <a:rPr lang="en-US" dirty="0">
                <a:solidFill>
                  <a:schemeClr val="bg1"/>
                </a:solidFill>
              </a:rPr>
              <a:t>But undifferentiated prehospital, so shoot for &gt;94%</a:t>
            </a:r>
          </a:p>
          <a:p>
            <a:r>
              <a:rPr lang="en-US" dirty="0">
                <a:solidFill>
                  <a:schemeClr val="bg1"/>
                </a:solidFill>
              </a:rPr>
              <a:t>Poor VENTILATION is the problem</a:t>
            </a:r>
          </a:p>
          <a:p>
            <a:pPr lvl="1"/>
            <a:r>
              <a:rPr lang="en-US" dirty="0">
                <a:solidFill>
                  <a:schemeClr val="bg1"/>
                </a:solidFill>
              </a:rPr>
              <a:t>2</a:t>
            </a:r>
            <a:r>
              <a:rPr lang="en-US" baseline="30000" dirty="0">
                <a:solidFill>
                  <a:schemeClr val="bg1"/>
                </a:solidFill>
              </a:rPr>
              <a:t>nd</a:t>
            </a:r>
            <a:r>
              <a:rPr lang="en-US" dirty="0">
                <a:solidFill>
                  <a:schemeClr val="bg1"/>
                </a:solidFill>
              </a:rPr>
              <a:t> is diaphragmatic fatigue</a:t>
            </a:r>
          </a:p>
          <a:p>
            <a:r>
              <a:rPr lang="en-US" dirty="0">
                <a:solidFill>
                  <a:schemeClr val="bg1"/>
                </a:solidFill>
              </a:rPr>
              <a:t>If alert with respiratory drive:</a:t>
            </a:r>
          </a:p>
          <a:p>
            <a:pPr lvl="1"/>
            <a:r>
              <a:rPr lang="en-US" dirty="0">
                <a:solidFill>
                  <a:schemeClr val="bg1"/>
                </a:solidFill>
              </a:rPr>
              <a:t>CPAP</a:t>
            </a:r>
          </a:p>
          <a:p>
            <a:pPr lvl="1"/>
            <a:r>
              <a:rPr lang="en-US" dirty="0">
                <a:solidFill>
                  <a:schemeClr val="bg1"/>
                </a:solidFill>
              </a:rPr>
              <a:t>BiPAP if within scope</a:t>
            </a:r>
          </a:p>
          <a:p>
            <a:r>
              <a:rPr lang="en-US" dirty="0">
                <a:solidFill>
                  <a:schemeClr val="bg1"/>
                </a:solidFill>
              </a:rPr>
              <a:t>If somnolent with poor respiratory drive (RR &lt;10)</a:t>
            </a:r>
          </a:p>
          <a:p>
            <a:pPr lvl="1"/>
            <a:r>
              <a:rPr lang="en-US" dirty="0">
                <a:solidFill>
                  <a:schemeClr val="bg1"/>
                </a:solidFill>
              </a:rPr>
              <a:t>BVM w/ PEEP valve probable better choice</a:t>
            </a:r>
          </a:p>
        </p:txBody>
      </p:sp>
    </p:spTree>
    <p:extLst>
      <p:ext uri="{BB962C8B-B14F-4D97-AF65-F5344CB8AC3E}">
        <p14:creationId xmlns:p14="http://schemas.microsoft.com/office/powerpoint/2010/main" val="2610236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2" descr="Related image"/>
          <p:cNvPicPr preferRelativeResize="0"/>
          <p:nvPr/>
        </p:nvPicPr>
        <p:blipFill rotWithShape="1">
          <a:blip r:embed="rId3">
            <a:alphaModFix/>
          </a:blip>
          <a:srcRect/>
          <a:stretch/>
        </p:blipFill>
        <p:spPr>
          <a:xfrm>
            <a:off x="2362200" y="228601"/>
            <a:ext cx="7021372" cy="6444992"/>
          </a:xfrm>
          <a:prstGeom prst="rect">
            <a:avLst/>
          </a:prstGeom>
          <a:noFill/>
          <a:ln w="28575" cap="flat" cmpd="sng">
            <a:solidFill>
              <a:schemeClr val="dk1"/>
            </a:solidFill>
            <a:prstDash val="solid"/>
            <a:round/>
            <a:headEnd type="none" w="sm" len="sm"/>
            <a:tailEnd type="none" w="sm" len="sm"/>
          </a:ln>
        </p:spPr>
      </p:pic>
      <p:grpSp>
        <p:nvGrpSpPr>
          <p:cNvPr id="3" name="Group 2">
            <a:extLst>
              <a:ext uri="{FF2B5EF4-FFF2-40B4-BE49-F238E27FC236}">
                <a16:creationId xmlns:a16="http://schemas.microsoft.com/office/drawing/2014/main" id="{A5544282-828B-8809-0A22-41867948B675}"/>
              </a:ext>
            </a:extLst>
          </p:cNvPr>
          <p:cNvGrpSpPr/>
          <p:nvPr/>
        </p:nvGrpSpPr>
        <p:grpSpPr>
          <a:xfrm>
            <a:off x="1597352" y="600741"/>
            <a:ext cx="8551068" cy="5700712"/>
            <a:chOff x="1597352" y="600741"/>
            <a:chExt cx="8551068" cy="5700712"/>
          </a:xfrm>
        </p:grpSpPr>
        <p:pic>
          <p:nvPicPr>
            <p:cNvPr id="2050" name="Picture 2" descr="undefined">
              <a:extLst>
                <a:ext uri="{FF2B5EF4-FFF2-40B4-BE49-F238E27FC236}">
                  <a16:creationId xmlns:a16="http://schemas.microsoft.com/office/drawing/2014/main" id="{E8A2158F-0D0A-E5E1-97A0-95149D25F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7352" y="600741"/>
              <a:ext cx="8551068" cy="57007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CC3E83E-F924-37EB-6E1B-298772F136C7}"/>
                </a:ext>
              </a:extLst>
            </p:cNvPr>
            <p:cNvSpPr txBox="1"/>
            <p:nvPr/>
          </p:nvSpPr>
          <p:spPr>
            <a:xfrm>
              <a:off x="6457950" y="3429000"/>
              <a:ext cx="35761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I’ve got this!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86ECF-0C8C-4BD2-6194-824822A1A403}"/>
              </a:ext>
            </a:extLst>
          </p:cNvPr>
          <p:cNvSpPr>
            <a:spLocks noGrp="1"/>
          </p:cNvSpPr>
          <p:nvPr>
            <p:ph type="title"/>
          </p:nvPr>
        </p:nvSpPr>
        <p:spPr/>
        <p:txBody>
          <a:bodyPr/>
          <a:lstStyle/>
          <a:p>
            <a:r>
              <a:rPr lang="en-US" dirty="0">
                <a:solidFill>
                  <a:schemeClr val="bg1"/>
                </a:solidFill>
              </a:rPr>
              <a:t>Treatment </a:t>
            </a:r>
          </a:p>
        </p:txBody>
      </p:sp>
      <p:sp>
        <p:nvSpPr>
          <p:cNvPr id="3" name="Content Placeholder 2">
            <a:extLst>
              <a:ext uri="{FF2B5EF4-FFF2-40B4-BE49-F238E27FC236}">
                <a16:creationId xmlns:a16="http://schemas.microsoft.com/office/drawing/2014/main" id="{1CCE31A6-02CB-49BD-CE14-FCED0D419BD7}"/>
              </a:ext>
            </a:extLst>
          </p:cNvPr>
          <p:cNvSpPr>
            <a:spLocks noGrp="1"/>
          </p:cNvSpPr>
          <p:nvPr>
            <p:ph idx="1"/>
          </p:nvPr>
        </p:nvSpPr>
        <p:spPr>
          <a:xfrm>
            <a:off x="838200" y="1825625"/>
            <a:ext cx="5829886" cy="4351338"/>
          </a:xfrm>
        </p:spPr>
        <p:txBody>
          <a:bodyPr/>
          <a:lstStyle/>
          <a:p>
            <a:r>
              <a:rPr lang="en-US" dirty="0">
                <a:solidFill>
                  <a:schemeClr val="bg1"/>
                </a:solidFill>
              </a:rPr>
              <a:t>Nebulized Rx (NRB, BVM or CPAP)</a:t>
            </a:r>
          </a:p>
          <a:p>
            <a:pPr lvl="1"/>
            <a:r>
              <a:rPr lang="en-US" dirty="0">
                <a:solidFill>
                  <a:schemeClr val="bg1"/>
                </a:solidFill>
              </a:rPr>
              <a:t>Albuterol – 5mg</a:t>
            </a:r>
          </a:p>
          <a:p>
            <a:pPr lvl="2"/>
            <a:r>
              <a:rPr lang="en-US" dirty="0">
                <a:solidFill>
                  <a:schemeClr val="bg1"/>
                </a:solidFill>
              </a:rPr>
              <a:t>Per protocol, but usually okay to continue to give continuously until hospital</a:t>
            </a:r>
          </a:p>
          <a:p>
            <a:pPr lvl="1"/>
            <a:r>
              <a:rPr lang="en-US" dirty="0">
                <a:solidFill>
                  <a:schemeClr val="bg1"/>
                </a:solidFill>
              </a:rPr>
              <a:t>Ipratropium</a:t>
            </a:r>
          </a:p>
          <a:p>
            <a:pPr lvl="2"/>
            <a:r>
              <a:rPr lang="en-US" dirty="0">
                <a:solidFill>
                  <a:schemeClr val="bg1"/>
                </a:solidFill>
              </a:rPr>
              <a:t>Usually 0.5mg with 1</a:t>
            </a:r>
            <a:r>
              <a:rPr lang="en-US" baseline="30000" dirty="0">
                <a:solidFill>
                  <a:schemeClr val="bg1"/>
                </a:solidFill>
              </a:rPr>
              <a:t>st</a:t>
            </a:r>
            <a:r>
              <a:rPr lang="en-US" dirty="0">
                <a:solidFill>
                  <a:schemeClr val="bg1"/>
                </a:solidFill>
              </a:rPr>
              <a:t> or 2</a:t>
            </a:r>
            <a:r>
              <a:rPr lang="en-US" baseline="30000" dirty="0">
                <a:solidFill>
                  <a:schemeClr val="bg1"/>
                </a:solidFill>
              </a:rPr>
              <a:t>nd</a:t>
            </a:r>
            <a:r>
              <a:rPr lang="en-US" dirty="0">
                <a:solidFill>
                  <a:schemeClr val="bg1"/>
                </a:solidFill>
              </a:rPr>
              <a:t> dose of albuterol</a:t>
            </a:r>
          </a:p>
          <a:p>
            <a:pPr lvl="2"/>
            <a:endParaRPr lang="en-US" dirty="0">
              <a:solidFill>
                <a:schemeClr val="bg1"/>
              </a:solidFill>
            </a:endParaRPr>
          </a:p>
        </p:txBody>
      </p:sp>
    </p:spTree>
    <p:extLst>
      <p:ext uri="{BB962C8B-B14F-4D97-AF65-F5344CB8AC3E}">
        <p14:creationId xmlns:p14="http://schemas.microsoft.com/office/powerpoint/2010/main" val="1844909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1"/>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chemeClr val="dk1"/>
              </a:buClr>
              <a:buSzPts val="4400"/>
            </a:pPr>
            <a:r>
              <a:rPr lang="en-US" dirty="0">
                <a:solidFill>
                  <a:schemeClr val="bg1"/>
                </a:solidFill>
              </a:rPr>
              <a:t>Epinephrine – Respiratory Failure</a:t>
            </a:r>
            <a:endParaRPr dirty="0">
              <a:solidFill>
                <a:schemeClr val="bg1"/>
              </a:solidFill>
            </a:endParaRPr>
          </a:p>
        </p:txBody>
      </p:sp>
      <p:pic>
        <p:nvPicPr>
          <p:cNvPr id="347" name="Google Shape;347;p31" descr="Punnarit Industrial 1ml Syringes with 23G x 1-1/2&amp;quot; Blunt Tip Fill Needle (Pack of 10)"/>
          <p:cNvPicPr preferRelativeResize="0"/>
          <p:nvPr/>
        </p:nvPicPr>
        <p:blipFill rotWithShape="1">
          <a:blip r:embed="rId3">
            <a:alphaModFix/>
          </a:blip>
          <a:srcRect/>
          <a:stretch/>
        </p:blipFill>
        <p:spPr>
          <a:xfrm>
            <a:off x="7298267" y="1600200"/>
            <a:ext cx="3352800" cy="3352800"/>
          </a:xfrm>
          <a:prstGeom prst="rect">
            <a:avLst/>
          </a:prstGeom>
          <a:noFill/>
          <a:ln>
            <a:noFill/>
          </a:ln>
        </p:spPr>
      </p:pic>
      <p:pic>
        <p:nvPicPr>
          <p:cNvPr id="348" name="Google Shape;348;p31" descr="Image result for epinephrine 1:1000"/>
          <p:cNvPicPr preferRelativeResize="0"/>
          <p:nvPr/>
        </p:nvPicPr>
        <p:blipFill rotWithShape="1">
          <a:blip r:embed="rId4">
            <a:alphaModFix/>
          </a:blip>
          <a:srcRect l="25053" r="28159"/>
          <a:stretch/>
        </p:blipFill>
        <p:spPr>
          <a:xfrm>
            <a:off x="6359434" y="1512091"/>
            <a:ext cx="1184367" cy="3118727"/>
          </a:xfrm>
          <a:prstGeom prst="rect">
            <a:avLst/>
          </a:prstGeom>
          <a:noFill/>
          <a:ln>
            <a:noFill/>
          </a:ln>
        </p:spPr>
      </p:pic>
      <p:sp>
        <p:nvSpPr>
          <p:cNvPr id="349" name="Google Shape;349;p31"/>
          <p:cNvSpPr txBox="1"/>
          <p:nvPr/>
        </p:nvSpPr>
        <p:spPr>
          <a:xfrm>
            <a:off x="1956522" y="4953001"/>
            <a:ext cx="7797078" cy="1613229"/>
          </a:xfrm>
          <a:prstGeom prst="rect">
            <a:avLst/>
          </a:prstGeom>
          <a:noFill/>
          <a:ln>
            <a:noFill/>
          </a:ln>
        </p:spPr>
        <p:txBody>
          <a:bodyPr spcFirstLastPara="1" wrap="square" lIns="91425" tIns="45700" rIns="91425" bIns="45700" anchor="t" anchorCtr="0">
            <a:noAutofit/>
          </a:bodyPr>
          <a:lstStyle/>
          <a:p>
            <a:pPr>
              <a:buClr>
                <a:schemeClr val="dk1"/>
              </a:buClr>
              <a:buSzPts val="4000"/>
            </a:pPr>
            <a:r>
              <a:rPr lang="en-US" sz="4000" b="1" u="sng">
                <a:solidFill>
                  <a:schemeClr val="dk1"/>
                </a:solidFill>
                <a:latin typeface="Calibri"/>
                <a:ea typeface="Calibri"/>
                <a:cs typeface="Calibri"/>
                <a:sym typeface="Calibri"/>
              </a:rPr>
              <a:t>Adult:</a:t>
            </a:r>
            <a:r>
              <a:rPr lang="en-US" sz="4000" b="1">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0.3mg of 1:1,000 IM</a:t>
            </a:r>
            <a:endParaRPr sz="1400">
              <a:solidFill>
                <a:srgbClr val="000000"/>
              </a:solidFill>
              <a:latin typeface="Arial"/>
              <a:ea typeface="Arial"/>
              <a:cs typeface="Arial"/>
              <a:sym typeface="Arial"/>
            </a:endParaRPr>
          </a:p>
          <a:p>
            <a:pPr>
              <a:spcBef>
                <a:spcPts val="800"/>
              </a:spcBef>
              <a:buClr>
                <a:schemeClr val="dk1"/>
              </a:buClr>
              <a:buSzPts val="4000"/>
            </a:pPr>
            <a:r>
              <a:rPr lang="en-US" sz="4000" b="1" u="sng">
                <a:solidFill>
                  <a:schemeClr val="dk1"/>
                </a:solidFill>
                <a:latin typeface="Calibri"/>
                <a:ea typeface="Calibri"/>
                <a:cs typeface="Calibri"/>
                <a:sym typeface="Calibri"/>
              </a:rPr>
              <a:t>Pediatric</a:t>
            </a:r>
            <a:r>
              <a:rPr lang="en-US" sz="4000" b="1">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0.01 mg/kg of 1:1,000 IM</a:t>
            </a:r>
            <a:endParaRPr sz="1400">
              <a:solidFill>
                <a:srgbClr val="000000"/>
              </a:solidFill>
              <a:latin typeface="Arial"/>
              <a:ea typeface="Arial"/>
              <a:cs typeface="Arial"/>
              <a:sym typeface="Arial"/>
            </a:endParaRPr>
          </a:p>
        </p:txBody>
      </p:sp>
      <p:pic>
        <p:nvPicPr>
          <p:cNvPr id="350" name="Google Shape;350;p31" descr="Image result for nuclear option"/>
          <p:cNvPicPr preferRelativeResize="0"/>
          <p:nvPr/>
        </p:nvPicPr>
        <p:blipFill rotWithShape="1">
          <a:blip r:embed="rId5">
            <a:alphaModFix/>
          </a:blip>
          <a:srcRect l="5754" t="16089" r="7280" b="9714"/>
          <a:stretch/>
        </p:blipFill>
        <p:spPr>
          <a:xfrm>
            <a:off x="2057401" y="1524001"/>
            <a:ext cx="4054811" cy="2763013"/>
          </a:xfrm>
          <a:prstGeom prst="rect">
            <a:avLst/>
          </a:prstGeom>
          <a:noFill/>
          <a:ln w="38100" cap="flat" cmpd="sng">
            <a:solidFill>
              <a:schemeClr val="dk1"/>
            </a:solidFill>
            <a:prstDash val="solid"/>
            <a:round/>
            <a:headEnd type="none" w="sm" len="sm"/>
            <a:tailEnd type="none" w="sm" len="sm"/>
          </a:ln>
        </p:spPr>
      </p:pic>
      <p:sp>
        <p:nvSpPr>
          <p:cNvPr id="351" name="Google Shape;351;p31"/>
          <p:cNvSpPr txBox="1"/>
          <p:nvPr/>
        </p:nvSpPr>
        <p:spPr>
          <a:xfrm>
            <a:off x="1828800" y="4811903"/>
            <a:ext cx="8458200" cy="1754326"/>
          </a:xfrm>
          <a:prstGeom prst="rect">
            <a:avLst/>
          </a:prstGeom>
          <a:solidFill>
            <a:schemeClr val="lt1"/>
          </a:solid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algn="ctr">
              <a:buClr>
                <a:srgbClr val="000000"/>
              </a:buClr>
              <a:buSzPts val="5400"/>
            </a:pPr>
            <a:r>
              <a:rPr lang="en-US" sz="5400" b="1">
                <a:solidFill>
                  <a:srgbClr val="FF0000"/>
                </a:solidFill>
                <a:latin typeface="Calibri"/>
                <a:ea typeface="Calibri"/>
                <a:cs typeface="Calibri"/>
                <a:sym typeface="Calibri"/>
              </a:rPr>
              <a:t>Consider Use In Impending Respiratory Arrest</a:t>
            </a:r>
            <a:endParaRPr sz="140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7F9D1-5C3B-B26F-4CF7-5258BD0EF12E}"/>
              </a:ext>
            </a:extLst>
          </p:cNvPr>
          <p:cNvSpPr>
            <a:spLocks noGrp="1"/>
          </p:cNvSpPr>
          <p:nvPr>
            <p:ph type="title"/>
          </p:nvPr>
        </p:nvSpPr>
        <p:spPr/>
        <p:txBody>
          <a:bodyPr/>
          <a:lstStyle/>
          <a:p>
            <a:r>
              <a:rPr lang="en-US" dirty="0">
                <a:solidFill>
                  <a:schemeClr val="bg1"/>
                </a:solidFill>
              </a:rPr>
              <a:t>Anaphylaxis – Quick Notes</a:t>
            </a:r>
          </a:p>
        </p:txBody>
      </p:sp>
      <p:sp>
        <p:nvSpPr>
          <p:cNvPr id="3" name="Content Placeholder 2">
            <a:extLst>
              <a:ext uri="{FF2B5EF4-FFF2-40B4-BE49-F238E27FC236}">
                <a16:creationId xmlns:a16="http://schemas.microsoft.com/office/drawing/2014/main" id="{FEF0E61E-C836-424F-638E-67DCC776C6EC}"/>
              </a:ext>
            </a:extLst>
          </p:cNvPr>
          <p:cNvSpPr>
            <a:spLocks noGrp="1"/>
          </p:cNvSpPr>
          <p:nvPr>
            <p:ph idx="1"/>
          </p:nvPr>
        </p:nvSpPr>
        <p:spPr/>
        <p:txBody>
          <a:bodyPr/>
          <a:lstStyle/>
          <a:p>
            <a:r>
              <a:rPr lang="en-US" dirty="0">
                <a:solidFill>
                  <a:schemeClr val="bg1"/>
                </a:solidFill>
              </a:rPr>
              <a:t>Acute, severe allergic response</a:t>
            </a:r>
          </a:p>
          <a:p>
            <a:r>
              <a:rPr lang="en-US" dirty="0">
                <a:solidFill>
                  <a:schemeClr val="bg1"/>
                </a:solidFill>
              </a:rPr>
              <a:t>Defined by multiple system involvement (&gt;1):</a:t>
            </a:r>
          </a:p>
          <a:p>
            <a:pPr lvl="1"/>
            <a:r>
              <a:rPr lang="en-US" dirty="0">
                <a:solidFill>
                  <a:schemeClr val="bg1"/>
                </a:solidFill>
              </a:rPr>
              <a:t>Respiratory</a:t>
            </a:r>
          </a:p>
          <a:p>
            <a:pPr lvl="1"/>
            <a:r>
              <a:rPr lang="en-US" dirty="0">
                <a:solidFill>
                  <a:schemeClr val="bg1"/>
                </a:solidFill>
              </a:rPr>
              <a:t>Gastrointestinal</a:t>
            </a:r>
          </a:p>
          <a:p>
            <a:pPr lvl="1"/>
            <a:r>
              <a:rPr lang="en-US" dirty="0">
                <a:solidFill>
                  <a:schemeClr val="bg1"/>
                </a:solidFill>
              </a:rPr>
              <a:t>Skin/Mucous membranes</a:t>
            </a:r>
          </a:p>
          <a:p>
            <a:pPr lvl="1"/>
            <a:r>
              <a:rPr lang="en-US" dirty="0">
                <a:solidFill>
                  <a:schemeClr val="bg1"/>
                </a:solidFill>
              </a:rPr>
              <a:t>Cardiovascular (hypotension)</a:t>
            </a:r>
          </a:p>
          <a:p>
            <a:r>
              <a:rPr lang="en-US" dirty="0">
                <a:solidFill>
                  <a:schemeClr val="bg1"/>
                </a:solidFill>
              </a:rPr>
              <a:t>Can seem like asthma…</a:t>
            </a:r>
          </a:p>
          <a:p>
            <a:pPr lvl="1"/>
            <a:r>
              <a:rPr lang="en-US" dirty="0">
                <a:solidFill>
                  <a:schemeClr val="bg1"/>
                </a:solidFill>
              </a:rPr>
              <a:t>BUT will have secondary system involvement!</a:t>
            </a:r>
          </a:p>
        </p:txBody>
      </p:sp>
    </p:spTree>
    <p:extLst>
      <p:ext uri="{BB962C8B-B14F-4D97-AF65-F5344CB8AC3E}">
        <p14:creationId xmlns:p14="http://schemas.microsoft.com/office/powerpoint/2010/main" val="3176448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7CF63-0699-F586-076A-BD6EFF027C80}"/>
              </a:ext>
            </a:extLst>
          </p:cNvPr>
          <p:cNvSpPr>
            <a:spLocks noGrp="1"/>
          </p:cNvSpPr>
          <p:nvPr>
            <p:ph type="title"/>
          </p:nvPr>
        </p:nvSpPr>
        <p:spPr/>
        <p:txBody>
          <a:bodyPr/>
          <a:lstStyle/>
          <a:p>
            <a:r>
              <a:rPr lang="en-US" dirty="0">
                <a:solidFill>
                  <a:schemeClr val="bg1"/>
                </a:solidFill>
              </a:rPr>
              <a:t>Anaphylaxis – Rx and support</a:t>
            </a:r>
          </a:p>
        </p:txBody>
      </p:sp>
      <p:sp>
        <p:nvSpPr>
          <p:cNvPr id="3" name="Content Placeholder 2">
            <a:extLst>
              <a:ext uri="{FF2B5EF4-FFF2-40B4-BE49-F238E27FC236}">
                <a16:creationId xmlns:a16="http://schemas.microsoft.com/office/drawing/2014/main" id="{CDDA5DC3-5424-BEE8-AAE4-94E1126C28AA}"/>
              </a:ext>
            </a:extLst>
          </p:cNvPr>
          <p:cNvSpPr>
            <a:spLocks noGrp="1"/>
          </p:cNvSpPr>
          <p:nvPr>
            <p:ph idx="1"/>
          </p:nvPr>
        </p:nvSpPr>
        <p:spPr/>
        <p:txBody>
          <a:bodyPr/>
          <a:lstStyle/>
          <a:p>
            <a:r>
              <a:rPr lang="en-US" dirty="0">
                <a:solidFill>
                  <a:schemeClr val="bg1"/>
                </a:solidFill>
              </a:rPr>
              <a:t>Epinephrine is the best medicine!</a:t>
            </a:r>
          </a:p>
          <a:p>
            <a:pPr lvl="1"/>
            <a:r>
              <a:rPr lang="en-US" dirty="0">
                <a:solidFill>
                  <a:schemeClr val="bg1"/>
                </a:solidFill>
              </a:rPr>
              <a:t>This is often your “Airway” treatment</a:t>
            </a:r>
          </a:p>
          <a:p>
            <a:pPr lvl="1"/>
            <a:r>
              <a:rPr lang="en-US" dirty="0">
                <a:solidFill>
                  <a:schemeClr val="bg1"/>
                </a:solidFill>
              </a:rPr>
              <a:t>Remember repeat doses</a:t>
            </a:r>
          </a:p>
          <a:p>
            <a:r>
              <a:rPr lang="en-US" dirty="0">
                <a:solidFill>
                  <a:schemeClr val="bg1"/>
                </a:solidFill>
              </a:rPr>
              <a:t>Breathing</a:t>
            </a:r>
          </a:p>
          <a:p>
            <a:pPr lvl="1"/>
            <a:r>
              <a:rPr lang="en-US" dirty="0">
                <a:solidFill>
                  <a:schemeClr val="bg1"/>
                </a:solidFill>
              </a:rPr>
              <a:t>Supplemental O2</a:t>
            </a:r>
          </a:p>
          <a:p>
            <a:pPr lvl="1"/>
            <a:r>
              <a:rPr lang="en-US" dirty="0">
                <a:solidFill>
                  <a:schemeClr val="bg1"/>
                </a:solidFill>
              </a:rPr>
              <a:t>NRB</a:t>
            </a:r>
          </a:p>
        </p:txBody>
      </p:sp>
    </p:spTree>
    <p:extLst>
      <p:ext uri="{BB962C8B-B14F-4D97-AF65-F5344CB8AC3E}">
        <p14:creationId xmlns:p14="http://schemas.microsoft.com/office/powerpoint/2010/main" val="28026911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01498-E0AC-7D6F-3E14-849F2C5FC9C6}"/>
              </a:ext>
            </a:extLst>
          </p:cNvPr>
          <p:cNvSpPr>
            <a:spLocks noGrp="1"/>
          </p:cNvSpPr>
          <p:nvPr>
            <p:ph type="title"/>
          </p:nvPr>
        </p:nvSpPr>
        <p:spPr/>
        <p:txBody>
          <a:bodyPr/>
          <a:lstStyle/>
          <a:p>
            <a:r>
              <a:rPr lang="en-US" dirty="0">
                <a:solidFill>
                  <a:schemeClr val="bg1"/>
                </a:solidFill>
              </a:rPr>
              <a:t>Summary/Takeaways</a:t>
            </a:r>
          </a:p>
        </p:txBody>
      </p:sp>
      <p:sp>
        <p:nvSpPr>
          <p:cNvPr id="3" name="Content Placeholder 2">
            <a:extLst>
              <a:ext uri="{FF2B5EF4-FFF2-40B4-BE49-F238E27FC236}">
                <a16:creationId xmlns:a16="http://schemas.microsoft.com/office/drawing/2014/main" id="{DD4F508A-320C-EDCB-9769-29E09DA34EE8}"/>
              </a:ext>
            </a:extLst>
          </p:cNvPr>
          <p:cNvSpPr>
            <a:spLocks noGrp="1"/>
          </p:cNvSpPr>
          <p:nvPr>
            <p:ph idx="1"/>
          </p:nvPr>
        </p:nvSpPr>
        <p:spPr/>
        <p:txBody>
          <a:bodyPr/>
          <a:lstStyle/>
          <a:p>
            <a:r>
              <a:rPr lang="en-US" dirty="0">
                <a:solidFill>
                  <a:schemeClr val="bg1"/>
                </a:solidFill>
              </a:rPr>
              <a:t>Reactive airway diseases lead to obstruction and primary problems with ventilation</a:t>
            </a:r>
          </a:p>
          <a:p>
            <a:r>
              <a:rPr lang="en-US" dirty="0">
                <a:solidFill>
                  <a:schemeClr val="bg1"/>
                </a:solidFill>
              </a:rPr>
              <a:t>Treatment to relieve the obstruction will improve ventilation AND oxygenation</a:t>
            </a:r>
          </a:p>
          <a:p>
            <a:r>
              <a:rPr lang="en-US" dirty="0">
                <a:solidFill>
                  <a:schemeClr val="bg1"/>
                </a:solidFill>
              </a:rPr>
              <a:t>Consider positive pressure support (BVM/CPAP) in severe disease</a:t>
            </a:r>
          </a:p>
          <a:p>
            <a:r>
              <a:rPr lang="en-US" dirty="0">
                <a:solidFill>
                  <a:schemeClr val="bg1"/>
                </a:solidFill>
              </a:rPr>
              <a:t>CPAP will NOT WORK in patients that are not breathing on their own</a:t>
            </a:r>
          </a:p>
          <a:p>
            <a:r>
              <a:rPr lang="en-US" dirty="0">
                <a:solidFill>
                  <a:schemeClr val="bg1"/>
                </a:solidFill>
              </a:rPr>
              <a:t>Provide O2 and nebulizer therapy</a:t>
            </a:r>
          </a:p>
          <a:p>
            <a:r>
              <a:rPr lang="en-US" dirty="0">
                <a:solidFill>
                  <a:schemeClr val="bg1"/>
                </a:solidFill>
              </a:rPr>
              <a:t>Consider epinephrine as an adjunct in severe respiratory distress</a:t>
            </a:r>
          </a:p>
        </p:txBody>
      </p:sp>
    </p:spTree>
    <p:extLst>
      <p:ext uri="{BB962C8B-B14F-4D97-AF65-F5344CB8AC3E}">
        <p14:creationId xmlns:p14="http://schemas.microsoft.com/office/powerpoint/2010/main" val="412909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3" descr="Image result for simple"/>
          <p:cNvPicPr preferRelativeResize="0"/>
          <p:nvPr/>
        </p:nvPicPr>
        <p:blipFill rotWithShape="1">
          <a:blip r:embed="rId3">
            <a:alphaModFix/>
          </a:blip>
          <a:srcRect/>
          <a:stretch/>
        </p:blipFill>
        <p:spPr>
          <a:xfrm>
            <a:off x="1524000" y="1"/>
            <a:ext cx="9270091" cy="6896502"/>
          </a:xfrm>
          <a:prstGeom prst="rect">
            <a:avLst/>
          </a:prstGeom>
          <a:noFill/>
          <a:ln w="28575" cap="flat" cmpd="sng">
            <a:solidFill>
              <a:schemeClr val="dk1"/>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7C2F1-A483-C464-7ACB-3FC9A0F2EAFA}"/>
              </a:ext>
            </a:extLst>
          </p:cNvPr>
          <p:cNvSpPr>
            <a:spLocks noGrp="1"/>
          </p:cNvSpPr>
          <p:nvPr>
            <p:ph type="title"/>
          </p:nvPr>
        </p:nvSpPr>
        <p:spPr/>
        <p:txBody>
          <a:bodyPr/>
          <a:lstStyle/>
          <a:p>
            <a:r>
              <a:rPr lang="en-US" dirty="0">
                <a:solidFill>
                  <a:schemeClr val="bg1"/>
                </a:solidFill>
              </a:rPr>
              <a:t>Outline</a:t>
            </a:r>
          </a:p>
        </p:txBody>
      </p:sp>
      <p:sp>
        <p:nvSpPr>
          <p:cNvPr id="3" name="Content Placeholder 2">
            <a:extLst>
              <a:ext uri="{FF2B5EF4-FFF2-40B4-BE49-F238E27FC236}">
                <a16:creationId xmlns:a16="http://schemas.microsoft.com/office/drawing/2014/main" id="{7EE13C1C-CD18-18C0-0942-005A0A4984DA}"/>
              </a:ext>
            </a:extLst>
          </p:cNvPr>
          <p:cNvSpPr>
            <a:spLocks noGrp="1"/>
          </p:cNvSpPr>
          <p:nvPr>
            <p:ph idx="1"/>
          </p:nvPr>
        </p:nvSpPr>
        <p:spPr>
          <a:xfrm>
            <a:off x="446049" y="1825625"/>
            <a:ext cx="5363736" cy="4351338"/>
          </a:xfrm>
        </p:spPr>
        <p:txBody>
          <a:bodyPr>
            <a:normAutofit/>
          </a:bodyPr>
          <a:lstStyle/>
          <a:p>
            <a:r>
              <a:rPr lang="en-US" sz="3200" dirty="0">
                <a:solidFill>
                  <a:schemeClr val="bg1"/>
                </a:solidFill>
              </a:rPr>
              <a:t>Anatomy Review</a:t>
            </a:r>
          </a:p>
          <a:p>
            <a:r>
              <a:rPr lang="en-US" sz="3200" dirty="0">
                <a:solidFill>
                  <a:schemeClr val="bg1"/>
                </a:solidFill>
              </a:rPr>
              <a:t>Respiratory Assessment</a:t>
            </a:r>
          </a:p>
          <a:p>
            <a:r>
              <a:rPr lang="en-US" sz="3200" dirty="0">
                <a:solidFill>
                  <a:schemeClr val="bg1"/>
                </a:solidFill>
              </a:rPr>
              <a:t>Review of Pathophysiology/Treatment</a:t>
            </a:r>
          </a:p>
          <a:p>
            <a:pPr lvl="1"/>
            <a:r>
              <a:rPr lang="en-US" sz="2800" dirty="0">
                <a:solidFill>
                  <a:schemeClr val="bg1"/>
                </a:solidFill>
              </a:rPr>
              <a:t>Asthma</a:t>
            </a:r>
          </a:p>
          <a:p>
            <a:pPr lvl="1"/>
            <a:r>
              <a:rPr lang="en-US" sz="2800" dirty="0">
                <a:solidFill>
                  <a:schemeClr val="bg1"/>
                </a:solidFill>
              </a:rPr>
              <a:t>COPD</a:t>
            </a:r>
          </a:p>
          <a:p>
            <a:pPr lvl="1"/>
            <a:r>
              <a:rPr lang="en-US" sz="2800" dirty="0">
                <a:solidFill>
                  <a:schemeClr val="bg1"/>
                </a:solidFill>
              </a:rPr>
              <a:t>Anaphylaxis</a:t>
            </a:r>
          </a:p>
          <a:p>
            <a:r>
              <a:rPr lang="en-US" sz="3200" dirty="0">
                <a:solidFill>
                  <a:schemeClr val="bg1"/>
                </a:solidFill>
              </a:rPr>
              <a:t>Summary</a:t>
            </a:r>
          </a:p>
        </p:txBody>
      </p:sp>
      <p:pic>
        <p:nvPicPr>
          <p:cNvPr id="4" name="Google Shape;105;p4" descr="Image result for checklist">
            <a:extLst>
              <a:ext uri="{FF2B5EF4-FFF2-40B4-BE49-F238E27FC236}">
                <a16:creationId xmlns:a16="http://schemas.microsoft.com/office/drawing/2014/main" id="{0923C413-8D4C-572E-957D-FAD215DBB7C3}"/>
              </a:ext>
            </a:extLst>
          </p:cNvPr>
          <p:cNvPicPr preferRelativeResize="0"/>
          <p:nvPr/>
        </p:nvPicPr>
        <p:blipFill rotWithShape="1">
          <a:blip r:embed="rId2">
            <a:alphaModFix/>
          </a:blip>
          <a:srcRect/>
          <a:stretch/>
        </p:blipFill>
        <p:spPr>
          <a:xfrm>
            <a:off x="5464099" y="1438507"/>
            <a:ext cx="6534614" cy="4738456"/>
          </a:xfrm>
          <a:prstGeom prst="rect">
            <a:avLst/>
          </a:prstGeom>
          <a:noFill/>
          <a:ln>
            <a:noFill/>
          </a:ln>
        </p:spPr>
      </p:pic>
    </p:spTree>
    <p:extLst>
      <p:ext uri="{BB962C8B-B14F-4D97-AF65-F5344CB8AC3E}">
        <p14:creationId xmlns:p14="http://schemas.microsoft.com/office/powerpoint/2010/main" val="1872999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7A3AB-F488-6FDE-D63A-B04B97746F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0392B5-1907-E83F-FD11-20EE0C29371C}"/>
              </a:ext>
            </a:extLst>
          </p:cNvPr>
          <p:cNvSpPr>
            <a:spLocks noGrp="1"/>
          </p:cNvSpPr>
          <p:nvPr>
            <p:ph type="title"/>
          </p:nvPr>
        </p:nvSpPr>
        <p:spPr/>
        <p:txBody>
          <a:bodyPr/>
          <a:lstStyle/>
          <a:p>
            <a:r>
              <a:rPr lang="en-US" dirty="0">
                <a:solidFill>
                  <a:schemeClr val="bg1"/>
                </a:solidFill>
              </a:rPr>
              <a:t>Outline</a:t>
            </a:r>
          </a:p>
        </p:txBody>
      </p:sp>
      <p:sp>
        <p:nvSpPr>
          <p:cNvPr id="3" name="Content Placeholder 2">
            <a:extLst>
              <a:ext uri="{FF2B5EF4-FFF2-40B4-BE49-F238E27FC236}">
                <a16:creationId xmlns:a16="http://schemas.microsoft.com/office/drawing/2014/main" id="{0A1BB6CD-DF47-F44D-58B5-DCFCF5D61FFF}"/>
              </a:ext>
            </a:extLst>
          </p:cNvPr>
          <p:cNvSpPr>
            <a:spLocks noGrp="1"/>
          </p:cNvSpPr>
          <p:nvPr>
            <p:ph idx="1"/>
          </p:nvPr>
        </p:nvSpPr>
        <p:spPr>
          <a:xfrm>
            <a:off x="446049" y="1825625"/>
            <a:ext cx="5363736" cy="4351338"/>
          </a:xfrm>
        </p:spPr>
        <p:txBody>
          <a:bodyPr>
            <a:normAutofit/>
          </a:bodyPr>
          <a:lstStyle/>
          <a:p>
            <a:r>
              <a:rPr lang="en-US" sz="3200" dirty="0">
                <a:solidFill>
                  <a:srgbClr val="FF0000"/>
                </a:solidFill>
              </a:rPr>
              <a:t>Anatomy Review</a:t>
            </a:r>
          </a:p>
          <a:p>
            <a:r>
              <a:rPr lang="en-US" sz="3200" dirty="0">
                <a:solidFill>
                  <a:srgbClr val="FF0000"/>
                </a:solidFill>
              </a:rPr>
              <a:t>Respiratory Assessment</a:t>
            </a:r>
          </a:p>
          <a:p>
            <a:r>
              <a:rPr lang="en-US" sz="3200" dirty="0">
                <a:solidFill>
                  <a:schemeClr val="bg1"/>
                </a:solidFill>
              </a:rPr>
              <a:t>Review of Pathophysiology/Treatment</a:t>
            </a:r>
          </a:p>
          <a:p>
            <a:pPr lvl="1"/>
            <a:r>
              <a:rPr lang="en-US" sz="2800" dirty="0">
                <a:solidFill>
                  <a:schemeClr val="bg1"/>
                </a:solidFill>
              </a:rPr>
              <a:t>Asthma</a:t>
            </a:r>
          </a:p>
          <a:p>
            <a:pPr lvl="1"/>
            <a:r>
              <a:rPr lang="en-US" sz="2800" dirty="0">
                <a:solidFill>
                  <a:schemeClr val="bg1"/>
                </a:solidFill>
              </a:rPr>
              <a:t>COPD</a:t>
            </a:r>
          </a:p>
          <a:p>
            <a:pPr lvl="1"/>
            <a:r>
              <a:rPr lang="en-US" sz="2800" dirty="0">
                <a:solidFill>
                  <a:schemeClr val="bg1"/>
                </a:solidFill>
              </a:rPr>
              <a:t>Anaphylaxis</a:t>
            </a:r>
          </a:p>
          <a:p>
            <a:r>
              <a:rPr lang="en-US" sz="3200" dirty="0">
                <a:solidFill>
                  <a:schemeClr val="bg1"/>
                </a:solidFill>
              </a:rPr>
              <a:t>Summary</a:t>
            </a:r>
          </a:p>
        </p:txBody>
      </p:sp>
      <p:pic>
        <p:nvPicPr>
          <p:cNvPr id="4" name="Google Shape;105;p4" descr="Image result for checklist">
            <a:extLst>
              <a:ext uri="{FF2B5EF4-FFF2-40B4-BE49-F238E27FC236}">
                <a16:creationId xmlns:a16="http://schemas.microsoft.com/office/drawing/2014/main" id="{432557BC-DAD0-D899-629E-D7A856006026}"/>
              </a:ext>
            </a:extLst>
          </p:cNvPr>
          <p:cNvPicPr preferRelativeResize="0"/>
          <p:nvPr/>
        </p:nvPicPr>
        <p:blipFill rotWithShape="1">
          <a:blip r:embed="rId2">
            <a:alphaModFix/>
          </a:blip>
          <a:srcRect/>
          <a:stretch/>
        </p:blipFill>
        <p:spPr>
          <a:xfrm>
            <a:off x="5464099" y="1438507"/>
            <a:ext cx="6534614" cy="4738456"/>
          </a:xfrm>
          <a:prstGeom prst="rect">
            <a:avLst/>
          </a:prstGeom>
          <a:noFill/>
          <a:ln>
            <a:noFill/>
          </a:ln>
        </p:spPr>
      </p:pic>
    </p:spTree>
    <p:extLst>
      <p:ext uri="{BB962C8B-B14F-4D97-AF65-F5344CB8AC3E}">
        <p14:creationId xmlns:p14="http://schemas.microsoft.com/office/powerpoint/2010/main" val="1583649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5"/>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rmAutofit/>
          </a:bodyPr>
          <a:lstStyle/>
          <a:p>
            <a:pPr algn="ctr">
              <a:spcBef>
                <a:spcPts val="0"/>
              </a:spcBef>
              <a:buClr>
                <a:schemeClr val="dk1"/>
              </a:buClr>
              <a:buSzPts val="4400"/>
            </a:pPr>
            <a:endParaRPr/>
          </a:p>
        </p:txBody>
      </p:sp>
      <p:sp>
        <p:nvSpPr>
          <p:cNvPr id="113" name="Google Shape;113;p5"/>
          <p:cNvSpPr txBox="1">
            <a:spLocks noGrp="1"/>
          </p:cNvSpPr>
          <p:nvPr>
            <p:ph type="body" idx="1"/>
          </p:nvPr>
        </p:nvSpPr>
        <p:spPr>
          <a:xfrm>
            <a:off x="1981200" y="1600201"/>
            <a:ext cx="8229600" cy="4525963"/>
          </a:xfrm>
          <a:prstGeom prst="rect">
            <a:avLst/>
          </a:prstGeom>
          <a:noFill/>
          <a:ln>
            <a:noFill/>
          </a:ln>
        </p:spPr>
        <p:txBody>
          <a:bodyPr spcFirstLastPara="1" vert="horz" wrap="square" lIns="91425" tIns="45700" rIns="91425" bIns="45700" rtlCol="0" anchor="t" anchorCtr="0">
            <a:normAutofit/>
          </a:bodyPr>
          <a:lstStyle/>
          <a:p>
            <a:pPr marL="342900" indent="-139700">
              <a:spcBef>
                <a:spcPts val="0"/>
              </a:spcBef>
              <a:buClr>
                <a:schemeClr val="dk1"/>
              </a:buClr>
              <a:buSzPts val="3200"/>
              <a:buNone/>
            </a:pPr>
            <a:endParaRPr/>
          </a:p>
        </p:txBody>
      </p:sp>
      <p:pic>
        <p:nvPicPr>
          <p:cNvPr id="114" name="Google Shape;114;p5" descr="Image result for tracheostomy anatomy"/>
          <p:cNvPicPr preferRelativeResize="0"/>
          <p:nvPr/>
        </p:nvPicPr>
        <p:blipFill rotWithShape="1">
          <a:blip r:embed="rId3">
            <a:alphaModFix/>
          </a:blip>
          <a:srcRect/>
          <a:stretch/>
        </p:blipFill>
        <p:spPr>
          <a:xfrm>
            <a:off x="1808019" y="151659"/>
            <a:ext cx="8639175" cy="641106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C548B2-DB7D-80D7-AE41-5D5CEA2A3E9A}"/>
              </a:ext>
            </a:extLst>
          </p:cNvPr>
          <p:cNvPicPr>
            <a:picLocks noChangeAspect="1"/>
          </p:cNvPicPr>
          <p:nvPr/>
        </p:nvPicPr>
        <p:blipFill rotWithShape="1">
          <a:blip r:embed="rId2"/>
          <a:srcRect t="13128"/>
          <a:stretch/>
        </p:blipFill>
        <p:spPr>
          <a:xfrm>
            <a:off x="2843561" y="3802566"/>
            <a:ext cx="6445103" cy="2621935"/>
          </a:xfrm>
          <a:prstGeom prst="rect">
            <a:avLst/>
          </a:prstGeom>
        </p:spPr>
      </p:pic>
      <p:grpSp>
        <p:nvGrpSpPr>
          <p:cNvPr id="5" name="Group 4">
            <a:extLst>
              <a:ext uri="{FF2B5EF4-FFF2-40B4-BE49-F238E27FC236}">
                <a16:creationId xmlns:a16="http://schemas.microsoft.com/office/drawing/2014/main" id="{AED52013-899D-E49B-295A-FDBC33F18D56}"/>
              </a:ext>
            </a:extLst>
          </p:cNvPr>
          <p:cNvGrpSpPr/>
          <p:nvPr/>
        </p:nvGrpSpPr>
        <p:grpSpPr>
          <a:xfrm>
            <a:off x="2843561" y="81118"/>
            <a:ext cx="6445103" cy="3721448"/>
            <a:chOff x="221129" y="1739995"/>
            <a:chExt cx="6680200" cy="4686300"/>
          </a:xfrm>
        </p:grpSpPr>
        <p:pic>
          <p:nvPicPr>
            <p:cNvPr id="6" name="Picture 2" descr="image">
              <a:extLst>
                <a:ext uri="{FF2B5EF4-FFF2-40B4-BE49-F238E27FC236}">
                  <a16:creationId xmlns:a16="http://schemas.microsoft.com/office/drawing/2014/main" id="{C91E72CB-9ABB-DCAF-9091-E623828441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129" y="1739995"/>
              <a:ext cx="6680200" cy="4686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09E9FD1-46D7-6C9C-2D25-D5ACF0E3DA44}"/>
                </a:ext>
              </a:extLst>
            </p:cNvPr>
            <p:cNvPicPr>
              <a:picLocks noChangeAspect="1"/>
            </p:cNvPicPr>
            <p:nvPr/>
          </p:nvPicPr>
          <p:blipFill>
            <a:blip r:embed="rId4"/>
            <a:stretch>
              <a:fillRect/>
            </a:stretch>
          </p:blipFill>
          <p:spPr>
            <a:xfrm>
              <a:off x="4436783" y="4542417"/>
              <a:ext cx="2366682" cy="1883878"/>
            </a:xfrm>
            <a:prstGeom prst="rect">
              <a:avLst/>
            </a:prstGeom>
          </p:spPr>
        </p:pic>
      </p:grpSp>
    </p:spTree>
    <p:extLst>
      <p:ext uri="{BB962C8B-B14F-4D97-AF65-F5344CB8AC3E}">
        <p14:creationId xmlns:p14="http://schemas.microsoft.com/office/powerpoint/2010/main" val="85008821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4804</TotalTime>
  <Words>1929</Words>
  <Application>Microsoft Macintosh PowerPoint</Application>
  <PresentationFormat>Widescreen</PresentationFormat>
  <Paragraphs>329</Paragraphs>
  <Slides>44</Slides>
  <Notes>32</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Aptos</vt:lpstr>
      <vt:lpstr>Arial</vt:lpstr>
      <vt:lpstr>Calibri</vt:lpstr>
      <vt:lpstr>Calibri Light</vt:lpstr>
      <vt:lpstr>Courier New</vt:lpstr>
      <vt:lpstr>Merriweather Sans</vt:lpstr>
      <vt:lpstr>Roboto</vt:lpstr>
      <vt:lpstr>system-ui</vt:lpstr>
      <vt:lpstr>1_Office Theme</vt:lpstr>
      <vt:lpstr>Reactive Airway Diseases: Asthma, COPD, Anaphylaxis (-ish)</vt:lpstr>
      <vt:lpstr>Presenter Biography</vt:lpstr>
      <vt:lpstr>Disclosures</vt:lpstr>
      <vt:lpstr>PowerPoint Presentation</vt:lpstr>
      <vt:lpstr>PowerPoint Presentation</vt:lpstr>
      <vt:lpstr>Outline</vt:lpstr>
      <vt:lpstr>Outline</vt:lpstr>
      <vt:lpstr>PowerPoint Presentation</vt:lpstr>
      <vt:lpstr>PowerPoint Presentation</vt:lpstr>
      <vt:lpstr>PowerPoint Presentation</vt:lpstr>
      <vt:lpstr>Anatomy Variability – Body Surface Area</vt:lpstr>
      <vt:lpstr>Age Appropriate Vital Signs</vt:lpstr>
      <vt:lpstr>Work of breathing</vt:lpstr>
      <vt:lpstr>Respiratory Distress</vt:lpstr>
      <vt:lpstr>Intercostal Retractions</vt:lpstr>
      <vt:lpstr>Subcostal Retractions</vt:lpstr>
      <vt:lpstr>Head Bobbing</vt:lpstr>
      <vt:lpstr>Adult Respiratory Distress</vt:lpstr>
      <vt:lpstr>PowerPoint Presentation</vt:lpstr>
      <vt:lpstr>Adult Respiratory Distress</vt:lpstr>
      <vt:lpstr>Outline</vt:lpstr>
      <vt:lpstr>Asthma</vt:lpstr>
      <vt:lpstr>What is the primary problem in Asthma?</vt:lpstr>
      <vt:lpstr>Signs and Symptoms of Asthma Exacerbation</vt:lpstr>
      <vt:lpstr>Asthma Presentation</vt:lpstr>
      <vt:lpstr>Asthma - Decompensation</vt:lpstr>
      <vt:lpstr>Treatment approach – Target the problem</vt:lpstr>
      <vt:lpstr>Oxygen Therapy</vt:lpstr>
      <vt:lpstr>Peds note - Aggressively Treat Hypoxia</vt:lpstr>
      <vt:lpstr>Respiratory Support - CPAP</vt:lpstr>
      <vt:lpstr>CPAP - Considerations</vt:lpstr>
      <vt:lpstr>CPAP – Troubleshooting tips</vt:lpstr>
      <vt:lpstr>Beards and Seals</vt:lpstr>
      <vt:lpstr>CPAP Mask Fit</vt:lpstr>
      <vt:lpstr>Treatment approach - Pharmacology</vt:lpstr>
      <vt:lpstr>Chronic Obstructive Pulmonary Disease</vt:lpstr>
      <vt:lpstr>COPD – Tissue Damage</vt:lpstr>
      <vt:lpstr>COPD Exacerbation Presentation</vt:lpstr>
      <vt:lpstr>Treatment - Respiratory support</vt:lpstr>
      <vt:lpstr>Treatment </vt:lpstr>
      <vt:lpstr>Epinephrine – Respiratory Failure</vt:lpstr>
      <vt:lpstr>Anaphylaxis – Quick Notes</vt:lpstr>
      <vt:lpstr>Anaphylaxis – Rx and support</vt:lpstr>
      <vt:lpstr>Summary/Takeaways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Reactive Airway Diseases: Asthma, COPD, Anaphylaxis</dc:title>
  <dc:creator>Mozer, Michael T</dc:creator>
  <cp:lastModifiedBy>Mozer, Michael T</cp:lastModifiedBy>
  <cp:revision>13</cp:revision>
  <dcterms:created xsi:type="dcterms:W3CDTF">2024-02-26T21:37:29Z</dcterms:created>
  <dcterms:modified xsi:type="dcterms:W3CDTF">2024-03-04T01:05:26Z</dcterms:modified>
</cp:coreProperties>
</file>