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66" r:id="rId2"/>
    <p:sldId id="892" r:id="rId3"/>
    <p:sldId id="985" r:id="rId4"/>
    <p:sldId id="917" r:id="rId5"/>
    <p:sldId id="260" r:id="rId6"/>
    <p:sldId id="261" r:id="rId7"/>
    <p:sldId id="986" r:id="rId8"/>
    <p:sldId id="267" r:id="rId9"/>
    <p:sldId id="987" r:id="rId10"/>
    <p:sldId id="270" r:id="rId11"/>
    <p:sldId id="272" r:id="rId12"/>
    <p:sldId id="988" r:id="rId13"/>
    <p:sldId id="273" r:id="rId14"/>
    <p:sldId id="262" r:id="rId15"/>
    <p:sldId id="940" r:id="rId16"/>
    <p:sldId id="303" r:id="rId17"/>
    <p:sldId id="946" r:id="rId18"/>
    <p:sldId id="263" r:id="rId19"/>
    <p:sldId id="898" r:id="rId20"/>
    <p:sldId id="282" r:id="rId21"/>
    <p:sldId id="280" r:id="rId22"/>
    <p:sldId id="989" r:id="rId23"/>
    <p:sldId id="990" r:id="rId24"/>
    <p:sldId id="286" r:id="rId25"/>
    <p:sldId id="288" r:id="rId26"/>
    <p:sldId id="289" r:id="rId27"/>
    <p:sldId id="672" r:id="rId28"/>
    <p:sldId id="283" r:id="rId29"/>
    <p:sldId id="975" r:id="rId30"/>
    <p:sldId id="991" r:id="rId31"/>
    <p:sldId id="976" r:id="rId32"/>
    <p:sldId id="982" r:id="rId33"/>
    <p:sldId id="983" r:id="rId34"/>
    <p:sldId id="309" r:id="rId35"/>
    <p:sldId id="291" r:id="rId36"/>
    <p:sldId id="295" r:id="rId37"/>
    <p:sldId id="344" r:id="rId38"/>
    <p:sldId id="345" r:id="rId39"/>
    <p:sldId id="347" r:id="rId40"/>
    <p:sldId id="294" r:id="rId41"/>
    <p:sldId id="301" r:id="rId42"/>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2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8FB"/>
          </a:solidFill>
        </a:fill>
      </a:tcStyle>
    </a:wholeTbl>
    <a:band2H>
      <a:tcTxStyle/>
      <a:tcStyle>
        <a:tcBdr/>
        <a:fill>
          <a:solidFill>
            <a:srgbClr val="E8EDFD"/>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486"/>
    <p:restoredTop sz="78597"/>
  </p:normalViewPr>
  <p:slideViewPr>
    <p:cSldViewPr snapToGrid="0" snapToObjects="1">
      <p:cViewPr>
        <p:scale>
          <a:sx n="150" d="100"/>
          <a:sy n="150" d="100"/>
        </p:scale>
        <p:origin x="1072" y="18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5" name="Shape 115"/>
          <p:cNvSpPr>
            <a:spLocks noGrp="1" noRot="1" noChangeAspect="1"/>
          </p:cNvSpPr>
          <p:nvPr>
            <p:ph type="sldImg"/>
          </p:nvPr>
        </p:nvSpPr>
        <p:spPr>
          <a:xfrm>
            <a:off x="1143000" y="685800"/>
            <a:ext cx="4572000" cy="3429000"/>
          </a:xfrm>
          <a:prstGeom prst="rect">
            <a:avLst/>
          </a:prstGeom>
        </p:spPr>
        <p:txBody>
          <a:bodyPr/>
          <a:lstStyle/>
          <a:p>
            <a:endParaRPr/>
          </a:p>
        </p:txBody>
      </p:sp>
      <p:sp>
        <p:nvSpPr>
          <p:cNvPr id="116" name="Shape 11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845129849"/>
      </p:ext>
    </p:extLst>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rontiersin.org/articles/10.3389/fpsyt.2020.624275/full#B108" TargetMode="External"/><Relationship Id="rId7" Type="http://schemas.openxmlformats.org/officeDocument/2006/relationships/hyperlink" Target="https://www.frontiersin.org/articles/10.3389/fpsyt.2020.624275/full#B112"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frontiersin.org/articles/10.3389/fpsyt.2020.624275/full#B111" TargetMode="External"/><Relationship Id="rId5" Type="http://schemas.openxmlformats.org/officeDocument/2006/relationships/hyperlink" Target="https://www.frontiersin.org/articles/10.3389/fpsyt.2020.624275/full#B110" TargetMode="External"/><Relationship Id="rId4" Type="http://schemas.openxmlformats.org/officeDocument/2006/relationships/hyperlink" Target="https://www.frontiersin.org/articles/10.3389/fpsyt.2020.624275/full#B109"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a:latin typeface="Lato Regular"/>
              </a:rPr>
              <a:t>Thank you for the opportunity for us to speak today.</a:t>
            </a:r>
          </a:p>
          <a:p>
            <a:pPr marL="171450" indent="-171450">
              <a:buFontTx/>
              <a:buChar char="-"/>
            </a:pPr>
            <a:r>
              <a:rPr lang="en-US" dirty="0">
                <a:latin typeface="Lato Regular"/>
              </a:rPr>
              <a:t>Kristin: </a:t>
            </a:r>
          </a:p>
          <a:p>
            <a:pPr marL="171450" indent="-171450">
              <a:buFontTx/>
              <a:buChar char="-"/>
            </a:pPr>
            <a:r>
              <a:rPr lang="en-US" sz="1200" b="0" dirty="0"/>
              <a:t>Jamie: I am a reproductive biology physician scientist at OHSU and my lab is at the</a:t>
            </a:r>
            <a:r>
              <a:rPr lang="en-US" sz="1200" b="0" baseline="0" dirty="0"/>
              <a:t> Oregon National Primate Research Center</a:t>
            </a:r>
            <a:r>
              <a:rPr lang="en-US" sz="1200" b="0" dirty="0"/>
              <a:t>. My clinical background specializes in high-risk pregnancies, fetal development, genetics and female reproductive health. My research focuses primarily on environmental exposures, particularly substance use, and its impact on reproductive health, especially placental and fetal/offspring outcomes. </a:t>
            </a:r>
            <a:r>
              <a:rPr lang="en-US" sz="1200" b="0" baseline="0" dirty="0"/>
              <a:t>Most recently, I have turned to studying cannabis, the drug of choice that I am seeing all the time in my patient population.</a:t>
            </a:r>
            <a:endParaRPr lang="en-US" sz="1200" b="0" dirty="0"/>
          </a:p>
          <a:p>
            <a:pPr defTabSz="465887">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D24AC36-E3D5-4F6D-93B5-A0CDF550E4F8}" type="slidenum">
              <a:rPr lang="en-US" smtClean="0"/>
              <a:t>1</a:t>
            </a:fld>
            <a:endParaRPr lang="en-US"/>
          </a:p>
        </p:txBody>
      </p:sp>
    </p:spTree>
    <p:extLst>
      <p:ext uri="{BB962C8B-B14F-4D97-AF65-F5344CB8AC3E}">
        <p14:creationId xmlns:p14="http://schemas.microsoft.com/office/powerpoint/2010/main" val="967476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5" name="Shape 1355"/>
          <p:cNvSpPr>
            <a:spLocks noGrp="1" noRot="1" noChangeAspect="1"/>
          </p:cNvSpPr>
          <p:nvPr>
            <p:ph type="sldImg"/>
          </p:nvPr>
        </p:nvSpPr>
        <p:spPr>
          <a:xfrm>
            <a:off x="381000" y="685800"/>
            <a:ext cx="6096000" cy="3429000"/>
          </a:xfrm>
          <a:prstGeom prst="rect">
            <a:avLst/>
          </a:prstGeom>
        </p:spPr>
        <p:txBody>
          <a:bodyPr/>
          <a:lstStyle/>
          <a:p>
            <a:endParaRPr/>
          </a:p>
        </p:txBody>
      </p:sp>
      <p:sp>
        <p:nvSpPr>
          <p:cNvPr id="1356" name="Shape 1356"/>
          <p:cNvSpPr>
            <a:spLocks noGrp="1"/>
          </p:cNvSpPr>
          <p:nvPr>
            <p:ph type="body" sz="quarter" idx="1"/>
          </p:nvPr>
        </p:nvSpPr>
        <p:spPr>
          <a:prstGeom prst="rect">
            <a:avLst/>
          </a:prstGeom>
        </p:spPr>
        <p:txBody>
          <a:bodyPr/>
          <a:lstStyle/>
          <a:p>
            <a:pPr indent="349250">
              <a:lnSpc>
                <a:spcPct val="114998"/>
              </a:lnSpc>
              <a:defRPr sz="1200">
                <a:solidFill>
                  <a:srgbClr val="444444"/>
                </a:solidFill>
                <a:latin typeface="Calibri"/>
                <a:ea typeface="Calibri"/>
                <a:cs typeface="Calibri"/>
                <a:sym typeface="Calibri"/>
              </a:defRPr>
            </a:pPr>
            <a:r>
              <a:rPr dirty="0"/>
              <a:t>Inhaled cannabis (CLICK) is the quickest method for THC to enter systemically and includes smoking, vaporizing and dabbing. </a:t>
            </a:r>
          </a:p>
          <a:p>
            <a:pPr marL="635000" indent="-285750">
              <a:lnSpc>
                <a:spcPct val="115000"/>
              </a:lnSpc>
              <a:buClr>
                <a:srgbClr val="444444"/>
              </a:buClr>
              <a:buSzPts val="1100"/>
              <a:buFont typeface="Arial"/>
              <a:buChar char="●"/>
              <a:defRPr sz="1100"/>
            </a:pPr>
            <a:r>
              <a:rPr dirty="0"/>
              <a:t>Smoking provides a rapid onset (1-3 min) and short duration (1-3 </a:t>
            </a:r>
            <a:r>
              <a:rPr dirty="0" err="1"/>
              <a:t>hrs</a:t>
            </a:r>
            <a:r>
              <a:rPr dirty="0"/>
              <a:t>) of symptoms, which results in a lesser chance of overconsumption.  </a:t>
            </a:r>
          </a:p>
          <a:p>
            <a:pPr marL="635000" indent="-285750">
              <a:lnSpc>
                <a:spcPct val="115000"/>
              </a:lnSpc>
              <a:buClr>
                <a:srgbClr val="444444"/>
              </a:buClr>
              <a:buSzPts val="1100"/>
              <a:buFont typeface="Arial"/>
              <a:buChar char="●"/>
              <a:defRPr sz="1100">
                <a:solidFill>
                  <a:srgbClr val="444444"/>
                </a:solidFill>
                <a:latin typeface="Calibri"/>
                <a:ea typeface="Calibri"/>
                <a:cs typeface="Calibri"/>
                <a:sym typeface="Calibri"/>
              </a:defRPr>
            </a:pPr>
            <a:endParaRPr dirty="0"/>
          </a:p>
          <a:p>
            <a:pPr marL="635000" indent="-285750">
              <a:lnSpc>
                <a:spcPct val="115000"/>
              </a:lnSpc>
              <a:buClr>
                <a:srgbClr val="444444"/>
              </a:buClr>
              <a:buSzPts val="1100"/>
              <a:buFont typeface="Arial"/>
              <a:buChar char="●"/>
              <a:defRPr sz="1100">
                <a:solidFill>
                  <a:srgbClr val="444444"/>
                </a:solidFill>
                <a:latin typeface="Calibri"/>
                <a:ea typeface="Calibri"/>
                <a:cs typeface="Calibri"/>
                <a:sym typeface="Calibri"/>
              </a:defRPr>
            </a:pPr>
            <a:r>
              <a:rPr dirty="0"/>
              <a:t>Oral absorption (CLICK) includes drops, tinctures, sprays, lollipops, or breath strips and </a:t>
            </a:r>
            <a:r>
              <a:rPr dirty="0">
                <a:solidFill>
                  <a:srgbClr val="000000"/>
                </a:solidFill>
                <a:latin typeface="+mn-lt"/>
                <a:ea typeface="+mn-ea"/>
                <a:cs typeface="+mn-cs"/>
                <a:sym typeface="Arial"/>
              </a:rPr>
              <a:t>can take approximately 20 minutes before symptoms occur and can last 1 to 3 hours. </a:t>
            </a:r>
          </a:p>
          <a:p>
            <a:pPr marL="635000" indent="-285750">
              <a:lnSpc>
                <a:spcPct val="115000"/>
              </a:lnSpc>
              <a:buClr>
                <a:srgbClr val="444444"/>
              </a:buClr>
              <a:buSzPts val="1100"/>
              <a:buFont typeface="Arial"/>
              <a:buChar char="●"/>
              <a:defRPr sz="1100"/>
            </a:pPr>
            <a:r>
              <a:rPr dirty="0"/>
              <a:t>In contrast, GI absorption includes edibles, candies, drinks, snacks and capsules that require digestion before an effect is felt, which can range from 30 to 90 minutes after consumption, lasting 6 to 8 hours. Because of the delay in onset of symptoms, these methods lend to a higher likelihood of overconsumption. </a:t>
            </a:r>
          </a:p>
          <a:p>
            <a:pPr marL="635000" indent="-285750">
              <a:lnSpc>
                <a:spcPct val="115000"/>
              </a:lnSpc>
              <a:buClr>
                <a:srgbClr val="444444"/>
              </a:buClr>
              <a:buSzPts val="1100"/>
              <a:buFont typeface="Arial"/>
              <a:buChar char="●"/>
              <a:defRPr sz="1100">
                <a:solidFill>
                  <a:srgbClr val="444444"/>
                </a:solidFill>
                <a:latin typeface="Calibri"/>
                <a:ea typeface="Calibri"/>
                <a:cs typeface="Calibri"/>
                <a:sym typeface="Calibri"/>
              </a:defRPr>
            </a:pPr>
            <a:r>
              <a:rPr dirty="0"/>
              <a:t>Edibles are very popular, especially in pregnancy, because they are palatable, discreet and effects can for last hours.  </a:t>
            </a:r>
          </a:p>
          <a:p>
            <a:pPr marL="635000" indent="-285750">
              <a:lnSpc>
                <a:spcPct val="115000"/>
              </a:lnSpc>
              <a:buClr>
                <a:srgbClr val="444444"/>
              </a:buClr>
              <a:buSzPts val="1100"/>
              <a:buFont typeface="Arial"/>
              <a:buChar char="●"/>
              <a:defRPr sz="1100"/>
            </a:pPr>
            <a:endParaRPr dirty="0"/>
          </a:p>
          <a:p>
            <a:pPr marL="635000" indent="-285750">
              <a:lnSpc>
                <a:spcPct val="114998"/>
              </a:lnSpc>
              <a:buClr>
                <a:srgbClr val="444444"/>
              </a:buClr>
              <a:buSzPts val="1100"/>
              <a:buFont typeface="Arial"/>
              <a:buChar char="●"/>
              <a:defRPr sz="1100">
                <a:solidFill>
                  <a:srgbClr val="444444"/>
                </a:solidFill>
                <a:latin typeface="Calibri"/>
                <a:ea typeface="Calibri"/>
                <a:cs typeface="Calibri"/>
                <a:sym typeface="Calibri"/>
              </a:defRPr>
            </a:pPr>
            <a:r>
              <a:rPr dirty="0"/>
              <a:t>There are other methods such as skin absorption (CLICK) through topicals and </a:t>
            </a:r>
            <a:r>
              <a:rPr dirty="0" err="1"/>
              <a:t>transdermals</a:t>
            </a:r>
            <a:r>
              <a:rPr dirty="0"/>
              <a:t>. </a:t>
            </a:r>
          </a:p>
          <a:p>
            <a:pPr marL="635000" indent="-285750">
              <a:lnSpc>
                <a:spcPct val="114998"/>
              </a:lnSpc>
              <a:buClr>
                <a:srgbClr val="444444"/>
              </a:buClr>
              <a:buSzPts val="1100"/>
              <a:buFont typeface="Arial"/>
              <a:buChar char="●"/>
              <a:defRPr sz="1100"/>
            </a:pPr>
            <a:r>
              <a:rPr dirty="0"/>
              <a:t>Topicals are non-psychoactive and include balms, salves, and lotions, which do not enter the bloodstream and thus do not result in a positive urine drug screen . Patches used are time-released, measured doses of which, some can be cut into smaller pieces if a lower dose is desired.</a:t>
            </a:r>
          </a:p>
          <a:p>
            <a:pPr marL="635000" indent="-285750">
              <a:lnSpc>
                <a:spcPct val="114998"/>
              </a:lnSpc>
              <a:buClr>
                <a:srgbClr val="444444"/>
              </a:buClr>
              <a:buSzPts val="1100"/>
              <a:buFont typeface="Arial"/>
              <a:buChar char="●"/>
              <a:defRPr sz="1100"/>
            </a:pPr>
            <a:endParaRPr dirty="0"/>
          </a:p>
          <a:p>
            <a:pPr marL="635000" indent="-285750">
              <a:lnSpc>
                <a:spcPct val="114998"/>
              </a:lnSpc>
              <a:buClr>
                <a:srgbClr val="444444"/>
              </a:buClr>
              <a:buSzPts val="1100"/>
              <a:buFont typeface="Arial"/>
              <a:buChar char="●"/>
              <a:defRPr sz="1100">
                <a:solidFill>
                  <a:srgbClr val="444444"/>
                </a:solidFill>
                <a:latin typeface="Calibri"/>
                <a:ea typeface="Calibri"/>
                <a:cs typeface="Calibri"/>
                <a:sym typeface="Calibri"/>
              </a:defRPr>
            </a:pPr>
            <a:r>
              <a:rPr dirty="0"/>
              <a:t>Additionally, there are suppositories (CLICK) made from oils and waxes that can be applied rectally or vaginally.  </a:t>
            </a:r>
          </a:p>
          <a:p>
            <a:pPr marL="635000" indent="-285750">
              <a:lnSpc>
                <a:spcPct val="114998"/>
              </a:lnSpc>
              <a:buClr>
                <a:srgbClr val="444444"/>
              </a:buClr>
              <a:buSzPts val="1100"/>
              <a:buFont typeface="Arial"/>
              <a:buChar char="●"/>
              <a:defRPr sz="1100"/>
            </a:pPr>
            <a:r>
              <a:rPr dirty="0"/>
              <a:t>Vaginal suppositories have similar onset times to oral absorption, but rectal suppositories are not as readily absorbed into the bloodstream and thus are less psychoactive </a:t>
            </a:r>
          </a:p>
          <a:p>
            <a:pPr marL="635000" indent="-285750">
              <a:lnSpc>
                <a:spcPct val="114998"/>
              </a:lnSpc>
              <a:buClr>
                <a:srgbClr val="444444"/>
              </a:buClr>
              <a:buSzPts val="1100"/>
              <a:buFont typeface="Arial"/>
              <a:buChar char="●"/>
              <a:defRPr sz="1100"/>
            </a:pPr>
            <a:endParaRPr dirty="0"/>
          </a:p>
        </p:txBody>
      </p:sp>
    </p:spTree>
    <p:extLst>
      <p:ext uri="{BB962C8B-B14F-4D97-AF65-F5344CB8AC3E}">
        <p14:creationId xmlns:p14="http://schemas.microsoft.com/office/powerpoint/2010/main" val="1500844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9" name="Shape 1369"/>
          <p:cNvSpPr>
            <a:spLocks noGrp="1" noRot="1" noChangeAspect="1"/>
          </p:cNvSpPr>
          <p:nvPr>
            <p:ph type="sldImg"/>
          </p:nvPr>
        </p:nvSpPr>
        <p:spPr>
          <a:xfrm>
            <a:off x="381000" y="685800"/>
            <a:ext cx="6096000" cy="3429000"/>
          </a:xfrm>
          <a:prstGeom prst="rect">
            <a:avLst/>
          </a:prstGeom>
        </p:spPr>
        <p:txBody>
          <a:bodyPr/>
          <a:lstStyle/>
          <a:p>
            <a:endParaRPr/>
          </a:p>
        </p:txBody>
      </p:sp>
      <p:sp>
        <p:nvSpPr>
          <p:cNvPr id="1370" name="Shape 1370"/>
          <p:cNvSpPr>
            <a:spLocks noGrp="1"/>
          </p:cNvSpPr>
          <p:nvPr>
            <p:ph type="body" sz="quarter" idx="1"/>
          </p:nvPr>
        </p:nvSpPr>
        <p:spPr>
          <a:prstGeom prst="rect">
            <a:avLst/>
          </a:prstGeom>
        </p:spPr>
        <p:txBody>
          <a:bodyPr/>
          <a:lstStyle/>
          <a:p>
            <a:pPr indent="158750">
              <a:defRPr sz="1100"/>
            </a:pPr>
            <a:r>
              <a:rPr dirty="0"/>
              <a:t>We are briefly going to talk about accuracy of CBD and THC labeling.</a:t>
            </a:r>
          </a:p>
          <a:p>
            <a:pPr marL="457200" indent="-298450">
              <a:buClr>
                <a:srgbClr val="000000"/>
              </a:buClr>
              <a:buSzPts val="1100"/>
              <a:buFont typeface="Helvetica"/>
              <a:buChar char="●"/>
              <a:defRPr sz="1100"/>
            </a:pPr>
            <a:r>
              <a:rPr dirty="0"/>
              <a:t>It is important to highlight that CBD is not regulated by the FDA. And therefore there are no rules regarding quality standards or requiring accurate labels</a:t>
            </a:r>
          </a:p>
          <a:p>
            <a:pPr marL="457200" indent="-298450">
              <a:buClr>
                <a:srgbClr val="000000"/>
              </a:buClr>
              <a:buSzPts val="1100"/>
              <a:buFont typeface="Helvetica"/>
              <a:buChar char="●"/>
              <a:defRPr sz="1100"/>
            </a:pPr>
            <a:r>
              <a:rPr dirty="0"/>
              <a:t>This slide is a visual representation of two studies published in the journal JAMA that purchased edibles from internet dispensaries and compared the amount of THC and CBD obtained through testing to the amount listed on the label.</a:t>
            </a:r>
          </a:p>
          <a:p>
            <a:pPr marL="914400" lvl="1" indent="-298450">
              <a:buClr>
                <a:srgbClr val="000000"/>
              </a:buClr>
              <a:buSzPts val="1100"/>
              <a:buFont typeface="Helvetica"/>
              <a:buChar char="●"/>
              <a:defRPr sz="1100">
                <a:solidFill>
                  <a:srgbClr val="444444"/>
                </a:solidFill>
                <a:latin typeface="Calibri"/>
                <a:ea typeface="Calibri"/>
                <a:cs typeface="Calibri"/>
                <a:sym typeface="Calibri"/>
              </a:defRPr>
            </a:pPr>
            <a:r>
              <a:rPr dirty="0"/>
              <a:t>As you can see, only 17% in one study and 31% in the other were accurately labeled, with 23% and 43% of samples respectively under labelled. Meaning… they contained more CBD or THC than advertised. ​</a:t>
            </a:r>
          </a:p>
          <a:p>
            <a:pPr marL="914400" lvl="1" indent="-298450">
              <a:buClr>
                <a:srgbClr val="000000"/>
              </a:buClr>
              <a:buSzPts val="1100"/>
              <a:buFont typeface="Helvetica"/>
              <a:buChar char="●"/>
              <a:defRPr sz="1100">
                <a:solidFill>
                  <a:srgbClr val="444444"/>
                </a:solidFill>
                <a:latin typeface="Calibri"/>
                <a:ea typeface="Calibri"/>
                <a:cs typeface="Calibri"/>
                <a:sym typeface="Calibri"/>
              </a:defRPr>
            </a:pPr>
            <a:r>
              <a:rPr dirty="0"/>
              <a:t>Additionally, THC was present in 21.4% of the products labeled CBD only (CLICK). </a:t>
            </a:r>
          </a:p>
          <a:p>
            <a:pPr marL="914400" lvl="1" indent="-298450">
              <a:buClr>
                <a:srgbClr val="000000"/>
              </a:buClr>
              <a:buSzPts val="1100"/>
              <a:buFont typeface="Helvetica"/>
              <a:buChar char="●"/>
              <a:defRPr sz="1100">
                <a:solidFill>
                  <a:srgbClr val="444444"/>
                </a:solidFill>
                <a:latin typeface="Calibri"/>
                <a:ea typeface="Calibri"/>
                <a:cs typeface="Calibri"/>
                <a:sym typeface="Calibri"/>
              </a:defRPr>
            </a:pPr>
            <a:r>
              <a:rPr dirty="0"/>
              <a:t>So… it’s important to note that while one might think they are using CBD only products, they may in fact be ingesting THC as well. ​</a:t>
            </a:r>
          </a:p>
          <a:p>
            <a:pPr marL="457200" indent="-298450">
              <a:buClr>
                <a:srgbClr val="000000"/>
              </a:buClr>
              <a:buSzPts val="1100"/>
              <a:buFont typeface="Helvetica"/>
              <a:buChar char="●"/>
              <a:defRPr sz="1100">
                <a:solidFill>
                  <a:srgbClr val="444444"/>
                </a:solidFill>
              </a:defRPr>
            </a:pPr>
            <a:r>
              <a:rPr dirty="0"/>
              <a:t>As the majority of current research is focused on THC, for the remainder of this talk when we refer to cannabis use, we are referring to THC use. </a:t>
            </a:r>
          </a:p>
          <a:p>
            <a:pPr marL="806450" indent="-171450">
              <a:lnSpc>
                <a:spcPct val="115000"/>
              </a:lnSpc>
              <a:buClr>
                <a:srgbClr val="444444"/>
              </a:buClr>
              <a:buSzPts val="1100"/>
              <a:buChar char="-"/>
              <a:defRPr sz="1100">
                <a:solidFill>
                  <a:srgbClr val="444444"/>
                </a:solidFill>
                <a:latin typeface="Calibri"/>
                <a:ea typeface="Calibri"/>
                <a:cs typeface="Calibri"/>
                <a:sym typeface="Calibri"/>
              </a:defRPr>
            </a:pPr>
            <a:endParaRPr dirty="0"/>
          </a:p>
        </p:txBody>
      </p:sp>
    </p:spTree>
    <p:extLst>
      <p:ext uri="{BB962C8B-B14F-4D97-AF65-F5344CB8AC3E}">
        <p14:creationId xmlns:p14="http://schemas.microsoft.com/office/powerpoint/2010/main" val="1678507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9" name="Shape 2199"/>
          <p:cNvSpPr>
            <a:spLocks noGrp="1" noRot="1" noChangeAspect="1"/>
          </p:cNvSpPr>
          <p:nvPr>
            <p:ph type="sldImg"/>
          </p:nvPr>
        </p:nvSpPr>
        <p:spPr>
          <a:xfrm>
            <a:off x="381000" y="685800"/>
            <a:ext cx="6096000" cy="3429000"/>
          </a:xfrm>
          <a:prstGeom prst="rect">
            <a:avLst/>
          </a:prstGeom>
        </p:spPr>
        <p:txBody>
          <a:bodyPr/>
          <a:lstStyle/>
          <a:p>
            <a:endParaRPr/>
          </a:p>
        </p:txBody>
      </p:sp>
      <p:sp>
        <p:nvSpPr>
          <p:cNvPr id="2200" name="Shape 2200"/>
          <p:cNvSpPr>
            <a:spLocks noGrp="1"/>
          </p:cNvSpPr>
          <p:nvPr>
            <p:ph type="body" sz="quarter" idx="1"/>
          </p:nvPr>
        </p:nvSpPr>
        <p:spPr>
          <a:prstGeom prst="rect">
            <a:avLst/>
          </a:prstGeom>
        </p:spPr>
        <p:txBody>
          <a:bodyPr/>
          <a:lstStyle/>
          <a:p>
            <a:pPr indent="349250">
              <a:lnSpc>
                <a:spcPct val="115000"/>
              </a:lnSpc>
              <a:defRPr sz="1200">
                <a:solidFill>
                  <a:srgbClr val="444444"/>
                </a:solidFill>
                <a:latin typeface="Calibri"/>
                <a:ea typeface="Calibri"/>
                <a:cs typeface="Calibri"/>
                <a:sym typeface="Calibri"/>
              </a:defRPr>
            </a:pPr>
            <a:r>
              <a:rPr dirty="0"/>
              <a:t>Due to legalization, there is a perceived safety from patients which has led to increased use of cannabis. </a:t>
            </a:r>
          </a:p>
          <a:p>
            <a:pPr indent="349250">
              <a:lnSpc>
                <a:spcPct val="115000"/>
              </a:lnSpc>
              <a:defRPr sz="1200">
                <a:solidFill>
                  <a:srgbClr val="444444"/>
                </a:solidFill>
                <a:latin typeface="Calibri"/>
                <a:ea typeface="Calibri"/>
                <a:cs typeface="Calibri"/>
                <a:sym typeface="Calibri"/>
              </a:defRPr>
            </a:pPr>
            <a:endParaRPr dirty="0"/>
          </a:p>
          <a:p>
            <a:pPr indent="349250">
              <a:lnSpc>
                <a:spcPct val="115000"/>
              </a:lnSpc>
              <a:defRPr sz="1200">
                <a:solidFill>
                  <a:srgbClr val="444444"/>
                </a:solidFill>
                <a:latin typeface="Calibri"/>
                <a:ea typeface="Calibri"/>
                <a:cs typeface="Calibri"/>
                <a:sym typeface="Calibri"/>
              </a:defRPr>
            </a:pPr>
            <a:r>
              <a:rPr dirty="0"/>
              <a:t>- A contributor to the increased incidence of prenatal cannabis use is an increasing perception of safety. This is demonstrated by Yahoo survey of the American population, which found that (CLICK) 21% of Americans felt it is ok for pregnant people to use cannabis for nausea or pain. Amongst Americans who use cannabis, (CLICK) 40% felt it was acceptable for patient people to use cannabis for nausea or pain in pregnancy.​</a:t>
            </a:r>
          </a:p>
          <a:p>
            <a:pPr indent="349250">
              <a:lnSpc>
                <a:spcPct val="115000"/>
              </a:lnSpc>
              <a:defRPr sz="1200">
                <a:solidFill>
                  <a:srgbClr val="444444"/>
                </a:solidFill>
                <a:latin typeface="Calibri"/>
                <a:ea typeface="Calibri"/>
                <a:cs typeface="Calibri"/>
                <a:sym typeface="Calibri"/>
              </a:defRPr>
            </a:pPr>
            <a:endParaRPr dirty="0"/>
          </a:p>
          <a:p>
            <a:pPr indent="349250">
              <a:lnSpc>
                <a:spcPct val="114998"/>
              </a:lnSpc>
              <a:defRPr sz="1200">
                <a:solidFill>
                  <a:srgbClr val="444444"/>
                </a:solidFill>
                <a:latin typeface="Calibri"/>
                <a:ea typeface="Calibri"/>
                <a:cs typeface="Calibri"/>
                <a:sym typeface="Calibri"/>
              </a:defRPr>
            </a:pPr>
            <a:r>
              <a:rPr dirty="0"/>
              <a:t>- Some of this perception of safety may come from the expanding legalization, and some may come from an interpretation of the literature in which perinatal outcome data are limited and heterogeneous. ​</a:t>
            </a:r>
          </a:p>
        </p:txBody>
      </p:sp>
    </p:spTree>
    <p:extLst>
      <p:ext uri="{BB962C8B-B14F-4D97-AF65-F5344CB8AC3E}">
        <p14:creationId xmlns:p14="http://schemas.microsoft.com/office/powerpoint/2010/main" val="1124831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0" name="Shape 1680"/>
          <p:cNvSpPr>
            <a:spLocks noGrp="1" noRot="1" noChangeAspect="1"/>
          </p:cNvSpPr>
          <p:nvPr>
            <p:ph type="sldImg"/>
          </p:nvPr>
        </p:nvSpPr>
        <p:spPr>
          <a:xfrm>
            <a:off x="381000" y="685800"/>
            <a:ext cx="6096000" cy="3429000"/>
          </a:xfrm>
          <a:prstGeom prst="rect">
            <a:avLst/>
          </a:prstGeom>
        </p:spPr>
        <p:txBody>
          <a:bodyPr/>
          <a:lstStyle/>
          <a:p>
            <a:endParaRPr/>
          </a:p>
        </p:txBody>
      </p:sp>
      <p:sp>
        <p:nvSpPr>
          <p:cNvPr id="1681" name="Shape 1681"/>
          <p:cNvSpPr>
            <a:spLocks noGrp="1"/>
          </p:cNvSpPr>
          <p:nvPr>
            <p:ph type="body" sz="quarter" idx="1"/>
          </p:nvPr>
        </p:nvSpPr>
        <p:spPr>
          <a:prstGeom prst="rect">
            <a:avLst/>
          </a:prstGeom>
        </p:spPr>
        <p:txBody>
          <a:bodyPr/>
          <a:lstStyle/>
          <a:p>
            <a:pPr>
              <a:defRPr sz="1100"/>
            </a:pPr>
            <a:r>
              <a:t>So how do our patients get accurate information?</a:t>
            </a:r>
          </a:p>
          <a:p>
            <a:pPr>
              <a:defRPr sz="1100"/>
            </a:pPr>
            <a:r>
              <a:t>Of the sources that patients and people turn to, getting information from </a:t>
            </a:r>
            <a:r>
              <a:rPr>
                <a:solidFill>
                  <a:srgbClr val="444444"/>
                </a:solidFill>
                <a:latin typeface="Calibri"/>
                <a:ea typeface="Calibri"/>
                <a:cs typeface="Calibri"/>
                <a:sym typeface="Calibri"/>
              </a:rPr>
              <a:t>cannabis</a:t>
            </a:r>
            <a:r>
              <a:t> dispensaries is one resource.</a:t>
            </a:r>
          </a:p>
          <a:p>
            <a:pPr>
              <a:defRPr sz="1100"/>
            </a:pPr>
            <a:r>
              <a:t>This study took a mystery caller approach in which 400 dispensaries were contacted by a '8 week pregnant person with nausea'. Of the dispensaries contacted, 37 percent were licensed for medical sales, 28 percent for retail sales and 35 percent for both.</a:t>
            </a:r>
          </a:p>
          <a:p>
            <a:pPr>
              <a:defRPr sz="1100"/>
            </a:pPr>
            <a:r>
              <a:t>- The majority, 69 percent (277 out of the 400), recommended treatment of morning sickness with </a:t>
            </a:r>
            <a:r>
              <a:rPr>
                <a:solidFill>
                  <a:srgbClr val="444444"/>
                </a:solidFill>
                <a:latin typeface="Calibri"/>
                <a:ea typeface="Calibri"/>
                <a:cs typeface="Calibri"/>
                <a:sym typeface="Calibri"/>
              </a:rPr>
              <a:t>cannabis</a:t>
            </a:r>
            <a:r>
              <a:t> products. </a:t>
            </a:r>
          </a:p>
          <a:p>
            <a:pPr>
              <a:defRPr sz="1100"/>
            </a:pPr>
            <a:r>
              <a:t>- Frequency of recommendations differed by license type (medical 83 percent, retail 60 percent, both 61 percent.)</a:t>
            </a:r>
          </a:p>
          <a:p>
            <a:pPr>
              <a:defRPr sz="1100"/>
            </a:pPr>
            <a:r>
              <a:t>- The majority (65 percent) based their recommendation for cannabis use during pregnancy on “personal opinion” according to the study. Only 32% recommended discussing cannabis use with an OB provider without prompting. </a:t>
            </a:r>
          </a:p>
        </p:txBody>
      </p:sp>
    </p:spTree>
    <p:extLst>
      <p:ext uri="{BB962C8B-B14F-4D97-AF65-F5344CB8AC3E}">
        <p14:creationId xmlns:p14="http://schemas.microsoft.com/office/powerpoint/2010/main" val="1330247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 name="Shape 635"/>
          <p:cNvSpPr>
            <a:spLocks noGrp="1" noRot="1" noChangeAspect="1"/>
          </p:cNvSpPr>
          <p:nvPr>
            <p:ph type="sldImg"/>
          </p:nvPr>
        </p:nvSpPr>
        <p:spPr>
          <a:xfrm>
            <a:off x="381000" y="685800"/>
            <a:ext cx="6096000" cy="3429000"/>
          </a:xfrm>
          <a:prstGeom prst="rect">
            <a:avLst/>
          </a:prstGeom>
        </p:spPr>
        <p:txBody>
          <a:bodyPr/>
          <a:lstStyle/>
          <a:p>
            <a:endParaRPr/>
          </a:p>
        </p:txBody>
      </p:sp>
      <p:sp>
        <p:nvSpPr>
          <p:cNvPr id="636" name="Shape 636"/>
          <p:cNvSpPr>
            <a:spLocks noGrp="1"/>
          </p:cNvSpPr>
          <p:nvPr>
            <p:ph type="body" sz="quarter" idx="1"/>
          </p:nvPr>
        </p:nvSpPr>
        <p:spPr>
          <a:prstGeom prst="rect">
            <a:avLst/>
          </a:prstGeom>
        </p:spPr>
        <p:txBody>
          <a:bodyPr/>
          <a:lstStyle/>
          <a:p>
            <a:pPr marL="520700" indent="-171450">
              <a:lnSpc>
                <a:spcPct val="114998"/>
              </a:lnSpc>
              <a:buClr>
                <a:srgbClr val="000000"/>
              </a:buClr>
              <a:buSzPts val="1100"/>
              <a:buChar char="-"/>
              <a:defRPr sz="1100"/>
            </a:pPr>
            <a:r>
              <a:rPr lang="en-US" dirty="0"/>
              <a:t>This graph highlights the trend of cannabis use. t</a:t>
            </a:r>
            <a:r>
              <a:rPr dirty="0"/>
              <a:t>he recent National Survey on Drug Use and Health data from 2020, cannabis use is highest in young adults aged 18 to 25 and the most dramatic rise in use is in adults over 26</a:t>
            </a:r>
            <a:endParaRPr sz="1200" dirty="0">
              <a:solidFill>
                <a:srgbClr val="444444"/>
              </a:solidFill>
              <a:latin typeface="Calibri"/>
              <a:ea typeface="Calibri"/>
              <a:cs typeface="Calibri"/>
              <a:sym typeface="Calibri"/>
            </a:endParaRPr>
          </a:p>
        </p:txBody>
      </p:sp>
    </p:spTree>
    <p:extLst>
      <p:ext uri="{BB962C8B-B14F-4D97-AF65-F5344CB8AC3E}">
        <p14:creationId xmlns:p14="http://schemas.microsoft.com/office/powerpoint/2010/main" val="1314469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8"/>
        <p:cNvGrpSpPr/>
        <p:nvPr/>
      </p:nvGrpSpPr>
      <p:grpSpPr>
        <a:xfrm>
          <a:off x="0" y="0"/>
          <a:ext cx="0" cy="0"/>
          <a:chOff x="0" y="0"/>
          <a:chExt cx="0" cy="0"/>
        </a:xfrm>
      </p:grpSpPr>
      <p:sp>
        <p:nvSpPr>
          <p:cNvPr id="2299" name="Google Shape;2299;g117ad6c15d0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0" name="Google Shape;2300;g117ad6c15d0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lnSpc>
                <a:spcPct val="114999"/>
              </a:lnSpc>
              <a:buFontTx/>
              <a:buChar char="-"/>
            </a:pPr>
            <a:endParaRPr lang="en" sz="900" dirty="0">
              <a:solidFill>
                <a:schemeClr val="tx1"/>
              </a:solidFill>
              <a:latin typeface="+mn-lt"/>
              <a:cs typeface="+mn-cs"/>
              <a:sym typeface="Calibri"/>
            </a:endParaRPr>
          </a:p>
          <a:p>
            <a:pPr marL="171450" marR="0" lvl="0" indent="-171450" algn="l" defTabSz="685983" rtl="0" eaLnBrk="1" fontAlgn="auto" latinLnBrk="0" hangingPunct="1">
              <a:lnSpc>
                <a:spcPct val="114999"/>
              </a:lnSpc>
              <a:spcBef>
                <a:spcPts val="0"/>
              </a:spcBef>
              <a:spcAft>
                <a:spcPts val="0"/>
              </a:spcAft>
              <a:buClrTx/>
              <a:buSzTx/>
              <a:buFontTx/>
              <a:buChar char="-"/>
              <a:tabLst/>
              <a:defRPr/>
            </a:pPr>
            <a:r>
              <a:rPr lang="en" sz="1200" dirty="0">
                <a:solidFill>
                  <a:schemeClr val="dk1"/>
                </a:solidFill>
                <a:latin typeface="+mn-lt"/>
                <a:cs typeface="Calibri"/>
                <a:sym typeface="Calibri"/>
              </a:rPr>
              <a:t>These cannabinoids</a:t>
            </a:r>
            <a:r>
              <a:rPr lang="en" sz="1200" baseline="0" dirty="0">
                <a:solidFill>
                  <a:schemeClr val="dk1"/>
                </a:solidFill>
                <a:latin typeface="+mn-lt"/>
                <a:cs typeface="Calibri"/>
                <a:sym typeface="Calibri"/>
              </a:rPr>
              <a:t> mediate the</a:t>
            </a:r>
            <a:r>
              <a:rPr lang="en" sz="1200" dirty="0">
                <a:solidFill>
                  <a:schemeClr val="dk1"/>
                </a:solidFill>
                <a:latin typeface="+mn-lt"/>
                <a:ea typeface="Calibri"/>
                <a:cs typeface="Calibri"/>
                <a:sym typeface="Calibri"/>
              </a:rPr>
              <a:t> medicinal and psychoactive properties of </a:t>
            </a:r>
            <a:r>
              <a:rPr lang="en-US" sz="1200" dirty="0">
                <a:solidFill>
                  <a:schemeClr val="dk1"/>
                </a:solidFill>
                <a:latin typeface="+mn-lt"/>
                <a:ea typeface="Calibri"/>
                <a:cs typeface="Calibri"/>
                <a:sym typeface="Calibri"/>
              </a:rPr>
              <a:t>cannabis</a:t>
            </a:r>
            <a:r>
              <a:rPr lang="en" sz="1200" dirty="0">
                <a:solidFill>
                  <a:schemeClr val="dk1"/>
                </a:solidFill>
                <a:latin typeface="+mn-lt"/>
                <a:ea typeface="Calibri"/>
                <a:cs typeface="Calibri"/>
                <a:sym typeface="Calibri"/>
              </a:rPr>
              <a:t> by </a:t>
            </a:r>
            <a:r>
              <a:rPr lang="en-US" sz="1200" dirty="0"/>
              <a:t>binding to endogenous receptors in the endocannabinoid system (ECS), which is </a:t>
            </a:r>
            <a:r>
              <a:rPr lang="en-US" sz="1200" b="1" dirty="0"/>
              <a:t>a widespread neuromodulatory system</a:t>
            </a:r>
            <a:r>
              <a:rPr lang="en-US" sz="1200" b="0" dirty="0"/>
              <a:t>.  </a:t>
            </a:r>
          </a:p>
          <a:p>
            <a:pPr marL="171450" marR="0" lvl="0" indent="-171450" algn="l" defTabSz="685983" rtl="0" eaLnBrk="1" fontAlgn="auto" latinLnBrk="0" hangingPunct="1">
              <a:lnSpc>
                <a:spcPct val="114999"/>
              </a:lnSpc>
              <a:spcBef>
                <a:spcPts val="0"/>
              </a:spcBef>
              <a:spcAft>
                <a:spcPts val="0"/>
              </a:spcAft>
              <a:buClrTx/>
              <a:buSzTx/>
              <a:buFontTx/>
              <a:buChar char="-"/>
              <a:tabLst/>
              <a:defRPr/>
            </a:pPr>
            <a:endParaRPr lang="en-US" sz="1200" b="0" dirty="0"/>
          </a:p>
          <a:p>
            <a:pPr marL="171450" marR="0" lvl="0" indent="-171450" algn="l" defTabSz="685983" rtl="0" eaLnBrk="1" fontAlgn="auto" latinLnBrk="0" hangingPunct="1">
              <a:lnSpc>
                <a:spcPct val="114999"/>
              </a:lnSpc>
              <a:spcBef>
                <a:spcPts val="0"/>
              </a:spcBef>
              <a:spcAft>
                <a:spcPts val="0"/>
              </a:spcAft>
              <a:buClrTx/>
              <a:buSzTx/>
              <a:buFontTx/>
              <a:buChar char="-"/>
              <a:tabLst/>
              <a:defRPr/>
            </a:pPr>
            <a:r>
              <a:rPr lang="en-US" sz="1200" b="0" dirty="0"/>
              <a:t>The figure on left shows the distribution of the CB1 cannabinoid receptor (in green) which is expressed throughout the body and most abundant in endocrine tissues, the nervous system, musculature, and adipocytes.</a:t>
            </a:r>
          </a:p>
          <a:p>
            <a:pPr marL="171450" marR="0" lvl="0" indent="-171450" algn="l" defTabSz="685983" rtl="0" eaLnBrk="1" fontAlgn="auto" latinLnBrk="0" hangingPunct="1">
              <a:lnSpc>
                <a:spcPct val="114999"/>
              </a:lnSpc>
              <a:spcBef>
                <a:spcPts val="0"/>
              </a:spcBef>
              <a:spcAft>
                <a:spcPts val="0"/>
              </a:spcAft>
              <a:buClrTx/>
              <a:buSzTx/>
              <a:buFontTx/>
              <a:buChar char="-"/>
              <a:tabLst/>
              <a:defRPr/>
            </a:pPr>
            <a:endParaRPr lang="en" sz="1200" dirty="0">
              <a:solidFill>
                <a:schemeClr val="dk1"/>
              </a:solidFill>
              <a:latin typeface="+mn-lt"/>
              <a:ea typeface="Calibri"/>
              <a:cs typeface="Calibri"/>
              <a:sym typeface="Calibri"/>
            </a:endParaRPr>
          </a:p>
          <a:p>
            <a:pPr marL="171450" indent="-171450">
              <a:lnSpc>
                <a:spcPct val="114999"/>
              </a:lnSpc>
              <a:buFontTx/>
              <a:buChar char="-"/>
            </a:pPr>
            <a:r>
              <a:rPr lang="en-US" sz="1200" dirty="0">
                <a:solidFill>
                  <a:schemeClr val="dk1"/>
                </a:solidFill>
                <a:latin typeface="+mn-lt"/>
                <a:ea typeface="Calibri"/>
                <a:cs typeface="Calibri"/>
                <a:sym typeface="Calibri"/>
              </a:rPr>
              <a:t>The figure on the right shows the distribution of CB2 (in blue)  – which is more enhanced in immune related cells and the gastrointestinal system.</a:t>
            </a:r>
          </a:p>
          <a:p>
            <a:pPr marL="171450" indent="-171450">
              <a:lnSpc>
                <a:spcPct val="114999"/>
              </a:lnSpc>
              <a:buFontTx/>
              <a:buChar char="-"/>
            </a:pPr>
            <a:endParaRPr lang="en" sz="1200" dirty="0">
              <a:solidFill>
                <a:schemeClr val="dk1"/>
              </a:solidFill>
              <a:latin typeface="+mn-lt"/>
              <a:ea typeface="Calibri"/>
              <a:cs typeface="Calibri"/>
              <a:sym typeface="Calibri"/>
            </a:endParaRPr>
          </a:p>
          <a:p>
            <a:pPr marL="171450" indent="-171450">
              <a:lnSpc>
                <a:spcPct val="114999"/>
              </a:lnSpc>
              <a:buFontTx/>
              <a:buChar char="-"/>
            </a:pPr>
            <a:r>
              <a:rPr lang="en-US" sz="1200" dirty="0">
                <a:solidFill>
                  <a:schemeClr val="dk1"/>
                </a:solidFill>
                <a:latin typeface="+mn-lt"/>
                <a:ea typeface="Calibri"/>
                <a:cs typeface="Calibri"/>
                <a:sym typeface="Calibri"/>
              </a:rPr>
              <a:t>As shown here, these receptors are expressed in </a:t>
            </a:r>
            <a:r>
              <a:rPr lang="en-US" sz="1200" dirty="0"/>
              <a:t>the male and female reproductive tract, the placenta, and major fetal organs, suggesting that the endocannabinoid system plays a role in regulating reproduction and development. </a:t>
            </a:r>
          </a:p>
          <a:p>
            <a:pPr marL="174708" indent="-174708">
              <a:buFont typeface="Arial" panose="020B0604020202020204" pitchFamily="34" charset="0"/>
              <a:buChar char="•"/>
            </a:pPr>
            <a:endParaRPr lang="en-US" sz="1200" dirty="0"/>
          </a:p>
        </p:txBody>
      </p:sp>
    </p:spTree>
    <p:extLst>
      <p:ext uri="{BB962C8B-B14F-4D97-AF65-F5344CB8AC3E}">
        <p14:creationId xmlns:p14="http://schemas.microsoft.com/office/powerpoint/2010/main" val="1351872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1"/>
        <p:cNvGrpSpPr/>
        <p:nvPr/>
      </p:nvGrpSpPr>
      <p:grpSpPr>
        <a:xfrm>
          <a:off x="0" y="0"/>
          <a:ext cx="0" cy="0"/>
          <a:chOff x="0" y="0"/>
          <a:chExt cx="0" cy="0"/>
        </a:xfrm>
      </p:grpSpPr>
      <p:sp>
        <p:nvSpPr>
          <p:cNvPr id="2722" name="Google Shape;2722;g1195c88dd81_0_38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3" name="Google Shape;2723;g1195c88dd81_0_38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4708" indent="-174708">
              <a:buSzPct val="100000"/>
              <a:buFont typeface="Arial" panose="020B0604020202020204" pitchFamily="34" charset="0"/>
              <a:buChar char="•"/>
              <a:defRPr>
                <a:latin typeface="Calibri"/>
                <a:ea typeface="Calibri"/>
                <a:cs typeface="Calibri"/>
                <a:sym typeface="Calibri"/>
              </a:defRPr>
            </a:pPr>
            <a:r>
              <a:rPr lang="en-US" sz="1000" b="0" i="0" u="none" strike="noStrike" cap="none" dirty="0">
                <a:solidFill>
                  <a:srgbClr val="000000"/>
                </a:solidFill>
                <a:latin typeface="Arial"/>
                <a:ea typeface="Calibri"/>
                <a:cs typeface="Calibri"/>
                <a:sym typeface="Calibri"/>
              </a:rPr>
              <a:t>First, I would like to quickly review the existing literature on this subject which is heterogenous due to confounders and a small sample size. </a:t>
            </a:r>
          </a:p>
          <a:p>
            <a:pPr marL="174708" indent="-174708">
              <a:buSzPct val="100000"/>
              <a:buFont typeface="Arial" panose="020B0604020202020204" pitchFamily="34" charset="0"/>
              <a:buChar char="•"/>
              <a:defRPr>
                <a:latin typeface="Calibri"/>
                <a:ea typeface="Calibri"/>
                <a:cs typeface="Calibri"/>
                <a:sym typeface="Calibri"/>
              </a:defRPr>
            </a:pPr>
            <a:endParaRPr lang="en-US" sz="1000" b="0" i="0" u="none" strike="noStrike" cap="none" dirty="0">
              <a:solidFill>
                <a:srgbClr val="000000"/>
              </a:solidFill>
              <a:latin typeface="Arial"/>
              <a:ea typeface="Calibri"/>
              <a:cs typeface="Calibri"/>
              <a:sym typeface="Calibri"/>
            </a:endParaRPr>
          </a:p>
          <a:p>
            <a:pPr marL="174708" indent="-174708" defTabSz="465887">
              <a:buSzPct val="100000"/>
              <a:buFont typeface="Arial" panose="020B0604020202020204" pitchFamily="34" charset="0"/>
              <a:buChar char="•"/>
              <a:defRPr>
                <a:latin typeface="Calibri"/>
                <a:ea typeface="Calibri"/>
                <a:cs typeface="Calibri"/>
                <a:sym typeface="Calibri"/>
              </a:defRPr>
            </a:pPr>
            <a:r>
              <a:rPr lang="en-US" sz="1000" b="0" i="0" u="none" strike="noStrike" cap="none" dirty="0">
                <a:solidFill>
                  <a:srgbClr val="000000"/>
                </a:solidFill>
                <a:latin typeface="Arial"/>
                <a:ea typeface="Calibri"/>
                <a:cs typeface="Calibri"/>
                <a:sym typeface="Calibri"/>
              </a:rPr>
              <a:t>Overall, published findings largely support possible disruption to gonadotropin releasing hormone, follicle stimulating hormone and luteinizing hormone production and secretion, impact on ovulation resulting in ovulatory dysfunction and anovulation, increased miscarriage risk and time to conception, and an impact on in-vitro fertilization success, including fewer oocytes retrieved and fertilized</a:t>
            </a:r>
          </a:p>
          <a:p>
            <a:pPr marL="0" lvl="0" indent="0" algn="l" rtl="0">
              <a:spcBef>
                <a:spcPts val="0"/>
              </a:spcBef>
              <a:spcAft>
                <a:spcPts val="0"/>
              </a:spcAft>
              <a:buNone/>
            </a:pPr>
            <a:endParaRPr sz="1000" dirty="0"/>
          </a:p>
        </p:txBody>
      </p:sp>
    </p:spTree>
    <p:extLst>
      <p:ext uri="{BB962C8B-B14F-4D97-AF65-F5344CB8AC3E}">
        <p14:creationId xmlns:p14="http://schemas.microsoft.com/office/powerpoint/2010/main" val="1278720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212121"/>
                </a:solidFill>
                <a:effectLst/>
                <a:latin typeface="Cambria" panose="02040503050406030204" pitchFamily="18" charset="0"/>
              </a:rPr>
              <a:t>In summary, for most couples, cannabis use by either partner will likely not significantly affect time to pregnancy However, for couples with infertility, the changes in ovulatory function and sperm count associated with smoking marijuana could compound their difficulty with conceiving</a:t>
            </a:r>
          </a:p>
          <a:p>
            <a:pPr marL="171450" indent="-171450">
              <a:buFont typeface="Arial" panose="020B0604020202020204" pitchFamily="34" charset="0"/>
              <a:buChar char="•"/>
            </a:pPr>
            <a:endParaRPr lang="en-US" b="0" i="0" dirty="0">
              <a:solidFill>
                <a:srgbClr val="212121"/>
              </a:solidFill>
              <a:effectLst/>
              <a:latin typeface="Cambria" panose="02040503050406030204" pitchFamily="18" charset="0"/>
            </a:endParaRPr>
          </a:p>
          <a:p>
            <a:pPr marL="171450" indent="-171450">
              <a:buFont typeface="Arial" panose="020B0604020202020204" pitchFamily="34" charset="0"/>
              <a:buChar char="•"/>
            </a:pPr>
            <a:r>
              <a:rPr lang="en-US" b="0" i="0" dirty="0">
                <a:solidFill>
                  <a:srgbClr val="646464"/>
                </a:solidFill>
                <a:effectLst/>
                <a:latin typeface="Open Sans" panose="020B0606030504020204" pitchFamily="34" charset="0"/>
              </a:rPr>
              <a:t>THC can negatively impact existing infertility issues because of the cannabis can impact the body’s biophysical communication processes. The endocannabinoid system influences almost every aspect of the female reproductive system, from hormone levels and ovulation to tubal transport and the implantation of fertilized eggs into the uterine lining.</a:t>
            </a:r>
          </a:p>
          <a:p>
            <a:pPr marL="171450" indent="-171450">
              <a:buFont typeface="Arial" panose="020B0604020202020204" pitchFamily="34" charset="0"/>
              <a:buChar char="•"/>
            </a:pPr>
            <a:endParaRPr lang="en-US" b="0" i="0" dirty="0">
              <a:solidFill>
                <a:srgbClr val="646464"/>
              </a:solidFill>
              <a:effectLst/>
              <a:latin typeface="Open Sans" panose="020B0606030504020204" pitchFamily="34" charset="0"/>
            </a:endParaRPr>
          </a:p>
          <a:p>
            <a:pPr marL="171450" indent="-171450">
              <a:buFont typeface="Arial" panose="020B0604020202020204" pitchFamily="34" charset="0"/>
              <a:buChar char="•"/>
            </a:pPr>
            <a:r>
              <a:rPr lang="en-US" b="0" i="0" dirty="0">
                <a:solidFill>
                  <a:srgbClr val="646464"/>
                </a:solidFill>
                <a:effectLst/>
                <a:latin typeface="Open Sans" panose="020B0606030504020204" pitchFamily="34" charset="0"/>
              </a:rPr>
              <a:t>The literature suggests that THC can impact female hormone cycles, increase the risk for miscarriage, and exacerbate existing infertility factors.</a:t>
            </a:r>
            <a:endParaRPr lang="en-US" b="0" i="0" dirty="0">
              <a:solidFill>
                <a:srgbClr val="212121"/>
              </a:solidFill>
              <a:effectLst/>
              <a:latin typeface="Cambria" panose="02040503050406030204" pitchFamily="18" charset="0"/>
            </a:endParaRP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17</a:t>
            </a:fld>
            <a:endParaRPr lang="en-US" dirty="0"/>
          </a:p>
        </p:txBody>
      </p:sp>
    </p:spTree>
    <p:extLst>
      <p:ext uri="{BB962C8B-B14F-4D97-AF65-F5344CB8AC3E}">
        <p14:creationId xmlns:p14="http://schemas.microsoft.com/office/powerpoint/2010/main" val="4177775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1195c88dd81_0_3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g1195c88dd81_0_3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55600" indent="0">
              <a:lnSpc>
                <a:spcPct val="115000"/>
              </a:lnSpc>
              <a:buClr>
                <a:srgbClr val="444444"/>
              </a:buClr>
              <a:buSzPts val="800"/>
              <a:buNone/>
            </a:pPr>
            <a:r>
              <a:rPr lang="en" dirty="0">
                <a:solidFill>
                  <a:srgbClr val="444444"/>
                </a:solidFill>
                <a:latin typeface="Calibri"/>
                <a:ea typeface="Calibri"/>
                <a:cs typeface="Calibri"/>
                <a:sym typeface="Calibri"/>
              </a:rPr>
              <a:t>-   The incidence of cannabis use in pregnancy is on the rise. </a:t>
            </a:r>
            <a:r>
              <a:rPr lang="en-US" dirty="0">
                <a:solidFill>
                  <a:srgbClr val="444444"/>
                </a:solidFill>
                <a:latin typeface="Calibri"/>
                <a:ea typeface="Calibri"/>
                <a:cs typeface="Calibri"/>
                <a:sym typeface="Calibri"/>
              </a:rPr>
              <a:t>I</a:t>
            </a:r>
            <a:r>
              <a:rPr lang="en" dirty="0">
                <a:solidFill>
                  <a:srgbClr val="444444"/>
                </a:solidFill>
                <a:latin typeface="Calibri"/>
                <a:ea typeface="Calibri"/>
                <a:cs typeface="Calibri"/>
                <a:sym typeface="Calibri"/>
              </a:rPr>
              <a:t>n the literature, the self-reported prevalence in pregnancy ranges from 2 to 30% amongst different populations</a:t>
            </a:r>
          </a:p>
          <a:p>
            <a:pPr marL="527050" indent="-171450">
              <a:lnSpc>
                <a:spcPct val="115000"/>
              </a:lnSpc>
              <a:buClr>
                <a:srgbClr val="444444"/>
              </a:buClr>
              <a:buSzPts val="800"/>
              <a:buFontTx/>
              <a:buChar char="-"/>
            </a:pPr>
            <a:endParaRPr lang="en" dirty="0">
              <a:solidFill>
                <a:srgbClr val="444444"/>
              </a:solidFill>
              <a:latin typeface="Calibri"/>
              <a:ea typeface="Calibri"/>
              <a:cs typeface="Calibri"/>
            </a:endParaRPr>
          </a:p>
          <a:p>
            <a:pPr marL="527050" marR="0" lvl="0" indent="-171450" algn="l" defTabSz="685983" rtl="0" eaLnBrk="1" fontAlgn="auto" latinLnBrk="0" hangingPunct="1">
              <a:lnSpc>
                <a:spcPct val="115000"/>
              </a:lnSpc>
              <a:spcBef>
                <a:spcPts val="0"/>
              </a:spcBef>
              <a:spcAft>
                <a:spcPts val="0"/>
              </a:spcAft>
              <a:buClr>
                <a:srgbClr val="444444"/>
              </a:buClr>
              <a:buSzPts val="800"/>
              <a:buFontTx/>
              <a:buChar char="-"/>
              <a:tabLst/>
              <a:defRPr/>
            </a:pPr>
            <a:r>
              <a:rPr lang="en-US" dirty="0"/>
              <a:t>The figure on the right is from a study looking at the prevalence of prenatal cannabis use. The dark blue column reflects prevalence of use in 2002-2003 and the light blue reflects use more than a decade later. As you can see, rates of cannabis</a:t>
            </a:r>
            <a:r>
              <a:rPr lang="en-US" baseline="0" dirty="0"/>
              <a:t> use in pregnancy and by trimester are higher now than 20 years ago. </a:t>
            </a:r>
          </a:p>
          <a:p>
            <a:pPr marL="527050" marR="0" lvl="0" indent="-171450" algn="l" defTabSz="685983" rtl="0" eaLnBrk="1" fontAlgn="auto" latinLnBrk="0" hangingPunct="1">
              <a:lnSpc>
                <a:spcPct val="115000"/>
              </a:lnSpc>
              <a:spcBef>
                <a:spcPts val="0"/>
              </a:spcBef>
              <a:spcAft>
                <a:spcPts val="0"/>
              </a:spcAft>
              <a:buClr>
                <a:srgbClr val="444444"/>
              </a:buClr>
              <a:buSzPts val="800"/>
              <a:buFontTx/>
              <a:buChar char="-"/>
              <a:tabLst/>
              <a:defRPr/>
            </a:pPr>
            <a:endParaRPr lang="en-US" baseline="0" dirty="0"/>
          </a:p>
          <a:p>
            <a:pPr marL="527050" indent="-171450">
              <a:lnSpc>
                <a:spcPct val="115000"/>
              </a:lnSpc>
              <a:buClr>
                <a:srgbClr val="444444"/>
              </a:buClr>
              <a:buSzPts val="800"/>
              <a:buFont typeface="Arial" panose="020B0604020202020204" pitchFamily="34" charset="0"/>
              <a:buChar char="•"/>
            </a:pPr>
            <a:r>
              <a:rPr lang="en" dirty="0">
                <a:solidFill>
                  <a:srgbClr val="444444"/>
                </a:solidFill>
                <a:latin typeface="Calibri"/>
                <a:ea typeface="Calibri"/>
                <a:cs typeface="Calibri"/>
                <a:sym typeface="Calibri"/>
              </a:rPr>
              <a:t>With the recent changes in cannabis legalization, there has been an increased</a:t>
            </a:r>
            <a:r>
              <a:rPr lang="en" baseline="0" dirty="0">
                <a:solidFill>
                  <a:srgbClr val="444444"/>
                </a:solidFill>
                <a:latin typeface="Calibri"/>
                <a:ea typeface="Calibri"/>
                <a:cs typeface="Calibri"/>
                <a:sym typeface="Calibri"/>
              </a:rPr>
              <a:t> prevalence of use in pregnancy in part due to increased availability and perceived safety. </a:t>
            </a:r>
          </a:p>
          <a:p>
            <a:pPr marL="527050" indent="-171450">
              <a:lnSpc>
                <a:spcPct val="115000"/>
              </a:lnSpc>
              <a:buClr>
                <a:srgbClr val="444444"/>
              </a:buClr>
              <a:buSzPts val="800"/>
              <a:buFont typeface="Arial" panose="020B0604020202020204" pitchFamily="34" charset="0"/>
              <a:buChar char="•"/>
            </a:pPr>
            <a:endParaRPr lang="en" baseline="0" dirty="0">
              <a:solidFill>
                <a:srgbClr val="444444"/>
              </a:solidFill>
              <a:latin typeface="Calibri"/>
              <a:ea typeface="Calibri"/>
              <a:cs typeface="Calibri"/>
              <a:sym typeface="Calibri"/>
            </a:endParaRPr>
          </a:p>
          <a:p>
            <a:pPr marL="527050" indent="-171450">
              <a:lnSpc>
                <a:spcPct val="115000"/>
              </a:lnSpc>
              <a:buClr>
                <a:srgbClr val="444444"/>
              </a:buClr>
              <a:buSzPts val="800"/>
              <a:buFont typeface="Arial" panose="020B0604020202020204" pitchFamily="34" charset="0"/>
              <a:buChar char="•"/>
            </a:pPr>
            <a:r>
              <a:rPr lang="en" baseline="0" dirty="0">
                <a:solidFill>
                  <a:srgbClr val="444444"/>
                </a:solidFill>
                <a:latin typeface="Calibri"/>
                <a:ea typeface="Calibri"/>
                <a:cs typeface="Calibri"/>
                <a:sym typeface="Calibri"/>
              </a:rPr>
              <a:t>Most commonly it is used in pregnancy to treat nausea, sleep, stress and pain</a:t>
            </a:r>
          </a:p>
          <a:p>
            <a:pPr marL="527050" indent="-171450">
              <a:lnSpc>
                <a:spcPct val="115000"/>
              </a:lnSpc>
              <a:buClr>
                <a:srgbClr val="444444"/>
              </a:buClr>
              <a:buSzPts val="800"/>
              <a:buFont typeface="Arial" panose="020B0604020202020204" pitchFamily="34" charset="0"/>
              <a:buChar char="•"/>
            </a:pPr>
            <a:endParaRPr lang="en" baseline="0" dirty="0">
              <a:solidFill>
                <a:srgbClr val="444444"/>
              </a:solidFill>
              <a:latin typeface="Calibri"/>
              <a:ea typeface="Calibri"/>
              <a:cs typeface="Calibri"/>
              <a:sym typeface="Calibri"/>
            </a:endParaRPr>
          </a:p>
          <a:p>
            <a:pPr marL="527050" indent="-171450">
              <a:lnSpc>
                <a:spcPct val="115000"/>
              </a:lnSpc>
              <a:buClr>
                <a:srgbClr val="444444"/>
              </a:buClr>
              <a:buSzPts val="800"/>
              <a:buFont typeface="Arial" panose="020B0604020202020204" pitchFamily="34" charset="0"/>
              <a:buChar char="•"/>
            </a:pPr>
            <a:r>
              <a:rPr lang="en-US" dirty="0">
                <a:solidFill>
                  <a:srgbClr val="444444"/>
                </a:solidFill>
                <a:latin typeface="Calibri"/>
                <a:ea typeface="Calibri"/>
                <a:cs typeface="Calibri"/>
                <a:sym typeface="Calibri"/>
              </a:rPr>
              <a:t>The </a:t>
            </a:r>
            <a:r>
              <a:rPr lang="en" dirty="0">
                <a:solidFill>
                  <a:srgbClr val="444444"/>
                </a:solidFill>
                <a:latin typeface="Calibri"/>
                <a:ea typeface="Calibri"/>
                <a:cs typeface="Calibri"/>
                <a:sym typeface="Calibri"/>
              </a:rPr>
              <a:t>self-reported prevalence in pregnancy ranges typically from 2-5% but can be up to 30% in certain populations</a:t>
            </a:r>
          </a:p>
          <a:p>
            <a:pPr marL="527050" indent="-171450">
              <a:lnSpc>
                <a:spcPct val="115000"/>
              </a:lnSpc>
              <a:buClr>
                <a:srgbClr val="444444"/>
              </a:buClr>
              <a:buSzPts val="800"/>
              <a:buFont typeface="Arial" panose="020B0604020202020204" pitchFamily="34" charset="0"/>
              <a:buChar char="•"/>
            </a:pPr>
            <a:endParaRPr lang="en" dirty="0">
              <a:solidFill>
                <a:srgbClr val="444444"/>
              </a:solidFill>
              <a:latin typeface="Calibri"/>
              <a:cs typeface="Calibri"/>
              <a:sym typeface="Calibri"/>
            </a:endParaRPr>
          </a:p>
          <a:p>
            <a:pPr marL="527050" indent="-171450">
              <a:lnSpc>
                <a:spcPct val="115000"/>
              </a:lnSpc>
              <a:buClr>
                <a:srgbClr val="444444"/>
              </a:buClr>
              <a:buSzPts val="800"/>
              <a:buFont typeface="Arial" panose="020B0604020202020204" pitchFamily="34" charset="0"/>
              <a:buChar char="•"/>
            </a:pPr>
            <a:r>
              <a:rPr lang="en" baseline="0" dirty="0">
                <a:solidFill>
                  <a:srgbClr val="444444"/>
                </a:solidFill>
                <a:latin typeface="Calibri"/>
                <a:cs typeface="Calibri"/>
                <a:sym typeface="Calibri"/>
              </a:rPr>
              <a:t>t</a:t>
            </a:r>
            <a:r>
              <a:rPr lang="en-US" dirty="0"/>
              <a:t>he figure on the right highlights the increasing rates of cannabis use in pregnancy</a:t>
            </a:r>
            <a:r>
              <a:rPr lang="en-US" baseline="0" dirty="0"/>
              <a:t>, especially when compared to 20 years ago. </a:t>
            </a:r>
            <a:endParaRPr lang="en-US" sz="900" baseline="0" dirty="0">
              <a:latin typeface="+mn-lt"/>
            </a:endParaRPr>
          </a:p>
          <a:p>
            <a:pPr marL="527050" indent="-171450">
              <a:lnSpc>
                <a:spcPct val="115000"/>
              </a:lnSpc>
              <a:buClr>
                <a:srgbClr val="444444"/>
              </a:buClr>
              <a:buSzPts val="800"/>
              <a:buFont typeface="Arial" panose="020B0604020202020204" pitchFamily="34" charset="0"/>
              <a:buChar char="•"/>
            </a:pPr>
            <a:endParaRPr lang="en-US" sz="900" baseline="0" dirty="0">
              <a:latin typeface="+mn-lt"/>
            </a:endParaRPr>
          </a:p>
          <a:p>
            <a:pPr marL="527050" indent="-171450">
              <a:lnSpc>
                <a:spcPct val="115000"/>
              </a:lnSpc>
              <a:buClr>
                <a:srgbClr val="444444"/>
              </a:buClr>
              <a:buSzPts val="800"/>
              <a:buFont typeface="Arial" panose="020B0604020202020204" pitchFamily="34" charset="0"/>
              <a:buChar char="•"/>
            </a:pPr>
            <a:r>
              <a:rPr lang="en-US" sz="900" dirty="0">
                <a:latin typeface="+mn-lt"/>
              </a:rPr>
              <a:t>Additionally, COVID has affected people in several ways, such as more people seeking strategies to combat stress including increased cannabis use. During the pandemic, the incidence of cannabis use in pregnancy has gone up 25%</a:t>
            </a:r>
          </a:p>
          <a:p>
            <a:pPr marL="527050" marR="0" lvl="0" indent="-171450" algn="l" defTabSz="685983" rtl="0" eaLnBrk="1" fontAlgn="auto" latinLnBrk="0" hangingPunct="1">
              <a:lnSpc>
                <a:spcPct val="115000"/>
              </a:lnSpc>
              <a:spcBef>
                <a:spcPts val="0"/>
              </a:spcBef>
              <a:spcAft>
                <a:spcPts val="0"/>
              </a:spcAft>
              <a:buClr>
                <a:srgbClr val="444444"/>
              </a:buClr>
              <a:buSzPts val="800"/>
              <a:buFontTx/>
              <a:buChar char="-"/>
              <a:tabLst/>
              <a:defRPr/>
            </a:pPr>
            <a:endParaRPr lang="en-US" dirty="0"/>
          </a:p>
          <a:p>
            <a:pPr marL="527050" indent="-171450">
              <a:lnSpc>
                <a:spcPct val="115000"/>
              </a:lnSpc>
              <a:buClr>
                <a:srgbClr val="444444"/>
              </a:buClr>
              <a:buSzPts val="800"/>
              <a:buFontTx/>
              <a:buChar char="-"/>
            </a:pPr>
            <a:endParaRPr lang="en" dirty="0">
              <a:solidFill>
                <a:srgbClr val="444444"/>
              </a:solidFill>
              <a:latin typeface="Calibri"/>
              <a:ea typeface="Calibri"/>
              <a:cs typeface="Calibri"/>
            </a:endParaRPr>
          </a:p>
          <a:p>
            <a:pPr marL="0" lvl="0" indent="0" algn="l" rtl="0">
              <a:lnSpc>
                <a:spcPct val="115000"/>
              </a:lnSpc>
              <a:spcBef>
                <a:spcPts val="0"/>
              </a:spcBef>
              <a:spcAft>
                <a:spcPts val="0"/>
              </a:spcAft>
              <a:buNone/>
            </a:pPr>
            <a:endParaRPr sz="1000" dirty="0"/>
          </a:p>
        </p:txBody>
      </p:sp>
    </p:spTree>
    <p:extLst>
      <p:ext uri="{BB962C8B-B14F-4D97-AF65-F5344CB8AC3E}">
        <p14:creationId xmlns:p14="http://schemas.microsoft.com/office/powerpoint/2010/main" val="1630488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8"/>
        <p:cNvGrpSpPr/>
        <p:nvPr/>
      </p:nvGrpSpPr>
      <p:grpSpPr>
        <a:xfrm>
          <a:off x="0" y="0"/>
          <a:ext cx="0" cy="0"/>
          <a:chOff x="0" y="0"/>
          <a:chExt cx="0" cy="0"/>
        </a:xfrm>
      </p:grpSpPr>
      <p:sp>
        <p:nvSpPr>
          <p:cNvPr id="2279" name="Google Shape;2279;g1194bab47fe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0" name="Google Shape;2280;g1194bab47fe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indent="-298450">
              <a:buFontTx/>
              <a:buChar char="-"/>
            </a:pPr>
            <a:r>
              <a:rPr lang="en-US" sz="1100" dirty="0">
                <a:latin typeface="+mn-lt"/>
              </a:rPr>
              <a:t>Additionally, COVID has affected this country in various ways, often people have sought strategies to combat stress and social constraints. </a:t>
            </a:r>
          </a:p>
          <a:p>
            <a:pPr marL="457200" indent="-298450">
              <a:buFontTx/>
              <a:buChar char="-"/>
            </a:pPr>
            <a:endParaRPr lang="en-US" sz="1100" dirty="0">
              <a:latin typeface="+mn-lt"/>
            </a:endParaRPr>
          </a:p>
          <a:p>
            <a:pPr marL="457200" indent="-298450">
              <a:buFontTx/>
              <a:buChar char="-"/>
            </a:pPr>
            <a:r>
              <a:rPr lang="en-US" sz="1100" dirty="0">
                <a:latin typeface="+mn-lt"/>
              </a:rPr>
              <a:t>Within </a:t>
            </a:r>
            <a:r>
              <a:rPr lang="en-US" sz="1100" dirty="0" err="1">
                <a:latin typeface="+mn-lt"/>
              </a:rPr>
              <a:t>California,cannabis</a:t>
            </a:r>
            <a:r>
              <a:rPr lang="en-US" sz="1100" dirty="0">
                <a:latin typeface="+mn-lt"/>
              </a:rPr>
              <a:t> retailers were considered an essential business and remained open during the pandemic and even had record sales in 2020.</a:t>
            </a:r>
          </a:p>
          <a:p>
            <a:pPr marL="457200" indent="-298450">
              <a:buFontTx/>
              <a:buChar char="-"/>
            </a:pPr>
            <a:endParaRPr lang="en-US" sz="1100" dirty="0">
              <a:latin typeface="+mn-lt"/>
            </a:endParaRPr>
          </a:p>
          <a:p>
            <a:pPr marL="457200" indent="-298450">
              <a:buFontTx/>
              <a:buChar char="-"/>
            </a:pPr>
            <a:r>
              <a:rPr lang="en-US" sz="1100" dirty="0">
                <a:latin typeface="+mn-lt"/>
              </a:rPr>
              <a:t>Within the Kaiser Northern California Hospital system, they looked at rates of prenatal cannabis use prior to and during the COVID-19</a:t>
            </a:r>
            <a:r>
              <a:rPr lang="en-US" sz="1100" b="0" i="0" u="none" strike="noStrike" cap="none" dirty="0">
                <a:solidFill>
                  <a:srgbClr val="000000"/>
                </a:solidFill>
                <a:effectLst/>
                <a:latin typeface="+mn-lt"/>
                <a:ea typeface="Arial"/>
                <a:cs typeface="Arial"/>
                <a:sym typeface="Arial"/>
              </a:rPr>
              <a:t> pandemic.</a:t>
            </a:r>
          </a:p>
          <a:p>
            <a:pPr marL="457200" indent="-298450">
              <a:buFontTx/>
              <a:buChar char="-"/>
            </a:pPr>
            <a:endParaRPr lang="en-US" sz="1100" b="0" i="0" u="none" strike="noStrike" cap="none" dirty="0">
              <a:solidFill>
                <a:srgbClr val="000000"/>
              </a:solidFill>
              <a:effectLst/>
              <a:latin typeface="+mn-lt"/>
              <a:ea typeface="Arial"/>
              <a:cs typeface="Arial"/>
              <a:sym typeface="Arial"/>
            </a:endParaRPr>
          </a:p>
          <a:p>
            <a:pPr marL="457200" indent="-298450">
              <a:buFontTx/>
              <a:buChar char="-"/>
            </a:pPr>
            <a:r>
              <a:rPr lang="en-US" sz="1100" b="0" i="0" u="none" strike="noStrike" cap="none" dirty="0">
                <a:solidFill>
                  <a:srgbClr val="000000"/>
                </a:solidFill>
                <a:effectLst/>
                <a:latin typeface="+mn-lt"/>
                <a:ea typeface="Arial"/>
                <a:cs typeface="Arial"/>
                <a:sym typeface="Arial"/>
              </a:rPr>
              <a:t>Before the pandemic (CLICK), the standardized rate of prenatal cannabis use was 6.75% of pregnancies and that rate increased to (CLICK) 8.14% of pregnancies during the pandemic. </a:t>
            </a:r>
          </a:p>
          <a:p>
            <a:pPr marL="457200" indent="-298450">
              <a:buFontTx/>
              <a:buChar char="-"/>
            </a:pPr>
            <a:endParaRPr lang="en-US" sz="1100" b="0" i="0" u="none" strike="noStrike" cap="none" dirty="0">
              <a:solidFill>
                <a:srgbClr val="000000"/>
              </a:solidFill>
              <a:effectLst/>
              <a:latin typeface="+mn-lt"/>
              <a:ea typeface="Arial"/>
              <a:cs typeface="Arial"/>
              <a:sym typeface="Arial"/>
            </a:endParaRPr>
          </a:p>
          <a:p>
            <a:pPr marL="457200" indent="-298450">
              <a:buFontTx/>
              <a:buChar char="-"/>
            </a:pPr>
            <a:r>
              <a:rPr lang="en-US" sz="1100" dirty="0">
                <a:latin typeface="+mn-lt"/>
              </a:rPr>
              <a:t>This suggests that prenatal</a:t>
            </a:r>
            <a:r>
              <a:rPr lang="en-US" sz="1100" b="0" i="0" u="none" strike="noStrike" cap="none" baseline="0" dirty="0">
                <a:solidFill>
                  <a:srgbClr val="000000"/>
                </a:solidFill>
                <a:effectLst/>
                <a:latin typeface="+mn-lt"/>
                <a:ea typeface="Arial"/>
                <a:cs typeface="Arial"/>
                <a:sym typeface="Arial"/>
              </a:rPr>
              <a:t> cannabis </a:t>
            </a:r>
            <a:r>
              <a:rPr lang="en-US" sz="1100" b="0" i="0" u="none" strike="noStrike" cap="none" dirty="0">
                <a:solidFill>
                  <a:srgbClr val="000000"/>
                </a:solidFill>
                <a:effectLst/>
                <a:latin typeface="+mn-lt"/>
                <a:ea typeface="Arial"/>
                <a:cs typeface="Arial"/>
                <a:sym typeface="Arial"/>
              </a:rPr>
              <a:t>use has increased by 25% during the pandemic vs. during the 15 months before the pandemic. </a:t>
            </a:r>
            <a:br>
              <a:rPr lang="en-US" sz="1100" b="0" i="0" u="none" strike="noStrike" cap="none" dirty="0">
                <a:solidFill>
                  <a:srgbClr val="000000"/>
                </a:solidFill>
                <a:effectLst/>
                <a:latin typeface="+mn-lt"/>
                <a:ea typeface="Arial"/>
                <a:cs typeface="Arial"/>
                <a:sym typeface="Arial"/>
              </a:rPr>
            </a:br>
            <a:endParaRPr lang="en-US" sz="1100" b="0" i="0" u="none" strike="noStrike" cap="none" dirty="0">
              <a:solidFill>
                <a:srgbClr val="000000"/>
              </a:solidFill>
              <a:effectLst/>
              <a:latin typeface="+mn-lt"/>
              <a:ea typeface="Arial"/>
              <a:cs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997399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I have no relevant disclosures or conflicts of interest</a:t>
            </a:r>
          </a:p>
          <a:p>
            <a:endParaRPr lang="en-US" dirty="0"/>
          </a:p>
          <a:p>
            <a:endParaRPr lang="en-US" dirty="0"/>
          </a:p>
        </p:txBody>
      </p:sp>
      <p:sp>
        <p:nvSpPr>
          <p:cNvPr id="4" name="Slide Number Placeholder 3"/>
          <p:cNvSpPr>
            <a:spLocks noGrp="1"/>
          </p:cNvSpPr>
          <p:nvPr>
            <p:ph type="sldNum" sz="quarter" idx="5"/>
          </p:nvPr>
        </p:nvSpPr>
        <p:spPr/>
        <p:txBody>
          <a:bodyPr/>
          <a:lstStyle/>
          <a:p>
            <a:fld id="{DD24AC36-E3D5-4F6D-93B5-A0CDF550E4F8}" type="slidenum">
              <a:rPr lang="en-US" smtClean="0"/>
              <a:t>2</a:t>
            </a:fld>
            <a:endParaRPr lang="en-US"/>
          </a:p>
        </p:txBody>
      </p:sp>
    </p:spTree>
    <p:extLst>
      <p:ext uri="{BB962C8B-B14F-4D97-AF65-F5344CB8AC3E}">
        <p14:creationId xmlns:p14="http://schemas.microsoft.com/office/powerpoint/2010/main" val="1111400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 name="Shape 2191"/>
          <p:cNvSpPr>
            <a:spLocks noGrp="1" noRot="1" noChangeAspect="1"/>
          </p:cNvSpPr>
          <p:nvPr>
            <p:ph type="sldImg"/>
          </p:nvPr>
        </p:nvSpPr>
        <p:spPr>
          <a:xfrm>
            <a:off x="381000" y="685800"/>
            <a:ext cx="6096000" cy="3429000"/>
          </a:xfrm>
          <a:prstGeom prst="rect">
            <a:avLst/>
          </a:prstGeom>
        </p:spPr>
        <p:txBody>
          <a:bodyPr/>
          <a:lstStyle/>
          <a:p>
            <a:endParaRPr/>
          </a:p>
        </p:txBody>
      </p:sp>
      <p:sp>
        <p:nvSpPr>
          <p:cNvPr id="2192" name="Shape 2192"/>
          <p:cNvSpPr>
            <a:spLocks noGrp="1"/>
          </p:cNvSpPr>
          <p:nvPr>
            <p:ph type="body" sz="quarter" idx="1"/>
          </p:nvPr>
        </p:nvSpPr>
        <p:spPr>
          <a:prstGeom prst="rect">
            <a:avLst/>
          </a:prstGeom>
        </p:spPr>
        <p:txBody>
          <a:bodyPr/>
          <a:lstStyle/>
          <a:p>
            <a:pPr marL="0" indent="0">
              <a:buNone/>
            </a:pPr>
            <a:r>
              <a:rPr lang="en-US" dirty="0"/>
              <a:t>- In part, the rising prevalence of use in pregnancy is due to the perceived benefits. Because cannabis is derived from the cannabis plant, it is often perceived as natural and safe. </a:t>
            </a:r>
          </a:p>
          <a:p>
            <a:pPr marL="0" indent="0">
              <a:buNone/>
            </a:pPr>
            <a:endParaRPr lang="en-US" dirty="0"/>
          </a:p>
          <a:p>
            <a:pPr marL="0" indent="0">
              <a:buNone/>
            </a:pPr>
            <a:r>
              <a:rPr lang="en-US" dirty="0"/>
              <a:t>- Above are a list of the reported and perceived benefits people report in pregnancy, namely it is used to manage some of the most common symptoms in pregnancy. </a:t>
            </a:r>
          </a:p>
          <a:p>
            <a:pPr marL="0" indent="0">
              <a:buNone/>
            </a:pPr>
            <a:endParaRPr lang="en-US" dirty="0"/>
          </a:p>
          <a:p>
            <a:pPr marL="0" indent="0">
              <a:buNone/>
            </a:pPr>
            <a:r>
              <a:rPr lang="en-US" dirty="0"/>
              <a:t>- A prior study found that 96% of pregnant people who used cannabis were self medicating for pregnancy induced nausea </a:t>
            </a:r>
          </a:p>
          <a:p>
            <a:pPr marL="0" indent="0">
              <a:buNone/>
            </a:pPr>
            <a:endParaRPr lang="en-US" dirty="0"/>
          </a:p>
          <a:p>
            <a:pPr marL="0" indent="0">
              <a:buNone/>
            </a:pPr>
            <a:r>
              <a:rPr lang="en-US" dirty="0"/>
              <a:t>- A lot of patients have reported uncertainty regarding the specific health risks, including a lack of information about explicit harms to the fetus, especially when compared to the known risks of substances including tobacco, alcohol and other recreational drugs. This has led people to believe tobacco or alcohol could be more dangerous in pregnancy than cannabis. </a:t>
            </a:r>
          </a:p>
          <a:p>
            <a:pPr marL="0" lvl="0" indent="0" algn="l" rtl="0">
              <a:spcBef>
                <a:spcPts val="1200"/>
              </a:spcBef>
              <a:spcAft>
                <a:spcPts val="0"/>
              </a:spcAft>
              <a:buNone/>
            </a:pPr>
            <a:endParaRPr lang="en-US" dirty="0"/>
          </a:p>
          <a:p>
            <a:pPr>
              <a:defRPr sz="1100"/>
            </a:pPr>
            <a:endParaRPr lang="en-US" dirty="0"/>
          </a:p>
          <a:p>
            <a:pPr>
              <a:defRPr sz="1100"/>
            </a:pPr>
            <a:endParaRPr lang="en-US" dirty="0"/>
          </a:p>
        </p:txBody>
      </p:sp>
    </p:spTree>
    <p:extLst>
      <p:ext uri="{BB962C8B-B14F-4D97-AF65-F5344CB8AC3E}">
        <p14:creationId xmlns:p14="http://schemas.microsoft.com/office/powerpoint/2010/main" val="1558132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6"/>
        <p:cNvGrpSpPr/>
        <p:nvPr/>
      </p:nvGrpSpPr>
      <p:grpSpPr>
        <a:xfrm>
          <a:off x="0" y="0"/>
          <a:ext cx="0" cy="0"/>
          <a:chOff x="0" y="0"/>
          <a:chExt cx="0" cy="0"/>
        </a:xfrm>
      </p:grpSpPr>
      <p:sp>
        <p:nvSpPr>
          <p:cNvPr id="3057" name="Google Shape;3057;g1194bab47f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8" name="Google Shape;3058;g1194bab47f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buFontTx/>
              <a:buChar char="-"/>
            </a:pPr>
            <a:r>
              <a:rPr lang="en" dirty="0"/>
              <a:t>Prior studies have demonstrated insufficient counseling in obstetric visits. One study examined 468 audio recorded first obstetric encounters in which approximately 19% disclosed cannabis use, within these only in half did a healthcare provider respond to cannabis use disclosures or offer counseling. When counseling was offered it consisted of general statements without specific information or risks or outcomes. </a:t>
            </a:r>
            <a:endParaRPr lang="en-US" dirty="0"/>
          </a:p>
          <a:p>
            <a:pPr marL="171450" indent="-171450">
              <a:buFontTx/>
              <a:buChar char="-"/>
            </a:pPr>
            <a:endParaRPr lang="en-US" dirty="0"/>
          </a:p>
          <a:p>
            <a:pPr marL="171450" indent="-171450">
              <a:buFontTx/>
              <a:buChar char="-"/>
            </a:pPr>
            <a:r>
              <a:rPr lang="en" dirty="0"/>
              <a:t>So if our patients don't feel like they are getting adequate information at their obstetric visits, where else are they looking? </a:t>
            </a:r>
          </a:p>
          <a:p>
            <a:pPr marL="171450" indent="-171450">
              <a:buFontTx/>
              <a:buChar char="-"/>
            </a:pPr>
            <a:endParaRPr lang="en" dirty="0"/>
          </a:p>
          <a:p>
            <a:pPr marL="171450" indent="-171450">
              <a:buFontTx/>
              <a:buChar char="-"/>
            </a:pPr>
            <a:r>
              <a:rPr lang="en" dirty="0"/>
              <a:t>To the right is an image after performing a google search. Often people look to internet searches to provide them information. These internet searches include parenting blogs and online groups including those on </a:t>
            </a:r>
            <a:r>
              <a:rPr lang="en" dirty="0" err="1"/>
              <a:t>facebook</a:t>
            </a:r>
            <a:r>
              <a:rPr lang="en" dirty="0"/>
              <a:t>. In addition to the internet, some have turned to calling dispensaries for information to avoid stigma that may come when asking their healthcare providers.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426236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4708" indent="-174708">
              <a:buFontTx/>
              <a:buChar char="-"/>
            </a:pPr>
            <a:r>
              <a:rPr lang="en-US" altLang="en-US" sz="1100" dirty="0">
                <a:latin typeface="Calibri" panose="020F0502020204030204" pitchFamily="34" charset="0"/>
                <a:cs typeface="Calibri" panose="020F0502020204030204" pitchFamily="34" charset="0"/>
              </a:rPr>
              <a:t>Because there are many different vehicles of</a:t>
            </a:r>
            <a:r>
              <a:rPr lang="en-US" altLang="en-US" sz="1100" baseline="0" dirty="0">
                <a:latin typeface="Calibri" panose="020F0502020204030204" pitchFamily="34" charset="0"/>
                <a:cs typeface="Calibri" panose="020F0502020204030204" pitchFamily="34" charset="0"/>
              </a:rPr>
              <a:t> marijuana used, </a:t>
            </a:r>
            <a:r>
              <a:rPr lang="en-US" altLang="en-US" sz="1100" dirty="0">
                <a:latin typeface="Calibri" panose="020F0502020204030204" pitchFamily="34" charset="0"/>
                <a:cs typeface="Calibri" panose="020F0502020204030204" pitchFamily="34" charset="0"/>
              </a:rPr>
              <a:t>I want to take a moment to talk about the methods for marijuana testing in pregnancy. This is because testing can be affected by BMI, frequency of use, when marijuana was last used,  and the delivery vehicle of marijuana used.</a:t>
            </a:r>
          </a:p>
          <a:p>
            <a:pPr marL="174708" indent="-174708">
              <a:buFontTx/>
              <a:buChar char="-"/>
            </a:pPr>
            <a:endParaRPr lang="en-US" altLang="en-US" sz="1100" dirty="0">
              <a:latin typeface="Calibri" panose="020F0502020204030204" pitchFamily="34" charset="0"/>
              <a:cs typeface="Calibri" panose="020F0502020204030204" pitchFamily="34" charset="0"/>
            </a:endParaRPr>
          </a:p>
          <a:p>
            <a:pPr marL="174708" indent="-174708">
              <a:buFontTx/>
              <a:buChar char="-"/>
            </a:pPr>
            <a:r>
              <a:rPr lang="en-US" altLang="en-US" sz="1100" dirty="0">
                <a:latin typeface="Calibri" panose="020F0502020204030204" pitchFamily="34" charset="0"/>
                <a:cs typeface="Calibri" panose="020F0502020204030204" pitchFamily="34" charset="0"/>
              </a:rPr>
              <a:t>In</a:t>
            </a:r>
            <a:r>
              <a:rPr lang="en-US" altLang="en-US" sz="1100" baseline="0" dirty="0">
                <a:latin typeface="Calibri" panose="020F0502020204030204" pitchFamily="34" charset="0"/>
                <a:cs typeface="Calibri" panose="020F0502020204030204" pitchFamily="34" charset="0"/>
              </a:rPr>
              <a:t> regards to the m</a:t>
            </a:r>
            <a:r>
              <a:rPr lang="en-US" altLang="en-US" sz="1100" dirty="0">
                <a:latin typeface="Calibri" panose="020F0502020204030204" pitchFamily="34" charset="0"/>
                <a:cs typeface="Calibri" panose="020F0502020204030204" pitchFamily="34" charset="0"/>
              </a:rPr>
              <a:t>aternal methods for testing, these include </a:t>
            </a:r>
            <a:r>
              <a:rPr lang="en-US" altLang="en-US" sz="1100" dirty="0" err="1">
                <a:latin typeface="Calibri" panose="020F0502020204030204" pitchFamily="34" charset="0"/>
                <a:cs typeface="Calibri" panose="020F0502020204030204" pitchFamily="34" charset="0"/>
              </a:rPr>
              <a:t>include</a:t>
            </a:r>
            <a:r>
              <a:rPr lang="en-US" altLang="en-US" sz="1100" dirty="0">
                <a:latin typeface="Calibri" panose="020F0502020204030204" pitchFamily="34" charset="0"/>
                <a:cs typeface="Calibri" panose="020F0502020204030204" pitchFamily="34" charset="0"/>
              </a:rPr>
              <a:t> serum (which</a:t>
            </a:r>
            <a:r>
              <a:rPr lang="en-US" altLang="en-US" sz="1100" baseline="0" dirty="0">
                <a:latin typeface="Calibri" panose="020F0502020204030204" pitchFamily="34" charset="0"/>
                <a:cs typeface="Calibri" panose="020F0502020204030204" pitchFamily="34" charset="0"/>
              </a:rPr>
              <a:t> can detect use in the past 2-3</a:t>
            </a:r>
            <a:r>
              <a:rPr lang="en-US" altLang="en-US" sz="1100" dirty="0">
                <a:latin typeface="Calibri" panose="020F0502020204030204" pitchFamily="34" charset="0"/>
                <a:cs typeface="Calibri" panose="020F0502020204030204" pitchFamily="34" charset="0"/>
              </a:rPr>
              <a:t> days), urine (which detects occasional use in the last 2-3 days or the past few weeks in the chronic</a:t>
            </a:r>
            <a:r>
              <a:rPr lang="en-US" altLang="en-US" sz="1100" baseline="0" dirty="0">
                <a:latin typeface="Calibri" panose="020F0502020204030204" pitchFamily="34" charset="0"/>
                <a:cs typeface="Calibri" panose="020F0502020204030204" pitchFamily="34" charset="0"/>
              </a:rPr>
              <a:t> user) </a:t>
            </a:r>
            <a:r>
              <a:rPr lang="en-US" altLang="en-US" sz="1100" dirty="0">
                <a:latin typeface="Calibri" panose="020F0502020204030204" pitchFamily="34" charset="0"/>
                <a:cs typeface="Calibri" panose="020F0502020204030204" pitchFamily="34" charset="0"/>
              </a:rPr>
              <a:t>and hair</a:t>
            </a:r>
            <a:r>
              <a:rPr lang="en-US" altLang="en-US" sz="1100" baseline="0" dirty="0">
                <a:latin typeface="Calibri" panose="020F0502020204030204" pitchFamily="34" charset="0"/>
                <a:cs typeface="Calibri" panose="020F0502020204030204" pitchFamily="34" charset="0"/>
              </a:rPr>
              <a:t> (which detects use up to 90 days prior).</a:t>
            </a:r>
            <a:endParaRPr lang="en-US" altLang="en-US" sz="1100" dirty="0">
              <a:latin typeface="Calibri" panose="020F0502020204030204" pitchFamily="34" charset="0"/>
              <a:cs typeface="Calibri" panose="020F0502020204030204" pitchFamily="34" charset="0"/>
            </a:endParaRPr>
          </a:p>
          <a:p>
            <a:pPr marL="174708" indent="-174708">
              <a:buFontTx/>
              <a:buChar char="-"/>
            </a:pPr>
            <a:endParaRPr lang="en-US" altLang="en-US" sz="1100" dirty="0">
              <a:latin typeface="Calibri" panose="020F0502020204030204" pitchFamily="34" charset="0"/>
              <a:cs typeface="Calibri" panose="020F0502020204030204" pitchFamily="34" charset="0"/>
            </a:endParaRPr>
          </a:p>
          <a:p>
            <a:pPr marL="174708" indent="-174708">
              <a:buFontTx/>
              <a:buChar char="-"/>
            </a:pPr>
            <a:r>
              <a:rPr lang="en-US" altLang="en-US" sz="1100" dirty="0">
                <a:latin typeface="Calibri" panose="020F0502020204030204" pitchFamily="34" charset="0"/>
                <a:cs typeface="Calibri" panose="020F0502020204030204" pitchFamily="34" charset="0"/>
              </a:rPr>
              <a:t>Neonatal methods for testing include umbilical cord homogenate and meconium.</a:t>
            </a:r>
          </a:p>
          <a:p>
            <a:pPr marL="631908" lvl="1" indent="-174708">
              <a:buFontTx/>
              <a:buChar char="-"/>
            </a:pPr>
            <a:r>
              <a:rPr lang="en-US" altLang="en-US" sz="1100" dirty="0">
                <a:latin typeface="Calibri" panose="020F0502020204030204" pitchFamily="34" charset="0"/>
                <a:cs typeface="Calibri" panose="020F0502020204030204" pitchFamily="34" charset="0"/>
              </a:rPr>
              <a:t> Umbilical cord homogenate is a send out lab and is easier to collect than meconium. Of note</a:t>
            </a:r>
            <a:r>
              <a:rPr lang="en-US" altLang="en-US" sz="1100" baseline="0" dirty="0">
                <a:latin typeface="Calibri" panose="020F0502020204030204" pitchFamily="34" charset="0"/>
                <a:cs typeface="Calibri" panose="020F0502020204030204" pitchFamily="34" charset="0"/>
              </a:rPr>
              <a:t>, </a:t>
            </a:r>
            <a:r>
              <a:rPr lang="en-US" altLang="en-US" sz="1100" dirty="0">
                <a:latin typeface="Calibri" panose="020F0502020204030204" pitchFamily="34" charset="0"/>
                <a:cs typeface="Calibri" panose="020F0502020204030204" pitchFamily="34" charset="0"/>
              </a:rPr>
              <a:t>THC deposits evenly across the length of the cord</a:t>
            </a:r>
            <a:r>
              <a:rPr lang="en-US" altLang="en-US" sz="1100" baseline="0" dirty="0">
                <a:latin typeface="Calibri" panose="020F0502020204030204" pitchFamily="34" charset="0"/>
                <a:cs typeface="Calibri" panose="020F0502020204030204" pitchFamily="34" charset="0"/>
              </a:rPr>
              <a:t> so it doesn’t matter which segment of cord is sent.</a:t>
            </a:r>
            <a:endParaRPr lang="en-US" altLang="en-US" sz="1100" dirty="0">
              <a:latin typeface="Calibri" panose="020F0502020204030204" pitchFamily="34" charset="0"/>
              <a:cs typeface="Calibri" panose="020F0502020204030204" pitchFamily="34" charset="0"/>
            </a:endParaRPr>
          </a:p>
          <a:p>
            <a:pPr marL="631908" lvl="1" indent="-174708">
              <a:buFontTx/>
              <a:buChar char="-"/>
            </a:pPr>
            <a:r>
              <a:rPr lang="en-US" altLang="en-US" sz="1100" dirty="0">
                <a:latin typeface="Calibri" panose="020F0502020204030204" pitchFamily="34" charset="0"/>
                <a:cs typeface="Calibri" panose="020F0502020204030204" pitchFamily="34" charset="0"/>
              </a:rPr>
              <a:t>It is important to know</a:t>
            </a:r>
            <a:r>
              <a:rPr lang="en-US" altLang="en-US" sz="1100" baseline="0" dirty="0">
                <a:latin typeface="Calibri" panose="020F0502020204030204" pitchFamily="34" charset="0"/>
                <a:cs typeface="Calibri" panose="020F0502020204030204" pitchFamily="34" charset="0"/>
              </a:rPr>
              <a:t> that </a:t>
            </a:r>
            <a:r>
              <a:rPr lang="en-US" altLang="en-US" sz="1100" dirty="0">
                <a:latin typeface="Calibri" panose="020F0502020204030204" pitchFamily="34" charset="0"/>
                <a:cs typeface="Calibri" panose="020F0502020204030204" pitchFamily="34" charset="0"/>
              </a:rPr>
              <a:t>m</a:t>
            </a:r>
            <a:r>
              <a:rPr lang="en-US" altLang="en-US" sz="1100" dirty="0">
                <a:latin typeface="Calibri" panose="020F0502020204030204" pitchFamily="34" charset="0"/>
                <a:ea typeface="Noto Serif" charset="0"/>
                <a:cs typeface="Calibri" panose="020F0502020204030204" pitchFamily="34" charset="0"/>
              </a:rPr>
              <a:t>econium may be more sensitive than cord homogenate testing, but it is only available after 24 weeks gestation,</a:t>
            </a:r>
            <a:r>
              <a:rPr lang="en-US" altLang="en-US" sz="1100" baseline="0" dirty="0">
                <a:latin typeface="Calibri" panose="020F0502020204030204" pitchFamily="34" charset="0"/>
                <a:ea typeface="Noto Serif" charset="0"/>
                <a:cs typeface="Calibri" panose="020F0502020204030204" pitchFamily="34" charset="0"/>
              </a:rPr>
              <a:t> </a:t>
            </a:r>
            <a:r>
              <a:rPr lang="en-US" altLang="en-US" sz="1100" dirty="0">
                <a:latin typeface="Calibri" panose="020F0502020204030204" pitchFamily="34" charset="0"/>
                <a:ea typeface="Noto Serif" charset="0"/>
                <a:cs typeface="Calibri" panose="020F0502020204030204" pitchFamily="34" charset="0"/>
              </a:rPr>
              <a:t>is usually passed within 48hrs of birth, and often requires coordinated effort for collection.</a:t>
            </a: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defRPr>
            </a:lvl1pPr>
            <a:lvl2pPr marL="757066" indent="-291179">
              <a:spcBef>
                <a:spcPct val="30000"/>
              </a:spcBef>
              <a:defRPr sz="1200">
                <a:solidFill>
                  <a:schemeClr val="tx1"/>
                </a:solidFill>
                <a:latin typeface="Calibri" charset="0"/>
              </a:defRPr>
            </a:lvl2pPr>
            <a:lvl3pPr marL="1164717" indent="-232943">
              <a:spcBef>
                <a:spcPct val="30000"/>
              </a:spcBef>
              <a:defRPr sz="1200">
                <a:solidFill>
                  <a:schemeClr val="tx1"/>
                </a:solidFill>
                <a:latin typeface="Calibri" charset="0"/>
              </a:defRPr>
            </a:lvl3pPr>
            <a:lvl4pPr marL="1630604" indent="-232943">
              <a:spcBef>
                <a:spcPct val="30000"/>
              </a:spcBef>
              <a:defRPr sz="1200">
                <a:solidFill>
                  <a:schemeClr val="tx1"/>
                </a:solidFill>
                <a:latin typeface="Calibri" charset="0"/>
              </a:defRPr>
            </a:lvl4pPr>
            <a:lvl5pPr marL="2096491" indent="-232943">
              <a:spcBef>
                <a:spcPct val="30000"/>
              </a:spcBef>
              <a:defRPr sz="1200">
                <a:solidFill>
                  <a:schemeClr val="tx1"/>
                </a:solidFill>
                <a:latin typeface="Calibri" charset="0"/>
              </a:defRPr>
            </a:lvl5pPr>
            <a:lvl6pPr marL="2562377" indent="-232943" eaLnBrk="0" fontAlgn="base" hangingPunct="0">
              <a:spcBef>
                <a:spcPct val="30000"/>
              </a:spcBef>
              <a:spcAft>
                <a:spcPct val="0"/>
              </a:spcAft>
              <a:defRPr sz="1200">
                <a:solidFill>
                  <a:schemeClr val="tx1"/>
                </a:solidFill>
                <a:latin typeface="Calibri" charset="0"/>
              </a:defRPr>
            </a:lvl6pPr>
            <a:lvl7pPr marL="3028264" indent="-232943" eaLnBrk="0" fontAlgn="base" hangingPunct="0">
              <a:spcBef>
                <a:spcPct val="30000"/>
              </a:spcBef>
              <a:spcAft>
                <a:spcPct val="0"/>
              </a:spcAft>
              <a:defRPr sz="1200">
                <a:solidFill>
                  <a:schemeClr val="tx1"/>
                </a:solidFill>
                <a:latin typeface="Calibri" charset="0"/>
              </a:defRPr>
            </a:lvl7pPr>
            <a:lvl8pPr marL="3494151" indent="-232943" eaLnBrk="0" fontAlgn="base" hangingPunct="0">
              <a:spcBef>
                <a:spcPct val="30000"/>
              </a:spcBef>
              <a:spcAft>
                <a:spcPct val="0"/>
              </a:spcAft>
              <a:defRPr sz="1200">
                <a:solidFill>
                  <a:schemeClr val="tx1"/>
                </a:solidFill>
                <a:latin typeface="Calibri" charset="0"/>
              </a:defRPr>
            </a:lvl8pPr>
            <a:lvl9pPr marL="3960038" indent="-232943" eaLnBrk="0" fontAlgn="base" hangingPunct="0">
              <a:spcBef>
                <a:spcPct val="30000"/>
              </a:spcBef>
              <a:spcAft>
                <a:spcPct val="0"/>
              </a:spcAft>
              <a:defRPr sz="1200">
                <a:solidFill>
                  <a:schemeClr val="tx1"/>
                </a:solidFill>
                <a:latin typeface="Calibri" charset="0"/>
              </a:defRPr>
            </a:lvl9pPr>
          </a:lstStyle>
          <a:p>
            <a:pPr>
              <a:spcBef>
                <a:spcPct val="0"/>
              </a:spcBef>
            </a:pPr>
            <a:fld id="{8B7FA85F-6BF1-3448-8F84-1B181488B1A6}" type="slidenum">
              <a:rPr lang="en-US" altLang="en-US">
                <a:latin typeface="Garamond" charset="0"/>
                <a:ea typeface="Arial" charset="0"/>
                <a:cs typeface="Arial" charset="0"/>
              </a:rPr>
              <a:pPr>
                <a:spcBef>
                  <a:spcPct val="0"/>
                </a:spcBef>
              </a:pPr>
              <a:t>22</a:t>
            </a:fld>
            <a:endParaRPr lang="en-US" altLang="en-US">
              <a:latin typeface="Garamond" charset="0"/>
              <a:ea typeface="Arial" charset="0"/>
              <a:cs typeface="Arial" charset="0"/>
            </a:endParaRPr>
          </a:p>
        </p:txBody>
      </p:sp>
    </p:spTree>
    <p:extLst>
      <p:ext uri="{BB962C8B-B14F-4D97-AF65-F5344CB8AC3E}">
        <p14:creationId xmlns:p14="http://schemas.microsoft.com/office/powerpoint/2010/main" val="39649465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4708" indent="-174708">
              <a:buFontTx/>
              <a:buChar char="-"/>
            </a:pPr>
            <a:r>
              <a:rPr lang="en-US" altLang="en-US" sz="1100" dirty="0">
                <a:latin typeface="Calibri" panose="020F0502020204030204" pitchFamily="34" charset="0"/>
                <a:ea typeface="Noto Serif" charset="0"/>
                <a:cs typeface="Calibri" panose="020F0502020204030204" pitchFamily="34" charset="0"/>
              </a:rPr>
              <a:t>Of note, there are limitations to urine drug screening for marijuana. These tests are often immunoassays that detect the major urinary metabolite of THC.</a:t>
            </a:r>
          </a:p>
          <a:p>
            <a:pPr marL="174708" indent="-174708">
              <a:buFontTx/>
              <a:buChar char="-"/>
            </a:pPr>
            <a:endParaRPr lang="en-US" altLang="en-US" sz="1100" dirty="0">
              <a:latin typeface="Calibri" panose="020F0502020204030204" pitchFamily="34" charset="0"/>
              <a:ea typeface="Noto Serif" charset="0"/>
              <a:cs typeface="Calibri" panose="020F0502020204030204" pitchFamily="34" charset="0"/>
            </a:endParaRPr>
          </a:p>
          <a:p>
            <a:pPr marL="174708" indent="-174708">
              <a:buFontTx/>
              <a:buChar char="-"/>
            </a:pPr>
            <a:r>
              <a:rPr lang="en-US" altLang="en-US" sz="1100" dirty="0">
                <a:latin typeface="Calibri" panose="020F0502020204030204" pitchFamily="34" charset="0"/>
                <a:ea typeface="Noto Serif" charset="0"/>
                <a:cs typeface="Calibri" panose="020F0502020204030204" pitchFamily="34" charset="0"/>
              </a:rPr>
              <a:t>As such, this test is prone to false positives that might lead to the incorrect diagnosis or a delay in the right diagnosis. </a:t>
            </a:r>
          </a:p>
          <a:p>
            <a:pPr marL="174708" indent="-174708">
              <a:buFontTx/>
              <a:buChar char="-"/>
            </a:pPr>
            <a:endParaRPr lang="en-US" altLang="en-US" sz="1100" dirty="0">
              <a:latin typeface="Calibri" panose="020F0502020204030204" pitchFamily="34" charset="0"/>
              <a:ea typeface="Noto Serif" charset="0"/>
              <a:cs typeface="Calibri" panose="020F0502020204030204" pitchFamily="34" charset="0"/>
            </a:endParaRPr>
          </a:p>
          <a:p>
            <a:pPr marL="174708" indent="-174708">
              <a:buFontTx/>
              <a:buChar char="-"/>
            </a:pPr>
            <a:r>
              <a:rPr lang="en-US" altLang="en-US" sz="1100" dirty="0">
                <a:latin typeface="Calibri" panose="020F0502020204030204" pitchFamily="34" charset="0"/>
                <a:ea typeface="Noto Serif" charset="0"/>
                <a:cs typeface="Calibri" panose="020F0502020204030204" pitchFamily="34" charset="0"/>
              </a:rPr>
              <a:t>It is important to also know that in the past, NSAIDs and PPIs have been reported to cause false positives on drug screens.</a:t>
            </a:r>
          </a:p>
          <a:p>
            <a:pPr marL="174708" indent="-174708">
              <a:buFontTx/>
              <a:buChar char="-"/>
            </a:pPr>
            <a:endParaRPr lang="en-US" altLang="en-US" sz="1100" dirty="0">
              <a:latin typeface="Calibri" panose="020F0502020204030204" pitchFamily="34" charset="0"/>
              <a:ea typeface="Noto Serif" charset="0"/>
              <a:cs typeface="Calibri" panose="020F0502020204030204" pitchFamily="34" charset="0"/>
            </a:endParaRPr>
          </a:p>
          <a:p>
            <a:pPr marL="174708" indent="-174708">
              <a:buFontTx/>
              <a:buChar char="-"/>
            </a:pPr>
            <a:r>
              <a:rPr lang="en-US" altLang="en-US" sz="1100" dirty="0">
                <a:latin typeface="Calibri" panose="020F0502020204030204" pitchFamily="34" charset="0"/>
                <a:ea typeface="Noto Serif" charset="0"/>
                <a:cs typeface="Calibri" panose="020F0502020204030204" pitchFamily="34" charset="0"/>
              </a:rPr>
              <a:t>If a false positive or negative is suspected, confirmatory testing is with gas chromatography mass spectrometry or liquid chromatography-tandem mass spectrometry</a:t>
            </a:r>
          </a:p>
          <a:p>
            <a:pPr marL="174708" indent="-174708">
              <a:buFontTx/>
              <a:buChar char="-"/>
            </a:pPr>
            <a:endParaRPr lang="en-US" altLang="en-US" sz="1100" dirty="0">
              <a:latin typeface="Calibri" panose="020F0502020204030204" pitchFamily="34" charset="0"/>
              <a:ea typeface="Noto Serif" charset="0"/>
              <a:cs typeface="Calibri" panose="020F0502020204030204" pitchFamily="34" charset="0"/>
            </a:endParaRPr>
          </a:p>
          <a:p>
            <a:pPr marL="174708" indent="-174708">
              <a:buFontTx/>
              <a:buChar char="-"/>
            </a:pPr>
            <a:r>
              <a:rPr lang="en-US" altLang="en-US" sz="1100" dirty="0">
                <a:latin typeface="Calibri" panose="020F0502020204030204" pitchFamily="34" charset="0"/>
                <a:ea typeface="Noto Serif" charset="0"/>
                <a:cs typeface="Calibri" panose="020F0502020204030204" pitchFamily="34" charset="0"/>
              </a:rPr>
              <a:t>Additionally, synthetic or designer cannabinoids are not detected by urine drug screens</a:t>
            </a: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defRPr>
            </a:lvl1pPr>
            <a:lvl2pPr marL="757066" indent="-291179">
              <a:spcBef>
                <a:spcPct val="30000"/>
              </a:spcBef>
              <a:defRPr sz="1200">
                <a:solidFill>
                  <a:schemeClr val="tx1"/>
                </a:solidFill>
                <a:latin typeface="Calibri" charset="0"/>
              </a:defRPr>
            </a:lvl2pPr>
            <a:lvl3pPr marL="1164717" indent="-232943">
              <a:spcBef>
                <a:spcPct val="30000"/>
              </a:spcBef>
              <a:defRPr sz="1200">
                <a:solidFill>
                  <a:schemeClr val="tx1"/>
                </a:solidFill>
                <a:latin typeface="Calibri" charset="0"/>
              </a:defRPr>
            </a:lvl3pPr>
            <a:lvl4pPr marL="1630604" indent="-232943">
              <a:spcBef>
                <a:spcPct val="30000"/>
              </a:spcBef>
              <a:defRPr sz="1200">
                <a:solidFill>
                  <a:schemeClr val="tx1"/>
                </a:solidFill>
                <a:latin typeface="Calibri" charset="0"/>
              </a:defRPr>
            </a:lvl4pPr>
            <a:lvl5pPr marL="2096491" indent="-232943">
              <a:spcBef>
                <a:spcPct val="30000"/>
              </a:spcBef>
              <a:defRPr sz="1200">
                <a:solidFill>
                  <a:schemeClr val="tx1"/>
                </a:solidFill>
                <a:latin typeface="Calibri" charset="0"/>
              </a:defRPr>
            </a:lvl5pPr>
            <a:lvl6pPr marL="2562377" indent="-232943" eaLnBrk="0" fontAlgn="base" hangingPunct="0">
              <a:spcBef>
                <a:spcPct val="30000"/>
              </a:spcBef>
              <a:spcAft>
                <a:spcPct val="0"/>
              </a:spcAft>
              <a:defRPr sz="1200">
                <a:solidFill>
                  <a:schemeClr val="tx1"/>
                </a:solidFill>
                <a:latin typeface="Calibri" charset="0"/>
              </a:defRPr>
            </a:lvl6pPr>
            <a:lvl7pPr marL="3028264" indent="-232943" eaLnBrk="0" fontAlgn="base" hangingPunct="0">
              <a:spcBef>
                <a:spcPct val="30000"/>
              </a:spcBef>
              <a:spcAft>
                <a:spcPct val="0"/>
              </a:spcAft>
              <a:defRPr sz="1200">
                <a:solidFill>
                  <a:schemeClr val="tx1"/>
                </a:solidFill>
                <a:latin typeface="Calibri" charset="0"/>
              </a:defRPr>
            </a:lvl7pPr>
            <a:lvl8pPr marL="3494151" indent="-232943" eaLnBrk="0" fontAlgn="base" hangingPunct="0">
              <a:spcBef>
                <a:spcPct val="30000"/>
              </a:spcBef>
              <a:spcAft>
                <a:spcPct val="0"/>
              </a:spcAft>
              <a:defRPr sz="1200">
                <a:solidFill>
                  <a:schemeClr val="tx1"/>
                </a:solidFill>
                <a:latin typeface="Calibri" charset="0"/>
              </a:defRPr>
            </a:lvl8pPr>
            <a:lvl9pPr marL="3960038" indent="-232943" eaLnBrk="0" fontAlgn="base" hangingPunct="0">
              <a:spcBef>
                <a:spcPct val="30000"/>
              </a:spcBef>
              <a:spcAft>
                <a:spcPct val="0"/>
              </a:spcAft>
              <a:defRPr sz="1200">
                <a:solidFill>
                  <a:schemeClr val="tx1"/>
                </a:solidFill>
                <a:latin typeface="Calibri" charset="0"/>
              </a:defRPr>
            </a:lvl9pPr>
          </a:lstStyle>
          <a:p>
            <a:pPr>
              <a:spcBef>
                <a:spcPct val="0"/>
              </a:spcBef>
            </a:pPr>
            <a:fld id="{8B7FA85F-6BF1-3448-8F84-1B181488B1A6}" type="slidenum">
              <a:rPr lang="en-US" altLang="en-US">
                <a:latin typeface="Garamond" charset="0"/>
                <a:ea typeface="Arial" charset="0"/>
                <a:cs typeface="Arial" charset="0"/>
              </a:rPr>
              <a:pPr>
                <a:spcBef>
                  <a:spcPct val="0"/>
                </a:spcBef>
              </a:pPr>
              <a:t>23</a:t>
            </a:fld>
            <a:endParaRPr lang="en-US" altLang="en-US">
              <a:latin typeface="Garamond" charset="0"/>
              <a:ea typeface="Arial" charset="0"/>
              <a:cs typeface="Arial" charset="0"/>
            </a:endParaRPr>
          </a:p>
        </p:txBody>
      </p:sp>
    </p:spTree>
    <p:extLst>
      <p:ext uri="{BB962C8B-B14F-4D97-AF65-F5344CB8AC3E}">
        <p14:creationId xmlns:p14="http://schemas.microsoft.com/office/powerpoint/2010/main" val="42815601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5" name="Shape 2525"/>
          <p:cNvSpPr>
            <a:spLocks noGrp="1" noRot="1" noChangeAspect="1"/>
          </p:cNvSpPr>
          <p:nvPr>
            <p:ph type="sldImg"/>
          </p:nvPr>
        </p:nvSpPr>
        <p:spPr>
          <a:xfrm>
            <a:off x="381000" y="685800"/>
            <a:ext cx="6096000" cy="3429000"/>
          </a:xfrm>
          <a:prstGeom prst="rect">
            <a:avLst/>
          </a:prstGeom>
        </p:spPr>
        <p:txBody>
          <a:bodyPr/>
          <a:lstStyle/>
          <a:p>
            <a:endParaRPr/>
          </a:p>
        </p:txBody>
      </p:sp>
      <p:sp>
        <p:nvSpPr>
          <p:cNvPr id="2526" name="Shape 2526"/>
          <p:cNvSpPr>
            <a:spLocks noGrp="1"/>
          </p:cNvSpPr>
          <p:nvPr>
            <p:ph type="body" sz="quarter" idx="1"/>
          </p:nvPr>
        </p:nvSpPr>
        <p:spPr>
          <a:prstGeom prst="rect">
            <a:avLst/>
          </a:prstGeom>
        </p:spPr>
        <p:txBody>
          <a:bodyPr/>
          <a:lstStyle/>
          <a:p>
            <a:pPr indent="349250">
              <a:lnSpc>
                <a:spcPct val="115000"/>
              </a:lnSpc>
              <a:defRPr sz="1200">
                <a:solidFill>
                  <a:srgbClr val="444444"/>
                </a:solidFill>
                <a:latin typeface="Calibri"/>
                <a:ea typeface="Calibri"/>
                <a:cs typeface="Calibri"/>
                <a:sym typeface="Calibri"/>
              </a:defRPr>
            </a:pPr>
            <a:r>
              <a:t>Kim: Let's transition to talk about how to counsel our patients regarding the impact of cannabis on pregnancy.  ACOG recently published provider references for MJ use in pregnancy, including this infographic which summarizes the available data on MJ use in pregnancy. ​</a:t>
            </a:r>
          </a:p>
          <a:p>
            <a:pPr marL="635000" indent="-285750">
              <a:lnSpc>
                <a:spcPct val="115000"/>
              </a:lnSpc>
              <a:buClr>
                <a:srgbClr val="444444"/>
              </a:buClr>
              <a:buSzPts val="1200"/>
              <a:buFont typeface="Arial"/>
              <a:buChar char="●"/>
              <a:defRPr sz="1200">
                <a:solidFill>
                  <a:srgbClr val="444444"/>
                </a:solidFill>
                <a:latin typeface="Calibri"/>
                <a:ea typeface="Calibri"/>
                <a:cs typeface="Calibri"/>
                <a:sym typeface="Calibri"/>
              </a:defRPr>
            </a:pPr>
            <a:endParaRPr/>
          </a:p>
          <a:p>
            <a:pPr indent="349250">
              <a:lnSpc>
                <a:spcPct val="115000"/>
              </a:lnSpc>
              <a:defRPr sz="1200">
                <a:solidFill>
                  <a:srgbClr val="444444"/>
                </a:solidFill>
                <a:latin typeface="Calibri"/>
                <a:ea typeface="Calibri"/>
                <a:cs typeface="Calibri"/>
                <a:sym typeface="Calibri"/>
              </a:defRPr>
            </a:pPr>
            <a:r>
              <a:t>- Maternal outcomes that have been reported include increased risk of anemia, decreased oxygenation, and also cyclic vomiting and/or hyperemesis syndrome. ​</a:t>
            </a:r>
          </a:p>
          <a:p>
            <a:pPr marL="635000" indent="-285750">
              <a:lnSpc>
                <a:spcPct val="115000"/>
              </a:lnSpc>
              <a:buClr>
                <a:srgbClr val="444444"/>
              </a:buClr>
              <a:buSzPts val="1200"/>
              <a:buFont typeface="Arial"/>
              <a:buChar char="●"/>
              <a:defRPr sz="1200">
                <a:solidFill>
                  <a:srgbClr val="444444"/>
                </a:solidFill>
                <a:latin typeface="Calibri"/>
                <a:ea typeface="Calibri"/>
                <a:cs typeface="Calibri"/>
                <a:sym typeface="Calibri"/>
              </a:defRPr>
            </a:pPr>
            <a:endParaRPr/>
          </a:p>
          <a:p>
            <a:pPr indent="349250">
              <a:lnSpc>
                <a:spcPct val="115000"/>
              </a:lnSpc>
              <a:defRPr sz="1200">
                <a:solidFill>
                  <a:srgbClr val="444444"/>
                </a:solidFill>
                <a:latin typeface="Calibri"/>
                <a:ea typeface="Calibri"/>
                <a:cs typeface="Calibri"/>
                <a:sym typeface="Calibri"/>
              </a:defRPr>
            </a:pPr>
            <a:r>
              <a:t>- The main fetal and neonatal outcomes that ACOG highlights are:</a:t>
            </a:r>
          </a:p>
          <a:p>
            <a:pPr marL="1371600" indent="-285750">
              <a:lnSpc>
                <a:spcPct val="115000"/>
              </a:lnSpc>
              <a:buClr>
                <a:srgbClr val="444444"/>
              </a:buClr>
              <a:buSzPts val="1200"/>
              <a:buFont typeface="Arial"/>
              <a:buChar char="●"/>
              <a:defRPr sz="1200">
                <a:solidFill>
                  <a:srgbClr val="444444"/>
                </a:solidFill>
                <a:latin typeface="Calibri"/>
                <a:ea typeface="Calibri"/>
                <a:cs typeface="Calibri"/>
                <a:sym typeface="Calibri"/>
              </a:defRPr>
            </a:pPr>
            <a:r>
              <a:t>Fetal growth restriction and small for gestational age ​</a:t>
            </a:r>
          </a:p>
          <a:p>
            <a:pPr marL="1371600" indent="-285750">
              <a:lnSpc>
                <a:spcPct val="115000"/>
              </a:lnSpc>
              <a:buClr>
                <a:srgbClr val="444444"/>
              </a:buClr>
              <a:buSzPts val="1200"/>
              <a:buFont typeface="Arial"/>
              <a:buChar char="●"/>
              <a:defRPr sz="1200">
                <a:solidFill>
                  <a:srgbClr val="444444"/>
                </a:solidFill>
                <a:latin typeface="Calibri"/>
                <a:ea typeface="Calibri"/>
                <a:cs typeface="Calibri"/>
                <a:sym typeface="Calibri"/>
              </a:defRPr>
            </a:pPr>
            <a:r>
              <a:t>Preterm labor and preterm birth​</a:t>
            </a:r>
          </a:p>
          <a:p>
            <a:pPr marL="1371600" indent="-285750">
              <a:lnSpc>
                <a:spcPct val="115000"/>
              </a:lnSpc>
              <a:buClr>
                <a:srgbClr val="444444"/>
              </a:buClr>
              <a:buSzPts val="1200"/>
              <a:buFont typeface="Arial"/>
              <a:buChar char="●"/>
              <a:defRPr sz="1200">
                <a:solidFill>
                  <a:srgbClr val="444444"/>
                </a:solidFill>
                <a:latin typeface="Calibri"/>
                <a:ea typeface="Calibri"/>
                <a:cs typeface="Calibri"/>
                <a:sym typeface="Calibri"/>
              </a:defRPr>
            </a:pPr>
            <a:r>
              <a:t>Stillbirth and miscarriage​</a:t>
            </a:r>
          </a:p>
          <a:p>
            <a:pPr marL="1371600" indent="-285750">
              <a:lnSpc>
                <a:spcPct val="115000"/>
              </a:lnSpc>
              <a:buClr>
                <a:srgbClr val="444444"/>
              </a:buClr>
              <a:buSzPts val="1200"/>
              <a:buFont typeface="Arial"/>
              <a:buChar char="●"/>
              <a:defRPr sz="1200">
                <a:solidFill>
                  <a:srgbClr val="444444"/>
                </a:solidFill>
                <a:latin typeface="Calibri"/>
                <a:ea typeface="Calibri"/>
                <a:cs typeface="Calibri"/>
                <a:sym typeface="Calibri"/>
              </a:defRPr>
            </a:pPr>
            <a:r>
              <a:t>Increased NICU admissions​</a:t>
            </a:r>
          </a:p>
          <a:p>
            <a:pPr marL="1371600" indent="-285750">
              <a:lnSpc>
                <a:spcPct val="115000"/>
              </a:lnSpc>
              <a:buClr>
                <a:srgbClr val="444444"/>
              </a:buClr>
              <a:buSzPts val="1200"/>
              <a:buFont typeface="Arial"/>
              <a:buChar char="●"/>
              <a:defRPr sz="1200">
                <a:solidFill>
                  <a:srgbClr val="444444"/>
                </a:solidFill>
                <a:latin typeface="Calibri"/>
                <a:ea typeface="Calibri"/>
                <a:cs typeface="Calibri"/>
                <a:sym typeface="Calibri"/>
              </a:defRPr>
            </a:pPr>
            <a:r>
              <a:t>Altered neurodevelopment​</a:t>
            </a:r>
          </a:p>
          <a:p>
            <a:pPr>
              <a:lnSpc>
                <a:spcPct val="115000"/>
              </a:lnSpc>
              <a:defRPr sz="1200">
                <a:solidFill>
                  <a:srgbClr val="444444"/>
                </a:solidFill>
                <a:latin typeface="Calibri"/>
                <a:ea typeface="Calibri"/>
                <a:cs typeface="Calibri"/>
                <a:sym typeface="Calibri"/>
              </a:defRPr>
            </a:pPr>
            <a:endParaRPr/>
          </a:p>
          <a:p>
            <a:pPr>
              <a:defRPr sz="1100"/>
            </a:pPr>
            <a:r>
              <a:t>- Ultimately, to date, no amount of cannabis has been proven safe to use during pregnancy. </a:t>
            </a:r>
          </a:p>
          <a:p>
            <a:pPr>
              <a:defRPr sz="1100"/>
            </a:pPr>
            <a:endParaRPr/>
          </a:p>
          <a:p>
            <a:pPr>
              <a:defRPr sz="1100"/>
            </a:pPr>
            <a:endParaRPr/>
          </a:p>
        </p:txBody>
      </p:sp>
    </p:spTree>
    <p:extLst>
      <p:ext uri="{BB962C8B-B14F-4D97-AF65-F5344CB8AC3E}">
        <p14:creationId xmlns:p14="http://schemas.microsoft.com/office/powerpoint/2010/main" val="5093244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8" name="Shape 2538"/>
          <p:cNvSpPr>
            <a:spLocks noGrp="1" noRot="1" noChangeAspect="1"/>
          </p:cNvSpPr>
          <p:nvPr>
            <p:ph type="sldImg"/>
          </p:nvPr>
        </p:nvSpPr>
        <p:spPr>
          <a:xfrm>
            <a:off x="381000" y="685800"/>
            <a:ext cx="6096000" cy="3429000"/>
          </a:xfrm>
          <a:prstGeom prst="rect">
            <a:avLst/>
          </a:prstGeom>
        </p:spPr>
        <p:txBody>
          <a:bodyPr/>
          <a:lstStyle/>
          <a:p>
            <a:endParaRPr/>
          </a:p>
        </p:txBody>
      </p:sp>
      <p:sp>
        <p:nvSpPr>
          <p:cNvPr id="2539" name="Shape 2539"/>
          <p:cNvSpPr>
            <a:spLocks noGrp="1"/>
          </p:cNvSpPr>
          <p:nvPr>
            <p:ph type="body" sz="quarter" idx="1"/>
          </p:nvPr>
        </p:nvSpPr>
        <p:spPr>
          <a:prstGeom prst="rect">
            <a:avLst/>
          </a:prstGeom>
        </p:spPr>
        <p:txBody>
          <a:bodyPr/>
          <a:lstStyle/>
          <a:p>
            <a:pPr>
              <a:defRPr sz="1100">
                <a:latin typeface="Calibri"/>
                <a:ea typeface="Calibri"/>
                <a:cs typeface="Calibri"/>
                <a:sym typeface="Calibri"/>
              </a:defRPr>
            </a:pPr>
            <a:r>
              <a:rPr dirty="0"/>
              <a:t>Kim: As I highlighted in the prior slide, chronic cannabis use can be associated with increased hyperemesis. A condition that can be confusing in pregnancy and difficult to diagnosis is Cannabinoid Hyperemesis Syndrome. </a:t>
            </a:r>
          </a:p>
          <a:p>
            <a:pPr marL="174708" indent="-174708">
              <a:buClr>
                <a:srgbClr val="000000"/>
              </a:buClr>
              <a:buSzPts val="1100"/>
              <a:buChar char="-"/>
              <a:defRPr sz="1100">
                <a:latin typeface="Calibri"/>
                <a:ea typeface="Calibri"/>
                <a:cs typeface="Calibri"/>
                <a:sym typeface="Calibri"/>
              </a:defRPr>
            </a:pPr>
            <a:endParaRPr dirty="0"/>
          </a:p>
          <a:p>
            <a:pPr marL="174625" indent="-174625">
              <a:buClr>
                <a:srgbClr val="000000"/>
              </a:buClr>
              <a:buSzPts val="1100"/>
              <a:buChar char="-"/>
              <a:defRPr sz="1100">
                <a:latin typeface="Calibri"/>
                <a:ea typeface="Calibri"/>
                <a:cs typeface="Calibri"/>
                <a:sym typeface="Calibri"/>
              </a:defRPr>
            </a:pPr>
            <a:r>
              <a:rPr dirty="0"/>
              <a:t>This was first described in 2004. It is paradoxical cyclic vomiting that occurs in patients with a history of chronic cannabis use. The classic presentation is severe nausea, intractable vomiting, abdominal pain, and abnormal bathing behaviors aka compulsive hot showers or baths for relief. Additional symptoms include agitation, diaphoresis, tachycardia, postural hypotension, subjective fevers/chills, and weight loss.  </a:t>
            </a:r>
          </a:p>
          <a:p>
            <a:pPr marL="174708" indent="-174708">
              <a:buClr>
                <a:srgbClr val="000000"/>
              </a:buClr>
              <a:buSzPts val="1100"/>
              <a:buChar char="-"/>
              <a:defRPr sz="1100">
                <a:latin typeface="Calibri"/>
                <a:ea typeface="Calibri"/>
                <a:cs typeface="Calibri"/>
                <a:sym typeface="Calibri"/>
              </a:defRPr>
            </a:pPr>
            <a:endParaRPr dirty="0"/>
          </a:p>
          <a:p>
            <a:pPr marL="174625" indent="-174625">
              <a:buClr>
                <a:srgbClr val="000000"/>
              </a:buClr>
              <a:buSzPts val="1100"/>
              <a:buChar char="-"/>
              <a:defRPr sz="1100">
                <a:latin typeface="Calibri"/>
                <a:ea typeface="Calibri"/>
                <a:cs typeface="Calibri"/>
                <a:sym typeface="Calibri"/>
              </a:defRPr>
            </a:pPr>
            <a:r>
              <a:rPr dirty="0"/>
              <a:t>It is also unresponsive to anti-emetics and episodes usually last 24-48 hours at a time, but will recur if cannabis use is continued</a:t>
            </a:r>
          </a:p>
          <a:p>
            <a:pPr marL="174708" indent="-174708">
              <a:buClr>
                <a:srgbClr val="000000"/>
              </a:buClr>
              <a:buSzPts val="1100"/>
              <a:buChar char="-"/>
              <a:defRPr sz="1100">
                <a:latin typeface="Calibri"/>
                <a:ea typeface="Calibri"/>
                <a:cs typeface="Calibri"/>
                <a:sym typeface="Calibri"/>
              </a:defRPr>
            </a:pPr>
            <a:endParaRPr dirty="0"/>
          </a:p>
          <a:p>
            <a:pPr marL="174625" indent="-174625">
              <a:buClr>
                <a:srgbClr val="000000"/>
              </a:buClr>
              <a:buSzPts val="1100"/>
              <a:buChar char="-"/>
              <a:defRPr sz="1100">
                <a:latin typeface="Calibri"/>
                <a:ea typeface="Calibri"/>
                <a:cs typeface="Calibri"/>
                <a:sym typeface="Calibri"/>
              </a:defRPr>
            </a:pPr>
            <a:r>
              <a:rPr dirty="0"/>
              <a:t>The etiology behind this syndrome is unclear. There have been various hypotheses, but none have been been validated. </a:t>
            </a:r>
          </a:p>
          <a:p>
            <a:pPr marL="174708" indent="-174708" defTabSz="457200">
              <a:buSzPct val="100000"/>
              <a:buChar char="-"/>
              <a:defRPr sz="1100">
                <a:latin typeface="Calibri"/>
                <a:ea typeface="Calibri"/>
                <a:cs typeface="Calibri"/>
                <a:sym typeface="Calibri"/>
              </a:defRPr>
            </a:pPr>
            <a:endParaRPr dirty="0"/>
          </a:p>
          <a:p>
            <a:pPr marL="174625" indent="-174625" defTabSz="457200">
              <a:buSzPct val="100000"/>
              <a:buChar char="-"/>
              <a:defRPr sz="1100">
                <a:latin typeface="Calibri"/>
                <a:ea typeface="Calibri"/>
                <a:cs typeface="Calibri"/>
                <a:sym typeface="Calibri"/>
              </a:defRPr>
            </a:pPr>
            <a:r>
              <a:rPr dirty="0"/>
              <a:t>One interesting feature of cannabinoid hyperemesis syndrome is that patients engage in compulsive bathing, often seen as showering in hot water for hours at a time and multiple times per day appears to provide symptomatic relief </a:t>
            </a:r>
          </a:p>
          <a:p>
            <a:pPr marL="174708" indent="-174708" defTabSz="457200">
              <a:buSzPct val="100000"/>
              <a:buChar char="-"/>
              <a:defRPr sz="1100">
                <a:latin typeface="Calibri"/>
                <a:ea typeface="Calibri"/>
                <a:cs typeface="Calibri"/>
                <a:sym typeface="Calibri"/>
              </a:defRPr>
            </a:pPr>
            <a:endParaRPr dirty="0"/>
          </a:p>
          <a:p>
            <a:pPr marL="174625" indent="-174625" defTabSz="457200">
              <a:buSzPct val="100000"/>
              <a:buChar char="-"/>
              <a:defRPr sz="1100">
                <a:latin typeface="Calibri"/>
                <a:ea typeface="Calibri"/>
                <a:cs typeface="Calibri"/>
                <a:sym typeface="Calibri"/>
              </a:defRPr>
            </a:pPr>
            <a:r>
              <a:rPr dirty="0"/>
              <a:t>The long term treatment is cessation from cannabis use – when this occurs, within 2 weeks patients will have complete and permanent resolution of symptoms</a:t>
            </a:r>
          </a:p>
        </p:txBody>
      </p:sp>
    </p:spTree>
    <p:extLst>
      <p:ext uri="{BB962C8B-B14F-4D97-AF65-F5344CB8AC3E}">
        <p14:creationId xmlns:p14="http://schemas.microsoft.com/office/powerpoint/2010/main" val="492825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1" name="Shape 3001"/>
          <p:cNvSpPr>
            <a:spLocks noGrp="1" noRot="1" noChangeAspect="1"/>
          </p:cNvSpPr>
          <p:nvPr>
            <p:ph type="sldImg"/>
          </p:nvPr>
        </p:nvSpPr>
        <p:spPr>
          <a:xfrm>
            <a:off x="381000" y="685800"/>
            <a:ext cx="6096000" cy="3429000"/>
          </a:xfrm>
          <a:prstGeom prst="rect">
            <a:avLst/>
          </a:prstGeom>
        </p:spPr>
        <p:txBody>
          <a:bodyPr/>
          <a:lstStyle/>
          <a:p>
            <a:endParaRPr/>
          </a:p>
        </p:txBody>
      </p:sp>
      <p:sp>
        <p:nvSpPr>
          <p:cNvPr id="3002" name="Shape 3002"/>
          <p:cNvSpPr>
            <a:spLocks noGrp="1"/>
          </p:cNvSpPr>
          <p:nvPr>
            <p:ph type="body" sz="quarter" idx="1"/>
          </p:nvPr>
        </p:nvSpPr>
        <p:spPr>
          <a:prstGeom prst="rect">
            <a:avLst/>
          </a:prstGeom>
        </p:spPr>
        <p:txBody>
          <a:bodyPr/>
          <a:lstStyle/>
          <a:p>
            <a:pPr marL="520700" indent="-171450">
              <a:lnSpc>
                <a:spcPct val="115000"/>
              </a:lnSpc>
              <a:buClr>
                <a:srgbClr val="444444"/>
              </a:buClr>
              <a:buSzPts val="900"/>
              <a:buFont typeface="Arial" panose="020B0604020202020204" pitchFamily="34" charset="0"/>
              <a:buChar char="•"/>
            </a:pPr>
            <a:r>
              <a:rPr lang="en" sz="1200" dirty="0">
                <a:solidFill>
                  <a:srgbClr val="444444"/>
                </a:solidFill>
                <a:latin typeface="Calibri"/>
                <a:ea typeface="Calibri"/>
                <a:cs typeface="Calibri"/>
                <a:sym typeface="Calibri"/>
              </a:rPr>
              <a:t>The current</a:t>
            </a:r>
            <a:r>
              <a:rPr lang="en" sz="1200" baseline="0" dirty="0">
                <a:solidFill>
                  <a:srgbClr val="444444"/>
                </a:solidFill>
                <a:latin typeface="Calibri"/>
                <a:ea typeface="Calibri"/>
                <a:cs typeface="Calibri"/>
                <a:sym typeface="Calibri"/>
              </a:rPr>
              <a:t> available </a:t>
            </a:r>
            <a:r>
              <a:rPr lang="en" sz="1200" dirty="0">
                <a:solidFill>
                  <a:srgbClr val="444444"/>
                </a:solidFill>
                <a:latin typeface="Calibri"/>
                <a:ea typeface="Calibri"/>
                <a:cs typeface="Calibri"/>
                <a:sym typeface="Calibri"/>
              </a:rPr>
              <a:t>literature does support</a:t>
            </a:r>
            <a:r>
              <a:rPr lang="en" sz="1200" baseline="0" dirty="0">
                <a:solidFill>
                  <a:srgbClr val="444444"/>
                </a:solidFill>
                <a:latin typeface="Calibri"/>
                <a:ea typeface="Calibri"/>
                <a:cs typeface="Calibri"/>
                <a:sym typeface="Calibri"/>
              </a:rPr>
              <a:t> </a:t>
            </a:r>
            <a:r>
              <a:rPr lang="en" sz="1200" dirty="0">
                <a:solidFill>
                  <a:srgbClr val="444444"/>
                </a:solidFill>
                <a:latin typeface="Calibri"/>
                <a:ea typeface="Calibri"/>
                <a:cs typeface="Calibri"/>
                <a:sym typeface="Calibri"/>
              </a:rPr>
              <a:t>an association between prenatal cannabis exposure and a number of adverse </a:t>
            </a:r>
            <a:r>
              <a:rPr lang="en" sz="1200" baseline="0" dirty="0">
                <a:solidFill>
                  <a:srgbClr val="444444"/>
                </a:solidFill>
                <a:latin typeface="Calibri"/>
                <a:ea typeface="Calibri"/>
                <a:cs typeface="Calibri"/>
                <a:sym typeface="Calibri"/>
              </a:rPr>
              <a:t>childhood health outcomes.</a:t>
            </a:r>
          </a:p>
          <a:p>
            <a:pPr marL="520700" indent="-171450">
              <a:lnSpc>
                <a:spcPct val="115000"/>
              </a:lnSpc>
              <a:buClr>
                <a:srgbClr val="444444"/>
              </a:buClr>
              <a:buSzPts val="900"/>
              <a:buFont typeface="Arial" panose="020B0604020202020204" pitchFamily="34" charset="0"/>
              <a:buChar char="•"/>
            </a:pPr>
            <a:endParaRPr lang="en" sz="1200" dirty="0">
              <a:solidFill>
                <a:srgbClr val="444444"/>
              </a:solidFill>
              <a:latin typeface="Calibri"/>
              <a:ea typeface="Calibri"/>
              <a:cs typeface="Calibri"/>
            </a:endParaRPr>
          </a:p>
          <a:p>
            <a:pPr marL="520700" indent="-171450">
              <a:lnSpc>
                <a:spcPct val="115000"/>
              </a:lnSpc>
              <a:buClr>
                <a:srgbClr val="444444"/>
              </a:buClr>
              <a:buSzPts val="900"/>
              <a:buFont typeface="Arial" panose="020B0604020202020204" pitchFamily="34" charset="0"/>
              <a:buChar char="•"/>
            </a:pPr>
            <a:r>
              <a:rPr lang="en-US" sz="1200" dirty="0">
                <a:solidFill>
                  <a:srgbClr val="444444"/>
                </a:solidFill>
                <a:latin typeface="Calibri"/>
                <a:ea typeface="Calibri"/>
                <a:cs typeface="Calibri"/>
                <a:sym typeface="Calibri"/>
              </a:rPr>
              <a:t>This includes </a:t>
            </a:r>
            <a:r>
              <a:rPr lang="en-US" sz="1200" dirty="0">
                <a:solidFill>
                  <a:srgbClr val="444444"/>
                </a:solidFill>
                <a:latin typeface="+mn-lt"/>
                <a:ea typeface="Calibri"/>
                <a:cs typeface="Calibri"/>
                <a:sym typeface="Calibri"/>
              </a:rPr>
              <a:t>potential childhood outcomes ​suc</a:t>
            </a:r>
            <a:r>
              <a:rPr lang="en-US" sz="1200" baseline="0" dirty="0">
                <a:solidFill>
                  <a:srgbClr val="444444"/>
                </a:solidFill>
                <a:latin typeface="+mn-lt"/>
                <a:ea typeface="Calibri"/>
                <a:cs typeface="Calibri"/>
                <a:sym typeface="Calibri"/>
              </a:rPr>
              <a:t>h as </a:t>
            </a:r>
            <a:r>
              <a:rPr lang="en-US" sz="1200" dirty="0">
                <a:solidFill>
                  <a:srgbClr val="444444"/>
                </a:solidFill>
                <a:latin typeface="+mn-lt"/>
                <a:ea typeface="Calibri"/>
                <a:cs typeface="Calibri"/>
              </a:rPr>
              <a:t>decreased </a:t>
            </a:r>
            <a:r>
              <a:rPr lang="en-US" sz="1200" dirty="0">
                <a:solidFill>
                  <a:srgbClr val="444444"/>
                </a:solidFill>
                <a:latin typeface="+mn-lt"/>
                <a:ea typeface="Calibri"/>
                <a:cs typeface="Calibri"/>
                <a:sym typeface="Calibri"/>
              </a:rPr>
              <a:t>memory</a:t>
            </a:r>
            <a:r>
              <a:rPr lang="en-US" sz="1200" baseline="0" dirty="0">
                <a:solidFill>
                  <a:srgbClr val="444444"/>
                </a:solidFill>
                <a:latin typeface="+mn-lt"/>
                <a:ea typeface="Calibri"/>
                <a:cs typeface="Calibri"/>
                <a:sym typeface="Calibri"/>
              </a:rPr>
              <a:t> and </a:t>
            </a:r>
            <a:r>
              <a:rPr lang="en-US" sz="1200" dirty="0">
                <a:solidFill>
                  <a:srgbClr val="444444"/>
                </a:solidFill>
                <a:latin typeface="+mn-lt"/>
                <a:ea typeface="Calibri"/>
                <a:cs typeface="Calibri"/>
                <a:sym typeface="Calibri"/>
              </a:rPr>
              <a:t>verbal reasoning skills; children who are less attentive, more impulsive and hyperactive;</a:t>
            </a:r>
            <a:r>
              <a:rPr lang="en-US" sz="1200" baseline="0" dirty="0">
                <a:solidFill>
                  <a:srgbClr val="444444"/>
                </a:solidFill>
                <a:latin typeface="+mn-lt"/>
                <a:ea typeface="Calibri"/>
                <a:cs typeface="Calibri"/>
                <a:sym typeface="Calibri"/>
              </a:rPr>
              <a:t> and</a:t>
            </a:r>
            <a:r>
              <a:rPr lang="en-US" sz="1200" dirty="0">
                <a:solidFill>
                  <a:srgbClr val="444444"/>
                </a:solidFill>
                <a:latin typeface="+mn-lt"/>
                <a:ea typeface="Calibri"/>
                <a:cs typeface="Calibri"/>
                <a:sym typeface="Calibri"/>
              </a:rPr>
              <a:t> increased symptoms of depression and anxiety</a:t>
            </a:r>
          </a:p>
          <a:p>
            <a:pPr marL="520700" indent="-171450">
              <a:lnSpc>
                <a:spcPct val="115000"/>
              </a:lnSpc>
              <a:buClr>
                <a:srgbClr val="444444"/>
              </a:buClr>
              <a:buSzPts val="900"/>
              <a:buFont typeface="Arial" panose="020B0604020202020204" pitchFamily="34" charset="0"/>
              <a:buChar char="•"/>
            </a:pPr>
            <a:endParaRPr lang="en-US" sz="1200" dirty="0">
              <a:solidFill>
                <a:srgbClr val="444444"/>
              </a:solidFill>
              <a:latin typeface="+mn-lt"/>
              <a:ea typeface="Calibri"/>
              <a:cs typeface="Calibri"/>
              <a:sym typeface="Calibri"/>
            </a:endParaRPr>
          </a:p>
          <a:p>
            <a:pPr marL="520700" indent="-171450">
              <a:lnSpc>
                <a:spcPct val="115000"/>
              </a:lnSpc>
              <a:buClr>
                <a:srgbClr val="444444"/>
              </a:buClr>
              <a:buSzPts val="900"/>
              <a:buFont typeface="Arial" panose="020B0604020202020204" pitchFamily="34" charset="0"/>
              <a:buChar char="•"/>
            </a:pPr>
            <a:r>
              <a:rPr lang="en-US" sz="1200" dirty="0">
                <a:solidFill>
                  <a:srgbClr val="444444"/>
                </a:solidFill>
                <a:latin typeface="+mn-lt"/>
                <a:ea typeface="Calibri"/>
                <a:cs typeface="Calibri"/>
                <a:sym typeface="Calibri"/>
              </a:rPr>
              <a:t>In adolescence, the increased inattention, hyperactivity and impulsivity remains in addition to decreased school performance. </a:t>
            </a:r>
          </a:p>
          <a:p>
            <a:pPr marL="520700" indent="-171450">
              <a:lnSpc>
                <a:spcPct val="115000"/>
              </a:lnSpc>
              <a:buClr>
                <a:srgbClr val="444444"/>
              </a:buClr>
              <a:buSzPts val="900"/>
              <a:buFont typeface="Arial" panose="020B0604020202020204" pitchFamily="34" charset="0"/>
              <a:buChar char="•"/>
            </a:pPr>
            <a:endParaRPr lang="en-US" sz="1200" dirty="0">
              <a:solidFill>
                <a:srgbClr val="444444"/>
              </a:solidFill>
              <a:latin typeface="+mn-lt"/>
              <a:cs typeface="Calibri"/>
              <a:sym typeface="Calibri"/>
            </a:endParaRPr>
          </a:p>
          <a:p>
            <a:pPr marL="520700" indent="-171450">
              <a:lnSpc>
                <a:spcPct val="115000"/>
              </a:lnSpc>
              <a:buClr>
                <a:srgbClr val="444444"/>
              </a:buClr>
              <a:buSzPts val="900"/>
              <a:buFont typeface="Arial" panose="020B0604020202020204" pitchFamily="34" charset="0"/>
              <a:buChar char="•"/>
            </a:pPr>
            <a:r>
              <a:rPr lang="en-US" sz="1200" dirty="0">
                <a:solidFill>
                  <a:schemeClr val="dk1"/>
                </a:solidFill>
              </a:rPr>
              <a:t>Ultimately, to date, no amount of cannabis has been proven safe to use during pregnancy. </a:t>
            </a:r>
          </a:p>
        </p:txBody>
      </p:sp>
    </p:spTree>
    <p:extLst>
      <p:ext uri="{BB962C8B-B14F-4D97-AF65-F5344CB8AC3E}">
        <p14:creationId xmlns:p14="http://schemas.microsoft.com/office/powerpoint/2010/main" val="717519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fontAlgn="base">
              <a:buFontTx/>
              <a:buChar char="-"/>
            </a:pPr>
            <a:r>
              <a:rPr lang="en-US" sz="1100" dirty="0">
                <a:latin typeface="Calibri" panose="020F0502020204030204" pitchFamily="34" charset="0"/>
                <a:ea typeface="Noto Serif" panose="02020600060500020200" pitchFamily="18" charset="0"/>
                <a:cs typeface="Calibri" panose="020F0502020204030204" pitchFamily="34" charset="0"/>
              </a:rPr>
              <a:t>Aside from impacts to offspring neurodevelopment, prenatal marijuana exposure can also affect offspring vulnerability to drug addiction. </a:t>
            </a:r>
          </a:p>
          <a:p>
            <a:pPr marL="285750" indent="-285750" fontAlgn="base">
              <a:buFontTx/>
              <a:buChar char="-"/>
            </a:pPr>
            <a:r>
              <a:rPr lang="en-US" sz="1100" dirty="0">
                <a:latin typeface="Calibri" panose="020F0502020204030204" pitchFamily="34" charset="0"/>
                <a:ea typeface="Noto Serif" panose="02020600060500020200" pitchFamily="18" charset="0"/>
                <a:cs typeface="Calibri" panose="020F0502020204030204" pitchFamily="34" charset="0"/>
              </a:rPr>
              <a:t>The endocannabinoid system</a:t>
            </a:r>
            <a:r>
              <a:rPr lang="en-US" altLang="en-US" sz="1100" dirty="0">
                <a:latin typeface="Calibri" panose="020F0502020204030204" pitchFamily="34" charset="0"/>
                <a:ea typeface="Noto Serif" panose="02020600060500020200" pitchFamily="18" charset="0"/>
                <a:cs typeface="Calibri" panose="020F0502020204030204" pitchFamily="34" charset="0"/>
              </a:rPr>
              <a:t> regulates</a:t>
            </a:r>
            <a:r>
              <a:rPr lang="en-US" sz="1100" dirty="0">
                <a:latin typeface="Calibri" panose="020F0502020204030204" pitchFamily="34" charset="0"/>
                <a:ea typeface="Noto Serif" panose="02020600060500020200" pitchFamily="18" charset="0"/>
                <a:cs typeface="Calibri" panose="020F0502020204030204" pitchFamily="34" charset="0"/>
              </a:rPr>
              <a:t> dynamic changes in the mesolimbic dopamine pathway and reward-associated behaviors</a:t>
            </a:r>
          </a:p>
          <a:p>
            <a:pPr marL="285750" indent="-285750" fontAlgn="base">
              <a:buFontTx/>
              <a:buChar char="-"/>
            </a:pPr>
            <a:r>
              <a:rPr lang="en-US" altLang="en-US" sz="1100" dirty="0">
                <a:latin typeface="Calibri" panose="020F0502020204030204" pitchFamily="34" charset="0"/>
                <a:ea typeface="Noto Serif" panose="02020600060500020200" pitchFamily="18" charset="0"/>
                <a:cs typeface="Calibri" panose="020F0502020204030204" pitchFamily="34" charset="0"/>
              </a:rPr>
              <a:t>Thus, cannabis exposure in the prenatal and postnatal period can potentially disrupt normal development and increase vulnerability to drug addiction</a:t>
            </a:r>
          </a:p>
          <a:p>
            <a:pPr marL="285750" marR="0" lvl="0" indent="-285750" algn="l" defTabSz="457200" rtl="0" eaLnBrk="1" fontAlgn="base" latinLnBrk="0" hangingPunct="1">
              <a:lnSpc>
                <a:spcPct val="100000"/>
              </a:lnSpc>
              <a:spcBef>
                <a:spcPts val="0"/>
              </a:spcBef>
              <a:spcAft>
                <a:spcPts val="0"/>
              </a:spcAft>
              <a:buClrTx/>
              <a:buSzTx/>
              <a:buFontTx/>
              <a:buChar char="-"/>
              <a:tabLst/>
              <a:defRPr/>
            </a:pPr>
            <a:r>
              <a:rPr lang="en-US" altLang="en-US" sz="1100" kern="1200" baseline="0" dirty="0">
                <a:solidFill>
                  <a:schemeClr val="tx1"/>
                </a:solidFill>
                <a:latin typeface="Lato Regular"/>
                <a:ea typeface="+mn-ea"/>
                <a:cs typeface="+mn-cs"/>
              </a:rPr>
              <a:t>A prior study of post-mortem human second trimester fetal brains from elective terminations performed between 17-22 weeks was notable for decreased dopamine receptors in marijuana exposed fetuses, especially males, that was dose-dependent</a:t>
            </a:r>
            <a:endParaRPr lang="en-US" altLang="en-US" sz="1100" dirty="0">
              <a:latin typeface="Calibri" panose="020F0502020204030204" pitchFamily="34" charset="0"/>
              <a:ea typeface="Noto Serif" panose="02020600060500020200" pitchFamily="18" charset="0"/>
              <a:cs typeface="Calibri" panose="020F0502020204030204" pitchFamily="34" charset="0"/>
            </a:endParaRPr>
          </a:p>
          <a:p>
            <a:pPr marL="285750" indent="-285750" fontAlgn="base">
              <a:buFontTx/>
              <a:buChar char="-"/>
            </a:pPr>
            <a:r>
              <a:rPr lang="en-US" altLang="en-US" sz="1100" dirty="0">
                <a:latin typeface="Calibri" panose="020F0502020204030204" pitchFamily="34" charset="0"/>
                <a:ea typeface="Noto Serif" panose="02020600060500020200" pitchFamily="18" charset="0"/>
                <a:cs typeface="Calibri" panose="020F0502020204030204" pitchFamily="34" charset="0"/>
              </a:rPr>
              <a:t>In adult rat offspring that were prenatally exposed to THC, a prior study found that there was enhanced heroin-seeking profiles and there was altered expression of CB1, dopamine, and glutamate receptor genes in the striatum of the brain</a:t>
            </a:r>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defRPr>
            </a:lvl1pPr>
            <a:lvl2pPr marL="757066" indent="-291179">
              <a:spcBef>
                <a:spcPct val="30000"/>
              </a:spcBef>
              <a:defRPr sz="1200">
                <a:solidFill>
                  <a:schemeClr val="tx1"/>
                </a:solidFill>
                <a:latin typeface="Calibri" charset="0"/>
              </a:defRPr>
            </a:lvl2pPr>
            <a:lvl3pPr marL="1164717" indent="-232943">
              <a:spcBef>
                <a:spcPct val="30000"/>
              </a:spcBef>
              <a:defRPr sz="1200">
                <a:solidFill>
                  <a:schemeClr val="tx1"/>
                </a:solidFill>
                <a:latin typeface="Calibri" charset="0"/>
              </a:defRPr>
            </a:lvl3pPr>
            <a:lvl4pPr marL="1630604" indent="-232943">
              <a:spcBef>
                <a:spcPct val="30000"/>
              </a:spcBef>
              <a:defRPr sz="1200">
                <a:solidFill>
                  <a:schemeClr val="tx1"/>
                </a:solidFill>
                <a:latin typeface="Calibri" charset="0"/>
              </a:defRPr>
            </a:lvl4pPr>
            <a:lvl5pPr marL="2096491" indent="-232943">
              <a:spcBef>
                <a:spcPct val="30000"/>
              </a:spcBef>
              <a:defRPr sz="1200">
                <a:solidFill>
                  <a:schemeClr val="tx1"/>
                </a:solidFill>
                <a:latin typeface="Calibri" charset="0"/>
              </a:defRPr>
            </a:lvl5pPr>
            <a:lvl6pPr marL="2562377" indent="-232943" eaLnBrk="0" fontAlgn="base" hangingPunct="0">
              <a:spcBef>
                <a:spcPct val="30000"/>
              </a:spcBef>
              <a:spcAft>
                <a:spcPct val="0"/>
              </a:spcAft>
              <a:defRPr sz="1200">
                <a:solidFill>
                  <a:schemeClr val="tx1"/>
                </a:solidFill>
                <a:latin typeface="Calibri" charset="0"/>
              </a:defRPr>
            </a:lvl6pPr>
            <a:lvl7pPr marL="3028264" indent="-232943" eaLnBrk="0" fontAlgn="base" hangingPunct="0">
              <a:spcBef>
                <a:spcPct val="30000"/>
              </a:spcBef>
              <a:spcAft>
                <a:spcPct val="0"/>
              </a:spcAft>
              <a:defRPr sz="1200">
                <a:solidFill>
                  <a:schemeClr val="tx1"/>
                </a:solidFill>
                <a:latin typeface="Calibri" charset="0"/>
              </a:defRPr>
            </a:lvl7pPr>
            <a:lvl8pPr marL="3494151" indent="-232943" eaLnBrk="0" fontAlgn="base" hangingPunct="0">
              <a:spcBef>
                <a:spcPct val="30000"/>
              </a:spcBef>
              <a:spcAft>
                <a:spcPct val="0"/>
              </a:spcAft>
              <a:defRPr sz="1200">
                <a:solidFill>
                  <a:schemeClr val="tx1"/>
                </a:solidFill>
                <a:latin typeface="Calibri" charset="0"/>
              </a:defRPr>
            </a:lvl8pPr>
            <a:lvl9pPr marL="3960038" indent="-232943" eaLnBrk="0" fontAlgn="base" hangingPunct="0">
              <a:spcBef>
                <a:spcPct val="30000"/>
              </a:spcBef>
              <a:spcAft>
                <a:spcPct val="0"/>
              </a:spcAft>
              <a:defRPr sz="1200">
                <a:solidFill>
                  <a:schemeClr val="tx1"/>
                </a:solidFill>
                <a:latin typeface="Calibri" charset="0"/>
              </a:defRPr>
            </a:lvl9pPr>
          </a:lstStyle>
          <a:p>
            <a:pPr>
              <a:spcBef>
                <a:spcPct val="0"/>
              </a:spcBef>
            </a:pPr>
            <a:fld id="{DAA34E78-F143-9846-B475-78C904399F41}" type="slidenum">
              <a:rPr lang="en-US" altLang="en-US">
                <a:latin typeface="Garamond" charset="0"/>
                <a:ea typeface="Arial" charset="0"/>
                <a:cs typeface="Arial" charset="0"/>
              </a:rPr>
              <a:pPr>
                <a:spcBef>
                  <a:spcPct val="0"/>
                </a:spcBef>
              </a:pPr>
              <a:t>27</a:t>
            </a:fld>
            <a:endParaRPr lang="en-US" altLang="en-US">
              <a:latin typeface="Garamond" charset="0"/>
              <a:ea typeface="Arial" charset="0"/>
              <a:cs typeface="Arial" charset="0"/>
            </a:endParaRPr>
          </a:p>
        </p:txBody>
      </p:sp>
    </p:spTree>
    <p:extLst>
      <p:ext uri="{BB962C8B-B14F-4D97-AF65-F5344CB8AC3E}">
        <p14:creationId xmlns:p14="http://schemas.microsoft.com/office/powerpoint/2010/main" val="22791145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9" name="Shape 2199"/>
          <p:cNvSpPr>
            <a:spLocks noGrp="1" noRot="1" noChangeAspect="1"/>
          </p:cNvSpPr>
          <p:nvPr>
            <p:ph type="sldImg"/>
          </p:nvPr>
        </p:nvSpPr>
        <p:spPr>
          <a:xfrm>
            <a:off x="381000" y="685800"/>
            <a:ext cx="6096000" cy="3429000"/>
          </a:xfrm>
          <a:prstGeom prst="rect">
            <a:avLst/>
          </a:prstGeom>
        </p:spPr>
        <p:txBody>
          <a:bodyPr/>
          <a:lstStyle/>
          <a:p>
            <a:endParaRPr/>
          </a:p>
        </p:txBody>
      </p:sp>
      <p:sp>
        <p:nvSpPr>
          <p:cNvPr id="2200" name="Shape 2200"/>
          <p:cNvSpPr>
            <a:spLocks noGrp="1"/>
          </p:cNvSpPr>
          <p:nvPr>
            <p:ph type="body" sz="quarter" idx="1"/>
          </p:nvPr>
        </p:nvSpPr>
        <p:spPr>
          <a:prstGeom prst="rect">
            <a:avLst/>
          </a:prstGeom>
        </p:spPr>
        <p:txBody>
          <a:bodyPr/>
          <a:lstStyle/>
          <a:p>
            <a:pPr marL="457200" indent="-342900">
              <a:lnSpc>
                <a:spcPct val="120000"/>
              </a:lnSpc>
              <a:spcAft>
                <a:spcPts val="1000"/>
              </a:spcAft>
              <a:buFont typeface="Arial" panose="020B0604020202020204" pitchFamily="34" charset="0"/>
              <a:buChar char="•"/>
            </a:pPr>
            <a:r>
              <a:rPr lang="en-US" sz="1800" dirty="0">
                <a:latin typeface="Lato" panose="020F0502020204030203" pitchFamily="34" charset="0"/>
                <a:ea typeface="Lato" panose="020F0502020204030203" pitchFamily="34" charset="0"/>
                <a:cs typeface="Lato" panose="020F0502020204030203" pitchFamily="34" charset="0"/>
              </a:rPr>
              <a:t>Some human and preclinical studies have reported an association between maternal cannabis use during pregnancy and offspring cardiac outcomes</a:t>
            </a:r>
          </a:p>
          <a:p>
            <a:pPr marL="457200" indent="-342900">
              <a:lnSpc>
                <a:spcPct val="120000"/>
              </a:lnSpc>
              <a:spcAft>
                <a:spcPts val="1000"/>
              </a:spcAft>
              <a:buFont typeface="Arial" panose="020B0604020202020204" pitchFamily="34" charset="0"/>
              <a:buChar char="•"/>
            </a:pPr>
            <a:endParaRPr lang="en-US" sz="1800" dirty="0">
              <a:latin typeface="Lato" panose="020F0502020204030203" pitchFamily="34" charset="0"/>
              <a:ea typeface="Lato" panose="020F0502020204030203" pitchFamily="34" charset="0"/>
              <a:cs typeface="Lato" panose="020F0502020204030203" pitchFamily="34" charset="0"/>
            </a:endParaRPr>
          </a:p>
          <a:p>
            <a:pPr marL="457200" indent="-342900">
              <a:lnSpc>
                <a:spcPct val="120000"/>
              </a:lnSpc>
              <a:spcAft>
                <a:spcPts val="1000"/>
              </a:spcAft>
              <a:buFont typeface="Arial" panose="020B0604020202020204" pitchFamily="34" charset="0"/>
              <a:buChar char="•"/>
            </a:pPr>
            <a:r>
              <a:rPr lang="en-US" sz="1800" dirty="0">
                <a:latin typeface="Lato" panose="020F0502020204030203" pitchFamily="34" charset="0"/>
                <a:ea typeface="Lato" panose="020F0502020204030203" pitchFamily="34" charset="0"/>
                <a:cs typeface="Lato" panose="020F0502020204030203" pitchFamily="34" charset="0"/>
              </a:rPr>
              <a:t>In a prior human study, continued maternal cannabis use was notable for fetuses with smaller aortic diameters on ultrasound</a:t>
            </a:r>
          </a:p>
          <a:p>
            <a:pPr marL="457200" indent="-342900">
              <a:lnSpc>
                <a:spcPct val="120000"/>
              </a:lnSpc>
              <a:spcAft>
                <a:spcPts val="1000"/>
              </a:spcAft>
              <a:buFont typeface="Arial" panose="020B0604020202020204" pitchFamily="34" charset="0"/>
              <a:buChar char="•"/>
            </a:pPr>
            <a:r>
              <a:rPr lang="en-US" sz="1800" dirty="0">
                <a:latin typeface="Lato" panose="020F0502020204030203" pitchFamily="34" charset="0"/>
                <a:ea typeface="Lato" panose="020F0502020204030203" pitchFamily="34" charset="0"/>
                <a:cs typeface="Lato" panose="020F0502020204030203" pitchFamily="34" charset="0"/>
              </a:rPr>
              <a:t>Cardiac anomalies have been inconsistently linked to prenatal cannabis exposure, but include ventricular septal defect and </a:t>
            </a:r>
            <a:r>
              <a:rPr lang="en-US" sz="1800" dirty="0" err="1">
                <a:latin typeface="Lato" panose="020F0502020204030203" pitchFamily="34" charset="0"/>
                <a:ea typeface="Lato" panose="020F0502020204030203" pitchFamily="34" charset="0"/>
                <a:cs typeface="Lato" panose="020F0502020204030203" pitchFamily="34" charset="0"/>
              </a:rPr>
              <a:t>Ebstein’s</a:t>
            </a:r>
            <a:r>
              <a:rPr lang="en-US" sz="1800" dirty="0">
                <a:latin typeface="Lato" panose="020F0502020204030203" pitchFamily="34" charset="0"/>
                <a:ea typeface="Lato" panose="020F0502020204030203" pitchFamily="34" charset="0"/>
                <a:cs typeface="Lato" panose="020F0502020204030203" pitchFamily="34" charset="0"/>
              </a:rPr>
              <a:t> anomaly</a:t>
            </a:r>
          </a:p>
          <a:p>
            <a:pPr marL="457200" indent="-342900">
              <a:lnSpc>
                <a:spcPct val="120000"/>
              </a:lnSpc>
              <a:spcAft>
                <a:spcPts val="1000"/>
              </a:spcAft>
              <a:buFont typeface="Arial" panose="020B0604020202020204" pitchFamily="34" charset="0"/>
              <a:buChar char="•"/>
            </a:pPr>
            <a:r>
              <a:rPr lang="en-US" sz="1800" dirty="0">
                <a:latin typeface="Lato" panose="020F0502020204030203" pitchFamily="34" charset="0"/>
                <a:ea typeface="Lato" panose="020F0502020204030203" pitchFamily="34" charset="0"/>
                <a:cs typeface="Lato" panose="020F0502020204030203" pitchFamily="34" charset="0"/>
              </a:rPr>
              <a:t>In a mouse model, in utero THC exposure was associated with fetal myocardial wall and valve thickening, and decreased left ventricular fraction. </a:t>
            </a:r>
          </a:p>
          <a:p>
            <a:pPr marL="457200" indent="-342900">
              <a:lnSpc>
                <a:spcPct val="120000"/>
              </a:lnSpc>
              <a:spcAft>
                <a:spcPts val="1000"/>
              </a:spcAft>
              <a:buFont typeface="Arial" panose="020B0604020202020204" pitchFamily="34" charset="0"/>
              <a:buChar char="•"/>
            </a:pPr>
            <a:r>
              <a:rPr lang="en-US" sz="1800" dirty="0">
                <a:latin typeface="Lato" panose="020F0502020204030203" pitchFamily="34" charset="0"/>
                <a:ea typeface="Lato" panose="020F0502020204030203" pitchFamily="34" charset="0"/>
                <a:cs typeface="Lato" panose="020F0502020204030203" pitchFamily="34" charset="0"/>
              </a:rPr>
              <a:t>Similarly, In rats a decreased heart-to-body weight ratio was observed at birth with signs of impaired cardiac function early in life such as increase wall thickness and decreased cardiac output.</a:t>
            </a:r>
          </a:p>
          <a:p>
            <a:pPr marL="457200" indent="-342900">
              <a:lnSpc>
                <a:spcPct val="120000"/>
              </a:lnSpc>
              <a:spcAft>
                <a:spcPts val="1000"/>
              </a:spcAft>
              <a:buFont typeface="Arial" panose="020B0604020202020204" pitchFamily="34" charset="0"/>
              <a:buChar char="•"/>
            </a:pPr>
            <a:endParaRPr lang="en-US" sz="1800" dirty="0">
              <a:latin typeface="Lato" panose="020F0502020204030203" pitchFamily="34" charset="0"/>
              <a:ea typeface="Lato" panose="020F0502020204030203" pitchFamily="34" charset="0"/>
              <a:cs typeface="Lato" panose="020F0502020204030203" pitchFamily="34" charset="0"/>
            </a:endParaRPr>
          </a:p>
          <a:p>
            <a:pPr indent="349250">
              <a:lnSpc>
                <a:spcPct val="115000"/>
              </a:lnSpc>
              <a:defRPr sz="1200">
                <a:solidFill>
                  <a:srgbClr val="444444"/>
                </a:solidFill>
                <a:latin typeface="Calibri"/>
                <a:ea typeface="Calibri"/>
                <a:cs typeface="Calibri"/>
                <a:sym typeface="Calibri"/>
              </a:defRPr>
            </a:pPr>
            <a:endParaRPr dirty="0"/>
          </a:p>
        </p:txBody>
      </p:sp>
    </p:spTree>
    <p:extLst>
      <p:ext uri="{BB962C8B-B14F-4D97-AF65-F5344CB8AC3E}">
        <p14:creationId xmlns:p14="http://schemas.microsoft.com/office/powerpoint/2010/main" val="11248319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9" name="Shape 2199"/>
          <p:cNvSpPr>
            <a:spLocks noGrp="1" noRot="1" noChangeAspect="1"/>
          </p:cNvSpPr>
          <p:nvPr>
            <p:ph type="sldImg"/>
          </p:nvPr>
        </p:nvSpPr>
        <p:spPr>
          <a:xfrm>
            <a:off x="381000" y="685800"/>
            <a:ext cx="6096000" cy="3429000"/>
          </a:xfrm>
          <a:prstGeom prst="rect">
            <a:avLst/>
          </a:prstGeom>
        </p:spPr>
        <p:txBody>
          <a:bodyPr/>
          <a:lstStyle/>
          <a:p>
            <a:endParaRPr/>
          </a:p>
        </p:txBody>
      </p:sp>
      <p:sp>
        <p:nvSpPr>
          <p:cNvPr id="2200" name="Shape 2200"/>
          <p:cNvSpPr>
            <a:spLocks noGrp="1"/>
          </p:cNvSpPr>
          <p:nvPr>
            <p:ph type="body" sz="quarter" idx="1"/>
          </p:nvPr>
        </p:nvSpPr>
        <p:spPr>
          <a:prstGeom prst="rect">
            <a:avLst/>
          </a:prstGeom>
        </p:spPr>
        <p:txBody>
          <a:bodyPr/>
          <a:lstStyle/>
          <a:p>
            <a:pPr marL="285750" indent="-285750">
              <a:lnSpc>
                <a:spcPct val="115000"/>
              </a:lnSpc>
              <a:buFont typeface="Arial" panose="020B0604020202020204" pitchFamily="34" charset="0"/>
              <a:buChar char="•"/>
              <a:defRPr sz="1200">
                <a:solidFill>
                  <a:srgbClr val="444444"/>
                </a:solidFill>
                <a:latin typeface="Calibri"/>
                <a:ea typeface="Calibri"/>
                <a:cs typeface="Calibri"/>
                <a:sym typeface="Calibri"/>
              </a:defRPr>
            </a:pPr>
            <a:r>
              <a:rPr lang="en-US" sz="1800" dirty="0">
                <a:effectLst/>
                <a:latin typeface="Arial" panose="020B0604020202020204" pitchFamily="34" charset="0"/>
                <a:ea typeface="Times New Roman" panose="02020603050405020304" pitchFamily="18" charset="0"/>
              </a:rPr>
              <a:t>In lung, CB1 receptor expression has been reported in airway epithelial cells, alveolar type II cells, parenchymal cells, and vascular cells.</a:t>
            </a:r>
          </a:p>
          <a:p>
            <a:pPr marL="285750" indent="-285750">
              <a:lnSpc>
                <a:spcPct val="115000"/>
              </a:lnSpc>
              <a:buFont typeface="Arial" panose="020B0604020202020204" pitchFamily="34" charset="0"/>
              <a:buChar char="•"/>
              <a:defRPr sz="1200">
                <a:solidFill>
                  <a:srgbClr val="444444"/>
                </a:solidFill>
                <a:latin typeface="Calibri"/>
                <a:ea typeface="Calibri"/>
                <a:cs typeface="Calibri"/>
                <a:sym typeface="Calibri"/>
              </a:defRPr>
            </a:pPr>
            <a:r>
              <a:rPr lang="en-US" sz="1800" dirty="0">
                <a:effectLst/>
                <a:latin typeface="Arial" panose="020B0604020202020204" pitchFamily="34" charset="0"/>
                <a:ea typeface="Times New Roman" panose="02020603050405020304" pitchFamily="18" charset="0"/>
              </a:rPr>
              <a:t>Prenatal THC exposure has also been reported to inhibit lung angiogenesis, which could affect alveolar and capillary development, and gas exchange in lung.</a:t>
            </a:r>
            <a:r>
              <a:rPr lang="en-US" sz="1800" b="1" dirty="0">
                <a:effectLst/>
                <a:latin typeface="Arial" panose="020B0604020202020204" pitchFamily="34" charset="0"/>
                <a:ea typeface="Times New Roman" panose="02020603050405020304" pitchFamily="18" charset="0"/>
              </a:rPr>
              <a:t> </a:t>
            </a:r>
          </a:p>
          <a:p>
            <a:pPr marL="285750" indent="-285750">
              <a:lnSpc>
                <a:spcPct val="115000"/>
              </a:lnSpc>
              <a:buFont typeface="Arial" panose="020B0604020202020204" pitchFamily="34" charset="0"/>
              <a:buChar char="•"/>
              <a:defRPr sz="1200">
                <a:solidFill>
                  <a:srgbClr val="444444"/>
                </a:solidFill>
                <a:latin typeface="Calibri"/>
                <a:ea typeface="Calibri"/>
                <a:cs typeface="Calibri"/>
                <a:sym typeface="Calibri"/>
              </a:defRPr>
            </a:pPr>
            <a:r>
              <a:rPr lang="en-US" sz="1800" dirty="0">
                <a:effectLst/>
                <a:latin typeface="Arial" panose="020B0604020202020204" pitchFamily="34" charset="0"/>
                <a:ea typeface="Times New Roman" panose="02020603050405020304" pitchFamily="18" charset="0"/>
              </a:rPr>
              <a:t>Prior studies also suggest that THC can increase M2 macrophage polarization and prenatal THC exposure has been linked to increased levels of childhood Secretory Immunoglobulin A, which can be implicated in chronic airway diseases like asthma</a:t>
            </a:r>
            <a:endParaRPr lang="en-US" dirty="0">
              <a:effectLst/>
            </a:endParaRPr>
          </a:p>
          <a:p>
            <a:pPr indent="349250">
              <a:lnSpc>
                <a:spcPct val="115000"/>
              </a:lnSpc>
              <a:defRPr sz="1200">
                <a:solidFill>
                  <a:srgbClr val="444444"/>
                </a:solidFill>
                <a:latin typeface="Calibri"/>
                <a:ea typeface="Calibri"/>
                <a:cs typeface="Calibri"/>
                <a:sym typeface="Calibri"/>
              </a:defRPr>
            </a:pPr>
            <a:endParaRPr lang="en-US" dirty="0">
              <a:effectLst/>
            </a:endParaRPr>
          </a:p>
        </p:txBody>
      </p:sp>
    </p:spTree>
    <p:extLst>
      <p:ext uri="{BB962C8B-B14F-4D97-AF65-F5344CB8AC3E}">
        <p14:creationId xmlns:p14="http://schemas.microsoft.com/office/powerpoint/2010/main" val="2233552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I have no relevant disclosures or conflicts of interest</a:t>
            </a:r>
          </a:p>
          <a:p>
            <a:endParaRPr lang="en-US" dirty="0"/>
          </a:p>
          <a:p>
            <a:endParaRPr lang="en-US" dirty="0"/>
          </a:p>
        </p:txBody>
      </p:sp>
      <p:sp>
        <p:nvSpPr>
          <p:cNvPr id="4" name="Slide Number Placeholder 3"/>
          <p:cNvSpPr>
            <a:spLocks noGrp="1"/>
          </p:cNvSpPr>
          <p:nvPr>
            <p:ph type="sldNum" sz="quarter" idx="5"/>
          </p:nvPr>
        </p:nvSpPr>
        <p:spPr/>
        <p:txBody>
          <a:bodyPr/>
          <a:lstStyle/>
          <a:p>
            <a:fld id="{DD24AC36-E3D5-4F6D-93B5-A0CDF550E4F8}" type="slidenum">
              <a:rPr lang="en-US" smtClean="0"/>
              <a:t>3</a:t>
            </a:fld>
            <a:endParaRPr lang="en-US"/>
          </a:p>
        </p:txBody>
      </p:sp>
    </p:spTree>
    <p:extLst>
      <p:ext uri="{BB962C8B-B14F-4D97-AF65-F5344CB8AC3E}">
        <p14:creationId xmlns:p14="http://schemas.microsoft.com/office/powerpoint/2010/main" val="26009699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8" name="Shape 2538"/>
          <p:cNvSpPr>
            <a:spLocks noGrp="1" noRot="1" noChangeAspect="1"/>
          </p:cNvSpPr>
          <p:nvPr>
            <p:ph type="sldImg"/>
          </p:nvPr>
        </p:nvSpPr>
        <p:spPr>
          <a:xfrm>
            <a:off x="381000" y="685800"/>
            <a:ext cx="6096000" cy="3429000"/>
          </a:xfrm>
          <a:prstGeom prst="rect">
            <a:avLst/>
          </a:prstGeom>
        </p:spPr>
        <p:txBody>
          <a:bodyPr/>
          <a:lstStyle/>
          <a:p>
            <a:endParaRPr/>
          </a:p>
        </p:txBody>
      </p:sp>
      <p:sp>
        <p:nvSpPr>
          <p:cNvPr id="2539" name="Shape 2539"/>
          <p:cNvSpPr>
            <a:spLocks noGrp="1"/>
          </p:cNvSpPr>
          <p:nvPr>
            <p:ph type="body" sz="quarter" idx="1"/>
          </p:nvPr>
        </p:nvSpPr>
        <p:spPr>
          <a:prstGeom prst="rect">
            <a:avLst/>
          </a:prstGeom>
        </p:spPr>
        <p:txBody>
          <a:bodyPr/>
          <a:lstStyle/>
          <a:p>
            <a:pPr>
              <a:defRPr sz="1100">
                <a:latin typeface="Calibri"/>
                <a:ea typeface="Calibri"/>
                <a:cs typeface="Calibri"/>
                <a:sym typeface="Calibri"/>
              </a:defRPr>
            </a:pPr>
            <a:endParaRPr dirty="0"/>
          </a:p>
        </p:txBody>
      </p:sp>
    </p:spTree>
    <p:extLst>
      <p:ext uri="{BB962C8B-B14F-4D97-AF65-F5344CB8AC3E}">
        <p14:creationId xmlns:p14="http://schemas.microsoft.com/office/powerpoint/2010/main" val="29233859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9" name="Shape 2199"/>
          <p:cNvSpPr>
            <a:spLocks noGrp="1" noRot="1" noChangeAspect="1"/>
          </p:cNvSpPr>
          <p:nvPr>
            <p:ph type="sldImg"/>
          </p:nvPr>
        </p:nvSpPr>
        <p:spPr>
          <a:xfrm>
            <a:off x="381000" y="685800"/>
            <a:ext cx="6096000" cy="3429000"/>
          </a:xfrm>
          <a:prstGeom prst="rect">
            <a:avLst/>
          </a:prstGeom>
        </p:spPr>
        <p:txBody>
          <a:bodyPr/>
          <a:lstStyle/>
          <a:p>
            <a:endParaRPr/>
          </a:p>
        </p:txBody>
      </p:sp>
      <p:sp>
        <p:nvSpPr>
          <p:cNvPr id="2200" name="Shape 2200"/>
          <p:cNvSpPr>
            <a:spLocks noGrp="1"/>
          </p:cNvSpPr>
          <p:nvPr>
            <p:ph type="body" sz="quarter" idx="1"/>
          </p:nvPr>
        </p:nvSpPr>
        <p:spPr>
          <a:prstGeom prst="rect">
            <a:avLst/>
          </a:prstGeom>
        </p:spPr>
        <p:txBody>
          <a:bodyPr/>
          <a:lstStyle/>
          <a:p>
            <a:pPr marL="457200" indent="-342900">
              <a:lnSpc>
                <a:spcPct val="120000"/>
              </a:lnSpc>
              <a:spcAft>
                <a:spcPts val="1000"/>
              </a:spcAft>
              <a:buFont typeface="Arial" panose="020B0604020202020204" pitchFamily="34" charset="0"/>
              <a:buChar char="•"/>
            </a:pPr>
            <a:r>
              <a:rPr lang="en-US" sz="900" dirty="0">
                <a:latin typeface="Lato" panose="020F0502020204030203" pitchFamily="34" charset="0"/>
                <a:ea typeface="Lato" panose="020F0502020204030203" pitchFamily="34" charset="0"/>
                <a:cs typeface="Lato" panose="020F0502020204030203" pitchFamily="34" charset="0"/>
              </a:rPr>
              <a:t>The endocannabinoid system plays a role in circadian regulation and studies have shown that </a:t>
            </a:r>
            <a:r>
              <a:rPr lang="en-US" sz="900" i="1" dirty="0">
                <a:latin typeface="Lato" panose="020F0502020204030203" pitchFamily="34" charset="0"/>
                <a:ea typeface="Lato" panose="020F0502020204030203" pitchFamily="34" charset="0"/>
                <a:cs typeface="Lato" panose="020F0502020204030203" pitchFamily="34" charset="0"/>
              </a:rPr>
              <a:t>in utero</a:t>
            </a:r>
            <a:r>
              <a:rPr lang="en-US" sz="900" dirty="0">
                <a:latin typeface="Lato" panose="020F0502020204030203" pitchFamily="34" charset="0"/>
                <a:ea typeface="Lato" panose="020F0502020204030203" pitchFamily="34" charset="0"/>
                <a:cs typeface="Lato" panose="020F0502020204030203" pitchFamily="34" charset="0"/>
              </a:rPr>
              <a:t> exposure to cannabis can impact this.</a:t>
            </a:r>
          </a:p>
          <a:p>
            <a:pPr marL="457200" indent="-342900">
              <a:lnSpc>
                <a:spcPct val="120000"/>
              </a:lnSpc>
              <a:spcAft>
                <a:spcPts val="1000"/>
              </a:spcAft>
              <a:buFont typeface="Arial" panose="020B0604020202020204" pitchFamily="34" charset="0"/>
              <a:buChar char="•"/>
            </a:pPr>
            <a:endParaRPr lang="en-US" sz="900" dirty="0">
              <a:latin typeface="Lato" panose="020F0502020204030203" pitchFamily="34" charset="0"/>
              <a:ea typeface="Lato" panose="020F0502020204030203" pitchFamily="34" charset="0"/>
              <a:cs typeface="Lato" panose="020F0502020204030203" pitchFamily="34" charset="0"/>
            </a:endParaRPr>
          </a:p>
          <a:p>
            <a:pPr marL="457200" indent="-342900">
              <a:lnSpc>
                <a:spcPct val="120000"/>
              </a:lnSpc>
              <a:spcAft>
                <a:spcPts val="1000"/>
              </a:spcAft>
              <a:buFont typeface="Arial" panose="020B0604020202020204" pitchFamily="34" charset="0"/>
              <a:buChar char="•"/>
            </a:pPr>
            <a:r>
              <a:rPr lang="en-US" sz="900" dirty="0">
                <a:latin typeface="Lato" panose="020F0502020204030203" pitchFamily="34" charset="0"/>
                <a:ea typeface="Lato" panose="020F0502020204030203" pitchFamily="34" charset="0"/>
                <a:cs typeface="Lato" panose="020F0502020204030203" pitchFamily="34" charset="0"/>
              </a:rPr>
              <a:t>Results from the Maternal </a:t>
            </a:r>
            <a:r>
              <a:rPr lang="en-US" sz="900" dirty="0" err="1">
                <a:latin typeface="Lato" panose="020F0502020204030203" pitchFamily="34" charset="0"/>
                <a:ea typeface="Lato" panose="020F0502020204030203" pitchFamily="34" charset="0"/>
                <a:cs typeface="Lato" panose="020F0502020204030203" pitchFamily="34" charset="0"/>
              </a:rPr>
              <a:t>Heatlh</a:t>
            </a:r>
            <a:r>
              <a:rPr lang="en-US" sz="900" dirty="0">
                <a:latin typeface="Lato" panose="020F0502020204030203" pitchFamily="34" charset="0"/>
                <a:ea typeface="Lato" panose="020F0502020204030203" pitchFamily="34" charset="0"/>
                <a:cs typeface="Lato" panose="020F0502020204030203" pitchFamily="34" charset="0"/>
              </a:rPr>
              <a:t> Practices and Child Development study performed EEG analysis on 55 neonates and found that prenatal cannabis exposure was associated with increased motility and disruptions in sleep and arousal that persisted at 3 years of age (n=48), including increased nocturnal arousal and more awake time after sleep onset and lower sleep efficiency</a:t>
            </a:r>
          </a:p>
          <a:p>
            <a:pPr marL="457200" indent="-342900">
              <a:lnSpc>
                <a:spcPct val="120000"/>
              </a:lnSpc>
              <a:spcAft>
                <a:spcPts val="1000"/>
              </a:spcAft>
              <a:buFont typeface="Arial" panose="020B0604020202020204" pitchFamily="34" charset="0"/>
              <a:buChar char="•"/>
            </a:pPr>
            <a:endParaRPr lang="en-US" sz="900" dirty="0">
              <a:latin typeface="Lato" panose="020F0502020204030203" pitchFamily="34" charset="0"/>
              <a:ea typeface="Lato" panose="020F0502020204030203" pitchFamily="34" charset="0"/>
              <a:cs typeface="Lato" panose="020F0502020204030203" pitchFamily="34" charset="0"/>
            </a:endParaRPr>
          </a:p>
          <a:p>
            <a:pPr marL="457200" indent="-342900">
              <a:lnSpc>
                <a:spcPct val="120000"/>
              </a:lnSpc>
              <a:spcAft>
                <a:spcPts val="1000"/>
              </a:spcAft>
              <a:buFont typeface="Arial" panose="020B0604020202020204" pitchFamily="34" charset="0"/>
              <a:buChar char="•"/>
            </a:pPr>
            <a:r>
              <a:rPr lang="en-US" sz="900" dirty="0">
                <a:latin typeface="Lato" panose="020F0502020204030203" pitchFamily="34" charset="0"/>
                <a:ea typeface="Lato" panose="020F0502020204030203" pitchFamily="34" charset="0"/>
                <a:cs typeface="Lato" panose="020F0502020204030203" pitchFamily="34" charset="0"/>
              </a:rPr>
              <a:t>The more recent adolescent brain cognitive development or ABCD study of 11,875 children ages 9-10yo, prenatally cannabis exposure was associated with symptoms of disorders of initiating and maintaining sleep, disorders of arousal, and sleep wake disorders. Frequency of prenatal daily cannabis use was also found to be significantly associated with disorders of somnolence (p=0.03)</a:t>
            </a:r>
          </a:p>
          <a:p>
            <a:pPr>
              <a:lnSpc>
                <a:spcPct val="120000"/>
              </a:lnSpc>
              <a:spcAft>
                <a:spcPts val="1000"/>
              </a:spcAft>
              <a:buFont typeface="Wingdings" pitchFamily="2" charset="2"/>
              <a:buChar char="§"/>
            </a:pPr>
            <a:endParaRPr lang="en-US" sz="900" dirty="0">
              <a:latin typeface="Lato" panose="020F0502020204030203" pitchFamily="34" charset="0"/>
              <a:ea typeface="Lato" panose="020F0502020204030203" pitchFamily="34" charset="0"/>
              <a:cs typeface="Lato" panose="020F0502020204030203" pitchFamily="34" charset="0"/>
            </a:endParaRPr>
          </a:p>
          <a:p>
            <a:pPr algn="l"/>
            <a:endParaRPr lang="en-US" b="0" i="0" dirty="0">
              <a:solidFill>
                <a:srgbClr val="282828"/>
              </a:solidFill>
              <a:effectLst/>
              <a:latin typeface="MuseoSans"/>
            </a:endParaRPr>
          </a:p>
          <a:p>
            <a:pPr algn="l"/>
            <a:endParaRPr lang="en-US" b="0" i="0" dirty="0">
              <a:solidFill>
                <a:srgbClr val="282828"/>
              </a:solidFill>
              <a:effectLst/>
              <a:latin typeface="MuseoSans"/>
            </a:endParaRPr>
          </a:p>
          <a:p>
            <a:pPr algn="l"/>
            <a:r>
              <a:rPr lang="en-US" b="0" i="0" dirty="0">
                <a:solidFill>
                  <a:srgbClr val="282828"/>
                </a:solidFill>
                <a:effectLst/>
                <a:latin typeface="MuseoSans"/>
              </a:rPr>
              <a:t>Sleep Disturbances</a:t>
            </a:r>
          </a:p>
          <a:p>
            <a:pPr algn="l"/>
            <a:r>
              <a:rPr lang="en-US" b="0" i="0" dirty="0">
                <a:solidFill>
                  <a:srgbClr val="282828"/>
                </a:solidFill>
                <a:effectLst/>
                <a:latin typeface="MuseoSans"/>
              </a:rPr>
              <a:t>Studies into the role of the ECS in sleep, as well as the potential for cannabis to alleviate symptoms of sleep disorders have suggested a role for the ECS in circadian regulation (</a:t>
            </a:r>
            <a:r>
              <a:rPr lang="en-US" b="0" i="0" u="none" strike="noStrike" dirty="0">
                <a:solidFill>
                  <a:srgbClr val="1DB5C3"/>
                </a:solidFill>
                <a:effectLst/>
                <a:latin typeface="MuseoSans"/>
                <a:hlinkClick r:id="rId3"/>
              </a:rPr>
              <a:t>108</a:t>
            </a:r>
            <a:r>
              <a:rPr lang="en-US" b="0" i="0" dirty="0">
                <a:solidFill>
                  <a:srgbClr val="282828"/>
                </a:solidFill>
                <a:effectLst/>
                <a:latin typeface="MuseoSans"/>
              </a:rPr>
              <a:t>, </a:t>
            </a:r>
            <a:r>
              <a:rPr lang="en-US" b="0" i="0" u="none" strike="noStrike" dirty="0">
                <a:solidFill>
                  <a:srgbClr val="1DB5C3"/>
                </a:solidFill>
                <a:effectLst/>
                <a:latin typeface="MuseoSans"/>
                <a:hlinkClick r:id="rId4"/>
              </a:rPr>
              <a:t>109</a:t>
            </a:r>
            <a:r>
              <a:rPr lang="en-US" b="0" i="0" dirty="0">
                <a:solidFill>
                  <a:srgbClr val="282828"/>
                </a:solidFill>
                <a:effectLst/>
                <a:latin typeface="MuseoSans"/>
              </a:rPr>
              <a:t>). In the </a:t>
            </a:r>
            <a:r>
              <a:rPr lang="en-US" b="0" i="0" dirty="0">
                <a:solidFill>
                  <a:srgbClr val="4D5156"/>
                </a:solidFill>
                <a:effectLst/>
                <a:latin typeface="Roboto" panose="020F0502020204030204" pitchFamily="34" charset="0"/>
              </a:rPr>
              <a:t>Maternal Health Practices and Child Development </a:t>
            </a:r>
            <a:r>
              <a:rPr lang="en-US" b="0" i="0" dirty="0">
                <a:solidFill>
                  <a:srgbClr val="282828"/>
                </a:solidFill>
                <a:effectLst/>
                <a:latin typeface="MuseoSans"/>
              </a:rPr>
              <a:t>MHPCD cohort, neonatal electroencephalogram (EEG) analysis found that prenatal exposure to cannabis was associated with increased motility and disruptions in sleep and arousal (</a:t>
            </a:r>
            <a:r>
              <a:rPr lang="en-US" b="0" i="0" u="none" strike="noStrike" dirty="0">
                <a:solidFill>
                  <a:srgbClr val="1DB5C3"/>
                </a:solidFill>
                <a:effectLst/>
                <a:latin typeface="MuseoSans"/>
                <a:hlinkClick r:id="rId5"/>
              </a:rPr>
              <a:t>110</a:t>
            </a:r>
            <a:r>
              <a:rPr lang="en-US" b="0" i="0" dirty="0">
                <a:solidFill>
                  <a:srgbClr val="282828"/>
                </a:solidFill>
                <a:effectLst/>
                <a:latin typeface="MuseoSans"/>
              </a:rPr>
              <a:t>). These disturbances persisted at 3 years of age, with exposed children exhibiting increased nocturnal arousal, more awake time after sleep onset, and lower sleep efficiency (</a:t>
            </a:r>
            <a:r>
              <a:rPr lang="en-US" b="0" i="0" u="none" strike="noStrike" dirty="0">
                <a:solidFill>
                  <a:srgbClr val="1DB5C3"/>
                </a:solidFill>
                <a:effectLst/>
                <a:latin typeface="MuseoSans"/>
                <a:hlinkClick r:id="rId6"/>
              </a:rPr>
              <a:t>111</a:t>
            </a:r>
            <a:r>
              <a:rPr lang="en-US" b="0" i="0" dirty="0">
                <a:solidFill>
                  <a:srgbClr val="282828"/>
                </a:solidFill>
                <a:effectLst/>
                <a:latin typeface="MuseoSans"/>
              </a:rPr>
              <a:t>). However, these studies included a relatively small sample size, with 55 newborns initially assessed and 48 children assessed at 3 years of age, including non-exposed controls. More recently, child sleep outcomes were assessed in the ABCD cohort using 11,875 exposed children ages 9–10 (</a:t>
            </a:r>
            <a:r>
              <a:rPr lang="en-US" b="0" i="0" u="none" strike="noStrike" dirty="0">
                <a:solidFill>
                  <a:srgbClr val="1DB5C3"/>
                </a:solidFill>
                <a:effectLst/>
                <a:latin typeface="MuseoSans"/>
                <a:hlinkClick r:id="rId7"/>
              </a:rPr>
              <a:t>112</a:t>
            </a:r>
            <a:r>
              <a:rPr lang="en-US" b="0" i="0" dirty="0">
                <a:solidFill>
                  <a:srgbClr val="282828"/>
                </a:solidFill>
                <a:effectLst/>
                <a:latin typeface="MuseoSans"/>
              </a:rPr>
              <a:t>). This study also controlled for multiple covariates, including mother's education, household income, parental marital status, race, and child sex. The investigators found that maternal report of cannabis use was significantly associated with symptoms of disorders of initiating and maintaining sleep, disorders of arousal, sleep wake disorders, disorders of excessive somnolence, and a summed sleep disorder score as measured by the Sleep Disturbance Scale for Children (SDSC) (</a:t>
            </a:r>
            <a:r>
              <a:rPr lang="en-US" b="0" i="0" u="none" strike="noStrike" dirty="0">
                <a:solidFill>
                  <a:srgbClr val="1DB5C3"/>
                </a:solidFill>
                <a:effectLst/>
                <a:latin typeface="MuseoSans"/>
                <a:hlinkClick r:id="rId7"/>
              </a:rPr>
              <a:t>112</a:t>
            </a:r>
            <a:r>
              <a:rPr lang="en-US" b="0" i="0" dirty="0">
                <a:solidFill>
                  <a:srgbClr val="282828"/>
                </a:solidFill>
                <a:effectLst/>
                <a:latin typeface="MuseoSans"/>
              </a:rPr>
              <a:t>). Furthermore, children of mothers who reported daily use of cannabis during pregnancy were at increased risk of symptoms of disorders of excessive somnolence. These findings are highly suggestive of a long-lasting impact of </a:t>
            </a:r>
            <a:r>
              <a:rPr lang="en-US" b="0" i="1" dirty="0">
                <a:solidFill>
                  <a:srgbClr val="282828"/>
                </a:solidFill>
                <a:effectLst/>
                <a:latin typeface="MuseoSans"/>
              </a:rPr>
              <a:t>in utero</a:t>
            </a:r>
            <a:r>
              <a:rPr lang="en-US" b="0" i="0" dirty="0">
                <a:solidFill>
                  <a:srgbClr val="282828"/>
                </a:solidFill>
                <a:effectLst/>
                <a:latin typeface="MuseoSans"/>
              </a:rPr>
              <a:t> exposure to cannabis on circadian regulation, though further cross-study replication of these findings is needed. Additionally, there is a paucity of animal studies to address these effects and their possible neurophysiological mechanisms. Therefore, a causal link remains elusive and requires more controlled investigation.</a:t>
            </a:r>
          </a:p>
          <a:p>
            <a:pPr algn="l" fontAlgn="base"/>
            <a:endParaRPr lang="en-US" b="0" i="0" dirty="0">
              <a:solidFill>
                <a:srgbClr val="1B334B"/>
              </a:solidFill>
              <a:effectLst/>
              <a:latin typeface="Roboto" panose="020F0502020204030204" pitchFamily="34" charset="0"/>
            </a:endParaRPr>
          </a:p>
          <a:p>
            <a:pPr algn="l" fontAlgn="base"/>
            <a:endParaRPr lang="en-US" b="0" i="0" dirty="0">
              <a:solidFill>
                <a:srgbClr val="1B334B"/>
              </a:solidFill>
              <a:effectLst/>
              <a:latin typeface="Roboto" panose="020F0502020204030204" pitchFamily="34" charset="0"/>
            </a:endParaRPr>
          </a:p>
          <a:p>
            <a:pPr algn="l" fontAlgn="base"/>
            <a:r>
              <a:rPr lang="en-US" b="0" i="0" dirty="0">
                <a:solidFill>
                  <a:srgbClr val="1B334B"/>
                </a:solidFill>
                <a:effectLst/>
                <a:latin typeface="Roboto" panose="020F0502020204030204" pitchFamily="34" charset="0"/>
              </a:rPr>
              <a:t>For this purpose, they used data from the Adolescent Brain Cognitive Development Study (ABCD Study). They analyzed sleep outcomes in relation to prenatal maternal cannabis use in 11,875 children ages nine to 10.</a:t>
            </a:r>
          </a:p>
          <a:p>
            <a:pPr algn="l" fontAlgn="base"/>
            <a:r>
              <a:rPr lang="en-US" b="0" i="0" dirty="0">
                <a:solidFill>
                  <a:srgbClr val="1B334B"/>
                </a:solidFill>
                <a:effectLst/>
                <a:latin typeface="Roboto" panose="02000000000000000000" pitchFamily="2" charset="0"/>
              </a:rPr>
              <a:t>Part of the ABCD Study included an extensive questionnaire. Mothers were asked questions about marijuana use during pregnancy, how much they used, and how frequently. Additionally, mothers completed a survey about their children’s sleep patterns.</a:t>
            </a:r>
          </a:p>
          <a:p>
            <a:pPr algn="l" fontAlgn="base"/>
            <a:r>
              <a:rPr lang="en-US" b="0" i="0" dirty="0">
                <a:solidFill>
                  <a:srgbClr val="1B334B"/>
                </a:solidFill>
                <a:effectLst/>
                <a:latin typeface="Roboto" panose="02000000000000000000" pitchFamily="2" charset="0"/>
              </a:rPr>
              <a:t>A staggering number of about 700 women reported they used marijuana when pregnant. Regarding frequency, 184 subjects used took cannabis daily, and 262 women used marijuana at least twice a day.</a:t>
            </a:r>
          </a:p>
          <a:p>
            <a:pPr algn="l" fontAlgn="base"/>
            <a:r>
              <a:rPr lang="en-US" b="0" i="0" dirty="0">
                <a:solidFill>
                  <a:srgbClr val="1B334B"/>
                </a:solidFill>
                <a:effectLst/>
                <a:latin typeface="Roboto" panose="02000000000000000000" pitchFamily="2" charset="0"/>
              </a:rPr>
              <a:t>To get more accurate results, scientists also took into account other parameters such as education, marital status, race, and income. Even when they assessed all these factors, a certain pattern emerged.</a:t>
            </a:r>
          </a:p>
          <a:p>
            <a:pPr algn="l" fontAlgn="base"/>
            <a:r>
              <a:rPr lang="en-US" b="0" i="0" dirty="0">
                <a:solidFill>
                  <a:srgbClr val="1B334B"/>
                </a:solidFill>
                <a:effectLst/>
                <a:latin typeface="Roboto" panose="02000000000000000000" pitchFamily="2" charset="0"/>
              </a:rPr>
              <a:t>Results showed that any kind of prenatal cannabis use was significantly associated with symptoms of disorders of initiating and maintaining sleep. Cannabis use also contributed to sleep-wake disorders, disorders of excessive somnolence (sleepiness, drowsiness). Women who used marijuana frequently were more likely to report somnolence in children. Their kids experienced difficulties waking up in the morning and were excessively tired during the day.</a:t>
            </a:r>
          </a:p>
          <a:p>
            <a:pPr algn="l" fontAlgn="base"/>
            <a:r>
              <a:rPr lang="en-US" b="0" i="0" dirty="0">
                <a:solidFill>
                  <a:srgbClr val="1B334B"/>
                </a:solidFill>
                <a:effectLst/>
                <a:latin typeface="Roboto" panose="02000000000000000000" pitchFamily="2" charset="0"/>
              </a:rPr>
              <a:t>More precisely, children whose mothers used cannabis during pregnancy experienced sleep-related difficulties for as much as a decade. The study confirms that marijuana use in pregnancy has a long-term impact on the baby and affects their sleep pattern. Scientists recommend abstinence from marijuana use throughout pregnancy. Cannabis use rehab centers in North Texas, like Stonegate Center, could be the best solution for marijuana users who feel like they wouldn’t be able to stop using cannabis on their own.</a:t>
            </a:r>
          </a:p>
          <a:p>
            <a:pPr algn="l" fontAlgn="base"/>
            <a:r>
              <a:rPr lang="en-US" b="0" i="0" dirty="0">
                <a:solidFill>
                  <a:srgbClr val="1B334B"/>
                </a:solidFill>
                <a:effectLst/>
                <a:latin typeface="Roboto" panose="02000000000000000000" pitchFamily="2" charset="0"/>
              </a:rPr>
              <a:t>The consequences of marijuana use during pregnancy go beyond impaired sleep cycle in children. Keep in mind that sufficient sleep is vital for proper growth, development, and general health of children.</a:t>
            </a:r>
          </a:p>
          <a:p>
            <a:pPr indent="349250">
              <a:lnSpc>
                <a:spcPct val="115000"/>
              </a:lnSpc>
              <a:defRPr sz="1200">
                <a:solidFill>
                  <a:srgbClr val="444444"/>
                </a:solidFill>
                <a:latin typeface="Calibri"/>
                <a:ea typeface="Calibri"/>
                <a:cs typeface="Calibri"/>
                <a:sym typeface="Calibri"/>
              </a:defRPr>
            </a:pPr>
            <a:endParaRPr dirty="0"/>
          </a:p>
        </p:txBody>
      </p:sp>
    </p:spTree>
    <p:extLst>
      <p:ext uri="{BB962C8B-B14F-4D97-AF65-F5344CB8AC3E}">
        <p14:creationId xmlns:p14="http://schemas.microsoft.com/office/powerpoint/2010/main" val="6767285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4"/>
        <p:cNvGrpSpPr/>
        <p:nvPr/>
      </p:nvGrpSpPr>
      <p:grpSpPr>
        <a:xfrm>
          <a:off x="0" y="0"/>
          <a:ext cx="0" cy="0"/>
          <a:chOff x="0" y="0"/>
          <a:chExt cx="0" cy="0"/>
        </a:xfrm>
      </p:grpSpPr>
      <p:sp>
        <p:nvSpPr>
          <p:cNvPr id="5255" name="Google Shape;5255;g1194bab47fe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6" name="Google Shape;5256;g1194bab47fe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517525" indent="-171450">
              <a:lnSpc>
                <a:spcPct val="115000"/>
              </a:lnSpc>
              <a:buClr>
                <a:srgbClr val="444444"/>
              </a:buClr>
              <a:buSzPts val="950"/>
              <a:buFont typeface="Arial" panose="020B0604020202020204" pitchFamily="34" charset="0"/>
              <a:buChar char="•"/>
            </a:pPr>
            <a:r>
              <a:rPr lang="en" sz="1200" dirty="0">
                <a:solidFill>
                  <a:srgbClr val="444444"/>
                </a:solidFill>
                <a:latin typeface="Calibri"/>
                <a:ea typeface="Calibri"/>
                <a:cs typeface="Calibri"/>
                <a:sym typeface="Calibri"/>
              </a:rPr>
              <a:t>The American College of Obstetricians and Gynecologists came out with a committee opinion regarding </a:t>
            </a:r>
            <a:r>
              <a:rPr lang="en-US" sz="1200" dirty="0">
                <a:solidFill>
                  <a:srgbClr val="444444"/>
                </a:solidFill>
                <a:latin typeface="Calibri"/>
                <a:ea typeface="Calibri"/>
                <a:cs typeface="Calibri"/>
                <a:sym typeface="Calibri"/>
              </a:rPr>
              <a:t>cannabis</a:t>
            </a:r>
            <a:r>
              <a:rPr lang="en" sz="1200" dirty="0">
                <a:solidFill>
                  <a:srgbClr val="444444"/>
                </a:solidFill>
                <a:latin typeface="Calibri"/>
                <a:ea typeface="Calibri"/>
                <a:cs typeface="Calibri"/>
                <a:sym typeface="Calibri"/>
              </a:rPr>
              <a:t> use in pregnancy in 2017 and advised against using when contemplating pregnancy, during pregnancy and when breastfeeding due to insufficient evidence on its effects</a:t>
            </a:r>
          </a:p>
          <a:p>
            <a:pPr marL="517525" indent="-171450">
              <a:lnSpc>
                <a:spcPct val="115000"/>
              </a:lnSpc>
              <a:buClr>
                <a:srgbClr val="444444"/>
              </a:buClr>
              <a:buSzPts val="950"/>
              <a:buFont typeface="Arial" panose="020B0604020202020204" pitchFamily="34" charset="0"/>
              <a:buChar char="•"/>
            </a:pPr>
            <a:endParaRPr lang="en" sz="1200" dirty="0">
              <a:solidFill>
                <a:srgbClr val="444444"/>
              </a:solidFill>
              <a:latin typeface="Calibri"/>
              <a:ea typeface="Calibri"/>
              <a:cs typeface="Calibri"/>
              <a:sym typeface="Calibri"/>
            </a:endParaRPr>
          </a:p>
          <a:p>
            <a:pPr marL="517525" indent="-171450">
              <a:lnSpc>
                <a:spcPct val="115000"/>
              </a:lnSpc>
              <a:buClr>
                <a:srgbClr val="444444"/>
              </a:buClr>
              <a:buSzPts val="950"/>
              <a:buFont typeface="Arial" panose="020B0604020202020204" pitchFamily="34" charset="0"/>
              <a:buChar char="•"/>
            </a:pPr>
            <a:r>
              <a:rPr lang="en" sz="1200" dirty="0">
                <a:solidFill>
                  <a:srgbClr val="444444"/>
                </a:solidFill>
                <a:latin typeface="Calibri"/>
                <a:ea typeface="Calibri"/>
                <a:cs typeface="Calibri"/>
              </a:rPr>
              <a:t>Ultimately the global stance is the recommendation for cessation.</a:t>
            </a:r>
          </a:p>
          <a:p>
            <a:pPr marL="517525" indent="-171450">
              <a:lnSpc>
                <a:spcPct val="115000"/>
              </a:lnSpc>
              <a:buClr>
                <a:srgbClr val="444444"/>
              </a:buClr>
              <a:buSzPts val="950"/>
              <a:buFont typeface="Arial" panose="020B0604020202020204" pitchFamily="34" charset="0"/>
              <a:buChar char="•"/>
            </a:pPr>
            <a:endParaRPr lang="en" sz="1200" dirty="0">
              <a:solidFill>
                <a:srgbClr val="444444"/>
              </a:solidFill>
              <a:latin typeface="Calibri"/>
              <a:ea typeface="Calibri"/>
              <a:cs typeface="Calibri"/>
            </a:endParaRPr>
          </a:p>
          <a:p>
            <a:pPr marL="517525" indent="-171450">
              <a:lnSpc>
                <a:spcPct val="115000"/>
              </a:lnSpc>
              <a:buClr>
                <a:srgbClr val="444444"/>
              </a:buClr>
              <a:buSzPts val="950"/>
              <a:buFont typeface="Arial" panose="020B0604020202020204" pitchFamily="34" charset="0"/>
              <a:buChar char="•"/>
            </a:pPr>
            <a:r>
              <a:rPr lang="en" sz="1200" dirty="0">
                <a:solidFill>
                  <a:srgbClr val="444444"/>
                </a:solidFill>
                <a:latin typeface="Calibri"/>
                <a:ea typeface="Calibri"/>
                <a:cs typeface="Calibri"/>
              </a:rPr>
              <a:t>Similarly, the Society of Maternal Fetal Medicine and American Academy of Pediatrics also issued similar recommendations</a:t>
            </a:r>
          </a:p>
          <a:p>
            <a:pPr marL="517525" indent="-171450">
              <a:lnSpc>
                <a:spcPct val="115000"/>
              </a:lnSpc>
              <a:buClr>
                <a:srgbClr val="444444"/>
              </a:buClr>
              <a:buSzPts val="950"/>
              <a:buFont typeface="Arial" panose="020B0604020202020204" pitchFamily="34" charset="0"/>
              <a:buChar char="•"/>
            </a:pPr>
            <a:endParaRPr lang="en" sz="1200" dirty="0">
              <a:solidFill>
                <a:srgbClr val="444444"/>
              </a:solidFill>
              <a:latin typeface="Calibri"/>
              <a:ea typeface="Calibri"/>
              <a:cs typeface="Calibri"/>
            </a:endParaRPr>
          </a:p>
          <a:p>
            <a:pPr marL="517525" indent="-171450">
              <a:lnSpc>
                <a:spcPct val="115000"/>
              </a:lnSpc>
              <a:buClr>
                <a:srgbClr val="444444"/>
              </a:buClr>
              <a:buSzPts val="950"/>
              <a:buFont typeface="Arial" panose="020B0604020202020204" pitchFamily="34" charset="0"/>
              <a:buChar char="•"/>
            </a:pPr>
            <a:r>
              <a:rPr lang="en" sz="1200" dirty="0">
                <a:solidFill>
                  <a:srgbClr val="444444"/>
                </a:solidFill>
                <a:latin typeface="Calibri"/>
                <a:ea typeface="Calibri"/>
                <a:cs typeface="Calibri"/>
              </a:rPr>
              <a:t>The American society of reproductive Medicine also recommends patients abstain from cannabis use if intending to conceive.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695393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6"/>
        <p:cNvGrpSpPr/>
        <p:nvPr/>
      </p:nvGrpSpPr>
      <p:grpSpPr>
        <a:xfrm>
          <a:off x="0" y="0"/>
          <a:ext cx="0" cy="0"/>
          <a:chOff x="0" y="0"/>
          <a:chExt cx="0" cy="0"/>
        </a:xfrm>
      </p:grpSpPr>
      <p:sp>
        <p:nvSpPr>
          <p:cNvPr id="5717" name="Google Shape;5717;g1194bab47fe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8" name="Google Shape;5718;g1194bab47fe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800100" indent="-171450">
              <a:lnSpc>
                <a:spcPct val="115000"/>
              </a:lnSpc>
              <a:buClr>
                <a:srgbClr val="444444"/>
              </a:buClr>
              <a:buSzPts val="900"/>
              <a:buFontTx/>
              <a:buChar char="-"/>
            </a:pPr>
            <a:r>
              <a:rPr lang="en" sz="1200" dirty="0">
                <a:solidFill>
                  <a:srgbClr val="444444"/>
                </a:solidFill>
              </a:rPr>
              <a:t>In August of 2019, the Surgeon General Dr. Jerome Adams issued a public advisory discouraging </a:t>
            </a:r>
            <a:r>
              <a:rPr lang="en-US" sz="1200" dirty="0">
                <a:solidFill>
                  <a:srgbClr val="444444"/>
                </a:solidFill>
              </a:rPr>
              <a:t>cannabis</a:t>
            </a:r>
            <a:r>
              <a:rPr lang="en" sz="1200" dirty="0">
                <a:solidFill>
                  <a:srgbClr val="444444"/>
                </a:solidFill>
              </a:rPr>
              <a:t> use in pregnancy. ​</a:t>
            </a:r>
          </a:p>
          <a:p>
            <a:pPr marL="800100" indent="-171450">
              <a:lnSpc>
                <a:spcPct val="115000"/>
              </a:lnSpc>
              <a:buClr>
                <a:srgbClr val="444444"/>
              </a:buClr>
              <a:buSzPts val="900"/>
              <a:buFontTx/>
              <a:buChar char="-"/>
            </a:pPr>
            <a:endParaRPr lang="en-US" sz="1200" dirty="0">
              <a:solidFill>
                <a:srgbClr val="444444"/>
              </a:solidFill>
            </a:endParaRPr>
          </a:p>
          <a:p>
            <a:pPr marL="800100" indent="-171450">
              <a:lnSpc>
                <a:spcPct val="115000"/>
              </a:lnSpc>
              <a:buClr>
                <a:srgbClr val="444444"/>
              </a:buClr>
              <a:buSzPts val="900"/>
              <a:buFontTx/>
              <a:buChar char="-"/>
            </a:pPr>
            <a:r>
              <a:rPr lang="en" sz="1200" dirty="0">
                <a:solidFill>
                  <a:srgbClr val="444444"/>
                </a:solidFill>
              </a:rPr>
              <a:t>He emphasized the potential harmful health effects associated with the increasing potency of </a:t>
            </a:r>
            <a:r>
              <a:rPr lang="en-US" sz="1200" dirty="0">
                <a:solidFill>
                  <a:srgbClr val="444444"/>
                </a:solidFill>
              </a:rPr>
              <a:t>cannabis</a:t>
            </a:r>
            <a:r>
              <a:rPr lang="en" sz="1200" dirty="0">
                <a:solidFill>
                  <a:srgbClr val="444444"/>
                </a:solidFill>
              </a:rPr>
              <a:t> and the growing public self-perception of safety.​</a:t>
            </a:r>
          </a:p>
          <a:p>
            <a:pPr marL="800100" indent="-171450">
              <a:lnSpc>
                <a:spcPct val="115000"/>
              </a:lnSpc>
              <a:buClr>
                <a:srgbClr val="444444"/>
              </a:buClr>
              <a:buSzPts val="900"/>
              <a:buFontTx/>
              <a:buChar char="-"/>
            </a:pPr>
            <a:endParaRPr sz="1200" dirty="0">
              <a:solidFill>
                <a:srgbClr val="444444"/>
              </a:solidFill>
            </a:endParaRPr>
          </a:p>
          <a:p>
            <a:pPr marL="628650" indent="0">
              <a:lnSpc>
                <a:spcPct val="115000"/>
              </a:lnSpc>
              <a:buClr>
                <a:srgbClr val="444444"/>
              </a:buClr>
              <a:buSzPts val="900"/>
              <a:buNone/>
            </a:pPr>
            <a:r>
              <a:rPr lang="en" sz="1200" dirty="0">
                <a:solidFill>
                  <a:srgbClr val="444444"/>
                </a:solidFill>
              </a:rPr>
              <a:t>- Within the advisory (CLICK) it is stated that “No amount of marijuana use during pregnancy or adolescence is known to be safe.”</a:t>
            </a:r>
            <a:endParaRPr sz="1200" dirty="0">
              <a:solidFill>
                <a:srgbClr val="444444"/>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9637110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0"/>
        <p:cNvGrpSpPr/>
        <p:nvPr/>
      </p:nvGrpSpPr>
      <p:grpSpPr>
        <a:xfrm>
          <a:off x="0" y="0"/>
          <a:ext cx="0" cy="0"/>
          <a:chOff x="0" y="0"/>
          <a:chExt cx="0" cy="0"/>
        </a:xfrm>
      </p:grpSpPr>
      <p:sp>
        <p:nvSpPr>
          <p:cNvPr id="4621" name="Google Shape;4621;g1194bab47fe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2" name="Google Shape;4622;g1194bab47fe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buFontTx/>
              <a:buChar char="-"/>
            </a:pPr>
            <a:endParaRPr lang="en-US" baseline="0" dirty="0"/>
          </a:p>
          <a:p>
            <a:pPr marL="171450" indent="-171450">
              <a:buFontTx/>
              <a:buChar char="-"/>
            </a:pPr>
            <a:r>
              <a:rPr lang="en-US" dirty="0"/>
              <a:t>While prior studies have noted that 84% of people who use while pregnant continue to use while breastfeeding – other people wonder if they stop in pregnancy, would it be safe to restart postpartum while breastfeeding. </a:t>
            </a:r>
          </a:p>
          <a:p>
            <a:pPr marL="171450" indent="-171450">
              <a:buFontTx/>
              <a:buChar char="-"/>
            </a:pPr>
            <a:r>
              <a:rPr lang="en-US" dirty="0"/>
              <a:t>In general, the excretion of medications into human milk depends on drug’s chemical factors. For THC specifically it is highly soluble in fat and is small, allowing it to transfer into human milk which has been confirmed by various studies. There is limited information about how the amount transferred is related to the concentration of THC, frequency of use or concentration in the maternal plasma. </a:t>
            </a:r>
          </a:p>
          <a:p>
            <a:pPr marL="171450" indent="-171450">
              <a:buFontTx/>
              <a:buChar char="-"/>
            </a:pPr>
            <a:r>
              <a:rPr lang="en-US" sz="1200" dirty="0">
                <a:solidFill>
                  <a:srgbClr val="1A1A1A"/>
                </a:solidFill>
              </a:rPr>
              <a:t>Prior studies have noted that exclusively breastfed infants ingest approximately 2-3 % of the maternal dose,</a:t>
            </a:r>
            <a:r>
              <a:rPr lang="en-US" sz="1200" baseline="0" dirty="0">
                <a:solidFill>
                  <a:srgbClr val="1A1A1A"/>
                </a:solidFill>
              </a:rPr>
              <a:t> although the studies are very limited. </a:t>
            </a:r>
            <a:r>
              <a:rPr lang="en-US" sz="1200" dirty="0">
                <a:solidFill>
                  <a:srgbClr val="1A1A1A"/>
                </a:solidFill>
              </a:rPr>
              <a:t>Infants that have been exposed to THC through breastfeeding have been associated with worsened scores on postnatal developmental screening.</a:t>
            </a:r>
          </a:p>
          <a:p>
            <a:pPr marL="171450" indent="-171450">
              <a:buFontTx/>
              <a:buChar char="-"/>
            </a:pPr>
            <a:r>
              <a:rPr lang="en-US" sz="1200" dirty="0">
                <a:solidFill>
                  <a:srgbClr val="1A1A1A"/>
                </a:solidFill>
              </a:rPr>
              <a:t>Patients report that over half did</a:t>
            </a:r>
            <a:r>
              <a:rPr lang="en-US" sz="1200" baseline="0" dirty="0">
                <a:solidFill>
                  <a:srgbClr val="1A1A1A"/>
                </a:solidFill>
              </a:rPr>
              <a:t> not know THC was transferred into breast milk and only 30% report receiving postnatal counseling on THC in breast milk</a:t>
            </a:r>
            <a:endParaRPr lang="en-US" sz="1200" dirty="0">
              <a:solidFill>
                <a:srgbClr val="1A1A1A"/>
              </a:solidFill>
            </a:endParaRPr>
          </a:p>
        </p:txBody>
      </p:sp>
    </p:spTree>
    <p:extLst>
      <p:ext uri="{BB962C8B-B14F-4D97-AF65-F5344CB8AC3E}">
        <p14:creationId xmlns:p14="http://schemas.microsoft.com/office/powerpoint/2010/main" val="20704753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1" name="Shape 3021"/>
          <p:cNvSpPr>
            <a:spLocks noGrp="1" noRot="1" noChangeAspect="1"/>
          </p:cNvSpPr>
          <p:nvPr>
            <p:ph type="sldImg"/>
          </p:nvPr>
        </p:nvSpPr>
        <p:spPr>
          <a:xfrm>
            <a:off x="381000" y="685800"/>
            <a:ext cx="6096000" cy="3429000"/>
          </a:xfrm>
          <a:prstGeom prst="rect">
            <a:avLst/>
          </a:prstGeom>
        </p:spPr>
        <p:txBody>
          <a:bodyPr/>
          <a:lstStyle/>
          <a:p>
            <a:endParaRPr/>
          </a:p>
        </p:txBody>
      </p:sp>
      <p:sp>
        <p:nvSpPr>
          <p:cNvPr id="3022" name="Shape 3022"/>
          <p:cNvSpPr>
            <a:spLocks noGrp="1"/>
          </p:cNvSpPr>
          <p:nvPr>
            <p:ph type="body" sz="quarter" idx="1"/>
          </p:nvPr>
        </p:nvSpPr>
        <p:spPr>
          <a:prstGeom prst="rect">
            <a:avLst/>
          </a:prstGeom>
        </p:spPr>
        <p:txBody>
          <a:bodyPr/>
          <a:lstStyle>
            <a:lvl1pPr>
              <a:defRPr sz="1100"/>
            </a:lvl1pPr>
          </a:lstStyle>
          <a:p>
            <a:r>
              <a:t>Kim: ACOG, AAP, and ABM all have professional stances on breastfeeding while using THC. All recommend abstaining from use, although the parent be encouraged to breastfeed. In general, if a patient is using THC, the recommendation is that the benefits of continuing to breastfeed are more than not breastfeeding. </a:t>
            </a:r>
          </a:p>
        </p:txBody>
      </p:sp>
    </p:spTree>
    <p:extLst>
      <p:ext uri="{BB962C8B-B14F-4D97-AF65-F5344CB8AC3E}">
        <p14:creationId xmlns:p14="http://schemas.microsoft.com/office/powerpoint/2010/main" val="16363175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5" name="Shape 3045"/>
          <p:cNvSpPr>
            <a:spLocks noGrp="1" noRot="1" noChangeAspect="1"/>
          </p:cNvSpPr>
          <p:nvPr>
            <p:ph type="sldImg"/>
          </p:nvPr>
        </p:nvSpPr>
        <p:spPr>
          <a:xfrm>
            <a:off x="381000" y="685800"/>
            <a:ext cx="6096000" cy="3429000"/>
          </a:xfrm>
          <a:prstGeom prst="rect">
            <a:avLst/>
          </a:prstGeom>
        </p:spPr>
        <p:txBody>
          <a:bodyPr/>
          <a:lstStyle/>
          <a:p>
            <a:endParaRPr/>
          </a:p>
        </p:txBody>
      </p:sp>
      <p:sp>
        <p:nvSpPr>
          <p:cNvPr id="3046" name="Shape 3046"/>
          <p:cNvSpPr>
            <a:spLocks noGrp="1"/>
          </p:cNvSpPr>
          <p:nvPr>
            <p:ph type="body" sz="quarter" idx="1"/>
          </p:nvPr>
        </p:nvSpPr>
        <p:spPr>
          <a:prstGeom prst="rect">
            <a:avLst/>
          </a:prstGeom>
        </p:spPr>
        <p:txBody>
          <a:bodyPr/>
          <a:lstStyle/>
          <a:p>
            <a:pPr indent="158750">
              <a:defRPr sz="1100"/>
            </a:pPr>
            <a:r>
              <a:rPr lang="en-US" dirty="0"/>
              <a:t>So we understand that medical organizations recommend that the safest option to avoid all harm is cessation. However, not all patients are ready to stop use or feel that stopping is the best option for them. This introduces the model of harm reduction. </a:t>
            </a:r>
            <a:r>
              <a:rPr lang="en-US" b="1" u="sng" dirty="0"/>
              <a:t>Harm reduction </a:t>
            </a:r>
            <a:r>
              <a:rPr lang="en-US" dirty="0"/>
              <a:t>is the idea that since we cannot completely eliminate risk and harm, we should do our best to minimize them. This definition is from the National Harm Reduction Coalition &amp; Academy of Perinatal Harm Reduction. </a:t>
            </a:r>
          </a:p>
          <a:p>
            <a:pPr indent="158750">
              <a:defRPr sz="1100"/>
            </a:pPr>
            <a:endParaRPr lang="en-US" dirty="0"/>
          </a:p>
          <a:p>
            <a:pPr indent="158750">
              <a:defRPr sz="1100"/>
            </a:pPr>
            <a:r>
              <a:rPr dirty="0"/>
              <a:t>More specific harm reduction strategies for cannabis use include considering substituting the route of cannabis used. Avoiding synthetic or cannabis concentrates. Changing the mode of inhalation to using a </a:t>
            </a:r>
            <a:r>
              <a:rPr dirty="0" err="1"/>
              <a:t>vaporizor</a:t>
            </a:r>
            <a:r>
              <a:rPr dirty="0"/>
              <a:t>. Not mixing cannabis with tobacco or avoiding using a cigarette filter. </a:t>
            </a:r>
            <a:endParaRPr lang="en-US" dirty="0"/>
          </a:p>
          <a:p>
            <a:pPr indent="158750">
              <a:defRPr sz="1100"/>
            </a:pPr>
            <a:endParaRPr dirty="0"/>
          </a:p>
        </p:txBody>
      </p:sp>
    </p:spTree>
    <p:extLst>
      <p:ext uri="{BB962C8B-B14F-4D97-AF65-F5344CB8AC3E}">
        <p14:creationId xmlns:p14="http://schemas.microsoft.com/office/powerpoint/2010/main" val="394256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marL="171450" indent="-171450">
              <a:buFontTx/>
              <a:buChar char="-"/>
            </a:pPr>
            <a:r>
              <a:rPr lang="en-US" altLang="en-US" sz="1100" dirty="0">
                <a:latin typeface="Calibri" panose="020F0502020204030204" pitchFamily="34" charset="0"/>
                <a:cs typeface="Calibri" panose="020F0502020204030204" pitchFamily="34" charset="0"/>
              </a:rPr>
              <a:t>So with all of this, how are we doing now? </a:t>
            </a:r>
          </a:p>
          <a:p>
            <a:pPr marL="171450" indent="-171450">
              <a:buFontTx/>
              <a:buChar char="-"/>
            </a:pPr>
            <a:endParaRPr lang="en-US" altLang="en-US" sz="1100" dirty="0">
              <a:latin typeface="Calibri" panose="020F0502020204030204" pitchFamily="34" charset="0"/>
              <a:cs typeface="Calibri" panose="020F0502020204030204" pitchFamily="34" charset="0"/>
            </a:endParaRPr>
          </a:p>
          <a:p>
            <a:pPr marL="171450" indent="-171450">
              <a:buFontTx/>
              <a:buChar char="-"/>
            </a:pPr>
            <a:r>
              <a:rPr lang="en-US" altLang="en-US" sz="1100" dirty="0">
                <a:latin typeface="Calibri" panose="020F0502020204030204" pitchFamily="34" charset="0"/>
                <a:cs typeface="Calibri" panose="020F0502020204030204" pitchFamily="34" charset="0"/>
              </a:rPr>
              <a:t>A prior study by Holland in 2016 evaluated responses from 47 obstetric providers to a patient’s disclosure of marijuana use during the first prenatal visit. </a:t>
            </a:r>
          </a:p>
          <a:p>
            <a:pPr marL="171450" indent="-171450">
              <a:buFontTx/>
              <a:buChar char="-"/>
            </a:pPr>
            <a:endParaRPr lang="en-US" altLang="en-US" sz="1100" dirty="0">
              <a:latin typeface="Calibri" panose="020F0502020204030204" pitchFamily="34" charset="0"/>
              <a:cs typeface="Calibri" panose="020F0502020204030204" pitchFamily="34" charset="0"/>
            </a:endParaRPr>
          </a:p>
          <a:p>
            <a:pPr marL="171450" indent="-171450">
              <a:buFontTx/>
              <a:buChar char="-"/>
            </a:pPr>
            <a:r>
              <a:rPr lang="en-US" altLang="en-US" sz="1100" dirty="0">
                <a:latin typeface="Calibri" panose="020F0502020204030204" pitchFamily="34" charset="0"/>
                <a:cs typeface="Calibri" panose="020F0502020204030204" pitchFamily="34" charset="0"/>
              </a:rPr>
              <a:t>A total of 19% of patients reported marijuana use at their prenatal visit and half of providers (48%) did not respond to this disclosure.  </a:t>
            </a:r>
          </a:p>
          <a:p>
            <a:pPr marL="171450" indent="-171450">
              <a:buFontTx/>
              <a:buChar char="-"/>
            </a:pPr>
            <a:endParaRPr lang="en-US" altLang="en-US" sz="1100" dirty="0">
              <a:latin typeface="Calibri" panose="020F0502020204030204" pitchFamily="34" charset="0"/>
              <a:cs typeface="Calibri" panose="020F0502020204030204" pitchFamily="34" charset="0"/>
            </a:endParaRPr>
          </a:p>
          <a:p>
            <a:pPr marL="171450" indent="-171450">
              <a:buFontTx/>
              <a:buChar char="-"/>
            </a:pPr>
            <a:r>
              <a:rPr lang="en-US" altLang="en-US" sz="1100" dirty="0">
                <a:latin typeface="Calibri" panose="020F0502020204030204" pitchFamily="34" charset="0"/>
                <a:cs typeface="Calibri" panose="020F0502020204030204" pitchFamily="34" charset="0"/>
              </a:rPr>
              <a:t>Amongst the providers that did respond, the response was non-specific and focused on legal and procedural consequences, such as toxicology screens and social services. There was less of a focus on maternal and offspring health implications</a:t>
            </a:r>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defRPr>
            </a:lvl1pPr>
            <a:lvl2pPr marL="757066" indent="-291179">
              <a:spcBef>
                <a:spcPct val="30000"/>
              </a:spcBef>
              <a:defRPr sz="1200">
                <a:solidFill>
                  <a:schemeClr val="tx1"/>
                </a:solidFill>
                <a:latin typeface="Calibri" charset="0"/>
              </a:defRPr>
            </a:lvl2pPr>
            <a:lvl3pPr marL="1164717" indent="-232943">
              <a:spcBef>
                <a:spcPct val="30000"/>
              </a:spcBef>
              <a:defRPr sz="1200">
                <a:solidFill>
                  <a:schemeClr val="tx1"/>
                </a:solidFill>
                <a:latin typeface="Calibri" charset="0"/>
              </a:defRPr>
            </a:lvl3pPr>
            <a:lvl4pPr marL="1630604" indent="-232943">
              <a:spcBef>
                <a:spcPct val="30000"/>
              </a:spcBef>
              <a:defRPr sz="1200">
                <a:solidFill>
                  <a:schemeClr val="tx1"/>
                </a:solidFill>
                <a:latin typeface="Calibri" charset="0"/>
              </a:defRPr>
            </a:lvl4pPr>
            <a:lvl5pPr marL="2096491" indent="-232943">
              <a:spcBef>
                <a:spcPct val="30000"/>
              </a:spcBef>
              <a:defRPr sz="1200">
                <a:solidFill>
                  <a:schemeClr val="tx1"/>
                </a:solidFill>
                <a:latin typeface="Calibri" charset="0"/>
              </a:defRPr>
            </a:lvl5pPr>
            <a:lvl6pPr marL="2562377" indent="-232943" eaLnBrk="0" fontAlgn="base" hangingPunct="0">
              <a:spcBef>
                <a:spcPct val="30000"/>
              </a:spcBef>
              <a:spcAft>
                <a:spcPct val="0"/>
              </a:spcAft>
              <a:defRPr sz="1200">
                <a:solidFill>
                  <a:schemeClr val="tx1"/>
                </a:solidFill>
                <a:latin typeface="Calibri" charset="0"/>
              </a:defRPr>
            </a:lvl6pPr>
            <a:lvl7pPr marL="3028264" indent="-232943" eaLnBrk="0" fontAlgn="base" hangingPunct="0">
              <a:spcBef>
                <a:spcPct val="30000"/>
              </a:spcBef>
              <a:spcAft>
                <a:spcPct val="0"/>
              </a:spcAft>
              <a:defRPr sz="1200">
                <a:solidFill>
                  <a:schemeClr val="tx1"/>
                </a:solidFill>
                <a:latin typeface="Calibri" charset="0"/>
              </a:defRPr>
            </a:lvl7pPr>
            <a:lvl8pPr marL="3494151" indent="-232943" eaLnBrk="0" fontAlgn="base" hangingPunct="0">
              <a:spcBef>
                <a:spcPct val="30000"/>
              </a:spcBef>
              <a:spcAft>
                <a:spcPct val="0"/>
              </a:spcAft>
              <a:defRPr sz="1200">
                <a:solidFill>
                  <a:schemeClr val="tx1"/>
                </a:solidFill>
                <a:latin typeface="Calibri" charset="0"/>
              </a:defRPr>
            </a:lvl8pPr>
            <a:lvl9pPr marL="3960038" indent="-232943" eaLnBrk="0" fontAlgn="base" hangingPunct="0">
              <a:spcBef>
                <a:spcPct val="30000"/>
              </a:spcBef>
              <a:spcAft>
                <a:spcPct val="0"/>
              </a:spcAft>
              <a:defRPr sz="1200">
                <a:solidFill>
                  <a:schemeClr val="tx1"/>
                </a:solidFill>
                <a:latin typeface="Calibri" charset="0"/>
              </a:defRPr>
            </a:lvl9pPr>
          </a:lstStyle>
          <a:p>
            <a:pPr>
              <a:spcBef>
                <a:spcPct val="0"/>
              </a:spcBef>
            </a:pPr>
            <a:fld id="{A42433B6-DAD8-F849-9912-020B981AB9E1}" type="slidenum">
              <a:rPr lang="en-US" altLang="en-US">
                <a:latin typeface="Garamond" charset="0"/>
                <a:ea typeface="Arial" charset="0"/>
                <a:cs typeface="Arial" charset="0"/>
              </a:rPr>
              <a:pPr>
                <a:spcBef>
                  <a:spcPct val="0"/>
                </a:spcBef>
              </a:pPr>
              <a:t>37</a:t>
            </a:fld>
            <a:endParaRPr lang="en-US" altLang="en-US">
              <a:latin typeface="Garamond" charset="0"/>
              <a:ea typeface="Arial" charset="0"/>
              <a:cs typeface="Arial" charset="0"/>
            </a:endParaRPr>
          </a:p>
        </p:txBody>
      </p:sp>
    </p:spTree>
    <p:extLst>
      <p:ext uri="{BB962C8B-B14F-4D97-AF65-F5344CB8AC3E}">
        <p14:creationId xmlns:p14="http://schemas.microsoft.com/office/powerpoint/2010/main" val="30362782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marL="0" indent="0" algn="just">
              <a:buNone/>
            </a:pPr>
            <a:r>
              <a:rPr lang="en-US" altLang="en-US" sz="1100" dirty="0">
                <a:latin typeface="+mj-lt"/>
                <a:ea typeface="Noto Serif" panose="02020600060500020200" pitchFamily="18" charset="0"/>
                <a:cs typeface="Noto Serif" panose="02020600060500020200" pitchFamily="18" charset="0"/>
              </a:rPr>
              <a:t>Some examples of provider responses include, “…You know how it alters your mind when you have it, how it makes you feel, so think about what it is doing to the baby that is not even formed quite yet. It gets the effects as well. And we don’t want to do that to the baby.”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sz="1100" dirty="0">
              <a:latin typeface="+mj-lt"/>
              <a:ea typeface="Noto Serif" panose="02020600060500020200" pitchFamily="18" charset="0"/>
              <a:cs typeface="Noto Serif" panose="02020600060500020200"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100" dirty="0">
                <a:latin typeface="+mj-lt"/>
                <a:ea typeface="Noto Serif" panose="02020600060500020200" pitchFamily="18" charset="0"/>
                <a:cs typeface="Noto Serif" panose="02020600060500020200" pitchFamily="18" charset="0"/>
              </a:rPr>
              <a:t>Another provider was recorded saying: “Um….the issue with marijuana specifically is just that it is illegal. So at the time of delivery, they will do a urine drug test because you have a history of using it. If it is positive, at the time of delivery, they will often have you, like force you to talk to child protective services because it is a risk factor.”</a:t>
            </a:r>
          </a:p>
          <a:p>
            <a:endParaRPr lang="en-US" altLang="en-US" sz="1100" dirty="0">
              <a:latin typeface="+mj-lt"/>
            </a:endParaRPr>
          </a:p>
        </p:txBody>
      </p:sp>
      <p:sp>
        <p:nvSpPr>
          <p:cNvPr id="139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defRPr>
            </a:lvl1pPr>
            <a:lvl2pPr marL="757066" indent="-291179">
              <a:spcBef>
                <a:spcPct val="30000"/>
              </a:spcBef>
              <a:defRPr sz="1200">
                <a:solidFill>
                  <a:schemeClr val="tx1"/>
                </a:solidFill>
                <a:latin typeface="Calibri" charset="0"/>
              </a:defRPr>
            </a:lvl2pPr>
            <a:lvl3pPr marL="1164717" indent="-232943">
              <a:spcBef>
                <a:spcPct val="30000"/>
              </a:spcBef>
              <a:defRPr sz="1200">
                <a:solidFill>
                  <a:schemeClr val="tx1"/>
                </a:solidFill>
                <a:latin typeface="Calibri" charset="0"/>
              </a:defRPr>
            </a:lvl3pPr>
            <a:lvl4pPr marL="1630604" indent="-232943">
              <a:spcBef>
                <a:spcPct val="30000"/>
              </a:spcBef>
              <a:defRPr sz="1200">
                <a:solidFill>
                  <a:schemeClr val="tx1"/>
                </a:solidFill>
                <a:latin typeface="Calibri" charset="0"/>
              </a:defRPr>
            </a:lvl4pPr>
            <a:lvl5pPr marL="2096491" indent="-232943">
              <a:spcBef>
                <a:spcPct val="30000"/>
              </a:spcBef>
              <a:defRPr sz="1200">
                <a:solidFill>
                  <a:schemeClr val="tx1"/>
                </a:solidFill>
                <a:latin typeface="Calibri" charset="0"/>
              </a:defRPr>
            </a:lvl5pPr>
            <a:lvl6pPr marL="2562377" indent="-232943" eaLnBrk="0" fontAlgn="base" hangingPunct="0">
              <a:spcBef>
                <a:spcPct val="30000"/>
              </a:spcBef>
              <a:spcAft>
                <a:spcPct val="0"/>
              </a:spcAft>
              <a:defRPr sz="1200">
                <a:solidFill>
                  <a:schemeClr val="tx1"/>
                </a:solidFill>
                <a:latin typeface="Calibri" charset="0"/>
              </a:defRPr>
            </a:lvl6pPr>
            <a:lvl7pPr marL="3028264" indent="-232943" eaLnBrk="0" fontAlgn="base" hangingPunct="0">
              <a:spcBef>
                <a:spcPct val="30000"/>
              </a:spcBef>
              <a:spcAft>
                <a:spcPct val="0"/>
              </a:spcAft>
              <a:defRPr sz="1200">
                <a:solidFill>
                  <a:schemeClr val="tx1"/>
                </a:solidFill>
                <a:latin typeface="Calibri" charset="0"/>
              </a:defRPr>
            </a:lvl7pPr>
            <a:lvl8pPr marL="3494151" indent="-232943" eaLnBrk="0" fontAlgn="base" hangingPunct="0">
              <a:spcBef>
                <a:spcPct val="30000"/>
              </a:spcBef>
              <a:spcAft>
                <a:spcPct val="0"/>
              </a:spcAft>
              <a:defRPr sz="1200">
                <a:solidFill>
                  <a:schemeClr val="tx1"/>
                </a:solidFill>
                <a:latin typeface="Calibri" charset="0"/>
              </a:defRPr>
            </a:lvl8pPr>
            <a:lvl9pPr marL="3960038" indent="-232943" eaLnBrk="0" fontAlgn="base" hangingPunct="0">
              <a:spcBef>
                <a:spcPct val="30000"/>
              </a:spcBef>
              <a:spcAft>
                <a:spcPct val="0"/>
              </a:spcAft>
              <a:defRPr sz="1200">
                <a:solidFill>
                  <a:schemeClr val="tx1"/>
                </a:solidFill>
                <a:latin typeface="Calibri" charset="0"/>
              </a:defRPr>
            </a:lvl9pPr>
          </a:lstStyle>
          <a:p>
            <a:pPr>
              <a:spcBef>
                <a:spcPct val="0"/>
              </a:spcBef>
            </a:pPr>
            <a:fld id="{D56F8B10-2154-1C45-98C6-3512776AFC1D}" type="slidenum">
              <a:rPr lang="en-US" altLang="en-US">
                <a:latin typeface="Garamond" charset="0"/>
                <a:ea typeface="Arial" charset="0"/>
                <a:cs typeface="Arial" charset="0"/>
              </a:rPr>
              <a:pPr>
                <a:spcBef>
                  <a:spcPct val="0"/>
                </a:spcBef>
              </a:pPr>
              <a:t>38</a:t>
            </a:fld>
            <a:endParaRPr lang="en-US" altLang="en-US">
              <a:latin typeface="Garamond" charset="0"/>
              <a:ea typeface="Arial" charset="0"/>
              <a:cs typeface="Arial" charset="0"/>
            </a:endParaRPr>
          </a:p>
        </p:txBody>
      </p:sp>
    </p:spTree>
    <p:extLst>
      <p:ext uri="{BB962C8B-B14F-4D97-AF65-F5344CB8AC3E}">
        <p14:creationId xmlns:p14="http://schemas.microsoft.com/office/powerpoint/2010/main" val="17297274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lvl="0" indent="-171450" algn="l" rtl="0">
              <a:lnSpc>
                <a:spcPct val="100000"/>
              </a:lnSpc>
              <a:spcBef>
                <a:spcPts val="0"/>
              </a:spcBef>
              <a:spcAft>
                <a:spcPts val="0"/>
              </a:spcAft>
              <a:buSzPts val="1100"/>
              <a:buFont typeface="Arial" panose="020B0604020202020204" pitchFamily="34" charset="0"/>
              <a:buChar char="•"/>
            </a:pPr>
            <a:r>
              <a:rPr lang="en-US" sz="1100" dirty="0">
                <a:latin typeface="+mj-lt"/>
              </a:rPr>
              <a:t>I hope that I have demonstrated that the landscape regarding cannabis use in this country has shifted, and therefore as providers, we must be adaptable in our approach to cannabis use in pregnancy. </a:t>
            </a:r>
          </a:p>
          <a:p>
            <a:pPr marL="171450" lvl="0" indent="-171450" algn="l" rtl="0">
              <a:lnSpc>
                <a:spcPct val="100000"/>
              </a:lnSpc>
              <a:spcBef>
                <a:spcPts val="0"/>
              </a:spcBef>
              <a:spcAft>
                <a:spcPts val="0"/>
              </a:spcAft>
              <a:buSzPts val="1100"/>
              <a:buFont typeface="Arial" panose="020B0604020202020204" pitchFamily="34" charset="0"/>
              <a:buChar char="•"/>
            </a:pPr>
            <a:r>
              <a:rPr lang="en-US" sz="1100" dirty="0">
                <a:latin typeface="+mj-lt"/>
              </a:rPr>
              <a:t>Legalization is increasing, which has resulted in expanded access and increased use. Potency is increasing, meaning that much of our understanding of the risks of MJ use is based on outdated data. </a:t>
            </a:r>
          </a:p>
          <a:p>
            <a:pPr marL="171450" lvl="0" indent="-171450" algn="l" rtl="0">
              <a:lnSpc>
                <a:spcPct val="100000"/>
              </a:lnSpc>
              <a:spcBef>
                <a:spcPts val="0"/>
              </a:spcBef>
              <a:spcAft>
                <a:spcPts val="0"/>
              </a:spcAft>
              <a:buSzPts val="1100"/>
              <a:buFont typeface="Arial" panose="020B0604020202020204" pitchFamily="34" charset="0"/>
              <a:buChar char="•"/>
            </a:pPr>
            <a:r>
              <a:rPr lang="en-US" sz="1100" dirty="0">
                <a:latin typeface="+mj-lt"/>
              </a:rPr>
              <a:t>The public, especially those who use marijuana, have a tendency to perceive MJ use as safe and non addictive, however MJ is recognized as an addictive substance and the American Psychiatric Association DSM has established MJ substance-use disorder. </a:t>
            </a:r>
          </a:p>
          <a:p>
            <a:pPr marL="171450" lvl="0" indent="-171450" algn="l" rtl="0">
              <a:lnSpc>
                <a:spcPct val="100000"/>
              </a:lnSpc>
              <a:spcBef>
                <a:spcPts val="0"/>
              </a:spcBef>
              <a:spcAft>
                <a:spcPts val="0"/>
              </a:spcAft>
              <a:buSzPts val="1100"/>
              <a:buFont typeface="Arial" panose="020B0604020202020204" pitchFamily="34" charset="0"/>
              <a:buChar char="•"/>
            </a:pPr>
            <a:r>
              <a:rPr lang="en-US" sz="1100" dirty="0">
                <a:latin typeface="+mj-lt"/>
              </a:rPr>
              <a:t>Women are using MJ in pregnancy, often because they perceive it as a “safer” choice for managing common symptoms/conditions of pregnancy - however we have data demonstrating that there are adverse effects to MJ use in pregnancy.</a:t>
            </a:r>
            <a:endParaRPr lang="en-US" sz="1100" dirty="0">
              <a:solidFill>
                <a:srgbClr val="FF0000"/>
              </a:solidFill>
              <a:latin typeface="+mj-lt"/>
            </a:endParaRPr>
          </a:p>
          <a:p>
            <a:pPr marL="171450" lvl="0" indent="-171450" algn="l" rtl="0">
              <a:lnSpc>
                <a:spcPct val="100000"/>
              </a:lnSpc>
              <a:spcBef>
                <a:spcPts val="0"/>
              </a:spcBef>
              <a:spcAft>
                <a:spcPts val="0"/>
              </a:spcAft>
              <a:buSzPts val="1100"/>
              <a:buFont typeface="Arial" panose="020B0604020202020204" pitchFamily="34" charset="0"/>
              <a:buChar char="•"/>
            </a:pPr>
            <a:r>
              <a:rPr lang="en-US" sz="1100" dirty="0">
                <a:latin typeface="+mj-lt"/>
              </a:rPr>
              <a:t>We as providers need to recognize that our silence on this issue validates perceived safety and acceptance of MJ use in pregnancy and prevents women from accessing accurate information. We should all feel empowered to ask women about MJ use in pregnancy and provide counseling to patients regarding their use, and make referrals to treatment. </a:t>
            </a:r>
          </a:p>
          <a:p>
            <a:pPr marL="171450" marR="0" lvl="0" indent="-171450" algn="l" defTabSz="457200" rtl="0" eaLnBrk="1" fontAlgn="auto" latinLnBrk="0" hangingPunct="1">
              <a:lnSpc>
                <a:spcPct val="100000"/>
              </a:lnSpc>
              <a:spcBef>
                <a:spcPts val="0"/>
              </a:spcBef>
              <a:spcAft>
                <a:spcPts val="0"/>
              </a:spcAft>
              <a:buClrTx/>
              <a:buSzPts val="1100"/>
              <a:buFont typeface="Arial" panose="020B0604020202020204" pitchFamily="34" charset="0"/>
              <a:buChar char="•"/>
              <a:tabLst/>
              <a:defRPr/>
            </a:pPr>
            <a:r>
              <a:rPr lang="en-US" altLang="en-US" sz="1100" kern="1200" dirty="0">
                <a:solidFill>
                  <a:schemeClr val="tx1"/>
                </a:solidFill>
                <a:latin typeface="Lato Regular"/>
                <a:ea typeface="+mn-ea"/>
                <a:cs typeface="+mn-cs"/>
              </a:rPr>
              <a:t>So, in the meantime, what do we tell patients? </a:t>
            </a:r>
            <a:r>
              <a:rPr lang="en-US" sz="1100" dirty="0">
                <a:latin typeface="+mj-lt"/>
              </a:rPr>
              <a:t>I have summarized talking points that can be used in discussion with patients. (READ SLIDE)</a:t>
            </a:r>
          </a:p>
          <a:p>
            <a:endParaRPr lang="en-US" altLang="en-US" sz="1100" dirty="0">
              <a:latin typeface="+mj-lt"/>
            </a:endParaRPr>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defRPr>
            </a:lvl1pPr>
            <a:lvl2pPr marL="757066" indent="-291179">
              <a:spcBef>
                <a:spcPct val="30000"/>
              </a:spcBef>
              <a:defRPr sz="1200">
                <a:solidFill>
                  <a:schemeClr val="tx1"/>
                </a:solidFill>
                <a:latin typeface="Calibri" charset="0"/>
              </a:defRPr>
            </a:lvl2pPr>
            <a:lvl3pPr marL="1164717" indent="-232943">
              <a:spcBef>
                <a:spcPct val="30000"/>
              </a:spcBef>
              <a:defRPr sz="1200">
                <a:solidFill>
                  <a:schemeClr val="tx1"/>
                </a:solidFill>
                <a:latin typeface="Calibri" charset="0"/>
              </a:defRPr>
            </a:lvl3pPr>
            <a:lvl4pPr marL="1630604" indent="-232943">
              <a:spcBef>
                <a:spcPct val="30000"/>
              </a:spcBef>
              <a:defRPr sz="1200">
                <a:solidFill>
                  <a:schemeClr val="tx1"/>
                </a:solidFill>
                <a:latin typeface="Calibri" charset="0"/>
              </a:defRPr>
            </a:lvl4pPr>
            <a:lvl5pPr marL="2096491" indent="-232943">
              <a:spcBef>
                <a:spcPct val="30000"/>
              </a:spcBef>
              <a:defRPr sz="1200">
                <a:solidFill>
                  <a:schemeClr val="tx1"/>
                </a:solidFill>
                <a:latin typeface="Calibri" charset="0"/>
              </a:defRPr>
            </a:lvl5pPr>
            <a:lvl6pPr marL="2562377" indent="-232943" eaLnBrk="0" fontAlgn="base" hangingPunct="0">
              <a:spcBef>
                <a:spcPct val="30000"/>
              </a:spcBef>
              <a:spcAft>
                <a:spcPct val="0"/>
              </a:spcAft>
              <a:defRPr sz="1200">
                <a:solidFill>
                  <a:schemeClr val="tx1"/>
                </a:solidFill>
                <a:latin typeface="Calibri" charset="0"/>
              </a:defRPr>
            </a:lvl6pPr>
            <a:lvl7pPr marL="3028264" indent="-232943" eaLnBrk="0" fontAlgn="base" hangingPunct="0">
              <a:spcBef>
                <a:spcPct val="30000"/>
              </a:spcBef>
              <a:spcAft>
                <a:spcPct val="0"/>
              </a:spcAft>
              <a:defRPr sz="1200">
                <a:solidFill>
                  <a:schemeClr val="tx1"/>
                </a:solidFill>
                <a:latin typeface="Calibri" charset="0"/>
              </a:defRPr>
            </a:lvl7pPr>
            <a:lvl8pPr marL="3494151" indent="-232943" eaLnBrk="0" fontAlgn="base" hangingPunct="0">
              <a:spcBef>
                <a:spcPct val="30000"/>
              </a:spcBef>
              <a:spcAft>
                <a:spcPct val="0"/>
              </a:spcAft>
              <a:defRPr sz="1200">
                <a:solidFill>
                  <a:schemeClr val="tx1"/>
                </a:solidFill>
                <a:latin typeface="Calibri" charset="0"/>
              </a:defRPr>
            </a:lvl8pPr>
            <a:lvl9pPr marL="3960038" indent="-232943" eaLnBrk="0" fontAlgn="base" hangingPunct="0">
              <a:spcBef>
                <a:spcPct val="30000"/>
              </a:spcBef>
              <a:spcAft>
                <a:spcPct val="0"/>
              </a:spcAft>
              <a:defRPr sz="1200">
                <a:solidFill>
                  <a:schemeClr val="tx1"/>
                </a:solidFill>
                <a:latin typeface="Calibri" charset="0"/>
              </a:defRPr>
            </a:lvl9pPr>
          </a:lstStyle>
          <a:p>
            <a:pPr>
              <a:spcBef>
                <a:spcPct val="0"/>
              </a:spcBef>
            </a:pPr>
            <a:fld id="{2AFAAC19-0A21-434E-8F3D-715A4DD142FA}" type="slidenum">
              <a:rPr lang="en-US" altLang="en-US">
                <a:latin typeface="Garamond" charset="0"/>
                <a:ea typeface="Arial" charset="0"/>
                <a:cs typeface="Arial" charset="0"/>
              </a:rPr>
              <a:pPr>
                <a:spcBef>
                  <a:spcPct val="0"/>
                </a:spcBef>
              </a:pPr>
              <a:t>39</a:t>
            </a:fld>
            <a:endParaRPr lang="en-US" altLang="en-US">
              <a:latin typeface="Garamond" charset="0"/>
              <a:ea typeface="Arial" charset="0"/>
              <a:cs typeface="Arial" charset="0"/>
            </a:endParaRPr>
          </a:p>
        </p:txBody>
      </p:sp>
    </p:spTree>
    <p:extLst>
      <p:ext uri="{BB962C8B-B14F-4D97-AF65-F5344CB8AC3E}">
        <p14:creationId xmlns:p14="http://schemas.microsoft.com/office/powerpoint/2010/main" val="1514265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nSpc>
                <a:spcPct val="115000"/>
              </a:lnSpc>
              <a:buClr>
                <a:schemeClr val="dk1"/>
              </a:buClr>
              <a:buNone/>
            </a:pPr>
            <a:r>
              <a:rPr lang="en-US" sz="1800" dirty="0">
                <a:solidFill>
                  <a:schemeClr val="dk1"/>
                </a:solidFill>
                <a:latin typeface="Calibri"/>
                <a:cs typeface="Calibri"/>
                <a:sym typeface="Calibri"/>
              </a:rPr>
              <a:t>Cannabis first became legal for medical use in the 1990s in a handful of states, and recreational cannabis was first legalized in 2012 in Colorado and Washington State. </a:t>
            </a:r>
          </a:p>
          <a:p>
            <a:pPr marL="0" indent="0">
              <a:lnSpc>
                <a:spcPct val="115000"/>
              </a:lnSpc>
              <a:buClr>
                <a:schemeClr val="dk1"/>
              </a:buClr>
              <a:buNone/>
            </a:pPr>
            <a:endParaRPr lang="en-US" sz="1800" dirty="0">
              <a:solidFill>
                <a:schemeClr val="dk1"/>
              </a:solidFill>
              <a:latin typeface="Calibri"/>
              <a:cs typeface="Calibri"/>
              <a:sym typeface="Calibri"/>
            </a:endParaRPr>
          </a:p>
          <a:p>
            <a:pPr marL="0" indent="0">
              <a:lnSpc>
                <a:spcPct val="115000"/>
              </a:lnSpc>
              <a:buClr>
                <a:schemeClr val="dk1"/>
              </a:buClr>
              <a:buNone/>
            </a:pPr>
            <a:r>
              <a:rPr lang="en-US" sz="1800" dirty="0">
                <a:solidFill>
                  <a:schemeClr val="dk1"/>
                </a:solidFill>
                <a:latin typeface="Calibri"/>
                <a:cs typeface="Calibri"/>
                <a:sym typeface="Calibri"/>
              </a:rPr>
              <a:t>Since that time, cannabis has become legal in several states and c</a:t>
            </a:r>
            <a:r>
              <a:rPr lang="en-US" sz="1800" dirty="0"/>
              <a:t>urrently medical cannabis is legal in 38 states and in Washington DC, and recreational cannabis is legal</a:t>
            </a:r>
            <a:r>
              <a:rPr lang="en-US" sz="1800" baseline="0" dirty="0"/>
              <a:t> in 2</a:t>
            </a:r>
            <a:r>
              <a:rPr lang="en-US" sz="1800" dirty="0"/>
              <a:t>1 states and Washington DC. </a:t>
            </a:r>
          </a:p>
          <a:p>
            <a:pPr marL="0" marR="0" lvl="0" indent="0" algn="l" defTabSz="914400" rtl="0" eaLnBrk="1" fontAlgn="auto" latinLnBrk="0" hangingPunct="1">
              <a:lnSpc>
                <a:spcPct val="114999"/>
              </a:lnSpc>
              <a:spcBef>
                <a:spcPts val="0"/>
              </a:spcBef>
              <a:spcAft>
                <a:spcPts val="0"/>
              </a:spcAft>
              <a:buClrTx/>
              <a:buSzTx/>
              <a:buFontTx/>
              <a:buNone/>
              <a:tabLst/>
              <a:defRPr/>
            </a:pPr>
            <a:endParaRPr lang="en-US" sz="1800" dirty="0">
              <a:solidFill>
                <a:schemeClr val="dk1"/>
              </a:solidFill>
              <a:latin typeface="Calibri"/>
              <a:ea typeface="Calibri"/>
              <a:cs typeface="Calibri"/>
              <a:sym typeface="Calibri"/>
            </a:endParaRPr>
          </a:p>
          <a:p>
            <a:pPr marL="0" indent="0">
              <a:lnSpc>
                <a:spcPct val="114999"/>
              </a:lnSpc>
              <a:buFontTx/>
              <a:buNone/>
            </a:pPr>
            <a:r>
              <a:rPr lang="en-US" sz="1800" dirty="0">
                <a:solidFill>
                  <a:schemeClr val="dk1"/>
                </a:solidFill>
                <a:latin typeface="Calibri"/>
                <a:ea typeface="Calibri"/>
                <a:cs typeface="Calibri"/>
                <a:sym typeface="Calibri"/>
              </a:rPr>
              <a:t>This legalization trend has promoted widespread cannabis’ availability and perceived safety. </a:t>
            </a:r>
            <a:r>
              <a:rPr lang="en-US" sz="2800" dirty="0"/>
              <a:t> </a:t>
            </a:r>
          </a:p>
          <a:p>
            <a:pPr marL="0" lvl="0" indent="0" algn="l" rtl="0">
              <a:spcBef>
                <a:spcPts val="0"/>
              </a:spcBef>
              <a:spcAft>
                <a:spcPts val="0"/>
              </a:spcAft>
              <a:buClr>
                <a:schemeClr val="dk1"/>
              </a:buClr>
              <a:buSzPts val="1100"/>
              <a:buFont typeface="Arial"/>
              <a:buNone/>
            </a:pPr>
            <a:endParaRPr lang="en-US" sz="1800" dirty="0">
              <a:solidFill>
                <a:schemeClr val="dk1"/>
              </a:solidFill>
              <a:ea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510C22-AB3E-3144-954A-30AFB7F482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2216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6"/>
        <p:cNvGrpSpPr/>
        <p:nvPr/>
      </p:nvGrpSpPr>
      <p:grpSpPr>
        <a:xfrm>
          <a:off x="0" y="0"/>
          <a:ext cx="0" cy="0"/>
          <a:chOff x="0" y="0"/>
          <a:chExt cx="0" cy="0"/>
        </a:xfrm>
      </p:grpSpPr>
      <p:sp>
        <p:nvSpPr>
          <p:cNvPr id="5907" name="Google Shape;5907;g1195c88dd81_0_84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8" name="Google Shape;5908;g1195c88dd81_0_84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15000"/>
              </a:lnSpc>
              <a:spcAft>
                <a:spcPts val="1200"/>
              </a:spcAft>
              <a:buNone/>
            </a:pPr>
            <a:r>
              <a:rPr lang="en-US" sz="1000" dirty="0"/>
              <a:t>So let's review the bottoms lines: </a:t>
            </a:r>
          </a:p>
          <a:p>
            <a:pPr marL="0" indent="0">
              <a:lnSpc>
                <a:spcPct val="115000"/>
              </a:lnSpc>
              <a:spcAft>
                <a:spcPts val="1200"/>
              </a:spcAft>
              <a:buNone/>
            </a:pPr>
            <a:endParaRPr lang="en-US" sz="1000" dirty="0"/>
          </a:p>
          <a:p>
            <a:pPr marL="0" indent="0">
              <a:lnSpc>
                <a:spcPct val="115000"/>
              </a:lnSpc>
              <a:spcAft>
                <a:spcPts val="1200"/>
              </a:spcAft>
              <a:buNone/>
            </a:pPr>
            <a:r>
              <a:rPr lang="en-US" sz="1000" dirty="0"/>
              <a:t>READ SLIDE</a:t>
            </a:r>
            <a:endParaRPr sz="1000" dirty="0"/>
          </a:p>
        </p:txBody>
      </p:sp>
    </p:spTree>
    <p:extLst>
      <p:ext uri="{BB962C8B-B14F-4D97-AF65-F5344CB8AC3E}">
        <p14:creationId xmlns:p14="http://schemas.microsoft.com/office/powerpoint/2010/main" val="1240079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Shape 608"/>
          <p:cNvSpPr>
            <a:spLocks noGrp="1" noRot="1" noChangeAspect="1"/>
          </p:cNvSpPr>
          <p:nvPr>
            <p:ph type="sldImg"/>
          </p:nvPr>
        </p:nvSpPr>
        <p:spPr>
          <a:xfrm>
            <a:off x="381000" y="685800"/>
            <a:ext cx="6096000" cy="3429000"/>
          </a:xfrm>
          <a:prstGeom prst="rect">
            <a:avLst/>
          </a:prstGeom>
        </p:spPr>
        <p:txBody>
          <a:bodyPr/>
          <a:lstStyle/>
          <a:p>
            <a:endParaRPr/>
          </a:p>
        </p:txBody>
      </p:sp>
      <p:sp>
        <p:nvSpPr>
          <p:cNvPr id="609" name="Shape 609"/>
          <p:cNvSpPr>
            <a:spLocks noGrp="1"/>
          </p:cNvSpPr>
          <p:nvPr>
            <p:ph type="body" sz="quarter" idx="1"/>
          </p:nvPr>
        </p:nvSpPr>
        <p:spPr>
          <a:prstGeom prst="rect">
            <a:avLst/>
          </a:prstGeom>
        </p:spPr>
        <p:txBody>
          <a:bodyPr/>
          <a:lstStyle>
            <a:lvl1pPr indent="355600">
              <a:lnSpc>
                <a:spcPct val="115000"/>
              </a:lnSpc>
              <a:defRPr sz="1100">
                <a:solidFill>
                  <a:srgbClr val="444444"/>
                </a:solidFill>
                <a:latin typeface="Calibri"/>
                <a:ea typeface="Calibri"/>
                <a:cs typeface="Calibri"/>
                <a:sym typeface="Calibri"/>
              </a:defRPr>
            </a:lvl1pPr>
          </a:lstStyle>
          <a:p>
            <a:r>
              <a:rPr dirty="0"/>
              <a:t>With increased legalization of recreational cannabis, the geographic accessibility of cannabis dispensaries and retailers has increased, leading to easier access and </a:t>
            </a:r>
            <a:r>
              <a:rPr dirty="0" err="1"/>
              <a:t>geospacial</a:t>
            </a:r>
            <a:r>
              <a:rPr dirty="0"/>
              <a:t> availability of cannabis. Previous studies have shown that use after legalization does not immediately increase but is related to retailer proximity and density. </a:t>
            </a:r>
          </a:p>
        </p:txBody>
      </p:sp>
    </p:spTree>
    <p:extLst>
      <p:ext uri="{BB962C8B-B14F-4D97-AF65-F5344CB8AC3E}">
        <p14:creationId xmlns:p14="http://schemas.microsoft.com/office/powerpoint/2010/main" val="683893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 name="Shape 617"/>
          <p:cNvSpPr>
            <a:spLocks noGrp="1" noRot="1" noChangeAspect="1"/>
          </p:cNvSpPr>
          <p:nvPr>
            <p:ph type="sldImg"/>
          </p:nvPr>
        </p:nvSpPr>
        <p:spPr>
          <a:xfrm>
            <a:off x="381000" y="685800"/>
            <a:ext cx="6096000" cy="3429000"/>
          </a:xfrm>
          <a:prstGeom prst="rect">
            <a:avLst/>
          </a:prstGeom>
        </p:spPr>
        <p:txBody>
          <a:bodyPr/>
          <a:lstStyle/>
          <a:p>
            <a:endParaRPr/>
          </a:p>
        </p:txBody>
      </p:sp>
      <p:sp>
        <p:nvSpPr>
          <p:cNvPr id="618" name="Shape 618"/>
          <p:cNvSpPr>
            <a:spLocks noGrp="1"/>
          </p:cNvSpPr>
          <p:nvPr>
            <p:ph type="body" sz="quarter" idx="1"/>
          </p:nvPr>
        </p:nvSpPr>
        <p:spPr>
          <a:prstGeom prst="rect">
            <a:avLst/>
          </a:prstGeom>
        </p:spPr>
        <p:txBody>
          <a:bodyPr/>
          <a:lstStyle/>
          <a:p>
            <a:pPr>
              <a:lnSpc>
                <a:spcPct val="114998"/>
              </a:lnSpc>
              <a:defRPr sz="1100"/>
            </a:pPr>
            <a:r>
              <a:rPr dirty="0"/>
              <a:t>In addition to the widespread availability, especially in Oregon. The cost of weed per ounce in Oregon is the cheapest compared to any other state in the US. </a:t>
            </a:r>
            <a:endParaRPr lang="en-US" dirty="0"/>
          </a:p>
          <a:p>
            <a:pPr>
              <a:lnSpc>
                <a:spcPct val="114998"/>
              </a:lnSpc>
              <a:defRPr sz="1100"/>
            </a:pPr>
            <a:endParaRPr lang="en-US" dirty="0"/>
          </a:p>
          <a:p>
            <a:pPr>
              <a:lnSpc>
                <a:spcPct val="114998"/>
              </a:lnSpc>
              <a:defRPr sz="1100"/>
            </a:pPr>
            <a:endParaRPr lang="en-US" dirty="0"/>
          </a:p>
          <a:p>
            <a:pPr>
              <a:lnSpc>
                <a:spcPct val="114998"/>
              </a:lnSpc>
              <a:defRPr sz="1100"/>
            </a:pPr>
            <a:r>
              <a:rPr lang="en-US" dirty="0"/>
              <a:t>DO NOT</a:t>
            </a:r>
            <a:r>
              <a:rPr lang="en-US" baseline="0" dirty="0"/>
              <a:t> READ:</a:t>
            </a:r>
            <a:endParaRPr dirty="0"/>
          </a:p>
          <a:p>
            <a:pPr>
              <a:lnSpc>
                <a:spcPct val="114998"/>
              </a:lnSpc>
              <a:defRPr sz="1100"/>
            </a:pPr>
            <a:r>
              <a:rPr dirty="0"/>
              <a:t>In 2018, tax revenue from cannabis sales in Oregon were 94.4M, in Washington $319M, in California $300M and in Colorado it was $266.6M </a:t>
            </a:r>
          </a:p>
        </p:txBody>
      </p:sp>
    </p:spTree>
    <p:extLst>
      <p:ext uri="{BB962C8B-B14F-4D97-AF65-F5344CB8AC3E}">
        <p14:creationId xmlns:p14="http://schemas.microsoft.com/office/powerpoint/2010/main" val="873407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7" name="Shape 1277"/>
          <p:cNvSpPr>
            <a:spLocks noGrp="1" noRot="1" noChangeAspect="1"/>
          </p:cNvSpPr>
          <p:nvPr>
            <p:ph type="sldImg"/>
          </p:nvPr>
        </p:nvSpPr>
        <p:spPr>
          <a:xfrm>
            <a:off x="381000" y="685800"/>
            <a:ext cx="6096000" cy="3429000"/>
          </a:xfrm>
          <a:prstGeom prst="rect">
            <a:avLst/>
          </a:prstGeom>
        </p:spPr>
        <p:txBody>
          <a:bodyPr/>
          <a:lstStyle/>
          <a:p>
            <a:endParaRPr/>
          </a:p>
        </p:txBody>
      </p:sp>
      <p:sp>
        <p:nvSpPr>
          <p:cNvPr id="1278" name="Shape 1278"/>
          <p:cNvSpPr>
            <a:spLocks noGrp="1"/>
          </p:cNvSpPr>
          <p:nvPr>
            <p:ph type="body" sz="quarter" idx="1"/>
          </p:nvPr>
        </p:nvSpPr>
        <p:spPr>
          <a:prstGeom prst="rect">
            <a:avLst/>
          </a:prstGeom>
        </p:spPr>
        <p:txBody>
          <a:bodyPr/>
          <a:lstStyle/>
          <a:p>
            <a:pPr indent="346075">
              <a:lnSpc>
                <a:spcPct val="115000"/>
              </a:lnSpc>
              <a:defRPr sz="1200">
                <a:solidFill>
                  <a:srgbClr val="444444"/>
                </a:solidFill>
              </a:defRPr>
            </a:pPr>
            <a:r>
              <a:rPr lang="en-US" dirty="0"/>
              <a:t>- </a:t>
            </a:r>
            <a:r>
              <a:rPr dirty="0"/>
              <a:t>Along with increasing daily use, we also know that contemporary cannabis products and edibles all have higher quantities of THC then when much of the older cannabis research was performed. </a:t>
            </a:r>
            <a:endParaRPr lang="en-US" dirty="0"/>
          </a:p>
          <a:p>
            <a:pPr indent="346075">
              <a:lnSpc>
                <a:spcPct val="115000"/>
              </a:lnSpc>
              <a:defRPr sz="1200">
                <a:solidFill>
                  <a:srgbClr val="444444"/>
                </a:solidFill>
              </a:defRPr>
            </a:pPr>
            <a:endParaRPr dirty="0"/>
          </a:p>
          <a:p>
            <a:pPr indent="346075">
              <a:lnSpc>
                <a:spcPct val="115000"/>
              </a:lnSpc>
              <a:defRPr sz="1200">
                <a:solidFill>
                  <a:srgbClr val="444444"/>
                </a:solidFill>
              </a:defRPr>
            </a:pPr>
            <a:r>
              <a:rPr dirty="0"/>
              <a:t>- Cannabis potency has increased from about 4% in the 1980s to an average of 15% today which is greater than a 3 fold increased (CLICK)</a:t>
            </a:r>
            <a:endParaRPr lang="en-US" dirty="0"/>
          </a:p>
          <a:p>
            <a:pPr indent="346075">
              <a:lnSpc>
                <a:spcPct val="115000"/>
              </a:lnSpc>
              <a:defRPr sz="1200">
                <a:solidFill>
                  <a:srgbClr val="444444"/>
                </a:solidFill>
              </a:defRPr>
            </a:pPr>
            <a:endParaRPr dirty="0"/>
          </a:p>
          <a:p>
            <a:pPr indent="346075">
              <a:lnSpc>
                <a:spcPct val="115000"/>
              </a:lnSpc>
              <a:defRPr sz="1200">
                <a:solidFill>
                  <a:srgbClr val="444444"/>
                </a:solidFill>
              </a:defRPr>
            </a:pPr>
            <a:r>
              <a:rPr dirty="0"/>
              <a:t>- Cannabis extracts, used in dabbing and edibles, can contain an average of 50% and up to 90% THC</a:t>
            </a:r>
          </a:p>
        </p:txBody>
      </p:sp>
    </p:spTree>
    <p:extLst>
      <p:ext uri="{BB962C8B-B14F-4D97-AF65-F5344CB8AC3E}">
        <p14:creationId xmlns:p14="http://schemas.microsoft.com/office/powerpoint/2010/main" val="708778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 name="Shape 1282"/>
          <p:cNvSpPr>
            <a:spLocks noGrp="1" noRot="1" noChangeAspect="1"/>
          </p:cNvSpPr>
          <p:nvPr>
            <p:ph type="sldImg"/>
          </p:nvPr>
        </p:nvSpPr>
        <p:spPr>
          <a:xfrm>
            <a:off x="381000" y="685800"/>
            <a:ext cx="6096000" cy="3429000"/>
          </a:xfrm>
          <a:prstGeom prst="rect">
            <a:avLst/>
          </a:prstGeom>
        </p:spPr>
        <p:txBody>
          <a:bodyPr/>
          <a:lstStyle/>
          <a:p>
            <a:endParaRPr/>
          </a:p>
        </p:txBody>
      </p:sp>
      <p:sp>
        <p:nvSpPr>
          <p:cNvPr id="1283" name="Shape 1283"/>
          <p:cNvSpPr>
            <a:spLocks noGrp="1"/>
          </p:cNvSpPr>
          <p:nvPr>
            <p:ph type="body" sz="quarter" idx="1"/>
          </p:nvPr>
        </p:nvSpPr>
        <p:spPr>
          <a:prstGeom prst="rect">
            <a:avLst/>
          </a:prstGeom>
        </p:spPr>
        <p:txBody>
          <a:bodyPr/>
          <a:lstStyle/>
          <a:p>
            <a:pPr indent="158750">
              <a:lnSpc>
                <a:spcPct val="114998"/>
              </a:lnSpc>
              <a:defRPr sz="1100"/>
            </a:pPr>
            <a:r>
              <a:rPr lang="en-US" dirty="0"/>
              <a:t>- </a:t>
            </a:r>
            <a:r>
              <a:rPr dirty="0"/>
              <a:t>Cannabis or Marijuana refers to the dried flowers of the Cannabis sativa plant, which contains pharmacologically active compounds that interact with endogenous cannabinoid receptors in the human body</a:t>
            </a:r>
            <a:endParaRPr lang="en-US" dirty="0"/>
          </a:p>
          <a:p>
            <a:pPr indent="158750">
              <a:lnSpc>
                <a:spcPct val="114998"/>
              </a:lnSpc>
              <a:defRPr sz="1100"/>
            </a:pPr>
            <a:endParaRPr lang="en-US" dirty="0"/>
          </a:p>
          <a:p>
            <a:pPr indent="158750">
              <a:lnSpc>
                <a:spcPct val="114998"/>
              </a:lnSpc>
              <a:defRPr sz="1100"/>
            </a:pPr>
            <a:r>
              <a:rPr dirty="0"/>
              <a:t>- The medicinal and psychoactive properties of cannabis are mediated by compounds called cannabinoids, the cannabis plant contains over 600 chemicals</a:t>
            </a:r>
            <a:endParaRPr lang="en-US" dirty="0"/>
          </a:p>
          <a:p>
            <a:pPr indent="158750">
              <a:lnSpc>
                <a:spcPct val="114998"/>
              </a:lnSpc>
              <a:defRPr sz="1100"/>
            </a:pPr>
            <a:endParaRPr lang="en-US" dirty="0"/>
          </a:p>
          <a:p>
            <a:pPr indent="158750">
              <a:lnSpc>
                <a:spcPct val="114998"/>
              </a:lnSpc>
              <a:defRPr sz="1100"/>
            </a:pPr>
            <a:r>
              <a:rPr dirty="0"/>
              <a:t>- THC, the main psychoactive component, is a small and highly lipophilic molecule that is distributed rapidly to the brain and fat. </a:t>
            </a:r>
          </a:p>
          <a:p>
            <a:pPr>
              <a:lnSpc>
                <a:spcPct val="115000"/>
              </a:lnSpc>
              <a:defRPr sz="800">
                <a:solidFill>
                  <a:srgbClr val="444444"/>
                </a:solidFill>
              </a:defRPr>
            </a:pPr>
            <a:r>
              <a:rPr dirty="0"/>
              <a:t>​</a:t>
            </a:r>
          </a:p>
          <a:p>
            <a:pPr>
              <a:lnSpc>
                <a:spcPct val="115000"/>
              </a:lnSpc>
              <a:defRPr sz="800">
                <a:solidFill>
                  <a:srgbClr val="444444"/>
                </a:solidFill>
              </a:defRPr>
            </a:pPr>
            <a:r>
              <a:rPr dirty="0"/>
              <a:t>​</a:t>
            </a:r>
          </a:p>
          <a:p>
            <a:pPr>
              <a:lnSpc>
                <a:spcPct val="115000"/>
              </a:lnSpc>
              <a:defRPr sz="800">
                <a:solidFill>
                  <a:srgbClr val="444444"/>
                </a:solidFill>
              </a:defRPr>
            </a:pPr>
            <a:r>
              <a:rPr dirty="0"/>
              <a:t>​</a:t>
            </a:r>
          </a:p>
          <a:p>
            <a:pPr indent="228600">
              <a:lnSpc>
                <a:spcPct val="115000"/>
              </a:lnSpc>
              <a:defRPr sz="800">
                <a:solidFill>
                  <a:srgbClr val="444444"/>
                </a:solidFill>
                <a:latin typeface="Calibri"/>
                <a:ea typeface="Calibri"/>
                <a:cs typeface="Calibri"/>
                <a:sym typeface="Calibri"/>
              </a:defRPr>
            </a:pPr>
            <a:r>
              <a:rPr dirty="0"/>
              <a:t>​</a:t>
            </a:r>
          </a:p>
        </p:txBody>
      </p:sp>
    </p:spTree>
    <p:extLst>
      <p:ext uri="{BB962C8B-B14F-4D97-AF65-F5344CB8AC3E}">
        <p14:creationId xmlns:p14="http://schemas.microsoft.com/office/powerpoint/2010/main" val="347619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4" name="Shape 1314"/>
          <p:cNvSpPr>
            <a:spLocks noGrp="1" noRot="1" noChangeAspect="1"/>
          </p:cNvSpPr>
          <p:nvPr>
            <p:ph type="sldImg"/>
          </p:nvPr>
        </p:nvSpPr>
        <p:spPr>
          <a:xfrm>
            <a:off x="381000" y="685800"/>
            <a:ext cx="6096000" cy="3429000"/>
          </a:xfrm>
          <a:prstGeom prst="rect">
            <a:avLst/>
          </a:prstGeom>
        </p:spPr>
        <p:txBody>
          <a:bodyPr/>
          <a:lstStyle/>
          <a:p>
            <a:endParaRPr/>
          </a:p>
        </p:txBody>
      </p:sp>
      <p:sp>
        <p:nvSpPr>
          <p:cNvPr id="1315" name="Shape 1315"/>
          <p:cNvSpPr>
            <a:spLocks noGrp="1"/>
          </p:cNvSpPr>
          <p:nvPr>
            <p:ph type="body" sz="quarter" idx="1"/>
          </p:nvPr>
        </p:nvSpPr>
        <p:spPr>
          <a:prstGeom prst="rect">
            <a:avLst/>
          </a:prstGeom>
        </p:spPr>
        <p:txBody>
          <a:bodyPr/>
          <a:lstStyle/>
          <a:p>
            <a:pPr marL="457200" indent="-298450">
              <a:buClr>
                <a:srgbClr val="000000"/>
              </a:buClr>
              <a:buSzPts val="1100"/>
              <a:buFont typeface="Calibri"/>
              <a:buChar char="-"/>
              <a:defRPr sz="1100">
                <a:latin typeface="Calibri"/>
                <a:ea typeface="Calibri"/>
                <a:cs typeface="Calibri"/>
                <a:sym typeface="Calibri"/>
              </a:defRPr>
            </a:pPr>
            <a:r>
              <a:rPr dirty="0"/>
              <a:t>So when we think of </a:t>
            </a:r>
            <a:r>
              <a:rPr lang="en-US" dirty="0"/>
              <a:t>cannabis</a:t>
            </a:r>
            <a:r>
              <a:rPr dirty="0"/>
              <a:t>, we typically think of </a:t>
            </a:r>
            <a:r>
              <a:rPr lang="en-US" dirty="0"/>
              <a:t>delta</a:t>
            </a:r>
            <a:r>
              <a:rPr dirty="0"/>
              <a:t> 9-THC. However there are 2 additional forms of THC called Delta 8 and delta 10, which are molecularly different based on the location of the double bonded carbon chain. </a:t>
            </a:r>
            <a:endParaRPr lang="en-US" dirty="0"/>
          </a:p>
          <a:p>
            <a:pPr marL="457200" indent="-298450">
              <a:buClr>
                <a:srgbClr val="000000"/>
              </a:buClr>
              <a:buSzPts val="1100"/>
              <a:buFont typeface="Calibri"/>
              <a:buChar char="-"/>
              <a:defRPr sz="1100">
                <a:latin typeface="Calibri"/>
                <a:ea typeface="Calibri"/>
                <a:cs typeface="Calibri"/>
                <a:sym typeface="Calibri"/>
              </a:defRPr>
            </a:pPr>
            <a:endParaRPr dirty="0"/>
          </a:p>
          <a:p>
            <a:pPr marL="457200" indent="-298450">
              <a:buClr>
                <a:srgbClr val="000000"/>
              </a:buClr>
              <a:buSzPts val="1100"/>
              <a:buFont typeface="Calibri"/>
              <a:buChar char="-"/>
              <a:defRPr sz="1100"/>
            </a:pPr>
            <a:r>
              <a:rPr dirty="0"/>
              <a:t>While lawmakers have specified that hemp is only federally legal if it contains no more than 0.3 percent delta-9 THC, the most commonly known and naturally occurring cannabinoid, there’s generally a lack of rules governing delta-8 THC and delta-10 THC, which can be synthesized using CBD from legal hemp.</a:t>
            </a:r>
            <a:endParaRPr lang="en-US" dirty="0"/>
          </a:p>
          <a:p>
            <a:pPr marL="457200" indent="-298450">
              <a:buClr>
                <a:srgbClr val="000000"/>
              </a:buClr>
              <a:buSzPts val="1100"/>
              <a:buFont typeface="Calibri"/>
              <a:buChar char="-"/>
              <a:defRPr sz="1100"/>
            </a:pPr>
            <a:endParaRPr dirty="0">
              <a:latin typeface="Calibri"/>
              <a:ea typeface="Calibri"/>
              <a:cs typeface="Calibri"/>
              <a:sym typeface="Calibri"/>
            </a:endParaRPr>
          </a:p>
          <a:p>
            <a:pPr marL="457200" indent="-298450">
              <a:buClr>
                <a:srgbClr val="000000"/>
              </a:buClr>
              <a:buSzPts val="1100"/>
              <a:buFont typeface="Calibri"/>
              <a:buChar char="-"/>
              <a:defRPr sz="1100">
                <a:latin typeface="Calibri"/>
                <a:ea typeface="Calibri"/>
                <a:cs typeface="Calibri"/>
                <a:sym typeface="Calibri"/>
              </a:defRPr>
            </a:pPr>
            <a:r>
              <a:rPr dirty="0"/>
              <a:t>Delta 8 THC can currently be purchased online and is sold in stores--- delta 8 is has not been evaluated or approved by the FDA. Often times, this product is labeled as a hemp product. </a:t>
            </a:r>
            <a:r>
              <a:rPr dirty="0">
                <a:latin typeface="+mn-lt"/>
                <a:ea typeface="+mn-ea"/>
                <a:cs typeface="+mn-cs"/>
                <a:sym typeface="Arial"/>
              </a:rPr>
              <a:t>Delta-8 THC has psychoactive and intoxicating effects, similar to delta-9 THC </a:t>
            </a:r>
            <a:endParaRPr lang="en-US" dirty="0">
              <a:latin typeface="+mn-lt"/>
              <a:ea typeface="+mn-ea"/>
              <a:cs typeface="+mn-cs"/>
              <a:sym typeface="Arial"/>
            </a:endParaRPr>
          </a:p>
          <a:p>
            <a:pPr marL="457200" indent="-298450">
              <a:buClr>
                <a:srgbClr val="000000"/>
              </a:buClr>
              <a:buSzPts val="1100"/>
              <a:buFont typeface="Calibri"/>
              <a:buChar char="-"/>
              <a:defRPr sz="1100">
                <a:latin typeface="Calibri"/>
                <a:ea typeface="Calibri"/>
                <a:cs typeface="Calibri"/>
                <a:sym typeface="Calibri"/>
              </a:defRPr>
            </a:pPr>
            <a:endParaRPr dirty="0">
              <a:latin typeface="+mn-lt"/>
              <a:ea typeface="+mn-ea"/>
              <a:cs typeface="+mn-cs"/>
              <a:sym typeface="Arial"/>
            </a:endParaRPr>
          </a:p>
          <a:p>
            <a:pPr marL="457200" indent="-298450">
              <a:buClr>
                <a:srgbClr val="000000"/>
              </a:buClr>
              <a:buSzPts val="1100"/>
              <a:buFont typeface="Calibri"/>
              <a:buChar char="-"/>
              <a:defRPr sz="1100"/>
            </a:pPr>
            <a:r>
              <a:rPr dirty="0"/>
              <a:t>Little research has been done on delta 10, while some studies indicated that it may have </a:t>
            </a:r>
            <a:r>
              <a:rPr dirty="0" err="1"/>
              <a:t>psychoative</a:t>
            </a:r>
            <a:r>
              <a:rPr dirty="0"/>
              <a:t> effects, they appear less potent than delta 9 or delta 8. However, similarly it is not regulated by the FDA. </a:t>
            </a:r>
          </a:p>
        </p:txBody>
      </p:sp>
    </p:spTree>
    <p:extLst>
      <p:ext uri="{BB962C8B-B14F-4D97-AF65-F5344CB8AC3E}">
        <p14:creationId xmlns:p14="http://schemas.microsoft.com/office/powerpoint/2010/main" val="1597253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0" name="Title Text"/>
          <p:cNvSpPr txBox="1">
            <a:spLocks noGrp="1"/>
          </p:cNvSpPr>
          <p:nvPr>
            <p:ph type="title"/>
          </p:nvPr>
        </p:nvSpPr>
        <p:spPr>
          <a:xfrm>
            <a:off x="311699" y="2150849"/>
            <a:ext cx="8520602" cy="841801"/>
          </a:xfrm>
          <a:prstGeom prst="rect">
            <a:avLst/>
          </a:prstGeom>
        </p:spPr>
        <p:txBody>
          <a:bodyPr anchor="ctr"/>
          <a:lstStyle>
            <a:lvl1pPr algn="ctr">
              <a:defRPr sz="3600"/>
            </a:lvl1pPr>
          </a:lstStyle>
          <a:p>
            <a:r>
              <a:t>Title Text</a:t>
            </a: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07" name="Title Text"/>
          <p:cNvSpPr txBox="1">
            <a:spLocks noGrp="1"/>
          </p:cNvSpPr>
          <p:nvPr>
            <p:ph type="title"/>
          </p:nvPr>
        </p:nvSpPr>
        <p:spPr>
          <a:prstGeom prst="rect">
            <a:avLst/>
          </a:prstGeom>
        </p:spPr>
        <p:txBody>
          <a:bodyPr/>
          <a:lstStyle/>
          <a:p>
            <a:r>
              <a:t>Title Text</a:t>
            </a:r>
          </a:p>
        </p:txBody>
      </p:sp>
      <p:sp>
        <p:nvSpPr>
          <p:cNvPr id="10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731EFE-9371-4849-9CD5-3F6DA1AFB487}" type="datetimeFigureOut">
              <a:rPr lang="en-US" smtClean="0"/>
              <a:t>5/9/24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E5895A-1C54-4B1B-8B88-84569AA547C4}" type="slidenum">
              <a:rPr lang="en-US" smtClean="0"/>
              <a:t>‹#›</a:t>
            </a:fld>
            <a:endParaRPr lang="en-US"/>
          </a:p>
        </p:txBody>
      </p:sp>
    </p:spTree>
    <p:extLst>
      <p:ext uri="{BB962C8B-B14F-4D97-AF65-F5344CB8AC3E}">
        <p14:creationId xmlns:p14="http://schemas.microsoft.com/office/powerpoint/2010/main" val="3934774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496"/>
            </a:lvl1pPr>
          </a:lstStyle>
          <a:p>
            <a:r>
              <a:rPr lang="en-US"/>
              <a:t>Click to edit Master title style</a:t>
            </a:r>
            <a:endParaRPr lang="en-US" dirty="0"/>
          </a:p>
        </p:txBody>
      </p:sp>
      <p:sp>
        <p:nvSpPr>
          <p:cNvPr id="3" name="Subtitle 2"/>
          <p:cNvSpPr>
            <a:spLocks noGrp="1"/>
          </p:cNvSpPr>
          <p:nvPr>
            <p:ph type="subTitle" idx="1"/>
          </p:nvPr>
        </p:nvSpPr>
        <p:spPr>
          <a:xfrm>
            <a:off x="1143000" y="2701529"/>
            <a:ext cx="6858000" cy="1241821"/>
          </a:xfrm>
        </p:spPr>
        <p:txBody>
          <a:bodyPr/>
          <a:lstStyle>
            <a:lvl1pPr marL="0" indent="0" algn="ctr">
              <a:buNone/>
              <a:defRPr sz="1798"/>
            </a:lvl1pPr>
            <a:lvl2pPr marL="342591" indent="0" algn="ctr">
              <a:buNone/>
              <a:defRPr sz="1499"/>
            </a:lvl2pPr>
            <a:lvl3pPr marL="685183" indent="0" algn="ctr">
              <a:buNone/>
              <a:defRPr sz="1349"/>
            </a:lvl3pPr>
            <a:lvl4pPr marL="1027774" indent="0" algn="ctr">
              <a:buNone/>
              <a:defRPr sz="1199"/>
            </a:lvl4pPr>
            <a:lvl5pPr marL="1370366" indent="0" algn="ctr">
              <a:buNone/>
              <a:defRPr sz="1199"/>
            </a:lvl5pPr>
            <a:lvl6pPr marL="1712957" indent="0" algn="ctr">
              <a:buNone/>
              <a:defRPr sz="1199"/>
            </a:lvl6pPr>
            <a:lvl7pPr marL="2055548" indent="0" algn="ctr">
              <a:buNone/>
              <a:defRPr sz="1199"/>
            </a:lvl7pPr>
            <a:lvl8pPr marL="2398140" indent="0" algn="ctr">
              <a:buNone/>
              <a:defRPr sz="1199"/>
            </a:lvl8pPr>
            <a:lvl9pPr marL="2740731" indent="0" algn="ctr">
              <a:buNone/>
              <a:defRPr sz="119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E731EFE-9371-4849-9CD5-3F6DA1AFB487}" type="datetimeFigureOut">
              <a:rPr lang="en-US" smtClean="0"/>
              <a:t>5/9/24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E5895A-1C54-4B1B-8B88-84569AA547C4}" type="slidenum">
              <a:rPr lang="en-US" smtClean="0"/>
              <a:t>‹#›</a:t>
            </a:fld>
            <a:endParaRPr lang="en-US"/>
          </a:p>
        </p:txBody>
      </p:sp>
    </p:spTree>
    <p:extLst>
      <p:ext uri="{BB962C8B-B14F-4D97-AF65-F5344CB8AC3E}">
        <p14:creationId xmlns:p14="http://schemas.microsoft.com/office/powerpoint/2010/main" val="3032777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Gray Headline and Bulleted Lis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811363" y="819792"/>
            <a:ext cx="7534430" cy="857250"/>
          </a:xfrm>
          <a:prstGeom prst="rect">
            <a:avLst/>
          </a:prstGeom>
        </p:spPr>
        <p:txBody>
          <a:bodyPr vert="horz" lIns="91440" tIns="45720" rIns="91440" bIns="45720" rtlCol="0" anchor="ctr">
            <a:normAutofit/>
          </a:bodyPr>
          <a:lstStyle/>
          <a:p>
            <a:r>
              <a:rPr lang="en-US" dirty="0"/>
              <a:t>Click to edit master title style</a:t>
            </a:r>
          </a:p>
        </p:txBody>
      </p:sp>
      <p:sp>
        <p:nvSpPr>
          <p:cNvPr id="6" name="Text Placeholder 5"/>
          <p:cNvSpPr>
            <a:spLocks noGrp="1"/>
          </p:cNvSpPr>
          <p:nvPr>
            <p:ph type="body" sz="quarter" idx="10"/>
          </p:nvPr>
        </p:nvSpPr>
        <p:spPr>
          <a:xfrm>
            <a:off x="811214" y="1719068"/>
            <a:ext cx="7534275" cy="2258615"/>
          </a:xfrm>
        </p:spPr>
        <p:txBody>
          <a:bodyPr/>
          <a:lstStyle>
            <a:lvl1pPr>
              <a:lnSpc>
                <a:spcPct val="130000"/>
              </a:lnSpc>
              <a:defRPr/>
            </a:lvl1pPr>
            <a:lvl2pPr>
              <a:lnSpc>
                <a:spcPct val="130000"/>
              </a:lnSpc>
              <a:defRPr/>
            </a:lvl2pPr>
            <a:lvl3pPr>
              <a:lnSpc>
                <a:spcPct val="130000"/>
              </a:lnSpc>
              <a:defRPr/>
            </a:lvl3pPr>
            <a:lvl4pPr>
              <a:lnSpc>
                <a:spcPct val="130000"/>
              </a:lnSpc>
              <a:defRPr/>
            </a:lvl4pPr>
            <a:lvl5pPr>
              <a:lnSpc>
                <a:spcPct val="13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2957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798" b="1"/>
            </a:lvl1pPr>
            <a:lvl2pPr marL="342591" indent="0">
              <a:buNone/>
              <a:defRPr sz="1499" b="1"/>
            </a:lvl2pPr>
            <a:lvl3pPr marL="685183" indent="0">
              <a:buNone/>
              <a:defRPr sz="1349" b="1"/>
            </a:lvl3pPr>
            <a:lvl4pPr marL="1027774" indent="0">
              <a:buNone/>
              <a:defRPr sz="1199" b="1"/>
            </a:lvl4pPr>
            <a:lvl5pPr marL="1370366" indent="0">
              <a:buNone/>
              <a:defRPr sz="1199" b="1"/>
            </a:lvl5pPr>
            <a:lvl6pPr marL="1712957" indent="0">
              <a:buNone/>
              <a:defRPr sz="1199" b="1"/>
            </a:lvl6pPr>
            <a:lvl7pPr marL="2055548" indent="0">
              <a:buNone/>
              <a:defRPr sz="1199" b="1"/>
            </a:lvl7pPr>
            <a:lvl8pPr marL="2398140" indent="0">
              <a:buNone/>
              <a:defRPr sz="1199" b="1"/>
            </a:lvl8pPr>
            <a:lvl9pPr marL="2740731" indent="0">
              <a:buNone/>
              <a:defRPr sz="1199"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798" b="1"/>
            </a:lvl1pPr>
            <a:lvl2pPr marL="342591" indent="0">
              <a:buNone/>
              <a:defRPr sz="1499" b="1"/>
            </a:lvl2pPr>
            <a:lvl3pPr marL="685183" indent="0">
              <a:buNone/>
              <a:defRPr sz="1349" b="1"/>
            </a:lvl3pPr>
            <a:lvl4pPr marL="1027774" indent="0">
              <a:buNone/>
              <a:defRPr sz="1199" b="1"/>
            </a:lvl4pPr>
            <a:lvl5pPr marL="1370366" indent="0">
              <a:buNone/>
              <a:defRPr sz="1199" b="1"/>
            </a:lvl5pPr>
            <a:lvl6pPr marL="1712957" indent="0">
              <a:buNone/>
              <a:defRPr sz="1199" b="1"/>
            </a:lvl6pPr>
            <a:lvl7pPr marL="2055548" indent="0">
              <a:buNone/>
              <a:defRPr sz="1199" b="1"/>
            </a:lvl7pPr>
            <a:lvl8pPr marL="2398140" indent="0">
              <a:buNone/>
              <a:defRPr sz="1199" b="1"/>
            </a:lvl8pPr>
            <a:lvl9pPr marL="2740731" indent="0">
              <a:buNone/>
              <a:defRPr sz="1199"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731EFE-9371-4849-9CD5-3F6DA1AFB487}" type="datetimeFigureOut">
              <a:rPr lang="en-US" smtClean="0"/>
              <a:t>5/9/24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E5895A-1C54-4B1B-8B88-84569AA547C4}" type="slidenum">
              <a:rPr lang="en-US" smtClean="0"/>
              <a:t>‹#›</a:t>
            </a:fld>
            <a:endParaRPr lang="en-US"/>
          </a:p>
        </p:txBody>
      </p:sp>
    </p:spTree>
    <p:extLst>
      <p:ext uri="{BB962C8B-B14F-4D97-AF65-F5344CB8AC3E}">
        <p14:creationId xmlns:p14="http://schemas.microsoft.com/office/powerpoint/2010/main" val="1165173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28" name="Title Text"/>
          <p:cNvSpPr txBox="1">
            <a:spLocks noGrp="1"/>
          </p:cNvSpPr>
          <p:nvPr>
            <p:ph type="title"/>
          </p:nvPr>
        </p:nvSpPr>
        <p:spPr>
          <a:prstGeom prst="rect">
            <a:avLst/>
          </a:prstGeom>
        </p:spPr>
        <p:txBody>
          <a:bodyPr/>
          <a:lstStyle/>
          <a:p>
            <a:r>
              <a:t>Title Text</a:t>
            </a:r>
          </a:p>
        </p:txBody>
      </p:sp>
      <p:sp>
        <p:nvSpPr>
          <p:cNvPr id="2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_AND_TWO_COLUMNS">
    <p:spTree>
      <p:nvGrpSpPr>
        <p:cNvPr id="1" name=""/>
        <p:cNvGrpSpPr/>
        <p:nvPr/>
      </p:nvGrpSpPr>
      <p:grpSpPr>
        <a:xfrm>
          <a:off x="0" y="0"/>
          <a:ext cx="0" cy="0"/>
          <a:chOff x="0" y="0"/>
          <a:chExt cx="0" cy="0"/>
        </a:xfrm>
      </p:grpSpPr>
      <p:sp>
        <p:nvSpPr>
          <p:cNvPr id="37" name="Title Text"/>
          <p:cNvSpPr txBox="1">
            <a:spLocks noGrp="1"/>
          </p:cNvSpPr>
          <p:nvPr>
            <p:ph type="title"/>
          </p:nvPr>
        </p:nvSpPr>
        <p:spPr>
          <a:prstGeom prst="rect">
            <a:avLst/>
          </a:prstGeom>
        </p:spPr>
        <p:txBody>
          <a:bodyPr/>
          <a:lstStyle/>
          <a:p>
            <a:r>
              <a:t>Title Text</a:t>
            </a:r>
          </a:p>
        </p:txBody>
      </p:sp>
      <p:sp>
        <p:nvSpPr>
          <p:cNvPr id="38" name="Body Level One…"/>
          <p:cNvSpPr txBox="1">
            <a:spLocks noGrp="1"/>
          </p:cNvSpPr>
          <p:nvPr>
            <p:ph type="body" sz="half" idx="1"/>
          </p:nvPr>
        </p:nvSpPr>
        <p:spPr>
          <a:xfrm>
            <a:off x="311699" y="1152475"/>
            <a:ext cx="3999902" cy="3416400"/>
          </a:xfrm>
          <a:prstGeom prst="rect">
            <a:avLst/>
          </a:prstGeom>
        </p:spPr>
        <p:txBody>
          <a:bodyPr/>
          <a:lstStyle>
            <a:lvl1pPr indent="-317500">
              <a:buSzPts val="1400"/>
              <a:defRPr sz="1400"/>
            </a:lvl1pPr>
            <a:lvl2pPr marL="965200" indent="-355600">
              <a:buSzPts val="1400"/>
              <a:defRPr sz="1400"/>
            </a:lvl2pPr>
            <a:lvl3pPr marL="1422400" indent="-355600">
              <a:buSzPts val="1400"/>
              <a:defRPr sz="1400"/>
            </a:lvl3pPr>
            <a:lvl4pPr marL="1879600" indent="-355600">
              <a:buSzPts val="1400"/>
              <a:defRPr sz="1400"/>
            </a:lvl4pPr>
            <a:lvl5pPr marL="2336800" indent="-355600">
              <a:buSzPts val="1400"/>
              <a:defRPr sz="1400"/>
            </a:lvl5pPr>
          </a:lstStyle>
          <a:p>
            <a:r>
              <a:t>Body Level One</a:t>
            </a:r>
          </a:p>
          <a:p>
            <a:pPr lvl="1"/>
            <a:r>
              <a:t>Body Level Two</a:t>
            </a:r>
          </a:p>
          <a:p>
            <a:pPr lvl="2"/>
            <a:r>
              <a:t>Body Level Three</a:t>
            </a:r>
          </a:p>
          <a:p>
            <a:pPr lvl="3"/>
            <a:r>
              <a:t>Body Level Four</a:t>
            </a:r>
          </a:p>
          <a:p>
            <a:pPr lvl="4"/>
            <a:r>
              <a:t>Body Level Five</a:t>
            </a:r>
          </a:p>
        </p:txBody>
      </p:sp>
      <p:sp>
        <p:nvSpPr>
          <p:cNvPr id="39" name="Google Shape;23;p5"/>
          <p:cNvSpPr txBox="1">
            <a:spLocks noGrp="1"/>
          </p:cNvSpPr>
          <p:nvPr>
            <p:ph type="body" sz="half" idx="21"/>
          </p:nvPr>
        </p:nvSpPr>
        <p:spPr>
          <a:xfrm>
            <a:off x="4832399" y="1152475"/>
            <a:ext cx="3999902" cy="3416400"/>
          </a:xfrm>
          <a:prstGeom prst="rect">
            <a:avLst/>
          </a:prstGeom>
        </p:spPr>
        <p:txBody>
          <a:bodyPr/>
          <a:lstStyle/>
          <a:p>
            <a:pPr indent="-317500">
              <a:buSzPts val="1400"/>
              <a:defRPr sz="1400"/>
            </a:pPr>
            <a:endParaRP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ONE_COLUMN_TEXT">
    <p:spTree>
      <p:nvGrpSpPr>
        <p:cNvPr id="1" name=""/>
        <p:cNvGrpSpPr/>
        <p:nvPr/>
      </p:nvGrpSpPr>
      <p:grpSpPr>
        <a:xfrm>
          <a:off x="0" y="0"/>
          <a:ext cx="0" cy="0"/>
          <a:chOff x="0" y="0"/>
          <a:chExt cx="0" cy="0"/>
        </a:xfrm>
      </p:grpSpPr>
      <p:sp>
        <p:nvSpPr>
          <p:cNvPr id="55" name="Title Text"/>
          <p:cNvSpPr txBox="1">
            <a:spLocks noGrp="1"/>
          </p:cNvSpPr>
          <p:nvPr>
            <p:ph type="title"/>
          </p:nvPr>
        </p:nvSpPr>
        <p:spPr>
          <a:xfrm>
            <a:off x="311699" y="555600"/>
            <a:ext cx="2808001" cy="755700"/>
          </a:xfrm>
          <a:prstGeom prst="rect">
            <a:avLst/>
          </a:prstGeom>
        </p:spPr>
        <p:txBody>
          <a:bodyPr anchor="b"/>
          <a:lstStyle>
            <a:lvl1pPr>
              <a:defRPr sz="2400"/>
            </a:lvl1pPr>
          </a:lstStyle>
          <a:p>
            <a:r>
              <a:t>Title Text</a:t>
            </a:r>
          </a:p>
        </p:txBody>
      </p:sp>
      <p:sp>
        <p:nvSpPr>
          <p:cNvPr id="56" name="Body Level One…"/>
          <p:cNvSpPr txBox="1">
            <a:spLocks noGrp="1"/>
          </p:cNvSpPr>
          <p:nvPr>
            <p:ph type="body" sz="quarter" idx="1"/>
          </p:nvPr>
        </p:nvSpPr>
        <p:spPr>
          <a:xfrm>
            <a:off x="311699" y="1389599"/>
            <a:ext cx="2808001" cy="3179401"/>
          </a:xfrm>
          <a:prstGeom prst="rect">
            <a:avLst/>
          </a:prstGeom>
        </p:spPr>
        <p:txBody>
          <a:bodyPr/>
          <a:lstStyle>
            <a:lvl1pPr indent="-304800">
              <a:buSzPts val="1200"/>
              <a:defRPr sz="1200"/>
            </a:lvl1pPr>
            <a:lvl2pPr marL="914400" indent="-304800">
              <a:buSzPts val="1200"/>
              <a:defRPr sz="1200"/>
            </a:lvl2pPr>
            <a:lvl3pPr marL="1371600" indent="-304800">
              <a:buSzPts val="1200"/>
              <a:defRPr sz="1200"/>
            </a:lvl3pPr>
            <a:lvl4pPr marL="1828800" indent="-304800">
              <a:buSzPts val="1200"/>
              <a:defRPr sz="1200"/>
            </a:lvl4pPr>
            <a:lvl5pPr marL="2286000" indent="-304800">
              <a:buSzPts val="1200"/>
              <a:defRPr sz="1200"/>
            </a:lvl5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MAIN_POINT">
    <p:spTree>
      <p:nvGrpSpPr>
        <p:cNvPr id="1" name=""/>
        <p:cNvGrpSpPr/>
        <p:nvPr/>
      </p:nvGrpSpPr>
      <p:grpSpPr>
        <a:xfrm>
          <a:off x="0" y="0"/>
          <a:ext cx="0" cy="0"/>
          <a:chOff x="0" y="0"/>
          <a:chExt cx="0" cy="0"/>
        </a:xfrm>
      </p:grpSpPr>
      <p:sp>
        <p:nvSpPr>
          <p:cNvPr id="64" name="Title Text"/>
          <p:cNvSpPr txBox="1">
            <a:spLocks noGrp="1"/>
          </p:cNvSpPr>
          <p:nvPr>
            <p:ph type="title"/>
          </p:nvPr>
        </p:nvSpPr>
        <p:spPr>
          <a:xfrm>
            <a:off x="490250" y="450149"/>
            <a:ext cx="6367801" cy="4090801"/>
          </a:xfrm>
          <a:prstGeom prst="rect">
            <a:avLst/>
          </a:prstGeom>
        </p:spPr>
        <p:txBody>
          <a:bodyPr anchor="ctr"/>
          <a:lstStyle>
            <a:lvl1pPr>
              <a:defRPr sz="4800"/>
            </a:lvl1pPr>
          </a:lstStyle>
          <a:p>
            <a:r>
              <a:t>Title Text</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_TITLE_AND_DESCRIPTION">
    <p:spTree>
      <p:nvGrpSpPr>
        <p:cNvPr id="1" name=""/>
        <p:cNvGrpSpPr/>
        <p:nvPr/>
      </p:nvGrpSpPr>
      <p:grpSpPr>
        <a:xfrm>
          <a:off x="0" y="0"/>
          <a:ext cx="0" cy="0"/>
          <a:chOff x="0" y="0"/>
          <a:chExt cx="0" cy="0"/>
        </a:xfrm>
      </p:grpSpPr>
      <p:sp>
        <p:nvSpPr>
          <p:cNvPr id="72" name="Google Shape;36;p9"/>
          <p:cNvSpPr/>
          <p:nvPr/>
        </p:nvSpPr>
        <p:spPr>
          <a:xfrm>
            <a:off x="4572000" y="-125"/>
            <a:ext cx="4572000" cy="5143501"/>
          </a:xfrm>
          <a:prstGeom prst="rect">
            <a:avLst/>
          </a:prstGeom>
          <a:solidFill>
            <a:srgbClr val="EEEEEE"/>
          </a:solidFill>
          <a:ln w="12700">
            <a:miter lim="400000"/>
          </a:ln>
        </p:spPr>
        <p:txBody>
          <a:bodyPr lIns="45719" rIns="45719" anchor="ctr"/>
          <a:lstStyle/>
          <a:p>
            <a:endParaRPr/>
          </a:p>
        </p:txBody>
      </p:sp>
      <p:sp>
        <p:nvSpPr>
          <p:cNvPr id="73" name="Title Text"/>
          <p:cNvSpPr txBox="1">
            <a:spLocks noGrp="1"/>
          </p:cNvSpPr>
          <p:nvPr>
            <p:ph type="title"/>
          </p:nvPr>
        </p:nvSpPr>
        <p:spPr>
          <a:xfrm>
            <a:off x="265500" y="1233175"/>
            <a:ext cx="4045200" cy="1482301"/>
          </a:xfrm>
          <a:prstGeom prst="rect">
            <a:avLst/>
          </a:prstGeom>
        </p:spPr>
        <p:txBody>
          <a:bodyPr anchor="b"/>
          <a:lstStyle>
            <a:lvl1pPr algn="ctr">
              <a:defRPr sz="4200"/>
            </a:lvl1pPr>
          </a:lstStyle>
          <a:p>
            <a:r>
              <a:t>Title Text</a:t>
            </a:r>
          </a:p>
        </p:txBody>
      </p:sp>
      <p:sp>
        <p:nvSpPr>
          <p:cNvPr id="74" name="Body Level One…"/>
          <p:cNvSpPr txBox="1">
            <a:spLocks noGrp="1"/>
          </p:cNvSpPr>
          <p:nvPr>
            <p:ph type="body" sz="quarter" idx="1"/>
          </p:nvPr>
        </p:nvSpPr>
        <p:spPr>
          <a:xfrm>
            <a:off x="265500" y="2803075"/>
            <a:ext cx="4045200" cy="1235101"/>
          </a:xfrm>
          <a:prstGeom prst="rect">
            <a:avLst/>
          </a:prstGeom>
        </p:spPr>
        <p:txBody>
          <a:bodyPr/>
          <a:lstStyle>
            <a:lvl1pPr marL="342900" indent="-228600" algn="ctr">
              <a:lnSpc>
                <a:spcPct val="100000"/>
              </a:lnSpc>
              <a:buClrTx/>
              <a:buSzTx/>
              <a:buFontTx/>
              <a:buNone/>
              <a:defRPr sz="2100"/>
            </a:lvl1pPr>
            <a:lvl2pPr marL="342900" indent="254000" algn="ctr">
              <a:lnSpc>
                <a:spcPct val="100000"/>
              </a:lnSpc>
              <a:buClrTx/>
              <a:buSzTx/>
              <a:buFontTx/>
              <a:buNone/>
              <a:defRPr sz="2100"/>
            </a:lvl2pPr>
            <a:lvl3pPr marL="342900" indent="711200" algn="ctr">
              <a:lnSpc>
                <a:spcPct val="100000"/>
              </a:lnSpc>
              <a:buClrTx/>
              <a:buSzTx/>
              <a:buFontTx/>
              <a:buNone/>
              <a:defRPr sz="2100"/>
            </a:lvl3pPr>
            <a:lvl4pPr marL="342900" indent="1168400" algn="ctr">
              <a:lnSpc>
                <a:spcPct val="100000"/>
              </a:lnSpc>
              <a:buClrTx/>
              <a:buSzTx/>
              <a:buFontTx/>
              <a:buNone/>
              <a:defRPr sz="2100"/>
            </a:lvl4pPr>
            <a:lvl5pPr marL="342900" indent="1625600" algn="ctr">
              <a:lnSpc>
                <a:spcPct val="100000"/>
              </a:lnSpc>
              <a:buClrTx/>
              <a:buSzTx/>
              <a:buFontTx/>
              <a:buNone/>
              <a:defRPr sz="2100"/>
            </a:lvl5pPr>
          </a:lstStyle>
          <a:p>
            <a:r>
              <a:t>Body Level One</a:t>
            </a:r>
          </a:p>
          <a:p>
            <a:pPr lvl="1"/>
            <a:r>
              <a:t>Body Level Two</a:t>
            </a:r>
          </a:p>
          <a:p>
            <a:pPr lvl="2"/>
            <a:r>
              <a:t>Body Level Three</a:t>
            </a:r>
          </a:p>
          <a:p>
            <a:pPr lvl="3"/>
            <a:r>
              <a:t>Body Level Four</a:t>
            </a:r>
          </a:p>
          <a:p>
            <a:pPr lvl="4"/>
            <a:r>
              <a:t>Body Level Five</a:t>
            </a:r>
          </a:p>
        </p:txBody>
      </p:sp>
      <p:sp>
        <p:nvSpPr>
          <p:cNvPr id="75" name="Google Shape;39;p9"/>
          <p:cNvSpPr txBox="1">
            <a:spLocks noGrp="1"/>
          </p:cNvSpPr>
          <p:nvPr>
            <p:ph type="body" sz="half" idx="21"/>
          </p:nvPr>
        </p:nvSpPr>
        <p:spPr>
          <a:xfrm>
            <a:off x="4939500" y="724074"/>
            <a:ext cx="3837000" cy="3695102"/>
          </a:xfrm>
          <a:prstGeom prst="rect">
            <a:avLst/>
          </a:prstGeom>
        </p:spPr>
        <p:txBody>
          <a:bodyPr anchor="ctr"/>
          <a:lstStyle/>
          <a:p>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APTION_ONLY">
    <p:spTree>
      <p:nvGrpSpPr>
        <p:cNvPr id="1" name=""/>
        <p:cNvGrpSpPr/>
        <p:nvPr/>
      </p:nvGrpSpPr>
      <p:grpSpPr>
        <a:xfrm>
          <a:off x="0" y="0"/>
          <a:ext cx="0" cy="0"/>
          <a:chOff x="0" y="0"/>
          <a:chExt cx="0" cy="0"/>
        </a:xfrm>
      </p:grpSpPr>
      <p:sp>
        <p:nvSpPr>
          <p:cNvPr id="83" name="Body Level One…"/>
          <p:cNvSpPr txBox="1">
            <a:spLocks noGrp="1"/>
          </p:cNvSpPr>
          <p:nvPr>
            <p:ph type="body" sz="quarter" idx="1"/>
          </p:nvPr>
        </p:nvSpPr>
        <p:spPr>
          <a:xfrm>
            <a:off x="311699" y="4230575"/>
            <a:ext cx="5998802" cy="605101"/>
          </a:xfrm>
          <a:prstGeom prst="rect">
            <a:avLst/>
          </a:prstGeom>
        </p:spPr>
        <p:txBody>
          <a:bodyPr anchor="ctr"/>
          <a:lstStyle>
            <a:lvl1pPr marL="228600" indent="0">
              <a:lnSpc>
                <a:spcPct val="100000"/>
              </a:lnSpc>
              <a:buClrTx/>
              <a:buSzTx/>
              <a:buFontTx/>
              <a:buNone/>
            </a:lvl1pPr>
            <a:lvl2pPr>
              <a:lnSpc>
                <a:spcPct val="100000"/>
              </a:lnSpc>
              <a:buClrTx/>
              <a:buFontTx/>
            </a:lvl2pPr>
            <a:lvl3pPr>
              <a:lnSpc>
                <a:spcPct val="100000"/>
              </a:lnSpc>
              <a:buClrTx/>
              <a:buFontTx/>
            </a:lvl3pPr>
            <a:lvl4pPr>
              <a:lnSpc>
                <a:spcPct val="100000"/>
              </a:lnSpc>
              <a:buClrTx/>
              <a:buFontTx/>
            </a:lvl4pPr>
            <a:lvl5pPr>
              <a:lnSpc>
                <a:spcPct val="100000"/>
              </a:lnSpc>
              <a:buClrTx/>
              <a:buFontTx/>
            </a:lvl5pPr>
          </a:lstStyle>
          <a:p>
            <a:r>
              <a:t>Body Level One</a:t>
            </a:r>
          </a:p>
          <a:p>
            <a:pPr lvl="1"/>
            <a:r>
              <a:t>Body Level Two</a:t>
            </a:r>
          </a:p>
          <a:p>
            <a:pPr lvl="2"/>
            <a:r>
              <a:t>Body Level Three</a:t>
            </a:r>
          </a:p>
          <a:p>
            <a:pPr lvl="3"/>
            <a:r>
              <a:t>Body Level Four</a:t>
            </a:r>
          </a:p>
          <a:p>
            <a:pPr lvl="4"/>
            <a:r>
              <a:t>Body Level Five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IG_NUMBER">
    <p:spTree>
      <p:nvGrpSpPr>
        <p:cNvPr id="1" name=""/>
        <p:cNvGrpSpPr/>
        <p:nvPr/>
      </p:nvGrpSpPr>
      <p:grpSpPr>
        <a:xfrm>
          <a:off x="0" y="0"/>
          <a:ext cx="0" cy="0"/>
          <a:chOff x="0" y="0"/>
          <a:chExt cx="0" cy="0"/>
        </a:xfrm>
      </p:grpSpPr>
      <p:sp>
        <p:nvSpPr>
          <p:cNvPr id="91" name="xx%"/>
          <p:cNvSpPr txBox="1">
            <a:spLocks noGrp="1"/>
          </p:cNvSpPr>
          <p:nvPr>
            <p:ph type="title" hasCustomPrompt="1"/>
          </p:nvPr>
        </p:nvSpPr>
        <p:spPr>
          <a:xfrm>
            <a:off x="311699" y="1106125"/>
            <a:ext cx="8520602" cy="1963500"/>
          </a:xfrm>
          <a:prstGeom prst="rect">
            <a:avLst/>
          </a:prstGeom>
        </p:spPr>
        <p:txBody>
          <a:bodyPr anchor="b"/>
          <a:lstStyle>
            <a:lvl1pPr algn="ctr">
              <a:defRPr sz="12000"/>
            </a:lvl1pPr>
          </a:lstStyle>
          <a:p>
            <a:r>
              <a:t>xx%</a:t>
            </a:r>
          </a:p>
        </p:txBody>
      </p:sp>
      <p:sp>
        <p:nvSpPr>
          <p:cNvPr id="92" name="Body Level One…"/>
          <p:cNvSpPr txBox="1">
            <a:spLocks noGrp="1"/>
          </p:cNvSpPr>
          <p:nvPr>
            <p:ph type="body" sz="half" idx="1"/>
          </p:nvPr>
        </p:nvSpPr>
        <p:spPr>
          <a:xfrm>
            <a:off x="311699" y="3152225"/>
            <a:ext cx="8520602" cy="1300800"/>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11699" y="445025"/>
            <a:ext cx="8520602" cy="572701"/>
          </a:xfrm>
          <a:prstGeom prst="rect">
            <a:avLst/>
          </a:prstGeom>
          <a:ln w="12700">
            <a:miter lim="400000"/>
          </a:ln>
          <a:extLst>
            <a:ext uri="{C572A759-6A51-4108-AA02-DFA0A04FC94B}">
              <ma14:wrappingTextBoxFlag xmlns:ma14="http://schemas.microsoft.com/office/mac/drawingml/2011/main" xmlns="" val="1"/>
            </a:ext>
          </a:extLst>
        </p:spPr>
        <p:txBody>
          <a:bodyPr lIns="91424" tIns="91424" rIns="91424" bIns="91424">
            <a:normAutofit/>
          </a:bodyPr>
          <a:lstStyle/>
          <a:p>
            <a:r>
              <a:t>Title Text</a:t>
            </a:r>
          </a:p>
        </p:txBody>
      </p:sp>
      <p:sp>
        <p:nvSpPr>
          <p:cNvPr id="3" name="Body Level One…"/>
          <p:cNvSpPr txBox="1">
            <a:spLocks noGrp="1"/>
          </p:cNvSpPr>
          <p:nvPr>
            <p:ph type="body" idx="1"/>
          </p:nvPr>
        </p:nvSpPr>
        <p:spPr>
          <a:xfrm>
            <a:off x="311699" y="1152475"/>
            <a:ext cx="8520602" cy="3416400"/>
          </a:xfrm>
          <a:prstGeom prst="rect">
            <a:avLst/>
          </a:prstGeom>
          <a:ln w="12700">
            <a:miter lim="400000"/>
          </a:ln>
          <a:extLst>
            <a:ext uri="{C572A759-6A51-4108-AA02-DFA0A04FC94B}">
              <ma14:wrappingTextBoxFlag xmlns:ma14="http://schemas.microsoft.com/office/mac/drawingml/2011/main" xmlns="" val="1"/>
            </a:ext>
          </a:extLst>
        </p:spPr>
        <p:txBody>
          <a:bodyPr lIns="91424" tIns="91424" rIns="91424" bIns="91424">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684345" y="4700819"/>
            <a:ext cx="336814" cy="318396"/>
          </a:xfrm>
          <a:prstGeom prst="rect">
            <a:avLst/>
          </a:prstGeom>
          <a:ln w="12700">
            <a:miter lim="400000"/>
          </a:ln>
        </p:spPr>
        <p:txBody>
          <a:bodyPr wrap="none" lIns="91424" tIns="91424" rIns="91424" bIns="91424" anchor="ctr">
            <a:normAutofit/>
          </a:bodyPr>
          <a:lstStyle>
            <a:lvl1pPr algn="r">
              <a:defRPr sz="1000">
                <a:solidFill>
                  <a:schemeClr val="accent2">
                    <a:lumOff val="21764"/>
                  </a:schemeClr>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60" r:id="rId10"/>
    <p:sldLayoutId id="2147483661" r:id="rId11"/>
    <p:sldLayoutId id="2147483664" r:id="rId12"/>
    <p:sldLayoutId id="2147483665" r:id="rId13"/>
    <p:sldLayoutId id="2147483667" r:id="rId14"/>
  </p:sldLayoutIdLst>
  <p:transition spd="med"/>
  <p:txStyles>
    <p:title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9pPr>
    </p:titleStyle>
    <p:body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hyperlink" Target="https://www.proteinatlas.org/ENSG00000118432-CNR1/tissue" TargetMode="External"/><Relationship Id="rId5" Type="http://schemas.openxmlformats.org/officeDocument/2006/relationships/image" Target="../media/image16.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hyperlink" Target="https://www.everydayhealth.com/pregnancy/marijuana-use-morning-sickness-symptom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xml"/><Relationship Id="rId5" Type="http://schemas.microsoft.com/office/2007/relationships/hdphoto" Target="../media/hdphoto2.wdp"/><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resources.beststart.org/wp-content/uploads/2019/01/A30-E.pdf"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hyperlink" Target="https://weedseedshop.com/en/blog/marijuana-pregnancy-ok-not/" TargetMode="External"/><Relationship Id="rId2" Type="http://schemas.openxmlformats.org/officeDocument/2006/relationships/notesSlide" Target="../notesSlides/notesSlide38.xml"/><Relationship Id="rId1" Type="http://schemas.openxmlformats.org/officeDocument/2006/relationships/slideLayout" Target="../slideLayouts/slideLayout10.xml"/><Relationship Id="rId5" Type="http://schemas.microsoft.com/office/2007/relationships/hdphoto" Target="../media/hdphoto4.wdp"/><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hyperlink" Target="https://thehill.com/homenews/nexstar_media_wire/3789873-where-will-marijuana-be-legal-in-2023/" TargetMode="Externa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cannabis.colorado.gov/" TargetMode="External"/><Relationship Id="rId2" Type="http://schemas.openxmlformats.org/officeDocument/2006/relationships/hyperlink" Target="http://www.cannabisevidence.org/" TargetMode="External"/><Relationship Id="rId1" Type="http://schemas.openxmlformats.org/officeDocument/2006/relationships/slideLayout" Target="../slideLayouts/slideLayout2.xml"/><Relationship Id="rId5" Type="http://schemas.openxmlformats.org/officeDocument/2006/relationships/hyperlink" Target="https://www.cdc.gov/marijuana/pdf/marijuana-pregnancy-508.pdf" TargetMode="External"/><Relationship Id="rId4" Type="http://schemas.openxmlformats.org/officeDocument/2006/relationships/hyperlink" Target="https://www.canada.ca/en/health-canada/services/drugs-medication/cannabis.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forbes.com/sites/frankbi/2015/05/12/the-most-and-least-expensive-states-to-buy-marijuana/?sh=220c090555e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3097490" y="751747"/>
            <a:ext cx="5769816" cy="955000"/>
          </a:xfrm>
        </p:spPr>
        <p:txBody>
          <a:bodyPr>
            <a:noAutofit/>
          </a:bodyPr>
          <a:lstStyle/>
          <a:p>
            <a:pPr algn="l">
              <a:spcAft>
                <a:spcPts val="1000"/>
              </a:spcAft>
            </a:pPr>
            <a:r>
              <a:rPr lang="en-US" sz="2797" b="1" dirty="0"/>
              <a:t>Indian Country ECHO: </a:t>
            </a:r>
            <a:br>
              <a:rPr lang="en-US" sz="2797" b="1" dirty="0"/>
            </a:br>
            <a:r>
              <a:rPr lang="en-US" sz="2797" b="1" dirty="0"/>
              <a:t>Cannabis Use in Pregnancy through Postpartum</a:t>
            </a:r>
          </a:p>
        </p:txBody>
      </p:sp>
      <p:pic>
        <p:nvPicPr>
          <p:cNvPr id="6" name="Picture 5">
            <a:extLst>
              <a:ext uri="{FF2B5EF4-FFF2-40B4-BE49-F238E27FC236}">
                <a16:creationId xmlns:a16="http://schemas.microsoft.com/office/drawing/2014/main" id="{8940CBE3-3F91-419A-A649-32AB388ECA8B}"/>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645" y="0"/>
            <a:ext cx="2786973" cy="5143500"/>
          </a:xfrm>
          <a:prstGeom prst="rect">
            <a:avLst/>
          </a:prstGeom>
        </p:spPr>
      </p:pic>
      <p:sp>
        <p:nvSpPr>
          <p:cNvPr id="4" name="TextBox 3">
            <a:extLst>
              <a:ext uri="{FF2B5EF4-FFF2-40B4-BE49-F238E27FC236}">
                <a16:creationId xmlns:a16="http://schemas.microsoft.com/office/drawing/2014/main" id="{0E6F8C74-742E-BCC5-4D58-3DDCED0E91D4}"/>
              </a:ext>
            </a:extLst>
          </p:cNvPr>
          <p:cNvSpPr txBox="1"/>
          <p:nvPr/>
        </p:nvSpPr>
        <p:spPr>
          <a:xfrm>
            <a:off x="3097490" y="2030401"/>
            <a:ext cx="4362520" cy="3113099"/>
          </a:xfrm>
          <a:prstGeom prst="rect">
            <a:avLst/>
          </a:prstGeom>
          <a:noFill/>
        </p:spPr>
        <p:txBody>
          <a:bodyPr wrap="square" rtlCol="0">
            <a:spAutoFit/>
          </a:bodyPr>
          <a:lstStyle/>
          <a:p>
            <a:r>
              <a:rPr lang="en-US" sz="1350" b="1" spc="45" dirty="0">
                <a:latin typeface="+mj-lt"/>
                <a:cs typeface="Lato Light"/>
              </a:rPr>
              <a:t>Kristin Prewitt, MD MPH, Addiction Medicine Fellow</a:t>
            </a:r>
          </a:p>
          <a:p>
            <a:r>
              <a:rPr lang="en-US" sz="1199" spc="45" dirty="0">
                <a:latin typeface="+mj-lt"/>
                <a:cs typeface="Calibri" panose="020F0502020204030204" pitchFamily="34" charset="0"/>
              </a:rPr>
              <a:t>Department of Obstetrics and Gynecology</a:t>
            </a:r>
          </a:p>
          <a:p>
            <a:r>
              <a:rPr lang="en-US" sz="1199" spc="45" dirty="0">
                <a:latin typeface="+mj-lt"/>
                <a:cs typeface="Calibri" panose="020F0502020204030204" pitchFamily="34" charset="0"/>
              </a:rPr>
              <a:t>Oregon Health &amp; Science University</a:t>
            </a:r>
            <a:endParaRPr lang="en-US" sz="1199" b="1" spc="45" dirty="0">
              <a:latin typeface="+mj-lt"/>
              <a:cs typeface="Calibri" panose="020F0502020204030204" pitchFamily="34" charset="0"/>
            </a:endParaRPr>
          </a:p>
          <a:p>
            <a:endParaRPr lang="en-US" sz="1350" b="1" spc="45" dirty="0">
              <a:latin typeface="+mj-lt"/>
              <a:cs typeface="Lato Light"/>
            </a:endParaRPr>
          </a:p>
          <a:p>
            <a:r>
              <a:rPr lang="en-US" sz="1350" b="1" spc="45" dirty="0">
                <a:latin typeface="+mj-lt"/>
                <a:cs typeface="Lato Light"/>
              </a:rPr>
              <a:t>Jamie Lo, MD MCR, Associate Professor </a:t>
            </a:r>
          </a:p>
          <a:p>
            <a:r>
              <a:rPr lang="en-US" sz="1200" spc="45" dirty="0">
                <a:latin typeface="+mj-lt"/>
                <a:cs typeface="Lato Light"/>
              </a:rPr>
              <a:t>Department of Obstetrics and Gynecology</a:t>
            </a:r>
          </a:p>
          <a:p>
            <a:r>
              <a:rPr lang="en-US" sz="1200" spc="45" dirty="0">
                <a:latin typeface="+mj-lt"/>
                <a:cs typeface="Lato Light"/>
              </a:rPr>
              <a:t>Division of Maternal Fetal Medicine</a:t>
            </a:r>
          </a:p>
          <a:p>
            <a:r>
              <a:rPr lang="en-US" sz="1200" spc="45" dirty="0">
                <a:latin typeface="+mj-lt"/>
                <a:cs typeface="Lato Light"/>
              </a:rPr>
              <a:t>Oregon Health &amp; Science University</a:t>
            </a:r>
          </a:p>
          <a:p>
            <a:endParaRPr lang="en-US" sz="1200" spc="45" dirty="0">
              <a:latin typeface="+mj-lt"/>
              <a:cs typeface="Lato Light"/>
            </a:endParaRPr>
          </a:p>
          <a:p>
            <a:r>
              <a:rPr lang="en-US" sz="1200" spc="45" dirty="0">
                <a:latin typeface="+mj-lt"/>
                <a:cs typeface="Lato Light"/>
              </a:rPr>
              <a:t>Division of Reproductive and Developmental Sciences</a:t>
            </a:r>
          </a:p>
          <a:p>
            <a:r>
              <a:rPr lang="en-US" sz="1200" spc="45" dirty="0">
                <a:latin typeface="+mj-lt"/>
                <a:cs typeface="Lato Light"/>
              </a:rPr>
              <a:t>Oregon National Primate Research Center</a:t>
            </a:r>
          </a:p>
          <a:p>
            <a:endParaRPr lang="en-US" sz="1350" spc="45" dirty="0">
              <a:latin typeface="+mj-lt"/>
              <a:cs typeface="Lato Light"/>
            </a:endParaRPr>
          </a:p>
          <a:p>
            <a:r>
              <a:rPr lang="en-US" sz="1350" b="1" spc="45" dirty="0">
                <a:latin typeface="+mj-lt"/>
                <a:cs typeface="Lato Light"/>
              </a:rPr>
              <a:t>May 21, 2024</a:t>
            </a:r>
          </a:p>
          <a:p>
            <a:endParaRPr lang="en-US" sz="1200" b="1" spc="45" dirty="0">
              <a:latin typeface="+mj-lt"/>
              <a:cs typeface="Lato Light"/>
            </a:endParaRPr>
          </a:p>
          <a:p>
            <a:endParaRPr lang="en-US" sz="750" spc="45" dirty="0">
              <a:latin typeface="+mj-lt"/>
              <a:cs typeface="Lato Light"/>
            </a:endParaRPr>
          </a:p>
        </p:txBody>
      </p:sp>
      <p:pic>
        <p:nvPicPr>
          <p:cNvPr id="11" name="Picture 10">
            <a:extLst>
              <a:ext uri="{FF2B5EF4-FFF2-40B4-BE49-F238E27FC236}">
                <a16:creationId xmlns:a16="http://schemas.microsoft.com/office/drawing/2014/main" id="{2BABE473-F69D-C1D8-0C9B-9B981C915F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3510" y="3559659"/>
            <a:ext cx="773797" cy="1336053"/>
          </a:xfrm>
          <a:prstGeom prst="rect">
            <a:avLst/>
          </a:prstGeom>
          <a:extLst>
            <a:ext uri="{FAA26D3D-D897-4be2-8F04-BA451C77F1D7}">
              <ma14:placeholder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el="http://schemas.microsoft.com/office/2019/extlst"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pic>
    </p:spTree>
    <p:extLst>
      <p:ext uri="{BB962C8B-B14F-4D97-AF65-F5344CB8AC3E}">
        <p14:creationId xmlns:p14="http://schemas.microsoft.com/office/powerpoint/2010/main" val="895915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8" name="Google Shape;2355;p29"/>
          <p:cNvSpPr txBox="1"/>
          <p:nvPr/>
        </p:nvSpPr>
        <p:spPr>
          <a:xfrm>
            <a:off x="582978" y="924889"/>
            <a:ext cx="5652767" cy="3991021"/>
          </a:xfrm>
          <a:prstGeom prst="rect">
            <a:avLst/>
          </a:prstGeom>
          <a:ln w="12700">
            <a:miter lim="400000"/>
          </a:ln>
          <a:extLst>
            <a:ext uri="{C572A759-6A51-4108-AA02-DFA0A04FC94B}">
              <ma14:wrappingTextBoxFlag xmlns:ma14="http://schemas.microsoft.com/office/mac/drawingml/2011/main" xmlns="" val="1"/>
            </a:ext>
          </a:extLst>
        </p:spPr>
        <p:txBody>
          <a:bodyPr lIns="91339" tIns="91339" rIns="91339" bIns="91339">
            <a:spAutoFit/>
          </a:bodyPr>
          <a:lstStyle/>
          <a:p>
            <a:pPr indent="456789">
              <a:lnSpc>
                <a:spcPct val="115000"/>
              </a:lnSpc>
              <a:defRPr sz="1200" b="1">
                <a:solidFill>
                  <a:srgbClr val="04441A"/>
                </a:solidFill>
              </a:defRPr>
            </a:pPr>
            <a:r>
              <a:rPr sz="1199" dirty="0"/>
              <a:t>Inhaled ​</a:t>
            </a:r>
          </a:p>
          <a:p>
            <a:pPr marL="735937" indent="-295009">
              <a:lnSpc>
                <a:spcPct val="115000"/>
              </a:lnSpc>
              <a:buClr>
                <a:srgbClr val="354952"/>
              </a:buClr>
              <a:buSzPts val="1200"/>
              <a:buFont typeface="Arial"/>
              <a:buChar char="●"/>
              <a:defRPr sz="1200"/>
            </a:pPr>
            <a:r>
              <a:rPr sz="1199" dirty="0"/>
              <a:t>Smoking, vaporizing, dabbing​</a:t>
            </a:r>
          </a:p>
          <a:p>
            <a:pPr marL="735937" indent="-295009">
              <a:lnSpc>
                <a:spcPct val="115000"/>
              </a:lnSpc>
              <a:buClr>
                <a:srgbClr val="354952"/>
              </a:buClr>
              <a:buSzPts val="1200"/>
              <a:buFont typeface="Arial"/>
              <a:buChar char="●"/>
              <a:defRPr sz="1200"/>
            </a:pPr>
            <a:r>
              <a:rPr sz="1199" dirty="0"/>
              <a:t>Quickest method, less chance of overconsumption​</a:t>
            </a:r>
          </a:p>
          <a:p>
            <a:pPr indent="456789">
              <a:lnSpc>
                <a:spcPct val="115000"/>
              </a:lnSpc>
              <a:defRPr sz="1200">
                <a:solidFill>
                  <a:srgbClr val="354952"/>
                </a:solidFill>
              </a:defRPr>
            </a:pPr>
            <a:endParaRPr sz="1199" dirty="0"/>
          </a:p>
          <a:p>
            <a:pPr indent="456789">
              <a:lnSpc>
                <a:spcPct val="115000"/>
              </a:lnSpc>
              <a:defRPr sz="1200" b="1">
                <a:solidFill>
                  <a:srgbClr val="04441A"/>
                </a:solidFill>
              </a:defRPr>
            </a:pPr>
            <a:r>
              <a:rPr sz="1199" dirty="0"/>
              <a:t>Oral or gastrointestinal (GI) absorption​</a:t>
            </a:r>
          </a:p>
          <a:p>
            <a:pPr marL="735937" indent="-295009">
              <a:lnSpc>
                <a:spcPct val="115000"/>
              </a:lnSpc>
              <a:buClr>
                <a:srgbClr val="354952"/>
              </a:buClr>
              <a:buSzPts val="1200"/>
              <a:buFont typeface="Arial"/>
              <a:buChar char="●"/>
              <a:defRPr sz="1200"/>
            </a:pPr>
            <a:r>
              <a:rPr sz="1199" dirty="0"/>
              <a:t>Oral: Drops, tinctures, sprays, lollipops, strips​</a:t>
            </a:r>
          </a:p>
          <a:p>
            <a:pPr marL="735937" indent="-295009">
              <a:lnSpc>
                <a:spcPct val="115000"/>
              </a:lnSpc>
              <a:buClr>
                <a:srgbClr val="354952"/>
              </a:buClr>
              <a:buSzPts val="1200"/>
              <a:buFont typeface="Arial"/>
              <a:buChar char="●"/>
              <a:defRPr sz="1200"/>
            </a:pPr>
            <a:r>
              <a:rPr sz="1199" dirty="0"/>
              <a:t>GI: Edibles, candies, drinks, snacks, capsules​</a:t>
            </a:r>
          </a:p>
          <a:p>
            <a:pPr marL="735937" indent="-295009">
              <a:lnSpc>
                <a:spcPct val="115000"/>
              </a:lnSpc>
              <a:buClr>
                <a:srgbClr val="354952"/>
              </a:buClr>
              <a:buSzPts val="1200"/>
              <a:buFont typeface="Arial"/>
              <a:buChar char="●"/>
              <a:defRPr sz="1200"/>
            </a:pPr>
            <a:r>
              <a:rPr sz="1199" dirty="0"/>
              <a:t>Delay in onset of symptoms​</a:t>
            </a:r>
          </a:p>
          <a:p>
            <a:pPr marL="735937" indent="-295009">
              <a:lnSpc>
                <a:spcPct val="115000"/>
              </a:lnSpc>
              <a:buClr>
                <a:srgbClr val="354952"/>
              </a:buClr>
              <a:buSzPts val="1200"/>
              <a:buFont typeface="Arial"/>
              <a:buChar char="●"/>
              <a:defRPr sz="1200"/>
            </a:pPr>
            <a:r>
              <a:rPr sz="1199" dirty="0"/>
              <a:t>Higher likelihood of overconsumption​</a:t>
            </a:r>
          </a:p>
          <a:p>
            <a:pPr indent="456789">
              <a:lnSpc>
                <a:spcPct val="115000"/>
              </a:lnSpc>
              <a:defRPr sz="1200">
                <a:solidFill>
                  <a:srgbClr val="354952"/>
                </a:solidFill>
              </a:defRPr>
            </a:pPr>
            <a:r>
              <a:rPr sz="1199" dirty="0"/>
              <a:t>​</a:t>
            </a:r>
          </a:p>
          <a:p>
            <a:pPr indent="456789">
              <a:lnSpc>
                <a:spcPct val="115000"/>
              </a:lnSpc>
              <a:defRPr sz="1200" b="1">
                <a:solidFill>
                  <a:srgbClr val="04441A"/>
                </a:solidFill>
              </a:defRPr>
            </a:pPr>
            <a:r>
              <a:rPr sz="1199" dirty="0"/>
              <a:t>Skin absorption​</a:t>
            </a:r>
          </a:p>
          <a:p>
            <a:pPr marL="735937" indent="-295009">
              <a:lnSpc>
                <a:spcPct val="115000"/>
              </a:lnSpc>
              <a:buClr>
                <a:srgbClr val="354952"/>
              </a:buClr>
              <a:buSzPts val="1200"/>
              <a:buFont typeface="Arial"/>
              <a:buChar char="●"/>
              <a:defRPr sz="1200"/>
            </a:pPr>
            <a:r>
              <a:rPr sz="1199" dirty="0"/>
              <a:t>Topicals: Balms, lotions, salves, bath soaks​</a:t>
            </a:r>
          </a:p>
          <a:p>
            <a:pPr marL="735937" indent="-295009">
              <a:lnSpc>
                <a:spcPct val="115000"/>
              </a:lnSpc>
              <a:buClr>
                <a:srgbClr val="354952"/>
              </a:buClr>
              <a:buSzPts val="1200"/>
              <a:buFont typeface="Arial"/>
              <a:buChar char="●"/>
              <a:defRPr sz="1200"/>
            </a:pPr>
            <a:r>
              <a:rPr sz="1199" dirty="0" err="1"/>
              <a:t>Transdermals</a:t>
            </a:r>
            <a:r>
              <a:rPr sz="1199" dirty="0"/>
              <a:t>: Patches and gels​</a:t>
            </a:r>
          </a:p>
          <a:p>
            <a:pPr indent="456789">
              <a:lnSpc>
                <a:spcPct val="115000"/>
              </a:lnSpc>
              <a:defRPr sz="1200">
                <a:solidFill>
                  <a:srgbClr val="354952"/>
                </a:solidFill>
              </a:defRPr>
            </a:pPr>
            <a:endParaRPr sz="1199" dirty="0"/>
          </a:p>
          <a:p>
            <a:pPr indent="456789">
              <a:lnSpc>
                <a:spcPct val="115000"/>
              </a:lnSpc>
              <a:defRPr sz="1200" b="1">
                <a:solidFill>
                  <a:srgbClr val="04441A"/>
                </a:solidFill>
              </a:defRPr>
            </a:pPr>
            <a:r>
              <a:rPr sz="1199" dirty="0"/>
              <a:t>Suppositories​</a:t>
            </a:r>
          </a:p>
          <a:p>
            <a:pPr marL="735937" indent="-295009">
              <a:lnSpc>
                <a:spcPct val="115000"/>
              </a:lnSpc>
              <a:buClr>
                <a:srgbClr val="354952"/>
              </a:buClr>
              <a:buSzPts val="1200"/>
              <a:buFont typeface="Arial"/>
              <a:buChar char="●"/>
              <a:defRPr sz="1200"/>
            </a:pPr>
            <a:r>
              <a:rPr sz="1199" dirty="0"/>
              <a:t>Oils and waxes that can be used rectally or vaginally​</a:t>
            </a:r>
          </a:p>
          <a:p>
            <a:pPr marL="735937" indent="-295009">
              <a:lnSpc>
                <a:spcPct val="115000"/>
              </a:lnSpc>
              <a:buClr>
                <a:srgbClr val="354952"/>
              </a:buClr>
              <a:buSzPts val="1200"/>
              <a:buFont typeface="Arial"/>
              <a:buChar char="●"/>
              <a:defRPr sz="1200"/>
            </a:pPr>
            <a:r>
              <a:rPr sz="1199" dirty="0"/>
              <a:t>Vaginal suppositories have similar onset times to oral absorption​</a:t>
            </a:r>
          </a:p>
          <a:p>
            <a:pPr marL="735937" indent="-295009">
              <a:lnSpc>
                <a:spcPct val="115000"/>
              </a:lnSpc>
              <a:buClr>
                <a:srgbClr val="354952"/>
              </a:buClr>
              <a:buSzPts val="1200"/>
              <a:buFont typeface="Arial"/>
              <a:buChar char="●"/>
              <a:defRPr sz="1200"/>
            </a:pPr>
            <a:r>
              <a:rPr sz="1199" dirty="0"/>
              <a:t>Rectal suppositories not as readily absorbed, less psychoactive​</a:t>
            </a:r>
          </a:p>
        </p:txBody>
      </p:sp>
      <p:grpSp>
        <p:nvGrpSpPr>
          <p:cNvPr id="1324" name="Google Shape;2356;p29"/>
          <p:cNvGrpSpPr/>
          <p:nvPr/>
        </p:nvGrpSpPr>
        <p:grpSpPr>
          <a:xfrm>
            <a:off x="550980" y="1001017"/>
            <a:ext cx="352298" cy="349763"/>
            <a:chOff x="32" y="0"/>
            <a:chExt cx="352622" cy="350086"/>
          </a:xfrm>
        </p:grpSpPr>
        <p:sp>
          <p:nvSpPr>
            <p:cNvPr id="1319" name="Google Shape;2357;p29"/>
            <p:cNvSpPr/>
            <p:nvPr/>
          </p:nvSpPr>
          <p:spPr>
            <a:xfrm>
              <a:off x="5897" y="111996"/>
              <a:ext cx="134594" cy="238091"/>
            </a:xfrm>
            <a:custGeom>
              <a:avLst/>
              <a:gdLst/>
              <a:ahLst/>
              <a:cxnLst>
                <a:cxn ang="0">
                  <a:pos x="wd2" y="hd2"/>
                </a:cxn>
                <a:cxn ang="5400000">
                  <a:pos x="wd2" y="hd2"/>
                </a:cxn>
                <a:cxn ang="10800000">
                  <a:pos x="wd2" y="hd2"/>
                </a:cxn>
                <a:cxn ang="16200000">
                  <a:pos x="wd2" y="hd2"/>
                </a:cxn>
              </a:cxnLst>
              <a:rect l="0" t="0" r="r" b="b"/>
              <a:pathLst>
                <a:path w="21600" h="21600" extrusionOk="0">
                  <a:moveTo>
                    <a:pt x="15373" y="0"/>
                  </a:moveTo>
                  <a:cubicBezTo>
                    <a:pt x="15219" y="0"/>
                    <a:pt x="15061" y="6"/>
                    <a:pt x="14902" y="24"/>
                  </a:cubicBezTo>
                  <a:cubicBezTo>
                    <a:pt x="6507" y="397"/>
                    <a:pt x="0" y="4342"/>
                    <a:pt x="0" y="9195"/>
                  </a:cubicBezTo>
                  <a:lnTo>
                    <a:pt x="0" y="18474"/>
                  </a:lnTo>
                  <a:cubicBezTo>
                    <a:pt x="0" y="19861"/>
                    <a:pt x="1887" y="20928"/>
                    <a:pt x="4340" y="20928"/>
                  </a:cubicBezTo>
                  <a:lnTo>
                    <a:pt x="14241" y="20928"/>
                  </a:lnTo>
                  <a:lnTo>
                    <a:pt x="17355" y="20874"/>
                  </a:lnTo>
                  <a:cubicBezTo>
                    <a:pt x="17820" y="21373"/>
                    <a:pt x="18613" y="21600"/>
                    <a:pt x="19390" y="21600"/>
                  </a:cubicBezTo>
                  <a:cubicBezTo>
                    <a:pt x="20511" y="21600"/>
                    <a:pt x="21600" y="21128"/>
                    <a:pt x="21600" y="20339"/>
                  </a:cubicBezTo>
                  <a:lnTo>
                    <a:pt x="21600" y="2424"/>
                  </a:lnTo>
                  <a:cubicBezTo>
                    <a:pt x="21600" y="1091"/>
                    <a:pt x="19713" y="24"/>
                    <a:pt x="17355" y="24"/>
                  </a:cubicBezTo>
                  <a:lnTo>
                    <a:pt x="16319" y="24"/>
                  </a:lnTo>
                  <a:cubicBezTo>
                    <a:pt x="16002" y="24"/>
                    <a:pt x="15690" y="0"/>
                    <a:pt x="15373" y="0"/>
                  </a:cubicBezTo>
                  <a:close/>
                </a:path>
              </a:pathLst>
            </a:custGeom>
            <a:solidFill>
              <a:srgbClr val="F7F1DA"/>
            </a:solidFill>
            <a:ln w="12700" cap="flat">
              <a:noFill/>
              <a:miter lim="400000"/>
            </a:ln>
            <a:effectLst/>
          </p:spPr>
          <p:txBody>
            <a:bodyPr wrap="square" lIns="45677" tIns="45677" rIns="45677" bIns="45677" numCol="1" anchor="ctr">
              <a:noAutofit/>
            </a:bodyPr>
            <a:lstStyle/>
            <a:p>
              <a:endParaRPr sz="1399"/>
            </a:p>
          </p:txBody>
        </p:sp>
        <p:sp>
          <p:nvSpPr>
            <p:cNvPr id="1320" name="Google Shape;2358;p29"/>
            <p:cNvSpPr/>
            <p:nvPr/>
          </p:nvSpPr>
          <p:spPr>
            <a:xfrm>
              <a:off x="211607" y="111996"/>
              <a:ext cx="134594" cy="230679"/>
            </a:xfrm>
            <a:custGeom>
              <a:avLst/>
              <a:gdLst/>
              <a:ahLst/>
              <a:cxnLst>
                <a:cxn ang="0">
                  <a:pos x="wd2" y="hd2"/>
                </a:cxn>
                <a:cxn ang="5400000">
                  <a:pos x="wd2" y="hd2"/>
                </a:cxn>
                <a:cxn ang="10800000">
                  <a:pos x="wd2" y="hd2"/>
                </a:cxn>
                <a:cxn ang="16200000">
                  <a:pos x="wd2" y="hd2"/>
                </a:cxn>
              </a:cxnLst>
              <a:rect l="0" t="0" r="r" b="b"/>
              <a:pathLst>
                <a:path w="21600" h="21600" extrusionOk="0">
                  <a:moveTo>
                    <a:pt x="3843" y="0"/>
                  </a:moveTo>
                  <a:cubicBezTo>
                    <a:pt x="3764" y="0"/>
                    <a:pt x="3679" y="6"/>
                    <a:pt x="3584" y="25"/>
                  </a:cubicBezTo>
                  <a:cubicBezTo>
                    <a:pt x="1512" y="247"/>
                    <a:pt x="0" y="1237"/>
                    <a:pt x="0" y="2501"/>
                  </a:cubicBezTo>
                  <a:lnTo>
                    <a:pt x="0" y="19068"/>
                  </a:lnTo>
                  <a:cubicBezTo>
                    <a:pt x="0" y="20499"/>
                    <a:pt x="1887" y="21600"/>
                    <a:pt x="4340" y="21600"/>
                  </a:cubicBezTo>
                  <a:lnTo>
                    <a:pt x="14337" y="21600"/>
                  </a:lnTo>
                  <a:lnTo>
                    <a:pt x="17355" y="21544"/>
                  </a:lnTo>
                  <a:cubicBezTo>
                    <a:pt x="19808" y="21544"/>
                    <a:pt x="21600" y="20499"/>
                    <a:pt x="21600" y="19068"/>
                  </a:cubicBezTo>
                  <a:lnTo>
                    <a:pt x="21600" y="9491"/>
                  </a:lnTo>
                  <a:cubicBezTo>
                    <a:pt x="21600" y="4263"/>
                    <a:pt x="14337" y="25"/>
                    <a:pt x="5471" y="25"/>
                  </a:cubicBezTo>
                  <a:lnTo>
                    <a:pt x="4340" y="25"/>
                  </a:lnTo>
                  <a:cubicBezTo>
                    <a:pt x="4150" y="25"/>
                    <a:pt x="4002" y="0"/>
                    <a:pt x="3843" y="0"/>
                  </a:cubicBezTo>
                  <a:close/>
                </a:path>
              </a:pathLst>
            </a:custGeom>
            <a:solidFill>
              <a:srgbClr val="F7F1DA"/>
            </a:solidFill>
            <a:ln w="12700" cap="flat">
              <a:noFill/>
              <a:miter lim="400000"/>
            </a:ln>
            <a:effectLst/>
          </p:spPr>
          <p:txBody>
            <a:bodyPr wrap="square" lIns="45677" tIns="45677" rIns="45677" bIns="45677" numCol="1" anchor="ctr">
              <a:noAutofit/>
            </a:bodyPr>
            <a:lstStyle/>
            <a:p>
              <a:endParaRPr sz="1399"/>
            </a:p>
          </p:txBody>
        </p:sp>
        <p:sp>
          <p:nvSpPr>
            <p:cNvPr id="1321" name="Google Shape;2359;p29"/>
            <p:cNvSpPr/>
            <p:nvPr/>
          </p:nvSpPr>
          <p:spPr>
            <a:xfrm>
              <a:off x="32696" y="5303"/>
              <a:ext cx="276151" cy="291949"/>
            </a:xfrm>
            <a:custGeom>
              <a:avLst/>
              <a:gdLst/>
              <a:ahLst/>
              <a:cxnLst>
                <a:cxn ang="0">
                  <a:pos x="wd2" y="hd2"/>
                </a:cxn>
                <a:cxn ang="5400000">
                  <a:pos x="wd2" y="hd2"/>
                </a:cxn>
                <a:cxn ang="10800000">
                  <a:pos x="wd2" y="hd2"/>
                </a:cxn>
                <a:cxn ang="16200000">
                  <a:pos x="wd2" y="hd2"/>
                </a:cxn>
              </a:cxnLst>
              <a:rect l="0" t="0" r="r" b="b"/>
              <a:pathLst>
                <a:path w="21364" h="21600" extrusionOk="0">
                  <a:moveTo>
                    <a:pt x="10523" y="0"/>
                  </a:moveTo>
                  <a:cubicBezTo>
                    <a:pt x="10385" y="0"/>
                    <a:pt x="10248" y="88"/>
                    <a:pt x="10248" y="217"/>
                  </a:cubicBezTo>
                  <a:lnTo>
                    <a:pt x="10248" y="13916"/>
                  </a:lnTo>
                  <a:cubicBezTo>
                    <a:pt x="10248" y="13957"/>
                    <a:pt x="10204" y="14001"/>
                    <a:pt x="10204" y="14045"/>
                  </a:cubicBezTo>
                  <a:lnTo>
                    <a:pt x="7202" y="15697"/>
                  </a:lnTo>
                  <a:lnTo>
                    <a:pt x="7065" y="15697"/>
                  </a:lnTo>
                  <a:lnTo>
                    <a:pt x="3701" y="14742"/>
                  </a:lnTo>
                  <a:cubicBezTo>
                    <a:pt x="3630" y="14718"/>
                    <a:pt x="3561" y="14708"/>
                    <a:pt x="3489" y="14708"/>
                  </a:cubicBezTo>
                  <a:cubicBezTo>
                    <a:pt x="3291" y="14708"/>
                    <a:pt x="3097" y="14798"/>
                    <a:pt x="2929" y="14959"/>
                  </a:cubicBezTo>
                  <a:cubicBezTo>
                    <a:pt x="2473" y="15437"/>
                    <a:pt x="2702" y="16131"/>
                    <a:pt x="3293" y="16263"/>
                  </a:cubicBezTo>
                  <a:lnTo>
                    <a:pt x="4792" y="16697"/>
                  </a:lnTo>
                  <a:cubicBezTo>
                    <a:pt x="4929" y="16740"/>
                    <a:pt x="4929" y="16916"/>
                    <a:pt x="4838" y="17001"/>
                  </a:cubicBezTo>
                  <a:lnTo>
                    <a:pt x="426" y="19394"/>
                  </a:lnTo>
                  <a:cubicBezTo>
                    <a:pt x="19" y="19611"/>
                    <a:pt x="-119" y="20089"/>
                    <a:pt x="110" y="20481"/>
                  </a:cubicBezTo>
                  <a:cubicBezTo>
                    <a:pt x="263" y="20745"/>
                    <a:pt x="541" y="20891"/>
                    <a:pt x="829" y="20891"/>
                  </a:cubicBezTo>
                  <a:cubicBezTo>
                    <a:pt x="969" y="20891"/>
                    <a:pt x="1112" y="20857"/>
                    <a:pt x="1247" y="20786"/>
                  </a:cubicBezTo>
                  <a:lnTo>
                    <a:pt x="4020" y="19263"/>
                  </a:lnTo>
                  <a:cubicBezTo>
                    <a:pt x="4035" y="19256"/>
                    <a:pt x="4055" y="19253"/>
                    <a:pt x="4076" y="19253"/>
                  </a:cubicBezTo>
                  <a:cubicBezTo>
                    <a:pt x="4167" y="19253"/>
                    <a:pt x="4285" y="19329"/>
                    <a:pt x="4246" y="19438"/>
                  </a:cubicBezTo>
                  <a:lnTo>
                    <a:pt x="4020" y="20654"/>
                  </a:lnTo>
                  <a:cubicBezTo>
                    <a:pt x="3900" y="21110"/>
                    <a:pt x="4302" y="21600"/>
                    <a:pt x="4861" y="21600"/>
                  </a:cubicBezTo>
                  <a:cubicBezTo>
                    <a:pt x="4942" y="21600"/>
                    <a:pt x="5026" y="21590"/>
                    <a:pt x="5110" y="21568"/>
                  </a:cubicBezTo>
                  <a:cubicBezTo>
                    <a:pt x="5383" y="21481"/>
                    <a:pt x="5566" y="21264"/>
                    <a:pt x="5612" y="21003"/>
                  </a:cubicBezTo>
                  <a:lnTo>
                    <a:pt x="6201" y="18132"/>
                  </a:lnTo>
                  <a:cubicBezTo>
                    <a:pt x="6201" y="18088"/>
                    <a:pt x="6247" y="18047"/>
                    <a:pt x="6293" y="18047"/>
                  </a:cubicBezTo>
                  <a:lnTo>
                    <a:pt x="11022" y="15437"/>
                  </a:lnTo>
                  <a:lnTo>
                    <a:pt x="11203" y="15437"/>
                  </a:lnTo>
                  <a:lnTo>
                    <a:pt x="15933" y="18047"/>
                  </a:lnTo>
                  <a:cubicBezTo>
                    <a:pt x="15933" y="18047"/>
                    <a:pt x="15979" y="18088"/>
                    <a:pt x="15979" y="18132"/>
                  </a:cubicBezTo>
                  <a:lnTo>
                    <a:pt x="16570" y="20959"/>
                  </a:lnTo>
                  <a:cubicBezTo>
                    <a:pt x="16631" y="21315"/>
                    <a:pt x="16991" y="21590"/>
                    <a:pt x="17386" y="21590"/>
                  </a:cubicBezTo>
                  <a:cubicBezTo>
                    <a:pt x="17569" y="21590"/>
                    <a:pt x="17760" y="21532"/>
                    <a:pt x="17934" y="21393"/>
                  </a:cubicBezTo>
                  <a:cubicBezTo>
                    <a:pt x="18160" y="21220"/>
                    <a:pt x="18252" y="20959"/>
                    <a:pt x="18206" y="20698"/>
                  </a:cubicBezTo>
                  <a:lnTo>
                    <a:pt x="17888" y="19090"/>
                  </a:lnTo>
                  <a:lnTo>
                    <a:pt x="20115" y="20350"/>
                  </a:lnTo>
                  <a:cubicBezTo>
                    <a:pt x="20250" y="20420"/>
                    <a:pt x="20393" y="20455"/>
                    <a:pt x="20533" y="20455"/>
                  </a:cubicBezTo>
                  <a:cubicBezTo>
                    <a:pt x="20821" y="20455"/>
                    <a:pt x="21099" y="20311"/>
                    <a:pt x="21252" y="20045"/>
                  </a:cubicBezTo>
                  <a:cubicBezTo>
                    <a:pt x="21481" y="19655"/>
                    <a:pt x="21343" y="19175"/>
                    <a:pt x="20979" y="18958"/>
                  </a:cubicBezTo>
                  <a:lnTo>
                    <a:pt x="17342" y="16960"/>
                  </a:lnTo>
                  <a:cubicBezTo>
                    <a:pt x="17251" y="16916"/>
                    <a:pt x="17251" y="16740"/>
                    <a:pt x="17388" y="16697"/>
                  </a:cubicBezTo>
                  <a:lnTo>
                    <a:pt x="18933" y="16263"/>
                  </a:lnTo>
                  <a:cubicBezTo>
                    <a:pt x="19481" y="16131"/>
                    <a:pt x="19753" y="15437"/>
                    <a:pt x="19251" y="14959"/>
                  </a:cubicBezTo>
                  <a:cubicBezTo>
                    <a:pt x="19116" y="14798"/>
                    <a:pt x="18907" y="14708"/>
                    <a:pt x="18696" y="14708"/>
                  </a:cubicBezTo>
                  <a:cubicBezTo>
                    <a:pt x="18624" y="14708"/>
                    <a:pt x="18550" y="14718"/>
                    <a:pt x="18479" y="14742"/>
                  </a:cubicBezTo>
                  <a:lnTo>
                    <a:pt x="15115" y="15697"/>
                  </a:lnTo>
                  <a:lnTo>
                    <a:pt x="14978" y="15697"/>
                  </a:lnTo>
                  <a:lnTo>
                    <a:pt x="12021" y="14045"/>
                  </a:lnTo>
                  <a:cubicBezTo>
                    <a:pt x="11976" y="14001"/>
                    <a:pt x="11976" y="13957"/>
                    <a:pt x="11932" y="13916"/>
                  </a:cubicBezTo>
                  <a:lnTo>
                    <a:pt x="12113" y="173"/>
                  </a:lnTo>
                  <a:cubicBezTo>
                    <a:pt x="12113" y="58"/>
                    <a:pt x="11973" y="39"/>
                    <a:pt x="11838" y="39"/>
                  </a:cubicBezTo>
                  <a:cubicBezTo>
                    <a:pt x="11769" y="39"/>
                    <a:pt x="11703" y="44"/>
                    <a:pt x="11660" y="44"/>
                  </a:cubicBezTo>
                  <a:lnTo>
                    <a:pt x="11112" y="0"/>
                  </a:lnTo>
                  <a:close/>
                </a:path>
              </a:pathLst>
            </a:custGeom>
            <a:solidFill>
              <a:srgbClr val="F4D264"/>
            </a:solidFill>
            <a:ln w="12700" cap="flat">
              <a:noFill/>
              <a:miter lim="400000"/>
            </a:ln>
            <a:effectLst/>
          </p:spPr>
          <p:txBody>
            <a:bodyPr wrap="square" lIns="45677" tIns="45677" rIns="45677" bIns="45677" numCol="1" anchor="ctr">
              <a:noAutofit/>
            </a:bodyPr>
            <a:lstStyle/>
            <a:p>
              <a:endParaRPr sz="1399"/>
            </a:p>
          </p:txBody>
        </p:sp>
        <p:sp>
          <p:nvSpPr>
            <p:cNvPr id="1322" name="Google Shape;2360;p29"/>
            <p:cNvSpPr/>
            <p:nvPr/>
          </p:nvSpPr>
          <p:spPr>
            <a:xfrm>
              <a:off x="206896" y="106396"/>
              <a:ext cx="145760" cy="241551"/>
            </a:xfrm>
            <a:custGeom>
              <a:avLst/>
              <a:gdLst/>
              <a:ahLst/>
              <a:cxnLst>
                <a:cxn ang="0">
                  <a:pos x="wd2" y="hd2"/>
                </a:cxn>
                <a:cxn ang="5400000">
                  <a:pos x="wd2" y="hd2"/>
                </a:cxn>
                <a:cxn ang="10800000">
                  <a:pos x="wd2" y="hd2"/>
                </a:cxn>
                <a:cxn ang="16200000">
                  <a:pos x="wd2" y="hd2"/>
                </a:cxn>
              </a:cxnLst>
              <a:rect l="0" t="0" r="r" b="b"/>
              <a:pathLst>
                <a:path w="21600" h="21600" extrusionOk="0">
                  <a:moveTo>
                    <a:pt x="4964" y="0"/>
                  </a:moveTo>
                  <a:cubicBezTo>
                    <a:pt x="2177" y="0"/>
                    <a:pt x="0" y="1314"/>
                    <a:pt x="0" y="2996"/>
                  </a:cubicBezTo>
                  <a:lnTo>
                    <a:pt x="0" y="5361"/>
                  </a:lnTo>
                  <a:cubicBezTo>
                    <a:pt x="0" y="5414"/>
                    <a:pt x="0" y="5414"/>
                    <a:pt x="0" y="5464"/>
                  </a:cubicBezTo>
                  <a:cubicBezTo>
                    <a:pt x="239" y="5608"/>
                    <a:pt x="483" y="5667"/>
                    <a:pt x="708" y="5667"/>
                  </a:cubicBezTo>
                  <a:cubicBezTo>
                    <a:pt x="1137" y="5667"/>
                    <a:pt x="1484" y="5446"/>
                    <a:pt x="1484" y="5202"/>
                  </a:cubicBezTo>
                  <a:lnTo>
                    <a:pt x="1484" y="2680"/>
                  </a:lnTo>
                  <a:cubicBezTo>
                    <a:pt x="1484" y="1682"/>
                    <a:pt x="2787" y="893"/>
                    <a:pt x="4442" y="893"/>
                  </a:cubicBezTo>
                  <a:cubicBezTo>
                    <a:pt x="13067" y="893"/>
                    <a:pt x="20033" y="5149"/>
                    <a:pt x="20033" y="10354"/>
                  </a:cubicBezTo>
                  <a:lnTo>
                    <a:pt x="20033" y="18448"/>
                  </a:lnTo>
                  <a:cubicBezTo>
                    <a:pt x="20033" y="19656"/>
                    <a:pt x="18378" y="20654"/>
                    <a:pt x="16377" y="20654"/>
                  </a:cubicBezTo>
                  <a:lnTo>
                    <a:pt x="9929" y="20654"/>
                  </a:lnTo>
                  <a:cubicBezTo>
                    <a:pt x="9846" y="20654"/>
                    <a:pt x="9846" y="20654"/>
                    <a:pt x="9758" y="20707"/>
                  </a:cubicBezTo>
                  <a:cubicBezTo>
                    <a:pt x="9148" y="21076"/>
                    <a:pt x="9582" y="21600"/>
                    <a:pt x="10192" y="21600"/>
                  </a:cubicBezTo>
                  <a:lnTo>
                    <a:pt x="16377" y="21600"/>
                  </a:lnTo>
                  <a:cubicBezTo>
                    <a:pt x="19252" y="21600"/>
                    <a:pt x="21600" y="20180"/>
                    <a:pt x="21600" y="18395"/>
                  </a:cubicBezTo>
                  <a:lnTo>
                    <a:pt x="21600" y="10039"/>
                  </a:lnTo>
                  <a:cubicBezTo>
                    <a:pt x="21600" y="4466"/>
                    <a:pt x="14112" y="0"/>
                    <a:pt x="4964" y="0"/>
                  </a:cubicBezTo>
                  <a:close/>
                </a:path>
              </a:pathLst>
            </a:custGeom>
            <a:solidFill>
              <a:srgbClr val="1E1614"/>
            </a:solidFill>
            <a:ln w="12700" cap="flat">
              <a:noFill/>
              <a:miter lim="400000"/>
            </a:ln>
            <a:effectLst/>
          </p:spPr>
          <p:txBody>
            <a:bodyPr wrap="square" lIns="45677" tIns="45677" rIns="45677" bIns="45677" numCol="1" anchor="ctr">
              <a:noAutofit/>
            </a:bodyPr>
            <a:lstStyle/>
            <a:p>
              <a:endParaRPr sz="1399"/>
            </a:p>
          </p:txBody>
        </p:sp>
        <p:sp>
          <p:nvSpPr>
            <p:cNvPr id="1323" name="Google Shape;2361;p29"/>
            <p:cNvSpPr/>
            <p:nvPr/>
          </p:nvSpPr>
          <p:spPr>
            <a:xfrm>
              <a:off x="32" y="-1"/>
              <a:ext cx="314412" cy="347947"/>
            </a:xfrm>
            <a:custGeom>
              <a:avLst/>
              <a:gdLst/>
              <a:ahLst/>
              <a:cxnLst>
                <a:cxn ang="0">
                  <a:pos x="wd2" y="hd2"/>
                </a:cxn>
                <a:cxn ang="5400000">
                  <a:pos x="wd2" y="hd2"/>
                </a:cxn>
                <a:cxn ang="10800000">
                  <a:pos x="wd2" y="hd2"/>
                </a:cxn>
                <a:cxn ang="16200000">
                  <a:pos x="wd2" y="hd2"/>
                </a:cxn>
              </a:cxnLst>
              <a:rect l="0" t="0" r="r" b="b"/>
              <a:pathLst>
                <a:path w="21559" h="21600" extrusionOk="0">
                  <a:moveTo>
                    <a:pt x="12452" y="656"/>
                  </a:moveTo>
                  <a:lnTo>
                    <a:pt x="12452" y="1423"/>
                  </a:lnTo>
                  <a:lnTo>
                    <a:pt x="11727" y="1423"/>
                  </a:lnTo>
                  <a:lnTo>
                    <a:pt x="11727" y="656"/>
                  </a:lnTo>
                  <a:close/>
                  <a:moveTo>
                    <a:pt x="12452" y="2080"/>
                  </a:moveTo>
                  <a:lnTo>
                    <a:pt x="12452" y="3576"/>
                  </a:lnTo>
                  <a:lnTo>
                    <a:pt x="11727" y="3576"/>
                  </a:lnTo>
                  <a:lnTo>
                    <a:pt x="11727" y="2080"/>
                  </a:lnTo>
                  <a:close/>
                  <a:moveTo>
                    <a:pt x="12452" y="4196"/>
                  </a:moveTo>
                  <a:lnTo>
                    <a:pt x="12452" y="5693"/>
                  </a:lnTo>
                  <a:lnTo>
                    <a:pt x="11727" y="5693"/>
                  </a:lnTo>
                  <a:lnTo>
                    <a:pt x="11727" y="4196"/>
                  </a:lnTo>
                  <a:close/>
                  <a:moveTo>
                    <a:pt x="12452" y="6349"/>
                  </a:moveTo>
                  <a:lnTo>
                    <a:pt x="12452" y="12005"/>
                  </a:lnTo>
                  <a:cubicBezTo>
                    <a:pt x="12493" y="12151"/>
                    <a:pt x="12574" y="12296"/>
                    <a:pt x="12735" y="12369"/>
                  </a:cubicBezTo>
                  <a:lnTo>
                    <a:pt x="15355" y="13756"/>
                  </a:lnTo>
                  <a:cubicBezTo>
                    <a:pt x="15425" y="13799"/>
                    <a:pt x="15511" y="13817"/>
                    <a:pt x="15592" y="13817"/>
                  </a:cubicBezTo>
                  <a:cubicBezTo>
                    <a:pt x="15651" y="13817"/>
                    <a:pt x="15707" y="13807"/>
                    <a:pt x="15757" y="13793"/>
                  </a:cubicBezTo>
                  <a:lnTo>
                    <a:pt x="18700" y="12989"/>
                  </a:lnTo>
                  <a:cubicBezTo>
                    <a:pt x="18725" y="12985"/>
                    <a:pt x="18752" y="12983"/>
                    <a:pt x="18777" y="12983"/>
                  </a:cubicBezTo>
                  <a:cubicBezTo>
                    <a:pt x="18951" y="12983"/>
                    <a:pt x="19113" y="13085"/>
                    <a:pt x="19183" y="13245"/>
                  </a:cubicBezTo>
                  <a:cubicBezTo>
                    <a:pt x="19224" y="13318"/>
                    <a:pt x="19183" y="13427"/>
                    <a:pt x="19143" y="13500"/>
                  </a:cubicBezTo>
                  <a:cubicBezTo>
                    <a:pt x="19102" y="13574"/>
                    <a:pt x="19021" y="13645"/>
                    <a:pt x="18942" y="13682"/>
                  </a:cubicBezTo>
                  <a:lnTo>
                    <a:pt x="17611" y="14048"/>
                  </a:lnTo>
                  <a:cubicBezTo>
                    <a:pt x="17410" y="14085"/>
                    <a:pt x="17247" y="14230"/>
                    <a:pt x="17247" y="14412"/>
                  </a:cubicBezTo>
                  <a:cubicBezTo>
                    <a:pt x="17209" y="14594"/>
                    <a:pt x="17329" y="14778"/>
                    <a:pt x="17489" y="14850"/>
                  </a:cubicBezTo>
                  <a:lnTo>
                    <a:pt x="20674" y="16492"/>
                  </a:lnTo>
                  <a:cubicBezTo>
                    <a:pt x="20755" y="16566"/>
                    <a:pt x="20834" y="16639"/>
                    <a:pt x="20834" y="16711"/>
                  </a:cubicBezTo>
                  <a:cubicBezTo>
                    <a:pt x="20875" y="16821"/>
                    <a:pt x="20875" y="16893"/>
                    <a:pt x="20794" y="16966"/>
                  </a:cubicBezTo>
                  <a:cubicBezTo>
                    <a:pt x="20739" y="17091"/>
                    <a:pt x="20611" y="17165"/>
                    <a:pt x="20471" y="17165"/>
                  </a:cubicBezTo>
                  <a:cubicBezTo>
                    <a:pt x="20405" y="17165"/>
                    <a:pt x="20335" y="17148"/>
                    <a:pt x="20272" y="17112"/>
                  </a:cubicBezTo>
                  <a:lnTo>
                    <a:pt x="18296" y="16091"/>
                  </a:lnTo>
                  <a:cubicBezTo>
                    <a:pt x="18235" y="16054"/>
                    <a:pt x="18165" y="16036"/>
                    <a:pt x="18094" y="16036"/>
                  </a:cubicBezTo>
                  <a:cubicBezTo>
                    <a:pt x="18024" y="16036"/>
                    <a:pt x="17954" y="16054"/>
                    <a:pt x="17893" y="16091"/>
                  </a:cubicBezTo>
                  <a:cubicBezTo>
                    <a:pt x="17812" y="16165"/>
                    <a:pt x="17731" y="16273"/>
                    <a:pt x="17771" y="16418"/>
                  </a:cubicBezTo>
                  <a:lnTo>
                    <a:pt x="18054" y="17696"/>
                  </a:lnTo>
                  <a:cubicBezTo>
                    <a:pt x="18054" y="17805"/>
                    <a:pt x="18054" y="17878"/>
                    <a:pt x="17975" y="17952"/>
                  </a:cubicBezTo>
                  <a:cubicBezTo>
                    <a:pt x="17934" y="18026"/>
                    <a:pt x="17853" y="18097"/>
                    <a:pt x="17731" y="18097"/>
                  </a:cubicBezTo>
                  <a:cubicBezTo>
                    <a:pt x="17708" y="18107"/>
                    <a:pt x="17681" y="18113"/>
                    <a:pt x="17652" y="18113"/>
                  </a:cubicBezTo>
                  <a:cubicBezTo>
                    <a:pt x="17584" y="18113"/>
                    <a:pt x="17507" y="18087"/>
                    <a:pt x="17451" y="18060"/>
                  </a:cubicBezTo>
                  <a:cubicBezTo>
                    <a:pt x="17369" y="17989"/>
                    <a:pt x="17288" y="17915"/>
                    <a:pt x="17288" y="17842"/>
                  </a:cubicBezTo>
                  <a:lnTo>
                    <a:pt x="16764" y="15472"/>
                  </a:lnTo>
                  <a:cubicBezTo>
                    <a:pt x="16764" y="15361"/>
                    <a:pt x="16685" y="15216"/>
                    <a:pt x="16522" y="15179"/>
                  </a:cubicBezTo>
                  <a:lnTo>
                    <a:pt x="12333" y="12989"/>
                  </a:lnTo>
                  <a:cubicBezTo>
                    <a:pt x="12251" y="12952"/>
                    <a:pt x="12170" y="12917"/>
                    <a:pt x="12089" y="12917"/>
                  </a:cubicBezTo>
                  <a:cubicBezTo>
                    <a:pt x="12010" y="12917"/>
                    <a:pt x="11928" y="12952"/>
                    <a:pt x="11847" y="12989"/>
                  </a:cubicBezTo>
                  <a:lnTo>
                    <a:pt x="7657" y="15179"/>
                  </a:lnTo>
                  <a:cubicBezTo>
                    <a:pt x="7535" y="15216"/>
                    <a:pt x="7456" y="15324"/>
                    <a:pt x="7415" y="15472"/>
                  </a:cubicBezTo>
                  <a:lnTo>
                    <a:pt x="6891" y="17842"/>
                  </a:lnTo>
                  <a:cubicBezTo>
                    <a:pt x="6891" y="17915"/>
                    <a:pt x="6851" y="17989"/>
                    <a:pt x="6729" y="18060"/>
                  </a:cubicBezTo>
                  <a:cubicBezTo>
                    <a:pt x="6672" y="18087"/>
                    <a:pt x="6616" y="18113"/>
                    <a:pt x="6543" y="18113"/>
                  </a:cubicBezTo>
                  <a:cubicBezTo>
                    <a:pt x="6514" y="18113"/>
                    <a:pt x="6482" y="18107"/>
                    <a:pt x="6449" y="18097"/>
                  </a:cubicBezTo>
                  <a:cubicBezTo>
                    <a:pt x="6245" y="18060"/>
                    <a:pt x="6126" y="17878"/>
                    <a:pt x="6166" y="17696"/>
                  </a:cubicBezTo>
                  <a:lnTo>
                    <a:pt x="6367" y="16711"/>
                  </a:lnTo>
                  <a:cubicBezTo>
                    <a:pt x="6408" y="16529"/>
                    <a:pt x="6327" y="16347"/>
                    <a:pt x="6166" y="16236"/>
                  </a:cubicBezTo>
                  <a:cubicBezTo>
                    <a:pt x="6076" y="16177"/>
                    <a:pt x="5977" y="16150"/>
                    <a:pt x="5875" y="16150"/>
                  </a:cubicBezTo>
                  <a:cubicBezTo>
                    <a:pt x="5794" y="16150"/>
                    <a:pt x="5715" y="16167"/>
                    <a:pt x="5642" y="16199"/>
                  </a:cubicBezTo>
                  <a:lnTo>
                    <a:pt x="3183" y="17478"/>
                  </a:lnTo>
                  <a:cubicBezTo>
                    <a:pt x="3128" y="17514"/>
                    <a:pt x="3067" y="17531"/>
                    <a:pt x="3002" y="17531"/>
                  </a:cubicBezTo>
                  <a:cubicBezTo>
                    <a:pt x="2873" y="17531"/>
                    <a:pt x="2740" y="17465"/>
                    <a:pt x="2658" y="17367"/>
                  </a:cubicBezTo>
                  <a:cubicBezTo>
                    <a:pt x="2618" y="17259"/>
                    <a:pt x="2618" y="17185"/>
                    <a:pt x="2618" y="17077"/>
                  </a:cubicBezTo>
                  <a:cubicBezTo>
                    <a:pt x="2658" y="17003"/>
                    <a:pt x="2740" y="16930"/>
                    <a:pt x="2821" y="16893"/>
                  </a:cubicBezTo>
                  <a:lnTo>
                    <a:pt x="6690" y="14850"/>
                  </a:lnTo>
                  <a:cubicBezTo>
                    <a:pt x="6891" y="14778"/>
                    <a:pt x="6970" y="14594"/>
                    <a:pt x="6970" y="14412"/>
                  </a:cubicBezTo>
                  <a:cubicBezTo>
                    <a:pt x="6932" y="14230"/>
                    <a:pt x="6769" y="14085"/>
                    <a:pt x="6609" y="14011"/>
                  </a:cubicBezTo>
                  <a:lnTo>
                    <a:pt x="5279" y="13682"/>
                  </a:lnTo>
                  <a:cubicBezTo>
                    <a:pt x="5078" y="13611"/>
                    <a:pt x="4956" y="13427"/>
                    <a:pt x="4996" y="13245"/>
                  </a:cubicBezTo>
                  <a:cubicBezTo>
                    <a:pt x="5037" y="13136"/>
                    <a:pt x="5118" y="13063"/>
                    <a:pt x="5197" y="13026"/>
                  </a:cubicBezTo>
                  <a:cubicBezTo>
                    <a:pt x="5279" y="12989"/>
                    <a:pt x="5401" y="12989"/>
                    <a:pt x="5480" y="12989"/>
                  </a:cubicBezTo>
                  <a:lnTo>
                    <a:pt x="8423" y="13793"/>
                  </a:lnTo>
                  <a:cubicBezTo>
                    <a:pt x="8488" y="13807"/>
                    <a:pt x="8549" y="13817"/>
                    <a:pt x="8606" y="13817"/>
                  </a:cubicBezTo>
                  <a:cubicBezTo>
                    <a:pt x="8685" y="13817"/>
                    <a:pt x="8755" y="13799"/>
                    <a:pt x="8825" y="13756"/>
                  </a:cubicBezTo>
                  <a:lnTo>
                    <a:pt x="11445" y="12369"/>
                  </a:lnTo>
                  <a:cubicBezTo>
                    <a:pt x="11605" y="12296"/>
                    <a:pt x="11727" y="12151"/>
                    <a:pt x="11727" y="12005"/>
                  </a:cubicBezTo>
                  <a:lnTo>
                    <a:pt x="11727" y="6349"/>
                  </a:lnTo>
                  <a:close/>
                  <a:moveTo>
                    <a:pt x="11567" y="0"/>
                  </a:moveTo>
                  <a:cubicBezTo>
                    <a:pt x="11244" y="0"/>
                    <a:pt x="10961" y="256"/>
                    <a:pt x="10961" y="548"/>
                  </a:cubicBezTo>
                  <a:lnTo>
                    <a:pt x="10961" y="1423"/>
                  </a:lnTo>
                  <a:lnTo>
                    <a:pt x="10557" y="1423"/>
                  </a:lnTo>
                  <a:cubicBezTo>
                    <a:pt x="10356" y="1423"/>
                    <a:pt x="10236" y="1570"/>
                    <a:pt x="10236" y="1752"/>
                  </a:cubicBezTo>
                  <a:cubicBezTo>
                    <a:pt x="10236" y="1898"/>
                    <a:pt x="10356" y="2043"/>
                    <a:pt x="10557" y="2080"/>
                  </a:cubicBezTo>
                  <a:lnTo>
                    <a:pt x="11002" y="2080"/>
                  </a:lnTo>
                  <a:lnTo>
                    <a:pt x="11002" y="3576"/>
                  </a:lnTo>
                  <a:lnTo>
                    <a:pt x="10598" y="3576"/>
                  </a:lnTo>
                  <a:cubicBezTo>
                    <a:pt x="10397" y="3576"/>
                    <a:pt x="10236" y="3685"/>
                    <a:pt x="10236" y="3832"/>
                  </a:cubicBezTo>
                  <a:cubicBezTo>
                    <a:pt x="10196" y="4051"/>
                    <a:pt x="10356" y="4196"/>
                    <a:pt x="10557" y="4196"/>
                  </a:cubicBezTo>
                  <a:lnTo>
                    <a:pt x="11002" y="4196"/>
                  </a:lnTo>
                  <a:lnTo>
                    <a:pt x="11002" y="5693"/>
                  </a:lnTo>
                  <a:lnTo>
                    <a:pt x="10598" y="5693"/>
                  </a:lnTo>
                  <a:cubicBezTo>
                    <a:pt x="10397" y="5693"/>
                    <a:pt x="10277" y="5801"/>
                    <a:pt x="10236" y="5949"/>
                  </a:cubicBezTo>
                  <a:cubicBezTo>
                    <a:pt x="10155" y="6167"/>
                    <a:pt x="10356" y="6349"/>
                    <a:pt x="10557" y="6349"/>
                  </a:cubicBezTo>
                  <a:lnTo>
                    <a:pt x="11002" y="6349"/>
                  </a:lnTo>
                  <a:lnTo>
                    <a:pt x="11002" y="11895"/>
                  </a:lnTo>
                  <a:lnTo>
                    <a:pt x="10035" y="12406"/>
                  </a:lnTo>
                  <a:lnTo>
                    <a:pt x="10035" y="8611"/>
                  </a:lnTo>
                  <a:cubicBezTo>
                    <a:pt x="10035" y="7480"/>
                    <a:pt x="9026" y="6605"/>
                    <a:pt x="7817" y="6605"/>
                  </a:cubicBezTo>
                  <a:lnTo>
                    <a:pt x="7334" y="6605"/>
                  </a:lnTo>
                  <a:cubicBezTo>
                    <a:pt x="3304" y="6605"/>
                    <a:pt x="0" y="9560"/>
                    <a:pt x="0" y="13208"/>
                  </a:cubicBezTo>
                  <a:lnTo>
                    <a:pt x="0" y="19594"/>
                  </a:lnTo>
                  <a:cubicBezTo>
                    <a:pt x="0" y="20688"/>
                    <a:pt x="1007" y="21600"/>
                    <a:pt x="2216" y="21600"/>
                  </a:cubicBezTo>
                  <a:lnTo>
                    <a:pt x="9631" y="21600"/>
                  </a:lnTo>
                  <a:cubicBezTo>
                    <a:pt x="9832" y="21600"/>
                    <a:pt x="10035" y="21418"/>
                    <a:pt x="10035" y="21236"/>
                  </a:cubicBezTo>
                  <a:lnTo>
                    <a:pt x="10035" y="18972"/>
                  </a:lnTo>
                  <a:cubicBezTo>
                    <a:pt x="10035" y="18972"/>
                    <a:pt x="9995" y="18972"/>
                    <a:pt x="9995" y="18938"/>
                  </a:cubicBezTo>
                  <a:cubicBezTo>
                    <a:pt x="9898" y="18837"/>
                    <a:pt x="9789" y="18799"/>
                    <a:pt x="9685" y="18799"/>
                  </a:cubicBezTo>
                  <a:cubicBezTo>
                    <a:pt x="9484" y="18799"/>
                    <a:pt x="9308" y="18950"/>
                    <a:pt x="9308" y="19120"/>
                  </a:cubicBezTo>
                  <a:lnTo>
                    <a:pt x="9308" y="19594"/>
                  </a:lnTo>
                  <a:cubicBezTo>
                    <a:pt x="9308" y="20324"/>
                    <a:pt x="8624" y="20944"/>
                    <a:pt x="7817" y="20944"/>
                  </a:cubicBezTo>
                  <a:lnTo>
                    <a:pt x="2216" y="20944"/>
                  </a:lnTo>
                  <a:cubicBezTo>
                    <a:pt x="1409" y="20944"/>
                    <a:pt x="725" y="20324"/>
                    <a:pt x="725" y="19594"/>
                  </a:cubicBezTo>
                  <a:lnTo>
                    <a:pt x="725" y="13208"/>
                  </a:lnTo>
                  <a:cubicBezTo>
                    <a:pt x="725" y="9924"/>
                    <a:pt x="3666" y="7225"/>
                    <a:pt x="7334" y="7225"/>
                  </a:cubicBezTo>
                  <a:lnTo>
                    <a:pt x="7817" y="7225"/>
                  </a:lnTo>
                  <a:cubicBezTo>
                    <a:pt x="8624" y="7225"/>
                    <a:pt x="9308" y="7844"/>
                    <a:pt x="9308" y="8611"/>
                  </a:cubicBezTo>
                  <a:lnTo>
                    <a:pt x="9308" y="12733"/>
                  </a:lnTo>
                  <a:lnTo>
                    <a:pt x="8542" y="13136"/>
                  </a:lnTo>
                  <a:lnTo>
                    <a:pt x="5683" y="12369"/>
                  </a:lnTo>
                  <a:cubicBezTo>
                    <a:pt x="5579" y="12347"/>
                    <a:pt x="5473" y="12335"/>
                    <a:pt x="5367" y="12335"/>
                  </a:cubicBezTo>
                  <a:cubicBezTo>
                    <a:pt x="5139" y="12335"/>
                    <a:pt x="4908" y="12390"/>
                    <a:pt x="4714" y="12515"/>
                  </a:cubicBezTo>
                  <a:cubicBezTo>
                    <a:pt x="4554" y="12625"/>
                    <a:pt x="4432" y="12770"/>
                    <a:pt x="4353" y="12952"/>
                  </a:cubicBezTo>
                  <a:cubicBezTo>
                    <a:pt x="4231" y="13281"/>
                    <a:pt x="4271" y="13645"/>
                    <a:pt x="4513" y="13901"/>
                  </a:cubicBezTo>
                  <a:cubicBezTo>
                    <a:pt x="4635" y="14085"/>
                    <a:pt x="4836" y="14230"/>
                    <a:pt x="5078" y="14267"/>
                  </a:cubicBezTo>
                  <a:lnTo>
                    <a:pt x="5925" y="14523"/>
                  </a:lnTo>
                  <a:lnTo>
                    <a:pt x="2457" y="16310"/>
                  </a:lnTo>
                  <a:cubicBezTo>
                    <a:pt x="2134" y="16455"/>
                    <a:pt x="1933" y="16748"/>
                    <a:pt x="1933" y="17077"/>
                  </a:cubicBezTo>
                  <a:cubicBezTo>
                    <a:pt x="1893" y="17222"/>
                    <a:pt x="1933" y="17367"/>
                    <a:pt x="1974" y="17478"/>
                  </a:cubicBezTo>
                  <a:cubicBezTo>
                    <a:pt x="2144" y="17915"/>
                    <a:pt x="2575" y="18152"/>
                    <a:pt x="3013" y="18152"/>
                  </a:cubicBezTo>
                  <a:cubicBezTo>
                    <a:pt x="3196" y="18152"/>
                    <a:pt x="3379" y="18111"/>
                    <a:pt x="3546" y="18026"/>
                  </a:cubicBezTo>
                  <a:lnTo>
                    <a:pt x="5602" y="16966"/>
                  </a:lnTo>
                  <a:lnTo>
                    <a:pt x="5439" y="17586"/>
                  </a:lnTo>
                  <a:cubicBezTo>
                    <a:pt x="5319" y="18171"/>
                    <a:pt x="5843" y="18719"/>
                    <a:pt x="6528" y="18754"/>
                  </a:cubicBezTo>
                  <a:cubicBezTo>
                    <a:pt x="6690" y="18754"/>
                    <a:pt x="6851" y="18719"/>
                    <a:pt x="6970" y="18645"/>
                  </a:cubicBezTo>
                  <a:cubicBezTo>
                    <a:pt x="7293" y="18535"/>
                    <a:pt x="7535" y="18244"/>
                    <a:pt x="7616" y="17952"/>
                  </a:cubicBezTo>
                  <a:lnTo>
                    <a:pt x="8100" y="15654"/>
                  </a:lnTo>
                  <a:lnTo>
                    <a:pt x="9308" y="15032"/>
                  </a:lnTo>
                  <a:lnTo>
                    <a:pt x="9308" y="17733"/>
                  </a:lnTo>
                  <a:cubicBezTo>
                    <a:pt x="9308" y="17878"/>
                    <a:pt x="9430" y="18026"/>
                    <a:pt x="9631" y="18060"/>
                  </a:cubicBezTo>
                  <a:cubicBezTo>
                    <a:pt x="9832" y="18060"/>
                    <a:pt x="10035" y="17915"/>
                    <a:pt x="10035" y="17733"/>
                  </a:cubicBezTo>
                  <a:lnTo>
                    <a:pt x="10035" y="14668"/>
                  </a:lnTo>
                  <a:lnTo>
                    <a:pt x="12089" y="13574"/>
                  </a:lnTo>
                  <a:lnTo>
                    <a:pt x="14185" y="14668"/>
                  </a:lnTo>
                  <a:lnTo>
                    <a:pt x="14185" y="19594"/>
                  </a:lnTo>
                  <a:cubicBezTo>
                    <a:pt x="14185" y="20688"/>
                    <a:pt x="15154" y="21600"/>
                    <a:pt x="16362" y="21600"/>
                  </a:cubicBezTo>
                  <a:lnTo>
                    <a:pt x="17369" y="21600"/>
                  </a:lnTo>
                  <a:cubicBezTo>
                    <a:pt x="17369" y="21600"/>
                    <a:pt x="17731" y="21455"/>
                    <a:pt x="17731" y="21273"/>
                  </a:cubicBezTo>
                  <a:cubicBezTo>
                    <a:pt x="17731" y="21089"/>
                    <a:pt x="17570" y="20944"/>
                    <a:pt x="17369" y="20944"/>
                  </a:cubicBezTo>
                  <a:lnTo>
                    <a:pt x="16362" y="20944"/>
                  </a:lnTo>
                  <a:cubicBezTo>
                    <a:pt x="15556" y="20944"/>
                    <a:pt x="14871" y="20359"/>
                    <a:pt x="14831" y="19594"/>
                  </a:cubicBezTo>
                  <a:lnTo>
                    <a:pt x="14831" y="15032"/>
                  </a:lnTo>
                  <a:lnTo>
                    <a:pt x="16120" y="15690"/>
                  </a:lnTo>
                  <a:lnTo>
                    <a:pt x="16604" y="17952"/>
                  </a:lnTo>
                  <a:cubicBezTo>
                    <a:pt x="16644" y="18208"/>
                    <a:pt x="16805" y="18426"/>
                    <a:pt x="17046" y="18572"/>
                  </a:cubicBezTo>
                  <a:cubicBezTo>
                    <a:pt x="17247" y="18682"/>
                    <a:pt x="17451" y="18754"/>
                    <a:pt x="17652" y="18754"/>
                  </a:cubicBezTo>
                  <a:lnTo>
                    <a:pt x="17853" y="18754"/>
                  </a:lnTo>
                  <a:cubicBezTo>
                    <a:pt x="18135" y="18682"/>
                    <a:pt x="18417" y="18535"/>
                    <a:pt x="18578" y="18316"/>
                  </a:cubicBezTo>
                  <a:cubicBezTo>
                    <a:pt x="18740" y="18097"/>
                    <a:pt x="18779" y="17842"/>
                    <a:pt x="18740" y="17586"/>
                  </a:cubicBezTo>
                  <a:lnTo>
                    <a:pt x="18619" y="16966"/>
                  </a:lnTo>
                  <a:lnTo>
                    <a:pt x="19868" y="17623"/>
                  </a:lnTo>
                  <a:cubicBezTo>
                    <a:pt x="20055" y="17723"/>
                    <a:pt x="20267" y="17772"/>
                    <a:pt x="20480" y="17772"/>
                  </a:cubicBezTo>
                  <a:cubicBezTo>
                    <a:pt x="20809" y="17772"/>
                    <a:pt x="21137" y="17649"/>
                    <a:pt x="21358" y="17404"/>
                  </a:cubicBezTo>
                  <a:cubicBezTo>
                    <a:pt x="21562" y="17148"/>
                    <a:pt x="21600" y="16858"/>
                    <a:pt x="21521" y="16566"/>
                  </a:cubicBezTo>
                  <a:cubicBezTo>
                    <a:pt x="21440" y="16310"/>
                    <a:pt x="21279" y="16091"/>
                    <a:pt x="20997" y="15946"/>
                  </a:cubicBezTo>
                  <a:lnTo>
                    <a:pt x="18255" y="14523"/>
                  </a:lnTo>
                  <a:lnTo>
                    <a:pt x="19143" y="14304"/>
                  </a:lnTo>
                  <a:cubicBezTo>
                    <a:pt x="19384" y="14230"/>
                    <a:pt x="19626" y="14048"/>
                    <a:pt x="19786" y="13829"/>
                  </a:cubicBezTo>
                  <a:cubicBezTo>
                    <a:pt x="19949" y="13537"/>
                    <a:pt x="19949" y="13208"/>
                    <a:pt x="19827" y="12952"/>
                  </a:cubicBezTo>
                  <a:cubicBezTo>
                    <a:pt x="19635" y="12576"/>
                    <a:pt x="19215" y="12361"/>
                    <a:pt x="18768" y="12361"/>
                  </a:cubicBezTo>
                  <a:cubicBezTo>
                    <a:pt x="18652" y="12361"/>
                    <a:pt x="18533" y="12376"/>
                    <a:pt x="18417" y="12406"/>
                  </a:cubicBezTo>
                  <a:lnTo>
                    <a:pt x="15637" y="13171"/>
                  </a:lnTo>
                  <a:lnTo>
                    <a:pt x="14871" y="12770"/>
                  </a:lnTo>
                  <a:lnTo>
                    <a:pt x="14871" y="11639"/>
                  </a:lnTo>
                  <a:cubicBezTo>
                    <a:pt x="14871" y="11457"/>
                    <a:pt x="14749" y="11312"/>
                    <a:pt x="14548" y="11312"/>
                  </a:cubicBezTo>
                  <a:cubicBezTo>
                    <a:pt x="14528" y="11308"/>
                    <a:pt x="14505" y="11306"/>
                    <a:pt x="14487" y="11306"/>
                  </a:cubicBezTo>
                  <a:cubicBezTo>
                    <a:pt x="14316" y="11306"/>
                    <a:pt x="14185" y="11439"/>
                    <a:pt x="14185" y="11603"/>
                  </a:cubicBezTo>
                  <a:lnTo>
                    <a:pt x="14185" y="12406"/>
                  </a:lnTo>
                  <a:lnTo>
                    <a:pt x="13177" y="11895"/>
                  </a:lnTo>
                  <a:lnTo>
                    <a:pt x="13177" y="6349"/>
                  </a:lnTo>
                  <a:lnTo>
                    <a:pt x="13622" y="6349"/>
                  </a:lnTo>
                  <a:cubicBezTo>
                    <a:pt x="13783" y="6349"/>
                    <a:pt x="13943" y="6239"/>
                    <a:pt x="13943" y="6094"/>
                  </a:cubicBezTo>
                  <a:cubicBezTo>
                    <a:pt x="14024" y="5875"/>
                    <a:pt x="13823" y="5693"/>
                    <a:pt x="13622" y="5693"/>
                  </a:cubicBezTo>
                  <a:lnTo>
                    <a:pt x="13177" y="5693"/>
                  </a:lnTo>
                  <a:lnTo>
                    <a:pt x="13177" y="4196"/>
                  </a:lnTo>
                  <a:lnTo>
                    <a:pt x="13582" y="4196"/>
                  </a:lnTo>
                  <a:cubicBezTo>
                    <a:pt x="13783" y="4196"/>
                    <a:pt x="13943" y="4088"/>
                    <a:pt x="13943" y="3904"/>
                  </a:cubicBezTo>
                  <a:cubicBezTo>
                    <a:pt x="13984" y="3722"/>
                    <a:pt x="13823" y="3576"/>
                    <a:pt x="13622" y="3576"/>
                  </a:cubicBezTo>
                  <a:lnTo>
                    <a:pt x="13177" y="3576"/>
                  </a:lnTo>
                  <a:lnTo>
                    <a:pt x="13177" y="2080"/>
                  </a:lnTo>
                  <a:lnTo>
                    <a:pt x="13582" y="2080"/>
                  </a:lnTo>
                  <a:cubicBezTo>
                    <a:pt x="13783" y="2080"/>
                    <a:pt x="13943" y="1934"/>
                    <a:pt x="13943" y="1789"/>
                  </a:cubicBezTo>
                  <a:cubicBezTo>
                    <a:pt x="13984" y="1605"/>
                    <a:pt x="13823" y="1423"/>
                    <a:pt x="13622" y="1423"/>
                  </a:cubicBezTo>
                  <a:lnTo>
                    <a:pt x="13177" y="1423"/>
                  </a:lnTo>
                  <a:lnTo>
                    <a:pt x="13177" y="548"/>
                  </a:lnTo>
                  <a:cubicBezTo>
                    <a:pt x="13177" y="256"/>
                    <a:pt x="12895" y="0"/>
                    <a:pt x="12574" y="0"/>
                  </a:cubicBezTo>
                  <a:close/>
                </a:path>
              </a:pathLst>
            </a:custGeom>
            <a:solidFill>
              <a:srgbClr val="1E1614"/>
            </a:solidFill>
            <a:ln w="12700" cap="flat">
              <a:noFill/>
              <a:miter lim="400000"/>
            </a:ln>
            <a:effectLst/>
          </p:spPr>
          <p:txBody>
            <a:bodyPr wrap="square" lIns="45677" tIns="45677" rIns="45677" bIns="45677" numCol="1" anchor="ctr">
              <a:noAutofit/>
            </a:bodyPr>
            <a:lstStyle/>
            <a:p>
              <a:endParaRPr sz="1399"/>
            </a:p>
          </p:txBody>
        </p:sp>
      </p:grpSp>
      <p:grpSp>
        <p:nvGrpSpPr>
          <p:cNvPr id="1329" name="Google Shape;2362;p29"/>
          <p:cNvGrpSpPr/>
          <p:nvPr/>
        </p:nvGrpSpPr>
        <p:grpSpPr>
          <a:xfrm>
            <a:off x="584109" y="1849566"/>
            <a:ext cx="286605" cy="352332"/>
            <a:chOff x="0" y="0"/>
            <a:chExt cx="286869" cy="352656"/>
          </a:xfrm>
        </p:grpSpPr>
        <p:sp>
          <p:nvSpPr>
            <p:cNvPr id="1325" name="Google Shape;2363;p29"/>
            <p:cNvSpPr/>
            <p:nvPr/>
          </p:nvSpPr>
          <p:spPr>
            <a:xfrm>
              <a:off x="5413" y="5863"/>
              <a:ext cx="275592" cy="341490"/>
            </a:xfrm>
            <a:custGeom>
              <a:avLst/>
              <a:gdLst/>
              <a:ahLst/>
              <a:cxnLst>
                <a:cxn ang="0">
                  <a:pos x="wd2" y="hd2"/>
                </a:cxn>
                <a:cxn ang="5400000">
                  <a:pos x="wd2" y="hd2"/>
                </a:cxn>
                <a:cxn ang="10800000">
                  <a:pos x="wd2" y="hd2"/>
                </a:cxn>
                <a:cxn ang="16200000">
                  <a:pos x="wd2" y="hd2"/>
                </a:cxn>
              </a:cxnLst>
              <a:rect l="0" t="0" r="r" b="b"/>
              <a:pathLst>
                <a:path w="21276" h="21600" extrusionOk="0">
                  <a:moveTo>
                    <a:pt x="11156" y="0"/>
                  </a:moveTo>
                  <a:cubicBezTo>
                    <a:pt x="6344" y="335"/>
                    <a:pt x="2535" y="3644"/>
                    <a:pt x="2581" y="7659"/>
                  </a:cubicBezTo>
                  <a:lnTo>
                    <a:pt x="2581" y="7734"/>
                  </a:lnTo>
                  <a:cubicBezTo>
                    <a:pt x="2535" y="7807"/>
                    <a:pt x="2535" y="7845"/>
                    <a:pt x="2489" y="7882"/>
                  </a:cubicBezTo>
                  <a:lnTo>
                    <a:pt x="221" y="10001"/>
                  </a:lnTo>
                  <a:cubicBezTo>
                    <a:pt x="-280" y="10447"/>
                    <a:pt x="129" y="11191"/>
                    <a:pt x="857" y="11228"/>
                  </a:cubicBezTo>
                  <a:lnTo>
                    <a:pt x="2306" y="11228"/>
                  </a:lnTo>
                  <a:cubicBezTo>
                    <a:pt x="2319" y="11224"/>
                    <a:pt x="2329" y="11224"/>
                    <a:pt x="2337" y="11224"/>
                  </a:cubicBezTo>
                  <a:cubicBezTo>
                    <a:pt x="2451" y="11224"/>
                    <a:pt x="2489" y="11414"/>
                    <a:pt x="2489" y="11414"/>
                  </a:cubicBezTo>
                  <a:lnTo>
                    <a:pt x="2489" y="12826"/>
                  </a:lnTo>
                  <a:lnTo>
                    <a:pt x="3033" y="13903"/>
                  </a:lnTo>
                  <a:cubicBezTo>
                    <a:pt x="3033" y="14053"/>
                    <a:pt x="2535" y="14201"/>
                    <a:pt x="2535" y="14351"/>
                  </a:cubicBezTo>
                  <a:cubicBezTo>
                    <a:pt x="2807" y="15727"/>
                    <a:pt x="4305" y="16804"/>
                    <a:pt x="6072" y="16804"/>
                  </a:cubicBezTo>
                  <a:lnTo>
                    <a:pt x="9160" y="16804"/>
                  </a:lnTo>
                  <a:cubicBezTo>
                    <a:pt x="9432" y="16804"/>
                    <a:pt x="9658" y="16989"/>
                    <a:pt x="9658" y="17212"/>
                  </a:cubicBezTo>
                  <a:lnTo>
                    <a:pt x="9658" y="21415"/>
                  </a:lnTo>
                  <a:cubicBezTo>
                    <a:pt x="9658" y="21525"/>
                    <a:pt x="9795" y="21600"/>
                    <a:pt x="9930" y="21600"/>
                  </a:cubicBezTo>
                  <a:lnTo>
                    <a:pt x="13244" y="21600"/>
                  </a:lnTo>
                  <a:lnTo>
                    <a:pt x="14332" y="21192"/>
                  </a:lnTo>
                  <a:lnTo>
                    <a:pt x="15148" y="21600"/>
                  </a:lnTo>
                  <a:lnTo>
                    <a:pt x="16964" y="21600"/>
                  </a:lnTo>
                  <a:lnTo>
                    <a:pt x="18596" y="21562"/>
                  </a:lnTo>
                  <a:cubicBezTo>
                    <a:pt x="18734" y="21562"/>
                    <a:pt x="18777" y="21525"/>
                    <a:pt x="18777" y="21377"/>
                  </a:cubicBezTo>
                  <a:lnTo>
                    <a:pt x="18144" y="13533"/>
                  </a:lnTo>
                  <a:cubicBezTo>
                    <a:pt x="18144" y="13495"/>
                    <a:pt x="18187" y="13385"/>
                    <a:pt x="18279" y="13347"/>
                  </a:cubicBezTo>
                  <a:cubicBezTo>
                    <a:pt x="20183" y="11897"/>
                    <a:pt x="21320" y="9888"/>
                    <a:pt x="21274" y="7584"/>
                  </a:cubicBezTo>
                  <a:cubicBezTo>
                    <a:pt x="21228" y="3421"/>
                    <a:pt x="17099" y="38"/>
                    <a:pt x="11972" y="38"/>
                  </a:cubicBezTo>
                  <a:cubicBezTo>
                    <a:pt x="11700" y="38"/>
                    <a:pt x="11428" y="0"/>
                    <a:pt x="11156" y="0"/>
                  </a:cubicBezTo>
                  <a:close/>
                </a:path>
              </a:pathLst>
            </a:custGeom>
            <a:solidFill>
              <a:srgbClr val="F4D264"/>
            </a:solidFill>
            <a:ln w="12700" cap="flat">
              <a:noFill/>
              <a:miter lim="400000"/>
            </a:ln>
            <a:effectLst/>
          </p:spPr>
          <p:txBody>
            <a:bodyPr wrap="square" lIns="45677" tIns="45677" rIns="45677" bIns="45677" numCol="1" anchor="ctr">
              <a:noAutofit/>
            </a:bodyPr>
            <a:lstStyle/>
            <a:p>
              <a:endParaRPr sz="1399"/>
            </a:p>
          </p:txBody>
        </p:sp>
        <p:sp>
          <p:nvSpPr>
            <p:cNvPr id="1326" name="Google Shape;2364;p29"/>
            <p:cNvSpPr/>
            <p:nvPr/>
          </p:nvSpPr>
          <p:spPr>
            <a:xfrm>
              <a:off x="38845" y="208642"/>
              <a:ext cx="161605" cy="1387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652"/>
                  </a:lnTo>
                  <a:cubicBezTo>
                    <a:pt x="0" y="3021"/>
                    <a:pt x="0" y="3385"/>
                    <a:pt x="75" y="3755"/>
                  </a:cubicBezTo>
                  <a:lnTo>
                    <a:pt x="16022" y="3755"/>
                  </a:lnTo>
                  <a:cubicBezTo>
                    <a:pt x="17043" y="3755"/>
                    <a:pt x="17831" y="4668"/>
                    <a:pt x="17910" y="5765"/>
                  </a:cubicBezTo>
                  <a:lnTo>
                    <a:pt x="18461" y="21600"/>
                  </a:lnTo>
                  <a:lnTo>
                    <a:pt x="20187" y="21600"/>
                  </a:lnTo>
                  <a:lnTo>
                    <a:pt x="21600" y="21508"/>
                  </a:lnTo>
                  <a:lnTo>
                    <a:pt x="20975" y="5581"/>
                  </a:lnTo>
                  <a:cubicBezTo>
                    <a:pt x="20896" y="2472"/>
                    <a:pt x="18773" y="92"/>
                    <a:pt x="16022" y="92"/>
                  </a:cubicBezTo>
                  <a:lnTo>
                    <a:pt x="14846" y="0"/>
                  </a:lnTo>
                  <a:close/>
                </a:path>
              </a:pathLst>
            </a:custGeom>
            <a:solidFill>
              <a:srgbClr val="F7F1DA"/>
            </a:solidFill>
            <a:ln w="12700" cap="flat">
              <a:noFill/>
              <a:miter lim="400000"/>
            </a:ln>
            <a:effectLst/>
          </p:spPr>
          <p:txBody>
            <a:bodyPr wrap="square" lIns="45677" tIns="45677" rIns="45677" bIns="45677" numCol="1" anchor="ctr">
              <a:noAutofit/>
            </a:bodyPr>
            <a:lstStyle/>
            <a:p>
              <a:endParaRPr sz="1399"/>
            </a:p>
          </p:txBody>
        </p:sp>
        <p:sp>
          <p:nvSpPr>
            <p:cNvPr id="1327" name="Google Shape;2365;p29"/>
            <p:cNvSpPr/>
            <p:nvPr/>
          </p:nvSpPr>
          <p:spPr>
            <a:xfrm>
              <a:off x="235728" y="71249"/>
              <a:ext cx="51142" cy="207918"/>
            </a:xfrm>
            <a:custGeom>
              <a:avLst/>
              <a:gdLst/>
              <a:ahLst/>
              <a:cxnLst>
                <a:cxn ang="0">
                  <a:pos x="wd2" y="hd2"/>
                </a:cxn>
                <a:cxn ang="5400000">
                  <a:pos x="wd2" y="hd2"/>
                </a:cxn>
                <a:cxn ang="10800000">
                  <a:pos x="wd2" y="hd2"/>
                </a:cxn>
                <a:cxn ang="16200000">
                  <a:pos x="wd2" y="hd2"/>
                </a:cxn>
              </a:cxnLst>
              <a:rect l="0" t="0" r="r" b="b"/>
              <a:pathLst>
                <a:path w="21360" h="21600" extrusionOk="0">
                  <a:moveTo>
                    <a:pt x="14570" y="0"/>
                  </a:moveTo>
                  <a:cubicBezTo>
                    <a:pt x="14295" y="0"/>
                    <a:pt x="14006" y="14"/>
                    <a:pt x="13744" y="48"/>
                  </a:cubicBezTo>
                  <a:cubicBezTo>
                    <a:pt x="12520" y="168"/>
                    <a:pt x="12024" y="476"/>
                    <a:pt x="12520" y="780"/>
                  </a:cubicBezTo>
                  <a:cubicBezTo>
                    <a:pt x="15464" y="2306"/>
                    <a:pt x="16936" y="3956"/>
                    <a:pt x="17184" y="5725"/>
                  </a:cubicBezTo>
                  <a:cubicBezTo>
                    <a:pt x="17184" y="9144"/>
                    <a:pt x="11529" y="12443"/>
                    <a:pt x="1224" y="14763"/>
                  </a:cubicBezTo>
                  <a:cubicBezTo>
                    <a:pt x="248" y="14944"/>
                    <a:pt x="0" y="15252"/>
                    <a:pt x="0" y="15495"/>
                  </a:cubicBezTo>
                  <a:lnTo>
                    <a:pt x="1472" y="21052"/>
                  </a:lnTo>
                  <a:cubicBezTo>
                    <a:pt x="1720" y="21357"/>
                    <a:pt x="2449" y="21600"/>
                    <a:pt x="3673" y="21600"/>
                  </a:cubicBezTo>
                  <a:lnTo>
                    <a:pt x="3921" y="21600"/>
                  </a:lnTo>
                  <a:cubicBezTo>
                    <a:pt x="4912" y="21538"/>
                    <a:pt x="5888" y="21295"/>
                    <a:pt x="5888" y="20991"/>
                  </a:cubicBezTo>
                  <a:lnTo>
                    <a:pt x="4416" y="15495"/>
                  </a:lnTo>
                  <a:cubicBezTo>
                    <a:pt x="15464" y="12990"/>
                    <a:pt x="21600" y="9390"/>
                    <a:pt x="21352" y="5663"/>
                  </a:cubicBezTo>
                  <a:cubicBezTo>
                    <a:pt x="21352" y="3833"/>
                    <a:pt x="19633" y="2002"/>
                    <a:pt x="16441" y="291"/>
                  </a:cubicBezTo>
                  <a:cubicBezTo>
                    <a:pt x="16083" y="113"/>
                    <a:pt x="15326" y="0"/>
                    <a:pt x="14570" y="0"/>
                  </a:cubicBezTo>
                  <a:close/>
                </a:path>
              </a:pathLst>
            </a:custGeom>
            <a:solidFill>
              <a:srgbClr val="1E1614"/>
            </a:solidFill>
            <a:ln w="12700" cap="flat">
              <a:noFill/>
              <a:miter lim="400000"/>
            </a:ln>
            <a:effectLst/>
          </p:spPr>
          <p:txBody>
            <a:bodyPr wrap="square" lIns="45677" tIns="45677" rIns="45677" bIns="45677" numCol="1" anchor="ctr">
              <a:noAutofit/>
            </a:bodyPr>
            <a:lstStyle/>
            <a:p>
              <a:endParaRPr sz="1399"/>
            </a:p>
          </p:txBody>
        </p:sp>
        <p:sp>
          <p:nvSpPr>
            <p:cNvPr id="1328" name="Google Shape;2366;p29"/>
            <p:cNvSpPr/>
            <p:nvPr/>
          </p:nvSpPr>
          <p:spPr>
            <a:xfrm>
              <a:off x="0" y="0"/>
              <a:ext cx="264369" cy="352657"/>
            </a:xfrm>
            <a:custGeom>
              <a:avLst/>
              <a:gdLst/>
              <a:ahLst/>
              <a:cxnLst>
                <a:cxn ang="0">
                  <a:pos x="wd2" y="hd2"/>
                </a:cxn>
                <a:cxn ang="5400000">
                  <a:pos x="wd2" y="hd2"/>
                </a:cxn>
                <a:cxn ang="10800000">
                  <a:pos x="wd2" y="hd2"/>
                </a:cxn>
                <a:cxn ang="16200000">
                  <a:pos x="wd2" y="hd2"/>
                </a:cxn>
              </a:cxnLst>
              <a:rect l="0" t="0" r="r" b="b"/>
              <a:pathLst>
                <a:path w="21447" h="21600" extrusionOk="0">
                  <a:moveTo>
                    <a:pt x="12924" y="14543"/>
                  </a:moveTo>
                  <a:cubicBezTo>
                    <a:pt x="13258" y="14543"/>
                    <a:pt x="13592" y="14758"/>
                    <a:pt x="13592" y="15047"/>
                  </a:cubicBezTo>
                  <a:lnTo>
                    <a:pt x="13926" y="20950"/>
                  </a:lnTo>
                  <a:lnTo>
                    <a:pt x="11064" y="20950"/>
                  </a:lnTo>
                  <a:lnTo>
                    <a:pt x="11064" y="16992"/>
                  </a:lnTo>
                  <a:cubicBezTo>
                    <a:pt x="11064" y="16594"/>
                    <a:pt x="10636" y="16272"/>
                    <a:pt x="10112" y="16272"/>
                  </a:cubicBezTo>
                  <a:lnTo>
                    <a:pt x="6820" y="16272"/>
                  </a:lnTo>
                  <a:cubicBezTo>
                    <a:pt x="5342" y="16272"/>
                    <a:pt x="4102" y="15551"/>
                    <a:pt x="3675" y="14543"/>
                  </a:cubicBezTo>
                  <a:close/>
                  <a:moveTo>
                    <a:pt x="12972" y="0"/>
                  </a:moveTo>
                  <a:cubicBezTo>
                    <a:pt x="10254" y="36"/>
                    <a:pt x="7681" y="827"/>
                    <a:pt x="5725" y="2304"/>
                  </a:cubicBezTo>
                  <a:cubicBezTo>
                    <a:pt x="3771" y="3745"/>
                    <a:pt x="2673" y="7776"/>
                    <a:pt x="2673" y="7776"/>
                  </a:cubicBezTo>
                  <a:lnTo>
                    <a:pt x="2673" y="7812"/>
                  </a:lnTo>
                  <a:lnTo>
                    <a:pt x="337" y="9828"/>
                  </a:lnTo>
                  <a:cubicBezTo>
                    <a:pt x="-45" y="10116"/>
                    <a:pt x="-93" y="10584"/>
                    <a:pt x="145" y="10943"/>
                  </a:cubicBezTo>
                  <a:cubicBezTo>
                    <a:pt x="385" y="11304"/>
                    <a:pt x="861" y="11520"/>
                    <a:pt x="1385" y="11520"/>
                  </a:cubicBezTo>
                  <a:lnTo>
                    <a:pt x="2673" y="11520"/>
                  </a:lnTo>
                  <a:lnTo>
                    <a:pt x="2673" y="13788"/>
                  </a:lnTo>
                  <a:cubicBezTo>
                    <a:pt x="2673" y="15515"/>
                    <a:pt x="4533" y="16919"/>
                    <a:pt x="6820" y="16919"/>
                  </a:cubicBezTo>
                  <a:lnTo>
                    <a:pt x="10112" y="16919"/>
                  </a:lnTo>
                  <a:cubicBezTo>
                    <a:pt x="10158" y="16919"/>
                    <a:pt x="10206" y="16956"/>
                    <a:pt x="10206" y="16992"/>
                  </a:cubicBezTo>
                  <a:lnTo>
                    <a:pt x="10206" y="21059"/>
                  </a:lnTo>
                  <a:cubicBezTo>
                    <a:pt x="10206" y="21348"/>
                    <a:pt x="10540" y="21600"/>
                    <a:pt x="10874" y="21600"/>
                  </a:cubicBezTo>
                  <a:lnTo>
                    <a:pt x="19981" y="21600"/>
                  </a:lnTo>
                  <a:cubicBezTo>
                    <a:pt x="20029" y="21600"/>
                    <a:pt x="20077" y="21600"/>
                    <a:pt x="20125" y="21564"/>
                  </a:cubicBezTo>
                  <a:cubicBezTo>
                    <a:pt x="20457" y="21527"/>
                    <a:pt x="20697" y="21275"/>
                    <a:pt x="20649" y="21023"/>
                  </a:cubicBezTo>
                  <a:lnTo>
                    <a:pt x="20411" y="18108"/>
                  </a:lnTo>
                  <a:cubicBezTo>
                    <a:pt x="20363" y="17928"/>
                    <a:pt x="20171" y="17819"/>
                    <a:pt x="19933" y="17819"/>
                  </a:cubicBezTo>
                  <a:cubicBezTo>
                    <a:pt x="19695" y="17819"/>
                    <a:pt x="19551" y="17962"/>
                    <a:pt x="19551" y="18144"/>
                  </a:cubicBezTo>
                  <a:lnTo>
                    <a:pt x="19791" y="20950"/>
                  </a:lnTo>
                  <a:lnTo>
                    <a:pt x="16740" y="20950"/>
                  </a:lnTo>
                  <a:lnTo>
                    <a:pt x="16358" y="14940"/>
                  </a:lnTo>
                  <a:cubicBezTo>
                    <a:pt x="16261" y="13536"/>
                    <a:pt x="14735" y="12454"/>
                    <a:pt x="12876" y="12454"/>
                  </a:cubicBezTo>
                  <a:lnTo>
                    <a:pt x="10398" y="12454"/>
                  </a:lnTo>
                  <a:cubicBezTo>
                    <a:pt x="10206" y="12454"/>
                    <a:pt x="10016" y="12563"/>
                    <a:pt x="9968" y="12707"/>
                  </a:cubicBezTo>
                  <a:cubicBezTo>
                    <a:pt x="9968" y="12922"/>
                    <a:pt x="10158" y="13068"/>
                    <a:pt x="10398" y="13068"/>
                  </a:cubicBezTo>
                  <a:lnTo>
                    <a:pt x="12876" y="13068"/>
                  </a:lnTo>
                  <a:cubicBezTo>
                    <a:pt x="14308" y="13068"/>
                    <a:pt x="15452" y="13895"/>
                    <a:pt x="15548" y="14974"/>
                  </a:cubicBezTo>
                  <a:lnTo>
                    <a:pt x="15882" y="20950"/>
                  </a:lnTo>
                  <a:lnTo>
                    <a:pt x="14735" y="20950"/>
                  </a:lnTo>
                  <a:lnTo>
                    <a:pt x="14401" y="15011"/>
                  </a:lnTo>
                  <a:cubicBezTo>
                    <a:pt x="14356" y="14399"/>
                    <a:pt x="13688" y="13931"/>
                    <a:pt x="12876" y="13931"/>
                  </a:cubicBezTo>
                  <a:lnTo>
                    <a:pt x="3531" y="13931"/>
                  </a:lnTo>
                  <a:cubicBezTo>
                    <a:pt x="3531" y="13859"/>
                    <a:pt x="3531" y="13822"/>
                    <a:pt x="3531" y="13788"/>
                  </a:cubicBezTo>
                  <a:lnTo>
                    <a:pt x="3531" y="13068"/>
                  </a:lnTo>
                  <a:lnTo>
                    <a:pt x="8538" y="13068"/>
                  </a:lnTo>
                  <a:cubicBezTo>
                    <a:pt x="8776" y="13068"/>
                    <a:pt x="8966" y="12959"/>
                    <a:pt x="8966" y="12816"/>
                  </a:cubicBezTo>
                  <a:cubicBezTo>
                    <a:pt x="9014" y="12600"/>
                    <a:pt x="8824" y="12454"/>
                    <a:pt x="8587" y="12454"/>
                  </a:cubicBezTo>
                  <a:lnTo>
                    <a:pt x="3531" y="12454"/>
                  </a:lnTo>
                  <a:lnTo>
                    <a:pt x="3531" y="11411"/>
                  </a:lnTo>
                  <a:cubicBezTo>
                    <a:pt x="3531" y="11123"/>
                    <a:pt x="3197" y="10871"/>
                    <a:pt x="2863" y="10871"/>
                  </a:cubicBezTo>
                  <a:lnTo>
                    <a:pt x="1339" y="10871"/>
                  </a:lnTo>
                  <a:cubicBezTo>
                    <a:pt x="1147" y="10871"/>
                    <a:pt x="957" y="10800"/>
                    <a:pt x="909" y="10655"/>
                  </a:cubicBezTo>
                  <a:cubicBezTo>
                    <a:pt x="813" y="10511"/>
                    <a:pt x="813" y="10368"/>
                    <a:pt x="957" y="10223"/>
                  </a:cubicBezTo>
                  <a:lnTo>
                    <a:pt x="3341" y="8207"/>
                  </a:lnTo>
                  <a:cubicBezTo>
                    <a:pt x="3483" y="8101"/>
                    <a:pt x="3579" y="7848"/>
                    <a:pt x="3579" y="7848"/>
                  </a:cubicBezTo>
                  <a:lnTo>
                    <a:pt x="3579" y="7776"/>
                  </a:lnTo>
                  <a:cubicBezTo>
                    <a:pt x="3579" y="7776"/>
                    <a:pt x="4533" y="4067"/>
                    <a:pt x="6296" y="2736"/>
                  </a:cubicBezTo>
                  <a:cubicBezTo>
                    <a:pt x="8108" y="1404"/>
                    <a:pt x="10444" y="648"/>
                    <a:pt x="12972" y="648"/>
                  </a:cubicBezTo>
                  <a:lnTo>
                    <a:pt x="13020" y="648"/>
                  </a:lnTo>
                  <a:cubicBezTo>
                    <a:pt x="16023" y="648"/>
                    <a:pt x="18931" y="1800"/>
                    <a:pt x="20697" y="3672"/>
                  </a:cubicBezTo>
                  <a:cubicBezTo>
                    <a:pt x="20783" y="3759"/>
                    <a:pt x="20906" y="3807"/>
                    <a:pt x="21029" y="3807"/>
                  </a:cubicBezTo>
                  <a:cubicBezTo>
                    <a:pt x="21112" y="3807"/>
                    <a:pt x="21194" y="3787"/>
                    <a:pt x="21269" y="3745"/>
                  </a:cubicBezTo>
                  <a:cubicBezTo>
                    <a:pt x="21459" y="3636"/>
                    <a:pt x="21507" y="3456"/>
                    <a:pt x="21363" y="3311"/>
                  </a:cubicBezTo>
                  <a:cubicBezTo>
                    <a:pt x="19457" y="1259"/>
                    <a:pt x="16309" y="36"/>
                    <a:pt x="13020" y="0"/>
                  </a:cubicBezTo>
                  <a:close/>
                </a:path>
              </a:pathLst>
            </a:custGeom>
            <a:solidFill>
              <a:srgbClr val="1E1614"/>
            </a:solidFill>
            <a:ln w="12700" cap="flat">
              <a:noFill/>
              <a:miter lim="400000"/>
            </a:ln>
            <a:effectLst/>
          </p:spPr>
          <p:txBody>
            <a:bodyPr wrap="square" lIns="45677" tIns="45677" rIns="45677" bIns="45677" numCol="1" anchor="ctr">
              <a:noAutofit/>
            </a:bodyPr>
            <a:lstStyle/>
            <a:p>
              <a:endParaRPr sz="1399"/>
            </a:p>
          </p:txBody>
        </p:sp>
      </p:grpSp>
      <p:grpSp>
        <p:nvGrpSpPr>
          <p:cNvPr id="1343" name="Google Shape;2367;p29"/>
          <p:cNvGrpSpPr/>
          <p:nvPr/>
        </p:nvGrpSpPr>
        <p:grpSpPr>
          <a:xfrm>
            <a:off x="551241" y="3129339"/>
            <a:ext cx="351738" cy="317612"/>
            <a:chOff x="0" y="32"/>
            <a:chExt cx="352063" cy="317904"/>
          </a:xfrm>
        </p:grpSpPr>
        <p:sp>
          <p:nvSpPr>
            <p:cNvPr id="1330" name="Google Shape;2368;p29"/>
            <p:cNvSpPr/>
            <p:nvPr/>
          </p:nvSpPr>
          <p:spPr>
            <a:xfrm>
              <a:off x="42327" y="5566"/>
              <a:ext cx="74595" cy="263621"/>
            </a:xfrm>
            <a:custGeom>
              <a:avLst/>
              <a:gdLst/>
              <a:ahLst/>
              <a:cxnLst>
                <a:cxn ang="0">
                  <a:pos x="wd2" y="hd2"/>
                </a:cxn>
                <a:cxn ang="5400000">
                  <a:pos x="wd2" y="hd2"/>
                </a:cxn>
                <a:cxn ang="10800000">
                  <a:pos x="wd2" y="hd2"/>
                </a:cxn>
                <a:cxn ang="16200000">
                  <a:pos x="wd2" y="hd2"/>
                </a:cxn>
              </a:cxnLst>
              <a:rect l="0" t="0" r="r" b="b"/>
              <a:pathLst>
                <a:path w="21378" h="21600" extrusionOk="0">
                  <a:moveTo>
                    <a:pt x="20750" y="0"/>
                  </a:moveTo>
                  <a:cubicBezTo>
                    <a:pt x="20571" y="0"/>
                    <a:pt x="20392" y="19"/>
                    <a:pt x="20212" y="70"/>
                  </a:cubicBezTo>
                  <a:cubicBezTo>
                    <a:pt x="20212" y="70"/>
                    <a:pt x="20042" y="70"/>
                    <a:pt x="20042" y="119"/>
                  </a:cubicBezTo>
                  <a:cubicBezTo>
                    <a:pt x="7241" y="3055"/>
                    <a:pt x="0" y="7536"/>
                    <a:pt x="0" y="12205"/>
                  </a:cubicBezTo>
                  <a:lnTo>
                    <a:pt x="0" y="20151"/>
                  </a:lnTo>
                  <a:cubicBezTo>
                    <a:pt x="0" y="20874"/>
                    <a:pt x="2020" y="21549"/>
                    <a:pt x="4550" y="21597"/>
                  </a:cubicBezTo>
                  <a:cubicBezTo>
                    <a:pt x="4654" y="21597"/>
                    <a:pt x="4758" y="21600"/>
                    <a:pt x="4862" y="21600"/>
                  </a:cubicBezTo>
                  <a:cubicBezTo>
                    <a:pt x="7590" y="21600"/>
                    <a:pt x="9941" y="20990"/>
                    <a:pt x="9941" y="20199"/>
                  </a:cubicBezTo>
                  <a:lnTo>
                    <a:pt x="9941" y="9894"/>
                  </a:lnTo>
                  <a:cubicBezTo>
                    <a:pt x="9941" y="8016"/>
                    <a:pt x="10951" y="6186"/>
                    <a:pt x="13311" y="4405"/>
                  </a:cubicBezTo>
                  <a:cubicBezTo>
                    <a:pt x="15162" y="2912"/>
                    <a:pt x="17852" y="1563"/>
                    <a:pt x="21222" y="310"/>
                  </a:cubicBezTo>
                  <a:cubicBezTo>
                    <a:pt x="21600" y="167"/>
                    <a:pt x="21232" y="0"/>
                    <a:pt x="20750" y="0"/>
                  </a:cubicBezTo>
                  <a:close/>
                </a:path>
              </a:pathLst>
            </a:custGeom>
            <a:solidFill>
              <a:srgbClr val="1E1614"/>
            </a:solidFill>
            <a:ln w="12700" cap="flat">
              <a:noFill/>
              <a:miter lim="400000"/>
            </a:ln>
            <a:effectLst/>
          </p:spPr>
          <p:txBody>
            <a:bodyPr wrap="square" lIns="45677" tIns="45677" rIns="45677" bIns="45677" numCol="1" anchor="ctr">
              <a:noAutofit/>
            </a:bodyPr>
            <a:lstStyle/>
            <a:p>
              <a:endParaRPr sz="1399"/>
            </a:p>
          </p:txBody>
        </p:sp>
        <p:sp>
          <p:nvSpPr>
            <p:cNvPr id="1331" name="Google Shape;2369;p29"/>
            <p:cNvSpPr/>
            <p:nvPr/>
          </p:nvSpPr>
          <p:spPr>
            <a:xfrm>
              <a:off x="255679" y="5566"/>
              <a:ext cx="74594" cy="263621"/>
            </a:xfrm>
            <a:custGeom>
              <a:avLst/>
              <a:gdLst/>
              <a:ahLst/>
              <a:cxnLst>
                <a:cxn ang="0">
                  <a:pos x="wd2" y="hd2"/>
                </a:cxn>
                <a:cxn ang="5400000">
                  <a:pos x="wd2" y="hd2"/>
                </a:cxn>
                <a:cxn ang="10800000">
                  <a:pos x="wd2" y="hd2"/>
                </a:cxn>
                <a:cxn ang="16200000">
                  <a:pos x="wd2" y="hd2"/>
                </a:cxn>
              </a:cxnLst>
              <a:rect l="0" t="0" r="r" b="b"/>
              <a:pathLst>
                <a:path w="21378" h="21600" extrusionOk="0">
                  <a:moveTo>
                    <a:pt x="20741" y="0"/>
                  </a:moveTo>
                  <a:cubicBezTo>
                    <a:pt x="20571" y="0"/>
                    <a:pt x="20392" y="19"/>
                    <a:pt x="20212" y="70"/>
                  </a:cubicBezTo>
                  <a:cubicBezTo>
                    <a:pt x="20212" y="70"/>
                    <a:pt x="20042" y="70"/>
                    <a:pt x="20042" y="119"/>
                  </a:cubicBezTo>
                  <a:cubicBezTo>
                    <a:pt x="7241" y="3055"/>
                    <a:pt x="0" y="7536"/>
                    <a:pt x="0" y="12205"/>
                  </a:cubicBezTo>
                  <a:lnTo>
                    <a:pt x="0" y="20151"/>
                  </a:lnTo>
                  <a:cubicBezTo>
                    <a:pt x="0" y="20874"/>
                    <a:pt x="2020" y="21549"/>
                    <a:pt x="4550" y="21597"/>
                  </a:cubicBezTo>
                  <a:cubicBezTo>
                    <a:pt x="4654" y="21597"/>
                    <a:pt x="4758" y="21600"/>
                    <a:pt x="4852" y="21600"/>
                  </a:cubicBezTo>
                  <a:cubicBezTo>
                    <a:pt x="7590" y="21600"/>
                    <a:pt x="9941" y="20990"/>
                    <a:pt x="9941" y="20199"/>
                  </a:cubicBezTo>
                  <a:lnTo>
                    <a:pt x="9941" y="9894"/>
                  </a:lnTo>
                  <a:cubicBezTo>
                    <a:pt x="9941" y="8016"/>
                    <a:pt x="10951" y="6186"/>
                    <a:pt x="13311" y="4405"/>
                  </a:cubicBezTo>
                  <a:cubicBezTo>
                    <a:pt x="15162" y="2912"/>
                    <a:pt x="17852" y="1563"/>
                    <a:pt x="21222" y="310"/>
                  </a:cubicBezTo>
                  <a:cubicBezTo>
                    <a:pt x="21600" y="167"/>
                    <a:pt x="21232" y="0"/>
                    <a:pt x="20741" y="0"/>
                  </a:cubicBezTo>
                  <a:close/>
                </a:path>
              </a:pathLst>
            </a:custGeom>
            <a:solidFill>
              <a:srgbClr val="1E1614"/>
            </a:solidFill>
            <a:ln w="12700" cap="flat">
              <a:noFill/>
              <a:miter lim="400000"/>
            </a:ln>
            <a:effectLst/>
          </p:spPr>
          <p:txBody>
            <a:bodyPr wrap="square" lIns="45677" tIns="45677" rIns="45677" bIns="45677" numCol="1" anchor="ctr">
              <a:noAutofit/>
            </a:bodyPr>
            <a:lstStyle/>
            <a:p>
              <a:endParaRPr sz="1399"/>
            </a:p>
          </p:txBody>
        </p:sp>
        <p:sp>
          <p:nvSpPr>
            <p:cNvPr id="1332" name="Google Shape;2370;p29"/>
            <p:cNvSpPr/>
            <p:nvPr/>
          </p:nvSpPr>
          <p:spPr>
            <a:xfrm>
              <a:off x="4709" y="93417"/>
              <a:ext cx="340898" cy="219217"/>
            </a:xfrm>
            <a:custGeom>
              <a:avLst/>
              <a:gdLst/>
              <a:ahLst/>
              <a:cxnLst>
                <a:cxn ang="0">
                  <a:pos x="wd2" y="hd2"/>
                </a:cxn>
                <a:cxn ang="5400000">
                  <a:pos x="wd2" y="hd2"/>
                </a:cxn>
                <a:cxn ang="10800000">
                  <a:pos x="wd2" y="hd2"/>
                </a:cxn>
                <a:cxn ang="16200000">
                  <a:pos x="wd2" y="hd2"/>
                </a:cxn>
              </a:cxnLst>
              <a:rect l="0" t="0" r="r" b="b"/>
              <a:pathLst>
                <a:path w="21600" h="21600" extrusionOk="0">
                  <a:moveTo>
                    <a:pt x="447" y="0"/>
                  </a:moveTo>
                  <a:cubicBezTo>
                    <a:pt x="186" y="0"/>
                    <a:pt x="38" y="289"/>
                    <a:pt x="38" y="636"/>
                  </a:cubicBezTo>
                  <a:lnTo>
                    <a:pt x="0" y="6254"/>
                  </a:lnTo>
                  <a:lnTo>
                    <a:pt x="0" y="20905"/>
                  </a:lnTo>
                  <a:cubicBezTo>
                    <a:pt x="0" y="21253"/>
                    <a:pt x="186" y="21600"/>
                    <a:pt x="447" y="21600"/>
                  </a:cubicBezTo>
                  <a:lnTo>
                    <a:pt x="19999" y="21600"/>
                  </a:lnTo>
                  <a:lnTo>
                    <a:pt x="21226" y="21542"/>
                  </a:lnTo>
                  <a:cubicBezTo>
                    <a:pt x="21452" y="21542"/>
                    <a:pt x="21600" y="21253"/>
                    <a:pt x="21600" y="20905"/>
                  </a:cubicBezTo>
                  <a:lnTo>
                    <a:pt x="21600" y="636"/>
                  </a:lnTo>
                  <a:cubicBezTo>
                    <a:pt x="21600" y="289"/>
                    <a:pt x="21452" y="0"/>
                    <a:pt x="21226" y="0"/>
                  </a:cubicBezTo>
                  <a:close/>
                </a:path>
              </a:pathLst>
            </a:custGeom>
            <a:solidFill>
              <a:srgbClr val="F7F1DA"/>
            </a:solidFill>
            <a:ln w="12700" cap="flat">
              <a:noFill/>
              <a:miter lim="400000"/>
            </a:ln>
            <a:effectLst/>
          </p:spPr>
          <p:txBody>
            <a:bodyPr wrap="square" lIns="45677" tIns="45677" rIns="45677" bIns="45677" numCol="1" anchor="ctr">
              <a:noAutofit/>
            </a:bodyPr>
            <a:lstStyle/>
            <a:p>
              <a:endParaRPr sz="1399"/>
            </a:p>
          </p:txBody>
        </p:sp>
        <p:sp>
          <p:nvSpPr>
            <p:cNvPr id="1333" name="Google Shape;2371;p29"/>
            <p:cNvSpPr/>
            <p:nvPr/>
          </p:nvSpPr>
          <p:spPr>
            <a:xfrm>
              <a:off x="4709" y="92824"/>
              <a:ext cx="342084" cy="78168"/>
            </a:xfrm>
            <a:custGeom>
              <a:avLst/>
              <a:gdLst/>
              <a:ahLst/>
              <a:cxnLst>
                <a:cxn ang="0">
                  <a:pos x="wd2" y="hd2"/>
                </a:cxn>
                <a:cxn ang="5400000">
                  <a:pos x="wd2" y="hd2"/>
                </a:cxn>
                <a:cxn ang="10800000">
                  <a:pos x="wd2" y="hd2"/>
                </a:cxn>
                <a:cxn ang="16200000">
                  <a:pos x="wd2" y="hd2"/>
                </a:cxn>
              </a:cxnLst>
              <a:rect l="0" t="0" r="r" b="b"/>
              <a:pathLst>
                <a:path w="21600" h="21600" extrusionOk="0">
                  <a:moveTo>
                    <a:pt x="445" y="0"/>
                  </a:moveTo>
                  <a:cubicBezTo>
                    <a:pt x="185" y="0"/>
                    <a:pt x="0" y="974"/>
                    <a:pt x="0" y="1948"/>
                  </a:cubicBezTo>
                  <a:lnTo>
                    <a:pt x="0" y="17704"/>
                  </a:lnTo>
                  <a:cubicBezTo>
                    <a:pt x="1782" y="17704"/>
                    <a:pt x="1782" y="21600"/>
                    <a:pt x="3600" y="21600"/>
                  </a:cubicBezTo>
                  <a:cubicBezTo>
                    <a:pt x="5381" y="21600"/>
                    <a:pt x="5381" y="17704"/>
                    <a:pt x="7201" y="17704"/>
                  </a:cubicBezTo>
                  <a:cubicBezTo>
                    <a:pt x="8981" y="17704"/>
                    <a:pt x="8981" y="21600"/>
                    <a:pt x="10799" y="21600"/>
                  </a:cubicBezTo>
                  <a:cubicBezTo>
                    <a:pt x="12581" y="21600"/>
                    <a:pt x="12581" y="17704"/>
                    <a:pt x="14399" y="17704"/>
                  </a:cubicBezTo>
                  <a:cubicBezTo>
                    <a:pt x="16182" y="17704"/>
                    <a:pt x="16182" y="21600"/>
                    <a:pt x="18000" y="21600"/>
                  </a:cubicBezTo>
                  <a:cubicBezTo>
                    <a:pt x="19187" y="21600"/>
                    <a:pt x="19595" y="19816"/>
                    <a:pt x="20300" y="18678"/>
                  </a:cubicBezTo>
                  <a:cubicBezTo>
                    <a:pt x="20485" y="18350"/>
                    <a:pt x="20708" y="16239"/>
                    <a:pt x="20968" y="16075"/>
                  </a:cubicBezTo>
                  <a:cubicBezTo>
                    <a:pt x="20976" y="16066"/>
                    <a:pt x="20984" y="16066"/>
                    <a:pt x="20993" y="16066"/>
                  </a:cubicBezTo>
                  <a:cubicBezTo>
                    <a:pt x="21169" y="16066"/>
                    <a:pt x="21350" y="17704"/>
                    <a:pt x="21600" y="17704"/>
                  </a:cubicBezTo>
                  <a:lnTo>
                    <a:pt x="21525" y="13317"/>
                  </a:lnTo>
                  <a:lnTo>
                    <a:pt x="21525" y="1948"/>
                  </a:lnTo>
                  <a:cubicBezTo>
                    <a:pt x="21525" y="974"/>
                    <a:pt x="21377" y="164"/>
                    <a:pt x="21153" y="164"/>
                  </a:cubicBezTo>
                  <a:lnTo>
                    <a:pt x="19892" y="0"/>
                  </a:lnTo>
                  <a:close/>
                </a:path>
              </a:pathLst>
            </a:custGeom>
            <a:solidFill>
              <a:srgbClr val="F4D264"/>
            </a:solidFill>
            <a:ln w="12700" cap="flat">
              <a:noFill/>
              <a:miter lim="400000"/>
            </a:ln>
            <a:effectLst/>
          </p:spPr>
          <p:txBody>
            <a:bodyPr wrap="square" lIns="45677" tIns="45677" rIns="45677" bIns="45677" numCol="1" anchor="ctr">
              <a:noAutofit/>
            </a:bodyPr>
            <a:lstStyle/>
            <a:p>
              <a:endParaRPr sz="1399"/>
            </a:p>
          </p:txBody>
        </p:sp>
        <p:sp>
          <p:nvSpPr>
            <p:cNvPr id="1334" name="Google Shape;2372;p29"/>
            <p:cNvSpPr/>
            <p:nvPr/>
          </p:nvSpPr>
          <p:spPr>
            <a:xfrm>
              <a:off x="139302" y="6292"/>
              <a:ext cx="93588" cy="278970"/>
            </a:xfrm>
            <a:custGeom>
              <a:avLst/>
              <a:gdLst/>
              <a:ahLst/>
              <a:cxnLst>
                <a:cxn ang="0">
                  <a:pos x="wd2" y="hd2"/>
                </a:cxn>
                <a:cxn ang="5400000">
                  <a:pos x="wd2" y="hd2"/>
                </a:cxn>
                <a:cxn ang="10800000">
                  <a:pos x="wd2" y="hd2"/>
                </a:cxn>
                <a:cxn ang="16200000">
                  <a:pos x="wd2" y="hd2"/>
                </a:cxn>
              </a:cxnLst>
              <a:rect l="0" t="0" r="r" b="b"/>
              <a:pathLst>
                <a:path w="21472" h="21600" extrusionOk="0">
                  <a:moveTo>
                    <a:pt x="21177" y="0"/>
                  </a:moveTo>
                  <a:cubicBezTo>
                    <a:pt x="21063" y="0"/>
                    <a:pt x="20920" y="18"/>
                    <a:pt x="20769" y="56"/>
                  </a:cubicBezTo>
                  <a:cubicBezTo>
                    <a:pt x="20769" y="56"/>
                    <a:pt x="20708" y="36"/>
                    <a:pt x="20670" y="36"/>
                  </a:cubicBezTo>
                  <a:cubicBezTo>
                    <a:pt x="20648" y="36"/>
                    <a:pt x="20633" y="41"/>
                    <a:pt x="20633" y="56"/>
                  </a:cubicBezTo>
                  <a:cubicBezTo>
                    <a:pt x="18743" y="556"/>
                    <a:pt x="16854" y="1102"/>
                    <a:pt x="15236" y="1739"/>
                  </a:cubicBezTo>
                  <a:cubicBezTo>
                    <a:pt x="8359" y="4379"/>
                    <a:pt x="4452" y="7884"/>
                    <a:pt x="4452" y="11477"/>
                  </a:cubicBezTo>
                  <a:lnTo>
                    <a:pt x="4452" y="13982"/>
                  </a:lnTo>
                  <a:cubicBezTo>
                    <a:pt x="4452" y="15119"/>
                    <a:pt x="3507" y="16257"/>
                    <a:pt x="1617" y="17167"/>
                  </a:cubicBezTo>
                  <a:cubicBezTo>
                    <a:pt x="537" y="17621"/>
                    <a:pt x="0" y="18167"/>
                    <a:pt x="0" y="18805"/>
                  </a:cubicBezTo>
                  <a:cubicBezTo>
                    <a:pt x="0" y="20169"/>
                    <a:pt x="2970" y="21353"/>
                    <a:pt x="6878" y="21580"/>
                  </a:cubicBezTo>
                  <a:cubicBezTo>
                    <a:pt x="7104" y="21595"/>
                    <a:pt x="7331" y="21600"/>
                    <a:pt x="7550" y="21600"/>
                  </a:cubicBezTo>
                  <a:cubicBezTo>
                    <a:pt x="7989" y="21600"/>
                    <a:pt x="8404" y="21580"/>
                    <a:pt x="8767" y="21580"/>
                  </a:cubicBezTo>
                  <a:cubicBezTo>
                    <a:pt x="13218" y="21536"/>
                    <a:pt x="16589" y="20396"/>
                    <a:pt x="16725" y="18896"/>
                  </a:cubicBezTo>
                  <a:cubicBezTo>
                    <a:pt x="16854" y="18259"/>
                    <a:pt x="16317" y="17621"/>
                    <a:pt x="15236" y="17167"/>
                  </a:cubicBezTo>
                  <a:cubicBezTo>
                    <a:pt x="13218" y="16211"/>
                    <a:pt x="12138" y="15073"/>
                    <a:pt x="12138" y="13890"/>
                  </a:cubicBezTo>
                  <a:lnTo>
                    <a:pt x="12138" y="9202"/>
                  </a:lnTo>
                  <a:cubicBezTo>
                    <a:pt x="12138" y="7292"/>
                    <a:pt x="13218" y="5471"/>
                    <a:pt x="15372" y="3742"/>
                  </a:cubicBezTo>
                  <a:cubicBezTo>
                    <a:pt x="16854" y="2466"/>
                    <a:pt x="18879" y="1329"/>
                    <a:pt x="21305" y="237"/>
                  </a:cubicBezTo>
                  <a:cubicBezTo>
                    <a:pt x="21600" y="107"/>
                    <a:pt x="21472" y="0"/>
                    <a:pt x="21177" y="0"/>
                  </a:cubicBezTo>
                  <a:close/>
                </a:path>
              </a:pathLst>
            </a:custGeom>
            <a:solidFill>
              <a:srgbClr val="1E1614"/>
            </a:solidFill>
            <a:ln w="12700" cap="flat">
              <a:noFill/>
              <a:miter lim="400000"/>
            </a:ln>
            <a:effectLst/>
          </p:spPr>
          <p:txBody>
            <a:bodyPr wrap="square" lIns="45677" tIns="45677" rIns="45677" bIns="45677" numCol="1" anchor="ctr">
              <a:noAutofit/>
            </a:bodyPr>
            <a:lstStyle/>
            <a:p>
              <a:endParaRPr sz="1399"/>
            </a:p>
          </p:txBody>
        </p:sp>
        <p:sp>
          <p:nvSpPr>
            <p:cNvPr id="1335" name="Google Shape;2373;p29"/>
            <p:cNvSpPr/>
            <p:nvPr/>
          </p:nvSpPr>
          <p:spPr>
            <a:xfrm>
              <a:off x="-1" y="239341"/>
              <a:ext cx="66056" cy="78596"/>
            </a:xfrm>
            <a:custGeom>
              <a:avLst/>
              <a:gdLst/>
              <a:ahLst/>
              <a:cxnLst>
                <a:cxn ang="0">
                  <a:pos x="wd2" y="hd2"/>
                </a:cxn>
                <a:cxn ang="5400000">
                  <a:pos x="wd2" y="hd2"/>
                </a:cxn>
                <a:cxn ang="10800000">
                  <a:pos x="wd2" y="hd2"/>
                </a:cxn>
                <a:cxn ang="16200000">
                  <a:pos x="wd2" y="hd2"/>
                </a:cxn>
              </a:cxnLst>
              <a:rect l="0" t="0" r="r" b="b"/>
              <a:pathLst>
                <a:path w="20925" h="21600" extrusionOk="0">
                  <a:moveTo>
                    <a:pt x="1628" y="0"/>
                  </a:moveTo>
                  <a:cubicBezTo>
                    <a:pt x="710" y="0"/>
                    <a:pt x="0" y="625"/>
                    <a:pt x="0" y="1403"/>
                  </a:cubicBezTo>
                  <a:lnTo>
                    <a:pt x="0" y="20142"/>
                  </a:lnTo>
                  <a:cubicBezTo>
                    <a:pt x="0" y="20948"/>
                    <a:pt x="751" y="21600"/>
                    <a:pt x="1680" y="21600"/>
                  </a:cubicBezTo>
                  <a:lnTo>
                    <a:pt x="19743" y="21600"/>
                  </a:lnTo>
                  <a:cubicBezTo>
                    <a:pt x="20108" y="21600"/>
                    <a:pt x="20296" y="21600"/>
                    <a:pt x="20296" y="21437"/>
                  </a:cubicBezTo>
                  <a:cubicBezTo>
                    <a:pt x="21600" y="20142"/>
                    <a:pt x="20671" y="18848"/>
                    <a:pt x="19367" y="18848"/>
                  </a:cubicBezTo>
                  <a:lnTo>
                    <a:pt x="3537" y="18848"/>
                  </a:lnTo>
                  <a:cubicBezTo>
                    <a:pt x="3360" y="18848"/>
                    <a:pt x="3172" y="18685"/>
                    <a:pt x="3172" y="18531"/>
                  </a:cubicBezTo>
                  <a:lnTo>
                    <a:pt x="3172" y="923"/>
                  </a:lnTo>
                  <a:cubicBezTo>
                    <a:pt x="3172" y="760"/>
                    <a:pt x="3172" y="597"/>
                    <a:pt x="2984" y="435"/>
                  </a:cubicBezTo>
                  <a:cubicBezTo>
                    <a:pt x="2515" y="136"/>
                    <a:pt x="2056" y="0"/>
                    <a:pt x="1628" y="0"/>
                  </a:cubicBezTo>
                  <a:close/>
                </a:path>
              </a:pathLst>
            </a:custGeom>
            <a:solidFill>
              <a:srgbClr val="1E1614"/>
            </a:solidFill>
            <a:ln w="12700" cap="flat">
              <a:noFill/>
              <a:miter lim="400000"/>
            </a:ln>
            <a:effectLst/>
          </p:spPr>
          <p:txBody>
            <a:bodyPr wrap="square" lIns="45677" tIns="45677" rIns="45677" bIns="45677" numCol="1" anchor="ctr">
              <a:noAutofit/>
            </a:bodyPr>
            <a:lstStyle/>
            <a:p>
              <a:endParaRPr sz="1399"/>
            </a:p>
          </p:txBody>
        </p:sp>
        <p:sp>
          <p:nvSpPr>
            <p:cNvPr id="1336" name="Google Shape;2374;p29"/>
            <p:cNvSpPr/>
            <p:nvPr/>
          </p:nvSpPr>
          <p:spPr>
            <a:xfrm>
              <a:off x="-1" y="32"/>
              <a:ext cx="352065" cy="317905"/>
            </a:xfrm>
            <a:custGeom>
              <a:avLst/>
              <a:gdLst/>
              <a:ahLst/>
              <a:cxnLst>
                <a:cxn ang="0">
                  <a:pos x="wd2" y="hd2"/>
                </a:cxn>
                <a:cxn ang="5400000">
                  <a:pos x="wd2" y="hd2"/>
                </a:cxn>
                <a:cxn ang="10800000">
                  <a:pos x="wd2" y="hd2"/>
                </a:cxn>
                <a:cxn ang="16200000">
                  <a:pos x="wd2" y="hd2"/>
                </a:cxn>
              </a:cxnLst>
              <a:rect l="0" t="0" r="r" b="b"/>
              <a:pathLst>
                <a:path w="21600" h="21600" extrusionOk="0">
                  <a:moveTo>
                    <a:pt x="6059" y="1752"/>
                  </a:moveTo>
                  <a:cubicBezTo>
                    <a:pt x="5770" y="2312"/>
                    <a:pt x="5481" y="2910"/>
                    <a:pt x="5265" y="3550"/>
                  </a:cubicBezTo>
                  <a:cubicBezTo>
                    <a:pt x="4978" y="4308"/>
                    <a:pt x="4761" y="5107"/>
                    <a:pt x="4616" y="5944"/>
                  </a:cubicBezTo>
                  <a:lnTo>
                    <a:pt x="3678" y="5944"/>
                  </a:lnTo>
                  <a:cubicBezTo>
                    <a:pt x="4220" y="4387"/>
                    <a:pt x="5014" y="2950"/>
                    <a:pt x="6059" y="1752"/>
                  </a:cubicBezTo>
                  <a:close/>
                  <a:moveTo>
                    <a:pt x="19149" y="1752"/>
                  </a:moveTo>
                  <a:cubicBezTo>
                    <a:pt x="18823" y="2312"/>
                    <a:pt x="18571" y="2910"/>
                    <a:pt x="18354" y="3550"/>
                  </a:cubicBezTo>
                  <a:cubicBezTo>
                    <a:pt x="18067" y="4308"/>
                    <a:pt x="17851" y="5107"/>
                    <a:pt x="17706" y="5944"/>
                  </a:cubicBezTo>
                  <a:lnTo>
                    <a:pt x="16768" y="5944"/>
                  </a:lnTo>
                  <a:cubicBezTo>
                    <a:pt x="17310" y="4387"/>
                    <a:pt x="18102" y="2950"/>
                    <a:pt x="19149" y="1752"/>
                  </a:cubicBezTo>
                  <a:close/>
                  <a:moveTo>
                    <a:pt x="9953" y="6663"/>
                  </a:moveTo>
                  <a:cubicBezTo>
                    <a:pt x="9628" y="7903"/>
                    <a:pt x="9448" y="9178"/>
                    <a:pt x="9448" y="10456"/>
                  </a:cubicBezTo>
                  <a:lnTo>
                    <a:pt x="9448" y="10938"/>
                  </a:lnTo>
                  <a:cubicBezTo>
                    <a:pt x="9377" y="10897"/>
                    <a:pt x="9268" y="10857"/>
                    <a:pt x="9195" y="10776"/>
                  </a:cubicBezTo>
                  <a:cubicBezTo>
                    <a:pt x="8763" y="10577"/>
                    <a:pt x="8258" y="10298"/>
                    <a:pt x="7320" y="10298"/>
                  </a:cubicBezTo>
                  <a:cubicBezTo>
                    <a:pt x="6384" y="10298"/>
                    <a:pt x="5879" y="10577"/>
                    <a:pt x="5410" y="10776"/>
                  </a:cubicBezTo>
                  <a:cubicBezTo>
                    <a:pt x="5014" y="11016"/>
                    <a:pt x="4616" y="11215"/>
                    <a:pt x="3824" y="11215"/>
                  </a:cubicBezTo>
                  <a:cubicBezTo>
                    <a:pt x="2993" y="11215"/>
                    <a:pt x="2597" y="11016"/>
                    <a:pt x="2201" y="10776"/>
                  </a:cubicBezTo>
                  <a:cubicBezTo>
                    <a:pt x="1805" y="10577"/>
                    <a:pt x="1370" y="10338"/>
                    <a:pt x="614" y="10298"/>
                  </a:cubicBezTo>
                  <a:lnTo>
                    <a:pt x="614" y="6743"/>
                  </a:lnTo>
                  <a:cubicBezTo>
                    <a:pt x="614" y="6703"/>
                    <a:pt x="685" y="6663"/>
                    <a:pt x="721" y="6663"/>
                  </a:cubicBezTo>
                  <a:close/>
                  <a:moveTo>
                    <a:pt x="13162" y="1793"/>
                  </a:moveTo>
                  <a:cubicBezTo>
                    <a:pt x="12874" y="2350"/>
                    <a:pt x="12621" y="2950"/>
                    <a:pt x="12368" y="3550"/>
                  </a:cubicBezTo>
                  <a:cubicBezTo>
                    <a:pt x="12045" y="4427"/>
                    <a:pt x="11829" y="5347"/>
                    <a:pt x="11683" y="6224"/>
                  </a:cubicBezTo>
                  <a:cubicBezTo>
                    <a:pt x="11683" y="6264"/>
                    <a:pt x="11683" y="6264"/>
                    <a:pt x="11683" y="6264"/>
                  </a:cubicBezTo>
                  <a:cubicBezTo>
                    <a:pt x="11576" y="6983"/>
                    <a:pt x="11503" y="7742"/>
                    <a:pt x="11503" y="8500"/>
                  </a:cubicBezTo>
                  <a:lnTo>
                    <a:pt x="11503" y="12614"/>
                  </a:lnTo>
                  <a:cubicBezTo>
                    <a:pt x="11503" y="13733"/>
                    <a:pt x="11829" y="14810"/>
                    <a:pt x="12368" y="15689"/>
                  </a:cubicBezTo>
                  <a:cubicBezTo>
                    <a:pt x="12621" y="16047"/>
                    <a:pt x="12766" y="16528"/>
                    <a:pt x="12730" y="17007"/>
                  </a:cubicBezTo>
                  <a:cubicBezTo>
                    <a:pt x="12694" y="18124"/>
                    <a:pt x="11865" y="19044"/>
                    <a:pt x="10891" y="19082"/>
                  </a:cubicBezTo>
                  <a:cubicBezTo>
                    <a:pt x="10349" y="19082"/>
                    <a:pt x="9844" y="18883"/>
                    <a:pt x="9448" y="18485"/>
                  </a:cubicBezTo>
                  <a:cubicBezTo>
                    <a:pt x="9052" y="18046"/>
                    <a:pt x="8836" y="17527"/>
                    <a:pt x="8836" y="16927"/>
                  </a:cubicBezTo>
                  <a:cubicBezTo>
                    <a:pt x="8836" y="16488"/>
                    <a:pt x="8979" y="16047"/>
                    <a:pt x="9195" y="15689"/>
                  </a:cubicBezTo>
                  <a:cubicBezTo>
                    <a:pt x="9737" y="14810"/>
                    <a:pt x="10026" y="13811"/>
                    <a:pt x="10026" y="12695"/>
                  </a:cubicBezTo>
                  <a:lnTo>
                    <a:pt x="10026" y="10497"/>
                  </a:lnTo>
                  <a:cubicBezTo>
                    <a:pt x="10026" y="8661"/>
                    <a:pt x="10422" y="6784"/>
                    <a:pt x="11107" y="5107"/>
                  </a:cubicBezTo>
                  <a:cubicBezTo>
                    <a:pt x="11649" y="3867"/>
                    <a:pt x="12334" y="2751"/>
                    <a:pt x="13162" y="1793"/>
                  </a:cubicBezTo>
                  <a:close/>
                  <a:moveTo>
                    <a:pt x="14173" y="0"/>
                  </a:moveTo>
                  <a:cubicBezTo>
                    <a:pt x="14070" y="0"/>
                    <a:pt x="13969" y="40"/>
                    <a:pt x="13884" y="114"/>
                  </a:cubicBezTo>
                  <a:lnTo>
                    <a:pt x="13811" y="195"/>
                  </a:lnTo>
                  <a:cubicBezTo>
                    <a:pt x="12441" y="1432"/>
                    <a:pt x="11323" y="2990"/>
                    <a:pt x="10566" y="4787"/>
                  </a:cubicBezTo>
                  <a:cubicBezTo>
                    <a:pt x="10422" y="5145"/>
                    <a:pt x="10279" y="5546"/>
                    <a:pt x="10133" y="5944"/>
                  </a:cubicBezTo>
                  <a:lnTo>
                    <a:pt x="5265" y="5944"/>
                  </a:lnTo>
                  <a:cubicBezTo>
                    <a:pt x="5410" y="5226"/>
                    <a:pt x="5590" y="4508"/>
                    <a:pt x="5843" y="3789"/>
                  </a:cubicBezTo>
                  <a:cubicBezTo>
                    <a:pt x="6239" y="2710"/>
                    <a:pt x="6817" y="1672"/>
                    <a:pt x="7465" y="714"/>
                  </a:cubicBezTo>
                  <a:cubicBezTo>
                    <a:pt x="7502" y="674"/>
                    <a:pt x="7538" y="593"/>
                    <a:pt x="7502" y="553"/>
                  </a:cubicBezTo>
                  <a:cubicBezTo>
                    <a:pt x="7451" y="192"/>
                    <a:pt x="7227" y="7"/>
                    <a:pt x="7009" y="7"/>
                  </a:cubicBezTo>
                  <a:cubicBezTo>
                    <a:pt x="6914" y="7"/>
                    <a:pt x="6821" y="43"/>
                    <a:pt x="6744" y="114"/>
                  </a:cubicBezTo>
                  <a:cubicBezTo>
                    <a:pt x="6708" y="154"/>
                    <a:pt x="6671" y="154"/>
                    <a:pt x="6671" y="195"/>
                  </a:cubicBezTo>
                  <a:cubicBezTo>
                    <a:pt x="5014" y="1712"/>
                    <a:pt x="3715" y="3668"/>
                    <a:pt x="2993" y="5944"/>
                  </a:cubicBezTo>
                  <a:lnTo>
                    <a:pt x="325" y="5944"/>
                  </a:lnTo>
                  <a:cubicBezTo>
                    <a:pt x="146" y="5944"/>
                    <a:pt x="0" y="6106"/>
                    <a:pt x="0" y="6305"/>
                  </a:cubicBezTo>
                  <a:lnTo>
                    <a:pt x="0" y="15130"/>
                  </a:lnTo>
                  <a:cubicBezTo>
                    <a:pt x="0" y="15210"/>
                    <a:pt x="0" y="15250"/>
                    <a:pt x="36" y="15250"/>
                  </a:cubicBezTo>
                  <a:cubicBezTo>
                    <a:pt x="123" y="15344"/>
                    <a:pt x="216" y="15385"/>
                    <a:pt x="303" y="15385"/>
                  </a:cubicBezTo>
                  <a:cubicBezTo>
                    <a:pt x="473" y="15385"/>
                    <a:pt x="614" y="15235"/>
                    <a:pt x="614" y="15049"/>
                  </a:cubicBezTo>
                  <a:lnTo>
                    <a:pt x="614" y="11016"/>
                  </a:lnTo>
                  <a:cubicBezTo>
                    <a:pt x="1227" y="11056"/>
                    <a:pt x="1552" y="11255"/>
                    <a:pt x="1912" y="11457"/>
                  </a:cubicBezTo>
                  <a:cubicBezTo>
                    <a:pt x="2344" y="11696"/>
                    <a:pt x="2850" y="11936"/>
                    <a:pt x="3787" y="11936"/>
                  </a:cubicBezTo>
                  <a:cubicBezTo>
                    <a:pt x="4725" y="11936"/>
                    <a:pt x="5230" y="11696"/>
                    <a:pt x="5663" y="11457"/>
                  </a:cubicBezTo>
                  <a:cubicBezTo>
                    <a:pt x="6095" y="11215"/>
                    <a:pt x="6491" y="11016"/>
                    <a:pt x="7286" y="11016"/>
                  </a:cubicBezTo>
                  <a:cubicBezTo>
                    <a:pt x="8078" y="11016"/>
                    <a:pt x="8474" y="11215"/>
                    <a:pt x="8872" y="11457"/>
                  </a:cubicBezTo>
                  <a:cubicBezTo>
                    <a:pt x="9052" y="11535"/>
                    <a:pt x="9195" y="11616"/>
                    <a:pt x="9412" y="11696"/>
                  </a:cubicBezTo>
                  <a:lnTo>
                    <a:pt x="9412" y="12695"/>
                  </a:lnTo>
                  <a:cubicBezTo>
                    <a:pt x="9412" y="13652"/>
                    <a:pt x="9159" y="14530"/>
                    <a:pt x="8690" y="15289"/>
                  </a:cubicBezTo>
                  <a:cubicBezTo>
                    <a:pt x="8367" y="15770"/>
                    <a:pt x="8223" y="16327"/>
                    <a:pt x="8223" y="16927"/>
                  </a:cubicBezTo>
                  <a:cubicBezTo>
                    <a:pt x="8223" y="17686"/>
                    <a:pt x="8510" y="18444"/>
                    <a:pt x="9015" y="18964"/>
                  </a:cubicBezTo>
                  <a:cubicBezTo>
                    <a:pt x="9484" y="19483"/>
                    <a:pt x="10133" y="19763"/>
                    <a:pt x="10782" y="19763"/>
                  </a:cubicBezTo>
                  <a:lnTo>
                    <a:pt x="10891" y="19763"/>
                  </a:lnTo>
                  <a:cubicBezTo>
                    <a:pt x="12225" y="19722"/>
                    <a:pt x="13306" y="18525"/>
                    <a:pt x="13379" y="17007"/>
                  </a:cubicBezTo>
                  <a:cubicBezTo>
                    <a:pt x="13379" y="16408"/>
                    <a:pt x="13235" y="15770"/>
                    <a:pt x="12910" y="15289"/>
                  </a:cubicBezTo>
                  <a:cubicBezTo>
                    <a:pt x="12405" y="14492"/>
                    <a:pt x="12152" y="13612"/>
                    <a:pt x="12152" y="12614"/>
                  </a:cubicBezTo>
                  <a:lnTo>
                    <a:pt x="12152" y="11696"/>
                  </a:lnTo>
                  <a:cubicBezTo>
                    <a:pt x="12334" y="11656"/>
                    <a:pt x="12514" y="11535"/>
                    <a:pt x="12657" y="11457"/>
                  </a:cubicBezTo>
                  <a:cubicBezTo>
                    <a:pt x="13090" y="11255"/>
                    <a:pt x="13488" y="11016"/>
                    <a:pt x="14280" y="11016"/>
                  </a:cubicBezTo>
                  <a:cubicBezTo>
                    <a:pt x="15074" y="11016"/>
                    <a:pt x="15470" y="11255"/>
                    <a:pt x="15903" y="11457"/>
                  </a:cubicBezTo>
                  <a:cubicBezTo>
                    <a:pt x="16335" y="11696"/>
                    <a:pt x="16841" y="11974"/>
                    <a:pt x="17778" y="11974"/>
                  </a:cubicBezTo>
                  <a:cubicBezTo>
                    <a:pt x="18716" y="11974"/>
                    <a:pt x="19221" y="11696"/>
                    <a:pt x="19654" y="11457"/>
                  </a:cubicBezTo>
                  <a:cubicBezTo>
                    <a:pt x="20014" y="11255"/>
                    <a:pt x="20375" y="11097"/>
                    <a:pt x="20951" y="11056"/>
                  </a:cubicBezTo>
                  <a:lnTo>
                    <a:pt x="20951" y="20801"/>
                  </a:lnTo>
                  <a:cubicBezTo>
                    <a:pt x="20951" y="20841"/>
                    <a:pt x="20915" y="20920"/>
                    <a:pt x="20879" y="20920"/>
                  </a:cubicBezTo>
                  <a:lnTo>
                    <a:pt x="5085" y="20920"/>
                  </a:lnTo>
                  <a:cubicBezTo>
                    <a:pt x="4941" y="20920"/>
                    <a:pt x="4796" y="21000"/>
                    <a:pt x="4761" y="21159"/>
                  </a:cubicBezTo>
                  <a:cubicBezTo>
                    <a:pt x="4725" y="21399"/>
                    <a:pt x="4905" y="21600"/>
                    <a:pt x="5085" y="21600"/>
                  </a:cubicBezTo>
                  <a:lnTo>
                    <a:pt x="20879" y="21600"/>
                  </a:lnTo>
                  <a:cubicBezTo>
                    <a:pt x="21277" y="21600"/>
                    <a:pt x="21600" y="21240"/>
                    <a:pt x="21600" y="20801"/>
                  </a:cubicBezTo>
                  <a:lnTo>
                    <a:pt x="21600" y="6824"/>
                  </a:lnTo>
                  <a:cubicBezTo>
                    <a:pt x="21600" y="6345"/>
                    <a:pt x="21277" y="5985"/>
                    <a:pt x="20879" y="5985"/>
                  </a:cubicBezTo>
                  <a:lnTo>
                    <a:pt x="18354" y="5985"/>
                  </a:lnTo>
                  <a:cubicBezTo>
                    <a:pt x="18354" y="5985"/>
                    <a:pt x="18680" y="4508"/>
                    <a:pt x="18932" y="3829"/>
                  </a:cubicBezTo>
                  <a:cubicBezTo>
                    <a:pt x="19328" y="2751"/>
                    <a:pt x="19834" y="1752"/>
                    <a:pt x="20482" y="873"/>
                  </a:cubicBezTo>
                  <a:cubicBezTo>
                    <a:pt x="20626" y="633"/>
                    <a:pt x="20592" y="354"/>
                    <a:pt x="20446" y="195"/>
                  </a:cubicBezTo>
                  <a:cubicBezTo>
                    <a:pt x="20351" y="90"/>
                    <a:pt x="20236" y="40"/>
                    <a:pt x="20123" y="40"/>
                  </a:cubicBezTo>
                  <a:cubicBezTo>
                    <a:pt x="20020" y="40"/>
                    <a:pt x="19919" y="78"/>
                    <a:pt x="19834" y="154"/>
                  </a:cubicBezTo>
                  <a:cubicBezTo>
                    <a:pt x="19797" y="154"/>
                    <a:pt x="19761" y="195"/>
                    <a:pt x="19761" y="195"/>
                  </a:cubicBezTo>
                  <a:cubicBezTo>
                    <a:pt x="18067" y="1712"/>
                    <a:pt x="16804" y="3709"/>
                    <a:pt x="16083" y="5985"/>
                  </a:cubicBezTo>
                  <a:lnTo>
                    <a:pt x="15145" y="5985"/>
                  </a:lnTo>
                  <a:cubicBezTo>
                    <a:pt x="15127" y="5980"/>
                    <a:pt x="15109" y="5978"/>
                    <a:pt x="15090" y="5978"/>
                  </a:cubicBezTo>
                  <a:cubicBezTo>
                    <a:pt x="14937" y="5978"/>
                    <a:pt x="14822" y="6126"/>
                    <a:pt x="14822" y="6305"/>
                  </a:cubicBezTo>
                  <a:cubicBezTo>
                    <a:pt x="14822" y="6504"/>
                    <a:pt x="14965" y="6663"/>
                    <a:pt x="15145" y="6663"/>
                  </a:cubicBezTo>
                  <a:lnTo>
                    <a:pt x="20879" y="6663"/>
                  </a:lnTo>
                  <a:cubicBezTo>
                    <a:pt x="20915" y="6663"/>
                    <a:pt x="20951" y="6703"/>
                    <a:pt x="20951" y="6784"/>
                  </a:cubicBezTo>
                  <a:lnTo>
                    <a:pt x="20951" y="10338"/>
                  </a:lnTo>
                  <a:cubicBezTo>
                    <a:pt x="20230" y="10378"/>
                    <a:pt x="19797" y="10618"/>
                    <a:pt x="19401" y="10817"/>
                  </a:cubicBezTo>
                  <a:cubicBezTo>
                    <a:pt x="18969" y="11056"/>
                    <a:pt x="18571" y="11255"/>
                    <a:pt x="17778" y="11255"/>
                  </a:cubicBezTo>
                  <a:cubicBezTo>
                    <a:pt x="16984" y="11255"/>
                    <a:pt x="16588" y="11056"/>
                    <a:pt x="16192" y="10817"/>
                  </a:cubicBezTo>
                  <a:cubicBezTo>
                    <a:pt x="15723" y="10577"/>
                    <a:pt x="15254" y="10298"/>
                    <a:pt x="14280" y="10298"/>
                  </a:cubicBezTo>
                  <a:cubicBezTo>
                    <a:pt x="13342" y="10298"/>
                    <a:pt x="12837" y="10577"/>
                    <a:pt x="12405" y="10817"/>
                  </a:cubicBezTo>
                  <a:cubicBezTo>
                    <a:pt x="12334" y="10857"/>
                    <a:pt x="12261" y="10897"/>
                    <a:pt x="12152" y="10938"/>
                  </a:cubicBezTo>
                  <a:lnTo>
                    <a:pt x="12152" y="8500"/>
                  </a:lnTo>
                  <a:cubicBezTo>
                    <a:pt x="12152" y="7862"/>
                    <a:pt x="12298" y="6663"/>
                    <a:pt x="12298" y="6663"/>
                  </a:cubicBezTo>
                  <a:lnTo>
                    <a:pt x="13848" y="6663"/>
                  </a:lnTo>
                  <a:cubicBezTo>
                    <a:pt x="13884" y="6663"/>
                    <a:pt x="13920" y="6625"/>
                    <a:pt x="13957" y="6585"/>
                  </a:cubicBezTo>
                  <a:cubicBezTo>
                    <a:pt x="14207" y="6305"/>
                    <a:pt x="14027" y="5944"/>
                    <a:pt x="13738" y="5944"/>
                  </a:cubicBezTo>
                  <a:lnTo>
                    <a:pt x="12405" y="5944"/>
                  </a:lnTo>
                  <a:cubicBezTo>
                    <a:pt x="12550" y="5226"/>
                    <a:pt x="12730" y="4508"/>
                    <a:pt x="12983" y="3789"/>
                  </a:cubicBezTo>
                  <a:cubicBezTo>
                    <a:pt x="13379" y="2751"/>
                    <a:pt x="13884" y="1752"/>
                    <a:pt x="14533" y="833"/>
                  </a:cubicBezTo>
                  <a:cubicBezTo>
                    <a:pt x="14676" y="633"/>
                    <a:pt x="14676" y="354"/>
                    <a:pt x="14496" y="154"/>
                  </a:cubicBezTo>
                  <a:cubicBezTo>
                    <a:pt x="14401" y="49"/>
                    <a:pt x="14286" y="0"/>
                    <a:pt x="14173" y="0"/>
                  </a:cubicBezTo>
                  <a:close/>
                </a:path>
              </a:pathLst>
            </a:custGeom>
            <a:solidFill>
              <a:srgbClr val="1E1614"/>
            </a:solidFill>
            <a:ln w="12700" cap="flat">
              <a:noFill/>
              <a:miter lim="400000"/>
            </a:ln>
            <a:effectLst/>
          </p:spPr>
          <p:txBody>
            <a:bodyPr wrap="square" lIns="45677" tIns="45677" rIns="45677" bIns="45677" numCol="1" anchor="ctr">
              <a:noAutofit/>
            </a:bodyPr>
            <a:lstStyle/>
            <a:p>
              <a:endParaRPr sz="1399"/>
            </a:p>
          </p:txBody>
        </p:sp>
        <p:sp>
          <p:nvSpPr>
            <p:cNvPr id="1337" name="Google Shape;2375;p29"/>
            <p:cNvSpPr/>
            <p:nvPr/>
          </p:nvSpPr>
          <p:spPr>
            <a:xfrm>
              <a:off x="38629" y="20871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1406" y="0"/>
                  </a:moveTo>
                  <a:cubicBezTo>
                    <a:pt x="5061" y="0"/>
                    <a:pt x="0" y="4830"/>
                    <a:pt x="0" y="10800"/>
                  </a:cubicBezTo>
                  <a:cubicBezTo>
                    <a:pt x="0" y="16770"/>
                    <a:pt x="5061" y="21600"/>
                    <a:pt x="11406" y="21600"/>
                  </a:cubicBezTo>
                  <a:cubicBezTo>
                    <a:pt x="16539" y="21600"/>
                    <a:pt x="21600" y="16770"/>
                    <a:pt x="21600" y="10800"/>
                  </a:cubicBezTo>
                  <a:cubicBezTo>
                    <a:pt x="21600" y="4830"/>
                    <a:pt x="16539" y="0"/>
                    <a:pt x="11406" y="0"/>
                  </a:cubicBezTo>
                  <a:close/>
                </a:path>
              </a:pathLst>
            </a:custGeom>
            <a:solidFill>
              <a:srgbClr val="1E1614"/>
            </a:solidFill>
            <a:ln w="12700" cap="flat">
              <a:noFill/>
              <a:miter lim="400000"/>
            </a:ln>
            <a:effectLst/>
          </p:spPr>
          <p:txBody>
            <a:bodyPr wrap="square" lIns="45677" tIns="45677" rIns="45677" bIns="45677" numCol="1" anchor="ctr">
              <a:noAutofit/>
            </a:bodyPr>
            <a:lstStyle/>
            <a:p>
              <a:endParaRPr sz="1399"/>
            </a:p>
          </p:txBody>
        </p:sp>
        <p:sp>
          <p:nvSpPr>
            <p:cNvPr id="1338" name="Google Shape;2376;p29"/>
            <p:cNvSpPr/>
            <p:nvPr/>
          </p:nvSpPr>
          <p:spPr>
            <a:xfrm>
              <a:off x="63301" y="26749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194" y="0"/>
                  </a:moveTo>
                  <a:cubicBezTo>
                    <a:pt x="3850" y="0"/>
                    <a:pt x="0" y="4778"/>
                    <a:pt x="0" y="10766"/>
                  </a:cubicBezTo>
                  <a:cubicBezTo>
                    <a:pt x="0" y="16822"/>
                    <a:pt x="3850" y="21600"/>
                    <a:pt x="10194" y="21600"/>
                  </a:cubicBezTo>
                  <a:cubicBezTo>
                    <a:pt x="16539" y="21600"/>
                    <a:pt x="21600" y="16822"/>
                    <a:pt x="21600" y="10766"/>
                  </a:cubicBezTo>
                  <a:cubicBezTo>
                    <a:pt x="21600" y="4778"/>
                    <a:pt x="16539" y="0"/>
                    <a:pt x="10194" y="0"/>
                  </a:cubicBezTo>
                  <a:close/>
                </a:path>
              </a:pathLst>
            </a:custGeom>
            <a:solidFill>
              <a:srgbClr val="1E1614"/>
            </a:solidFill>
            <a:ln w="12700" cap="flat">
              <a:noFill/>
              <a:miter lim="400000"/>
            </a:ln>
            <a:effectLst/>
          </p:spPr>
          <p:txBody>
            <a:bodyPr wrap="square" lIns="45677" tIns="45677" rIns="45677" bIns="45677" numCol="1" anchor="ctr">
              <a:noAutofit/>
            </a:bodyPr>
            <a:lstStyle/>
            <a:p>
              <a:endParaRPr sz="1399"/>
            </a:p>
          </p:txBody>
        </p:sp>
        <p:sp>
          <p:nvSpPr>
            <p:cNvPr id="1339" name="Google Shape;2377;p29"/>
            <p:cNvSpPr/>
            <p:nvPr/>
          </p:nvSpPr>
          <p:spPr>
            <a:xfrm>
              <a:off x="89752" y="2204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194" y="0"/>
                  </a:moveTo>
                  <a:cubicBezTo>
                    <a:pt x="3850" y="0"/>
                    <a:pt x="0" y="4830"/>
                    <a:pt x="0" y="10800"/>
                  </a:cubicBezTo>
                  <a:cubicBezTo>
                    <a:pt x="0" y="16770"/>
                    <a:pt x="3850" y="21600"/>
                    <a:pt x="10194" y="21600"/>
                  </a:cubicBezTo>
                  <a:cubicBezTo>
                    <a:pt x="16539" y="21600"/>
                    <a:pt x="21600" y="16770"/>
                    <a:pt x="21600" y="10800"/>
                  </a:cubicBezTo>
                  <a:cubicBezTo>
                    <a:pt x="21600" y="4830"/>
                    <a:pt x="16539" y="0"/>
                    <a:pt x="10194" y="0"/>
                  </a:cubicBezTo>
                  <a:close/>
                </a:path>
              </a:pathLst>
            </a:custGeom>
            <a:solidFill>
              <a:srgbClr val="1E1614"/>
            </a:solidFill>
            <a:ln w="12700" cap="flat">
              <a:noFill/>
              <a:miter lim="400000"/>
            </a:ln>
            <a:effectLst/>
          </p:spPr>
          <p:txBody>
            <a:bodyPr wrap="square" lIns="45677" tIns="45677" rIns="45677" bIns="45677" numCol="1" anchor="ctr">
              <a:noAutofit/>
            </a:bodyPr>
            <a:lstStyle/>
            <a:p>
              <a:endParaRPr sz="1399"/>
            </a:p>
          </p:txBody>
        </p:sp>
        <p:sp>
          <p:nvSpPr>
            <p:cNvPr id="1340" name="Google Shape;2378;p29"/>
            <p:cNvSpPr/>
            <p:nvPr/>
          </p:nvSpPr>
          <p:spPr>
            <a:xfrm>
              <a:off x="300469" y="20871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766" y="0"/>
                  </a:moveTo>
                  <a:cubicBezTo>
                    <a:pt x="4778" y="0"/>
                    <a:pt x="0" y="4830"/>
                    <a:pt x="0" y="10800"/>
                  </a:cubicBezTo>
                  <a:cubicBezTo>
                    <a:pt x="0" y="16770"/>
                    <a:pt x="4778" y="21600"/>
                    <a:pt x="10766" y="21600"/>
                  </a:cubicBezTo>
                  <a:cubicBezTo>
                    <a:pt x="16755" y="21600"/>
                    <a:pt x="21600" y="16770"/>
                    <a:pt x="21600" y="10800"/>
                  </a:cubicBezTo>
                  <a:cubicBezTo>
                    <a:pt x="21600" y="4830"/>
                    <a:pt x="16755" y="0"/>
                    <a:pt x="10766" y="0"/>
                  </a:cubicBezTo>
                  <a:close/>
                </a:path>
              </a:pathLst>
            </a:custGeom>
            <a:solidFill>
              <a:srgbClr val="1E1614"/>
            </a:solidFill>
            <a:ln w="12700" cap="flat">
              <a:noFill/>
              <a:miter lim="400000"/>
            </a:ln>
            <a:effectLst/>
          </p:spPr>
          <p:txBody>
            <a:bodyPr wrap="square" lIns="45677" tIns="45677" rIns="45677" bIns="45677" numCol="1" anchor="ctr">
              <a:noAutofit/>
            </a:bodyPr>
            <a:lstStyle/>
            <a:p>
              <a:endParaRPr sz="1399"/>
            </a:p>
          </p:txBody>
        </p:sp>
        <p:sp>
          <p:nvSpPr>
            <p:cNvPr id="1341" name="Google Shape;2379;p29"/>
            <p:cNvSpPr/>
            <p:nvPr/>
          </p:nvSpPr>
          <p:spPr>
            <a:xfrm>
              <a:off x="276061" y="26749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194" y="0"/>
                  </a:moveTo>
                  <a:cubicBezTo>
                    <a:pt x="5133" y="0"/>
                    <a:pt x="0" y="4778"/>
                    <a:pt x="0" y="10766"/>
                  </a:cubicBezTo>
                  <a:cubicBezTo>
                    <a:pt x="0" y="16822"/>
                    <a:pt x="5133" y="21600"/>
                    <a:pt x="10194" y="21600"/>
                  </a:cubicBezTo>
                  <a:cubicBezTo>
                    <a:pt x="16539" y="21600"/>
                    <a:pt x="21600" y="16822"/>
                    <a:pt x="21600" y="10766"/>
                  </a:cubicBezTo>
                  <a:cubicBezTo>
                    <a:pt x="21600" y="4778"/>
                    <a:pt x="16539" y="0"/>
                    <a:pt x="10194" y="0"/>
                  </a:cubicBezTo>
                  <a:close/>
                </a:path>
              </a:pathLst>
            </a:custGeom>
            <a:solidFill>
              <a:srgbClr val="1E1614"/>
            </a:solidFill>
            <a:ln w="12700" cap="flat">
              <a:noFill/>
              <a:miter lim="400000"/>
            </a:ln>
            <a:effectLst/>
          </p:spPr>
          <p:txBody>
            <a:bodyPr wrap="square" lIns="45677" tIns="45677" rIns="45677" bIns="45677" numCol="1" anchor="ctr">
              <a:noAutofit/>
            </a:bodyPr>
            <a:lstStyle/>
            <a:p>
              <a:endParaRPr sz="1399"/>
            </a:p>
          </p:txBody>
        </p:sp>
        <p:sp>
          <p:nvSpPr>
            <p:cNvPr id="1342" name="Google Shape;2380;p29"/>
            <p:cNvSpPr/>
            <p:nvPr/>
          </p:nvSpPr>
          <p:spPr>
            <a:xfrm>
              <a:off x="249627" y="2204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161" y="0"/>
                  </a:moveTo>
                  <a:cubicBezTo>
                    <a:pt x="3837" y="0"/>
                    <a:pt x="0" y="4830"/>
                    <a:pt x="0" y="10800"/>
                  </a:cubicBezTo>
                  <a:cubicBezTo>
                    <a:pt x="0" y="16770"/>
                    <a:pt x="3837" y="21600"/>
                    <a:pt x="10161" y="21600"/>
                  </a:cubicBezTo>
                  <a:cubicBezTo>
                    <a:pt x="16484" y="21600"/>
                    <a:pt x="21600" y="16770"/>
                    <a:pt x="21600" y="10800"/>
                  </a:cubicBezTo>
                  <a:cubicBezTo>
                    <a:pt x="21600" y="4830"/>
                    <a:pt x="16484" y="0"/>
                    <a:pt x="10161" y="0"/>
                  </a:cubicBezTo>
                  <a:close/>
                </a:path>
              </a:pathLst>
            </a:custGeom>
            <a:solidFill>
              <a:srgbClr val="1E1614"/>
            </a:solidFill>
            <a:ln w="12700" cap="flat">
              <a:noFill/>
              <a:miter lim="400000"/>
            </a:ln>
            <a:effectLst/>
          </p:spPr>
          <p:txBody>
            <a:bodyPr wrap="square" lIns="45677" tIns="45677" rIns="45677" bIns="45677" numCol="1" anchor="ctr">
              <a:noAutofit/>
            </a:bodyPr>
            <a:lstStyle/>
            <a:p>
              <a:endParaRPr sz="1399"/>
            </a:p>
          </p:txBody>
        </p:sp>
      </p:grpSp>
      <p:grpSp>
        <p:nvGrpSpPr>
          <p:cNvPr id="1348" name="Google Shape;2381;p29"/>
          <p:cNvGrpSpPr/>
          <p:nvPr/>
        </p:nvGrpSpPr>
        <p:grpSpPr>
          <a:xfrm>
            <a:off x="558917" y="4000222"/>
            <a:ext cx="336436" cy="352332"/>
            <a:chOff x="32" y="0"/>
            <a:chExt cx="336746" cy="352656"/>
          </a:xfrm>
        </p:grpSpPr>
        <p:sp>
          <p:nvSpPr>
            <p:cNvPr id="1344" name="Google Shape;2382;p29"/>
            <p:cNvSpPr/>
            <p:nvPr/>
          </p:nvSpPr>
          <p:spPr>
            <a:xfrm>
              <a:off x="51155" y="48784"/>
              <a:ext cx="235095" cy="2458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8278"/>
                  </a:lnTo>
                  <a:lnTo>
                    <a:pt x="2485" y="18278"/>
                  </a:lnTo>
                  <a:cubicBezTo>
                    <a:pt x="2754" y="19360"/>
                    <a:pt x="3456" y="20393"/>
                    <a:pt x="4591" y="21013"/>
                  </a:cubicBezTo>
                  <a:cubicBezTo>
                    <a:pt x="5278" y="21412"/>
                    <a:pt x="6038" y="21600"/>
                    <a:pt x="6791" y="21600"/>
                  </a:cubicBezTo>
                  <a:cubicBezTo>
                    <a:pt x="8287" y="21600"/>
                    <a:pt x="9757" y="20856"/>
                    <a:pt x="10584" y="19517"/>
                  </a:cubicBezTo>
                  <a:lnTo>
                    <a:pt x="12799" y="18278"/>
                  </a:lnTo>
                  <a:lnTo>
                    <a:pt x="21600" y="18278"/>
                  </a:lnTo>
                  <a:lnTo>
                    <a:pt x="21600" y="0"/>
                  </a:lnTo>
                  <a:close/>
                </a:path>
              </a:pathLst>
            </a:custGeom>
            <a:solidFill>
              <a:srgbClr val="F4D264"/>
            </a:solidFill>
            <a:ln w="12700" cap="flat">
              <a:noFill/>
              <a:miter lim="400000"/>
            </a:ln>
            <a:effectLst/>
          </p:spPr>
          <p:txBody>
            <a:bodyPr wrap="square" lIns="45677" tIns="45677" rIns="45677" bIns="45677" numCol="1" anchor="ctr">
              <a:noAutofit/>
            </a:bodyPr>
            <a:lstStyle/>
            <a:p>
              <a:endParaRPr sz="1399"/>
            </a:p>
          </p:txBody>
        </p:sp>
        <p:sp>
          <p:nvSpPr>
            <p:cNvPr id="1345" name="Google Shape;2383;p29"/>
            <p:cNvSpPr/>
            <p:nvPr/>
          </p:nvSpPr>
          <p:spPr>
            <a:xfrm>
              <a:off x="5304" y="5302"/>
              <a:ext cx="326206" cy="341491"/>
            </a:xfrm>
            <a:custGeom>
              <a:avLst/>
              <a:gdLst/>
              <a:ahLst/>
              <a:cxnLst>
                <a:cxn ang="0">
                  <a:pos x="wd2" y="hd2"/>
                </a:cxn>
                <a:cxn ang="5400000">
                  <a:pos x="wd2" y="hd2"/>
                </a:cxn>
                <a:cxn ang="10800000">
                  <a:pos x="wd2" y="hd2"/>
                </a:cxn>
                <a:cxn ang="16200000">
                  <a:pos x="wd2" y="hd2"/>
                </a:cxn>
              </a:cxnLst>
              <a:rect l="0" t="0" r="r" b="b"/>
              <a:pathLst>
                <a:path w="21600" h="21600" extrusionOk="0">
                  <a:moveTo>
                    <a:pt x="18136" y="0"/>
                  </a:moveTo>
                  <a:cubicBezTo>
                    <a:pt x="17942" y="0"/>
                    <a:pt x="17785" y="38"/>
                    <a:pt x="17591" y="75"/>
                  </a:cubicBezTo>
                  <a:cubicBezTo>
                    <a:pt x="17124" y="223"/>
                    <a:pt x="16736" y="558"/>
                    <a:pt x="16540" y="1004"/>
                  </a:cubicBezTo>
                  <a:cubicBezTo>
                    <a:pt x="16520" y="1061"/>
                    <a:pt x="16472" y="1088"/>
                    <a:pt x="16424" y="1088"/>
                  </a:cubicBezTo>
                  <a:cubicBezTo>
                    <a:pt x="16376" y="1088"/>
                    <a:pt x="16326" y="1061"/>
                    <a:pt x="16306" y="1004"/>
                  </a:cubicBezTo>
                  <a:cubicBezTo>
                    <a:pt x="16047" y="433"/>
                    <a:pt x="15464" y="35"/>
                    <a:pt x="14799" y="35"/>
                  </a:cubicBezTo>
                  <a:cubicBezTo>
                    <a:pt x="14771" y="35"/>
                    <a:pt x="14740" y="35"/>
                    <a:pt x="14712" y="38"/>
                  </a:cubicBezTo>
                  <a:lnTo>
                    <a:pt x="14400" y="38"/>
                  </a:lnTo>
                  <a:cubicBezTo>
                    <a:pt x="14369" y="35"/>
                    <a:pt x="14341" y="35"/>
                    <a:pt x="14313" y="35"/>
                  </a:cubicBezTo>
                  <a:cubicBezTo>
                    <a:pt x="13648" y="35"/>
                    <a:pt x="13065" y="433"/>
                    <a:pt x="12803" y="1004"/>
                  </a:cubicBezTo>
                  <a:cubicBezTo>
                    <a:pt x="12786" y="1061"/>
                    <a:pt x="12736" y="1088"/>
                    <a:pt x="12683" y="1088"/>
                  </a:cubicBezTo>
                  <a:cubicBezTo>
                    <a:pt x="12629" y="1088"/>
                    <a:pt x="12570" y="1061"/>
                    <a:pt x="12533" y="1004"/>
                  </a:cubicBezTo>
                  <a:cubicBezTo>
                    <a:pt x="12271" y="433"/>
                    <a:pt x="11724" y="35"/>
                    <a:pt x="11030" y="35"/>
                  </a:cubicBezTo>
                  <a:cubicBezTo>
                    <a:pt x="10997" y="35"/>
                    <a:pt x="10967" y="35"/>
                    <a:pt x="10936" y="38"/>
                  </a:cubicBezTo>
                  <a:lnTo>
                    <a:pt x="10664" y="38"/>
                  </a:lnTo>
                  <a:cubicBezTo>
                    <a:pt x="10635" y="35"/>
                    <a:pt x="10605" y="35"/>
                    <a:pt x="10576" y="35"/>
                  </a:cubicBezTo>
                  <a:cubicBezTo>
                    <a:pt x="9911" y="35"/>
                    <a:pt x="9329" y="433"/>
                    <a:pt x="9069" y="1004"/>
                  </a:cubicBezTo>
                  <a:cubicBezTo>
                    <a:pt x="9050" y="1061"/>
                    <a:pt x="8999" y="1088"/>
                    <a:pt x="8947" y="1088"/>
                  </a:cubicBezTo>
                  <a:cubicBezTo>
                    <a:pt x="8893" y="1088"/>
                    <a:pt x="8834" y="1061"/>
                    <a:pt x="8797" y="1004"/>
                  </a:cubicBezTo>
                  <a:cubicBezTo>
                    <a:pt x="8535" y="433"/>
                    <a:pt x="7987" y="35"/>
                    <a:pt x="7294" y="35"/>
                  </a:cubicBezTo>
                  <a:cubicBezTo>
                    <a:pt x="7263" y="35"/>
                    <a:pt x="7231" y="35"/>
                    <a:pt x="7200" y="38"/>
                  </a:cubicBezTo>
                  <a:lnTo>
                    <a:pt x="6927" y="38"/>
                  </a:lnTo>
                  <a:cubicBezTo>
                    <a:pt x="6899" y="35"/>
                    <a:pt x="6868" y="35"/>
                    <a:pt x="6840" y="35"/>
                  </a:cubicBezTo>
                  <a:cubicBezTo>
                    <a:pt x="6175" y="35"/>
                    <a:pt x="5592" y="433"/>
                    <a:pt x="5333" y="1004"/>
                  </a:cubicBezTo>
                  <a:cubicBezTo>
                    <a:pt x="5313" y="1061"/>
                    <a:pt x="5263" y="1088"/>
                    <a:pt x="5211" y="1088"/>
                  </a:cubicBezTo>
                  <a:cubicBezTo>
                    <a:pt x="5156" y="1088"/>
                    <a:pt x="5100" y="1061"/>
                    <a:pt x="5060" y="1004"/>
                  </a:cubicBezTo>
                  <a:cubicBezTo>
                    <a:pt x="4788" y="408"/>
                    <a:pt x="3464" y="38"/>
                    <a:pt x="3464" y="38"/>
                  </a:cubicBezTo>
                  <a:lnTo>
                    <a:pt x="3191" y="38"/>
                  </a:lnTo>
                  <a:cubicBezTo>
                    <a:pt x="2218" y="38"/>
                    <a:pt x="1440" y="781"/>
                    <a:pt x="1440" y="1673"/>
                  </a:cubicBezTo>
                  <a:lnTo>
                    <a:pt x="1440" y="2119"/>
                  </a:lnTo>
                  <a:cubicBezTo>
                    <a:pt x="1440" y="2194"/>
                    <a:pt x="1402" y="2231"/>
                    <a:pt x="1324" y="2267"/>
                  </a:cubicBezTo>
                  <a:cubicBezTo>
                    <a:pt x="545" y="2454"/>
                    <a:pt x="0" y="3086"/>
                    <a:pt x="0" y="3867"/>
                  </a:cubicBezTo>
                  <a:lnTo>
                    <a:pt x="0" y="4163"/>
                  </a:lnTo>
                  <a:cubicBezTo>
                    <a:pt x="0" y="4834"/>
                    <a:pt x="428" y="5428"/>
                    <a:pt x="1051" y="5688"/>
                  </a:cubicBezTo>
                  <a:cubicBezTo>
                    <a:pt x="1167" y="5726"/>
                    <a:pt x="1167" y="5873"/>
                    <a:pt x="1051" y="5911"/>
                  </a:cubicBezTo>
                  <a:cubicBezTo>
                    <a:pt x="428" y="6171"/>
                    <a:pt x="0" y="6765"/>
                    <a:pt x="0" y="7436"/>
                  </a:cubicBezTo>
                  <a:lnTo>
                    <a:pt x="0" y="7732"/>
                  </a:lnTo>
                  <a:cubicBezTo>
                    <a:pt x="0" y="8401"/>
                    <a:pt x="428" y="8997"/>
                    <a:pt x="1051" y="9257"/>
                  </a:cubicBezTo>
                  <a:cubicBezTo>
                    <a:pt x="1167" y="9295"/>
                    <a:pt x="1167" y="9443"/>
                    <a:pt x="1051" y="9480"/>
                  </a:cubicBezTo>
                  <a:cubicBezTo>
                    <a:pt x="428" y="9741"/>
                    <a:pt x="0" y="10334"/>
                    <a:pt x="0" y="11003"/>
                  </a:cubicBezTo>
                  <a:lnTo>
                    <a:pt x="0" y="11301"/>
                  </a:lnTo>
                  <a:cubicBezTo>
                    <a:pt x="0" y="11970"/>
                    <a:pt x="428" y="12566"/>
                    <a:pt x="1051" y="12826"/>
                  </a:cubicBezTo>
                  <a:cubicBezTo>
                    <a:pt x="1167" y="12864"/>
                    <a:pt x="1167" y="13012"/>
                    <a:pt x="1051" y="13049"/>
                  </a:cubicBezTo>
                  <a:cubicBezTo>
                    <a:pt x="428" y="13310"/>
                    <a:pt x="0" y="13903"/>
                    <a:pt x="0" y="14572"/>
                  </a:cubicBezTo>
                  <a:lnTo>
                    <a:pt x="0" y="14870"/>
                  </a:lnTo>
                  <a:cubicBezTo>
                    <a:pt x="0" y="15762"/>
                    <a:pt x="779" y="16506"/>
                    <a:pt x="1712" y="16506"/>
                  </a:cubicBezTo>
                  <a:lnTo>
                    <a:pt x="1946" y="16506"/>
                  </a:lnTo>
                  <a:cubicBezTo>
                    <a:pt x="1985" y="16506"/>
                    <a:pt x="2024" y="16581"/>
                    <a:pt x="2024" y="16618"/>
                  </a:cubicBezTo>
                  <a:lnTo>
                    <a:pt x="2024" y="16691"/>
                  </a:lnTo>
                  <a:cubicBezTo>
                    <a:pt x="2024" y="17435"/>
                    <a:pt x="1518" y="18068"/>
                    <a:pt x="857" y="18327"/>
                  </a:cubicBezTo>
                  <a:cubicBezTo>
                    <a:pt x="506" y="18439"/>
                    <a:pt x="273" y="18737"/>
                    <a:pt x="273" y="19071"/>
                  </a:cubicBezTo>
                  <a:cubicBezTo>
                    <a:pt x="273" y="19294"/>
                    <a:pt x="390" y="19516"/>
                    <a:pt x="506" y="19666"/>
                  </a:cubicBezTo>
                  <a:cubicBezTo>
                    <a:pt x="665" y="19791"/>
                    <a:pt x="877" y="19866"/>
                    <a:pt x="1095" y="19866"/>
                  </a:cubicBezTo>
                  <a:cubicBezTo>
                    <a:pt x="1197" y="19866"/>
                    <a:pt x="1302" y="19850"/>
                    <a:pt x="1402" y="19814"/>
                  </a:cubicBezTo>
                  <a:cubicBezTo>
                    <a:pt x="2764" y="19369"/>
                    <a:pt x="3697" y="18141"/>
                    <a:pt x="3697" y="16691"/>
                  </a:cubicBezTo>
                  <a:lnTo>
                    <a:pt x="3697" y="16618"/>
                  </a:lnTo>
                  <a:cubicBezTo>
                    <a:pt x="3697" y="16618"/>
                    <a:pt x="3815" y="16468"/>
                    <a:pt x="3854" y="16468"/>
                  </a:cubicBezTo>
                  <a:cubicBezTo>
                    <a:pt x="4827" y="16468"/>
                    <a:pt x="5566" y="15762"/>
                    <a:pt x="5566" y="14833"/>
                  </a:cubicBezTo>
                  <a:lnTo>
                    <a:pt x="5566" y="14572"/>
                  </a:lnTo>
                  <a:cubicBezTo>
                    <a:pt x="5566" y="13903"/>
                    <a:pt x="5176" y="13347"/>
                    <a:pt x="4554" y="13087"/>
                  </a:cubicBezTo>
                  <a:cubicBezTo>
                    <a:pt x="4436" y="13049"/>
                    <a:pt x="4397" y="12864"/>
                    <a:pt x="4515" y="12789"/>
                  </a:cubicBezTo>
                  <a:cubicBezTo>
                    <a:pt x="5137" y="12528"/>
                    <a:pt x="5566" y="11970"/>
                    <a:pt x="5566" y="11264"/>
                  </a:cubicBezTo>
                  <a:lnTo>
                    <a:pt x="5566" y="11003"/>
                  </a:lnTo>
                  <a:cubicBezTo>
                    <a:pt x="5566" y="10334"/>
                    <a:pt x="5176" y="9778"/>
                    <a:pt x="4554" y="9518"/>
                  </a:cubicBezTo>
                  <a:cubicBezTo>
                    <a:pt x="4436" y="9480"/>
                    <a:pt x="4397" y="9295"/>
                    <a:pt x="4515" y="9220"/>
                  </a:cubicBezTo>
                  <a:cubicBezTo>
                    <a:pt x="5137" y="8959"/>
                    <a:pt x="5566" y="8401"/>
                    <a:pt x="5566" y="7694"/>
                  </a:cubicBezTo>
                  <a:lnTo>
                    <a:pt x="5566" y="7436"/>
                  </a:lnTo>
                  <a:cubicBezTo>
                    <a:pt x="5566" y="6765"/>
                    <a:pt x="5176" y="6209"/>
                    <a:pt x="4554" y="5948"/>
                  </a:cubicBezTo>
                  <a:cubicBezTo>
                    <a:pt x="4436" y="5911"/>
                    <a:pt x="4397" y="5688"/>
                    <a:pt x="4515" y="5651"/>
                  </a:cubicBezTo>
                  <a:cubicBezTo>
                    <a:pt x="4709" y="5576"/>
                    <a:pt x="4943" y="5428"/>
                    <a:pt x="5100" y="5280"/>
                  </a:cubicBezTo>
                  <a:cubicBezTo>
                    <a:pt x="5254" y="5167"/>
                    <a:pt x="5333" y="5019"/>
                    <a:pt x="5409" y="4869"/>
                  </a:cubicBezTo>
                  <a:cubicBezTo>
                    <a:pt x="5453" y="4809"/>
                    <a:pt x="5507" y="4782"/>
                    <a:pt x="5555" y="4782"/>
                  </a:cubicBezTo>
                  <a:cubicBezTo>
                    <a:pt x="5592" y="4782"/>
                    <a:pt x="5625" y="4800"/>
                    <a:pt x="5643" y="4834"/>
                  </a:cubicBezTo>
                  <a:cubicBezTo>
                    <a:pt x="5994" y="5130"/>
                    <a:pt x="6421" y="5353"/>
                    <a:pt x="6927" y="5353"/>
                  </a:cubicBezTo>
                  <a:lnTo>
                    <a:pt x="7200" y="5353"/>
                  </a:lnTo>
                  <a:cubicBezTo>
                    <a:pt x="7939" y="5353"/>
                    <a:pt x="8524" y="4944"/>
                    <a:pt x="8797" y="4350"/>
                  </a:cubicBezTo>
                  <a:cubicBezTo>
                    <a:pt x="8834" y="4294"/>
                    <a:pt x="8893" y="4267"/>
                    <a:pt x="8947" y="4267"/>
                  </a:cubicBezTo>
                  <a:cubicBezTo>
                    <a:pt x="8999" y="4267"/>
                    <a:pt x="9050" y="4294"/>
                    <a:pt x="9069" y="4350"/>
                  </a:cubicBezTo>
                  <a:cubicBezTo>
                    <a:pt x="9340" y="4944"/>
                    <a:pt x="9964" y="5353"/>
                    <a:pt x="10664" y="5353"/>
                  </a:cubicBezTo>
                  <a:lnTo>
                    <a:pt x="10936" y="5353"/>
                  </a:lnTo>
                  <a:cubicBezTo>
                    <a:pt x="11676" y="5353"/>
                    <a:pt x="12260" y="4944"/>
                    <a:pt x="12533" y="4350"/>
                  </a:cubicBezTo>
                  <a:cubicBezTo>
                    <a:pt x="12570" y="4294"/>
                    <a:pt x="12629" y="4267"/>
                    <a:pt x="12683" y="4267"/>
                  </a:cubicBezTo>
                  <a:cubicBezTo>
                    <a:pt x="12736" y="4267"/>
                    <a:pt x="12786" y="4294"/>
                    <a:pt x="12803" y="4350"/>
                  </a:cubicBezTo>
                  <a:cubicBezTo>
                    <a:pt x="13076" y="4944"/>
                    <a:pt x="14400" y="5353"/>
                    <a:pt x="14400" y="5353"/>
                  </a:cubicBezTo>
                  <a:lnTo>
                    <a:pt x="14673" y="5353"/>
                  </a:lnTo>
                  <a:cubicBezTo>
                    <a:pt x="15179" y="5353"/>
                    <a:pt x="15645" y="5130"/>
                    <a:pt x="15957" y="4796"/>
                  </a:cubicBezTo>
                  <a:cubicBezTo>
                    <a:pt x="15986" y="4767"/>
                    <a:pt x="16023" y="4755"/>
                    <a:pt x="16055" y="4755"/>
                  </a:cubicBezTo>
                  <a:cubicBezTo>
                    <a:pt x="16112" y="4755"/>
                    <a:pt x="16167" y="4788"/>
                    <a:pt x="16191" y="4834"/>
                  </a:cubicBezTo>
                  <a:cubicBezTo>
                    <a:pt x="16385" y="5205"/>
                    <a:pt x="16697" y="5503"/>
                    <a:pt x="17046" y="5651"/>
                  </a:cubicBezTo>
                  <a:cubicBezTo>
                    <a:pt x="17164" y="5688"/>
                    <a:pt x="17164" y="5836"/>
                    <a:pt x="17085" y="5911"/>
                  </a:cubicBezTo>
                  <a:cubicBezTo>
                    <a:pt x="16463" y="6171"/>
                    <a:pt x="16034" y="6730"/>
                    <a:pt x="16034" y="7436"/>
                  </a:cubicBezTo>
                  <a:lnTo>
                    <a:pt x="16034" y="7694"/>
                  </a:lnTo>
                  <a:cubicBezTo>
                    <a:pt x="16034" y="8401"/>
                    <a:pt x="16463" y="8959"/>
                    <a:pt x="17085" y="9220"/>
                  </a:cubicBezTo>
                  <a:cubicBezTo>
                    <a:pt x="17164" y="9295"/>
                    <a:pt x="17164" y="9443"/>
                    <a:pt x="17085" y="9480"/>
                  </a:cubicBezTo>
                  <a:cubicBezTo>
                    <a:pt x="16463" y="9741"/>
                    <a:pt x="16034" y="10334"/>
                    <a:pt x="16034" y="11003"/>
                  </a:cubicBezTo>
                  <a:lnTo>
                    <a:pt x="16034" y="11264"/>
                  </a:lnTo>
                  <a:cubicBezTo>
                    <a:pt x="16034" y="11970"/>
                    <a:pt x="16463" y="12566"/>
                    <a:pt x="17085" y="12826"/>
                  </a:cubicBezTo>
                  <a:cubicBezTo>
                    <a:pt x="17164" y="12864"/>
                    <a:pt x="17164" y="13012"/>
                    <a:pt x="17046" y="13049"/>
                  </a:cubicBezTo>
                  <a:cubicBezTo>
                    <a:pt x="16697" y="13235"/>
                    <a:pt x="16385" y="13533"/>
                    <a:pt x="16191" y="13866"/>
                  </a:cubicBezTo>
                  <a:cubicBezTo>
                    <a:pt x="16169" y="13928"/>
                    <a:pt x="16123" y="13956"/>
                    <a:pt x="16075" y="13956"/>
                  </a:cubicBezTo>
                  <a:cubicBezTo>
                    <a:pt x="16034" y="13956"/>
                    <a:pt x="15992" y="13937"/>
                    <a:pt x="15957" y="13903"/>
                  </a:cubicBezTo>
                  <a:cubicBezTo>
                    <a:pt x="15645" y="13605"/>
                    <a:pt x="15179" y="13383"/>
                    <a:pt x="14673" y="13383"/>
                  </a:cubicBezTo>
                  <a:lnTo>
                    <a:pt x="14400" y="13383"/>
                  </a:lnTo>
                  <a:cubicBezTo>
                    <a:pt x="13427" y="13383"/>
                    <a:pt x="12649" y="14126"/>
                    <a:pt x="12649" y="15056"/>
                  </a:cubicBezTo>
                  <a:lnTo>
                    <a:pt x="12649" y="15168"/>
                  </a:lnTo>
                  <a:cubicBezTo>
                    <a:pt x="12649" y="15206"/>
                    <a:pt x="12609" y="15243"/>
                    <a:pt x="12570" y="15243"/>
                  </a:cubicBezTo>
                  <a:cubicBezTo>
                    <a:pt x="10352" y="15724"/>
                    <a:pt x="8679" y="17620"/>
                    <a:pt x="8679" y="19889"/>
                  </a:cubicBezTo>
                  <a:lnTo>
                    <a:pt x="8679" y="21154"/>
                  </a:lnTo>
                  <a:cubicBezTo>
                    <a:pt x="8679" y="21412"/>
                    <a:pt x="8912" y="21600"/>
                    <a:pt x="9185" y="21600"/>
                  </a:cubicBezTo>
                  <a:lnTo>
                    <a:pt x="9924" y="21600"/>
                  </a:lnTo>
                  <a:cubicBezTo>
                    <a:pt x="10197" y="21600"/>
                    <a:pt x="10430" y="21412"/>
                    <a:pt x="10430" y="21154"/>
                  </a:cubicBezTo>
                  <a:lnTo>
                    <a:pt x="10430" y="19889"/>
                  </a:lnTo>
                  <a:cubicBezTo>
                    <a:pt x="10430" y="18552"/>
                    <a:pt x="11325" y="17398"/>
                    <a:pt x="12533" y="16952"/>
                  </a:cubicBezTo>
                  <a:cubicBezTo>
                    <a:pt x="12609" y="16952"/>
                    <a:pt x="12649" y="16989"/>
                    <a:pt x="12649" y="17027"/>
                  </a:cubicBezTo>
                  <a:cubicBezTo>
                    <a:pt x="12649" y="17956"/>
                    <a:pt x="13427" y="18700"/>
                    <a:pt x="14400" y="18700"/>
                  </a:cubicBezTo>
                  <a:lnTo>
                    <a:pt x="14633" y="18700"/>
                  </a:lnTo>
                  <a:cubicBezTo>
                    <a:pt x="15334" y="18700"/>
                    <a:pt x="15957" y="18291"/>
                    <a:pt x="16230" y="17695"/>
                  </a:cubicBezTo>
                  <a:cubicBezTo>
                    <a:pt x="16267" y="17639"/>
                    <a:pt x="16326" y="17612"/>
                    <a:pt x="16380" y="17612"/>
                  </a:cubicBezTo>
                  <a:cubicBezTo>
                    <a:pt x="16433" y="17612"/>
                    <a:pt x="16483" y="17639"/>
                    <a:pt x="16500" y="17695"/>
                  </a:cubicBezTo>
                  <a:cubicBezTo>
                    <a:pt x="16697" y="18141"/>
                    <a:pt x="17085" y="18477"/>
                    <a:pt x="17591" y="18625"/>
                  </a:cubicBezTo>
                  <a:cubicBezTo>
                    <a:pt x="17746" y="18662"/>
                    <a:pt x="17942" y="18662"/>
                    <a:pt x="18136" y="18662"/>
                  </a:cubicBezTo>
                  <a:lnTo>
                    <a:pt x="18409" y="18662"/>
                  </a:lnTo>
                  <a:cubicBezTo>
                    <a:pt x="19382" y="18662"/>
                    <a:pt x="20121" y="17956"/>
                    <a:pt x="20121" y="17027"/>
                  </a:cubicBezTo>
                  <a:lnTo>
                    <a:pt x="20121" y="16581"/>
                  </a:lnTo>
                  <a:cubicBezTo>
                    <a:pt x="20121" y="16506"/>
                    <a:pt x="20200" y="16431"/>
                    <a:pt x="20276" y="16395"/>
                  </a:cubicBezTo>
                  <a:cubicBezTo>
                    <a:pt x="21055" y="16245"/>
                    <a:pt x="21600" y="15614"/>
                    <a:pt x="21600" y="14833"/>
                  </a:cubicBezTo>
                  <a:lnTo>
                    <a:pt x="21600" y="14572"/>
                  </a:lnTo>
                  <a:cubicBezTo>
                    <a:pt x="21600" y="13866"/>
                    <a:pt x="21210" y="13347"/>
                    <a:pt x="20588" y="13087"/>
                  </a:cubicBezTo>
                  <a:cubicBezTo>
                    <a:pt x="20470" y="13049"/>
                    <a:pt x="20433" y="12826"/>
                    <a:pt x="20549" y="12789"/>
                  </a:cubicBezTo>
                  <a:cubicBezTo>
                    <a:pt x="21133" y="12528"/>
                    <a:pt x="21600" y="11934"/>
                    <a:pt x="21600" y="11264"/>
                  </a:cubicBezTo>
                  <a:lnTo>
                    <a:pt x="21600" y="11003"/>
                  </a:lnTo>
                  <a:cubicBezTo>
                    <a:pt x="21600" y="10297"/>
                    <a:pt x="21210" y="9778"/>
                    <a:pt x="20588" y="9518"/>
                  </a:cubicBezTo>
                  <a:cubicBezTo>
                    <a:pt x="20470" y="9443"/>
                    <a:pt x="20433" y="9257"/>
                    <a:pt x="20549" y="9220"/>
                  </a:cubicBezTo>
                  <a:cubicBezTo>
                    <a:pt x="21133" y="8959"/>
                    <a:pt x="21600" y="8365"/>
                    <a:pt x="21600" y="7694"/>
                  </a:cubicBezTo>
                  <a:lnTo>
                    <a:pt x="21600" y="7436"/>
                  </a:lnTo>
                  <a:cubicBezTo>
                    <a:pt x="21600" y="7436"/>
                    <a:pt x="21172" y="6209"/>
                    <a:pt x="20588" y="5948"/>
                  </a:cubicBezTo>
                  <a:cubicBezTo>
                    <a:pt x="20470" y="5911"/>
                    <a:pt x="20433" y="5688"/>
                    <a:pt x="20549" y="5651"/>
                  </a:cubicBezTo>
                  <a:cubicBezTo>
                    <a:pt x="21133" y="5390"/>
                    <a:pt x="21561" y="4796"/>
                    <a:pt x="21600" y="4127"/>
                  </a:cubicBezTo>
                  <a:lnTo>
                    <a:pt x="21600" y="3867"/>
                  </a:lnTo>
                  <a:cubicBezTo>
                    <a:pt x="21561" y="3086"/>
                    <a:pt x="21055" y="2454"/>
                    <a:pt x="20276" y="2267"/>
                  </a:cubicBezTo>
                  <a:cubicBezTo>
                    <a:pt x="20237" y="2267"/>
                    <a:pt x="20121" y="2156"/>
                    <a:pt x="20121" y="2119"/>
                  </a:cubicBezTo>
                  <a:lnTo>
                    <a:pt x="20121" y="1673"/>
                  </a:lnTo>
                  <a:cubicBezTo>
                    <a:pt x="20121" y="744"/>
                    <a:pt x="19382" y="38"/>
                    <a:pt x="18448" y="38"/>
                  </a:cubicBezTo>
                  <a:lnTo>
                    <a:pt x="18136" y="0"/>
                  </a:lnTo>
                  <a:close/>
                </a:path>
              </a:pathLst>
            </a:custGeom>
            <a:solidFill>
              <a:srgbClr val="F7F1DA"/>
            </a:solidFill>
            <a:ln w="12700" cap="flat">
              <a:noFill/>
              <a:miter lim="400000"/>
            </a:ln>
            <a:effectLst/>
          </p:spPr>
          <p:txBody>
            <a:bodyPr wrap="square" lIns="45677" tIns="45677" rIns="45677" bIns="45677" numCol="1" anchor="ctr">
              <a:noAutofit/>
            </a:bodyPr>
            <a:lstStyle/>
            <a:p>
              <a:endParaRPr sz="1399"/>
            </a:p>
          </p:txBody>
        </p:sp>
        <p:sp>
          <p:nvSpPr>
            <p:cNvPr id="1346" name="Google Shape;2384;p29"/>
            <p:cNvSpPr/>
            <p:nvPr/>
          </p:nvSpPr>
          <p:spPr>
            <a:xfrm>
              <a:off x="32" y="0"/>
              <a:ext cx="336748" cy="352657"/>
            </a:xfrm>
            <a:custGeom>
              <a:avLst/>
              <a:gdLst/>
              <a:ahLst/>
              <a:cxnLst>
                <a:cxn ang="0">
                  <a:pos x="wd2" y="hd2"/>
                </a:cxn>
                <a:cxn ang="5400000">
                  <a:pos x="wd2" y="hd2"/>
                </a:cxn>
                <a:cxn ang="10800000">
                  <a:pos x="wd2" y="hd2"/>
                </a:cxn>
                <a:cxn ang="16200000">
                  <a:pos x="wd2" y="hd2"/>
                </a:cxn>
              </a:cxnLst>
              <a:rect l="0" t="0" r="r" b="b"/>
              <a:pathLst>
                <a:path w="21600" h="21600" extrusionOk="0">
                  <a:moveTo>
                    <a:pt x="3429" y="0"/>
                  </a:moveTo>
                  <a:cubicBezTo>
                    <a:pt x="2337" y="0"/>
                    <a:pt x="1433" y="866"/>
                    <a:pt x="1433" y="1945"/>
                  </a:cubicBezTo>
                  <a:lnTo>
                    <a:pt x="1433" y="2233"/>
                  </a:lnTo>
                  <a:cubicBezTo>
                    <a:pt x="602" y="2486"/>
                    <a:pt x="0" y="3204"/>
                    <a:pt x="0" y="4069"/>
                  </a:cubicBezTo>
                  <a:lnTo>
                    <a:pt x="0" y="4322"/>
                  </a:lnTo>
                  <a:cubicBezTo>
                    <a:pt x="0" y="4969"/>
                    <a:pt x="376" y="5581"/>
                    <a:pt x="904" y="5942"/>
                  </a:cubicBezTo>
                  <a:cubicBezTo>
                    <a:pt x="376" y="6265"/>
                    <a:pt x="0" y="6876"/>
                    <a:pt x="0" y="7525"/>
                  </a:cubicBezTo>
                  <a:lnTo>
                    <a:pt x="0" y="7776"/>
                  </a:lnTo>
                  <a:cubicBezTo>
                    <a:pt x="0" y="8425"/>
                    <a:pt x="376" y="9037"/>
                    <a:pt x="904" y="9396"/>
                  </a:cubicBezTo>
                  <a:cubicBezTo>
                    <a:pt x="376" y="9721"/>
                    <a:pt x="0" y="10332"/>
                    <a:pt x="0" y="10980"/>
                  </a:cubicBezTo>
                  <a:lnTo>
                    <a:pt x="0" y="11232"/>
                  </a:lnTo>
                  <a:cubicBezTo>
                    <a:pt x="0" y="11881"/>
                    <a:pt x="376" y="12493"/>
                    <a:pt x="904" y="12852"/>
                  </a:cubicBezTo>
                  <a:cubicBezTo>
                    <a:pt x="376" y="13213"/>
                    <a:pt x="0" y="13788"/>
                    <a:pt x="0" y="14436"/>
                  </a:cubicBezTo>
                  <a:lnTo>
                    <a:pt x="0" y="14688"/>
                  </a:lnTo>
                  <a:cubicBezTo>
                    <a:pt x="0" y="15769"/>
                    <a:pt x="904" y="16596"/>
                    <a:pt x="1997" y="16633"/>
                  </a:cubicBezTo>
                  <a:cubicBezTo>
                    <a:pt x="1923" y="17137"/>
                    <a:pt x="1583" y="17605"/>
                    <a:pt x="1054" y="17748"/>
                  </a:cubicBezTo>
                  <a:cubicBezTo>
                    <a:pt x="526" y="17928"/>
                    <a:pt x="188" y="18432"/>
                    <a:pt x="264" y="18973"/>
                  </a:cubicBezTo>
                  <a:cubicBezTo>
                    <a:pt x="338" y="19223"/>
                    <a:pt x="490" y="19476"/>
                    <a:pt x="716" y="19657"/>
                  </a:cubicBezTo>
                  <a:cubicBezTo>
                    <a:pt x="904" y="19837"/>
                    <a:pt x="1168" y="19907"/>
                    <a:pt x="1433" y="19907"/>
                  </a:cubicBezTo>
                  <a:cubicBezTo>
                    <a:pt x="1545" y="19907"/>
                    <a:pt x="1697" y="19873"/>
                    <a:pt x="1809" y="19837"/>
                  </a:cubicBezTo>
                  <a:cubicBezTo>
                    <a:pt x="3241" y="19369"/>
                    <a:pt x="4260" y="18071"/>
                    <a:pt x="4298" y="16633"/>
                  </a:cubicBezTo>
                  <a:cubicBezTo>
                    <a:pt x="4524" y="16596"/>
                    <a:pt x="4750" y="16524"/>
                    <a:pt x="4938" y="16453"/>
                  </a:cubicBezTo>
                  <a:cubicBezTo>
                    <a:pt x="5240" y="17065"/>
                    <a:pt x="5692" y="17569"/>
                    <a:pt x="6332" y="17928"/>
                  </a:cubicBezTo>
                  <a:cubicBezTo>
                    <a:pt x="6861" y="18217"/>
                    <a:pt x="7427" y="18360"/>
                    <a:pt x="8029" y="18360"/>
                  </a:cubicBezTo>
                  <a:cubicBezTo>
                    <a:pt x="8217" y="18360"/>
                    <a:pt x="8443" y="18360"/>
                    <a:pt x="8633" y="18323"/>
                  </a:cubicBezTo>
                  <a:cubicBezTo>
                    <a:pt x="8519" y="18755"/>
                    <a:pt x="8443" y="19189"/>
                    <a:pt x="8443" y="19621"/>
                  </a:cubicBezTo>
                  <a:lnTo>
                    <a:pt x="8443" y="20809"/>
                  </a:lnTo>
                  <a:cubicBezTo>
                    <a:pt x="8443" y="21241"/>
                    <a:pt x="8821" y="21600"/>
                    <a:pt x="9235" y="21600"/>
                  </a:cubicBezTo>
                  <a:lnTo>
                    <a:pt x="9952" y="21600"/>
                  </a:lnTo>
                  <a:cubicBezTo>
                    <a:pt x="10366" y="21600"/>
                    <a:pt x="10744" y="21241"/>
                    <a:pt x="10744" y="20809"/>
                  </a:cubicBezTo>
                  <a:lnTo>
                    <a:pt x="10744" y="19621"/>
                  </a:lnTo>
                  <a:cubicBezTo>
                    <a:pt x="10744" y="18612"/>
                    <a:pt x="11346" y="17676"/>
                    <a:pt x="12289" y="17208"/>
                  </a:cubicBezTo>
                  <a:cubicBezTo>
                    <a:pt x="12441" y="18071"/>
                    <a:pt x="13269" y="18755"/>
                    <a:pt x="14249" y="18755"/>
                  </a:cubicBezTo>
                  <a:lnTo>
                    <a:pt x="14475" y="18755"/>
                  </a:lnTo>
                  <a:cubicBezTo>
                    <a:pt x="15154" y="18755"/>
                    <a:pt x="15796" y="18432"/>
                    <a:pt x="16172" y="17928"/>
                  </a:cubicBezTo>
                  <a:cubicBezTo>
                    <a:pt x="16550" y="18432"/>
                    <a:pt x="17190" y="18755"/>
                    <a:pt x="17869" y="18755"/>
                  </a:cubicBezTo>
                  <a:lnTo>
                    <a:pt x="18171" y="18755"/>
                  </a:lnTo>
                  <a:cubicBezTo>
                    <a:pt x="19263" y="18755"/>
                    <a:pt x="20167" y="17892"/>
                    <a:pt x="20167" y="16849"/>
                  </a:cubicBezTo>
                  <a:lnTo>
                    <a:pt x="20167" y="16560"/>
                  </a:lnTo>
                  <a:cubicBezTo>
                    <a:pt x="21036" y="16272"/>
                    <a:pt x="21600" y="15551"/>
                    <a:pt x="21600" y="14724"/>
                  </a:cubicBezTo>
                  <a:lnTo>
                    <a:pt x="21600" y="14436"/>
                  </a:lnTo>
                  <a:cubicBezTo>
                    <a:pt x="21600" y="13788"/>
                    <a:pt x="21262" y="13213"/>
                    <a:pt x="20696" y="12852"/>
                  </a:cubicBezTo>
                  <a:cubicBezTo>
                    <a:pt x="21262" y="12493"/>
                    <a:pt x="21600" y="11881"/>
                    <a:pt x="21600" y="11232"/>
                  </a:cubicBezTo>
                  <a:lnTo>
                    <a:pt x="21600" y="10980"/>
                  </a:lnTo>
                  <a:cubicBezTo>
                    <a:pt x="21600" y="10332"/>
                    <a:pt x="21262" y="9721"/>
                    <a:pt x="20696" y="9396"/>
                  </a:cubicBezTo>
                  <a:cubicBezTo>
                    <a:pt x="21074" y="9146"/>
                    <a:pt x="21374" y="8784"/>
                    <a:pt x="21488" y="8389"/>
                  </a:cubicBezTo>
                  <a:cubicBezTo>
                    <a:pt x="21564" y="8209"/>
                    <a:pt x="21450" y="8028"/>
                    <a:pt x="21300" y="7994"/>
                  </a:cubicBezTo>
                  <a:cubicBezTo>
                    <a:pt x="21258" y="7977"/>
                    <a:pt x="21218" y="7969"/>
                    <a:pt x="21177" y="7969"/>
                  </a:cubicBezTo>
                  <a:cubicBezTo>
                    <a:pt x="21036" y="7969"/>
                    <a:pt x="20913" y="8060"/>
                    <a:pt x="20884" y="8173"/>
                  </a:cubicBezTo>
                  <a:cubicBezTo>
                    <a:pt x="20772" y="8532"/>
                    <a:pt x="20470" y="8821"/>
                    <a:pt x="20132" y="8964"/>
                  </a:cubicBezTo>
                  <a:cubicBezTo>
                    <a:pt x="19941" y="9037"/>
                    <a:pt x="19829" y="9216"/>
                    <a:pt x="19829" y="9396"/>
                  </a:cubicBezTo>
                  <a:cubicBezTo>
                    <a:pt x="19829" y="9577"/>
                    <a:pt x="19941" y="9721"/>
                    <a:pt x="20132" y="9793"/>
                  </a:cubicBezTo>
                  <a:cubicBezTo>
                    <a:pt x="20622" y="10009"/>
                    <a:pt x="20922" y="10477"/>
                    <a:pt x="20922" y="10980"/>
                  </a:cubicBezTo>
                  <a:lnTo>
                    <a:pt x="20922" y="11161"/>
                  </a:lnTo>
                  <a:cubicBezTo>
                    <a:pt x="20922" y="11700"/>
                    <a:pt x="20622" y="12168"/>
                    <a:pt x="20132" y="12384"/>
                  </a:cubicBezTo>
                  <a:cubicBezTo>
                    <a:pt x="19941" y="12456"/>
                    <a:pt x="19829" y="12600"/>
                    <a:pt x="19829" y="12781"/>
                  </a:cubicBezTo>
                  <a:cubicBezTo>
                    <a:pt x="19829" y="12961"/>
                    <a:pt x="19941" y="13140"/>
                    <a:pt x="20132" y="13213"/>
                  </a:cubicBezTo>
                  <a:cubicBezTo>
                    <a:pt x="20622" y="13429"/>
                    <a:pt x="20922" y="13897"/>
                    <a:pt x="20922" y="14401"/>
                  </a:cubicBezTo>
                  <a:lnTo>
                    <a:pt x="20922" y="14688"/>
                  </a:lnTo>
                  <a:cubicBezTo>
                    <a:pt x="20922" y="15265"/>
                    <a:pt x="20508" y="15804"/>
                    <a:pt x="19905" y="15949"/>
                  </a:cubicBezTo>
                  <a:cubicBezTo>
                    <a:pt x="19677" y="15985"/>
                    <a:pt x="19527" y="16165"/>
                    <a:pt x="19527" y="16381"/>
                  </a:cubicBezTo>
                  <a:lnTo>
                    <a:pt x="19527" y="16849"/>
                  </a:lnTo>
                  <a:cubicBezTo>
                    <a:pt x="19527" y="17569"/>
                    <a:pt x="18925" y="18144"/>
                    <a:pt x="18171" y="18144"/>
                  </a:cubicBezTo>
                  <a:lnTo>
                    <a:pt x="17869" y="18144"/>
                  </a:lnTo>
                  <a:cubicBezTo>
                    <a:pt x="17340" y="18144"/>
                    <a:pt x="16850" y="17821"/>
                    <a:pt x="16624" y="17353"/>
                  </a:cubicBezTo>
                  <a:cubicBezTo>
                    <a:pt x="16550" y="17171"/>
                    <a:pt x="16360" y="17065"/>
                    <a:pt x="16172" y="17065"/>
                  </a:cubicBezTo>
                  <a:cubicBezTo>
                    <a:pt x="15984" y="17065"/>
                    <a:pt x="15834" y="17171"/>
                    <a:pt x="15758" y="17353"/>
                  </a:cubicBezTo>
                  <a:cubicBezTo>
                    <a:pt x="15532" y="17821"/>
                    <a:pt x="15042" y="18144"/>
                    <a:pt x="14475" y="18144"/>
                  </a:cubicBezTo>
                  <a:lnTo>
                    <a:pt x="14287" y="18144"/>
                  </a:lnTo>
                  <a:cubicBezTo>
                    <a:pt x="13533" y="18144"/>
                    <a:pt x="12931" y="17569"/>
                    <a:pt x="12931" y="16849"/>
                  </a:cubicBezTo>
                  <a:cubicBezTo>
                    <a:pt x="12931" y="16776"/>
                    <a:pt x="12893" y="16703"/>
                    <a:pt x="12855" y="16633"/>
                  </a:cubicBezTo>
                  <a:cubicBezTo>
                    <a:pt x="12766" y="16494"/>
                    <a:pt x="12612" y="16439"/>
                    <a:pt x="12477" y="16439"/>
                  </a:cubicBezTo>
                  <a:cubicBezTo>
                    <a:pt x="12436" y="16439"/>
                    <a:pt x="12398" y="16445"/>
                    <a:pt x="12365" y="16453"/>
                  </a:cubicBezTo>
                  <a:cubicBezTo>
                    <a:pt x="11008" y="16956"/>
                    <a:pt x="10066" y="18217"/>
                    <a:pt x="10066" y="19621"/>
                  </a:cubicBezTo>
                  <a:lnTo>
                    <a:pt x="10066" y="20809"/>
                  </a:lnTo>
                  <a:cubicBezTo>
                    <a:pt x="10066" y="20880"/>
                    <a:pt x="10028" y="20952"/>
                    <a:pt x="9952" y="20952"/>
                  </a:cubicBezTo>
                  <a:lnTo>
                    <a:pt x="9235" y="20952"/>
                  </a:lnTo>
                  <a:cubicBezTo>
                    <a:pt x="9159" y="20952"/>
                    <a:pt x="9123" y="20880"/>
                    <a:pt x="9123" y="20809"/>
                  </a:cubicBezTo>
                  <a:lnTo>
                    <a:pt x="9123" y="19621"/>
                  </a:lnTo>
                  <a:cubicBezTo>
                    <a:pt x="9123" y="19007"/>
                    <a:pt x="9235" y="18396"/>
                    <a:pt x="9500" y="17855"/>
                  </a:cubicBezTo>
                  <a:cubicBezTo>
                    <a:pt x="9576" y="17712"/>
                    <a:pt x="9538" y="17533"/>
                    <a:pt x="9423" y="17460"/>
                  </a:cubicBezTo>
                  <a:cubicBezTo>
                    <a:pt x="9356" y="17408"/>
                    <a:pt x="9280" y="17383"/>
                    <a:pt x="9208" y="17383"/>
                  </a:cubicBezTo>
                  <a:cubicBezTo>
                    <a:pt x="9085" y="17383"/>
                    <a:pt x="8967" y="17454"/>
                    <a:pt x="8895" y="17569"/>
                  </a:cubicBezTo>
                  <a:lnTo>
                    <a:pt x="8895" y="17605"/>
                  </a:lnTo>
                  <a:cubicBezTo>
                    <a:pt x="8616" y="17698"/>
                    <a:pt x="8333" y="17742"/>
                    <a:pt x="8050" y="17742"/>
                  </a:cubicBezTo>
                  <a:cubicBezTo>
                    <a:pt x="7570" y="17742"/>
                    <a:pt x="7099" y="17615"/>
                    <a:pt x="6672" y="17387"/>
                  </a:cubicBezTo>
                  <a:cubicBezTo>
                    <a:pt x="6144" y="17065"/>
                    <a:pt x="5730" y="16633"/>
                    <a:pt x="5504" y="16092"/>
                  </a:cubicBezTo>
                  <a:cubicBezTo>
                    <a:pt x="5880" y="15733"/>
                    <a:pt x="6106" y="15229"/>
                    <a:pt x="6106" y="14688"/>
                  </a:cubicBezTo>
                  <a:lnTo>
                    <a:pt x="6106" y="14436"/>
                  </a:lnTo>
                  <a:cubicBezTo>
                    <a:pt x="6106" y="13788"/>
                    <a:pt x="5730" y="13213"/>
                    <a:pt x="5164" y="12852"/>
                  </a:cubicBezTo>
                  <a:cubicBezTo>
                    <a:pt x="5466" y="12672"/>
                    <a:pt x="5692" y="12420"/>
                    <a:pt x="5880" y="12132"/>
                  </a:cubicBezTo>
                  <a:cubicBezTo>
                    <a:pt x="5956" y="11988"/>
                    <a:pt x="5918" y="11772"/>
                    <a:pt x="5730" y="11700"/>
                  </a:cubicBezTo>
                  <a:cubicBezTo>
                    <a:pt x="5667" y="11664"/>
                    <a:pt x="5603" y="11649"/>
                    <a:pt x="5544" y="11649"/>
                  </a:cubicBezTo>
                  <a:cubicBezTo>
                    <a:pt x="5424" y="11649"/>
                    <a:pt x="5314" y="11712"/>
                    <a:pt x="5240" y="11809"/>
                  </a:cubicBezTo>
                  <a:cubicBezTo>
                    <a:pt x="5088" y="12097"/>
                    <a:pt x="4862" y="12313"/>
                    <a:pt x="4524" y="12420"/>
                  </a:cubicBezTo>
                  <a:cubicBezTo>
                    <a:pt x="4372" y="12493"/>
                    <a:pt x="4222" y="12672"/>
                    <a:pt x="4222" y="12852"/>
                  </a:cubicBezTo>
                  <a:cubicBezTo>
                    <a:pt x="4222" y="13033"/>
                    <a:pt x="4372" y="13177"/>
                    <a:pt x="4524" y="13249"/>
                  </a:cubicBezTo>
                  <a:cubicBezTo>
                    <a:pt x="5052" y="13465"/>
                    <a:pt x="5390" y="13933"/>
                    <a:pt x="5390" y="14436"/>
                  </a:cubicBezTo>
                  <a:lnTo>
                    <a:pt x="5390" y="14724"/>
                  </a:lnTo>
                  <a:cubicBezTo>
                    <a:pt x="5390" y="15408"/>
                    <a:pt x="4788" y="15985"/>
                    <a:pt x="4072" y="15985"/>
                  </a:cubicBezTo>
                  <a:cubicBezTo>
                    <a:pt x="3845" y="15985"/>
                    <a:pt x="3619" y="16165"/>
                    <a:pt x="3619" y="16417"/>
                  </a:cubicBezTo>
                  <a:lnTo>
                    <a:pt x="3619" y="16488"/>
                  </a:lnTo>
                  <a:cubicBezTo>
                    <a:pt x="3619" y="17712"/>
                    <a:pt x="2827" y="18792"/>
                    <a:pt x="1659" y="19223"/>
                  </a:cubicBezTo>
                  <a:cubicBezTo>
                    <a:pt x="1589" y="19237"/>
                    <a:pt x="1519" y="19246"/>
                    <a:pt x="1454" y="19246"/>
                  </a:cubicBezTo>
                  <a:cubicBezTo>
                    <a:pt x="1337" y="19246"/>
                    <a:pt x="1225" y="19221"/>
                    <a:pt x="1130" y="19153"/>
                  </a:cubicBezTo>
                  <a:cubicBezTo>
                    <a:pt x="1054" y="19044"/>
                    <a:pt x="980" y="18937"/>
                    <a:pt x="980" y="18792"/>
                  </a:cubicBezTo>
                  <a:cubicBezTo>
                    <a:pt x="980" y="18576"/>
                    <a:pt x="1092" y="18396"/>
                    <a:pt x="1280" y="18323"/>
                  </a:cubicBezTo>
                  <a:cubicBezTo>
                    <a:pt x="2111" y="18071"/>
                    <a:pt x="2675" y="17317"/>
                    <a:pt x="2675" y="16488"/>
                  </a:cubicBezTo>
                  <a:lnTo>
                    <a:pt x="2675" y="16381"/>
                  </a:lnTo>
                  <a:cubicBezTo>
                    <a:pt x="2675" y="16165"/>
                    <a:pt x="2487" y="15985"/>
                    <a:pt x="2223" y="15985"/>
                  </a:cubicBezTo>
                  <a:lnTo>
                    <a:pt x="2035" y="15985"/>
                  </a:lnTo>
                  <a:cubicBezTo>
                    <a:pt x="1280" y="15985"/>
                    <a:pt x="678" y="15408"/>
                    <a:pt x="678" y="14688"/>
                  </a:cubicBezTo>
                  <a:lnTo>
                    <a:pt x="678" y="14436"/>
                  </a:lnTo>
                  <a:cubicBezTo>
                    <a:pt x="678" y="13897"/>
                    <a:pt x="1016" y="13465"/>
                    <a:pt x="1506" y="13249"/>
                  </a:cubicBezTo>
                  <a:cubicBezTo>
                    <a:pt x="1659" y="13177"/>
                    <a:pt x="1771" y="12997"/>
                    <a:pt x="1771" y="12816"/>
                  </a:cubicBezTo>
                  <a:cubicBezTo>
                    <a:pt x="1771" y="12636"/>
                    <a:pt x="1659" y="12493"/>
                    <a:pt x="1506" y="12420"/>
                  </a:cubicBezTo>
                  <a:cubicBezTo>
                    <a:pt x="1016" y="12204"/>
                    <a:pt x="678" y="11736"/>
                    <a:pt x="678" y="11232"/>
                  </a:cubicBezTo>
                  <a:lnTo>
                    <a:pt x="678" y="10980"/>
                  </a:lnTo>
                  <a:cubicBezTo>
                    <a:pt x="678" y="10441"/>
                    <a:pt x="1016" y="10009"/>
                    <a:pt x="1506" y="9793"/>
                  </a:cubicBezTo>
                  <a:cubicBezTo>
                    <a:pt x="1659" y="9721"/>
                    <a:pt x="1771" y="9541"/>
                    <a:pt x="1771" y="9361"/>
                  </a:cubicBezTo>
                  <a:cubicBezTo>
                    <a:pt x="1771" y="9180"/>
                    <a:pt x="1659" y="9037"/>
                    <a:pt x="1506" y="8964"/>
                  </a:cubicBezTo>
                  <a:cubicBezTo>
                    <a:pt x="1016" y="8748"/>
                    <a:pt x="678" y="8280"/>
                    <a:pt x="678" y="7776"/>
                  </a:cubicBezTo>
                  <a:lnTo>
                    <a:pt x="678" y="7525"/>
                  </a:lnTo>
                  <a:cubicBezTo>
                    <a:pt x="678" y="6985"/>
                    <a:pt x="1016" y="6553"/>
                    <a:pt x="1506" y="6337"/>
                  </a:cubicBezTo>
                  <a:cubicBezTo>
                    <a:pt x="1659" y="6265"/>
                    <a:pt x="1771" y="6085"/>
                    <a:pt x="1771" y="5905"/>
                  </a:cubicBezTo>
                  <a:cubicBezTo>
                    <a:pt x="1771" y="5724"/>
                    <a:pt x="1659" y="5581"/>
                    <a:pt x="1506" y="5508"/>
                  </a:cubicBezTo>
                  <a:cubicBezTo>
                    <a:pt x="1016" y="5292"/>
                    <a:pt x="678" y="4824"/>
                    <a:pt x="678" y="4322"/>
                  </a:cubicBezTo>
                  <a:lnTo>
                    <a:pt x="678" y="4069"/>
                  </a:lnTo>
                  <a:cubicBezTo>
                    <a:pt x="678" y="3456"/>
                    <a:pt x="1092" y="2954"/>
                    <a:pt x="1733" y="2808"/>
                  </a:cubicBezTo>
                  <a:cubicBezTo>
                    <a:pt x="1959" y="2738"/>
                    <a:pt x="2111" y="2556"/>
                    <a:pt x="2111" y="2377"/>
                  </a:cubicBezTo>
                  <a:lnTo>
                    <a:pt x="2111" y="1945"/>
                  </a:lnTo>
                  <a:cubicBezTo>
                    <a:pt x="2111" y="1225"/>
                    <a:pt x="2713" y="650"/>
                    <a:pt x="3467" y="650"/>
                  </a:cubicBezTo>
                  <a:lnTo>
                    <a:pt x="3693" y="650"/>
                  </a:lnTo>
                  <a:cubicBezTo>
                    <a:pt x="3693" y="650"/>
                    <a:pt x="4712" y="936"/>
                    <a:pt x="4938" y="1404"/>
                  </a:cubicBezTo>
                  <a:cubicBezTo>
                    <a:pt x="5014" y="1586"/>
                    <a:pt x="5202" y="1693"/>
                    <a:pt x="5390" y="1693"/>
                  </a:cubicBezTo>
                  <a:cubicBezTo>
                    <a:pt x="5578" y="1693"/>
                    <a:pt x="5730" y="1586"/>
                    <a:pt x="5804" y="1404"/>
                  </a:cubicBezTo>
                  <a:cubicBezTo>
                    <a:pt x="6030" y="936"/>
                    <a:pt x="6520" y="650"/>
                    <a:pt x="7049" y="650"/>
                  </a:cubicBezTo>
                  <a:lnTo>
                    <a:pt x="7313" y="650"/>
                  </a:lnTo>
                  <a:cubicBezTo>
                    <a:pt x="7879" y="650"/>
                    <a:pt x="8369" y="936"/>
                    <a:pt x="8557" y="1404"/>
                  </a:cubicBezTo>
                  <a:cubicBezTo>
                    <a:pt x="8633" y="1586"/>
                    <a:pt x="8821" y="1693"/>
                    <a:pt x="9009" y="1693"/>
                  </a:cubicBezTo>
                  <a:cubicBezTo>
                    <a:pt x="9197" y="1693"/>
                    <a:pt x="9350" y="1586"/>
                    <a:pt x="9423" y="1404"/>
                  </a:cubicBezTo>
                  <a:cubicBezTo>
                    <a:pt x="9650" y="936"/>
                    <a:pt x="10140" y="650"/>
                    <a:pt x="10668" y="650"/>
                  </a:cubicBezTo>
                  <a:lnTo>
                    <a:pt x="10932" y="650"/>
                  </a:lnTo>
                  <a:cubicBezTo>
                    <a:pt x="11498" y="650"/>
                    <a:pt x="11988" y="936"/>
                    <a:pt x="12177" y="1404"/>
                  </a:cubicBezTo>
                  <a:cubicBezTo>
                    <a:pt x="12250" y="1586"/>
                    <a:pt x="12441" y="1693"/>
                    <a:pt x="12629" y="1693"/>
                  </a:cubicBezTo>
                  <a:cubicBezTo>
                    <a:pt x="12817" y="1693"/>
                    <a:pt x="12969" y="1586"/>
                    <a:pt x="13043" y="1404"/>
                  </a:cubicBezTo>
                  <a:cubicBezTo>
                    <a:pt x="13269" y="936"/>
                    <a:pt x="13759" y="650"/>
                    <a:pt x="14287" y="650"/>
                  </a:cubicBezTo>
                  <a:lnTo>
                    <a:pt x="14551" y="650"/>
                  </a:lnTo>
                  <a:cubicBezTo>
                    <a:pt x="15118" y="650"/>
                    <a:pt x="15606" y="936"/>
                    <a:pt x="15796" y="1404"/>
                  </a:cubicBezTo>
                  <a:cubicBezTo>
                    <a:pt x="15870" y="1586"/>
                    <a:pt x="16060" y="1693"/>
                    <a:pt x="16248" y="1693"/>
                  </a:cubicBezTo>
                  <a:cubicBezTo>
                    <a:pt x="16436" y="1693"/>
                    <a:pt x="16586" y="1586"/>
                    <a:pt x="16662" y="1404"/>
                  </a:cubicBezTo>
                  <a:cubicBezTo>
                    <a:pt x="16888" y="936"/>
                    <a:pt x="17378" y="650"/>
                    <a:pt x="17907" y="650"/>
                  </a:cubicBezTo>
                  <a:lnTo>
                    <a:pt x="18209" y="650"/>
                  </a:lnTo>
                  <a:cubicBezTo>
                    <a:pt x="18925" y="650"/>
                    <a:pt x="19565" y="1225"/>
                    <a:pt x="19527" y="1945"/>
                  </a:cubicBezTo>
                  <a:lnTo>
                    <a:pt x="19527" y="2377"/>
                  </a:lnTo>
                  <a:cubicBezTo>
                    <a:pt x="19565" y="2556"/>
                    <a:pt x="19715" y="2738"/>
                    <a:pt x="19905" y="2808"/>
                  </a:cubicBezTo>
                  <a:cubicBezTo>
                    <a:pt x="20508" y="2954"/>
                    <a:pt x="20922" y="4069"/>
                    <a:pt x="20922" y="4069"/>
                  </a:cubicBezTo>
                  <a:lnTo>
                    <a:pt x="20922" y="4322"/>
                  </a:lnTo>
                  <a:cubicBezTo>
                    <a:pt x="20922" y="4824"/>
                    <a:pt x="20622" y="5292"/>
                    <a:pt x="20132" y="5508"/>
                  </a:cubicBezTo>
                  <a:cubicBezTo>
                    <a:pt x="19941" y="5581"/>
                    <a:pt x="19829" y="5760"/>
                    <a:pt x="19829" y="5942"/>
                  </a:cubicBezTo>
                  <a:cubicBezTo>
                    <a:pt x="19829" y="6085"/>
                    <a:pt x="19941" y="6265"/>
                    <a:pt x="20132" y="6337"/>
                  </a:cubicBezTo>
                  <a:cubicBezTo>
                    <a:pt x="20432" y="6480"/>
                    <a:pt x="20696" y="6696"/>
                    <a:pt x="20810" y="7021"/>
                  </a:cubicBezTo>
                  <a:cubicBezTo>
                    <a:pt x="20871" y="7140"/>
                    <a:pt x="20985" y="7211"/>
                    <a:pt x="21131" y="7211"/>
                  </a:cubicBezTo>
                  <a:cubicBezTo>
                    <a:pt x="21161" y="7211"/>
                    <a:pt x="21192" y="7207"/>
                    <a:pt x="21224" y="7201"/>
                  </a:cubicBezTo>
                  <a:cubicBezTo>
                    <a:pt x="21412" y="7164"/>
                    <a:pt x="21526" y="6948"/>
                    <a:pt x="21450" y="6769"/>
                  </a:cubicBezTo>
                  <a:cubicBezTo>
                    <a:pt x="21300" y="6408"/>
                    <a:pt x="21036" y="6121"/>
                    <a:pt x="20696" y="5942"/>
                  </a:cubicBezTo>
                  <a:cubicBezTo>
                    <a:pt x="21262" y="5581"/>
                    <a:pt x="21600" y="4969"/>
                    <a:pt x="21600" y="4322"/>
                  </a:cubicBezTo>
                  <a:lnTo>
                    <a:pt x="21600" y="4069"/>
                  </a:lnTo>
                  <a:cubicBezTo>
                    <a:pt x="21600" y="3204"/>
                    <a:pt x="21036" y="2486"/>
                    <a:pt x="20167" y="2233"/>
                  </a:cubicBezTo>
                  <a:lnTo>
                    <a:pt x="20167" y="1945"/>
                  </a:lnTo>
                  <a:cubicBezTo>
                    <a:pt x="20167" y="866"/>
                    <a:pt x="19263" y="0"/>
                    <a:pt x="18171" y="0"/>
                  </a:cubicBezTo>
                  <a:lnTo>
                    <a:pt x="17907" y="0"/>
                  </a:lnTo>
                  <a:cubicBezTo>
                    <a:pt x="17907" y="0"/>
                    <a:pt x="16624" y="325"/>
                    <a:pt x="16248" y="866"/>
                  </a:cubicBezTo>
                  <a:cubicBezTo>
                    <a:pt x="15870" y="325"/>
                    <a:pt x="15268" y="0"/>
                    <a:pt x="14551" y="0"/>
                  </a:cubicBezTo>
                  <a:lnTo>
                    <a:pt x="14287" y="0"/>
                  </a:lnTo>
                  <a:cubicBezTo>
                    <a:pt x="13609" y="0"/>
                    <a:pt x="13005" y="325"/>
                    <a:pt x="12629" y="866"/>
                  </a:cubicBezTo>
                  <a:cubicBezTo>
                    <a:pt x="12250" y="325"/>
                    <a:pt x="11610" y="0"/>
                    <a:pt x="10932" y="0"/>
                  </a:cubicBezTo>
                  <a:lnTo>
                    <a:pt x="10668" y="0"/>
                  </a:lnTo>
                  <a:cubicBezTo>
                    <a:pt x="9990" y="0"/>
                    <a:pt x="9385" y="325"/>
                    <a:pt x="9009" y="866"/>
                  </a:cubicBezTo>
                  <a:cubicBezTo>
                    <a:pt x="8633" y="325"/>
                    <a:pt x="7991" y="0"/>
                    <a:pt x="7313" y="0"/>
                  </a:cubicBezTo>
                  <a:lnTo>
                    <a:pt x="7049" y="0"/>
                  </a:lnTo>
                  <a:cubicBezTo>
                    <a:pt x="6370" y="0"/>
                    <a:pt x="5768" y="325"/>
                    <a:pt x="5390" y="866"/>
                  </a:cubicBezTo>
                  <a:cubicBezTo>
                    <a:pt x="5014" y="325"/>
                    <a:pt x="4372" y="0"/>
                    <a:pt x="3693" y="0"/>
                  </a:cubicBezTo>
                  <a:close/>
                </a:path>
              </a:pathLst>
            </a:custGeom>
            <a:solidFill>
              <a:srgbClr val="1E1614"/>
            </a:solidFill>
            <a:ln w="12700" cap="flat">
              <a:noFill/>
              <a:miter lim="400000"/>
            </a:ln>
            <a:effectLst/>
          </p:spPr>
          <p:txBody>
            <a:bodyPr wrap="square" lIns="45677" tIns="45677" rIns="45677" bIns="45677" numCol="1" anchor="ctr">
              <a:noAutofit/>
            </a:bodyPr>
            <a:lstStyle/>
            <a:p>
              <a:endParaRPr sz="1399"/>
            </a:p>
          </p:txBody>
        </p:sp>
        <p:sp>
          <p:nvSpPr>
            <p:cNvPr id="1347" name="Google Shape;2385;p29"/>
            <p:cNvSpPr/>
            <p:nvPr/>
          </p:nvSpPr>
          <p:spPr>
            <a:xfrm>
              <a:off x="68185" y="67032"/>
              <a:ext cx="201595" cy="208050"/>
            </a:xfrm>
            <a:custGeom>
              <a:avLst/>
              <a:gdLst/>
              <a:ahLst/>
              <a:cxnLst>
                <a:cxn ang="0">
                  <a:pos x="wd2" y="hd2"/>
                </a:cxn>
                <a:cxn ang="5400000">
                  <a:pos x="wd2" y="hd2"/>
                </a:cxn>
                <a:cxn ang="10800000">
                  <a:pos x="wd2" y="hd2"/>
                </a:cxn>
                <a:cxn ang="16200000">
                  <a:pos x="wd2" y="hd2"/>
                </a:cxn>
              </a:cxnLst>
              <a:rect l="0" t="0" r="r" b="b"/>
              <a:pathLst>
                <a:path w="21600" h="21600" extrusionOk="0">
                  <a:moveTo>
                    <a:pt x="7747" y="1464"/>
                  </a:moveTo>
                  <a:cubicBezTo>
                    <a:pt x="7938" y="1768"/>
                    <a:pt x="8188" y="2011"/>
                    <a:pt x="8439" y="2196"/>
                  </a:cubicBezTo>
                  <a:cubicBezTo>
                    <a:pt x="7747" y="3416"/>
                    <a:pt x="7496" y="4819"/>
                    <a:pt x="7556" y="6221"/>
                  </a:cubicBezTo>
                  <a:cubicBezTo>
                    <a:pt x="7684" y="7565"/>
                    <a:pt x="8188" y="8847"/>
                    <a:pt x="8944" y="9945"/>
                  </a:cubicBezTo>
                  <a:cubicBezTo>
                    <a:pt x="8252" y="10249"/>
                    <a:pt x="7620" y="10738"/>
                    <a:pt x="7179" y="11347"/>
                  </a:cubicBezTo>
                  <a:cubicBezTo>
                    <a:pt x="6741" y="10862"/>
                    <a:pt x="6300" y="10434"/>
                    <a:pt x="5732" y="10126"/>
                  </a:cubicBezTo>
                  <a:cubicBezTo>
                    <a:pt x="4916" y="9644"/>
                    <a:pt x="4034" y="9415"/>
                    <a:pt x="3134" y="9415"/>
                  </a:cubicBezTo>
                  <a:cubicBezTo>
                    <a:pt x="2785" y="9415"/>
                    <a:pt x="2432" y="9449"/>
                    <a:pt x="2079" y="9518"/>
                  </a:cubicBezTo>
                  <a:cubicBezTo>
                    <a:pt x="1892" y="9333"/>
                    <a:pt x="1638" y="9152"/>
                    <a:pt x="1387" y="8967"/>
                  </a:cubicBezTo>
                  <a:cubicBezTo>
                    <a:pt x="1765" y="8724"/>
                    <a:pt x="2079" y="8420"/>
                    <a:pt x="2333" y="8054"/>
                  </a:cubicBezTo>
                  <a:cubicBezTo>
                    <a:pt x="3653" y="7808"/>
                    <a:pt x="4849" y="7076"/>
                    <a:pt x="5605" y="6040"/>
                  </a:cubicBezTo>
                  <a:cubicBezTo>
                    <a:pt x="5795" y="5797"/>
                    <a:pt x="5795" y="5550"/>
                    <a:pt x="5605" y="5369"/>
                  </a:cubicBezTo>
                  <a:cubicBezTo>
                    <a:pt x="5488" y="5226"/>
                    <a:pt x="5326" y="5161"/>
                    <a:pt x="5171" y="5161"/>
                  </a:cubicBezTo>
                  <a:cubicBezTo>
                    <a:pt x="4994" y="5161"/>
                    <a:pt x="4825" y="5239"/>
                    <a:pt x="4726" y="5369"/>
                  </a:cubicBezTo>
                  <a:cubicBezTo>
                    <a:pt x="4285" y="6040"/>
                    <a:pt x="3589" y="6529"/>
                    <a:pt x="2834" y="6833"/>
                  </a:cubicBezTo>
                  <a:cubicBezTo>
                    <a:pt x="2898" y="6648"/>
                    <a:pt x="2898" y="6467"/>
                    <a:pt x="2898" y="6282"/>
                  </a:cubicBezTo>
                  <a:lnTo>
                    <a:pt x="2898" y="5797"/>
                  </a:lnTo>
                  <a:cubicBezTo>
                    <a:pt x="2898" y="4696"/>
                    <a:pt x="2333" y="3721"/>
                    <a:pt x="1387" y="3112"/>
                  </a:cubicBezTo>
                  <a:cubicBezTo>
                    <a:pt x="1765" y="2866"/>
                    <a:pt x="2079" y="2561"/>
                    <a:pt x="2333" y="2196"/>
                  </a:cubicBezTo>
                  <a:cubicBezTo>
                    <a:pt x="2961" y="2623"/>
                    <a:pt x="3716" y="2927"/>
                    <a:pt x="4472" y="2927"/>
                  </a:cubicBezTo>
                  <a:lnTo>
                    <a:pt x="4976" y="2927"/>
                  </a:lnTo>
                  <a:cubicBezTo>
                    <a:pt x="6109" y="2927"/>
                    <a:pt x="7119" y="2377"/>
                    <a:pt x="7747" y="1464"/>
                  </a:cubicBezTo>
                  <a:close/>
                  <a:moveTo>
                    <a:pt x="13793" y="1464"/>
                  </a:moveTo>
                  <a:cubicBezTo>
                    <a:pt x="13920" y="1707"/>
                    <a:pt x="14171" y="1891"/>
                    <a:pt x="14361" y="2072"/>
                  </a:cubicBezTo>
                  <a:cubicBezTo>
                    <a:pt x="13479" y="3170"/>
                    <a:pt x="13038" y="4453"/>
                    <a:pt x="13038" y="5855"/>
                  </a:cubicBezTo>
                  <a:cubicBezTo>
                    <a:pt x="13101" y="6101"/>
                    <a:pt x="13352" y="6344"/>
                    <a:pt x="13602" y="6344"/>
                  </a:cubicBezTo>
                  <a:lnTo>
                    <a:pt x="13666" y="6344"/>
                  </a:lnTo>
                  <a:cubicBezTo>
                    <a:pt x="13920" y="6344"/>
                    <a:pt x="14171" y="6101"/>
                    <a:pt x="14171" y="5797"/>
                  </a:cubicBezTo>
                  <a:cubicBezTo>
                    <a:pt x="14107" y="4637"/>
                    <a:pt x="14548" y="3536"/>
                    <a:pt x="15304" y="2685"/>
                  </a:cubicBezTo>
                  <a:cubicBezTo>
                    <a:pt x="15745" y="2804"/>
                    <a:pt x="16122" y="2866"/>
                    <a:pt x="16564" y="2927"/>
                  </a:cubicBezTo>
                  <a:lnTo>
                    <a:pt x="17068" y="2927"/>
                  </a:lnTo>
                  <a:cubicBezTo>
                    <a:pt x="17824" y="2866"/>
                    <a:pt x="18579" y="2623"/>
                    <a:pt x="19207" y="2134"/>
                  </a:cubicBezTo>
                  <a:cubicBezTo>
                    <a:pt x="19461" y="2500"/>
                    <a:pt x="19775" y="2804"/>
                    <a:pt x="20153" y="3112"/>
                  </a:cubicBezTo>
                  <a:cubicBezTo>
                    <a:pt x="19207" y="3659"/>
                    <a:pt x="18642" y="4696"/>
                    <a:pt x="18706" y="5797"/>
                  </a:cubicBezTo>
                  <a:lnTo>
                    <a:pt x="18706" y="6221"/>
                  </a:lnTo>
                  <a:cubicBezTo>
                    <a:pt x="18642" y="7322"/>
                    <a:pt x="19207" y="8358"/>
                    <a:pt x="20153" y="8967"/>
                  </a:cubicBezTo>
                  <a:cubicBezTo>
                    <a:pt x="19461" y="9394"/>
                    <a:pt x="18956" y="10068"/>
                    <a:pt x="18766" y="10800"/>
                  </a:cubicBezTo>
                  <a:cubicBezTo>
                    <a:pt x="17132" y="9883"/>
                    <a:pt x="16373" y="7992"/>
                    <a:pt x="16941" y="6221"/>
                  </a:cubicBezTo>
                  <a:cubicBezTo>
                    <a:pt x="17005" y="5916"/>
                    <a:pt x="16878" y="5674"/>
                    <a:pt x="16564" y="5550"/>
                  </a:cubicBezTo>
                  <a:cubicBezTo>
                    <a:pt x="16511" y="5540"/>
                    <a:pt x="16458" y="5537"/>
                    <a:pt x="16408" y="5537"/>
                  </a:cubicBezTo>
                  <a:cubicBezTo>
                    <a:pt x="16151" y="5537"/>
                    <a:pt x="15925" y="5663"/>
                    <a:pt x="15872" y="5916"/>
                  </a:cubicBezTo>
                  <a:cubicBezTo>
                    <a:pt x="14739" y="9822"/>
                    <a:pt x="18706" y="11959"/>
                    <a:pt x="18706" y="11959"/>
                  </a:cubicBezTo>
                  <a:lnTo>
                    <a:pt x="18706" y="12079"/>
                  </a:lnTo>
                  <a:cubicBezTo>
                    <a:pt x="18706" y="13180"/>
                    <a:pt x="19271" y="14216"/>
                    <a:pt x="20153" y="14764"/>
                  </a:cubicBezTo>
                  <a:cubicBezTo>
                    <a:pt x="19775" y="15010"/>
                    <a:pt x="19461" y="15376"/>
                    <a:pt x="19207" y="15742"/>
                  </a:cubicBezTo>
                  <a:cubicBezTo>
                    <a:pt x="18579" y="15253"/>
                    <a:pt x="17824" y="15010"/>
                    <a:pt x="17068" y="15010"/>
                  </a:cubicBezTo>
                  <a:lnTo>
                    <a:pt x="16313" y="15010"/>
                  </a:lnTo>
                  <a:cubicBezTo>
                    <a:pt x="16373" y="14216"/>
                    <a:pt x="16313" y="13361"/>
                    <a:pt x="15995" y="12630"/>
                  </a:cubicBezTo>
                  <a:cubicBezTo>
                    <a:pt x="15618" y="11532"/>
                    <a:pt x="14799" y="10615"/>
                    <a:pt x="13793" y="10068"/>
                  </a:cubicBezTo>
                  <a:cubicBezTo>
                    <a:pt x="12971" y="9606"/>
                    <a:pt x="12088" y="9374"/>
                    <a:pt x="11209" y="9374"/>
                  </a:cubicBezTo>
                  <a:cubicBezTo>
                    <a:pt x="10807" y="9374"/>
                    <a:pt x="10408" y="9422"/>
                    <a:pt x="10013" y="9518"/>
                  </a:cubicBezTo>
                  <a:cubicBezTo>
                    <a:pt x="9258" y="8481"/>
                    <a:pt x="8756" y="7322"/>
                    <a:pt x="8629" y="6040"/>
                  </a:cubicBezTo>
                  <a:cubicBezTo>
                    <a:pt x="8566" y="4880"/>
                    <a:pt x="8816" y="3721"/>
                    <a:pt x="9385" y="2623"/>
                  </a:cubicBezTo>
                  <a:cubicBezTo>
                    <a:pt x="9762" y="2804"/>
                    <a:pt x="10140" y="2866"/>
                    <a:pt x="10518" y="2866"/>
                  </a:cubicBezTo>
                  <a:lnTo>
                    <a:pt x="10959" y="2866"/>
                  </a:lnTo>
                  <a:cubicBezTo>
                    <a:pt x="10959" y="2866"/>
                    <a:pt x="13161" y="2319"/>
                    <a:pt x="13793" y="1464"/>
                  </a:cubicBezTo>
                  <a:close/>
                  <a:moveTo>
                    <a:pt x="7747" y="0"/>
                  </a:moveTo>
                  <a:cubicBezTo>
                    <a:pt x="7433" y="0"/>
                    <a:pt x="7179" y="181"/>
                    <a:pt x="7055" y="486"/>
                  </a:cubicBezTo>
                  <a:cubicBezTo>
                    <a:pt x="6678" y="1279"/>
                    <a:pt x="5859" y="1768"/>
                    <a:pt x="4976" y="1768"/>
                  </a:cubicBezTo>
                  <a:lnTo>
                    <a:pt x="4472" y="1768"/>
                  </a:lnTo>
                  <a:cubicBezTo>
                    <a:pt x="3844" y="1768"/>
                    <a:pt x="3275" y="1525"/>
                    <a:pt x="2834" y="1098"/>
                  </a:cubicBezTo>
                  <a:cubicBezTo>
                    <a:pt x="2679" y="947"/>
                    <a:pt x="2481" y="838"/>
                    <a:pt x="2276" y="838"/>
                  </a:cubicBezTo>
                  <a:cubicBezTo>
                    <a:pt x="2231" y="838"/>
                    <a:pt x="2188" y="841"/>
                    <a:pt x="2142" y="852"/>
                  </a:cubicBezTo>
                  <a:cubicBezTo>
                    <a:pt x="1892" y="913"/>
                    <a:pt x="1701" y="1036"/>
                    <a:pt x="1574" y="1279"/>
                  </a:cubicBezTo>
                  <a:cubicBezTo>
                    <a:pt x="1324" y="1768"/>
                    <a:pt x="946" y="2134"/>
                    <a:pt x="441" y="2319"/>
                  </a:cubicBezTo>
                  <a:cubicBezTo>
                    <a:pt x="191" y="2438"/>
                    <a:pt x="0" y="2743"/>
                    <a:pt x="0" y="3051"/>
                  </a:cubicBezTo>
                  <a:cubicBezTo>
                    <a:pt x="0" y="3355"/>
                    <a:pt x="191" y="3598"/>
                    <a:pt x="441" y="3721"/>
                  </a:cubicBezTo>
                  <a:cubicBezTo>
                    <a:pt x="1260" y="4087"/>
                    <a:pt x="1765" y="4880"/>
                    <a:pt x="1765" y="5735"/>
                  </a:cubicBezTo>
                  <a:lnTo>
                    <a:pt x="1765" y="6221"/>
                  </a:lnTo>
                  <a:cubicBezTo>
                    <a:pt x="1765" y="7076"/>
                    <a:pt x="1260" y="7869"/>
                    <a:pt x="441" y="8174"/>
                  </a:cubicBezTo>
                  <a:cubicBezTo>
                    <a:pt x="127" y="8297"/>
                    <a:pt x="0" y="8601"/>
                    <a:pt x="0" y="8909"/>
                  </a:cubicBezTo>
                  <a:cubicBezTo>
                    <a:pt x="0" y="9213"/>
                    <a:pt x="127" y="9456"/>
                    <a:pt x="441" y="9579"/>
                  </a:cubicBezTo>
                  <a:cubicBezTo>
                    <a:pt x="1073" y="9883"/>
                    <a:pt x="1574" y="10434"/>
                    <a:pt x="1765" y="11104"/>
                  </a:cubicBezTo>
                  <a:cubicBezTo>
                    <a:pt x="1765" y="11286"/>
                    <a:pt x="1892" y="11409"/>
                    <a:pt x="2079" y="11470"/>
                  </a:cubicBezTo>
                  <a:cubicBezTo>
                    <a:pt x="2132" y="11484"/>
                    <a:pt x="2185" y="11491"/>
                    <a:pt x="2234" y="11491"/>
                  </a:cubicBezTo>
                  <a:cubicBezTo>
                    <a:pt x="2605" y="11491"/>
                    <a:pt x="2884" y="11121"/>
                    <a:pt x="2771" y="10800"/>
                  </a:cubicBezTo>
                  <a:cubicBezTo>
                    <a:pt x="2771" y="10677"/>
                    <a:pt x="2711" y="10554"/>
                    <a:pt x="2711" y="10434"/>
                  </a:cubicBezTo>
                  <a:cubicBezTo>
                    <a:pt x="2813" y="10424"/>
                    <a:pt x="2915" y="10420"/>
                    <a:pt x="3018" y="10420"/>
                  </a:cubicBezTo>
                  <a:cubicBezTo>
                    <a:pt x="3745" y="10420"/>
                    <a:pt x="4504" y="10608"/>
                    <a:pt x="5164" y="10981"/>
                  </a:cubicBezTo>
                  <a:cubicBezTo>
                    <a:pt x="7055" y="12021"/>
                    <a:pt x="7684" y="14459"/>
                    <a:pt x="6551" y="16292"/>
                  </a:cubicBezTo>
                  <a:cubicBezTo>
                    <a:pt x="6424" y="16535"/>
                    <a:pt x="6487" y="16901"/>
                    <a:pt x="6801" y="17024"/>
                  </a:cubicBezTo>
                  <a:cubicBezTo>
                    <a:pt x="6865" y="17082"/>
                    <a:pt x="6928" y="17082"/>
                    <a:pt x="7055" y="17082"/>
                  </a:cubicBezTo>
                  <a:cubicBezTo>
                    <a:pt x="7242" y="17082"/>
                    <a:pt x="7433" y="17024"/>
                    <a:pt x="7556" y="16840"/>
                  </a:cubicBezTo>
                  <a:cubicBezTo>
                    <a:pt x="8375" y="15376"/>
                    <a:pt x="8439" y="13727"/>
                    <a:pt x="7811" y="12264"/>
                  </a:cubicBezTo>
                  <a:cubicBezTo>
                    <a:pt x="8559" y="11094"/>
                    <a:pt x="9854" y="10434"/>
                    <a:pt x="11192" y="10434"/>
                  </a:cubicBezTo>
                  <a:cubicBezTo>
                    <a:pt x="11884" y="10434"/>
                    <a:pt x="12582" y="10608"/>
                    <a:pt x="13225" y="10981"/>
                  </a:cubicBezTo>
                  <a:cubicBezTo>
                    <a:pt x="14799" y="11836"/>
                    <a:pt x="15558" y="13666"/>
                    <a:pt x="15116" y="15314"/>
                  </a:cubicBezTo>
                  <a:cubicBezTo>
                    <a:pt x="14044" y="15803"/>
                    <a:pt x="13225" y="16901"/>
                    <a:pt x="13225" y="18122"/>
                  </a:cubicBezTo>
                  <a:cubicBezTo>
                    <a:pt x="11587" y="18611"/>
                    <a:pt x="10140" y="19463"/>
                    <a:pt x="9007" y="20745"/>
                  </a:cubicBezTo>
                  <a:cubicBezTo>
                    <a:pt x="8880" y="20868"/>
                    <a:pt x="8816" y="21049"/>
                    <a:pt x="8880" y="21173"/>
                  </a:cubicBezTo>
                  <a:cubicBezTo>
                    <a:pt x="8944" y="21477"/>
                    <a:pt x="9194" y="21600"/>
                    <a:pt x="9448" y="21600"/>
                  </a:cubicBezTo>
                  <a:cubicBezTo>
                    <a:pt x="9572" y="21600"/>
                    <a:pt x="9699" y="21538"/>
                    <a:pt x="9826" y="21415"/>
                  </a:cubicBezTo>
                  <a:cubicBezTo>
                    <a:pt x="10895" y="20256"/>
                    <a:pt x="12282" y="19401"/>
                    <a:pt x="13856" y="19097"/>
                  </a:cubicBezTo>
                  <a:cubicBezTo>
                    <a:pt x="14107" y="19035"/>
                    <a:pt x="14298" y="18792"/>
                    <a:pt x="14298" y="18549"/>
                  </a:cubicBezTo>
                  <a:lnTo>
                    <a:pt x="14298" y="18242"/>
                  </a:lnTo>
                  <a:cubicBezTo>
                    <a:pt x="14298" y="17024"/>
                    <a:pt x="15367" y="16046"/>
                    <a:pt x="16564" y="16046"/>
                  </a:cubicBezTo>
                  <a:lnTo>
                    <a:pt x="17068" y="16046"/>
                  </a:lnTo>
                  <a:cubicBezTo>
                    <a:pt x="17696" y="16046"/>
                    <a:pt x="18265" y="16292"/>
                    <a:pt x="18706" y="16778"/>
                  </a:cubicBezTo>
                  <a:cubicBezTo>
                    <a:pt x="18847" y="16915"/>
                    <a:pt x="19024" y="16983"/>
                    <a:pt x="19211" y="16983"/>
                  </a:cubicBezTo>
                  <a:cubicBezTo>
                    <a:pt x="19271" y="16983"/>
                    <a:pt x="19334" y="16976"/>
                    <a:pt x="19398" y="16963"/>
                  </a:cubicBezTo>
                  <a:cubicBezTo>
                    <a:pt x="19648" y="16963"/>
                    <a:pt x="19902" y="16778"/>
                    <a:pt x="20026" y="16535"/>
                  </a:cubicBezTo>
                  <a:cubicBezTo>
                    <a:pt x="20216" y="16108"/>
                    <a:pt x="20658" y="15680"/>
                    <a:pt x="21162" y="15499"/>
                  </a:cubicBezTo>
                  <a:cubicBezTo>
                    <a:pt x="21413" y="15376"/>
                    <a:pt x="21600" y="15071"/>
                    <a:pt x="21600" y="14764"/>
                  </a:cubicBezTo>
                  <a:cubicBezTo>
                    <a:pt x="21600" y="14459"/>
                    <a:pt x="21413" y="14216"/>
                    <a:pt x="21162" y="14093"/>
                  </a:cubicBezTo>
                  <a:cubicBezTo>
                    <a:pt x="20344" y="13727"/>
                    <a:pt x="19775" y="12934"/>
                    <a:pt x="19775" y="12079"/>
                  </a:cubicBezTo>
                  <a:lnTo>
                    <a:pt x="19775" y="11652"/>
                  </a:lnTo>
                  <a:cubicBezTo>
                    <a:pt x="19775" y="10738"/>
                    <a:pt x="20344" y="9945"/>
                    <a:pt x="21162" y="9641"/>
                  </a:cubicBezTo>
                  <a:cubicBezTo>
                    <a:pt x="21413" y="9518"/>
                    <a:pt x="21600" y="9213"/>
                    <a:pt x="21600" y="8909"/>
                  </a:cubicBezTo>
                  <a:cubicBezTo>
                    <a:pt x="21600" y="8601"/>
                    <a:pt x="21413" y="8358"/>
                    <a:pt x="21162" y="8235"/>
                  </a:cubicBezTo>
                  <a:cubicBezTo>
                    <a:pt x="20344" y="7869"/>
                    <a:pt x="19775" y="7076"/>
                    <a:pt x="19775" y="6221"/>
                  </a:cubicBezTo>
                  <a:lnTo>
                    <a:pt x="19775" y="5735"/>
                  </a:lnTo>
                  <a:cubicBezTo>
                    <a:pt x="19775" y="4880"/>
                    <a:pt x="20344" y="4087"/>
                    <a:pt x="21162" y="3721"/>
                  </a:cubicBezTo>
                  <a:cubicBezTo>
                    <a:pt x="21413" y="3598"/>
                    <a:pt x="21600" y="3355"/>
                    <a:pt x="21600" y="3051"/>
                  </a:cubicBezTo>
                  <a:cubicBezTo>
                    <a:pt x="21600" y="2743"/>
                    <a:pt x="21413" y="2438"/>
                    <a:pt x="21162" y="2319"/>
                  </a:cubicBezTo>
                  <a:cubicBezTo>
                    <a:pt x="20658" y="2134"/>
                    <a:pt x="20216" y="1768"/>
                    <a:pt x="20026" y="1279"/>
                  </a:cubicBezTo>
                  <a:cubicBezTo>
                    <a:pt x="19902" y="1036"/>
                    <a:pt x="19648" y="913"/>
                    <a:pt x="19398" y="852"/>
                  </a:cubicBezTo>
                  <a:cubicBezTo>
                    <a:pt x="19352" y="841"/>
                    <a:pt x="19309" y="838"/>
                    <a:pt x="19264" y="838"/>
                  </a:cubicBezTo>
                  <a:cubicBezTo>
                    <a:pt x="19059" y="838"/>
                    <a:pt x="18861" y="947"/>
                    <a:pt x="18706" y="1098"/>
                  </a:cubicBezTo>
                  <a:cubicBezTo>
                    <a:pt x="18265" y="1525"/>
                    <a:pt x="17696" y="1768"/>
                    <a:pt x="17068" y="1768"/>
                  </a:cubicBezTo>
                  <a:lnTo>
                    <a:pt x="16564" y="1768"/>
                  </a:lnTo>
                  <a:cubicBezTo>
                    <a:pt x="15681" y="1768"/>
                    <a:pt x="14862" y="1279"/>
                    <a:pt x="14548" y="486"/>
                  </a:cubicBezTo>
                  <a:cubicBezTo>
                    <a:pt x="14421" y="181"/>
                    <a:pt x="14107" y="0"/>
                    <a:pt x="13793" y="0"/>
                  </a:cubicBezTo>
                  <a:cubicBezTo>
                    <a:pt x="13479" y="0"/>
                    <a:pt x="13225" y="181"/>
                    <a:pt x="13101" y="486"/>
                  </a:cubicBezTo>
                  <a:cubicBezTo>
                    <a:pt x="12724" y="1279"/>
                    <a:pt x="11905" y="1768"/>
                    <a:pt x="11022" y="1768"/>
                  </a:cubicBezTo>
                  <a:lnTo>
                    <a:pt x="10518" y="1768"/>
                  </a:lnTo>
                  <a:cubicBezTo>
                    <a:pt x="9635" y="1768"/>
                    <a:pt x="8816" y="1279"/>
                    <a:pt x="8502" y="486"/>
                  </a:cubicBezTo>
                  <a:cubicBezTo>
                    <a:pt x="8375" y="181"/>
                    <a:pt x="8061" y="0"/>
                    <a:pt x="7747" y="0"/>
                  </a:cubicBezTo>
                  <a:close/>
                </a:path>
              </a:pathLst>
            </a:custGeom>
            <a:solidFill>
              <a:srgbClr val="1E1614"/>
            </a:solidFill>
            <a:ln w="12700" cap="flat">
              <a:noFill/>
              <a:miter lim="400000"/>
            </a:ln>
            <a:effectLst/>
          </p:spPr>
          <p:txBody>
            <a:bodyPr wrap="square" lIns="45677" tIns="45677" rIns="45677" bIns="45677" numCol="1" anchor="ctr">
              <a:noAutofit/>
            </a:bodyPr>
            <a:lstStyle/>
            <a:p>
              <a:endParaRPr sz="1399"/>
            </a:p>
          </p:txBody>
        </p:sp>
      </p:grpSp>
      <p:sp>
        <p:nvSpPr>
          <p:cNvPr id="1349" name="Google Shape;2387;p29"/>
          <p:cNvSpPr txBox="1"/>
          <p:nvPr/>
        </p:nvSpPr>
        <p:spPr>
          <a:xfrm>
            <a:off x="300988" y="4820833"/>
            <a:ext cx="2997227" cy="276711"/>
          </a:xfrm>
          <a:prstGeom prst="rect">
            <a:avLst/>
          </a:prstGeom>
          <a:ln w="12700">
            <a:miter lim="400000"/>
          </a:ln>
          <a:extLst>
            <a:ext uri="{C572A759-6A51-4108-AA02-DFA0A04FC94B}">
              <ma14:wrappingTextBoxFlag xmlns:ma14="http://schemas.microsoft.com/office/mac/drawingml/2011/main" xmlns="" val="1"/>
            </a:ext>
          </a:extLst>
        </p:spPr>
        <p:txBody>
          <a:bodyPr lIns="91339" tIns="91339" rIns="91339" bIns="91339">
            <a:spAutoFit/>
          </a:bodyPr>
          <a:lstStyle/>
          <a:p>
            <a:pPr>
              <a:defRPr sz="600">
                <a:solidFill>
                  <a:srgbClr val="354952"/>
                </a:solidFill>
              </a:defRPr>
            </a:pPr>
            <a:r>
              <a:rPr sz="599"/>
              <a:t>References: Cannabis Clinicians Colorado 2016​</a:t>
            </a:r>
          </a:p>
        </p:txBody>
      </p:sp>
      <p:graphicFrame>
        <p:nvGraphicFramePr>
          <p:cNvPr id="1350" name="Table 35"/>
          <p:cNvGraphicFramePr/>
          <p:nvPr/>
        </p:nvGraphicFramePr>
        <p:xfrm>
          <a:off x="4926102" y="1775862"/>
          <a:ext cx="3719931" cy="1959385"/>
        </p:xfrm>
        <a:graphic>
          <a:graphicData uri="http://schemas.openxmlformats.org/drawingml/2006/table">
            <a:tbl>
              <a:tblPr firstRow="1" bandRow="1">
                <a:tableStyleId>{793D81CF-94F2-401A-BA57-92F5A7B2D0C5}</a:tableStyleId>
              </a:tblPr>
              <a:tblGrid>
                <a:gridCol w="1266154">
                  <a:extLst>
                    <a:ext uri="{9D8B030D-6E8A-4147-A177-3AD203B41FA5}">
                      <a16:colId xmlns:a16="http://schemas.microsoft.com/office/drawing/2014/main" val="20000"/>
                    </a:ext>
                  </a:extLst>
                </a:gridCol>
                <a:gridCol w="1137823">
                  <a:extLst>
                    <a:ext uri="{9D8B030D-6E8A-4147-A177-3AD203B41FA5}">
                      <a16:colId xmlns:a16="http://schemas.microsoft.com/office/drawing/2014/main" val="20001"/>
                    </a:ext>
                  </a:extLst>
                </a:gridCol>
                <a:gridCol w="1315954">
                  <a:extLst>
                    <a:ext uri="{9D8B030D-6E8A-4147-A177-3AD203B41FA5}">
                      <a16:colId xmlns:a16="http://schemas.microsoft.com/office/drawing/2014/main" val="20002"/>
                    </a:ext>
                  </a:extLst>
                </a:gridCol>
              </a:tblGrid>
              <a:tr h="314987">
                <a:tc>
                  <a:txBody>
                    <a:bodyPr/>
                    <a:lstStyle/>
                    <a:p>
                      <a:pPr algn="ctr">
                        <a:lnSpc>
                          <a:spcPct val="115000"/>
                        </a:lnSpc>
                        <a:defRPr sz="1800" b="0">
                          <a:solidFill>
                            <a:srgbClr val="000000"/>
                          </a:solidFill>
                        </a:defRPr>
                      </a:pPr>
                      <a:r>
                        <a:rPr sz="1400" b="1">
                          <a:solidFill>
                            <a:srgbClr val="FFFFFF"/>
                          </a:solidFill>
                        </a:rPr>
                        <a:t>Method</a:t>
                      </a:r>
                    </a:p>
                  </a:txBody>
                  <a:tcPr marL="0" marR="0" marT="0" marB="0" anchor="ctr" horzOverflow="overflow"/>
                </a:tc>
                <a:tc>
                  <a:txBody>
                    <a:bodyPr/>
                    <a:lstStyle/>
                    <a:p>
                      <a:pPr algn="ctr">
                        <a:lnSpc>
                          <a:spcPct val="115000"/>
                        </a:lnSpc>
                        <a:defRPr sz="1800" b="0">
                          <a:solidFill>
                            <a:srgbClr val="000000"/>
                          </a:solidFill>
                        </a:defRPr>
                      </a:pPr>
                      <a:r>
                        <a:rPr sz="1400" b="1">
                          <a:solidFill>
                            <a:srgbClr val="FFFFFF"/>
                          </a:solidFill>
                        </a:rPr>
                        <a:t>Onset (min)</a:t>
                      </a:r>
                    </a:p>
                  </a:txBody>
                  <a:tcPr marL="0" marR="0" marT="0" marB="0" anchor="ctr" horzOverflow="overflow"/>
                </a:tc>
                <a:tc>
                  <a:txBody>
                    <a:bodyPr/>
                    <a:lstStyle/>
                    <a:p>
                      <a:pPr algn="ctr">
                        <a:lnSpc>
                          <a:spcPct val="115000"/>
                        </a:lnSpc>
                        <a:defRPr sz="1800" b="0">
                          <a:solidFill>
                            <a:srgbClr val="000000"/>
                          </a:solidFill>
                        </a:defRPr>
                      </a:pPr>
                      <a:r>
                        <a:rPr sz="1400" b="1">
                          <a:solidFill>
                            <a:srgbClr val="FFFFFF"/>
                          </a:solidFill>
                        </a:rPr>
                        <a:t>Duration (hrs)</a:t>
                      </a:r>
                    </a:p>
                  </a:txBody>
                  <a:tcPr marL="0" marR="0" marT="0" marB="0" anchor="ctr" horzOverflow="overflow"/>
                </a:tc>
                <a:extLst>
                  <a:ext uri="{0D108BD9-81ED-4DB2-BD59-A6C34878D82A}">
                    <a16:rowId xmlns:a16="http://schemas.microsoft.com/office/drawing/2014/main" val="10000"/>
                  </a:ext>
                </a:extLst>
              </a:tr>
              <a:tr h="274066">
                <a:tc>
                  <a:txBody>
                    <a:bodyPr/>
                    <a:lstStyle/>
                    <a:p>
                      <a:pPr algn="ctr">
                        <a:lnSpc>
                          <a:spcPct val="115000"/>
                        </a:lnSpc>
                        <a:defRPr sz="1800"/>
                      </a:pPr>
                      <a:r>
                        <a:rPr sz="1400"/>
                        <a:t>Inhaled</a:t>
                      </a:r>
                    </a:p>
                  </a:txBody>
                  <a:tcPr marL="0" marR="0" marT="0" marB="0" anchor="ctr" horzOverflow="overflow"/>
                </a:tc>
                <a:tc>
                  <a:txBody>
                    <a:bodyPr/>
                    <a:lstStyle/>
                    <a:p>
                      <a:pPr algn="ctr">
                        <a:lnSpc>
                          <a:spcPct val="115000"/>
                        </a:lnSpc>
                        <a:defRPr sz="1800"/>
                      </a:pPr>
                      <a:r>
                        <a:rPr sz="1400"/>
                        <a:t>1-3</a:t>
                      </a:r>
                    </a:p>
                  </a:txBody>
                  <a:tcPr marL="0" marR="0" marT="0" marB="0" anchor="ctr" horzOverflow="overflow"/>
                </a:tc>
                <a:tc>
                  <a:txBody>
                    <a:bodyPr/>
                    <a:lstStyle/>
                    <a:p>
                      <a:pPr algn="ctr">
                        <a:lnSpc>
                          <a:spcPct val="115000"/>
                        </a:lnSpc>
                        <a:defRPr sz="1800"/>
                      </a:pPr>
                      <a:r>
                        <a:rPr sz="1400"/>
                        <a:t>1-3</a:t>
                      </a:r>
                    </a:p>
                  </a:txBody>
                  <a:tcPr marL="0" marR="0" marT="0" marB="0" anchor="ctr" horzOverflow="overflow"/>
                </a:tc>
                <a:extLst>
                  <a:ext uri="{0D108BD9-81ED-4DB2-BD59-A6C34878D82A}">
                    <a16:rowId xmlns:a16="http://schemas.microsoft.com/office/drawing/2014/main" val="10001"/>
                  </a:ext>
                </a:extLst>
              </a:tr>
              <a:tr h="274066">
                <a:tc>
                  <a:txBody>
                    <a:bodyPr/>
                    <a:lstStyle/>
                    <a:p>
                      <a:pPr algn="ctr">
                        <a:lnSpc>
                          <a:spcPct val="115000"/>
                        </a:lnSpc>
                        <a:defRPr sz="1800"/>
                      </a:pPr>
                      <a:r>
                        <a:rPr sz="1400"/>
                        <a:t>Oral</a:t>
                      </a:r>
                    </a:p>
                  </a:txBody>
                  <a:tcPr marL="0" marR="0" marT="0" marB="0" anchor="ctr" horzOverflow="overflow"/>
                </a:tc>
                <a:tc>
                  <a:txBody>
                    <a:bodyPr/>
                    <a:lstStyle/>
                    <a:p>
                      <a:pPr algn="ctr">
                        <a:lnSpc>
                          <a:spcPct val="115000"/>
                        </a:lnSpc>
                        <a:defRPr sz="1800"/>
                      </a:pPr>
                      <a:r>
                        <a:rPr sz="1400"/>
                        <a:t>10-25</a:t>
                      </a:r>
                    </a:p>
                  </a:txBody>
                  <a:tcPr marL="0" marR="0" marT="0" marB="0" anchor="ctr" horzOverflow="overflow"/>
                </a:tc>
                <a:tc>
                  <a:txBody>
                    <a:bodyPr/>
                    <a:lstStyle/>
                    <a:p>
                      <a:pPr algn="ctr">
                        <a:lnSpc>
                          <a:spcPct val="115000"/>
                        </a:lnSpc>
                        <a:defRPr sz="1800"/>
                      </a:pPr>
                      <a:r>
                        <a:rPr sz="1400"/>
                        <a:t>1-3</a:t>
                      </a:r>
                    </a:p>
                  </a:txBody>
                  <a:tcPr marL="0" marR="0" marT="0" marB="0" anchor="ctr" horzOverflow="overflow"/>
                </a:tc>
                <a:extLst>
                  <a:ext uri="{0D108BD9-81ED-4DB2-BD59-A6C34878D82A}">
                    <a16:rowId xmlns:a16="http://schemas.microsoft.com/office/drawing/2014/main" val="10002"/>
                  </a:ext>
                </a:extLst>
              </a:tr>
              <a:tr h="274066">
                <a:tc>
                  <a:txBody>
                    <a:bodyPr/>
                    <a:lstStyle/>
                    <a:p>
                      <a:pPr algn="ctr">
                        <a:lnSpc>
                          <a:spcPct val="115000"/>
                        </a:lnSpc>
                        <a:defRPr sz="1800"/>
                      </a:pPr>
                      <a:r>
                        <a:rPr sz="1400"/>
                        <a:t>Ingested</a:t>
                      </a:r>
                    </a:p>
                  </a:txBody>
                  <a:tcPr marL="0" marR="0" marT="0" marB="0" anchor="ctr" horzOverflow="overflow"/>
                </a:tc>
                <a:tc>
                  <a:txBody>
                    <a:bodyPr/>
                    <a:lstStyle/>
                    <a:p>
                      <a:pPr algn="ctr">
                        <a:lnSpc>
                          <a:spcPct val="115000"/>
                        </a:lnSpc>
                        <a:defRPr sz="1800"/>
                      </a:pPr>
                      <a:r>
                        <a:rPr sz="1400"/>
                        <a:t>30-90</a:t>
                      </a:r>
                    </a:p>
                  </a:txBody>
                  <a:tcPr marL="0" marR="0" marT="0" marB="0" anchor="ctr" horzOverflow="overflow"/>
                </a:tc>
                <a:tc>
                  <a:txBody>
                    <a:bodyPr/>
                    <a:lstStyle/>
                    <a:p>
                      <a:pPr algn="ctr">
                        <a:lnSpc>
                          <a:spcPct val="115000"/>
                        </a:lnSpc>
                        <a:defRPr sz="1800"/>
                      </a:pPr>
                      <a:r>
                        <a:rPr sz="1400"/>
                        <a:t>6-8</a:t>
                      </a:r>
                    </a:p>
                  </a:txBody>
                  <a:tcPr marL="0" marR="0" marT="0" marB="0" anchor="ctr" horzOverflow="overflow"/>
                </a:tc>
                <a:extLst>
                  <a:ext uri="{0D108BD9-81ED-4DB2-BD59-A6C34878D82A}">
                    <a16:rowId xmlns:a16="http://schemas.microsoft.com/office/drawing/2014/main" val="10003"/>
                  </a:ext>
                </a:extLst>
              </a:tr>
              <a:tr h="274066">
                <a:tc>
                  <a:txBody>
                    <a:bodyPr/>
                    <a:lstStyle/>
                    <a:p>
                      <a:pPr algn="ctr">
                        <a:lnSpc>
                          <a:spcPct val="115000"/>
                        </a:lnSpc>
                        <a:defRPr sz="1800"/>
                      </a:pPr>
                      <a:r>
                        <a:rPr sz="1400"/>
                        <a:t>Topical</a:t>
                      </a:r>
                    </a:p>
                  </a:txBody>
                  <a:tcPr marL="0" marR="0" marT="0" marB="0" anchor="ctr" horzOverflow="overflow"/>
                </a:tc>
                <a:tc>
                  <a:txBody>
                    <a:bodyPr/>
                    <a:lstStyle/>
                    <a:p>
                      <a:pPr algn="ctr">
                        <a:lnSpc>
                          <a:spcPct val="115000"/>
                        </a:lnSpc>
                        <a:defRPr sz="1800"/>
                      </a:pPr>
                      <a:r>
                        <a:rPr sz="1400"/>
                        <a:t>15-30</a:t>
                      </a:r>
                    </a:p>
                  </a:txBody>
                  <a:tcPr marL="0" marR="0" marT="0" marB="0" anchor="ctr" horzOverflow="overflow"/>
                </a:tc>
                <a:tc>
                  <a:txBody>
                    <a:bodyPr/>
                    <a:lstStyle/>
                    <a:p>
                      <a:pPr algn="ctr">
                        <a:lnSpc>
                          <a:spcPct val="115000"/>
                        </a:lnSpc>
                        <a:defRPr sz="1800"/>
                      </a:pPr>
                      <a:r>
                        <a:rPr sz="1400"/>
                        <a:t>3-6</a:t>
                      </a:r>
                    </a:p>
                  </a:txBody>
                  <a:tcPr marL="0" marR="0" marT="0" marB="0" anchor="ctr" horzOverflow="overflow"/>
                </a:tc>
                <a:extLst>
                  <a:ext uri="{0D108BD9-81ED-4DB2-BD59-A6C34878D82A}">
                    <a16:rowId xmlns:a16="http://schemas.microsoft.com/office/drawing/2014/main" val="10004"/>
                  </a:ext>
                </a:extLst>
              </a:tr>
              <a:tr h="274066">
                <a:tc>
                  <a:txBody>
                    <a:bodyPr/>
                    <a:lstStyle/>
                    <a:p>
                      <a:pPr algn="ctr">
                        <a:lnSpc>
                          <a:spcPct val="115000"/>
                        </a:lnSpc>
                        <a:defRPr sz="1800"/>
                      </a:pPr>
                      <a:r>
                        <a:rPr sz="1400"/>
                        <a:t>Transdermal</a:t>
                      </a:r>
                    </a:p>
                  </a:txBody>
                  <a:tcPr marL="0" marR="0" marT="0" marB="0" anchor="ctr" horzOverflow="overflow"/>
                </a:tc>
                <a:tc>
                  <a:txBody>
                    <a:bodyPr/>
                    <a:lstStyle/>
                    <a:p>
                      <a:pPr algn="ctr">
                        <a:lnSpc>
                          <a:spcPct val="115000"/>
                        </a:lnSpc>
                        <a:defRPr sz="1800"/>
                      </a:pPr>
                      <a:r>
                        <a:rPr sz="1400"/>
                        <a:t>15-30</a:t>
                      </a:r>
                    </a:p>
                  </a:txBody>
                  <a:tcPr marL="0" marR="0" marT="0" marB="0" anchor="ctr" horzOverflow="overflow"/>
                </a:tc>
                <a:tc>
                  <a:txBody>
                    <a:bodyPr/>
                    <a:lstStyle/>
                    <a:p>
                      <a:pPr algn="ctr">
                        <a:lnSpc>
                          <a:spcPct val="115000"/>
                        </a:lnSpc>
                        <a:defRPr sz="1800"/>
                      </a:pPr>
                      <a:r>
                        <a:rPr sz="1400"/>
                        <a:t>6-8</a:t>
                      </a:r>
                    </a:p>
                  </a:txBody>
                  <a:tcPr marL="0" marR="0" marT="0" marB="0" anchor="ctr" horzOverflow="overflow"/>
                </a:tc>
                <a:extLst>
                  <a:ext uri="{0D108BD9-81ED-4DB2-BD59-A6C34878D82A}">
                    <a16:rowId xmlns:a16="http://schemas.microsoft.com/office/drawing/2014/main" val="10005"/>
                  </a:ext>
                </a:extLst>
              </a:tr>
              <a:tr h="274066">
                <a:tc>
                  <a:txBody>
                    <a:bodyPr/>
                    <a:lstStyle/>
                    <a:p>
                      <a:pPr algn="ctr">
                        <a:lnSpc>
                          <a:spcPct val="115000"/>
                        </a:lnSpc>
                        <a:defRPr sz="1800"/>
                      </a:pPr>
                      <a:r>
                        <a:rPr sz="1400"/>
                        <a:t>Vaginal sup.</a:t>
                      </a:r>
                    </a:p>
                  </a:txBody>
                  <a:tcPr marL="0" marR="0" marT="0" marB="0" anchor="ctr" horzOverflow="overflow"/>
                </a:tc>
                <a:tc>
                  <a:txBody>
                    <a:bodyPr/>
                    <a:lstStyle/>
                    <a:p>
                      <a:pPr algn="ctr">
                        <a:lnSpc>
                          <a:spcPct val="115000"/>
                        </a:lnSpc>
                        <a:defRPr sz="1800"/>
                      </a:pPr>
                      <a:r>
                        <a:rPr sz="1400"/>
                        <a:t>20</a:t>
                      </a:r>
                    </a:p>
                  </a:txBody>
                  <a:tcPr marL="0" marR="0" marT="0" marB="0" anchor="ctr" horzOverflow="overflow"/>
                </a:tc>
                <a:tc>
                  <a:txBody>
                    <a:bodyPr/>
                    <a:lstStyle/>
                    <a:p>
                      <a:pPr algn="ctr">
                        <a:lnSpc>
                          <a:spcPct val="115000"/>
                        </a:lnSpc>
                        <a:defRPr sz="1800"/>
                      </a:pPr>
                      <a:r>
                        <a:rPr sz="1400" dirty="0"/>
                        <a:t>3-6</a:t>
                      </a:r>
                    </a:p>
                  </a:txBody>
                  <a:tcPr marL="0" marR="0" marT="0" marB="0" anchor="ctr" horzOverflow="overflow"/>
                </a:tc>
                <a:extLst>
                  <a:ext uri="{0D108BD9-81ED-4DB2-BD59-A6C34878D82A}">
                    <a16:rowId xmlns:a16="http://schemas.microsoft.com/office/drawing/2014/main" val="10006"/>
                  </a:ext>
                </a:extLst>
              </a:tr>
            </a:tbl>
          </a:graphicData>
        </a:graphic>
      </p:graphicFrame>
      <p:sp>
        <p:nvSpPr>
          <p:cNvPr id="1351" name="Rectangle 36"/>
          <p:cNvSpPr/>
          <p:nvPr/>
        </p:nvSpPr>
        <p:spPr>
          <a:xfrm>
            <a:off x="4947132" y="2081052"/>
            <a:ext cx="3698901" cy="261393"/>
          </a:xfrm>
          <a:prstGeom prst="rect">
            <a:avLst/>
          </a:prstGeom>
          <a:ln w="44450">
            <a:solidFill>
              <a:srgbClr val="FF0000"/>
            </a:solidFill>
          </a:ln>
        </p:spPr>
        <p:txBody>
          <a:bodyPr lIns="45677" rIns="45677" anchor="ctr"/>
          <a:lstStyle/>
          <a:p>
            <a:pPr algn="ctr">
              <a:defRPr>
                <a:solidFill>
                  <a:srgbClr val="FFFFFF"/>
                </a:solidFill>
              </a:defRPr>
            </a:pPr>
            <a:endParaRPr sz="1399"/>
          </a:p>
        </p:txBody>
      </p:sp>
      <p:sp>
        <p:nvSpPr>
          <p:cNvPr id="1352" name="Rectangle 37"/>
          <p:cNvSpPr/>
          <p:nvPr/>
        </p:nvSpPr>
        <p:spPr>
          <a:xfrm>
            <a:off x="4947132" y="2342690"/>
            <a:ext cx="3698901" cy="540458"/>
          </a:xfrm>
          <a:prstGeom prst="rect">
            <a:avLst/>
          </a:prstGeom>
          <a:ln w="44450">
            <a:solidFill>
              <a:srgbClr val="FF0000"/>
            </a:solidFill>
          </a:ln>
        </p:spPr>
        <p:txBody>
          <a:bodyPr lIns="45677" rIns="45677" anchor="ctr"/>
          <a:lstStyle/>
          <a:p>
            <a:pPr algn="ctr">
              <a:defRPr>
                <a:solidFill>
                  <a:srgbClr val="FFFFFF"/>
                </a:solidFill>
              </a:defRPr>
            </a:pPr>
            <a:endParaRPr sz="1399"/>
          </a:p>
        </p:txBody>
      </p:sp>
      <p:sp>
        <p:nvSpPr>
          <p:cNvPr id="1353" name="Rectangle 38"/>
          <p:cNvSpPr/>
          <p:nvPr/>
        </p:nvSpPr>
        <p:spPr>
          <a:xfrm>
            <a:off x="4949058" y="2889949"/>
            <a:ext cx="3698902" cy="543842"/>
          </a:xfrm>
          <a:prstGeom prst="rect">
            <a:avLst/>
          </a:prstGeom>
          <a:ln w="44450">
            <a:solidFill>
              <a:srgbClr val="FF0000"/>
            </a:solidFill>
          </a:ln>
        </p:spPr>
        <p:txBody>
          <a:bodyPr lIns="45677" rIns="45677" anchor="ctr"/>
          <a:lstStyle/>
          <a:p>
            <a:pPr algn="ctr">
              <a:defRPr>
                <a:solidFill>
                  <a:srgbClr val="FFFFFF"/>
                </a:solidFill>
              </a:defRPr>
            </a:pPr>
            <a:endParaRPr sz="1399"/>
          </a:p>
        </p:txBody>
      </p:sp>
      <p:sp>
        <p:nvSpPr>
          <p:cNvPr id="1354" name="Rectangle 39"/>
          <p:cNvSpPr/>
          <p:nvPr/>
        </p:nvSpPr>
        <p:spPr>
          <a:xfrm>
            <a:off x="4954980" y="3433792"/>
            <a:ext cx="3698902" cy="308627"/>
          </a:xfrm>
          <a:prstGeom prst="rect">
            <a:avLst/>
          </a:prstGeom>
          <a:ln w="44450">
            <a:solidFill>
              <a:srgbClr val="FF0000"/>
            </a:solidFill>
          </a:ln>
        </p:spPr>
        <p:txBody>
          <a:bodyPr lIns="45677" rIns="45677" anchor="ctr"/>
          <a:lstStyle/>
          <a:p>
            <a:pPr algn="ctr">
              <a:defRPr>
                <a:solidFill>
                  <a:srgbClr val="FFFFFF"/>
                </a:solidFill>
              </a:defRPr>
            </a:pPr>
            <a:endParaRPr sz="1399"/>
          </a:p>
        </p:txBody>
      </p:sp>
      <p:sp>
        <p:nvSpPr>
          <p:cNvPr id="2" name="Title 1">
            <a:extLst>
              <a:ext uri="{FF2B5EF4-FFF2-40B4-BE49-F238E27FC236}">
                <a16:creationId xmlns:a16="http://schemas.microsoft.com/office/drawing/2014/main" id="{D7E24D01-291B-EDFD-1560-8E3FDF283F3F}"/>
              </a:ext>
            </a:extLst>
          </p:cNvPr>
          <p:cNvSpPr txBox="1"/>
          <p:nvPr/>
        </p:nvSpPr>
        <p:spPr>
          <a:xfrm>
            <a:off x="398003" y="-39598"/>
            <a:ext cx="6963567" cy="855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25" tIns="34225" rIns="34225" bIns="34225" anchor="ctr">
            <a:noAutofit/>
          </a:bodyPr>
          <a:lstStyle>
            <a:lvl1pPr>
              <a:defRPr sz="3200">
                <a:solidFill>
                  <a:schemeClr val="accent1"/>
                </a:solidFill>
              </a:defRPr>
            </a:lvl1pPr>
          </a:lstStyle>
          <a:p>
            <a:r>
              <a:rPr lang="en-US" sz="3194" dirty="0">
                <a:solidFill>
                  <a:schemeClr val="tx1"/>
                </a:solidFill>
                <a:latin typeface="Lato" panose="020F0502020204030203" pitchFamily="34" charset="0"/>
                <a:ea typeface="Lato" panose="020F0502020204030203" pitchFamily="34" charset="0"/>
                <a:cs typeface="Lato" panose="020F0502020204030203" pitchFamily="34" charset="0"/>
              </a:rPr>
              <a:t>Forms of Cannabis</a:t>
            </a:r>
            <a:endParaRPr sz="3194"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cxnSp>
        <p:nvCxnSpPr>
          <p:cNvPr id="3" name="Straight Connector 2">
            <a:extLst>
              <a:ext uri="{FF2B5EF4-FFF2-40B4-BE49-F238E27FC236}">
                <a16:creationId xmlns:a16="http://schemas.microsoft.com/office/drawing/2014/main" id="{112F7A7E-57CE-272D-CEB3-3F8649CFE2AE}"/>
              </a:ext>
            </a:extLst>
          </p:cNvPr>
          <p:cNvCxnSpPr>
            <a:cxnSpLocks/>
          </p:cNvCxnSpPr>
          <p:nvPr/>
        </p:nvCxnSpPr>
        <p:spPr>
          <a:xfrm>
            <a:off x="433105" y="816066"/>
            <a:ext cx="78958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35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132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1318">
                                            <p:txEl>
                                              <p:pRg st="4" end="4"/>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1318">
                                            <p:txEl>
                                              <p:pRg st="5" end="5"/>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1318">
                                            <p:txEl>
                                              <p:pRg st="6" end="6"/>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1318">
                                            <p:txEl>
                                              <p:pRg st="7" end="7"/>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iterate>
                                    <p:tmAbs val="0"/>
                                  </p:iterate>
                                  <p:childTnLst>
                                    <p:set>
                                      <p:cBhvr>
                                        <p:cTn id="24" fill="hold"/>
                                        <p:tgtEl>
                                          <p:spTgt spid="1318">
                                            <p:txEl>
                                              <p:pRg st="8" end="8"/>
                                            </p:txEl>
                                          </p:spTgt>
                                        </p:tgtEl>
                                        <p:attrNameLst>
                                          <p:attrName>style.visibility</p:attrName>
                                        </p:attrNameLst>
                                      </p:cBhvr>
                                      <p:to>
                                        <p:strVal val="visible"/>
                                      </p:to>
                                    </p:set>
                                  </p:childTnLst>
                                </p:cTn>
                              </p:par>
                            </p:childTnLst>
                          </p:cTn>
                        </p:par>
                        <p:par>
                          <p:cTn id="25" fill="hold">
                            <p:stCondLst>
                              <p:cond delay="0"/>
                            </p:stCondLst>
                            <p:childTnLst>
                              <p:par>
                                <p:cTn id="26" presetID="1" presetClass="exit" presetSubtype="0" fill="hold" grpId="0" nodeType="afterEffect">
                                  <p:stCondLst>
                                    <p:cond delay="0"/>
                                  </p:stCondLst>
                                  <p:iterate>
                                    <p:tmAbs val="0"/>
                                  </p:iterate>
                                  <p:childTnLst>
                                    <p:set>
                                      <p:cBhvr>
                                        <p:cTn id="27" fill="hold">
                                          <p:stCondLst>
                                            <p:cond delay="0"/>
                                          </p:stCondLst>
                                        </p:cTn>
                                        <p:tgtEl>
                                          <p:spTgt spid="135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iterate>
                                    <p:tmAbs val="0"/>
                                  </p:iterate>
                                  <p:childTnLst>
                                    <p:set>
                                      <p:cBhvr>
                                        <p:cTn id="31" fill="hold"/>
                                        <p:tgtEl>
                                          <p:spTgt spid="1353"/>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iterate>
                                    <p:tmAbs val="0"/>
                                  </p:iterate>
                                  <p:childTnLst>
                                    <p:set>
                                      <p:cBhvr>
                                        <p:cTn id="34" fill="hold"/>
                                        <p:tgtEl>
                                          <p:spTgt spid="1343"/>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iterate>
                                    <p:tmAbs val="0"/>
                                  </p:iterate>
                                  <p:childTnLst>
                                    <p:set>
                                      <p:cBhvr>
                                        <p:cTn id="37" fill="hold"/>
                                        <p:tgtEl>
                                          <p:spTgt spid="1318">
                                            <p:txEl>
                                              <p:pRg st="9" end="9"/>
                                            </p:txEl>
                                          </p:spTgt>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iterate>
                                    <p:tmAbs val="0"/>
                                  </p:iterate>
                                  <p:childTnLst>
                                    <p:set>
                                      <p:cBhvr>
                                        <p:cTn id="40" fill="hold"/>
                                        <p:tgtEl>
                                          <p:spTgt spid="1318">
                                            <p:txEl>
                                              <p:pRg st="10" end="10"/>
                                            </p:txEl>
                                          </p:spTgt>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0" nodeType="afterEffect">
                                  <p:stCondLst>
                                    <p:cond delay="0"/>
                                  </p:stCondLst>
                                  <p:iterate>
                                    <p:tmAbs val="0"/>
                                  </p:iterate>
                                  <p:childTnLst>
                                    <p:set>
                                      <p:cBhvr>
                                        <p:cTn id="43" fill="hold"/>
                                        <p:tgtEl>
                                          <p:spTgt spid="1318">
                                            <p:txEl>
                                              <p:pRg st="11" end="11"/>
                                            </p:txEl>
                                          </p:spTgt>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grpId="0" nodeType="afterEffect">
                                  <p:stCondLst>
                                    <p:cond delay="0"/>
                                  </p:stCondLst>
                                  <p:iterate>
                                    <p:tmAbs val="0"/>
                                  </p:iterate>
                                  <p:childTnLst>
                                    <p:set>
                                      <p:cBhvr>
                                        <p:cTn id="46" fill="hold"/>
                                        <p:tgtEl>
                                          <p:spTgt spid="1318">
                                            <p:txEl>
                                              <p:pRg st="12" end="12"/>
                                            </p:txEl>
                                          </p:spTgt>
                                        </p:tgtEl>
                                        <p:attrNameLst>
                                          <p:attrName>style.visibility</p:attrName>
                                        </p:attrNameLst>
                                      </p:cBhvr>
                                      <p:to>
                                        <p:strVal val="visible"/>
                                      </p:to>
                                    </p:set>
                                  </p:childTnLst>
                                </p:cTn>
                              </p:par>
                            </p:childTnLst>
                          </p:cTn>
                        </p:par>
                        <p:par>
                          <p:cTn id="47" fill="hold">
                            <p:stCondLst>
                              <p:cond delay="0"/>
                            </p:stCondLst>
                            <p:childTnLst>
                              <p:par>
                                <p:cTn id="48" presetID="1" presetClass="exit" presetSubtype="0" fill="hold" grpId="1" nodeType="afterEffect">
                                  <p:stCondLst>
                                    <p:cond delay="0"/>
                                  </p:stCondLst>
                                  <p:iterate>
                                    <p:tmAbs val="0"/>
                                  </p:iterate>
                                  <p:childTnLst>
                                    <p:set>
                                      <p:cBhvr>
                                        <p:cTn id="49" fill="hold">
                                          <p:stCondLst>
                                            <p:cond delay="0"/>
                                          </p:stCondLst>
                                        </p:cTn>
                                        <p:tgtEl>
                                          <p:spTgt spid="135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iterate>
                                    <p:tmAbs val="0"/>
                                  </p:iterate>
                                  <p:childTnLst>
                                    <p:set>
                                      <p:cBhvr>
                                        <p:cTn id="53" fill="hold"/>
                                        <p:tgtEl>
                                          <p:spTgt spid="1354"/>
                                        </p:tgtEl>
                                        <p:attrNameLst>
                                          <p:attrName>style.visibility</p:attrName>
                                        </p:attrNameLst>
                                      </p:cBhvr>
                                      <p:to>
                                        <p:strVal val="visible"/>
                                      </p:to>
                                    </p:set>
                                  </p:childTnLst>
                                </p:cTn>
                              </p:par>
                            </p:childTnLst>
                          </p:cTn>
                        </p:par>
                        <p:par>
                          <p:cTn id="54" fill="hold">
                            <p:stCondLst>
                              <p:cond delay="0"/>
                            </p:stCondLst>
                            <p:childTnLst>
                              <p:par>
                                <p:cTn id="55" presetID="1" presetClass="entr" presetSubtype="0" fill="hold" grpId="0" nodeType="afterEffect">
                                  <p:stCondLst>
                                    <p:cond delay="0"/>
                                  </p:stCondLst>
                                  <p:iterate>
                                    <p:tmAbs val="0"/>
                                  </p:iterate>
                                  <p:childTnLst>
                                    <p:set>
                                      <p:cBhvr>
                                        <p:cTn id="56" fill="hold"/>
                                        <p:tgtEl>
                                          <p:spTgt spid="1348"/>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grpId="0" nodeType="afterEffect">
                                  <p:stCondLst>
                                    <p:cond delay="0"/>
                                  </p:stCondLst>
                                  <p:iterate>
                                    <p:tmAbs val="0"/>
                                  </p:iterate>
                                  <p:childTnLst>
                                    <p:set>
                                      <p:cBhvr>
                                        <p:cTn id="59" fill="hold"/>
                                        <p:tgtEl>
                                          <p:spTgt spid="1318">
                                            <p:txEl>
                                              <p:pRg st="13" end="13"/>
                                            </p:txEl>
                                          </p:spTgt>
                                        </p:tgtEl>
                                        <p:attrNameLst>
                                          <p:attrName>style.visibility</p:attrName>
                                        </p:attrNameLst>
                                      </p:cBhvr>
                                      <p:to>
                                        <p:strVal val="visible"/>
                                      </p:to>
                                    </p:set>
                                  </p:childTnLst>
                                </p:cTn>
                              </p:par>
                            </p:childTnLst>
                          </p:cTn>
                        </p:par>
                        <p:par>
                          <p:cTn id="60" fill="hold">
                            <p:stCondLst>
                              <p:cond delay="0"/>
                            </p:stCondLst>
                            <p:childTnLst>
                              <p:par>
                                <p:cTn id="61" presetID="1" presetClass="entr" presetSubtype="0" fill="hold" grpId="0" nodeType="afterEffect">
                                  <p:stCondLst>
                                    <p:cond delay="0"/>
                                  </p:stCondLst>
                                  <p:iterate>
                                    <p:tmAbs val="0"/>
                                  </p:iterate>
                                  <p:childTnLst>
                                    <p:set>
                                      <p:cBhvr>
                                        <p:cTn id="62" fill="hold"/>
                                        <p:tgtEl>
                                          <p:spTgt spid="1318">
                                            <p:txEl>
                                              <p:pRg st="14" end="14"/>
                                            </p:txEl>
                                          </p:spTgt>
                                        </p:tgtEl>
                                        <p:attrNameLst>
                                          <p:attrName>style.visibility</p:attrName>
                                        </p:attrNameLst>
                                      </p:cBhvr>
                                      <p:to>
                                        <p:strVal val="visible"/>
                                      </p:to>
                                    </p:set>
                                  </p:childTnLst>
                                </p:cTn>
                              </p:par>
                            </p:childTnLst>
                          </p:cTn>
                        </p:par>
                        <p:par>
                          <p:cTn id="63" fill="hold">
                            <p:stCondLst>
                              <p:cond delay="0"/>
                            </p:stCondLst>
                            <p:childTnLst>
                              <p:par>
                                <p:cTn id="64" presetID="1" presetClass="entr" presetSubtype="0" fill="hold" grpId="0" nodeType="afterEffect">
                                  <p:stCondLst>
                                    <p:cond delay="0"/>
                                  </p:stCondLst>
                                  <p:iterate>
                                    <p:tmAbs val="0"/>
                                  </p:iterate>
                                  <p:childTnLst>
                                    <p:set>
                                      <p:cBhvr>
                                        <p:cTn id="65" fill="hold"/>
                                        <p:tgtEl>
                                          <p:spTgt spid="1318">
                                            <p:txEl>
                                              <p:pRg st="15" end="15"/>
                                            </p:txEl>
                                          </p:spTgt>
                                        </p:tgtEl>
                                        <p:attrNameLst>
                                          <p:attrName>style.visibility</p:attrName>
                                        </p:attrNameLst>
                                      </p:cBhvr>
                                      <p:to>
                                        <p:strVal val="visible"/>
                                      </p:to>
                                    </p:set>
                                  </p:childTnLst>
                                </p:cTn>
                              </p:par>
                            </p:childTnLst>
                          </p:cTn>
                        </p:par>
                        <p:par>
                          <p:cTn id="66" fill="hold">
                            <p:stCondLst>
                              <p:cond delay="0"/>
                            </p:stCondLst>
                            <p:childTnLst>
                              <p:par>
                                <p:cTn id="67" presetID="1" presetClass="entr" presetSubtype="0" fill="hold" grpId="0" nodeType="afterEffect">
                                  <p:stCondLst>
                                    <p:cond delay="0"/>
                                  </p:stCondLst>
                                  <p:iterate>
                                    <p:tmAbs val="0"/>
                                  </p:iterate>
                                  <p:childTnLst>
                                    <p:set>
                                      <p:cBhvr>
                                        <p:cTn id="68" fill="hold"/>
                                        <p:tgtEl>
                                          <p:spTgt spid="1318">
                                            <p:txEl>
                                              <p:pRg st="16" end="16"/>
                                            </p:txEl>
                                          </p:spTgt>
                                        </p:tgtEl>
                                        <p:attrNameLst>
                                          <p:attrName>style.visibility</p:attrName>
                                        </p:attrNameLst>
                                      </p:cBhvr>
                                      <p:to>
                                        <p:strVal val="visible"/>
                                      </p:to>
                                    </p:set>
                                  </p:childTnLst>
                                </p:cTn>
                              </p:par>
                            </p:childTnLst>
                          </p:cTn>
                        </p:par>
                        <p:par>
                          <p:cTn id="69" fill="hold">
                            <p:stCondLst>
                              <p:cond delay="0"/>
                            </p:stCondLst>
                            <p:childTnLst>
                              <p:par>
                                <p:cTn id="70" presetID="1" presetClass="entr" presetSubtype="0" fill="hold" grpId="0" nodeType="afterEffect">
                                  <p:stCondLst>
                                    <p:cond delay="0"/>
                                  </p:stCondLst>
                                  <p:iterate>
                                    <p:tmAbs val="0"/>
                                  </p:iterate>
                                  <p:childTnLst>
                                    <p:set>
                                      <p:cBhvr>
                                        <p:cTn id="71" fill="hold"/>
                                        <p:tgtEl>
                                          <p:spTgt spid="1318">
                                            <p:txEl>
                                              <p:pRg st="17" end="17"/>
                                            </p:txEl>
                                          </p:spTgt>
                                        </p:tgtEl>
                                        <p:attrNameLst>
                                          <p:attrName>style.visibility</p:attrName>
                                        </p:attrNameLst>
                                      </p:cBhvr>
                                      <p:to>
                                        <p:strVal val="visible"/>
                                      </p:to>
                                    </p:set>
                                  </p:childTnLst>
                                </p:cTn>
                              </p:par>
                            </p:childTnLst>
                          </p:cTn>
                        </p:par>
                        <p:par>
                          <p:cTn id="72" fill="hold">
                            <p:stCondLst>
                              <p:cond delay="0"/>
                            </p:stCondLst>
                            <p:childTnLst>
                              <p:par>
                                <p:cTn id="73" presetID="1" presetClass="exit" presetSubtype="0" fill="hold" grpId="1" nodeType="afterEffect">
                                  <p:stCondLst>
                                    <p:cond delay="0"/>
                                  </p:stCondLst>
                                  <p:iterate>
                                    <p:tmAbs val="0"/>
                                  </p:iterate>
                                  <p:childTnLst>
                                    <p:set>
                                      <p:cBhvr>
                                        <p:cTn id="74" fill="hold">
                                          <p:stCondLst>
                                            <p:cond delay="0"/>
                                          </p:stCondLst>
                                        </p:cTn>
                                        <p:tgtEl>
                                          <p:spTgt spid="13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8" grpId="0" build="p" bldLvl="5" animBg="1" advAuto="0"/>
      <p:bldP spid="1329" grpId="0" animBg="1" advAuto="0"/>
      <p:bldP spid="1343" grpId="0" animBg="1" advAuto="0"/>
      <p:bldP spid="1348" grpId="0" animBg="1" advAuto="0"/>
      <p:bldP spid="1351" grpId="0" animBg="1" advAuto="0"/>
      <p:bldP spid="1352" grpId="0" animBg="1" advAuto="0"/>
      <p:bldP spid="1352" grpId="1" animBg="1" advAuto="0"/>
      <p:bldP spid="1353" grpId="0" animBg="1" advAuto="0"/>
      <p:bldP spid="1353" grpId="1" animBg="1" advAuto="0"/>
      <p:bldP spid="1354"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5" name="Google Shape;2393;p30" descr="Google Shape;2393;p30"/>
          <p:cNvPicPr>
            <a:picLocks noChangeAspect="1"/>
          </p:cNvPicPr>
          <p:nvPr/>
        </p:nvPicPr>
        <p:blipFill>
          <a:blip r:embed="rId3"/>
          <a:stretch>
            <a:fillRect/>
          </a:stretch>
        </p:blipFill>
        <p:spPr>
          <a:xfrm>
            <a:off x="1730057" y="1101398"/>
            <a:ext cx="6902810" cy="3771434"/>
          </a:xfrm>
          <a:prstGeom prst="rect">
            <a:avLst/>
          </a:prstGeom>
          <a:ln w="12700">
            <a:miter lim="400000"/>
          </a:ln>
        </p:spPr>
      </p:pic>
      <p:sp>
        <p:nvSpPr>
          <p:cNvPr id="1366" name="Google Shape;2394;p30"/>
          <p:cNvSpPr txBox="1"/>
          <p:nvPr/>
        </p:nvSpPr>
        <p:spPr>
          <a:xfrm>
            <a:off x="89874" y="4784427"/>
            <a:ext cx="2997227" cy="276711"/>
          </a:xfrm>
          <a:prstGeom prst="rect">
            <a:avLst/>
          </a:prstGeom>
          <a:ln w="12700">
            <a:miter lim="400000"/>
          </a:ln>
          <a:extLst>
            <a:ext uri="{C572A759-6A51-4108-AA02-DFA0A04FC94B}">
              <ma14:wrappingTextBoxFlag xmlns:ma14="http://schemas.microsoft.com/office/mac/drawingml/2011/main" xmlns="" val="1"/>
            </a:ext>
          </a:extLst>
        </p:spPr>
        <p:txBody>
          <a:bodyPr lIns="91339" tIns="91339" rIns="91339" bIns="91339">
            <a:spAutoFit/>
          </a:bodyPr>
          <a:lstStyle/>
          <a:p>
            <a:pPr>
              <a:defRPr sz="600">
                <a:solidFill>
                  <a:srgbClr val="354952"/>
                </a:solidFill>
              </a:defRPr>
            </a:pPr>
            <a:r>
              <a:rPr sz="599"/>
              <a:t>References: Vanderey et al. 2015, Bonn-Miller et al. 2017​</a:t>
            </a:r>
          </a:p>
        </p:txBody>
      </p:sp>
      <p:sp>
        <p:nvSpPr>
          <p:cNvPr id="1368" name="Google Shape;2396;p30"/>
          <p:cNvSpPr txBox="1"/>
          <p:nvPr/>
        </p:nvSpPr>
        <p:spPr>
          <a:xfrm>
            <a:off x="424588" y="1234461"/>
            <a:ext cx="1871468" cy="1168437"/>
          </a:xfrm>
          <a:prstGeom prst="rect">
            <a:avLst/>
          </a:prstGeom>
          <a:ln w="12700">
            <a:miter lim="400000"/>
          </a:ln>
          <a:extLst>
            <a:ext uri="{C572A759-6A51-4108-AA02-DFA0A04FC94B}">
              <ma14:wrappingTextBoxFlag xmlns:ma14="http://schemas.microsoft.com/office/mac/drawingml/2011/main" xmlns="" val="1"/>
            </a:ext>
          </a:extLst>
        </p:spPr>
        <p:txBody>
          <a:bodyPr lIns="91339" tIns="91339" rIns="91339" bIns="91339" anchor="ctr">
            <a:spAutoFit/>
          </a:bodyPr>
          <a:lstStyle/>
          <a:p>
            <a:pPr algn="ctr">
              <a:defRPr sz="1600" b="1">
                <a:solidFill>
                  <a:srgbClr val="FFFFFF"/>
                </a:solidFill>
                <a:latin typeface="Poppins"/>
                <a:ea typeface="Poppins"/>
                <a:cs typeface="Poppins"/>
                <a:sym typeface="Poppins"/>
              </a:defRPr>
            </a:pPr>
            <a:r>
              <a:rPr sz="1599" dirty="0">
                <a:solidFill>
                  <a:schemeClr val="accent1">
                    <a:lumMod val="75000"/>
                  </a:schemeClr>
                </a:solidFill>
              </a:rPr>
              <a:t>THC PRESENT </a:t>
            </a:r>
          </a:p>
          <a:p>
            <a:pPr algn="ctr">
              <a:defRPr sz="1600" b="1">
                <a:solidFill>
                  <a:srgbClr val="FFFFFF"/>
                </a:solidFill>
                <a:latin typeface="Poppins"/>
                <a:ea typeface="Poppins"/>
                <a:cs typeface="Poppins"/>
                <a:sym typeface="Poppins"/>
              </a:defRPr>
            </a:pPr>
            <a:r>
              <a:rPr sz="1599" dirty="0">
                <a:solidFill>
                  <a:schemeClr val="accent1">
                    <a:lumMod val="75000"/>
                  </a:schemeClr>
                </a:solidFill>
              </a:rPr>
              <a:t>IN 1 OUT OF 5 </a:t>
            </a:r>
          </a:p>
          <a:p>
            <a:pPr algn="ctr">
              <a:defRPr sz="1600" b="1">
                <a:solidFill>
                  <a:srgbClr val="FFFFFF"/>
                </a:solidFill>
                <a:latin typeface="Poppins"/>
                <a:ea typeface="Poppins"/>
                <a:cs typeface="Poppins"/>
                <a:sym typeface="Poppins"/>
              </a:defRPr>
            </a:pPr>
            <a:r>
              <a:rPr sz="1599" dirty="0">
                <a:solidFill>
                  <a:schemeClr val="accent1">
                    <a:lumMod val="75000"/>
                  </a:schemeClr>
                </a:solidFill>
              </a:rPr>
              <a:t>CBD-ONLY PRODUCTS</a:t>
            </a:r>
          </a:p>
        </p:txBody>
      </p:sp>
      <p:sp>
        <p:nvSpPr>
          <p:cNvPr id="2" name="Title 1">
            <a:extLst>
              <a:ext uri="{FF2B5EF4-FFF2-40B4-BE49-F238E27FC236}">
                <a16:creationId xmlns:a16="http://schemas.microsoft.com/office/drawing/2014/main" id="{67FB5E91-07C3-F57E-3FCE-45DD236447F9}"/>
              </a:ext>
            </a:extLst>
          </p:cNvPr>
          <p:cNvSpPr txBox="1"/>
          <p:nvPr/>
        </p:nvSpPr>
        <p:spPr>
          <a:xfrm>
            <a:off x="424588" y="11478"/>
            <a:ext cx="6963567" cy="855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25" tIns="34225" rIns="34225" bIns="34225" anchor="ctr">
            <a:noAutofit/>
          </a:bodyPr>
          <a:lstStyle>
            <a:lvl1pPr>
              <a:defRPr sz="3200">
                <a:solidFill>
                  <a:schemeClr val="accent1"/>
                </a:solidFill>
              </a:defRPr>
            </a:lvl1pPr>
          </a:lstStyle>
          <a:p>
            <a:r>
              <a:rPr lang="en-US" sz="3194" dirty="0">
                <a:solidFill>
                  <a:schemeClr val="tx1"/>
                </a:solidFill>
                <a:latin typeface="Lato" panose="020F0502020204030203" pitchFamily="34" charset="0"/>
                <a:ea typeface="Lato" panose="020F0502020204030203" pitchFamily="34" charset="0"/>
                <a:cs typeface="Lato" panose="020F0502020204030203" pitchFamily="34" charset="0"/>
              </a:rPr>
              <a:t>Accuracy of Labeling</a:t>
            </a:r>
            <a:endParaRPr sz="3194"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cxnSp>
        <p:nvCxnSpPr>
          <p:cNvPr id="3" name="Straight Connector 2">
            <a:extLst>
              <a:ext uri="{FF2B5EF4-FFF2-40B4-BE49-F238E27FC236}">
                <a16:creationId xmlns:a16="http://schemas.microsoft.com/office/drawing/2014/main" id="{9D8AC753-857B-EDE4-B35E-1865DDDD3850}"/>
              </a:ext>
            </a:extLst>
          </p:cNvPr>
          <p:cNvCxnSpPr>
            <a:cxnSpLocks/>
          </p:cNvCxnSpPr>
          <p:nvPr/>
        </p:nvCxnSpPr>
        <p:spPr>
          <a:xfrm>
            <a:off x="459690" y="867142"/>
            <a:ext cx="78958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1368"/>
                                        </p:tgtEl>
                                        <p:attrNameLst>
                                          <p:attrName>style.visibility</p:attrName>
                                        </p:attrNameLst>
                                      </p:cBhvr>
                                      <p:to>
                                        <p:strVal val="visible"/>
                                      </p:to>
                                    </p:set>
                                    <p:anim calcmode="lin" valueType="num">
                                      <p:cBhvr>
                                        <p:cTn id="7" dur="1000" fill="hold"/>
                                        <p:tgtEl>
                                          <p:spTgt spid="1368"/>
                                        </p:tgtEl>
                                        <p:attrNameLst>
                                          <p:attrName>ppt_w</p:attrName>
                                        </p:attrNameLst>
                                      </p:cBhvr>
                                      <p:tavLst>
                                        <p:tav tm="0">
                                          <p:val>
                                            <p:fltVal val="0"/>
                                          </p:val>
                                        </p:tav>
                                        <p:tav tm="100000">
                                          <p:val>
                                            <p:strVal val="#ppt_w"/>
                                          </p:val>
                                        </p:tav>
                                      </p:tavLst>
                                    </p:anim>
                                    <p:anim calcmode="lin" valueType="num">
                                      <p:cBhvr>
                                        <p:cTn id="8" dur="1000" fill="hold"/>
                                        <p:tgtEl>
                                          <p:spTgt spid="136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8"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5" name="Google Shape;2749;p36" descr="Google Shape;2749;p36"/>
          <p:cNvPicPr>
            <a:picLocks noChangeAspect="1"/>
          </p:cNvPicPr>
          <p:nvPr/>
        </p:nvPicPr>
        <p:blipFill>
          <a:blip r:embed="rId3"/>
          <a:stretch>
            <a:fillRect/>
          </a:stretch>
        </p:blipFill>
        <p:spPr>
          <a:xfrm>
            <a:off x="2392170" y="1068194"/>
            <a:ext cx="4857054" cy="3589501"/>
          </a:xfrm>
          <a:prstGeom prst="rect">
            <a:avLst/>
          </a:prstGeom>
          <a:ln w="12700">
            <a:miter lim="400000"/>
          </a:ln>
        </p:spPr>
      </p:pic>
      <p:sp>
        <p:nvSpPr>
          <p:cNvPr id="2196" name="Google Shape;2741;p35"/>
          <p:cNvSpPr txBox="1"/>
          <p:nvPr/>
        </p:nvSpPr>
        <p:spPr>
          <a:xfrm>
            <a:off x="89876" y="4832807"/>
            <a:ext cx="3459997" cy="276711"/>
          </a:xfrm>
          <a:prstGeom prst="rect">
            <a:avLst/>
          </a:prstGeom>
          <a:ln w="12700">
            <a:miter lim="400000"/>
          </a:ln>
          <a:extLst>
            <a:ext uri="{C572A759-6A51-4108-AA02-DFA0A04FC94B}">
              <ma14:wrappingTextBoxFlag xmlns:ma14="http://schemas.microsoft.com/office/mac/drawingml/2011/main" xmlns="" val="1"/>
            </a:ext>
          </a:extLst>
        </p:spPr>
        <p:txBody>
          <a:bodyPr lIns="91339" tIns="91339" rIns="91339" bIns="91339">
            <a:spAutoFit/>
          </a:bodyPr>
          <a:lstStyle>
            <a:lvl1pPr>
              <a:defRPr sz="600">
                <a:solidFill>
                  <a:srgbClr val="354952"/>
                </a:solidFill>
              </a:defRPr>
            </a:lvl1pPr>
          </a:lstStyle>
          <a:p>
            <a:r>
              <a:rPr sz="599"/>
              <a:t>References: Yahoo Survey (2017)</a:t>
            </a:r>
          </a:p>
        </p:txBody>
      </p:sp>
      <p:sp>
        <p:nvSpPr>
          <p:cNvPr id="2197" name="Google Shape;2277;p22"/>
          <p:cNvSpPr/>
          <p:nvPr/>
        </p:nvSpPr>
        <p:spPr>
          <a:xfrm>
            <a:off x="4927271" y="1068192"/>
            <a:ext cx="2321950" cy="1306890"/>
          </a:xfrm>
          <a:prstGeom prst="rect">
            <a:avLst/>
          </a:prstGeom>
          <a:ln w="28575">
            <a:solidFill>
              <a:srgbClr val="FF0000"/>
            </a:solidFill>
          </a:ln>
        </p:spPr>
        <p:txBody>
          <a:bodyPr lIns="45677" rIns="45677" anchor="ctr"/>
          <a:lstStyle/>
          <a:p>
            <a:endParaRPr sz="1399"/>
          </a:p>
        </p:txBody>
      </p:sp>
      <p:sp>
        <p:nvSpPr>
          <p:cNvPr id="2198" name="Google Shape;2277;p22"/>
          <p:cNvSpPr/>
          <p:nvPr/>
        </p:nvSpPr>
        <p:spPr>
          <a:xfrm>
            <a:off x="2430232" y="2679600"/>
            <a:ext cx="4742860" cy="761295"/>
          </a:xfrm>
          <a:prstGeom prst="rect">
            <a:avLst/>
          </a:prstGeom>
          <a:ln w="28575">
            <a:solidFill>
              <a:srgbClr val="FF0000"/>
            </a:solidFill>
          </a:ln>
        </p:spPr>
        <p:txBody>
          <a:bodyPr lIns="45677" rIns="45677" anchor="ctr"/>
          <a:lstStyle/>
          <a:p>
            <a:endParaRPr sz="1399"/>
          </a:p>
        </p:txBody>
      </p:sp>
      <p:sp>
        <p:nvSpPr>
          <p:cNvPr id="2" name="Title 1">
            <a:extLst>
              <a:ext uri="{FF2B5EF4-FFF2-40B4-BE49-F238E27FC236}">
                <a16:creationId xmlns:a16="http://schemas.microsoft.com/office/drawing/2014/main" id="{177CE3E2-F580-DE92-0282-CBBAFC629963}"/>
              </a:ext>
            </a:extLst>
          </p:cNvPr>
          <p:cNvSpPr txBox="1"/>
          <p:nvPr/>
        </p:nvSpPr>
        <p:spPr>
          <a:xfrm>
            <a:off x="423387" y="37416"/>
            <a:ext cx="6963567" cy="855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25" tIns="34225" rIns="34225" bIns="34225" anchor="ctr">
            <a:noAutofit/>
          </a:bodyPr>
          <a:lstStyle>
            <a:lvl1pPr>
              <a:defRPr sz="3200">
                <a:solidFill>
                  <a:schemeClr val="accent1"/>
                </a:solidFill>
              </a:defRPr>
            </a:lvl1pPr>
          </a:lstStyle>
          <a:p>
            <a:r>
              <a:rPr lang="en-US" sz="3194" dirty="0">
                <a:solidFill>
                  <a:schemeClr val="tx1"/>
                </a:solidFill>
                <a:latin typeface="Lato" panose="020F0502020204030203" pitchFamily="34" charset="0"/>
                <a:ea typeface="Lato" panose="020F0502020204030203" pitchFamily="34" charset="0"/>
                <a:cs typeface="Lato" panose="020F0502020204030203" pitchFamily="34" charset="0"/>
              </a:rPr>
              <a:t>Perceived Safety</a:t>
            </a:r>
            <a:endParaRPr sz="3194"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cxnSp>
        <p:nvCxnSpPr>
          <p:cNvPr id="3" name="Straight Connector 2">
            <a:extLst>
              <a:ext uri="{FF2B5EF4-FFF2-40B4-BE49-F238E27FC236}">
                <a16:creationId xmlns:a16="http://schemas.microsoft.com/office/drawing/2014/main" id="{33BD32D8-B4E1-7AEC-ADE7-2B41E721AC4F}"/>
              </a:ext>
            </a:extLst>
          </p:cNvPr>
          <p:cNvCxnSpPr>
            <a:cxnSpLocks/>
          </p:cNvCxnSpPr>
          <p:nvPr/>
        </p:nvCxnSpPr>
        <p:spPr>
          <a:xfrm>
            <a:off x="458489" y="893080"/>
            <a:ext cx="78958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1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198"/>
                                        </p:tgtEl>
                                        <p:attrNameLst>
                                          <p:attrName>style.visibility</p:attrName>
                                        </p:attrNameLst>
                                      </p:cBhvr>
                                      <p:to>
                                        <p:strVal val="visible"/>
                                      </p:to>
                                    </p:set>
                                  </p:childTnLst>
                                </p:cTn>
                              </p:par>
                            </p:childTnLst>
                          </p:cTn>
                        </p:par>
                        <p:par>
                          <p:cTn id="11" fill="hold">
                            <p:stCondLst>
                              <p:cond delay="0"/>
                            </p:stCondLst>
                            <p:childTnLst>
                              <p:par>
                                <p:cTn id="12" presetID="1" presetClass="exit" presetSubtype="0" fill="hold" grpId="1" nodeType="afterEffect">
                                  <p:stCondLst>
                                    <p:cond delay="0"/>
                                  </p:stCondLst>
                                  <p:iterate>
                                    <p:tmAbs val="0"/>
                                  </p:iterate>
                                  <p:childTnLst>
                                    <p:set>
                                      <p:cBhvr>
                                        <p:cTn id="13" fill="hold">
                                          <p:stCondLst>
                                            <p:cond delay="0"/>
                                          </p:stCondLst>
                                        </p:cTn>
                                        <p:tgtEl>
                                          <p:spTgt spid="21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7" grpId="0" animBg="1" advAuto="0"/>
      <p:bldP spid="2197" grpId="1" animBg="1" advAuto="0"/>
      <p:bldP spid="2198"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 name="Google Shape;3067;p38" descr="Google Shape;3067;p38"/>
          <p:cNvPicPr>
            <a:picLocks noChangeAspect="1"/>
          </p:cNvPicPr>
          <p:nvPr/>
        </p:nvPicPr>
        <p:blipFill>
          <a:blip r:embed="rId3"/>
          <a:stretch>
            <a:fillRect/>
          </a:stretch>
        </p:blipFill>
        <p:spPr>
          <a:xfrm>
            <a:off x="3881985" y="1433249"/>
            <a:ext cx="4883456" cy="3193359"/>
          </a:xfrm>
          <a:prstGeom prst="rect">
            <a:avLst/>
          </a:prstGeom>
          <a:ln w="12700">
            <a:miter lim="400000"/>
          </a:ln>
        </p:spPr>
      </p:pic>
      <p:sp>
        <p:nvSpPr>
          <p:cNvPr id="2" name="Title 1">
            <a:extLst>
              <a:ext uri="{FF2B5EF4-FFF2-40B4-BE49-F238E27FC236}">
                <a16:creationId xmlns:a16="http://schemas.microsoft.com/office/drawing/2014/main" id="{9CF44F1F-56F9-33AB-19E5-F7B8DD3F30A1}"/>
              </a:ext>
            </a:extLst>
          </p:cNvPr>
          <p:cNvSpPr txBox="1"/>
          <p:nvPr/>
        </p:nvSpPr>
        <p:spPr>
          <a:xfrm>
            <a:off x="457056" y="5971"/>
            <a:ext cx="7567940" cy="855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25" tIns="34225" rIns="34225" bIns="34225" anchor="ctr">
            <a:noAutofit/>
          </a:bodyPr>
          <a:lstStyle>
            <a:lvl1pPr>
              <a:defRPr sz="3200">
                <a:solidFill>
                  <a:schemeClr val="accent1"/>
                </a:solidFill>
              </a:defRPr>
            </a:lvl1pPr>
          </a:lstStyle>
          <a:p>
            <a:r>
              <a:rPr lang="en-US" sz="3194" dirty="0">
                <a:solidFill>
                  <a:schemeClr val="tx1"/>
                </a:solidFill>
                <a:latin typeface="Lato" panose="020F0502020204030203" pitchFamily="34" charset="0"/>
                <a:ea typeface="Lato" panose="020F0502020204030203" pitchFamily="34" charset="0"/>
                <a:cs typeface="Lato" panose="020F0502020204030203" pitchFamily="34" charset="0"/>
              </a:rPr>
              <a:t>Where Do Our Patients Get Information?</a:t>
            </a:r>
            <a:endParaRPr sz="3194"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cxnSp>
        <p:nvCxnSpPr>
          <p:cNvPr id="3" name="Straight Connector 2">
            <a:extLst>
              <a:ext uri="{FF2B5EF4-FFF2-40B4-BE49-F238E27FC236}">
                <a16:creationId xmlns:a16="http://schemas.microsoft.com/office/drawing/2014/main" id="{5A23880B-DE32-788D-9350-09E59EDFAE14}"/>
              </a:ext>
            </a:extLst>
          </p:cNvPr>
          <p:cNvCxnSpPr>
            <a:cxnSpLocks/>
          </p:cNvCxnSpPr>
          <p:nvPr/>
        </p:nvCxnSpPr>
        <p:spPr>
          <a:xfrm>
            <a:off x="492159" y="861634"/>
            <a:ext cx="78958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77250F2-97E9-3C31-5867-EFD3132E4A59}"/>
              </a:ext>
            </a:extLst>
          </p:cNvPr>
          <p:cNvSpPr txBox="1"/>
          <p:nvPr/>
        </p:nvSpPr>
        <p:spPr>
          <a:xfrm>
            <a:off x="152796" y="1067107"/>
            <a:ext cx="3729189" cy="2755895"/>
          </a:xfrm>
          <a:prstGeom prst="rect">
            <a:avLst/>
          </a:prstGeom>
          <a:noFill/>
        </p:spPr>
        <p:txBody>
          <a:bodyPr wrap="square" rtlCol="0">
            <a:spAutoFit/>
          </a:bodyPr>
          <a:lstStyle/>
          <a:p>
            <a:pPr marL="285493" indent="-285493">
              <a:spcAft>
                <a:spcPts val="999"/>
              </a:spcAft>
              <a:buFont typeface="Arial" panose="020B0604020202020204" pitchFamily="34" charset="0"/>
              <a:buChar char="•"/>
            </a:pPr>
            <a:r>
              <a:rPr lang="en-US" sz="1399" dirty="0"/>
              <a:t>Statewide cross-sectional study of dispensaries in Colorado (n=400)</a:t>
            </a:r>
          </a:p>
          <a:p>
            <a:pPr marL="285493" indent="-285493">
              <a:spcAft>
                <a:spcPts val="999"/>
              </a:spcAft>
              <a:buFont typeface="Arial" panose="020B0604020202020204" pitchFamily="34" charset="0"/>
              <a:buChar char="•"/>
            </a:pPr>
            <a:r>
              <a:rPr lang="en-US" sz="1399" dirty="0"/>
              <a:t>Mystery shopper study, caller was 8 weeks pregnant with nausea</a:t>
            </a:r>
          </a:p>
          <a:p>
            <a:pPr marL="285493" indent="-285493">
              <a:spcAft>
                <a:spcPts val="999"/>
              </a:spcAft>
              <a:buFont typeface="Arial" panose="020B0604020202020204" pitchFamily="34" charset="0"/>
              <a:buChar char="•"/>
            </a:pPr>
            <a:r>
              <a:rPr lang="en-US" sz="1399" dirty="0"/>
              <a:t>Nearly 70% had a product recommendation, predominantly edibles</a:t>
            </a:r>
          </a:p>
          <a:p>
            <a:pPr marL="285493" indent="-285493">
              <a:spcAft>
                <a:spcPts val="999"/>
              </a:spcAft>
              <a:buFont typeface="Arial" panose="020B0604020202020204" pitchFamily="34" charset="0"/>
              <a:buChar char="•"/>
            </a:pPr>
            <a:r>
              <a:rPr lang="en-US" sz="1399" dirty="0"/>
              <a:t>65% based recommendations on personal opinion</a:t>
            </a:r>
          </a:p>
          <a:p>
            <a:pPr marL="285493" indent="-285493">
              <a:spcAft>
                <a:spcPts val="999"/>
              </a:spcAft>
              <a:buFont typeface="Arial" panose="020B0604020202020204" pitchFamily="34" charset="0"/>
              <a:buChar char="•"/>
            </a:pPr>
            <a:r>
              <a:rPr lang="en-US" sz="1399" dirty="0"/>
              <a:t>32% recommended discussing with OB provider without prompting</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Google Shape;881;p19"/>
          <p:cNvSpPr txBox="1"/>
          <p:nvPr/>
        </p:nvSpPr>
        <p:spPr>
          <a:xfrm>
            <a:off x="-1" y="-1"/>
            <a:ext cx="3000002" cy="380235"/>
          </a:xfrm>
          <a:prstGeom prst="rect">
            <a:avLst/>
          </a:prstGeom>
          <a:ln w="12700">
            <a:miter lim="400000"/>
          </a:ln>
          <a:extLst>
            <a:ext uri="{C572A759-6A51-4108-AA02-DFA0A04FC94B}">
              <ma14:wrappingTextBoxFlag xmlns:ma14="http://schemas.microsoft.com/office/mac/drawingml/2011/main" xmlns="" val="1"/>
            </a:ext>
          </a:extLst>
        </p:spPr>
        <p:txBody>
          <a:bodyPr lIns="91424" tIns="91424" rIns="91424" bIns="91424">
            <a:spAutoFit/>
          </a:bodyPr>
          <a:lstStyle/>
          <a:p>
            <a:r>
              <a:t> </a:t>
            </a:r>
          </a:p>
        </p:txBody>
      </p:sp>
      <p:sp>
        <p:nvSpPr>
          <p:cNvPr id="622" name="Google Shape;884;p19"/>
          <p:cNvSpPr txBox="1"/>
          <p:nvPr/>
        </p:nvSpPr>
        <p:spPr>
          <a:xfrm>
            <a:off x="102874" y="4800599"/>
            <a:ext cx="3000002" cy="256559"/>
          </a:xfrm>
          <a:prstGeom prst="rect">
            <a:avLst/>
          </a:prstGeom>
          <a:ln w="12700">
            <a:miter lim="400000"/>
          </a:ln>
          <a:extLst>
            <a:ext uri="{C572A759-6A51-4108-AA02-DFA0A04FC94B}">
              <ma14:wrappingTextBoxFlag xmlns:ma14="http://schemas.microsoft.com/office/mac/drawingml/2011/main" xmlns="" val="1"/>
            </a:ext>
          </a:extLst>
        </p:spPr>
        <p:txBody>
          <a:bodyPr lIns="91424" tIns="91424" rIns="91424" bIns="91424">
            <a:spAutoFit/>
          </a:bodyPr>
          <a:lstStyle>
            <a:lvl1pPr>
              <a:defRPr sz="600"/>
            </a:lvl1pPr>
          </a:lstStyle>
          <a:p>
            <a:r>
              <a:t>Reference: National Survey on Drug Use and Health 2020</a:t>
            </a:r>
          </a:p>
        </p:txBody>
      </p:sp>
      <p:sp>
        <p:nvSpPr>
          <p:cNvPr id="623" name="Rectangle 8"/>
          <p:cNvSpPr txBox="1"/>
          <p:nvPr/>
        </p:nvSpPr>
        <p:spPr>
          <a:xfrm>
            <a:off x="1436072" y="5183347"/>
            <a:ext cx="4675360" cy="22851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000">
                <a:latin typeface="Calibri"/>
                <a:ea typeface="Calibri"/>
                <a:cs typeface="Calibri"/>
                <a:sym typeface="Calibri"/>
              </a:defRPr>
            </a:lvl1pPr>
          </a:lstStyle>
          <a:p>
            <a:r>
              <a:t>Reference: The National Survey on Drug Use and Health 2020 </a:t>
            </a:r>
          </a:p>
        </p:txBody>
      </p:sp>
      <p:grpSp>
        <p:nvGrpSpPr>
          <p:cNvPr id="629" name="Group 9"/>
          <p:cNvGrpSpPr/>
          <p:nvPr/>
        </p:nvGrpSpPr>
        <p:grpSpPr>
          <a:xfrm>
            <a:off x="1146062" y="1350994"/>
            <a:ext cx="4838264" cy="3232542"/>
            <a:chOff x="0" y="0"/>
            <a:chExt cx="5739651" cy="3746097"/>
          </a:xfrm>
        </p:grpSpPr>
        <p:pic>
          <p:nvPicPr>
            <p:cNvPr id="624" name="Picture 10" descr="Picture 10"/>
            <p:cNvPicPr>
              <a:picLocks noChangeAspect="1"/>
            </p:cNvPicPr>
            <p:nvPr/>
          </p:nvPicPr>
          <p:blipFill>
            <a:blip r:embed="rId3"/>
            <a:srcRect t="2391" r="37293" b="2522"/>
            <a:stretch>
              <a:fillRect/>
            </a:stretch>
          </p:blipFill>
          <p:spPr>
            <a:xfrm>
              <a:off x="-1" y="0"/>
              <a:ext cx="5739654" cy="3746098"/>
            </a:xfrm>
            <a:prstGeom prst="rect">
              <a:avLst/>
            </a:prstGeom>
            <a:ln w="12700" cap="flat">
              <a:noFill/>
              <a:miter lim="400000"/>
            </a:ln>
            <a:effectLst/>
          </p:spPr>
        </p:pic>
        <p:sp>
          <p:nvSpPr>
            <p:cNvPr id="625" name="TextBox 11"/>
            <p:cNvSpPr txBox="1"/>
            <p:nvPr/>
          </p:nvSpPr>
          <p:spPr>
            <a:xfrm>
              <a:off x="1225852" y="2488521"/>
              <a:ext cx="397828" cy="3327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1600" b="1">
                  <a:solidFill>
                    <a:srgbClr val="00B0F0"/>
                  </a:solidFill>
                  <a:latin typeface="Lato"/>
                  <a:ea typeface="Lato"/>
                  <a:cs typeface="Lato"/>
                  <a:sym typeface="Lato"/>
                </a:defRPr>
              </a:lvl1pPr>
            </a:lstStyle>
            <a:p>
              <a:r>
                <a:t>7%</a:t>
              </a:r>
            </a:p>
          </p:txBody>
        </p:sp>
        <p:sp>
          <p:nvSpPr>
            <p:cNvPr id="626" name="TextBox 12"/>
            <p:cNvSpPr txBox="1"/>
            <p:nvPr/>
          </p:nvSpPr>
          <p:spPr>
            <a:xfrm>
              <a:off x="1164036" y="416609"/>
              <a:ext cx="680305" cy="3327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1600" b="1">
                  <a:solidFill>
                    <a:srgbClr val="1A61EE"/>
                  </a:solidFill>
                  <a:latin typeface="Lato"/>
                  <a:ea typeface="Lato"/>
                  <a:cs typeface="Lato"/>
                  <a:sym typeface="Lato"/>
                </a:defRPr>
              </a:lvl1pPr>
            </a:lstStyle>
            <a:p>
              <a:r>
                <a:t>29.8%</a:t>
              </a:r>
            </a:p>
          </p:txBody>
        </p:sp>
        <p:sp>
          <p:nvSpPr>
            <p:cNvPr id="627" name="TextBox 13"/>
            <p:cNvSpPr txBox="1"/>
            <p:nvPr/>
          </p:nvSpPr>
          <p:spPr>
            <a:xfrm>
              <a:off x="4620406" y="78754"/>
              <a:ext cx="680305" cy="3327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1600" b="1">
                  <a:solidFill>
                    <a:srgbClr val="1A61EE"/>
                  </a:solidFill>
                  <a:latin typeface="Lato"/>
                  <a:ea typeface="Lato"/>
                  <a:cs typeface="Lato"/>
                  <a:sym typeface="Lato"/>
                </a:defRPr>
              </a:lvl1pPr>
            </a:lstStyle>
            <a:p>
              <a:r>
                <a:t>34.5%</a:t>
              </a:r>
            </a:p>
          </p:txBody>
        </p:sp>
        <p:sp>
          <p:nvSpPr>
            <p:cNvPr id="628" name="TextBox 14"/>
            <p:cNvSpPr txBox="1"/>
            <p:nvPr/>
          </p:nvSpPr>
          <p:spPr>
            <a:xfrm>
              <a:off x="4584047" y="1489611"/>
              <a:ext cx="680304" cy="3327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defRPr sz="1600" b="1">
                  <a:solidFill>
                    <a:srgbClr val="00B0F0"/>
                  </a:solidFill>
                  <a:latin typeface="Lato"/>
                  <a:ea typeface="Lato"/>
                  <a:cs typeface="Lato"/>
                  <a:sym typeface="Lato"/>
                </a:defRPr>
              </a:lvl1pPr>
            </a:lstStyle>
            <a:p>
              <a:r>
                <a:t>16.3%</a:t>
              </a:r>
            </a:p>
          </p:txBody>
        </p:sp>
      </p:grpSp>
      <p:sp>
        <p:nvSpPr>
          <p:cNvPr id="630" name="TextBox 15"/>
          <p:cNvSpPr/>
          <p:nvPr/>
        </p:nvSpPr>
        <p:spPr>
          <a:xfrm>
            <a:off x="5785762" y="1518378"/>
            <a:ext cx="1578505" cy="379033"/>
          </a:xfrm>
          <a:prstGeom prst="rect">
            <a:avLst/>
          </a:prstGeom>
          <a:ln w="38100">
            <a:solidFill>
              <a:srgbClr val="1A61EE"/>
            </a:solidFill>
          </a:ln>
        </p:spPr>
        <p:txBody>
          <a:bodyPr lIns="45719" rIns="45719"/>
          <a:lstStyle/>
          <a:p>
            <a:pPr>
              <a:defRPr sz="1200">
                <a:solidFill>
                  <a:srgbClr val="196986"/>
                </a:solidFill>
              </a:defRPr>
            </a:pPr>
            <a:endParaRPr/>
          </a:p>
        </p:txBody>
      </p:sp>
      <p:sp>
        <p:nvSpPr>
          <p:cNvPr id="631" name="TextBox 16"/>
          <p:cNvSpPr/>
          <p:nvPr/>
        </p:nvSpPr>
        <p:spPr>
          <a:xfrm>
            <a:off x="5785762" y="2758158"/>
            <a:ext cx="2027668" cy="384819"/>
          </a:xfrm>
          <a:prstGeom prst="rect">
            <a:avLst/>
          </a:prstGeom>
          <a:ln w="38100">
            <a:solidFill>
              <a:srgbClr val="00B0F0"/>
            </a:solidFill>
          </a:ln>
        </p:spPr>
        <p:txBody>
          <a:bodyPr lIns="45719" rIns="45719"/>
          <a:lstStyle/>
          <a:p>
            <a:pPr>
              <a:defRPr sz="1200">
                <a:solidFill>
                  <a:srgbClr val="B08E38"/>
                </a:solidFill>
              </a:defRPr>
            </a:pPr>
            <a:endParaRPr/>
          </a:p>
        </p:txBody>
      </p:sp>
      <p:sp>
        <p:nvSpPr>
          <p:cNvPr id="632" name="TextBox 17"/>
          <p:cNvSpPr txBox="1"/>
          <p:nvPr/>
        </p:nvSpPr>
        <p:spPr>
          <a:xfrm>
            <a:off x="5826832" y="1515598"/>
            <a:ext cx="1537435" cy="33855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800" b="1">
                <a:solidFill>
                  <a:srgbClr val="1A61EE"/>
                </a:solidFill>
                <a:latin typeface="Lato"/>
                <a:ea typeface="Lato"/>
                <a:cs typeface="Lato"/>
                <a:sym typeface="Lato"/>
              </a:defRPr>
            </a:lvl1pPr>
          </a:lstStyle>
          <a:p>
            <a:r>
              <a:rPr sz="1600" dirty="0"/>
              <a:t>18-25 years old</a:t>
            </a:r>
          </a:p>
        </p:txBody>
      </p:sp>
      <p:sp>
        <p:nvSpPr>
          <p:cNvPr id="633" name="TextBox 18"/>
          <p:cNvSpPr txBox="1"/>
          <p:nvPr/>
        </p:nvSpPr>
        <p:spPr>
          <a:xfrm>
            <a:off x="5831483" y="2755151"/>
            <a:ext cx="2027668" cy="33855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800" b="1">
                <a:solidFill>
                  <a:srgbClr val="00B0F0"/>
                </a:solidFill>
                <a:latin typeface="Lato"/>
                <a:ea typeface="Lato"/>
                <a:cs typeface="Lato"/>
                <a:sym typeface="Lato"/>
              </a:defRPr>
            </a:lvl1pPr>
          </a:lstStyle>
          <a:p>
            <a:r>
              <a:rPr sz="1600" dirty="0"/>
              <a:t>26 years old or older</a:t>
            </a:r>
          </a:p>
        </p:txBody>
      </p:sp>
      <p:sp>
        <p:nvSpPr>
          <p:cNvPr id="634" name="TextBox 19"/>
          <p:cNvSpPr txBox="1"/>
          <p:nvPr/>
        </p:nvSpPr>
        <p:spPr>
          <a:xfrm>
            <a:off x="5583670" y="3306154"/>
            <a:ext cx="1774196" cy="33855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800" b="1">
                <a:solidFill>
                  <a:srgbClr val="F89853"/>
                </a:solidFill>
                <a:latin typeface="Lato"/>
                <a:ea typeface="Lato"/>
                <a:cs typeface="Lato"/>
                <a:sym typeface="Lato"/>
              </a:defRPr>
            </a:lvl1pPr>
          </a:lstStyle>
          <a:p>
            <a:r>
              <a:rPr sz="1600" dirty="0"/>
              <a:t>12-17 years old</a:t>
            </a:r>
          </a:p>
        </p:txBody>
      </p:sp>
      <p:sp>
        <p:nvSpPr>
          <p:cNvPr id="2" name="Title 1">
            <a:extLst>
              <a:ext uri="{FF2B5EF4-FFF2-40B4-BE49-F238E27FC236}">
                <a16:creationId xmlns:a16="http://schemas.microsoft.com/office/drawing/2014/main" id="{CA650DB8-9933-AC0B-EE80-34F20132A94D}"/>
              </a:ext>
            </a:extLst>
          </p:cNvPr>
          <p:cNvSpPr txBox="1"/>
          <p:nvPr/>
        </p:nvSpPr>
        <p:spPr>
          <a:xfrm>
            <a:off x="458801" y="0"/>
            <a:ext cx="6970015" cy="8564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57" tIns="34257" rIns="34257" bIns="34257" anchor="ctr">
            <a:noAutofit/>
          </a:bodyPr>
          <a:lstStyle>
            <a:lvl1pPr>
              <a:defRPr sz="3200">
                <a:solidFill>
                  <a:schemeClr val="accent1"/>
                </a:solidFill>
              </a:defRPr>
            </a:lvl1pPr>
          </a:lstStyle>
          <a:p>
            <a:r>
              <a:rPr lang="en-US" sz="3197" dirty="0">
                <a:solidFill>
                  <a:schemeClr val="tx1"/>
                </a:solidFill>
                <a:latin typeface="Lato" panose="020F0502020204030203" pitchFamily="34" charset="0"/>
                <a:ea typeface="Lato" panose="020F0502020204030203" pitchFamily="34" charset="0"/>
                <a:cs typeface="Lato" panose="020F0502020204030203" pitchFamily="34" charset="0"/>
              </a:rPr>
              <a:t>Trends in Cannabis Use</a:t>
            </a:r>
            <a:endParaRPr sz="3197"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cxnSp>
        <p:nvCxnSpPr>
          <p:cNvPr id="3" name="Straight Connector 2">
            <a:extLst>
              <a:ext uri="{FF2B5EF4-FFF2-40B4-BE49-F238E27FC236}">
                <a16:creationId xmlns:a16="http://schemas.microsoft.com/office/drawing/2014/main" id="{EC992CEB-120A-50F1-7036-4B0B562BF734}"/>
              </a:ext>
            </a:extLst>
          </p:cNvPr>
          <p:cNvCxnSpPr>
            <a:cxnSpLocks/>
          </p:cNvCxnSpPr>
          <p:nvPr/>
        </p:nvCxnSpPr>
        <p:spPr>
          <a:xfrm>
            <a:off x="493937" y="856456"/>
            <a:ext cx="79031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01"/>
        <p:cNvGrpSpPr/>
        <p:nvPr/>
      </p:nvGrpSpPr>
      <p:grpSpPr>
        <a:xfrm>
          <a:off x="0" y="0"/>
          <a:ext cx="0" cy="0"/>
          <a:chOff x="0" y="0"/>
          <a:chExt cx="0" cy="0"/>
        </a:xfrm>
      </p:grpSpPr>
      <p:sp>
        <p:nvSpPr>
          <p:cNvPr id="8" name="Text Placeholder 7">
            <a:extLst>
              <a:ext uri="{FF2B5EF4-FFF2-40B4-BE49-F238E27FC236}">
                <a16:creationId xmlns:a16="http://schemas.microsoft.com/office/drawing/2014/main" id="{E31C7293-D47C-4BAE-AFD5-83CE2CDD5BD7}"/>
              </a:ext>
            </a:extLst>
          </p:cNvPr>
          <p:cNvSpPr>
            <a:spLocks noGrp="1"/>
          </p:cNvSpPr>
          <p:nvPr>
            <p:ph type="body" idx="1"/>
          </p:nvPr>
        </p:nvSpPr>
        <p:spPr>
          <a:xfrm>
            <a:off x="1206229" y="1088537"/>
            <a:ext cx="2740662" cy="617362"/>
          </a:xfrm>
        </p:spPr>
        <p:txBody>
          <a:bodyPr anchor="ctr">
            <a:noAutofit/>
          </a:bodyPr>
          <a:lstStyle/>
          <a:p>
            <a:pPr algn="ctr"/>
            <a:r>
              <a:rPr lang="en-US" sz="1349" b="0" dirty="0">
                <a:latin typeface="Lato" panose="020F0502020204030203" pitchFamily="34" charset="0"/>
                <a:ea typeface="Lato" panose="020F0502020204030203" pitchFamily="34" charset="0"/>
                <a:cs typeface="Lato" panose="020F0502020204030203" pitchFamily="34" charset="0"/>
              </a:rPr>
              <a:t>Widely distributed expression; enhanced expression in CNS, PNS, endocrine tissues, adipocytes</a:t>
            </a:r>
          </a:p>
        </p:txBody>
      </p:sp>
      <p:sp>
        <p:nvSpPr>
          <p:cNvPr id="10" name="Text Placeholder 9">
            <a:extLst>
              <a:ext uri="{FF2B5EF4-FFF2-40B4-BE49-F238E27FC236}">
                <a16:creationId xmlns:a16="http://schemas.microsoft.com/office/drawing/2014/main" id="{E31B531C-BAFE-42AA-99D0-15468315E09B}"/>
              </a:ext>
            </a:extLst>
          </p:cNvPr>
          <p:cNvSpPr>
            <a:spLocks noGrp="1"/>
          </p:cNvSpPr>
          <p:nvPr>
            <p:ph type="body" sz="quarter" idx="3"/>
          </p:nvPr>
        </p:nvSpPr>
        <p:spPr>
          <a:xfrm>
            <a:off x="6013252" y="1078359"/>
            <a:ext cx="2740662" cy="617362"/>
          </a:xfrm>
        </p:spPr>
        <p:txBody>
          <a:bodyPr anchor="ctr">
            <a:noAutofit/>
          </a:bodyPr>
          <a:lstStyle/>
          <a:p>
            <a:pPr algn="ctr"/>
            <a:r>
              <a:rPr lang="en-US" sz="1349" b="0" dirty="0">
                <a:latin typeface="Lato" panose="020F0502020204030203" pitchFamily="34" charset="0"/>
                <a:ea typeface="Lato" panose="020F0502020204030203" pitchFamily="34" charset="0"/>
                <a:cs typeface="Lato" panose="020F0502020204030203" pitchFamily="34" charset="0"/>
              </a:rPr>
              <a:t>Enhanced expression in lymphoid tissues and immune-derived cells, intestinal tissues</a:t>
            </a:r>
          </a:p>
        </p:txBody>
      </p:sp>
      <p:pic>
        <p:nvPicPr>
          <p:cNvPr id="13" name="Content Placeholder 12">
            <a:extLst>
              <a:ext uri="{FF2B5EF4-FFF2-40B4-BE49-F238E27FC236}">
                <a16:creationId xmlns:a16="http://schemas.microsoft.com/office/drawing/2014/main" id="{55C02C1E-0A34-468A-89B4-A7EFAB11417D}"/>
              </a:ext>
            </a:extLst>
          </p:cNvPr>
          <p:cNvPicPr>
            <a:picLocks noGrp="1" noChangeAspect="1"/>
          </p:cNvPicPr>
          <p:nvPr>
            <p:ph sz="quarter" idx="4"/>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74000"/>
                    </a14:imgEffect>
                  </a14:imgLayer>
                </a14:imgProps>
              </a:ext>
            </a:extLst>
          </a:blip>
          <a:stretch>
            <a:fillRect/>
          </a:stretch>
        </p:blipFill>
        <p:spPr>
          <a:xfrm>
            <a:off x="5197562" y="1879447"/>
            <a:ext cx="3398921" cy="2760885"/>
          </a:xfrm>
          <a:prstGeom prst="rect">
            <a:avLst/>
          </a:prstGeom>
        </p:spPr>
      </p:pic>
      <p:sp>
        <p:nvSpPr>
          <p:cNvPr id="15" name="Oval 14">
            <a:extLst>
              <a:ext uri="{FF2B5EF4-FFF2-40B4-BE49-F238E27FC236}">
                <a16:creationId xmlns:a16="http://schemas.microsoft.com/office/drawing/2014/main" id="{7C244EF7-1561-4214-85BE-327BC3EC31A0}"/>
              </a:ext>
            </a:extLst>
          </p:cNvPr>
          <p:cNvSpPr/>
          <p:nvPr/>
        </p:nvSpPr>
        <p:spPr>
          <a:xfrm>
            <a:off x="462607" y="1054635"/>
            <a:ext cx="710418" cy="714896"/>
          </a:xfrm>
          <a:prstGeom prst="ellipse">
            <a:avLst/>
          </a:prstGeom>
          <a:solidFill>
            <a:srgbClr val="6095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CB1</a:t>
            </a:r>
          </a:p>
        </p:txBody>
      </p:sp>
      <p:sp>
        <p:nvSpPr>
          <p:cNvPr id="20" name="Oval 19">
            <a:extLst>
              <a:ext uri="{FF2B5EF4-FFF2-40B4-BE49-F238E27FC236}">
                <a16:creationId xmlns:a16="http://schemas.microsoft.com/office/drawing/2014/main" id="{7620FF36-0DEC-4AC6-B60E-1158EEAA6E46}"/>
              </a:ext>
            </a:extLst>
          </p:cNvPr>
          <p:cNvSpPr/>
          <p:nvPr/>
        </p:nvSpPr>
        <p:spPr>
          <a:xfrm>
            <a:off x="5278280" y="1044457"/>
            <a:ext cx="710418" cy="714896"/>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CB2</a:t>
            </a:r>
          </a:p>
        </p:txBody>
      </p:sp>
      <p:cxnSp>
        <p:nvCxnSpPr>
          <p:cNvPr id="2" name="Straight Connector 1">
            <a:extLst>
              <a:ext uri="{FF2B5EF4-FFF2-40B4-BE49-F238E27FC236}">
                <a16:creationId xmlns:a16="http://schemas.microsoft.com/office/drawing/2014/main" id="{2EF05920-4090-D96E-17F4-8F5978CC0331}"/>
              </a:ext>
            </a:extLst>
          </p:cNvPr>
          <p:cNvCxnSpPr>
            <a:cxnSpLocks/>
          </p:cNvCxnSpPr>
          <p:nvPr/>
        </p:nvCxnSpPr>
        <p:spPr>
          <a:xfrm>
            <a:off x="539690" y="755003"/>
            <a:ext cx="78958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172B872E-21B6-5F62-3B5D-E29ADE5A7A48}"/>
              </a:ext>
            </a:extLst>
          </p:cNvPr>
          <p:cNvSpPr txBox="1"/>
          <p:nvPr/>
        </p:nvSpPr>
        <p:spPr>
          <a:xfrm>
            <a:off x="462608" y="9255"/>
            <a:ext cx="6963567" cy="855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25" tIns="34225" rIns="34225" bIns="34225" anchor="ctr">
            <a:noAutofit/>
          </a:bodyPr>
          <a:lstStyle>
            <a:lvl1pPr>
              <a:defRPr sz="3200">
                <a:solidFill>
                  <a:schemeClr val="accent1"/>
                </a:solidFill>
              </a:defRPr>
            </a:lvl1pPr>
          </a:lstStyle>
          <a:p>
            <a:r>
              <a:rPr lang="en-US" sz="3194" dirty="0">
                <a:solidFill>
                  <a:schemeClr val="tx1"/>
                </a:solidFill>
                <a:latin typeface="Lato" panose="020F0502020204030203" pitchFamily="34" charset="0"/>
                <a:ea typeface="Lato" panose="020F0502020204030203" pitchFamily="34" charset="0"/>
                <a:cs typeface="Lato" panose="020F0502020204030203" pitchFamily="34" charset="0"/>
              </a:rPr>
              <a:t>Cannabinoid Receptor Expression</a:t>
            </a:r>
            <a:endParaRPr sz="3194"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6" name="Picture 5">
            <a:extLst>
              <a:ext uri="{FF2B5EF4-FFF2-40B4-BE49-F238E27FC236}">
                <a16:creationId xmlns:a16="http://schemas.microsoft.com/office/drawing/2014/main" id="{9BBF7497-0200-F0B4-6199-3809CA8461AB}"/>
              </a:ext>
            </a:extLst>
          </p:cNvPr>
          <p:cNvPicPr>
            <a:picLocks noChangeAspect="1"/>
          </p:cNvPicPr>
          <p:nvPr/>
        </p:nvPicPr>
        <p:blipFill>
          <a:blip r:embed="rId5"/>
          <a:stretch>
            <a:fillRect/>
          </a:stretch>
        </p:blipFill>
        <p:spPr>
          <a:xfrm>
            <a:off x="1013032" y="1879447"/>
            <a:ext cx="3441700" cy="2768600"/>
          </a:xfrm>
          <a:prstGeom prst="rect">
            <a:avLst/>
          </a:prstGeom>
        </p:spPr>
      </p:pic>
      <p:sp>
        <p:nvSpPr>
          <p:cNvPr id="14" name="TextBox 13">
            <a:extLst>
              <a:ext uri="{FF2B5EF4-FFF2-40B4-BE49-F238E27FC236}">
                <a16:creationId xmlns:a16="http://schemas.microsoft.com/office/drawing/2014/main" id="{C414E4B7-ABB4-4209-8233-781893898144}"/>
              </a:ext>
            </a:extLst>
          </p:cNvPr>
          <p:cNvSpPr txBox="1"/>
          <p:nvPr/>
        </p:nvSpPr>
        <p:spPr>
          <a:xfrm>
            <a:off x="2343631" y="2240193"/>
            <a:ext cx="780502" cy="331557"/>
          </a:xfrm>
          <a:prstGeom prst="roundRect">
            <a:avLst/>
          </a:prstGeom>
          <a:solidFill>
            <a:srgbClr val="60953E"/>
          </a:solidFill>
          <a:ln>
            <a:solidFill>
              <a:schemeClr val="accent1"/>
            </a:solidFill>
          </a:ln>
        </p:spPr>
        <p:txBody>
          <a:bodyPr wrap="none" rtlCol="0">
            <a:spAutoFit/>
          </a:bodyPr>
          <a:lstStyle/>
          <a:p>
            <a:r>
              <a:rPr lang="en-US" sz="1349" dirty="0">
                <a:solidFill>
                  <a:schemeClr val="bg1"/>
                </a:solidFill>
              </a:rPr>
              <a:t>breasts</a:t>
            </a:r>
          </a:p>
        </p:txBody>
      </p:sp>
      <p:sp>
        <p:nvSpPr>
          <p:cNvPr id="4" name="Google Shape;893;p20">
            <a:extLst>
              <a:ext uri="{FF2B5EF4-FFF2-40B4-BE49-F238E27FC236}">
                <a16:creationId xmlns:a16="http://schemas.microsoft.com/office/drawing/2014/main" id="{758423A8-FADC-B8BD-0F1A-F9BFE94DB042}"/>
              </a:ext>
            </a:extLst>
          </p:cNvPr>
          <p:cNvSpPr txBox="1"/>
          <p:nvPr/>
        </p:nvSpPr>
        <p:spPr>
          <a:xfrm>
            <a:off x="265062" y="4796035"/>
            <a:ext cx="8379341" cy="338211"/>
          </a:xfrm>
          <a:prstGeom prst="rect">
            <a:avLst/>
          </a:prstGeom>
          <a:noFill/>
          <a:ln>
            <a:noFill/>
          </a:ln>
        </p:spPr>
        <p:txBody>
          <a:bodyPr spcFirstLastPara="1" wrap="square" lIns="91340" tIns="91340" rIns="91340" bIns="91340" anchor="t" anchorCtr="0">
            <a:spAutoFit/>
          </a:bodyPr>
          <a:lstStyle/>
          <a:p>
            <a:r>
              <a:rPr lang="en" sz="999" dirty="0">
                <a:solidFill>
                  <a:srgbClr val="354952"/>
                </a:solidFill>
                <a:latin typeface="Calibri" panose="020F0502020204030204" pitchFamily="34" charset="0"/>
                <a:cs typeface="Calibri" panose="020F0502020204030204" pitchFamily="34" charset="0"/>
              </a:rPr>
              <a:t>References: Human Protein Atlas (</a:t>
            </a:r>
            <a:r>
              <a:rPr lang="en-US" sz="999" u="sng" dirty="0">
                <a:solidFill>
                  <a:srgbClr val="0078D7"/>
                </a:solidFill>
                <a:latin typeface="Calibri" panose="020F0502020204030204" pitchFamily="34" charset="0"/>
                <a:hlinkClick r:id="rId6" tooltip="https://www.proteinatlas.org/ENSG00000118432-CNR1/tissue"/>
              </a:rPr>
              <a:t>https://www.proteinatlas.org/ENSG00000118432-CNR1/tissue</a:t>
            </a:r>
            <a:r>
              <a:rPr lang="en-US" sz="999" u="sng" dirty="0">
                <a:solidFill>
                  <a:srgbClr val="0078D7"/>
                </a:solidFill>
                <a:latin typeface="Calibri" panose="020F0502020204030204" pitchFamily="34" charset="0"/>
              </a:rPr>
              <a:t>)</a:t>
            </a:r>
            <a:endParaRPr sz="999"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E40BAB95-429B-4482-8A50-A79FE53F77D5}"/>
              </a:ext>
            </a:extLst>
          </p:cNvPr>
          <p:cNvSpPr txBox="1"/>
          <p:nvPr/>
        </p:nvSpPr>
        <p:spPr>
          <a:xfrm>
            <a:off x="184172" y="3529227"/>
            <a:ext cx="1274409" cy="714896"/>
          </a:xfrm>
          <a:prstGeom prst="roundRect">
            <a:avLst/>
          </a:prstGeom>
          <a:solidFill>
            <a:srgbClr val="60953E"/>
          </a:solidFill>
          <a:ln>
            <a:solidFill>
              <a:schemeClr val="accent1"/>
            </a:solidFill>
          </a:ln>
        </p:spPr>
        <p:txBody>
          <a:bodyPr wrap="square" rtlCol="0">
            <a:noAutofit/>
          </a:bodyPr>
          <a:lstStyle/>
          <a:p>
            <a:pPr algn="ctr"/>
            <a:r>
              <a:rPr lang="en-US" sz="1200" dirty="0">
                <a:solidFill>
                  <a:schemeClr val="bg1"/>
                </a:solidFill>
              </a:rPr>
              <a:t>placenta, endometrium, fallopian tubes</a:t>
            </a:r>
          </a:p>
        </p:txBody>
      </p:sp>
      <p:sp>
        <p:nvSpPr>
          <p:cNvPr id="17" name="TextBox 16">
            <a:extLst>
              <a:ext uri="{FF2B5EF4-FFF2-40B4-BE49-F238E27FC236}">
                <a16:creationId xmlns:a16="http://schemas.microsoft.com/office/drawing/2014/main" id="{4FA49975-1373-47FF-8824-460D20B4498D}"/>
              </a:ext>
            </a:extLst>
          </p:cNvPr>
          <p:cNvSpPr txBox="1"/>
          <p:nvPr/>
        </p:nvSpPr>
        <p:spPr>
          <a:xfrm>
            <a:off x="4029125" y="3496177"/>
            <a:ext cx="1168437" cy="1123712"/>
          </a:xfrm>
          <a:prstGeom prst="roundRect">
            <a:avLst/>
          </a:prstGeom>
          <a:solidFill>
            <a:srgbClr val="60953E"/>
          </a:solidFill>
          <a:ln>
            <a:solidFill>
              <a:schemeClr val="accent1"/>
            </a:solidFill>
          </a:ln>
        </p:spPr>
        <p:txBody>
          <a:bodyPr wrap="square" rtlCol="0">
            <a:spAutoFit/>
          </a:bodyPr>
          <a:lstStyle/>
          <a:p>
            <a:pPr algn="ctr"/>
            <a:r>
              <a:rPr lang="en-US" sz="1200" dirty="0">
                <a:solidFill>
                  <a:schemeClr val="bg1"/>
                </a:solidFill>
              </a:rPr>
              <a:t>testis</a:t>
            </a:r>
          </a:p>
          <a:p>
            <a:pPr algn="ctr"/>
            <a:r>
              <a:rPr lang="en-US" sz="1200" dirty="0">
                <a:solidFill>
                  <a:schemeClr val="bg1"/>
                </a:solidFill>
              </a:rPr>
              <a:t> epididymis, </a:t>
            </a:r>
          </a:p>
          <a:p>
            <a:pPr algn="ctr"/>
            <a:r>
              <a:rPr lang="en-US" sz="1200" dirty="0">
                <a:solidFill>
                  <a:schemeClr val="bg1"/>
                </a:solidFill>
              </a:rPr>
              <a:t>prostate,</a:t>
            </a:r>
          </a:p>
          <a:p>
            <a:pPr algn="ctr"/>
            <a:r>
              <a:rPr lang="en-US" sz="1200" dirty="0">
                <a:solidFill>
                  <a:schemeClr val="bg1"/>
                </a:solidFill>
              </a:rPr>
              <a:t>seminal vesicles</a:t>
            </a:r>
          </a:p>
        </p:txBody>
      </p:sp>
    </p:spTree>
    <p:extLst>
      <p:ext uri="{BB962C8B-B14F-4D97-AF65-F5344CB8AC3E}">
        <p14:creationId xmlns:p14="http://schemas.microsoft.com/office/powerpoint/2010/main" val="479716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24"/>
        <p:cNvGrpSpPr/>
        <p:nvPr/>
      </p:nvGrpSpPr>
      <p:grpSpPr>
        <a:xfrm>
          <a:off x="0" y="0"/>
          <a:ext cx="0" cy="0"/>
          <a:chOff x="0" y="0"/>
          <a:chExt cx="0" cy="0"/>
        </a:xfrm>
      </p:grpSpPr>
      <p:sp>
        <p:nvSpPr>
          <p:cNvPr id="2" name="TextBox 1">
            <a:extLst>
              <a:ext uri="{FF2B5EF4-FFF2-40B4-BE49-F238E27FC236}">
                <a16:creationId xmlns:a16="http://schemas.microsoft.com/office/drawing/2014/main" id="{A95F1B85-6F8B-5F73-3787-D40D7F388080}"/>
              </a:ext>
            </a:extLst>
          </p:cNvPr>
          <p:cNvSpPr txBox="1"/>
          <p:nvPr/>
        </p:nvSpPr>
        <p:spPr>
          <a:xfrm>
            <a:off x="3100662" y="4827757"/>
            <a:ext cx="5767810" cy="184664"/>
          </a:xfrm>
          <a:prstGeom prst="rect">
            <a:avLst/>
          </a:prstGeom>
          <a:ln w="12700">
            <a:miter lim="400000"/>
          </a:ln>
          <a:extLst>
            <a:ext uri="{C572A759-6A51-4108-AA02-DFA0A04FC94B}">
              <ma14:wrappingTextBoxFlag xmlns="" xmlns:ma14="http://schemas.microsoft.com/office/mac/drawingml/2011/main" val="1"/>
            </a:ext>
          </a:extLst>
        </p:spPr>
        <p:txBody>
          <a:bodyPr lIns="34289" tIns="34289" rIns="34289" bIns="34289">
            <a:spAutoFit/>
          </a:bodyPr>
          <a:lstStyle/>
          <a:p>
            <a:pPr algn="r">
              <a:defRPr sz="1000">
                <a:latin typeface="Lato"/>
                <a:ea typeface="Lato"/>
                <a:cs typeface="Lato"/>
                <a:sym typeface="Lato"/>
              </a:defRPr>
            </a:pPr>
            <a:r>
              <a:rPr sz="750" dirty="0"/>
              <a:t>Reference</a:t>
            </a:r>
            <a:r>
              <a:rPr lang="en-US" sz="750" dirty="0">
                <a:sym typeface="Wingdings" pitchFamily="2" charset="2"/>
              </a:rPr>
              <a:t>: </a:t>
            </a:r>
            <a:r>
              <a:rPr lang="en-US" sz="750" dirty="0" err="1"/>
              <a:t>Nassan</a:t>
            </a:r>
            <a:r>
              <a:rPr lang="en-US" sz="750" dirty="0"/>
              <a:t> et al. 2019; Wise et al. 2018; </a:t>
            </a:r>
            <a:r>
              <a:rPr lang="en-US" sz="750" dirty="0" err="1"/>
              <a:t>Klonoff</a:t>
            </a:r>
            <a:r>
              <a:rPr lang="en-US" sz="750" dirty="0"/>
              <a:t>-Cohen et al. 2006; Asch et al. 1980</a:t>
            </a:r>
            <a:endParaRPr sz="750" dirty="0"/>
          </a:p>
        </p:txBody>
      </p:sp>
      <p:sp>
        <p:nvSpPr>
          <p:cNvPr id="3" name="Content Placeholder 2">
            <a:extLst>
              <a:ext uri="{FF2B5EF4-FFF2-40B4-BE49-F238E27FC236}">
                <a16:creationId xmlns:a16="http://schemas.microsoft.com/office/drawing/2014/main" id="{90A24357-C105-116D-5EBA-56B796356437}"/>
              </a:ext>
            </a:extLst>
          </p:cNvPr>
          <p:cNvSpPr txBox="1">
            <a:spLocks/>
          </p:cNvSpPr>
          <p:nvPr/>
        </p:nvSpPr>
        <p:spPr>
          <a:xfrm>
            <a:off x="4842415" y="1438594"/>
            <a:ext cx="3777877" cy="16090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buFont typeface="Arial"/>
              <a:buNone/>
            </a:pPr>
            <a:r>
              <a:rPr lang="en-US" b="1" dirty="0">
                <a:solidFill>
                  <a:srgbClr val="000000"/>
                </a:solidFill>
                <a:latin typeface="Lato" panose="020F0502020204030203" pitchFamily="34" charset="77"/>
                <a:ea typeface="Noto Serif" panose="02020600060500020200" pitchFamily="18" charset="0"/>
                <a:cs typeface="Noto Serif" panose="02020600060500020200" pitchFamily="18" charset="0"/>
              </a:rPr>
              <a:t>Prior human studies are limited by:</a:t>
            </a:r>
          </a:p>
          <a:p>
            <a:pPr marL="408384" lvl="1" indent="-285750">
              <a:spcBef>
                <a:spcPts val="450"/>
              </a:spcBef>
              <a:spcAft>
                <a:spcPts val="450"/>
              </a:spcAft>
              <a:buClr>
                <a:schemeClr val="tx1"/>
              </a:buClr>
              <a:buSzPct val="75000"/>
              <a:buFont typeface="Arial" panose="020B0604020202020204" pitchFamily="34" charset="0"/>
              <a:buChar char="•"/>
            </a:pPr>
            <a:r>
              <a:rPr lang="en-US" sz="1800" dirty="0">
                <a:solidFill>
                  <a:srgbClr val="000000"/>
                </a:solidFill>
                <a:latin typeface="Lato" panose="020F0502020204030203" pitchFamily="34" charset="77"/>
                <a:ea typeface="Noto Serif" panose="02020600060500020200" pitchFamily="18" charset="0"/>
                <a:cs typeface="Noto Serif" panose="02020600060500020200" pitchFamily="18" charset="0"/>
              </a:rPr>
              <a:t>Self-report</a:t>
            </a:r>
          </a:p>
          <a:p>
            <a:pPr marL="408384" lvl="1" indent="-285750">
              <a:spcBef>
                <a:spcPts val="450"/>
              </a:spcBef>
              <a:spcAft>
                <a:spcPts val="450"/>
              </a:spcAft>
              <a:buClr>
                <a:schemeClr val="tx1"/>
              </a:buClr>
              <a:buSzPct val="75000"/>
              <a:buFont typeface="Arial" panose="020B0604020202020204" pitchFamily="34" charset="0"/>
              <a:buChar char="•"/>
            </a:pPr>
            <a:r>
              <a:rPr lang="en-US" sz="1800" dirty="0">
                <a:solidFill>
                  <a:srgbClr val="000000"/>
                </a:solidFill>
                <a:latin typeface="Lato" panose="020F0502020204030203" pitchFamily="34" charset="77"/>
                <a:ea typeface="Noto Serif" panose="02020600060500020200" pitchFamily="18" charset="0"/>
                <a:cs typeface="Noto Serif" panose="02020600060500020200" pitchFamily="18" charset="0"/>
              </a:rPr>
              <a:t>Small sample size</a:t>
            </a:r>
          </a:p>
          <a:p>
            <a:pPr marL="408384" lvl="1" indent="-285750">
              <a:spcBef>
                <a:spcPts val="450"/>
              </a:spcBef>
              <a:spcAft>
                <a:spcPts val="450"/>
              </a:spcAft>
              <a:buClr>
                <a:schemeClr val="tx1"/>
              </a:buClr>
              <a:buSzPct val="75000"/>
              <a:buFont typeface="Arial" panose="020B0604020202020204" pitchFamily="34" charset="0"/>
              <a:buChar char="•"/>
            </a:pPr>
            <a:r>
              <a:rPr lang="en-US" sz="1800" dirty="0">
                <a:solidFill>
                  <a:srgbClr val="000000"/>
                </a:solidFill>
                <a:latin typeface="Lato" panose="020F0502020204030203" pitchFamily="34" charset="77"/>
                <a:ea typeface="Noto Serif" panose="02020600060500020200" pitchFamily="18" charset="0"/>
                <a:cs typeface="Noto Serif" panose="02020600060500020200" pitchFamily="18" charset="0"/>
              </a:rPr>
              <a:t>Recruited from those undergoing assisted reproductive technology</a:t>
            </a:r>
          </a:p>
        </p:txBody>
      </p:sp>
      <p:pic>
        <p:nvPicPr>
          <p:cNvPr id="4" name="Picture 3">
            <a:extLst>
              <a:ext uri="{FF2B5EF4-FFF2-40B4-BE49-F238E27FC236}">
                <a16:creationId xmlns:a16="http://schemas.microsoft.com/office/drawing/2014/main" id="{D17852C5-194C-607C-C44B-E26CE4F22651}"/>
              </a:ext>
            </a:extLst>
          </p:cNvPr>
          <p:cNvPicPr>
            <a:picLocks noChangeAspect="1"/>
          </p:cNvPicPr>
          <p:nvPr/>
        </p:nvPicPr>
        <p:blipFill rotWithShape="1">
          <a:blip r:embed="rId3"/>
          <a:srcRect l="3560" t="2934" r="34243" b="17818"/>
          <a:stretch/>
        </p:blipFill>
        <p:spPr>
          <a:xfrm>
            <a:off x="713099" y="898398"/>
            <a:ext cx="3777877" cy="4011281"/>
          </a:xfrm>
          <a:prstGeom prst="rect">
            <a:avLst/>
          </a:prstGeom>
        </p:spPr>
      </p:pic>
      <p:sp>
        <p:nvSpPr>
          <p:cNvPr id="5" name="Title 1">
            <a:extLst>
              <a:ext uri="{FF2B5EF4-FFF2-40B4-BE49-F238E27FC236}">
                <a16:creationId xmlns:a16="http://schemas.microsoft.com/office/drawing/2014/main" id="{D3580514-56FB-8DD4-1C69-43E75951036F}"/>
              </a:ext>
            </a:extLst>
          </p:cNvPr>
          <p:cNvSpPr txBox="1">
            <a:spLocks/>
          </p:cNvSpPr>
          <p:nvPr/>
        </p:nvSpPr>
        <p:spPr>
          <a:xfrm>
            <a:off x="275527" y="-341555"/>
            <a:ext cx="8592945" cy="993252"/>
          </a:xfrm>
          <a:prstGeom prst="rect">
            <a:avLst/>
          </a:prstGeom>
        </p:spPr>
        <p:txBody>
          <a:bodyPr vert="horz" lIns="91355" tIns="45678" rIns="91355" bIns="45678"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197" dirty="0">
                <a:latin typeface="Lato" panose="020F0502020204030203" pitchFamily="34" charset="0"/>
                <a:ea typeface="Lato" panose="020F0502020204030203" pitchFamily="34" charset="0"/>
                <a:cs typeface="Lato" panose="020F0502020204030203" pitchFamily="34" charset="0"/>
              </a:rPr>
              <a:t>Cannabis Use Prior to Conception</a:t>
            </a:r>
          </a:p>
        </p:txBody>
      </p:sp>
      <p:cxnSp>
        <p:nvCxnSpPr>
          <p:cNvPr id="6" name="Straight Connector 5">
            <a:extLst>
              <a:ext uri="{FF2B5EF4-FFF2-40B4-BE49-F238E27FC236}">
                <a16:creationId xmlns:a16="http://schemas.microsoft.com/office/drawing/2014/main" id="{5B55F663-B4E8-1368-3D2E-E48342D3E9F8}"/>
              </a:ext>
            </a:extLst>
          </p:cNvPr>
          <p:cNvCxnSpPr>
            <a:cxnSpLocks/>
          </p:cNvCxnSpPr>
          <p:nvPr/>
        </p:nvCxnSpPr>
        <p:spPr>
          <a:xfrm>
            <a:off x="408179" y="723137"/>
            <a:ext cx="81357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D3B98C-789D-3987-B2A5-6E253EC11150}"/>
              </a:ext>
            </a:extLst>
          </p:cNvPr>
          <p:cNvSpPr>
            <a:spLocks noGrp="1"/>
          </p:cNvSpPr>
          <p:nvPr>
            <p:ph idx="1"/>
          </p:nvPr>
        </p:nvSpPr>
        <p:spPr>
          <a:xfrm>
            <a:off x="336550" y="992285"/>
            <a:ext cx="7886700" cy="3500437"/>
          </a:xfrm>
        </p:spPr>
        <p:txBody>
          <a:bodyPr>
            <a:normAutofit/>
          </a:bodyPr>
          <a:lstStyle/>
          <a:p>
            <a:pPr marL="457200" indent="-342900">
              <a:lnSpc>
                <a:spcPct val="120000"/>
              </a:lnSpc>
              <a:spcBef>
                <a:spcPts val="0"/>
              </a:spcBef>
              <a:spcAft>
                <a:spcPts val="1500"/>
              </a:spcAft>
            </a:pPr>
            <a:r>
              <a:rPr lang="en-US" dirty="0">
                <a:solidFill>
                  <a:schemeClr val="tx1"/>
                </a:solidFill>
                <a:latin typeface="Lato" panose="020F0502020204030203" pitchFamily="34" charset="0"/>
                <a:ea typeface="Lato" panose="020F0502020204030203" pitchFamily="34" charset="0"/>
                <a:cs typeface="Lato" panose="020F0502020204030203" pitchFamily="34" charset="0"/>
              </a:rPr>
              <a:t>For most couples, c</a:t>
            </a:r>
            <a:r>
              <a:rPr lang="en-US" dirty="0">
                <a:solidFill>
                  <a:schemeClr val="tx1"/>
                </a:solidFill>
                <a:effectLst/>
                <a:latin typeface="Lato" panose="020F0502020204030203" pitchFamily="34" charset="0"/>
                <a:ea typeface="Lato" panose="020F0502020204030203" pitchFamily="34" charset="0"/>
                <a:cs typeface="Lato" panose="020F0502020204030203" pitchFamily="34" charset="0"/>
              </a:rPr>
              <a:t>annabis use likely will not </a:t>
            </a:r>
            <a:r>
              <a:rPr lang="en-US" dirty="0">
                <a:solidFill>
                  <a:schemeClr val="tx1"/>
                </a:solidFill>
                <a:latin typeface="Lato" panose="020F0502020204030203" pitchFamily="34" charset="0"/>
                <a:ea typeface="Lato" panose="020F0502020204030203" pitchFamily="34" charset="0"/>
                <a:cs typeface="Lato" panose="020F0502020204030203" pitchFamily="34" charset="0"/>
              </a:rPr>
              <a:t>affect their ability to conceive but for couples with subfertility or infertility, it could be a contributing factor</a:t>
            </a:r>
          </a:p>
          <a:p>
            <a:pPr marL="457200" indent="-342900">
              <a:lnSpc>
                <a:spcPct val="120000"/>
              </a:lnSpc>
              <a:spcBef>
                <a:spcPts val="0"/>
              </a:spcBef>
              <a:spcAft>
                <a:spcPts val="1500"/>
              </a:spcAft>
            </a:pPr>
            <a:r>
              <a:rPr lang="en-US" dirty="0">
                <a:solidFill>
                  <a:schemeClr val="tx1"/>
                </a:solidFill>
                <a:latin typeface="Lato" panose="020F0502020204030203" pitchFamily="34" charset="0"/>
                <a:ea typeface="Lato" panose="020F0502020204030203" pitchFamily="34" charset="0"/>
                <a:cs typeface="Lato" panose="020F0502020204030203" pitchFamily="34" charset="0"/>
              </a:rPr>
              <a:t>I</a:t>
            </a:r>
            <a:r>
              <a:rPr lang="en-US" dirty="0">
                <a:solidFill>
                  <a:schemeClr val="tx1"/>
                </a:solidFill>
                <a:effectLst/>
                <a:latin typeface="Lato" panose="020F0502020204030203" pitchFamily="34" charset="0"/>
                <a:ea typeface="Lato" panose="020F0502020204030203" pitchFamily="34" charset="0"/>
                <a:cs typeface="Lato" panose="020F0502020204030203" pitchFamily="34" charset="0"/>
              </a:rPr>
              <a:t>mpact the body’s natural hormone cycles</a:t>
            </a:r>
          </a:p>
          <a:p>
            <a:pPr marL="457200" indent="-342900">
              <a:lnSpc>
                <a:spcPct val="120000"/>
              </a:lnSpc>
              <a:spcBef>
                <a:spcPts val="0"/>
              </a:spcBef>
              <a:spcAft>
                <a:spcPts val="1500"/>
              </a:spcAft>
            </a:pPr>
            <a:r>
              <a:rPr lang="en-US" dirty="0">
                <a:solidFill>
                  <a:schemeClr val="tx1"/>
                </a:solidFill>
                <a:latin typeface="Lato" panose="020F0502020204030203" pitchFamily="34" charset="0"/>
                <a:ea typeface="Lato" panose="020F0502020204030203" pitchFamily="34" charset="0"/>
                <a:cs typeface="Lato" panose="020F0502020204030203" pitchFamily="34" charset="0"/>
              </a:rPr>
              <a:t>Increase the risk for miscarriage </a:t>
            </a:r>
          </a:p>
          <a:p>
            <a:pPr marL="457200" indent="-342900">
              <a:lnSpc>
                <a:spcPct val="120000"/>
              </a:lnSpc>
              <a:spcBef>
                <a:spcPts val="0"/>
              </a:spcBef>
              <a:spcAft>
                <a:spcPts val="1500"/>
              </a:spcAft>
            </a:pPr>
            <a:r>
              <a:rPr lang="en-US" dirty="0">
                <a:solidFill>
                  <a:schemeClr val="tx1"/>
                </a:solidFill>
                <a:effectLst/>
                <a:latin typeface="Lato" panose="020F0502020204030203" pitchFamily="34" charset="0"/>
                <a:ea typeface="Lato" panose="020F0502020204030203" pitchFamily="34" charset="0"/>
                <a:cs typeface="Lato" panose="020F0502020204030203" pitchFamily="34" charset="0"/>
              </a:rPr>
              <a:t>Exacerbate existing infertility factors</a:t>
            </a:r>
          </a:p>
          <a:p>
            <a:pPr marL="457200" indent="-342900">
              <a:lnSpc>
                <a:spcPct val="120000"/>
              </a:lnSpc>
              <a:spcBef>
                <a:spcPts val="0"/>
              </a:spcBef>
              <a:spcAft>
                <a:spcPts val="1500"/>
              </a:spcAft>
              <a:buFont typeface="Wingdings" pitchFamily="2" charset="2"/>
              <a:buChar char="§"/>
            </a:pPr>
            <a:endParaRPr lang="en-US" dirty="0">
              <a:solidFill>
                <a:schemeClr val="tx1"/>
              </a:solidFill>
              <a:effectLst/>
              <a:latin typeface="Lato" panose="020F0502020204030203" pitchFamily="34" charset="0"/>
              <a:ea typeface="Lato" panose="020F0502020204030203" pitchFamily="34" charset="0"/>
              <a:cs typeface="Lato" panose="020F0502020204030203" pitchFamily="34" charset="0"/>
            </a:endParaRPr>
          </a:p>
          <a:p>
            <a:pPr>
              <a:lnSpc>
                <a:spcPct val="120000"/>
              </a:lnSpc>
              <a:spcAft>
                <a:spcPts val="1500"/>
              </a:spcAft>
              <a:buFont typeface="Wingdings" pitchFamily="2" charset="2"/>
              <a:buChar char="§"/>
            </a:pPr>
            <a:endParaRPr lang="en-US" dirty="0">
              <a:latin typeface="Lato" panose="020F0502020204030203" pitchFamily="34" charset="0"/>
              <a:ea typeface="Lato" panose="020F0502020204030203" pitchFamily="34" charset="0"/>
              <a:cs typeface="Lato" panose="020F0502020204030203" pitchFamily="34" charset="0"/>
            </a:endParaRPr>
          </a:p>
        </p:txBody>
      </p:sp>
      <p:pic>
        <p:nvPicPr>
          <p:cNvPr id="7" name="Picture 6">
            <a:extLst>
              <a:ext uri="{FF2B5EF4-FFF2-40B4-BE49-F238E27FC236}">
                <a16:creationId xmlns:a16="http://schemas.microsoft.com/office/drawing/2014/main" id="{7287F2BE-527D-CB45-F32E-4CEDF253D90A}"/>
              </a:ext>
            </a:extLst>
          </p:cNvPr>
          <p:cNvPicPr>
            <a:picLocks noChangeAspect="1"/>
          </p:cNvPicPr>
          <p:nvPr/>
        </p:nvPicPr>
        <p:blipFill>
          <a:blip r:embed="rId3"/>
          <a:stretch>
            <a:fillRect/>
          </a:stretch>
        </p:blipFill>
        <p:spPr>
          <a:xfrm>
            <a:off x="5927598" y="3114674"/>
            <a:ext cx="2879852" cy="1694753"/>
          </a:xfrm>
          <a:prstGeom prst="rect">
            <a:avLst/>
          </a:prstGeom>
        </p:spPr>
      </p:pic>
      <p:sp>
        <p:nvSpPr>
          <p:cNvPr id="8" name="Rectangle 7">
            <a:extLst>
              <a:ext uri="{FF2B5EF4-FFF2-40B4-BE49-F238E27FC236}">
                <a16:creationId xmlns:a16="http://schemas.microsoft.com/office/drawing/2014/main" id="{2CCCAB89-53D2-FF41-D7F0-F255D6D44470}"/>
              </a:ext>
            </a:extLst>
          </p:cNvPr>
          <p:cNvSpPr/>
          <p:nvPr/>
        </p:nvSpPr>
        <p:spPr>
          <a:xfrm>
            <a:off x="7886985" y="4809427"/>
            <a:ext cx="1099853" cy="230832"/>
          </a:xfrm>
          <a:prstGeom prst="rect">
            <a:avLst/>
          </a:prstGeom>
        </p:spPr>
        <p:txBody>
          <a:bodyPr wrap="square">
            <a:spAutoFit/>
          </a:bodyPr>
          <a:lstStyle/>
          <a:p>
            <a:r>
              <a:rPr lang="en-US" sz="900" b="0" i="1" dirty="0" err="1">
                <a:solidFill>
                  <a:srgbClr val="212121"/>
                </a:solidFill>
                <a:effectLst/>
                <a:latin typeface="Calibri" panose="020F0502020204030204" pitchFamily="34" charset="0"/>
                <a:cs typeface="Calibri" panose="020F0502020204030204" pitchFamily="34" charset="0"/>
              </a:rPr>
              <a:t>https:Insider.com</a:t>
            </a:r>
            <a:endParaRPr lang="en-US" sz="900" b="0" i="1" dirty="0">
              <a:solidFill>
                <a:srgbClr val="212121"/>
              </a:solidFill>
              <a:effectLst/>
              <a:latin typeface="Calibri" panose="020F0502020204030204" pitchFamily="34" charset="0"/>
              <a:cs typeface="Calibri" panose="020F0502020204030204" pitchFamily="34" charset="0"/>
            </a:endParaRPr>
          </a:p>
        </p:txBody>
      </p:sp>
      <p:sp>
        <p:nvSpPr>
          <p:cNvPr id="5" name="Title 1">
            <a:extLst>
              <a:ext uri="{FF2B5EF4-FFF2-40B4-BE49-F238E27FC236}">
                <a16:creationId xmlns:a16="http://schemas.microsoft.com/office/drawing/2014/main" id="{65935FF7-D559-BBFE-641C-7C2274A9DE51}"/>
              </a:ext>
            </a:extLst>
          </p:cNvPr>
          <p:cNvSpPr txBox="1">
            <a:spLocks/>
          </p:cNvSpPr>
          <p:nvPr/>
        </p:nvSpPr>
        <p:spPr>
          <a:xfrm>
            <a:off x="275527" y="-341555"/>
            <a:ext cx="8592945" cy="993252"/>
          </a:xfrm>
          <a:prstGeom prst="rect">
            <a:avLst/>
          </a:prstGeom>
        </p:spPr>
        <p:txBody>
          <a:bodyPr vert="horz" lIns="91355" tIns="45678" rIns="91355" bIns="45678"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197" dirty="0">
                <a:latin typeface="Lato" panose="020F0502020204030203" pitchFamily="34" charset="0"/>
                <a:ea typeface="Lato" panose="020F0502020204030203" pitchFamily="34" charset="0"/>
                <a:cs typeface="Lato" panose="020F0502020204030203" pitchFamily="34" charset="0"/>
              </a:rPr>
              <a:t>Take Home Points</a:t>
            </a:r>
          </a:p>
        </p:txBody>
      </p:sp>
      <p:cxnSp>
        <p:nvCxnSpPr>
          <p:cNvPr id="9" name="Straight Connector 8">
            <a:extLst>
              <a:ext uri="{FF2B5EF4-FFF2-40B4-BE49-F238E27FC236}">
                <a16:creationId xmlns:a16="http://schemas.microsoft.com/office/drawing/2014/main" id="{CFCDC1A8-9ED0-336C-9CE7-F62AC3AC982C}"/>
              </a:ext>
            </a:extLst>
          </p:cNvPr>
          <p:cNvCxnSpPr>
            <a:cxnSpLocks/>
          </p:cNvCxnSpPr>
          <p:nvPr/>
        </p:nvCxnSpPr>
        <p:spPr>
          <a:xfrm>
            <a:off x="408179" y="723137"/>
            <a:ext cx="81357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422471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p20"/>
          <p:cNvSpPr txBox="1"/>
          <p:nvPr/>
        </p:nvSpPr>
        <p:spPr>
          <a:xfrm>
            <a:off x="4229" y="2381"/>
            <a:ext cx="2997225" cy="399581"/>
          </a:xfrm>
          <a:prstGeom prst="rect">
            <a:avLst/>
          </a:prstGeom>
          <a:noFill/>
          <a:ln>
            <a:noFill/>
          </a:ln>
        </p:spPr>
        <p:txBody>
          <a:bodyPr spcFirstLastPara="1" wrap="square" lIns="91340" tIns="91340" rIns="91340" bIns="91340" anchor="t" anchorCtr="0">
            <a:spAutoFit/>
          </a:bodyPr>
          <a:lstStyle/>
          <a:p>
            <a:r>
              <a:rPr lang="en" sz="1399"/>
              <a:t> </a:t>
            </a:r>
            <a:endParaRPr sz="1399"/>
          </a:p>
        </p:txBody>
      </p:sp>
      <p:sp>
        <p:nvSpPr>
          <p:cNvPr id="892" name="Google Shape;892;p20"/>
          <p:cNvSpPr txBox="1"/>
          <p:nvPr/>
        </p:nvSpPr>
        <p:spPr>
          <a:xfrm>
            <a:off x="382329" y="1171320"/>
            <a:ext cx="3689330" cy="3599886"/>
          </a:xfrm>
          <a:prstGeom prst="rect">
            <a:avLst/>
          </a:prstGeom>
          <a:noFill/>
          <a:ln>
            <a:noFill/>
          </a:ln>
        </p:spPr>
        <p:txBody>
          <a:bodyPr spcFirstLastPara="1" wrap="square" lIns="91340" tIns="91340" rIns="91340" bIns="91340" anchor="t" anchorCtr="0">
            <a:spAutoFit/>
          </a:bodyPr>
          <a:lstStyle/>
          <a:p>
            <a:pPr marL="285750" indent="-285750">
              <a:lnSpc>
                <a:spcPct val="115000"/>
              </a:lnSpc>
              <a:buFont typeface="Arial" panose="020B0604020202020204" pitchFamily="34" charset="0"/>
              <a:buChar char="•"/>
            </a:pPr>
            <a:r>
              <a:rPr lang="en" sz="1800" dirty="0">
                <a:solidFill>
                  <a:srgbClr val="354952"/>
                </a:solidFill>
                <a:latin typeface="Lato" panose="020F0502020204030203" pitchFamily="34" charset="77"/>
              </a:rPr>
              <a:t>​</a:t>
            </a:r>
            <a:r>
              <a:rPr lang="en-US" sz="1800" dirty="0">
                <a:solidFill>
                  <a:srgbClr val="354952"/>
                </a:solidFill>
                <a:latin typeface="Lato" panose="020F0502020204030203" pitchFamily="34" charset="77"/>
              </a:rPr>
              <a:t>Self-reported prevalence of use in pregnancy ranges from 2-5% to 30%​</a:t>
            </a:r>
          </a:p>
          <a:p>
            <a:pPr marL="285750" indent="-285750">
              <a:lnSpc>
                <a:spcPct val="115000"/>
              </a:lnSpc>
              <a:buFont typeface="Arial" panose="020B0604020202020204" pitchFamily="34" charset="0"/>
              <a:buChar char="•"/>
            </a:pPr>
            <a:endParaRPr lang="en" sz="1800" dirty="0">
              <a:solidFill>
                <a:srgbClr val="354952"/>
              </a:solidFill>
              <a:latin typeface="Lato" panose="020F0502020204030203" pitchFamily="34" charset="77"/>
            </a:endParaRPr>
          </a:p>
          <a:p>
            <a:pPr marL="285750" indent="-285750">
              <a:lnSpc>
                <a:spcPct val="115000"/>
              </a:lnSpc>
              <a:buFont typeface="Arial" panose="020B0604020202020204" pitchFamily="34" charset="0"/>
              <a:buChar char="•"/>
            </a:pPr>
            <a:r>
              <a:rPr lang="en" sz="1800" dirty="0">
                <a:solidFill>
                  <a:srgbClr val="354952"/>
                </a:solidFill>
                <a:latin typeface="Lato" panose="020F0502020204030203" pitchFamily="34" charset="77"/>
              </a:rPr>
              <a:t>Frequency of use in the year before and during pregnancy has increased from 2009 to 2017, daily use increasing most rapidly​</a:t>
            </a:r>
            <a:endParaRPr sz="1800" dirty="0">
              <a:solidFill>
                <a:srgbClr val="354952"/>
              </a:solidFill>
              <a:latin typeface="Lato" panose="020F0502020204030203" pitchFamily="34" charset="77"/>
            </a:endParaRPr>
          </a:p>
          <a:p>
            <a:pPr marL="456789">
              <a:lnSpc>
                <a:spcPct val="115000"/>
              </a:lnSpc>
            </a:pPr>
            <a:endParaRPr sz="1800" dirty="0">
              <a:solidFill>
                <a:srgbClr val="354952"/>
              </a:solidFill>
              <a:latin typeface="Lato" panose="020F0502020204030203" pitchFamily="34" charset="77"/>
            </a:endParaRPr>
          </a:p>
          <a:p>
            <a:pPr>
              <a:lnSpc>
                <a:spcPct val="115000"/>
              </a:lnSpc>
            </a:pPr>
            <a:endParaRPr sz="1299" dirty="0">
              <a:solidFill>
                <a:srgbClr val="354952"/>
              </a:solidFill>
            </a:endParaRPr>
          </a:p>
        </p:txBody>
      </p:sp>
      <p:sp>
        <p:nvSpPr>
          <p:cNvPr id="893" name="Google Shape;893;p20"/>
          <p:cNvSpPr txBox="1"/>
          <p:nvPr/>
        </p:nvSpPr>
        <p:spPr>
          <a:xfrm>
            <a:off x="382330" y="4638586"/>
            <a:ext cx="8379341" cy="368960"/>
          </a:xfrm>
          <a:prstGeom prst="rect">
            <a:avLst/>
          </a:prstGeom>
          <a:noFill/>
          <a:ln>
            <a:noFill/>
          </a:ln>
        </p:spPr>
        <p:txBody>
          <a:bodyPr spcFirstLastPara="1" wrap="square" lIns="91340" tIns="91340" rIns="91340" bIns="91340" anchor="t" anchorCtr="0">
            <a:spAutoFit/>
          </a:bodyPr>
          <a:lstStyle/>
          <a:p>
            <a:r>
              <a:rPr lang="en" sz="599" dirty="0">
                <a:solidFill>
                  <a:srgbClr val="354952"/>
                </a:solidFill>
              </a:rPr>
              <a:t>References: ACOG 2015; Martin et al. 2015; El </a:t>
            </a:r>
            <a:r>
              <a:rPr lang="en" sz="599" dirty="0" err="1">
                <a:solidFill>
                  <a:srgbClr val="354952"/>
                </a:solidFill>
              </a:rPr>
              <a:t>Marroun</a:t>
            </a:r>
            <a:r>
              <a:rPr lang="en" sz="599" dirty="0">
                <a:solidFill>
                  <a:srgbClr val="354952"/>
                </a:solidFill>
              </a:rPr>
              <a:t> et al.  2011; van Gelder et al.  2010; </a:t>
            </a:r>
            <a:r>
              <a:rPr lang="en" sz="599" dirty="0" err="1">
                <a:solidFill>
                  <a:srgbClr val="354952"/>
                </a:solidFill>
              </a:rPr>
              <a:t>Passey</a:t>
            </a:r>
            <a:r>
              <a:rPr lang="en" sz="599" dirty="0">
                <a:solidFill>
                  <a:srgbClr val="354952"/>
                </a:solidFill>
              </a:rPr>
              <a:t> et al. 2014; Beatty et al. 2012; Ko et al. 2014; Volkow et al. 2017;  </a:t>
            </a:r>
            <a:r>
              <a:rPr lang="en" sz="599" dirty="0" err="1">
                <a:solidFill>
                  <a:srgbClr val="354952"/>
                </a:solidFill>
              </a:rPr>
              <a:t>Jarlensk</a:t>
            </a:r>
            <a:r>
              <a:rPr lang="en" sz="599" dirty="0">
                <a:solidFill>
                  <a:srgbClr val="354952"/>
                </a:solidFill>
              </a:rPr>
              <a:t> et </a:t>
            </a:r>
            <a:r>
              <a:rPr lang="en" sz="599" dirty="0" err="1">
                <a:solidFill>
                  <a:srgbClr val="354952"/>
                </a:solidFill>
              </a:rPr>
              <a:t>al.i</a:t>
            </a:r>
            <a:r>
              <a:rPr lang="en" sz="599" dirty="0">
                <a:solidFill>
                  <a:srgbClr val="354952"/>
                </a:solidFill>
              </a:rPr>
              <a:t> 2017;  Brown et al. 2016; Brown  et al. 2017; Young-</a:t>
            </a:r>
            <a:r>
              <a:rPr lang="en" sz="599" dirty="0" err="1">
                <a:solidFill>
                  <a:srgbClr val="354952"/>
                </a:solidFill>
              </a:rPr>
              <a:t>wolff</a:t>
            </a:r>
            <a:r>
              <a:rPr lang="en" sz="599" dirty="0">
                <a:solidFill>
                  <a:srgbClr val="354952"/>
                </a:solidFill>
              </a:rPr>
              <a:t> et al. 2019; Young-Wolff et al JAMA 2017 </a:t>
            </a:r>
            <a:r>
              <a:rPr lang="en" sz="599" u="sng" dirty="0">
                <a:solidFill>
                  <a:srgbClr val="2E93D5"/>
                </a:solidFill>
                <a:hlinkClick r:id="rId3">
                  <a:extLst>
                    <a:ext uri="{A12FA001-AC4F-418D-AE19-62706E023703}">
                      <ahyp:hlinkClr xmlns:ahyp="http://schemas.microsoft.com/office/drawing/2018/hyperlinkcolor" val="tx"/>
                    </a:ext>
                  </a:extLst>
                </a:hlinkClick>
              </a:rPr>
              <a:t>https://www.everydayhealth.com/pregnancy/marijuana-use-morning-sickness-symptoms/</a:t>
            </a:r>
            <a:r>
              <a:rPr lang="en" sz="599" dirty="0">
                <a:solidFill>
                  <a:srgbClr val="354952"/>
                </a:solidFill>
              </a:rPr>
              <a:t>; Rodriguez et al.  BJOG 2019, </a:t>
            </a:r>
            <a:r>
              <a:rPr lang="en" sz="599" dirty="0">
                <a:solidFill>
                  <a:schemeClr val="dk1"/>
                </a:solidFill>
              </a:rPr>
              <a:t>​</a:t>
            </a:r>
            <a:endParaRPr sz="599" dirty="0"/>
          </a:p>
        </p:txBody>
      </p:sp>
      <p:pic>
        <p:nvPicPr>
          <p:cNvPr id="462" name="Picture 4" descr="djusted Prevalence of Cannabis Use in Women Aged 12 to 44 Years B">
            <a:extLst>
              <a:ext uri="{FF2B5EF4-FFF2-40B4-BE49-F238E27FC236}">
                <a16:creationId xmlns:a16="http://schemas.microsoft.com/office/drawing/2014/main" id="{3613A460-84F8-484D-B493-F744BF9B3B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73" b="67358"/>
          <a:stretch/>
        </p:blipFill>
        <p:spPr bwMode="auto">
          <a:xfrm>
            <a:off x="4166816" y="1317561"/>
            <a:ext cx="4387020" cy="31939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2BA4BF8-7574-3C12-C235-57677CD3E052}"/>
              </a:ext>
            </a:extLst>
          </p:cNvPr>
          <p:cNvSpPr txBox="1"/>
          <p:nvPr/>
        </p:nvSpPr>
        <p:spPr>
          <a:xfrm>
            <a:off x="4572001" y="961055"/>
            <a:ext cx="4076993" cy="307363"/>
          </a:xfrm>
          <a:prstGeom prst="rect">
            <a:avLst/>
          </a:prstGeom>
          <a:noFill/>
        </p:spPr>
        <p:txBody>
          <a:bodyPr wrap="square" rtlCol="0">
            <a:spAutoFit/>
          </a:bodyPr>
          <a:lstStyle/>
          <a:p>
            <a:pPr algn="ctr"/>
            <a:r>
              <a:rPr lang="en-US" sz="1399" b="1" dirty="0"/>
              <a:t>Prevalence of past-month cannabis use</a:t>
            </a:r>
          </a:p>
        </p:txBody>
      </p:sp>
      <p:sp>
        <p:nvSpPr>
          <p:cNvPr id="4" name="Title 1">
            <a:extLst>
              <a:ext uri="{FF2B5EF4-FFF2-40B4-BE49-F238E27FC236}">
                <a16:creationId xmlns:a16="http://schemas.microsoft.com/office/drawing/2014/main" id="{B0C908B1-8036-61D1-7703-7CC5ED3BBB51}"/>
              </a:ext>
            </a:extLst>
          </p:cNvPr>
          <p:cNvSpPr txBox="1">
            <a:spLocks/>
          </p:cNvSpPr>
          <p:nvPr/>
        </p:nvSpPr>
        <p:spPr>
          <a:xfrm>
            <a:off x="408180" y="-257234"/>
            <a:ext cx="8327641" cy="993252"/>
          </a:xfrm>
          <a:prstGeom prst="rect">
            <a:avLst/>
          </a:prstGeom>
        </p:spPr>
        <p:txBody>
          <a:bodyPr vert="horz" lIns="91355" tIns="45678" rIns="91355" bIns="45678"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197" dirty="0">
                <a:latin typeface="Lato" panose="020F0502020204030203" pitchFamily="34" charset="0"/>
                <a:ea typeface="Lato" panose="020F0502020204030203" pitchFamily="34" charset="0"/>
                <a:cs typeface="Lato" panose="020F0502020204030203" pitchFamily="34" charset="0"/>
              </a:rPr>
              <a:t>Prenatal Use in Pregnancy</a:t>
            </a:r>
          </a:p>
        </p:txBody>
      </p:sp>
      <p:cxnSp>
        <p:nvCxnSpPr>
          <p:cNvPr id="5" name="Straight Connector 4">
            <a:extLst>
              <a:ext uri="{FF2B5EF4-FFF2-40B4-BE49-F238E27FC236}">
                <a16:creationId xmlns:a16="http://schemas.microsoft.com/office/drawing/2014/main" id="{4C90DBF1-66BE-C037-79A3-4E57228F4848}"/>
              </a:ext>
            </a:extLst>
          </p:cNvPr>
          <p:cNvCxnSpPr>
            <a:cxnSpLocks/>
          </p:cNvCxnSpPr>
          <p:nvPr/>
        </p:nvCxnSpPr>
        <p:spPr>
          <a:xfrm>
            <a:off x="408179" y="780287"/>
            <a:ext cx="79031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81"/>
        <p:cNvGrpSpPr/>
        <p:nvPr/>
      </p:nvGrpSpPr>
      <p:grpSpPr>
        <a:xfrm>
          <a:off x="0" y="0"/>
          <a:ext cx="0" cy="0"/>
          <a:chOff x="0" y="0"/>
          <a:chExt cx="0" cy="0"/>
        </a:xfrm>
      </p:grpSpPr>
      <p:sp>
        <p:nvSpPr>
          <p:cNvPr id="2284" name="Google Shape;2284;p23"/>
          <p:cNvSpPr txBox="1"/>
          <p:nvPr/>
        </p:nvSpPr>
        <p:spPr>
          <a:xfrm>
            <a:off x="497272" y="4819069"/>
            <a:ext cx="4074727" cy="276644"/>
          </a:xfrm>
          <a:prstGeom prst="rect">
            <a:avLst/>
          </a:prstGeom>
          <a:noFill/>
          <a:ln>
            <a:noFill/>
          </a:ln>
        </p:spPr>
        <p:txBody>
          <a:bodyPr spcFirstLastPara="1" wrap="square" lIns="91340" tIns="91340" rIns="91340" bIns="91340" anchor="t" anchorCtr="0">
            <a:spAutoFit/>
          </a:bodyPr>
          <a:lstStyle/>
          <a:p>
            <a:r>
              <a:rPr lang="en" sz="599">
                <a:solidFill>
                  <a:schemeClr val="dk1"/>
                </a:solidFill>
              </a:rPr>
              <a:t>Reference: Young-</a:t>
            </a:r>
            <a:r>
              <a:rPr lang="en" sz="599" err="1">
                <a:solidFill>
                  <a:schemeClr val="dk1"/>
                </a:solidFill>
              </a:rPr>
              <a:t>wolff</a:t>
            </a:r>
            <a:r>
              <a:rPr lang="en" sz="599">
                <a:solidFill>
                  <a:schemeClr val="dk1"/>
                </a:solidFill>
              </a:rPr>
              <a:t> et al. JAMA 2021</a:t>
            </a:r>
            <a:endParaRPr sz="599">
              <a:solidFill>
                <a:schemeClr val="dk1"/>
              </a:solidFill>
            </a:endParaRPr>
          </a:p>
        </p:txBody>
      </p:sp>
      <p:pic>
        <p:nvPicPr>
          <p:cNvPr id="5" name="New picture">
            <a:extLst>
              <a:ext uri="{FF2B5EF4-FFF2-40B4-BE49-F238E27FC236}">
                <a16:creationId xmlns:a16="http://schemas.microsoft.com/office/drawing/2014/main" id="{332E35D5-0772-6443-87C1-C34B78E82EB4}"/>
              </a:ext>
            </a:extLst>
          </p:cNvPr>
          <p:cNvPicPr>
            <a:picLocks noChangeAspect="1" noChangeArrowheads="1"/>
          </p:cNvPicPr>
          <p:nvPr>
            <p:custDataLst>
              <p:tags r:id="rId1"/>
            </p:custDataLst>
          </p:nvPr>
        </p:nvPicPr>
        <p:blipFill>
          <a:blip r:embed="rId4">
            <a:extLst>
              <a:ext uri="{BEBA8EAE-BF5A-486C-A8C5-ECC9F3942E4B}">
                <a14:imgProps xmlns:a14="http://schemas.microsoft.com/office/drawing/2010/main">
                  <a14:imgLayer r:embed="rId5">
                    <a14:imgEffect>
                      <a14:sharpenSoften amount="90000"/>
                    </a14:imgEffect>
                  </a14:imgLayer>
                </a14:imgProps>
              </a:ext>
              <a:ext uri="{28A0092B-C50C-407E-A947-70E740481C1C}">
                <a14:useLocalDpi xmlns:a14="http://schemas.microsoft.com/office/drawing/2010/main" val="0"/>
              </a:ext>
            </a:extLst>
          </a:blip>
          <a:srcRect/>
          <a:stretch>
            <a:fillRect/>
          </a:stretch>
        </p:blipFill>
        <p:spPr bwMode="auto">
          <a:xfrm>
            <a:off x="1296001" y="1350961"/>
            <a:ext cx="6551997" cy="3468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6" name="Google Shape;2277;p22">
            <a:extLst>
              <a:ext uri="{FF2B5EF4-FFF2-40B4-BE49-F238E27FC236}">
                <a16:creationId xmlns:a16="http://schemas.microsoft.com/office/drawing/2014/main" id="{2A0A9157-DBCD-90E5-4F10-2FAED4939F79}"/>
              </a:ext>
            </a:extLst>
          </p:cNvPr>
          <p:cNvSpPr/>
          <p:nvPr/>
        </p:nvSpPr>
        <p:spPr>
          <a:xfrm>
            <a:off x="1296002" y="1350960"/>
            <a:ext cx="4227619" cy="3295320"/>
          </a:xfrm>
          <a:prstGeom prst="rect">
            <a:avLst/>
          </a:prstGeom>
          <a:noFill/>
          <a:ln w="28575" cap="flat" cmpd="sng">
            <a:solidFill>
              <a:srgbClr val="FF0000"/>
            </a:solidFill>
            <a:prstDash val="solid"/>
            <a:round/>
            <a:headEnd type="none" w="sm" len="sm"/>
            <a:tailEnd type="none" w="sm" len="sm"/>
          </a:ln>
        </p:spPr>
        <p:txBody>
          <a:bodyPr spcFirstLastPara="1" wrap="square" lIns="91340" tIns="91340" rIns="91340" bIns="91340" anchor="ctr" anchorCtr="0">
            <a:noAutofit/>
          </a:bodyPr>
          <a:lstStyle/>
          <a:p>
            <a:endParaRPr sz="1399"/>
          </a:p>
        </p:txBody>
      </p:sp>
      <p:sp>
        <p:nvSpPr>
          <p:cNvPr id="7" name="Google Shape;2277;p22">
            <a:extLst>
              <a:ext uri="{FF2B5EF4-FFF2-40B4-BE49-F238E27FC236}">
                <a16:creationId xmlns:a16="http://schemas.microsoft.com/office/drawing/2014/main" id="{DAA7AB2A-C692-D1E9-E6DE-B1DDDBDDCFF4}"/>
              </a:ext>
            </a:extLst>
          </p:cNvPr>
          <p:cNvSpPr/>
          <p:nvPr/>
        </p:nvSpPr>
        <p:spPr>
          <a:xfrm>
            <a:off x="5523620" y="1350959"/>
            <a:ext cx="2324379" cy="3295320"/>
          </a:xfrm>
          <a:prstGeom prst="rect">
            <a:avLst/>
          </a:prstGeom>
          <a:noFill/>
          <a:ln w="28575" cap="flat" cmpd="sng">
            <a:solidFill>
              <a:srgbClr val="FF0000"/>
            </a:solidFill>
            <a:prstDash val="solid"/>
            <a:round/>
            <a:headEnd type="none" w="sm" len="sm"/>
            <a:tailEnd type="none" w="sm" len="sm"/>
          </a:ln>
        </p:spPr>
        <p:txBody>
          <a:bodyPr spcFirstLastPara="1" wrap="square" lIns="91340" tIns="91340" rIns="91340" bIns="91340" anchor="ctr" anchorCtr="0">
            <a:noAutofit/>
          </a:bodyPr>
          <a:lstStyle/>
          <a:p>
            <a:endParaRPr sz="1399"/>
          </a:p>
        </p:txBody>
      </p:sp>
      <p:sp>
        <p:nvSpPr>
          <p:cNvPr id="2" name="Title 1">
            <a:extLst>
              <a:ext uri="{FF2B5EF4-FFF2-40B4-BE49-F238E27FC236}">
                <a16:creationId xmlns:a16="http://schemas.microsoft.com/office/drawing/2014/main" id="{60D11C64-328C-3925-D3D3-B6E89301CB87}"/>
              </a:ext>
            </a:extLst>
          </p:cNvPr>
          <p:cNvSpPr txBox="1">
            <a:spLocks/>
          </p:cNvSpPr>
          <p:nvPr/>
        </p:nvSpPr>
        <p:spPr>
          <a:xfrm>
            <a:off x="497273" y="167041"/>
            <a:ext cx="8327641" cy="993252"/>
          </a:xfrm>
          <a:prstGeom prst="rect">
            <a:avLst/>
          </a:prstGeom>
        </p:spPr>
        <p:txBody>
          <a:bodyPr vert="horz" lIns="91355" tIns="45678" rIns="91355" bIns="45678"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197" dirty="0">
                <a:latin typeface="Lato" panose="020F0502020204030203" pitchFamily="34" charset="0"/>
                <a:ea typeface="Lato" panose="020F0502020204030203" pitchFamily="34" charset="0"/>
                <a:cs typeface="Lato" panose="020F0502020204030203" pitchFamily="34" charset="0"/>
              </a:rPr>
              <a:t>Rates of Prenatal Cannabis Use Pre- and Post-COVID 19</a:t>
            </a:r>
          </a:p>
        </p:txBody>
      </p:sp>
      <p:cxnSp>
        <p:nvCxnSpPr>
          <p:cNvPr id="3" name="Straight Connector 2">
            <a:extLst>
              <a:ext uri="{FF2B5EF4-FFF2-40B4-BE49-F238E27FC236}">
                <a16:creationId xmlns:a16="http://schemas.microsoft.com/office/drawing/2014/main" id="{81D2CA40-3B03-F318-5885-AC7C95868A90}"/>
              </a:ext>
            </a:extLst>
          </p:cNvPr>
          <p:cNvCxnSpPr>
            <a:cxnSpLocks/>
          </p:cNvCxnSpPr>
          <p:nvPr/>
        </p:nvCxnSpPr>
        <p:spPr>
          <a:xfrm>
            <a:off x="497272" y="1204562"/>
            <a:ext cx="79031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4215649-CB7E-284B-9B9B-46770CB067A2}"/>
              </a:ext>
            </a:extLst>
          </p:cNvPr>
          <p:cNvSpPr txBox="1"/>
          <p:nvPr/>
        </p:nvSpPr>
        <p:spPr>
          <a:xfrm>
            <a:off x="567028" y="239672"/>
            <a:ext cx="6970015" cy="8564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57" tIns="34257" rIns="34257" bIns="34257" anchor="ctr">
            <a:noAutofit/>
          </a:bodyPr>
          <a:lstStyle>
            <a:lvl1pPr>
              <a:defRPr sz="3200">
                <a:solidFill>
                  <a:schemeClr val="accent1"/>
                </a:solidFill>
              </a:defRPr>
            </a:lvl1pPr>
          </a:lstStyle>
          <a:p>
            <a:r>
              <a:rPr lang="en-US" sz="3197" dirty="0">
                <a:solidFill>
                  <a:schemeClr val="tx1"/>
                </a:solidFill>
                <a:latin typeface="Lato" panose="020F0502020204030203" pitchFamily="34" charset="0"/>
                <a:ea typeface="Lato" panose="020F0502020204030203" pitchFamily="34" charset="0"/>
                <a:cs typeface="Lato" panose="020F0502020204030203" pitchFamily="34" charset="0"/>
              </a:rPr>
              <a:t>Conflicts of Interest or Disclosures</a:t>
            </a:r>
            <a:endParaRPr sz="3197"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2" name="Content Placeholder 2">
            <a:extLst>
              <a:ext uri="{FF2B5EF4-FFF2-40B4-BE49-F238E27FC236}">
                <a16:creationId xmlns:a16="http://schemas.microsoft.com/office/drawing/2014/main" id="{CAE4ECF5-783D-DCC9-09E6-69BFF75DF58F}"/>
              </a:ext>
            </a:extLst>
          </p:cNvPr>
          <p:cNvSpPr txBox="1">
            <a:spLocks/>
          </p:cNvSpPr>
          <p:nvPr/>
        </p:nvSpPr>
        <p:spPr>
          <a:xfrm>
            <a:off x="567029" y="1280971"/>
            <a:ext cx="5909553" cy="32604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398" dirty="0">
                <a:latin typeface="Lato" panose="020F0502020204030203" pitchFamily="34" charset="0"/>
                <a:ea typeface="Lato" panose="020F0502020204030203" pitchFamily="34" charset="0"/>
                <a:cs typeface="Lato" panose="020F0502020204030203" pitchFamily="34" charset="0"/>
              </a:rPr>
              <a:t>None</a:t>
            </a:r>
          </a:p>
          <a:p>
            <a:pPr marL="0" indent="0">
              <a:buNone/>
            </a:pPr>
            <a:endParaRPr lang="en-US" sz="2098" dirty="0">
              <a:latin typeface="Lato" panose="020F0502020204030203" pitchFamily="34" charset="0"/>
              <a:ea typeface="Lato" panose="020F0502020204030203" pitchFamily="34" charset="0"/>
              <a:cs typeface="Lato" panose="020F0502020204030203" pitchFamily="34" charset="0"/>
            </a:endParaRPr>
          </a:p>
        </p:txBody>
      </p:sp>
      <p:cxnSp>
        <p:nvCxnSpPr>
          <p:cNvPr id="5" name="Straight Connector 4">
            <a:extLst>
              <a:ext uri="{FF2B5EF4-FFF2-40B4-BE49-F238E27FC236}">
                <a16:creationId xmlns:a16="http://schemas.microsoft.com/office/drawing/2014/main" id="{B46D4BD9-5266-5187-3BB7-BCA8A50866F5}"/>
              </a:ext>
            </a:extLst>
          </p:cNvPr>
          <p:cNvCxnSpPr>
            <a:cxnSpLocks/>
          </p:cNvCxnSpPr>
          <p:nvPr/>
        </p:nvCxnSpPr>
        <p:spPr>
          <a:xfrm>
            <a:off x="602164" y="1096128"/>
            <a:ext cx="79031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4148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8" name="Google Shape;2741;p35"/>
          <p:cNvSpPr txBox="1"/>
          <p:nvPr/>
        </p:nvSpPr>
        <p:spPr>
          <a:xfrm>
            <a:off x="85724" y="4834899"/>
            <a:ext cx="3463201" cy="256558"/>
          </a:xfrm>
          <a:prstGeom prst="rect">
            <a:avLst/>
          </a:prstGeom>
          <a:ln w="12700">
            <a:miter lim="400000"/>
          </a:ln>
          <a:extLst>
            <a:ext uri="{C572A759-6A51-4108-AA02-DFA0A04FC94B}">
              <ma14:wrappingTextBoxFlag xmlns:ma14="http://schemas.microsoft.com/office/mac/drawingml/2011/main" xmlns="" val="1"/>
            </a:ext>
          </a:extLst>
        </p:spPr>
        <p:txBody>
          <a:bodyPr lIns="91424" tIns="91424" rIns="91424" bIns="91424">
            <a:spAutoFit/>
          </a:bodyPr>
          <a:lstStyle/>
          <a:p>
            <a:pPr>
              <a:defRPr sz="600">
                <a:solidFill>
                  <a:srgbClr val="354952"/>
                </a:solidFill>
              </a:defRPr>
            </a:pPr>
            <a:r>
              <a:t>References: Albanese et al. Monitoring Health Concerns Related to Marijuana in Colorado, 2014</a:t>
            </a:r>
            <a:r>
              <a:rPr>
                <a:solidFill>
                  <a:srgbClr val="000000"/>
                </a:solidFill>
              </a:rPr>
              <a:t>​</a:t>
            </a:r>
          </a:p>
        </p:txBody>
      </p:sp>
      <p:graphicFrame>
        <p:nvGraphicFramePr>
          <p:cNvPr id="2189" name="Table 5"/>
          <p:cNvGraphicFramePr/>
          <p:nvPr>
            <p:extLst>
              <p:ext uri="{D42A27DB-BD31-4B8C-83A1-F6EECF244321}">
                <p14:modId xmlns:p14="http://schemas.microsoft.com/office/powerpoint/2010/main" val="2914892760"/>
              </p:ext>
            </p:extLst>
          </p:nvPr>
        </p:nvGraphicFramePr>
        <p:xfrm>
          <a:off x="408179" y="1478619"/>
          <a:ext cx="8262137" cy="2763520"/>
        </p:xfrm>
        <a:graphic>
          <a:graphicData uri="http://schemas.openxmlformats.org/drawingml/2006/table">
            <a:tbl>
              <a:tblPr firstRow="1" bandRow="1">
                <a:tableStyleId>{FABFCF23-3B69-468F-B69F-88F6DE6A72F2}</a:tableStyleId>
              </a:tblPr>
              <a:tblGrid>
                <a:gridCol w="3503398">
                  <a:extLst>
                    <a:ext uri="{9D8B030D-6E8A-4147-A177-3AD203B41FA5}">
                      <a16:colId xmlns:a16="http://schemas.microsoft.com/office/drawing/2014/main" val="20000"/>
                    </a:ext>
                  </a:extLst>
                </a:gridCol>
                <a:gridCol w="1480694">
                  <a:extLst>
                    <a:ext uri="{9D8B030D-6E8A-4147-A177-3AD203B41FA5}">
                      <a16:colId xmlns:a16="http://schemas.microsoft.com/office/drawing/2014/main" val="20001"/>
                    </a:ext>
                  </a:extLst>
                </a:gridCol>
                <a:gridCol w="1825763">
                  <a:extLst>
                    <a:ext uri="{9D8B030D-6E8A-4147-A177-3AD203B41FA5}">
                      <a16:colId xmlns:a16="http://schemas.microsoft.com/office/drawing/2014/main" val="20002"/>
                    </a:ext>
                  </a:extLst>
                </a:gridCol>
                <a:gridCol w="1452282">
                  <a:extLst>
                    <a:ext uri="{9D8B030D-6E8A-4147-A177-3AD203B41FA5}">
                      <a16:colId xmlns:a16="http://schemas.microsoft.com/office/drawing/2014/main" val="20003"/>
                    </a:ext>
                  </a:extLst>
                </a:gridCol>
              </a:tblGrid>
              <a:tr h="0">
                <a:tc>
                  <a:txBody>
                    <a:bodyPr/>
                    <a:lstStyle/>
                    <a:p>
                      <a:pPr algn="l">
                        <a:defRPr sz="1800" b="0">
                          <a:solidFill>
                            <a:srgbClr val="000000"/>
                          </a:solidFill>
                        </a:defRPr>
                      </a:pPr>
                      <a:r>
                        <a:rPr b="1">
                          <a:solidFill>
                            <a:srgbClr val="FFFFFF"/>
                          </a:solidFill>
                          <a:sym typeface="Calibri"/>
                        </a:rPr>
                        <a:t>Survey respondents – WIC mothers</a:t>
                      </a:r>
                      <a:endParaRPr b="1">
                        <a:solidFill>
                          <a:srgbClr val="FFFFFF"/>
                        </a:solidFill>
                        <a:latin typeface="Calibri"/>
                        <a:ea typeface="Calibri"/>
                        <a:cs typeface="Calibri"/>
                        <a:sym typeface="Calibri"/>
                      </a:endParaRPr>
                    </a:p>
                  </a:txBody>
                  <a:tcPr marL="45720" marR="45720" anchor="ctr" horzOverflow="overflow"/>
                </a:tc>
                <a:tc>
                  <a:txBody>
                    <a:bodyPr/>
                    <a:lstStyle/>
                    <a:p>
                      <a:pPr algn="ctr">
                        <a:defRPr sz="1800" b="0">
                          <a:solidFill>
                            <a:srgbClr val="000000"/>
                          </a:solidFill>
                        </a:defRPr>
                      </a:pPr>
                      <a:r>
                        <a:rPr b="1">
                          <a:solidFill>
                            <a:srgbClr val="FFFFFF"/>
                          </a:solidFill>
                          <a:sym typeface="Calibri"/>
                        </a:rPr>
                        <a:t>Ever use % (n)</a:t>
                      </a:r>
                      <a:endParaRPr b="1">
                        <a:solidFill>
                          <a:srgbClr val="FFFFFF"/>
                        </a:solidFill>
                        <a:latin typeface="Calibri"/>
                        <a:ea typeface="Calibri"/>
                        <a:cs typeface="Calibri"/>
                        <a:sym typeface="Calibri"/>
                      </a:endParaRPr>
                    </a:p>
                  </a:txBody>
                  <a:tcPr marL="45720" marR="45720" anchor="ctr" horzOverflow="overflow"/>
                </a:tc>
                <a:tc>
                  <a:txBody>
                    <a:bodyPr/>
                    <a:lstStyle/>
                    <a:p>
                      <a:pPr algn="ctr">
                        <a:defRPr sz="1800" b="0">
                          <a:solidFill>
                            <a:srgbClr val="000000"/>
                          </a:solidFill>
                        </a:defRPr>
                      </a:pPr>
                      <a:r>
                        <a:rPr b="1">
                          <a:solidFill>
                            <a:srgbClr val="FFFFFF"/>
                          </a:solidFill>
                          <a:sym typeface="Calibri"/>
                        </a:rPr>
                        <a:t>Current use % (n)</a:t>
                      </a:r>
                      <a:endParaRPr b="1">
                        <a:solidFill>
                          <a:srgbClr val="FFFFFF"/>
                        </a:solidFill>
                        <a:latin typeface="Calibri"/>
                        <a:ea typeface="Calibri"/>
                        <a:cs typeface="Calibri"/>
                        <a:sym typeface="Calibri"/>
                      </a:endParaRPr>
                    </a:p>
                  </a:txBody>
                  <a:tcPr marL="45720" marR="45720" anchor="ctr" horzOverflow="overflow"/>
                </a:tc>
                <a:tc>
                  <a:txBody>
                    <a:bodyPr/>
                    <a:lstStyle/>
                    <a:p>
                      <a:pPr algn="ctr">
                        <a:defRPr sz="1800" b="0">
                          <a:solidFill>
                            <a:srgbClr val="000000"/>
                          </a:solidFill>
                        </a:defRPr>
                      </a:pPr>
                      <a:r>
                        <a:rPr b="1">
                          <a:solidFill>
                            <a:srgbClr val="FFFFFF"/>
                          </a:solidFill>
                          <a:sym typeface="Calibri"/>
                        </a:rPr>
                        <a:t>Past use % (n)</a:t>
                      </a:r>
                      <a:endParaRPr b="1">
                        <a:solidFill>
                          <a:srgbClr val="FFFFFF"/>
                        </a:solidFill>
                        <a:latin typeface="Calibri"/>
                        <a:ea typeface="Calibri"/>
                        <a:cs typeface="Calibri"/>
                        <a:sym typeface="Calibri"/>
                      </a:endParaRPr>
                    </a:p>
                  </a:txBody>
                  <a:tcPr marL="45720" marR="45720" anchor="ctr" horzOverflow="overflow"/>
                </a:tc>
                <a:extLst>
                  <a:ext uri="{0D108BD9-81ED-4DB2-BD59-A6C34878D82A}">
                    <a16:rowId xmlns:a16="http://schemas.microsoft.com/office/drawing/2014/main" val="10000"/>
                  </a:ext>
                </a:extLst>
              </a:tr>
              <a:tr h="370840">
                <a:tc>
                  <a:txBody>
                    <a:bodyPr/>
                    <a:lstStyle/>
                    <a:p>
                      <a:pPr algn="l">
                        <a:defRPr sz="1800"/>
                      </a:pPr>
                      <a:r>
                        <a:rPr>
                          <a:sym typeface="Calibri"/>
                        </a:rPr>
                        <a:t>To help with depression/anxiety/stress</a:t>
                      </a:r>
                      <a:endParaRPr>
                        <a:latin typeface="Calibri"/>
                        <a:ea typeface="Calibri"/>
                        <a:cs typeface="Calibri"/>
                        <a:sym typeface="Calibri"/>
                      </a:endParaRPr>
                    </a:p>
                  </a:txBody>
                  <a:tcPr marL="45720" marR="45720" horzOverflow="overflow"/>
                </a:tc>
                <a:tc>
                  <a:txBody>
                    <a:bodyPr/>
                    <a:lstStyle/>
                    <a:p>
                      <a:pPr algn="ctr">
                        <a:defRPr sz="1800"/>
                      </a:pPr>
                      <a:r>
                        <a:rPr>
                          <a:sym typeface="Calibri"/>
                        </a:rPr>
                        <a:t>35% (164)</a:t>
                      </a:r>
                      <a:endParaRPr>
                        <a:latin typeface="Calibri"/>
                        <a:ea typeface="Calibri"/>
                        <a:cs typeface="Calibri"/>
                        <a:sym typeface="Calibri"/>
                      </a:endParaRPr>
                    </a:p>
                  </a:txBody>
                  <a:tcPr marL="45720" marR="45720" horzOverflow="overflow"/>
                </a:tc>
                <a:tc>
                  <a:txBody>
                    <a:bodyPr/>
                    <a:lstStyle/>
                    <a:p>
                      <a:pPr algn="ctr">
                        <a:defRPr sz="1800"/>
                      </a:pPr>
                      <a:r>
                        <a:rPr>
                          <a:sym typeface="Calibri"/>
                        </a:rPr>
                        <a:t>63% (60)</a:t>
                      </a:r>
                      <a:endParaRPr>
                        <a:latin typeface="Calibri"/>
                        <a:ea typeface="Calibri"/>
                        <a:cs typeface="Calibri"/>
                        <a:sym typeface="Calibri"/>
                      </a:endParaRPr>
                    </a:p>
                  </a:txBody>
                  <a:tcPr marL="45720" marR="45720" horzOverflow="overflow"/>
                </a:tc>
                <a:tc>
                  <a:txBody>
                    <a:bodyPr/>
                    <a:lstStyle/>
                    <a:p>
                      <a:pPr algn="ctr">
                        <a:defRPr sz="1800"/>
                      </a:pPr>
                      <a:r>
                        <a:rPr>
                          <a:sym typeface="Calibri"/>
                        </a:rPr>
                        <a:t>28% (103)</a:t>
                      </a:r>
                      <a:endParaRPr>
                        <a:latin typeface="Calibri"/>
                        <a:ea typeface="Calibri"/>
                        <a:cs typeface="Calibri"/>
                        <a:sym typeface="Calibri"/>
                      </a:endParaRPr>
                    </a:p>
                  </a:txBody>
                  <a:tcPr marL="45720" marR="45720" horzOverflow="overflow"/>
                </a:tc>
                <a:extLst>
                  <a:ext uri="{0D108BD9-81ED-4DB2-BD59-A6C34878D82A}">
                    <a16:rowId xmlns:a16="http://schemas.microsoft.com/office/drawing/2014/main" val="10001"/>
                  </a:ext>
                </a:extLst>
              </a:tr>
              <a:tr h="370840">
                <a:tc>
                  <a:txBody>
                    <a:bodyPr/>
                    <a:lstStyle/>
                    <a:p>
                      <a:pPr algn="l">
                        <a:defRPr sz="1800"/>
                      </a:pPr>
                      <a:r>
                        <a:rPr>
                          <a:sym typeface="Calibri"/>
                        </a:rPr>
                        <a:t>To help with pain</a:t>
                      </a:r>
                      <a:endParaRPr>
                        <a:latin typeface="Calibri"/>
                        <a:ea typeface="Calibri"/>
                        <a:cs typeface="Calibri"/>
                        <a:sym typeface="Calibri"/>
                      </a:endParaRPr>
                    </a:p>
                  </a:txBody>
                  <a:tcPr marL="45720" marR="45720" horzOverflow="overflow"/>
                </a:tc>
                <a:tc>
                  <a:txBody>
                    <a:bodyPr/>
                    <a:lstStyle/>
                    <a:p>
                      <a:pPr algn="ctr">
                        <a:defRPr sz="1800"/>
                      </a:pPr>
                      <a:r>
                        <a:rPr>
                          <a:sym typeface="Calibri"/>
                        </a:rPr>
                        <a:t>29% (135)</a:t>
                      </a:r>
                      <a:endParaRPr>
                        <a:latin typeface="Calibri"/>
                        <a:ea typeface="Calibri"/>
                        <a:cs typeface="Calibri"/>
                        <a:sym typeface="Calibri"/>
                      </a:endParaRPr>
                    </a:p>
                  </a:txBody>
                  <a:tcPr marL="45720" marR="45720" horzOverflow="overflow"/>
                </a:tc>
                <a:tc>
                  <a:txBody>
                    <a:bodyPr/>
                    <a:lstStyle/>
                    <a:p>
                      <a:pPr algn="ctr">
                        <a:defRPr sz="1800"/>
                      </a:pPr>
                      <a:r>
                        <a:rPr>
                          <a:sym typeface="Calibri"/>
                        </a:rPr>
                        <a:t>60% (57)</a:t>
                      </a:r>
                      <a:endParaRPr>
                        <a:latin typeface="Calibri"/>
                        <a:ea typeface="Calibri"/>
                        <a:cs typeface="Calibri"/>
                        <a:sym typeface="Calibri"/>
                      </a:endParaRPr>
                    </a:p>
                  </a:txBody>
                  <a:tcPr marL="45720" marR="45720" horzOverflow="overflow"/>
                </a:tc>
                <a:tc>
                  <a:txBody>
                    <a:bodyPr/>
                    <a:lstStyle/>
                    <a:p>
                      <a:pPr algn="ctr">
                        <a:defRPr sz="1800"/>
                      </a:pPr>
                      <a:r>
                        <a:rPr>
                          <a:sym typeface="Calibri"/>
                        </a:rPr>
                        <a:t>21% (78)</a:t>
                      </a:r>
                      <a:endParaRPr>
                        <a:latin typeface="Calibri"/>
                        <a:ea typeface="Calibri"/>
                        <a:cs typeface="Calibri"/>
                        <a:sym typeface="Calibri"/>
                      </a:endParaRPr>
                    </a:p>
                  </a:txBody>
                  <a:tcPr marL="45720" marR="45720" horzOverflow="overflow"/>
                </a:tc>
                <a:extLst>
                  <a:ext uri="{0D108BD9-81ED-4DB2-BD59-A6C34878D82A}">
                    <a16:rowId xmlns:a16="http://schemas.microsoft.com/office/drawing/2014/main" val="10002"/>
                  </a:ext>
                </a:extLst>
              </a:tr>
              <a:tr h="370840">
                <a:tc>
                  <a:txBody>
                    <a:bodyPr/>
                    <a:lstStyle/>
                    <a:p>
                      <a:pPr algn="l">
                        <a:defRPr sz="1800"/>
                      </a:pPr>
                      <a:r>
                        <a:rPr>
                          <a:sym typeface="Calibri"/>
                        </a:rPr>
                        <a:t>To help with nausea/vomiting</a:t>
                      </a:r>
                      <a:endParaRPr>
                        <a:latin typeface="Calibri"/>
                        <a:ea typeface="Calibri"/>
                        <a:cs typeface="Calibri"/>
                        <a:sym typeface="Calibri"/>
                      </a:endParaRPr>
                    </a:p>
                  </a:txBody>
                  <a:tcPr marL="45720" marR="45720" horzOverflow="overflow"/>
                </a:tc>
                <a:tc>
                  <a:txBody>
                    <a:bodyPr/>
                    <a:lstStyle/>
                    <a:p>
                      <a:pPr algn="ctr">
                        <a:defRPr sz="1800"/>
                      </a:pPr>
                      <a:r>
                        <a:rPr>
                          <a:sym typeface="Calibri"/>
                        </a:rPr>
                        <a:t>23% (108)</a:t>
                      </a:r>
                      <a:endParaRPr>
                        <a:latin typeface="Calibri"/>
                        <a:ea typeface="Calibri"/>
                        <a:cs typeface="Calibri"/>
                        <a:sym typeface="Calibri"/>
                      </a:endParaRPr>
                    </a:p>
                  </a:txBody>
                  <a:tcPr marL="45720" marR="45720" horzOverflow="overflow"/>
                </a:tc>
                <a:tc>
                  <a:txBody>
                    <a:bodyPr/>
                    <a:lstStyle/>
                    <a:p>
                      <a:pPr algn="ctr">
                        <a:defRPr sz="1800"/>
                      </a:pPr>
                      <a:r>
                        <a:rPr>
                          <a:sym typeface="Calibri"/>
                        </a:rPr>
                        <a:t>48% (46)</a:t>
                      </a:r>
                      <a:endParaRPr>
                        <a:latin typeface="Calibri"/>
                        <a:ea typeface="Calibri"/>
                        <a:cs typeface="Calibri"/>
                        <a:sym typeface="Calibri"/>
                      </a:endParaRPr>
                    </a:p>
                  </a:txBody>
                  <a:tcPr marL="45720" marR="45720" horzOverflow="overflow"/>
                </a:tc>
                <a:tc>
                  <a:txBody>
                    <a:bodyPr/>
                    <a:lstStyle/>
                    <a:p>
                      <a:pPr algn="ctr">
                        <a:defRPr sz="1800"/>
                      </a:pPr>
                      <a:r>
                        <a:rPr>
                          <a:sym typeface="Calibri"/>
                        </a:rPr>
                        <a:t>17% (62)</a:t>
                      </a:r>
                      <a:endParaRPr>
                        <a:latin typeface="Calibri"/>
                        <a:ea typeface="Calibri"/>
                        <a:cs typeface="Calibri"/>
                        <a:sym typeface="Calibri"/>
                      </a:endParaRPr>
                    </a:p>
                  </a:txBody>
                  <a:tcPr marL="45720" marR="45720" horzOverflow="overflow"/>
                </a:tc>
                <a:extLst>
                  <a:ext uri="{0D108BD9-81ED-4DB2-BD59-A6C34878D82A}">
                    <a16:rowId xmlns:a16="http://schemas.microsoft.com/office/drawing/2014/main" val="10003"/>
                  </a:ext>
                </a:extLst>
              </a:tr>
              <a:tr h="370840">
                <a:tc>
                  <a:txBody>
                    <a:bodyPr/>
                    <a:lstStyle/>
                    <a:p>
                      <a:pPr algn="l">
                        <a:defRPr sz="1800"/>
                      </a:pPr>
                      <a:r>
                        <a:rPr>
                          <a:sym typeface="Calibri"/>
                        </a:rPr>
                        <a:t>For fun/recreation</a:t>
                      </a:r>
                      <a:endParaRPr>
                        <a:latin typeface="Calibri"/>
                        <a:ea typeface="Calibri"/>
                        <a:cs typeface="Calibri"/>
                        <a:sym typeface="Calibri"/>
                      </a:endParaRPr>
                    </a:p>
                  </a:txBody>
                  <a:tcPr marL="45720" marR="45720" horzOverflow="overflow"/>
                </a:tc>
                <a:tc>
                  <a:txBody>
                    <a:bodyPr/>
                    <a:lstStyle/>
                    <a:p>
                      <a:pPr algn="ctr">
                        <a:defRPr sz="1800"/>
                      </a:pPr>
                      <a:r>
                        <a:rPr>
                          <a:sym typeface="Calibri"/>
                        </a:rPr>
                        <a:t>59% (277)</a:t>
                      </a:r>
                      <a:endParaRPr>
                        <a:latin typeface="Calibri"/>
                        <a:ea typeface="Calibri"/>
                        <a:cs typeface="Calibri"/>
                        <a:sym typeface="Calibri"/>
                      </a:endParaRPr>
                    </a:p>
                  </a:txBody>
                  <a:tcPr marL="45720" marR="45720" horzOverflow="overflow"/>
                </a:tc>
                <a:tc>
                  <a:txBody>
                    <a:bodyPr/>
                    <a:lstStyle/>
                    <a:p>
                      <a:pPr algn="ctr">
                        <a:defRPr sz="1800"/>
                      </a:pPr>
                      <a:r>
                        <a:rPr>
                          <a:sym typeface="Calibri"/>
                        </a:rPr>
                        <a:t>39% (37)</a:t>
                      </a:r>
                      <a:endParaRPr>
                        <a:latin typeface="Calibri"/>
                        <a:ea typeface="Calibri"/>
                        <a:cs typeface="Calibri"/>
                        <a:sym typeface="Calibri"/>
                      </a:endParaRPr>
                    </a:p>
                  </a:txBody>
                  <a:tcPr marL="45720" marR="45720" horzOverflow="overflow"/>
                </a:tc>
                <a:tc>
                  <a:txBody>
                    <a:bodyPr/>
                    <a:lstStyle/>
                    <a:p>
                      <a:pPr algn="ctr">
                        <a:defRPr sz="1800"/>
                      </a:pPr>
                      <a:r>
                        <a:rPr>
                          <a:sym typeface="Calibri"/>
                        </a:rPr>
                        <a:t>65% (240)</a:t>
                      </a:r>
                      <a:endParaRPr>
                        <a:latin typeface="Calibri"/>
                        <a:ea typeface="Calibri"/>
                        <a:cs typeface="Calibri"/>
                        <a:sym typeface="Calibri"/>
                      </a:endParaRPr>
                    </a:p>
                  </a:txBody>
                  <a:tcPr marL="45720" marR="45720" horzOverflow="overflow"/>
                </a:tc>
                <a:extLst>
                  <a:ext uri="{0D108BD9-81ED-4DB2-BD59-A6C34878D82A}">
                    <a16:rowId xmlns:a16="http://schemas.microsoft.com/office/drawing/2014/main" val="10004"/>
                  </a:ext>
                </a:extLst>
              </a:tr>
              <a:tr h="370840">
                <a:tc>
                  <a:txBody>
                    <a:bodyPr/>
                    <a:lstStyle/>
                    <a:p>
                      <a:pPr algn="l">
                        <a:defRPr sz="1800"/>
                      </a:pPr>
                      <a:r>
                        <a:rPr>
                          <a:sym typeface="Calibri"/>
                        </a:rPr>
                        <a:t>Other reason</a:t>
                      </a:r>
                      <a:endParaRPr>
                        <a:latin typeface="Calibri"/>
                        <a:ea typeface="Calibri"/>
                        <a:cs typeface="Calibri"/>
                        <a:sym typeface="Calibri"/>
                      </a:endParaRPr>
                    </a:p>
                  </a:txBody>
                  <a:tcPr marL="45720" marR="45720" horzOverflow="overflow"/>
                </a:tc>
                <a:tc>
                  <a:txBody>
                    <a:bodyPr/>
                    <a:lstStyle/>
                    <a:p>
                      <a:pPr algn="ctr">
                        <a:defRPr sz="1800"/>
                      </a:pPr>
                      <a:r>
                        <a:rPr>
                          <a:sym typeface="Calibri"/>
                        </a:rPr>
                        <a:t>16% (75)</a:t>
                      </a:r>
                      <a:endParaRPr>
                        <a:latin typeface="Calibri"/>
                        <a:ea typeface="Calibri"/>
                        <a:cs typeface="Calibri"/>
                        <a:sym typeface="Calibri"/>
                      </a:endParaRPr>
                    </a:p>
                  </a:txBody>
                  <a:tcPr marL="45720" marR="45720" horzOverflow="overflow"/>
                </a:tc>
                <a:tc>
                  <a:txBody>
                    <a:bodyPr/>
                    <a:lstStyle/>
                    <a:p>
                      <a:pPr algn="ctr">
                        <a:defRPr sz="1800"/>
                      </a:pPr>
                      <a:r>
                        <a:rPr>
                          <a:sym typeface="Calibri"/>
                        </a:rPr>
                        <a:t>14% (13)</a:t>
                      </a:r>
                      <a:endParaRPr>
                        <a:latin typeface="Calibri"/>
                        <a:ea typeface="Calibri"/>
                        <a:cs typeface="Calibri"/>
                        <a:sym typeface="Calibri"/>
                      </a:endParaRPr>
                    </a:p>
                  </a:txBody>
                  <a:tcPr marL="45720" marR="45720" horzOverflow="overflow"/>
                </a:tc>
                <a:tc>
                  <a:txBody>
                    <a:bodyPr/>
                    <a:lstStyle/>
                    <a:p>
                      <a:pPr algn="ctr">
                        <a:defRPr sz="1800"/>
                      </a:pPr>
                      <a:r>
                        <a:rPr dirty="0">
                          <a:sym typeface="Calibri"/>
                        </a:rPr>
                        <a:t>16% (58)</a:t>
                      </a:r>
                      <a:endParaRPr dirty="0">
                        <a:latin typeface="Calibri"/>
                        <a:ea typeface="Calibri"/>
                        <a:cs typeface="Calibri"/>
                        <a:sym typeface="Calibri"/>
                      </a:endParaRPr>
                    </a:p>
                  </a:txBody>
                  <a:tcPr marL="45720" marR="45720" horzOverflow="overflow"/>
                </a:tc>
                <a:extLst>
                  <a:ext uri="{0D108BD9-81ED-4DB2-BD59-A6C34878D82A}">
                    <a16:rowId xmlns:a16="http://schemas.microsoft.com/office/drawing/2014/main" val="10005"/>
                  </a:ext>
                </a:extLst>
              </a:tr>
            </a:tbl>
          </a:graphicData>
        </a:graphic>
      </p:graphicFrame>
      <p:sp>
        <p:nvSpPr>
          <p:cNvPr id="2190" name="Google Shape;2277;p22"/>
          <p:cNvSpPr/>
          <p:nvPr/>
        </p:nvSpPr>
        <p:spPr>
          <a:xfrm>
            <a:off x="5357158" y="1478618"/>
            <a:ext cx="1890807" cy="2763519"/>
          </a:xfrm>
          <a:prstGeom prst="rect">
            <a:avLst/>
          </a:prstGeom>
          <a:ln w="38100">
            <a:solidFill>
              <a:schemeClr val="accent5">
                <a:lumMod val="50000"/>
              </a:schemeClr>
            </a:solidFill>
          </a:ln>
        </p:spPr>
        <p:txBody>
          <a:bodyPr lIns="45719" rIns="45719" anchor="ctr"/>
          <a:lstStyle/>
          <a:p>
            <a:endParaRPr/>
          </a:p>
        </p:txBody>
      </p:sp>
      <p:sp>
        <p:nvSpPr>
          <p:cNvPr id="2" name="Title 1">
            <a:extLst>
              <a:ext uri="{FF2B5EF4-FFF2-40B4-BE49-F238E27FC236}">
                <a16:creationId xmlns:a16="http://schemas.microsoft.com/office/drawing/2014/main" id="{260B5A9A-F291-6B62-78E3-5ED04DBE387E}"/>
              </a:ext>
            </a:extLst>
          </p:cNvPr>
          <p:cNvSpPr txBox="1">
            <a:spLocks/>
          </p:cNvSpPr>
          <p:nvPr/>
        </p:nvSpPr>
        <p:spPr>
          <a:xfrm>
            <a:off x="408180" y="-257234"/>
            <a:ext cx="8327641" cy="993252"/>
          </a:xfrm>
          <a:prstGeom prst="rect">
            <a:avLst/>
          </a:prstGeom>
        </p:spPr>
        <p:txBody>
          <a:bodyPr vert="horz" lIns="91355" tIns="45678" rIns="91355" bIns="45678"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197" dirty="0">
                <a:latin typeface="Lato" panose="020F0502020204030203" pitchFamily="34" charset="0"/>
                <a:ea typeface="Lato" panose="020F0502020204030203" pitchFamily="34" charset="0"/>
                <a:cs typeface="Lato" panose="020F0502020204030203" pitchFamily="34" charset="0"/>
              </a:rPr>
              <a:t>Perceived Benefits</a:t>
            </a:r>
          </a:p>
        </p:txBody>
      </p:sp>
      <p:cxnSp>
        <p:nvCxnSpPr>
          <p:cNvPr id="3" name="Straight Connector 2">
            <a:extLst>
              <a:ext uri="{FF2B5EF4-FFF2-40B4-BE49-F238E27FC236}">
                <a16:creationId xmlns:a16="http://schemas.microsoft.com/office/drawing/2014/main" id="{6BED831B-E9B6-2CFE-ED69-B6A26F84012E}"/>
              </a:ext>
            </a:extLst>
          </p:cNvPr>
          <p:cNvCxnSpPr>
            <a:cxnSpLocks/>
          </p:cNvCxnSpPr>
          <p:nvPr/>
        </p:nvCxnSpPr>
        <p:spPr>
          <a:xfrm>
            <a:off x="408179" y="780287"/>
            <a:ext cx="79031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0"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59"/>
        <p:cNvGrpSpPr/>
        <p:nvPr/>
      </p:nvGrpSpPr>
      <p:grpSpPr>
        <a:xfrm>
          <a:off x="0" y="0"/>
          <a:ext cx="0" cy="0"/>
          <a:chOff x="0" y="0"/>
          <a:chExt cx="0" cy="0"/>
        </a:xfrm>
      </p:grpSpPr>
      <p:sp>
        <p:nvSpPr>
          <p:cNvPr id="3060" name="Google Shape;3060;p37"/>
          <p:cNvSpPr txBox="1">
            <a:spLocks noGrp="1"/>
          </p:cNvSpPr>
          <p:nvPr>
            <p:ph type="body" idx="1"/>
          </p:nvPr>
        </p:nvSpPr>
        <p:spPr>
          <a:xfrm>
            <a:off x="417301" y="1329719"/>
            <a:ext cx="3840374" cy="3546316"/>
          </a:xfrm>
          <a:prstGeom prst="rect">
            <a:avLst/>
          </a:prstGeom>
        </p:spPr>
        <p:txBody>
          <a:bodyPr spcFirstLastPara="1" vert="horz" wrap="square" lIns="91340" tIns="91340" rIns="91340" bIns="91340" rtlCol="0" anchor="t" anchorCtr="0">
            <a:normAutofit/>
          </a:bodyPr>
          <a:lstStyle/>
          <a:p>
            <a:pPr>
              <a:lnSpc>
                <a:spcPct val="100000"/>
              </a:lnSpc>
              <a:spcBef>
                <a:spcPts val="1998"/>
              </a:spcBef>
              <a:buClr>
                <a:schemeClr val="dk1"/>
              </a:buClr>
              <a:buSzPct val="75000"/>
            </a:pPr>
            <a:r>
              <a:rPr lang="en" b="1" dirty="0">
                <a:solidFill>
                  <a:schemeClr val="dk1"/>
                </a:solidFill>
                <a:latin typeface="Lato" panose="020F0502020204030203" pitchFamily="34" charset="77"/>
              </a:rPr>
              <a:t>Limited health care counseling </a:t>
            </a:r>
            <a:endParaRPr b="1" dirty="0">
              <a:solidFill>
                <a:schemeClr val="dk1"/>
              </a:solidFill>
              <a:latin typeface="Lato" panose="020F0502020204030203" pitchFamily="34" charset="77"/>
            </a:endParaRPr>
          </a:p>
          <a:p>
            <a:pPr>
              <a:lnSpc>
                <a:spcPct val="100000"/>
              </a:lnSpc>
              <a:spcBef>
                <a:spcPts val="1998"/>
              </a:spcBef>
              <a:buClr>
                <a:schemeClr val="dk1"/>
              </a:buClr>
              <a:buSzPct val="75000"/>
            </a:pPr>
            <a:r>
              <a:rPr lang="en" b="1" dirty="0">
                <a:solidFill>
                  <a:schemeClr val="dk1"/>
                </a:solidFill>
                <a:latin typeface="Lato" panose="020F0502020204030203" pitchFamily="34" charset="77"/>
              </a:rPr>
              <a:t>Internet searches</a:t>
            </a:r>
            <a:endParaRPr b="1" dirty="0">
              <a:solidFill>
                <a:schemeClr val="dk1"/>
              </a:solidFill>
              <a:latin typeface="Lato" panose="020F0502020204030203" pitchFamily="34" charset="77"/>
            </a:endParaRPr>
          </a:p>
          <a:p>
            <a:pPr>
              <a:lnSpc>
                <a:spcPct val="100000"/>
              </a:lnSpc>
              <a:spcBef>
                <a:spcPts val="1998"/>
              </a:spcBef>
              <a:buClr>
                <a:schemeClr val="dk1"/>
              </a:buClr>
              <a:buSzPct val="75000"/>
            </a:pPr>
            <a:r>
              <a:rPr lang="en" b="1" dirty="0">
                <a:solidFill>
                  <a:schemeClr val="dk1"/>
                </a:solidFill>
                <a:latin typeface="Lato" panose="020F0502020204030203" pitchFamily="34" charset="77"/>
              </a:rPr>
              <a:t>Parenting blogs, online groups  </a:t>
            </a:r>
          </a:p>
          <a:p>
            <a:pPr>
              <a:lnSpc>
                <a:spcPct val="100000"/>
              </a:lnSpc>
              <a:spcBef>
                <a:spcPts val="1998"/>
              </a:spcBef>
              <a:buClr>
                <a:schemeClr val="dk1"/>
              </a:buClr>
              <a:buSzPct val="75000"/>
            </a:pPr>
            <a:r>
              <a:rPr lang="en" b="1" dirty="0">
                <a:solidFill>
                  <a:schemeClr val="dk1"/>
                </a:solidFill>
                <a:latin typeface="Lato" panose="020F0502020204030203" pitchFamily="34" charset="77"/>
              </a:rPr>
              <a:t>Dispensaries </a:t>
            </a:r>
          </a:p>
        </p:txBody>
      </p:sp>
      <p:pic>
        <p:nvPicPr>
          <p:cNvPr id="3061" name="Google Shape;3061;p37"/>
          <p:cNvPicPr preferRelativeResize="0"/>
          <p:nvPr/>
        </p:nvPicPr>
        <p:blipFill rotWithShape="1">
          <a:blip r:embed="rId3">
            <a:alphaModFix/>
          </a:blip>
          <a:srcRect t="3689" r="6798"/>
          <a:stretch/>
        </p:blipFill>
        <p:spPr>
          <a:xfrm>
            <a:off x="4257675" y="1329718"/>
            <a:ext cx="4599330" cy="2873236"/>
          </a:xfrm>
          <a:prstGeom prst="rect">
            <a:avLst/>
          </a:prstGeom>
          <a:noFill/>
          <a:ln>
            <a:noFill/>
          </a:ln>
        </p:spPr>
      </p:pic>
      <p:sp>
        <p:nvSpPr>
          <p:cNvPr id="2" name="Title 1">
            <a:extLst>
              <a:ext uri="{FF2B5EF4-FFF2-40B4-BE49-F238E27FC236}">
                <a16:creationId xmlns:a16="http://schemas.microsoft.com/office/drawing/2014/main" id="{36A26F86-E138-BA02-0D6C-949E01323B4E}"/>
              </a:ext>
            </a:extLst>
          </p:cNvPr>
          <p:cNvSpPr txBox="1">
            <a:spLocks/>
          </p:cNvSpPr>
          <p:nvPr/>
        </p:nvSpPr>
        <p:spPr>
          <a:xfrm>
            <a:off x="275527" y="-141525"/>
            <a:ext cx="8592945" cy="993252"/>
          </a:xfrm>
          <a:prstGeom prst="rect">
            <a:avLst/>
          </a:prstGeom>
        </p:spPr>
        <p:txBody>
          <a:bodyPr vert="horz" lIns="91355" tIns="45678" rIns="91355" bIns="45678"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197" dirty="0">
                <a:latin typeface="Lato" panose="020F0502020204030203" pitchFamily="34" charset="0"/>
                <a:ea typeface="Lato" panose="020F0502020204030203" pitchFamily="34" charset="0"/>
                <a:cs typeface="Lato" panose="020F0502020204030203" pitchFamily="34" charset="0"/>
              </a:rPr>
              <a:t>Where Do Patients Get Their Information?</a:t>
            </a:r>
          </a:p>
        </p:txBody>
      </p:sp>
      <p:cxnSp>
        <p:nvCxnSpPr>
          <p:cNvPr id="3" name="Straight Connector 2">
            <a:extLst>
              <a:ext uri="{FF2B5EF4-FFF2-40B4-BE49-F238E27FC236}">
                <a16:creationId xmlns:a16="http://schemas.microsoft.com/office/drawing/2014/main" id="{32694426-251C-E606-D9C4-329CE562CAF0}"/>
              </a:ext>
            </a:extLst>
          </p:cNvPr>
          <p:cNvCxnSpPr>
            <a:cxnSpLocks/>
          </p:cNvCxnSpPr>
          <p:nvPr/>
        </p:nvCxnSpPr>
        <p:spPr>
          <a:xfrm>
            <a:off x="408179" y="923167"/>
            <a:ext cx="81357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86110" y="1141744"/>
            <a:ext cx="1254141" cy="143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412032" y="1088085"/>
            <a:ext cx="6907611" cy="3575159"/>
          </a:xfrm>
          <a:prstGeom prst="rect">
            <a:avLst/>
          </a:prstGeom>
        </p:spPr>
        <p:txBody>
          <a:bodyPr vert="horz" lIns="68517" tIns="34258" rIns="68517" bIns="34258" rtlCol="0">
            <a:noAutofit/>
          </a:bodyPr>
          <a:lstStyle>
            <a:lvl1pPr marL="342900" indent="-342900" algn="l" defTabSz="457200" rtl="0" eaLnBrk="1" latinLnBrk="0" hangingPunct="1">
              <a:spcBef>
                <a:spcPct val="20000"/>
              </a:spcBef>
              <a:buFont typeface="Arial"/>
              <a:buChar char="•"/>
              <a:defRPr sz="2400" kern="1200">
                <a:solidFill>
                  <a:schemeClr val="tx1"/>
                </a:solidFill>
                <a:latin typeface="Noto Serif"/>
                <a:ea typeface="+mn-ea"/>
                <a:cs typeface="Noto Serif"/>
              </a:defRPr>
            </a:lvl1pPr>
            <a:lvl2pPr marL="742950" indent="-285750" algn="l" defTabSz="457200" rtl="0" eaLnBrk="1" latinLnBrk="0" hangingPunct="1">
              <a:spcBef>
                <a:spcPct val="20000"/>
              </a:spcBef>
              <a:buFont typeface="Arial"/>
              <a:buChar char="–"/>
              <a:defRPr sz="2400" kern="1200">
                <a:solidFill>
                  <a:schemeClr val="tx1"/>
                </a:solidFill>
                <a:latin typeface="Lato Regular"/>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en-US" sz="1798" b="1" dirty="0">
                <a:latin typeface="Lato" panose="020F0502020204030203" pitchFamily="34" charset="77"/>
                <a:ea typeface="Noto Serif" charset="0"/>
                <a:cs typeface="Noto Serif" charset="0"/>
              </a:rPr>
              <a:t>Maternal</a:t>
            </a:r>
          </a:p>
          <a:p>
            <a:pPr marL="524989" lvl="1">
              <a:buFont typeface="Arial" panose="020B0604020202020204" pitchFamily="34" charset="0"/>
              <a:buChar char="•"/>
            </a:pPr>
            <a:r>
              <a:rPr lang="en-US" altLang="en-US" sz="1798" b="1" dirty="0">
                <a:latin typeface="Lato" panose="020F0502020204030203" pitchFamily="34" charset="77"/>
                <a:ea typeface="Noto Serif" charset="0"/>
                <a:cs typeface="Noto Serif" charset="0"/>
              </a:rPr>
              <a:t>Serum </a:t>
            </a:r>
            <a:r>
              <a:rPr lang="en-US" altLang="en-US" sz="1798" dirty="0">
                <a:latin typeface="Lato" panose="020F0502020204030203" pitchFamily="34" charset="77"/>
                <a:ea typeface="Noto Serif" charset="0"/>
                <a:cs typeface="Noto Serif" charset="0"/>
              </a:rPr>
              <a:t>(2-3 days)</a:t>
            </a:r>
          </a:p>
          <a:p>
            <a:pPr marL="524989" lvl="1">
              <a:buFont typeface="Arial" panose="020B0604020202020204" pitchFamily="34" charset="0"/>
              <a:buChar char="•"/>
            </a:pPr>
            <a:r>
              <a:rPr lang="en-US" altLang="en-US" sz="1798" b="1" dirty="0">
                <a:latin typeface="Lato" panose="020F0502020204030203" pitchFamily="34" charset="77"/>
                <a:ea typeface="Noto Serif" charset="0"/>
                <a:cs typeface="Noto Serif" charset="0"/>
              </a:rPr>
              <a:t>Urine </a:t>
            </a:r>
            <a:r>
              <a:rPr lang="en-US" altLang="en-US" sz="1798" dirty="0">
                <a:latin typeface="Lato" panose="020F0502020204030203" pitchFamily="34" charset="77"/>
                <a:ea typeface="Noto Serif" charset="0"/>
                <a:cs typeface="Noto Serif" charset="0"/>
              </a:rPr>
              <a:t>(2-3 days for occasional and weeks in chronic user)</a:t>
            </a:r>
          </a:p>
          <a:p>
            <a:pPr marL="524989" lvl="1">
              <a:buFont typeface="Arial" panose="020B0604020202020204" pitchFamily="34" charset="0"/>
              <a:buChar char="•"/>
            </a:pPr>
            <a:r>
              <a:rPr lang="en-US" altLang="en-US" sz="1798" b="1" dirty="0">
                <a:latin typeface="Lato" panose="020F0502020204030203" pitchFamily="34" charset="77"/>
                <a:ea typeface="Noto Serif" charset="0"/>
                <a:cs typeface="Noto Serif" charset="0"/>
              </a:rPr>
              <a:t>Hair </a:t>
            </a:r>
            <a:r>
              <a:rPr lang="en-US" altLang="en-US" sz="1798" dirty="0">
                <a:latin typeface="Lato" panose="020F0502020204030203" pitchFamily="34" charset="77"/>
                <a:ea typeface="Noto Serif" charset="0"/>
                <a:cs typeface="Noto Serif" charset="0"/>
              </a:rPr>
              <a:t>(Up to 90 days)</a:t>
            </a:r>
          </a:p>
          <a:p>
            <a:pPr lvl="1"/>
            <a:endParaRPr lang="en-US" altLang="en-US" sz="1798" dirty="0">
              <a:latin typeface="Lato" panose="020F0502020204030203" pitchFamily="34" charset="77"/>
              <a:ea typeface="Noto Serif" charset="0"/>
              <a:cs typeface="Noto Serif" charset="0"/>
            </a:endParaRPr>
          </a:p>
          <a:p>
            <a:pPr marL="0" indent="0">
              <a:spcBef>
                <a:spcPts val="450"/>
              </a:spcBef>
              <a:buNone/>
            </a:pPr>
            <a:r>
              <a:rPr lang="en-US" altLang="en-US" sz="1798" b="1" dirty="0">
                <a:latin typeface="Lato" panose="020F0502020204030203" pitchFamily="34" charset="77"/>
                <a:ea typeface="Noto Serif" charset="0"/>
                <a:cs typeface="Noto Serif" charset="0"/>
              </a:rPr>
              <a:t>Neonatal</a:t>
            </a:r>
          </a:p>
          <a:p>
            <a:pPr marL="520231" lvl="1" indent="-226809">
              <a:spcBef>
                <a:spcPts val="450"/>
              </a:spcBef>
              <a:buFont typeface="Arial" panose="020B0604020202020204" pitchFamily="34" charset="0"/>
              <a:buChar char="•"/>
            </a:pPr>
            <a:r>
              <a:rPr lang="en-US" altLang="en-US" sz="1798" b="1" dirty="0">
                <a:latin typeface="Lato" panose="020F0502020204030203" pitchFamily="34" charset="77"/>
                <a:ea typeface="Noto Serif" charset="0"/>
                <a:cs typeface="Noto Serif" charset="0"/>
              </a:rPr>
              <a:t>Umbilical Cord Homogenate</a:t>
            </a:r>
          </a:p>
          <a:p>
            <a:pPr marL="867581" lvl="2" indent="-293424">
              <a:spcBef>
                <a:spcPts val="450"/>
              </a:spcBef>
              <a:buFont typeface="Arial" panose="020B0604020202020204" pitchFamily="34" charset="0"/>
              <a:buChar char="•"/>
            </a:pPr>
            <a:r>
              <a:rPr lang="en-US" altLang="en-US" sz="1798" dirty="0">
                <a:latin typeface="Lato" panose="020F0502020204030203" pitchFamily="34" charset="77"/>
                <a:ea typeface="Noto Serif" charset="0"/>
                <a:cs typeface="Noto Serif" charset="0"/>
              </a:rPr>
              <a:t>Send out lab</a:t>
            </a:r>
          </a:p>
          <a:p>
            <a:pPr marL="867581" lvl="2" indent="-293424">
              <a:spcBef>
                <a:spcPts val="450"/>
              </a:spcBef>
              <a:buFont typeface="Arial" panose="020B0604020202020204" pitchFamily="34" charset="0"/>
              <a:buChar char="•"/>
            </a:pPr>
            <a:r>
              <a:rPr lang="en-US" altLang="en-US" sz="1798" dirty="0">
                <a:latin typeface="Lato" panose="020F0502020204030203" pitchFamily="34" charset="77"/>
                <a:ea typeface="Noto Serif" charset="0"/>
                <a:cs typeface="Noto Serif" charset="0"/>
              </a:rPr>
              <a:t>Easier to collect than meconium</a:t>
            </a:r>
          </a:p>
          <a:p>
            <a:pPr marL="520231" lvl="1" indent="-226809">
              <a:spcBef>
                <a:spcPts val="450"/>
              </a:spcBef>
              <a:buFont typeface="Arial" panose="020B0604020202020204" pitchFamily="34" charset="0"/>
              <a:buChar char="•"/>
            </a:pPr>
            <a:r>
              <a:rPr lang="en-US" altLang="en-US" sz="1798" b="1" dirty="0">
                <a:latin typeface="Lato" panose="020F0502020204030203" pitchFamily="34" charset="77"/>
                <a:ea typeface="Noto Serif" charset="0"/>
                <a:cs typeface="Noto Serif" charset="0"/>
              </a:rPr>
              <a:t>Meconium</a:t>
            </a:r>
          </a:p>
          <a:p>
            <a:pPr marL="867581" lvl="2" indent="-226809">
              <a:spcBef>
                <a:spcPts val="450"/>
              </a:spcBef>
              <a:buFont typeface="Arial" panose="020B0604020202020204" pitchFamily="34" charset="0"/>
              <a:buChar char="•"/>
            </a:pPr>
            <a:r>
              <a:rPr lang="en-US" altLang="en-US" sz="1798" dirty="0">
                <a:latin typeface="Lato" panose="020F0502020204030203" pitchFamily="34" charset="77"/>
                <a:ea typeface="Noto Serif" charset="0"/>
                <a:cs typeface="Noto Serif" charset="0"/>
              </a:rPr>
              <a:t>Identifies maternal cannabis use &gt;24w</a:t>
            </a:r>
          </a:p>
        </p:txBody>
      </p:sp>
      <p:pic>
        <p:nvPicPr>
          <p:cNvPr id="10"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4253" y="3272365"/>
            <a:ext cx="1755999" cy="1285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
          <p:cNvSpPr txBox="1">
            <a:spLocks noChangeArrowheads="1"/>
          </p:cNvSpPr>
          <p:nvPr/>
        </p:nvSpPr>
        <p:spPr bwMode="auto">
          <a:xfrm>
            <a:off x="545541" y="4895033"/>
            <a:ext cx="4861414" cy="322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lr>
                <a:schemeClr val="accent1"/>
              </a:buClr>
              <a:buSzPct val="80000"/>
              <a:buFont typeface="Wingdings 2" charset="2"/>
              <a:buChar char=""/>
              <a:defRPr sz="3200">
                <a:solidFill>
                  <a:schemeClr val="tx1"/>
                </a:solidFill>
                <a:latin typeface="Corbel" charset="0"/>
              </a:defRPr>
            </a:lvl1pPr>
            <a:lvl2pPr marL="742950" indent="-285750">
              <a:spcBef>
                <a:spcPct val="20000"/>
              </a:spcBef>
              <a:buClr>
                <a:schemeClr val="accent2"/>
              </a:buClr>
              <a:buSzPct val="90000"/>
              <a:buFont typeface="Wingdings" charset="2"/>
              <a:buChar char=""/>
              <a:defRPr sz="2800">
                <a:solidFill>
                  <a:schemeClr val="tx1"/>
                </a:solidFill>
                <a:latin typeface="Corbel" charset="0"/>
              </a:defRPr>
            </a:lvl2pPr>
            <a:lvl3pPr marL="1143000" indent="-228600">
              <a:spcBef>
                <a:spcPct val="20000"/>
              </a:spcBef>
              <a:buClr>
                <a:srgbClr val="E66C7D"/>
              </a:buClr>
              <a:buFont typeface="Arial" charset="0"/>
              <a:buChar char="▪"/>
              <a:defRPr sz="2400">
                <a:solidFill>
                  <a:schemeClr val="tx1"/>
                </a:solidFill>
                <a:latin typeface="Corbel" charset="0"/>
              </a:defRPr>
            </a:lvl3pPr>
            <a:lvl4pPr marL="1600200" indent="-228600">
              <a:spcBef>
                <a:spcPct val="20000"/>
              </a:spcBef>
              <a:buClr>
                <a:srgbClr val="6BB76D"/>
              </a:buClr>
              <a:buFont typeface="Arial" charset="0"/>
              <a:buChar char="▪"/>
              <a:defRPr sz="2000">
                <a:solidFill>
                  <a:schemeClr val="tx1"/>
                </a:solidFill>
                <a:latin typeface="Corbel" charset="0"/>
              </a:defRPr>
            </a:lvl4pPr>
            <a:lvl5pPr marL="2057400" indent="-228600">
              <a:spcBef>
                <a:spcPct val="20000"/>
              </a:spcBef>
              <a:buClr>
                <a:srgbClr val="E88651"/>
              </a:buClr>
              <a:buFont typeface="Wingdings 3" charset="2"/>
              <a:buChar char=""/>
              <a:defRPr sz="2000">
                <a:solidFill>
                  <a:schemeClr val="tx1"/>
                </a:solidFill>
                <a:latin typeface="Corbel" charset="0"/>
              </a:defRPr>
            </a:lvl5pPr>
            <a:lvl6pPr marL="2514600" indent="-228600" eaLnBrk="0" fontAlgn="base" hangingPunct="0">
              <a:spcBef>
                <a:spcPct val="20000"/>
              </a:spcBef>
              <a:spcAft>
                <a:spcPct val="0"/>
              </a:spcAft>
              <a:buClr>
                <a:srgbClr val="E88651"/>
              </a:buClr>
              <a:buFont typeface="Wingdings 3" charset="2"/>
              <a:buChar char=""/>
              <a:defRPr sz="2000">
                <a:solidFill>
                  <a:schemeClr val="tx1"/>
                </a:solidFill>
                <a:latin typeface="Corbel" charset="0"/>
              </a:defRPr>
            </a:lvl6pPr>
            <a:lvl7pPr marL="2971800" indent="-228600" eaLnBrk="0" fontAlgn="base" hangingPunct="0">
              <a:spcBef>
                <a:spcPct val="20000"/>
              </a:spcBef>
              <a:spcAft>
                <a:spcPct val="0"/>
              </a:spcAft>
              <a:buClr>
                <a:srgbClr val="E88651"/>
              </a:buClr>
              <a:buFont typeface="Wingdings 3" charset="2"/>
              <a:buChar char=""/>
              <a:defRPr sz="2000">
                <a:solidFill>
                  <a:schemeClr val="tx1"/>
                </a:solidFill>
                <a:latin typeface="Corbel" charset="0"/>
              </a:defRPr>
            </a:lvl7pPr>
            <a:lvl8pPr marL="3429000" indent="-228600" eaLnBrk="0" fontAlgn="base" hangingPunct="0">
              <a:spcBef>
                <a:spcPct val="20000"/>
              </a:spcBef>
              <a:spcAft>
                <a:spcPct val="0"/>
              </a:spcAft>
              <a:buClr>
                <a:srgbClr val="E88651"/>
              </a:buClr>
              <a:buFont typeface="Wingdings 3" charset="2"/>
              <a:buChar char=""/>
              <a:defRPr sz="2000">
                <a:solidFill>
                  <a:schemeClr val="tx1"/>
                </a:solidFill>
                <a:latin typeface="Corbel" charset="0"/>
              </a:defRPr>
            </a:lvl8pPr>
            <a:lvl9pPr marL="3886200" indent="-228600" eaLnBrk="0" fontAlgn="base" hangingPunct="0">
              <a:spcBef>
                <a:spcPct val="20000"/>
              </a:spcBef>
              <a:spcAft>
                <a:spcPct val="0"/>
              </a:spcAft>
              <a:buClr>
                <a:srgbClr val="E88651"/>
              </a:buClr>
              <a:buFont typeface="Wingdings 3" charset="2"/>
              <a:buChar char=""/>
              <a:defRPr sz="2000">
                <a:solidFill>
                  <a:schemeClr val="tx1"/>
                </a:solidFill>
                <a:latin typeface="Corbel" charset="0"/>
              </a:defRPr>
            </a:lvl9pPr>
          </a:lstStyle>
          <a:p>
            <a:pPr>
              <a:buClrTx/>
              <a:buSzTx/>
              <a:buNone/>
            </a:pPr>
            <a:r>
              <a:rPr lang="en-US" altLang="en-US" sz="749" dirty="0">
                <a:latin typeface="Lato" charset="0"/>
                <a:ea typeface="Lato" charset="0"/>
                <a:cs typeface="Lato" charset="0"/>
              </a:rPr>
              <a:t>Reference: Colorado.gov; Colby et al. Clin </a:t>
            </a:r>
            <a:r>
              <a:rPr lang="en-US" altLang="en-US" sz="749" dirty="0" err="1">
                <a:latin typeface="Lato" charset="0"/>
                <a:ea typeface="Lato" charset="0"/>
                <a:cs typeface="Lato" charset="0"/>
              </a:rPr>
              <a:t>Biochem</a:t>
            </a:r>
            <a:r>
              <a:rPr lang="en-US" altLang="en-US" sz="749" dirty="0">
                <a:latin typeface="Lato" charset="0"/>
                <a:ea typeface="Lato" charset="0"/>
                <a:cs typeface="Lato" charset="0"/>
              </a:rPr>
              <a:t> 2017; </a:t>
            </a:r>
            <a:r>
              <a:rPr lang="en-US" altLang="en-US" sz="749" dirty="0" err="1">
                <a:latin typeface="Lato" charset="0"/>
                <a:ea typeface="Lato" charset="0"/>
                <a:cs typeface="Lato" charset="0"/>
              </a:rPr>
              <a:t>Scroggin</a:t>
            </a:r>
            <a:r>
              <a:rPr lang="en-US" altLang="en-US" sz="749" dirty="0">
                <a:latin typeface="Lato" charset="0"/>
                <a:ea typeface="Lato" charset="0"/>
                <a:cs typeface="Lato" charset="0"/>
              </a:rPr>
              <a:t> et al. MSACL 2018; ARUP Laboratories</a:t>
            </a:r>
          </a:p>
          <a:p>
            <a:pPr eaLnBrk="1" hangingPunct="1">
              <a:buClrTx/>
              <a:buSzTx/>
              <a:buFontTx/>
              <a:buNone/>
            </a:pPr>
            <a:endParaRPr lang="en-US" altLang="en-US" sz="749" dirty="0">
              <a:latin typeface="Lato" charset="0"/>
              <a:ea typeface="Lato" charset="0"/>
              <a:cs typeface="Lato" charset="0"/>
            </a:endParaRPr>
          </a:p>
        </p:txBody>
      </p:sp>
      <p:sp>
        <p:nvSpPr>
          <p:cNvPr id="2" name="Title 1">
            <a:extLst>
              <a:ext uri="{FF2B5EF4-FFF2-40B4-BE49-F238E27FC236}">
                <a16:creationId xmlns:a16="http://schemas.microsoft.com/office/drawing/2014/main" id="{52C6FB00-D3BE-3EFD-21B1-E4FE7BD61739}"/>
              </a:ext>
            </a:extLst>
          </p:cNvPr>
          <p:cNvSpPr txBox="1">
            <a:spLocks/>
          </p:cNvSpPr>
          <p:nvPr/>
        </p:nvSpPr>
        <p:spPr>
          <a:xfrm>
            <a:off x="279503" y="-139015"/>
            <a:ext cx="8584996" cy="992333"/>
          </a:xfrm>
          <a:prstGeom prst="rect">
            <a:avLst/>
          </a:prstGeom>
        </p:spPr>
        <p:txBody>
          <a:bodyPr vert="horz" lIns="91270" tIns="45636" rIns="91270" bIns="45636"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194" dirty="0">
                <a:latin typeface="Lato" panose="020F0502020204030203" pitchFamily="34" charset="0"/>
                <a:ea typeface="Lato" panose="020F0502020204030203" pitchFamily="34" charset="0"/>
                <a:cs typeface="Lato" panose="020F0502020204030203" pitchFamily="34" charset="0"/>
              </a:rPr>
              <a:t>Methods for Testing in Pregnancy</a:t>
            </a:r>
          </a:p>
        </p:txBody>
      </p:sp>
      <p:cxnSp>
        <p:nvCxnSpPr>
          <p:cNvPr id="3" name="Straight Connector 2">
            <a:extLst>
              <a:ext uri="{FF2B5EF4-FFF2-40B4-BE49-F238E27FC236}">
                <a16:creationId xmlns:a16="http://schemas.microsoft.com/office/drawing/2014/main" id="{A1BFEB11-A751-63F6-161F-590561C11494}"/>
              </a:ext>
            </a:extLst>
          </p:cNvPr>
          <p:cNvCxnSpPr>
            <a:cxnSpLocks/>
          </p:cNvCxnSpPr>
          <p:nvPr/>
        </p:nvCxnSpPr>
        <p:spPr>
          <a:xfrm>
            <a:off x="412031" y="924692"/>
            <a:ext cx="81282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288565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01368" y="1126787"/>
            <a:ext cx="7078468" cy="3575159"/>
          </a:xfrm>
          <a:prstGeom prst="rect">
            <a:avLst/>
          </a:prstGeom>
        </p:spPr>
        <p:txBody>
          <a:bodyPr vert="horz" lIns="68517" tIns="34258" rIns="68517" bIns="34258" rtlCol="0">
            <a:noAutofit/>
          </a:bodyPr>
          <a:lstStyle>
            <a:lvl1pPr marL="342900" indent="-342900" algn="l" defTabSz="457200" rtl="0" eaLnBrk="1" latinLnBrk="0" hangingPunct="1">
              <a:spcBef>
                <a:spcPct val="20000"/>
              </a:spcBef>
              <a:buFont typeface="Arial"/>
              <a:buChar char="•"/>
              <a:defRPr sz="2400" kern="1200">
                <a:solidFill>
                  <a:schemeClr val="tx1"/>
                </a:solidFill>
                <a:latin typeface="Noto Serif"/>
                <a:ea typeface="+mn-ea"/>
                <a:cs typeface="Noto Serif"/>
              </a:defRPr>
            </a:lvl1pPr>
            <a:lvl2pPr marL="742950" indent="-285750" algn="l" defTabSz="457200" rtl="0" eaLnBrk="1" latinLnBrk="0" hangingPunct="1">
              <a:spcBef>
                <a:spcPct val="20000"/>
              </a:spcBef>
              <a:buFont typeface="Arial"/>
              <a:buChar char="–"/>
              <a:defRPr sz="2400" kern="1200">
                <a:solidFill>
                  <a:schemeClr val="tx1"/>
                </a:solidFill>
                <a:latin typeface="Lato Regular"/>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798" dirty="0">
                <a:latin typeface="Lato" panose="020F0502020204030203" pitchFamily="34" charset="77"/>
                <a:ea typeface="Noto Serif" charset="0"/>
                <a:cs typeface="Noto Serif" charset="0"/>
              </a:rPr>
              <a:t>Are often immunoassays that detect the major urinary metabolite of THC (11-nor-delta-9-tetrahydrocannabinol-9-carboxylic acid)</a:t>
            </a:r>
          </a:p>
          <a:p>
            <a:endParaRPr lang="en-US" altLang="en-US" sz="1798" dirty="0">
              <a:latin typeface="Lato" panose="020F0502020204030203" pitchFamily="34" charset="77"/>
              <a:ea typeface="Noto Serif" charset="0"/>
              <a:cs typeface="Noto Serif" charset="0"/>
            </a:endParaRPr>
          </a:p>
          <a:p>
            <a:r>
              <a:rPr lang="en-US" altLang="en-US" sz="1798" dirty="0">
                <a:latin typeface="Lato" panose="020F0502020204030203" pitchFamily="34" charset="77"/>
                <a:ea typeface="Noto Serif" charset="0"/>
                <a:cs typeface="Noto Serif" charset="0"/>
              </a:rPr>
              <a:t>Prone to false positives </a:t>
            </a:r>
          </a:p>
          <a:p>
            <a:pPr lvl="1"/>
            <a:r>
              <a:rPr lang="en-US" altLang="en-US" sz="1798" dirty="0">
                <a:latin typeface="Lato" panose="020F0502020204030203" pitchFamily="34" charset="77"/>
                <a:ea typeface="Noto Serif" charset="0"/>
                <a:cs typeface="Noto Serif" charset="0"/>
              </a:rPr>
              <a:t>NSAIDs and PPIs have been reported to cause false positives on drug screens</a:t>
            </a:r>
          </a:p>
          <a:p>
            <a:pPr lvl="1"/>
            <a:r>
              <a:rPr lang="en-US" altLang="en-US" sz="1798" dirty="0">
                <a:latin typeface="Lato" panose="020F0502020204030203" pitchFamily="34" charset="77"/>
                <a:ea typeface="Noto Serif" charset="0"/>
                <a:cs typeface="Noto Serif" charset="0"/>
              </a:rPr>
              <a:t>If a false positive or negative is suspected, confirmatory testing is with gas chromatography-mass spectrometry or liquid chromatography-tandem mass spectrometry</a:t>
            </a:r>
          </a:p>
          <a:p>
            <a:endParaRPr lang="en-US" altLang="en-US" sz="1798" dirty="0">
              <a:latin typeface="Lato" panose="020F0502020204030203" pitchFamily="34" charset="77"/>
              <a:ea typeface="Noto Serif" charset="0"/>
              <a:cs typeface="Noto Serif" charset="0"/>
            </a:endParaRPr>
          </a:p>
          <a:p>
            <a:r>
              <a:rPr lang="en-US" altLang="en-US" sz="1798" dirty="0">
                <a:latin typeface="Lato" panose="020F0502020204030203" pitchFamily="34" charset="77"/>
                <a:ea typeface="Noto Serif" charset="0"/>
                <a:cs typeface="Noto Serif" charset="0"/>
              </a:rPr>
              <a:t>Synthetic or designer cannabinoids are not detected by urine drug screens</a:t>
            </a:r>
          </a:p>
          <a:p>
            <a:pPr marL="342591" lvl="1" indent="0">
              <a:buNone/>
            </a:pPr>
            <a:endParaRPr lang="en-US" altLang="en-US" sz="1798" dirty="0">
              <a:latin typeface="Lato" panose="020F0502020204030203" pitchFamily="34" charset="77"/>
              <a:ea typeface="Noto Serif" charset="0"/>
              <a:cs typeface="Noto Serif" charset="0"/>
            </a:endParaRPr>
          </a:p>
        </p:txBody>
      </p:sp>
      <p:sp>
        <p:nvSpPr>
          <p:cNvPr id="8" name="TextBox 3"/>
          <p:cNvSpPr txBox="1">
            <a:spLocks noChangeArrowheads="1"/>
          </p:cNvSpPr>
          <p:nvPr/>
        </p:nvSpPr>
        <p:spPr bwMode="auto">
          <a:xfrm>
            <a:off x="6406923" y="4780576"/>
            <a:ext cx="4861414" cy="322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lr>
                <a:schemeClr val="accent1"/>
              </a:buClr>
              <a:buSzPct val="80000"/>
              <a:buFont typeface="Wingdings 2" charset="2"/>
              <a:buChar char=""/>
              <a:defRPr sz="3200">
                <a:solidFill>
                  <a:schemeClr val="tx1"/>
                </a:solidFill>
                <a:latin typeface="Corbel" charset="0"/>
              </a:defRPr>
            </a:lvl1pPr>
            <a:lvl2pPr marL="742950" indent="-285750">
              <a:spcBef>
                <a:spcPct val="20000"/>
              </a:spcBef>
              <a:buClr>
                <a:schemeClr val="accent2"/>
              </a:buClr>
              <a:buSzPct val="90000"/>
              <a:buFont typeface="Wingdings" charset="2"/>
              <a:buChar char=""/>
              <a:defRPr sz="2800">
                <a:solidFill>
                  <a:schemeClr val="tx1"/>
                </a:solidFill>
                <a:latin typeface="Corbel" charset="0"/>
              </a:defRPr>
            </a:lvl2pPr>
            <a:lvl3pPr marL="1143000" indent="-228600">
              <a:spcBef>
                <a:spcPct val="20000"/>
              </a:spcBef>
              <a:buClr>
                <a:srgbClr val="E66C7D"/>
              </a:buClr>
              <a:buFont typeface="Arial" charset="0"/>
              <a:buChar char="▪"/>
              <a:defRPr sz="2400">
                <a:solidFill>
                  <a:schemeClr val="tx1"/>
                </a:solidFill>
                <a:latin typeface="Corbel" charset="0"/>
              </a:defRPr>
            </a:lvl3pPr>
            <a:lvl4pPr marL="1600200" indent="-228600">
              <a:spcBef>
                <a:spcPct val="20000"/>
              </a:spcBef>
              <a:buClr>
                <a:srgbClr val="6BB76D"/>
              </a:buClr>
              <a:buFont typeface="Arial" charset="0"/>
              <a:buChar char="▪"/>
              <a:defRPr sz="2000">
                <a:solidFill>
                  <a:schemeClr val="tx1"/>
                </a:solidFill>
                <a:latin typeface="Corbel" charset="0"/>
              </a:defRPr>
            </a:lvl4pPr>
            <a:lvl5pPr marL="2057400" indent="-228600">
              <a:spcBef>
                <a:spcPct val="20000"/>
              </a:spcBef>
              <a:buClr>
                <a:srgbClr val="E88651"/>
              </a:buClr>
              <a:buFont typeface="Wingdings 3" charset="2"/>
              <a:buChar char=""/>
              <a:defRPr sz="2000">
                <a:solidFill>
                  <a:schemeClr val="tx1"/>
                </a:solidFill>
                <a:latin typeface="Corbel" charset="0"/>
              </a:defRPr>
            </a:lvl5pPr>
            <a:lvl6pPr marL="2514600" indent="-228600" eaLnBrk="0" fontAlgn="base" hangingPunct="0">
              <a:spcBef>
                <a:spcPct val="20000"/>
              </a:spcBef>
              <a:spcAft>
                <a:spcPct val="0"/>
              </a:spcAft>
              <a:buClr>
                <a:srgbClr val="E88651"/>
              </a:buClr>
              <a:buFont typeface="Wingdings 3" charset="2"/>
              <a:buChar char=""/>
              <a:defRPr sz="2000">
                <a:solidFill>
                  <a:schemeClr val="tx1"/>
                </a:solidFill>
                <a:latin typeface="Corbel" charset="0"/>
              </a:defRPr>
            </a:lvl6pPr>
            <a:lvl7pPr marL="2971800" indent="-228600" eaLnBrk="0" fontAlgn="base" hangingPunct="0">
              <a:spcBef>
                <a:spcPct val="20000"/>
              </a:spcBef>
              <a:spcAft>
                <a:spcPct val="0"/>
              </a:spcAft>
              <a:buClr>
                <a:srgbClr val="E88651"/>
              </a:buClr>
              <a:buFont typeface="Wingdings 3" charset="2"/>
              <a:buChar char=""/>
              <a:defRPr sz="2000">
                <a:solidFill>
                  <a:schemeClr val="tx1"/>
                </a:solidFill>
                <a:latin typeface="Corbel" charset="0"/>
              </a:defRPr>
            </a:lvl7pPr>
            <a:lvl8pPr marL="3429000" indent="-228600" eaLnBrk="0" fontAlgn="base" hangingPunct="0">
              <a:spcBef>
                <a:spcPct val="20000"/>
              </a:spcBef>
              <a:spcAft>
                <a:spcPct val="0"/>
              </a:spcAft>
              <a:buClr>
                <a:srgbClr val="E88651"/>
              </a:buClr>
              <a:buFont typeface="Wingdings 3" charset="2"/>
              <a:buChar char=""/>
              <a:defRPr sz="2000">
                <a:solidFill>
                  <a:schemeClr val="tx1"/>
                </a:solidFill>
                <a:latin typeface="Corbel" charset="0"/>
              </a:defRPr>
            </a:lvl8pPr>
            <a:lvl9pPr marL="3886200" indent="-228600" eaLnBrk="0" fontAlgn="base" hangingPunct="0">
              <a:spcBef>
                <a:spcPct val="20000"/>
              </a:spcBef>
              <a:spcAft>
                <a:spcPct val="0"/>
              </a:spcAft>
              <a:buClr>
                <a:srgbClr val="E88651"/>
              </a:buClr>
              <a:buFont typeface="Wingdings 3" charset="2"/>
              <a:buChar char=""/>
              <a:defRPr sz="2000">
                <a:solidFill>
                  <a:schemeClr val="tx1"/>
                </a:solidFill>
                <a:latin typeface="Corbel" charset="0"/>
              </a:defRPr>
            </a:lvl9pPr>
          </a:lstStyle>
          <a:p>
            <a:pPr>
              <a:buClrTx/>
              <a:buSzTx/>
              <a:buNone/>
            </a:pPr>
            <a:r>
              <a:rPr lang="en-US" altLang="en-US" sz="749" dirty="0">
                <a:latin typeface="Lato" charset="0"/>
                <a:ea typeface="Lato" charset="0"/>
                <a:cs typeface="Lato" charset="0"/>
              </a:rPr>
              <a:t>Reference: </a:t>
            </a:r>
            <a:r>
              <a:rPr lang="en-US" altLang="en-US" sz="749" dirty="0" err="1">
                <a:latin typeface="Lato" charset="0"/>
                <a:ea typeface="Lato" charset="0"/>
                <a:cs typeface="Lato" charset="0"/>
              </a:rPr>
              <a:t>Chocron</a:t>
            </a:r>
            <a:r>
              <a:rPr lang="en-US" altLang="en-US" sz="749" dirty="0">
                <a:latin typeface="Lato" charset="0"/>
                <a:ea typeface="Lato" charset="0"/>
                <a:cs typeface="Lato" charset="0"/>
              </a:rPr>
              <a:t> et al. BMJ 2019; Wu et al. BMJ 2019</a:t>
            </a:r>
          </a:p>
          <a:p>
            <a:pPr eaLnBrk="1" hangingPunct="1">
              <a:buClrTx/>
              <a:buSzTx/>
              <a:buFontTx/>
              <a:buNone/>
            </a:pPr>
            <a:endParaRPr lang="en-US" altLang="en-US" sz="749" dirty="0">
              <a:latin typeface="Lato" charset="0"/>
              <a:ea typeface="Lato" charset="0"/>
              <a:cs typeface="Lato" charset="0"/>
            </a:endParaRPr>
          </a:p>
        </p:txBody>
      </p:sp>
      <p:pic>
        <p:nvPicPr>
          <p:cNvPr id="3" name="Picture 2">
            <a:extLst>
              <a:ext uri="{FF2B5EF4-FFF2-40B4-BE49-F238E27FC236}">
                <a16:creationId xmlns:a16="http://schemas.microsoft.com/office/drawing/2014/main" id="{49ED6318-1837-2242-9854-622D805414E2}"/>
              </a:ext>
            </a:extLst>
          </p:cNvPr>
          <p:cNvPicPr>
            <a:picLocks noChangeAspect="1"/>
          </p:cNvPicPr>
          <p:nvPr/>
        </p:nvPicPr>
        <p:blipFill rotWithShape="1">
          <a:blip r:embed="rId3">
            <a:alphaModFix/>
          </a:blip>
          <a:srcRect l="2839" t="7657"/>
          <a:stretch/>
        </p:blipFill>
        <p:spPr>
          <a:xfrm>
            <a:off x="7379838" y="1299428"/>
            <a:ext cx="1457793" cy="2686271"/>
          </a:xfrm>
          <a:prstGeom prst="rect">
            <a:avLst/>
          </a:prstGeom>
        </p:spPr>
      </p:pic>
      <p:sp>
        <p:nvSpPr>
          <p:cNvPr id="2" name="Title 1">
            <a:extLst>
              <a:ext uri="{FF2B5EF4-FFF2-40B4-BE49-F238E27FC236}">
                <a16:creationId xmlns:a16="http://schemas.microsoft.com/office/drawing/2014/main" id="{2544FAF4-7BB1-80A6-32AB-F724EF9C50F8}"/>
              </a:ext>
            </a:extLst>
          </p:cNvPr>
          <p:cNvSpPr txBox="1">
            <a:spLocks/>
          </p:cNvSpPr>
          <p:nvPr/>
        </p:nvSpPr>
        <p:spPr>
          <a:xfrm>
            <a:off x="279503" y="-139015"/>
            <a:ext cx="8584996" cy="992333"/>
          </a:xfrm>
          <a:prstGeom prst="rect">
            <a:avLst/>
          </a:prstGeom>
        </p:spPr>
        <p:txBody>
          <a:bodyPr vert="horz" lIns="91270" tIns="45636" rIns="91270" bIns="45636"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194" dirty="0">
                <a:latin typeface="Lato" panose="020F0502020204030203" pitchFamily="34" charset="0"/>
                <a:ea typeface="Lato" panose="020F0502020204030203" pitchFamily="34" charset="0"/>
                <a:cs typeface="Lato" panose="020F0502020204030203" pitchFamily="34" charset="0"/>
              </a:rPr>
              <a:t>Limitations of the Urine Drug Screen</a:t>
            </a:r>
          </a:p>
        </p:txBody>
      </p:sp>
      <p:cxnSp>
        <p:nvCxnSpPr>
          <p:cNvPr id="4" name="Straight Connector 3">
            <a:extLst>
              <a:ext uri="{FF2B5EF4-FFF2-40B4-BE49-F238E27FC236}">
                <a16:creationId xmlns:a16="http://schemas.microsoft.com/office/drawing/2014/main" id="{CFB27CDB-4903-3CDA-316C-D19DD854516A}"/>
              </a:ext>
            </a:extLst>
          </p:cNvPr>
          <p:cNvCxnSpPr>
            <a:cxnSpLocks/>
          </p:cNvCxnSpPr>
          <p:nvPr/>
        </p:nvCxnSpPr>
        <p:spPr>
          <a:xfrm>
            <a:off x="412031" y="924692"/>
            <a:ext cx="81282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78981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8" name="Google Shape;3843;p40"/>
          <p:cNvSpPr txBox="1"/>
          <p:nvPr/>
        </p:nvSpPr>
        <p:spPr>
          <a:xfrm>
            <a:off x="-3171" y="1038149"/>
            <a:ext cx="4357458" cy="3979455"/>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indent="457200">
              <a:lnSpc>
                <a:spcPct val="115000"/>
              </a:lnSpc>
              <a:defRPr sz="1600" b="1">
                <a:solidFill>
                  <a:srgbClr val="04441A"/>
                </a:solidFill>
              </a:defRPr>
            </a:pPr>
            <a:r>
              <a:rPr sz="1800" dirty="0">
                <a:solidFill>
                  <a:schemeClr val="tx1"/>
                </a:solidFill>
                <a:latin typeface="Lato" panose="020F0502020204030203" pitchFamily="34" charset="77"/>
              </a:rPr>
              <a:t>Maternal</a:t>
            </a:r>
            <a:r>
              <a:rPr sz="1800" b="0" dirty="0">
                <a:solidFill>
                  <a:schemeClr val="tx1"/>
                </a:solidFill>
                <a:latin typeface="Lato" panose="020F0502020204030203" pitchFamily="34" charset="77"/>
              </a:rPr>
              <a:t>​</a:t>
            </a:r>
          </a:p>
          <a:p>
            <a:pPr marL="800100" indent="-323850">
              <a:lnSpc>
                <a:spcPct val="115000"/>
              </a:lnSpc>
              <a:buClr>
                <a:srgbClr val="000000"/>
              </a:buClr>
              <a:buSzPts val="1600"/>
              <a:buFont typeface="Arial"/>
              <a:buChar char="●"/>
              <a:defRPr sz="1600"/>
            </a:pPr>
            <a:r>
              <a:rPr sz="1800" dirty="0">
                <a:solidFill>
                  <a:schemeClr val="tx1"/>
                </a:solidFill>
                <a:latin typeface="Lato" panose="020F0502020204030203" pitchFamily="34" charset="77"/>
              </a:rPr>
              <a:t>Increased risk of anemia​</a:t>
            </a:r>
          </a:p>
          <a:p>
            <a:pPr marL="800100" indent="-323850">
              <a:lnSpc>
                <a:spcPct val="115000"/>
              </a:lnSpc>
              <a:buClr>
                <a:srgbClr val="000000"/>
              </a:buClr>
              <a:buSzPts val="1600"/>
              <a:buFont typeface="Arial"/>
              <a:buChar char="●"/>
              <a:defRPr sz="1600"/>
            </a:pPr>
            <a:r>
              <a:rPr sz="1800" dirty="0">
                <a:solidFill>
                  <a:schemeClr val="tx1"/>
                </a:solidFill>
                <a:latin typeface="Lato" panose="020F0502020204030203" pitchFamily="34" charset="77"/>
              </a:rPr>
              <a:t>Increased cyclic vomiting and/or hyperemesis syndrome​</a:t>
            </a:r>
          </a:p>
          <a:p>
            <a:pPr indent="457200">
              <a:lnSpc>
                <a:spcPct val="115000"/>
              </a:lnSpc>
              <a:defRPr sz="1600"/>
            </a:pPr>
            <a:endParaRPr sz="1000" dirty="0">
              <a:solidFill>
                <a:schemeClr val="tx1"/>
              </a:solidFill>
              <a:latin typeface="Lato" panose="020F0502020204030203" pitchFamily="34" charset="77"/>
            </a:endParaRPr>
          </a:p>
          <a:p>
            <a:pPr indent="457200">
              <a:lnSpc>
                <a:spcPct val="115000"/>
              </a:lnSpc>
              <a:defRPr sz="1600" b="1">
                <a:solidFill>
                  <a:srgbClr val="04441A"/>
                </a:solidFill>
              </a:defRPr>
            </a:pPr>
            <a:r>
              <a:rPr sz="1800" dirty="0">
                <a:solidFill>
                  <a:schemeClr val="tx1"/>
                </a:solidFill>
                <a:latin typeface="Lato" panose="020F0502020204030203" pitchFamily="34" charset="77"/>
              </a:rPr>
              <a:t>Fetal/Neonatal</a:t>
            </a:r>
            <a:r>
              <a:rPr sz="1800" b="0" dirty="0">
                <a:solidFill>
                  <a:schemeClr val="tx1"/>
                </a:solidFill>
                <a:latin typeface="Lato" panose="020F0502020204030203" pitchFamily="34" charset="77"/>
              </a:rPr>
              <a:t>​</a:t>
            </a:r>
          </a:p>
          <a:p>
            <a:pPr marL="800100" indent="-323850">
              <a:lnSpc>
                <a:spcPct val="115000"/>
              </a:lnSpc>
              <a:buClr>
                <a:srgbClr val="000000"/>
              </a:buClr>
              <a:buSzPts val="1600"/>
              <a:buFont typeface="Arial"/>
              <a:buChar char="●"/>
              <a:defRPr sz="1600"/>
            </a:pPr>
            <a:r>
              <a:rPr sz="1800" dirty="0">
                <a:solidFill>
                  <a:schemeClr val="tx1"/>
                </a:solidFill>
                <a:latin typeface="Lato" panose="020F0502020204030203" pitchFamily="34" charset="77"/>
              </a:rPr>
              <a:t>Fetal growth restriction and lower birth weight​</a:t>
            </a:r>
          </a:p>
          <a:p>
            <a:pPr marL="800100" indent="-323850">
              <a:lnSpc>
                <a:spcPct val="115000"/>
              </a:lnSpc>
              <a:buClr>
                <a:srgbClr val="000000"/>
              </a:buClr>
              <a:buSzPts val="1600"/>
              <a:buFont typeface="Arial"/>
              <a:buChar char="●"/>
              <a:defRPr sz="1600"/>
            </a:pPr>
            <a:r>
              <a:rPr sz="1800" dirty="0">
                <a:solidFill>
                  <a:schemeClr val="tx1"/>
                </a:solidFill>
                <a:latin typeface="Lato" panose="020F0502020204030203" pitchFamily="34" charset="77"/>
              </a:rPr>
              <a:t>Preterm birth​</a:t>
            </a:r>
          </a:p>
          <a:p>
            <a:pPr marL="800100" indent="-323850">
              <a:lnSpc>
                <a:spcPct val="115000"/>
              </a:lnSpc>
              <a:buClr>
                <a:srgbClr val="000000"/>
              </a:buClr>
              <a:buSzPts val="1600"/>
              <a:buFont typeface="Arial"/>
              <a:buChar char="●"/>
              <a:defRPr sz="1600"/>
            </a:pPr>
            <a:r>
              <a:rPr sz="1800" dirty="0">
                <a:solidFill>
                  <a:schemeClr val="tx1"/>
                </a:solidFill>
                <a:latin typeface="Lato" panose="020F0502020204030203" pitchFamily="34" charset="77"/>
              </a:rPr>
              <a:t>Stillbirth and miscarriage​</a:t>
            </a:r>
          </a:p>
          <a:p>
            <a:pPr marL="800100" indent="-323850">
              <a:lnSpc>
                <a:spcPct val="115000"/>
              </a:lnSpc>
              <a:buClr>
                <a:srgbClr val="000000"/>
              </a:buClr>
              <a:buSzPts val="1600"/>
              <a:buFont typeface="Arial"/>
              <a:buChar char="●"/>
              <a:defRPr sz="1600"/>
            </a:pPr>
            <a:r>
              <a:rPr sz="1800" dirty="0">
                <a:solidFill>
                  <a:schemeClr val="tx1"/>
                </a:solidFill>
                <a:latin typeface="Lato" panose="020F0502020204030203" pitchFamily="34" charset="77"/>
              </a:rPr>
              <a:t>Increased NICU admissions​</a:t>
            </a:r>
          </a:p>
          <a:p>
            <a:pPr marL="800100" indent="-323850">
              <a:lnSpc>
                <a:spcPct val="115000"/>
              </a:lnSpc>
              <a:buClr>
                <a:srgbClr val="000000"/>
              </a:buClr>
              <a:buSzPts val="1600"/>
              <a:buFont typeface="Arial"/>
              <a:buChar char="●"/>
              <a:defRPr sz="1600"/>
            </a:pPr>
            <a:r>
              <a:rPr sz="1800" dirty="0">
                <a:solidFill>
                  <a:schemeClr val="tx1"/>
                </a:solidFill>
                <a:latin typeface="Lato" panose="020F0502020204030203" pitchFamily="34" charset="77"/>
              </a:rPr>
              <a:t>Altered neurodevelopment​​</a:t>
            </a:r>
          </a:p>
        </p:txBody>
      </p:sp>
      <p:pic>
        <p:nvPicPr>
          <p:cNvPr id="2523" name="Google Shape;226;p25" descr="Google Shape;226;p25"/>
          <p:cNvPicPr>
            <a:picLocks noChangeAspect="1"/>
          </p:cNvPicPr>
          <p:nvPr/>
        </p:nvPicPr>
        <p:blipFill>
          <a:blip r:embed="rId3"/>
          <a:srcRect l="12076" t="17406" r="13045" b="49300"/>
          <a:stretch>
            <a:fillRect/>
          </a:stretch>
        </p:blipFill>
        <p:spPr>
          <a:xfrm>
            <a:off x="4424842" y="1425984"/>
            <a:ext cx="4357458" cy="2913003"/>
          </a:xfrm>
          <a:prstGeom prst="rect">
            <a:avLst/>
          </a:prstGeom>
          <a:ln w="38100">
            <a:solidFill>
              <a:srgbClr val="D8D8D8"/>
            </a:solidFill>
          </a:ln>
        </p:spPr>
      </p:pic>
      <p:sp>
        <p:nvSpPr>
          <p:cNvPr id="2524" name="Google Shape;2387;p29"/>
          <p:cNvSpPr txBox="1"/>
          <p:nvPr/>
        </p:nvSpPr>
        <p:spPr>
          <a:xfrm>
            <a:off x="7057139" y="4835756"/>
            <a:ext cx="2645661" cy="307744"/>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lvl1pPr>
              <a:defRPr sz="600">
                <a:solidFill>
                  <a:srgbClr val="354952"/>
                </a:solidFill>
              </a:defRPr>
            </a:lvl1pPr>
          </a:lstStyle>
          <a:p>
            <a:r>
              <a:rPr sz="800" dirty="0">
                <a:solidFill>
                  <a:schemeClr val="tx1"/>
                </a:solidFill>
              </a:rPr>
              <a:t>ACOG</a:t>
            </a:r>
            <a:r>
              <a:rPr lang="en-US" sz="800" dirty="0">
                <a:solidFill>
                  <a:schemeClr val="tx1"/>
                </a:solidFill>
              </a:rPr>
              <a:t>; </a:t>
            </a:r>
            <a:r>
              <a:rPr lang="en-US" sz="800" dirty="0" err="1">
                <a:solidFill>
                  <a:schemeClr val="tx1"/>
                </a:solidFill>
              </a:rPr>
              <a:t>Hayer</a:t>
            </a:r>
            <a:r>
              <a:rPr lang="en-US" sz="800" dirty="0">
                <a:solidFill>
                  <a:schemeClr val="tx1"/>
                </a:solidFill>
              </a:rPr>
              <a:t> et al., 2023; Lo et al., 2023</a:t>
            </a:r>
            <a:endParaRPr sz="800" dirty="0">
              <a:solidFill>
                <a:schemeClr val="tx1"/>
              </a:solidFill>
            </a:endParaRPr>
          </a:p>
        </p:txBody>
      </p:sp>
      <p:sp>
        <p:nvSpPr>
          <p:cNvPr id="2" name="Title 1">
            <a:extLst>
              <a:ext uri="{FF2B5EF4-FFF2-40B4-BE49-F238E27FC236}">
                <a16:creationId xmlns:a16="http://schemas.microsoft.com/office/drawing/2014/main" id="{A3D37766-67C9-F3E0-83AE-13A825C96218}"/>
              </a:ext>
            </a:extLst>
          </p:cNvPr>
          <p:cNvSpPr txBox="1">
            <a:spLocks/>
          </p:cNvSpPr>
          <p:nvPr/>
        </p:nvSpPr>
        <p:spPr>
          <a:xfrm>
            <a:off x="408180" y="-287686"/>
            <a:ext cx="8327641" cy="993252"/>
          </a:xfrm>
          <a:prstGeom prst="rect">
            <a:avLst/>
          </a:prstGeom>
        </p:spPr>
        <p:txBody>
          <a:bodyPr vert="horz" lIns="91355" tIns="45678" rIns="91355" bIns="45678"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197" dirty="0">
                <a:latin typeface="Lato" panose="020F0502020204030203" pitchFamily="34" charset="0"/>
                <a:ea typeface="Lato" panose="020F0502020204030203" pitchFamily="34" charset="0"/>
                <a:cs typeface="Lato" panose="020F0502020204030203" pitchFamily="34" charset="0"/>
              </a:rPr>
              <a:t>Outcomes of Prenatal Cannabis Exposure</a:t>
            </a:r>
          </a:p>
        </p:txBody>
      </p:sp>
      <p:cxnSp>
        <p:nvCxnSpPr>
          <p:cNvPr id="3" name="Straight Connector 2">
            <a:extLst>
              <a:ext uri="{FF2B5EF4-FFF2-40B4-BE49-F238E27FC236}">
                <a16:creationId xmlns:a16="http://schemas.microsoft.com/office/drawing/2014/main" id="{B2D4D83C-BCF4-862B-F03A-3100C096E8EC}"/>
              </a:ext>
            </a:extLst>
          </p:cNvPr>
          <p:cNvCxnSpPr>
            <a:cxnSpLocks/>
          </p:cNvCxnSpPr>
          <p:nvPr/>
        </p:nvCxnSpPr>
        <p:spPr>
          <a:xfrm>
            <a:off x="508225" y="747322"/>
            <a:ext cx="79031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3" name="Content Placeholder 2"/>
          <p:cNvSpPr txBox="1"/>
          <p:nvPr/>
        </p:nvSpPr>
        <p:spPr>
          <a:xfrm>
            <a:off x="421678" y="975547"/>
            <a:ext cx="4491094" cy="3578471"/>
          </a:xfrm>
          <a:prstGeom prst="rect">
            <a:avLst/>
          </a:prstGeom>
          <a:ln w="12700">
            <a:miter lim="400000"/>
          </a:ln>
          <a:extLst>
            <a:ext uri="{C572A759-6A51-4108-AA02-DFA0A04FC94B}">
              <ma14:wrappingTextBoxFlag xmlns:ma14="http://schemas.microsoft.com/office/mac/drawingml/2011/main" xmlns="" val="1"/>
            </a:ext>
          </a:extLst>
        </p:spPr>
        <p:txBody>
          <a:bodyPr lIns="34290" tIns="34290" rIns="34290" bIns="34290">
            <a:noAutofit/>
          </a:bodyPr>
          <a:lstStyle/>
          <a:p>
            <a:pPr marL="342900" indent="-342900" defTabSz="457200">
              <a:lnSpc>
                <a:spcPct val="90000"/>
              </a:lnSpc>
              <a:spcBef>
                <a:spcPts val="1600"/>
              </a:spcBef>
              <a:buClr>
                <a:srgbClr val="000000"/>
              </a:buClr>
              <a:buSzPct val="75000"/>
              <a:buFont typeface="Arial" panose="020B0604020202020204" pitchFamily="34" charset="0"/>
              <a:buChar char="•"/>
              <a:defRPr sz="1600"/>
            </a:pPr>
            <a:r>
              <a:rPr sz="1800" dirty="0">
                <a:latin typeface="Lato" panose="020F0502020204030203" pitchFamily="34" charset="77"/>
              </a:rPr>
              <a:t>Refractory cyclic nausea/vomiting with abdominal pain in regular users</a:t>
            </a:r>
            <a:endParaRPr sz="1800" dirty="0">
              <a:latin typeface="Lato" panose="020F0502020204030203" pitchFamily="34" charset="77"/>
              <a:ea typeface="Noto Serif"/>
              <a:cs typeface="Noto Serif"/>
              <a:sym typeface="Noto Serif"/>
            </a:endParaRPr>
          </a:p>
          <a:p>
            <a:pPr marL="342900" indent="-342900" defTabSz="457200">
              <a:lnSpc>
                <a:spcPct val="90000"/>
              </a:lnSpc>
              <a:spcBef>
                <a:spcPts val="1600"/>
              </a:spcBef>
              <a:buClr>
                <a:srgbClr val="000000"/>
              </a:buClr>
              <a:buSzPct val="75000"/>
              <a:buFont typeface="Arial" panose="020B0604020202020204" pitchFamily="34" charset="0"/>
              <a:buChar char="•"/>
              <a:defRPr sz="1600"/>
            </a:pPr>
            <a:r>
              <a:rPr sz="1800" dirty="0">
                <a:latin typeface="Lato" panose="020F0502020204030203" pitchFamily="34" charset="77"/>
              </a:rPr>
              <a:t>Retrospective study (n=1,571), 6% of patients presenting to ER with recurrent emesis had CHS</a:t>
            </a:r>
            <a:endParaRPr sz="1800" dirty="0">
              <a:latin typeface="Lato" panose="020F0502020204030203" pitchFamily="34" charset="77"/>
              <a:ea typeface="Noto Serif"/>
              <a:cs typeface="Noto Serif"/>
              <a:sym typeface="Noto Serif"/>
            </a:endParaRPr>
          </a:p>
          <a:p>
            <a:pPr marL="342900" indent="-342900" defTabSz="457200">
              <a:lnSpc>
                <a:spcPct val="90000"/>
              </a:lnSpc>
              <a:spcBef>
                <a:spcPts val="1600"/>
              </a:spcBef>
              <a:buClr>
                <a:srgbClr val="000000"/>
              </a:buClr>
              <a:buSzPct val="75000"/>
              <a:buFont typeface="Arial" panose="020B0604020202020204" pitchFamily="34" charset="0"/>
              <a:buChar char="•"/>
              <a:defRPr sz="1600"/>
            </a:pPr>
            <a:r>
              <a:rPr sz="1800" dirty="0">
                <a:latin typeface="Lato" panose="020F0502020204030203" pitchFamily="34" charset="77"/>
              </a:rPr>
              <a:t>Unclear etiology</a:t>
            </a:r>
            <a:endParaRPr sz="1800" dirty="0">
              <a:latin typeface="Lato" panose="020F0502020204030203" pitchFamily="34" charset="77"/>
              <a:ea typeface="Noto Serif"/>
              <a:cs typeface="Noto Serif"/>
              <a:sym typeface="Noto Serif"/>
            </a:endParaRPr>
          </a:p>
          <a:p>
            <a:pPr marL="342900" indent="-342900" defTabSz="457200">
              <a:lnSpc>
                <a:spcPct val="90000"/>
              </a:lnSpc>
              <a:spcBef>
                <a:spcPts val="1600"/>
              </a:spcBef>
              <a:buClr>
                <a:srgbClr val="000000"/>
              </a:buClr>
              <a:buSzPct val="75000"/>
              <a:buFont typeface="Arial" panose="020B0604020202020204" pitchFamily="34" charset="0"/>
              <a:buChar char="•"/>
              <a:defRPr sz="1600"/>
            </a:pPr>
            <a:r>
              <a:rPr sz="1800" dirty="0">
                <a:latin typeface="Lato" panose="020F0502020204030203" pitchFamily="34" charset="77"/>
              </a:rPr>
              <a:t>Compulsively take hot showers/baths for relief</a:t>
            </a:r>
            <a:endParaRPr sz="1800" dirty="0">
              <a:latin typeface="Lato" panose="020F0502020204030203" pitchFamily="34" charset="77"/>
              <a:ea typeface="Noto Serif"/>
              <a:cs typeface="Noto Serif"/>
              <a:sym typeface="Noto Serif"/>
            </a:endParaRPr>
          </a:p>
          <a:p>
            <a:pPr marL="342900" indent="-342900" defTabSz="457200">
              <a:lnSpc>
                <a:spcPct val="90000"/>
              </a:lnSpc>
              <a:spcBef>
                <a:spcPts val="800"/>
              </a:spcBef>
              <a:buClr>
                <a:srgbClr val="000000"/>
              </a:buClr>
              <a:buSzPct val="75000"/>
              <a:buFont typeface="Arial" panose="020B0604020202020204" pitchFamily="34" charset="0"/>
              <a:buChar char="•"/>
              <a:defRPr sz="1600"/>
            </a:pPr>
            <a:r>
              <a:rPr sz="1800" dirty="0">
                <a:latin typeface="Lato" panose="020F0502020204030203" pitchFamily="34" charset="77"/>
              </a:rPr>
              <a:t>Long term therapy is cannabis cessation</a:t>
            </a:r>
            <a:endParaRPr sz="1800" dirty="0">
              <a:latin typeface="Lato" panose="020F0502020204030203" pitchFamily="34" charset="77"/>
              <a:ea typeface="Noto Serif"/>
              <a:cs typeface="Noto Serif"/>
              <a:sym typeface="Noto Serif"/>
            </a:endParaRPr>
          </a:p>
          <a:p>
            <a:pPr marL="742950" lvl="1" indent="-285750" defTabSz="457200">
              <a:lnSpc>
                <a:spcPct val="90000"/>
              </a:lnSpc>
              <a:spcBef>
                <a:spcPts val="1600"/>
              </a:spcBef>
              <a:buClr>
                <a:srgbClr val="000000"/>
              </a:buClr>
              <a:buSzPct val="75000"/>
              <a:buFont typeface="Arial" panose="020B0604020202020204" pitchFamily="34" charset="0"/>
              <a:buChar char="•"/>
              <a:defRPr sz="1600"/>
            </a:pPr>
            <a:r>
              <a:rPr sz="1800" dirty="0">
                <a:latin typeface="Lato" panose="020F0502020204030203" pitchFamily="34" charset="77"/>
              </a:rPr>
              <a:t>Complete and permanent resolution ≤2 weeks weaning</a:t>
            </a:r>
          </a:p>
        </p:txBody>
      </p:sp>
      <p:sp>
        <p:nvSpPr>
          <p:cNvPr id="2534" name="TextBox 3"/>
          <p:cNvSpPr txBox="1"/>
          <p:nvPr/>
        </p:nvSpPr>
        <p:spPr>
          <a:xfrm>
            <a:off x="398388" y="4871966"/>
            <a:ext cx="4774476" cy="6629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700">
                <a:latin typeface="Lato"/>
                <a:ea typeface="Lato"/>
                <a:cs typeface="Lato"/>
                <a:sym typeface="Lato"/>
              </a:defRPr>
            </a:lvl1pPr>
          </a:lstStyle>
          <a:p>
            <a:r>
              <a:rPr dirty="0"/>
              <a:t>Reference: </a:t>
            </a:r>
            <a:r>
              <a:rPr dirty="0" err="1"/>
              <a:t>Chocron</a:t>
            </a:r>
            <a:r>
              <a:rPr dirty="0"/>
              <a:t> et al. BMJ 2019; Wu et al. BMJ 2019; Sorensen et </a:t>
            </a:r>
            <a:r>
              <a:rPr dirty="0" err="1"/>
              <a:t>al.J</a:t>
            </a:r>
            <a:r>
              <a:rPr dirty="0"/>
              <a:t> Med </a:t>
            </a:r>
            <a:r>
              <a:rPr dirty="0" err="1"/>
              <a:t>Toxicol</a:t>
            </a:r>
            <a:r>
              <a:rPr dirty="0"/>
              <a:t> 2017</a:t>
            </a:r>
            <a:endParaRPr sz="3200" dirty="0">
              <a:latin typeface="Corbel"/>
              <a:ea typeface="Corbel"/>
              <a:cs typeface="Corbel"/>
              <a:sym typeface="Corbel"/>
            </a:endParaRPr>
          </a:p>
        </p:txBody>
      </p:sp>
      <p:graphicFrame>
        <p:nvGraphicFramePr>
          <p:cNvPr id="2535" name="Table 8"/>
          <p:cNvGraphicFramePr/>
          <p:nvPr>
            <p:extLst>
              <p:ext uri="{D42A27DB-BD31-4B8C-83A1-F6EECF244321}">
                <p14:modId xmlns:p14="http://schemas.microsoft.com/office/powerpoint/2010/main" val="3361645951"/>
              </p:ext>
            </p:extLst>
          </p:nvPr>
        </p:nvGraphicFramePr>
        <p:xfrm>
          <a:off x="5172864" y="1062947"/>
          <a:ext cx="3485000" cy="3385949"/>
        </p:xfrm>
        <a:graphic>
          <a:graphicData uri="http://schemas.openxmlformats.org/drawingml/2006/table">
            <a:tbl>
              <a:tblPr firstRow="1" bandRow="1">
                <a:tableStyleId>{FABFCF23-3B69-468F-B69F-88F6DE6A72F2}</a:tableStyleId>
              </a:tblPr>
              <a:tblGrid>
                <a:gridCol w="2181820">
                  <a:extLst>
                    <a:ext uri="{9D8B030D-6E8A-4147-A177-3AD203B41FA5}">
                      <a16:colId xmlns:a16="http://schemas.microsoft.com/office/drawing/2014/main" val="20000"/>
                    </a:ext>
                  </a:extLst>
                </a:gridCol>
                <a:gridCol w="1303180">
                  <a:extLst>
                    <a:ext uri="{9D8B030D-6E8A-4147-A177-3AD203B41FA5}">
                      <a16:colId xmlns:a16="http://schemas.microsoft.com/office/drawing/2014/main" val="20001"/>
                    </a:ext>
                  </a:extLst>
                </a:gridCol>
              </a:tblGrid>
              <a:tr h="492510">
                <a:tc>
                  <a:txBody>
                    <a:bodyPr/>
                    <a:lstStyle/>
                    <a:p>
                      <a:pPr algn="ctr">
                        <a:lnSpc>
                          <a:spcPct val="115000"/>
                        </a:lnSpc>
                        <a:defRPr sz="1800" b="0">
                          <a:solidFill>
                            <a:srgbClr val="000000"/>
                          </a:solidFill>
                        </a:defRPr>
                      </a:pPr>
                      <a:r>
                        <a:rPr sz="1600" b="1">
                          <a:solidFill>
                            <a:srgbClr val="FFFFFF"/>
                          </a:solidFill>
                          <a:sym typeface="Calibri"/>
                        </a:rPr>
                        <a:t>Symptom</a:t>
                      </a:r>
                      <a:endParaRPr sz="1600" b="1">
                        <a:solidFill>
                          <a:srgbClr val="FFFFFF"/>
                        </a:solidFill>
                        <a:latin typeface="Calibri"/>
                        <a:ea typeface="Calibri"/>
                        <a:cs typeface="Calibri"/>
                        <a:sym typeface="Calibri"/>
                      </a:endParaRPr>
                    </a:p>
                  </a:txBody>
                  <a:tcPr marL="0" marR="0" marT="0" marB="0" anchor="ctr" horzOverflow="overflow"/>
                </a:tc>
                <a:tc>
                  <a:txBody>
                    <a:bodyPr/>
                    <a:lstStyle/>
                    <a:p>
                      <a:pPr algn="ctr">
                        <a:lnSpc>
                          <a:spcPct val="115000"/>
                        </a:lnSpc>
                        <a:defRPr sz="1800" b="0">
                          <a:solidFill>
                            <a:srgbClr val="000000"/>
                          </a:solidFill>
                        </a:defRPr>
                      </a:pPr>
                      <a:r>
                        <a:rPr sz="1600" b="1">
                          <a:solidFill>
                            <a:srgbClr val="FFFFFF"/>
                          </a:solidFill>
                          <a:sym typeface="Calibri"/>
                        </a:rPr>
                        <a:t>Incidence</a:t>
                      </a:r>
                      <a:endParaRPr sz="1600" b="1">
                        <a:solidFill>
                          <a:srgbClr val="FFFFFF"/>
                        </a:solidFill>
                        <a:latin typeface="Calibri"/>
                        <a:ea typeface="Calibri"/>
                        <a:cs typeface="Calibri"/>
                        <a:sym typeface="Calibri"/>
                      </a:endParaRPr>
                    </a:p>
                  </a:txBody>
                  <a:tcPr marL="0" marR="0" marT="0" marB="0" anchor="ctr" horzOverflow="overflow"/>
                </a:tc>
                <a:extLst>
                  <a:ext uri="{0D108BD9-81ED-4DB2-BD59-A6C34878D82A}">
                    <a16:rowId xmlns:a16="http://schemas.microsoft.com/office/drawing/2014/main" val="10000"/>
                  </a:ext>
                </a:extLst>
              </a:tr>
              <a:tr h="578564">
                <a:tc>
                  <a:txBody>
                    <a:bodyPr/>
                    <a:lstStyle/>
                    <a:p>
                      <a:pPr algn="ctr">
                        <a:lnSpc>
                          <a:spcPct val="115000"/>
                        </a:lnSpc>
                        <a:defRPr sz="1800"/>
                      </a:pPr>
                      <a:r>
                        <a:rPr sz="1400" b="1">
                          <a:sym typeface="Calibri"/>
                        </a:rPr>
                        <a:t>Severe cyclic nausea and vomiting over months</a:t>
                      </a:r>
                      <a:endParaRPr sz="1400" b="1">
                        <a:latin typeface="Calibri"/>
                        <a:ea typeface="Calibri"/>
                        <a:cs typeface="Calibri"/>
                        <a:sym typeface="Calibri"/>
                      </a:endParaRPr>
                    </a:p>
                  </a:txBody>
                  <a:tcPr marL="0" marR="0" marT="0" marB="0" anchor="ctr" horzOverflow="overflow"/>
                </a:tc>
                <a:tc>
                  <a:txBody>
                    <a:bodyPr/>
                    <a:lstStyle/>
                    <a:p>
                      <a:pPr algn="ctr">
                        <a:lnSpc>
                          <a:spcPct val="115000"/>
                        </a:lnSpc>
                        <a:defRPr sz="1800"/>
                      </a:pPr>
                      <a:r>
                        <a:rPr sz="1400" b="1">
                          <a:sym typeface="Calibri"/>
                        </a:rPr>
                        <a:t>100%</a:t>
                      </a:r>
                      <a:endParaRPr sz="1400" b="1">
                        <a:latin typeface="Calibri"/>
                        <a:ea typeface="Calibri"/>
                        <a:cs typeface="Calibri"/>
                        <a:sym typeface="Calibri"/>
                      </a:endParaRPr>
                    </a:p>
                  </a:txBody>
                  <a:tcPr marL="0" marR="0" marT="0" marB="0" anchor="ctr" horzOverflow="overflow"/>
                </a:tc>
                <a:extLst>
                  <a:ext uri="{0D108BD9-81ED-4DB2-BD59-A6C34878D82A}">
                    <a16:rowId xmlns:a16="http://schemas.microsoft.com/office/drawing/2014/main" val="10001"/>
                  </a:ext>
                </a:extLst>
              </a:tr>
              <a:tr h="317991">
                <a:tc>
                  <a:txBody>
                    <a:bodyPr/>
                    <a:lstStyle/>
                    <a:p>
                      <a:pPr algn="ctr">
                        <a:lnSpc>
                          <a:spcPct val="115000"/>
                        </a:lnSpc>
                        <a:defRPr sz="1800"/>
                      </a:pPr>
                      <a:r>
                        <a:rPr sz="1400" b="1">
                          <a:sym typeface="Calibri"/>
                        </a:rPr>
                        <a:t>Abdominal pain</a:t>
                      </a:r>
                      <a:endParaRPr sz="1400" b="1">
                        <a:latin typeface="Calibri"/>
                        <a:ea typeface="Calibri"/>
                        <a:cs typeface="Calibri"/>
                        <a:sym typeface="Calibri"/>
                      </a:endParaRPr>
                    </a:p>
                  </a:txBody>
                  <a:tcPr marL="0" marR="0" marT="0" marB="0" anchor="ctr" horzOverflow="overflow"/>
                </a:tc>
                <a:tc>
                  <a:txBody>
                    <a:bodyPr/>
                    <a:lstStyle/>
                    <a:p>
                      <a:pPr algn="ctr">
                        <a:lnSpc>
                          <a:spcPct val="115000"/>
                        </a:lnSpc>
                        <a:defRPr sz="1800"/>
                      </a:pPr>
                      <a:r>
                        <a:rPr sz="1400" b="1">
                          <a:sym typeface="Calibri"/>
                        </a:rPr>
                        <a:t>85.1%</a:t>
                      </a:r>
                      <a:endParaRPr sz="1400" b="1">
                        <a:latin typeface="Calibri"/>
                        <a:ea typeface="Calibri"/>
                        <a:cs typeface="Calibri"/>
                        <a:sym typeface="Calibri"/>
                      </a:endParaRPr>
                    </a:p>
                  </a:txBody>
                  <a:tcPr marL="0" marR="0" marT="0" marB="0" anchor="ctr" horzOverflow="overflow"/>
                </a:tc>
                <a:extLst>
                  <a:ext uri="{0D108BD9-81ED-4DB2-BD59-A6C34878D82A}">
                    <a16:rowId xmlns:a16="http://schemas.microsoft.com/office/drawing/2014/main" val="10002"/>
                  </a:ext>
                </a:extLst>
              </a:tr>
              <a:tr h="410595">
                <a:tc>
                  <a:txBody>
                    <a:bodyPr/>
                    <a:lstStyle/>
                    <a:p>
                      <a:pPr algn="ctr">
                        <a:lnSpc>
                          <a:spcPct val="115000"/>
                        </a:lnSpc>
                        <a:defRPr sz="1800"/>
                      </a:pPr>
                      <a:r>
                        <a:rPr sz="1400" b="1">
                          <a:sym typeface="Calibri"/>
                        </a:rPr>
                        <a:t>≥ weekly cannabis use</a:t>
                      </a:r>
                      <a:endParaRPr sz="1400" b="1">
                        <a:latin typeface="Calibri"/>
                        <a:ea typeface="Calibri"/>
                        <a:cs typeface="Calibri"/>
                        <a:sym typeface="Calibri"/>
                      </a:endParaRPr>
                    </a:p>
                  </a:txBody>
                  <a:tcPr marL="0" marR="0" marT="0" marB="0" anchor="ctr" horzOverflow="overflow"/>
                </a:tc>
                <a:tc>
                  <a:txBody>
                    <a:bodyPr/>
                    <a:lstStyle/>
                    <a:p>
                      <a:pPr algn="ctr">
                        <a:lnSpc>
                          <a:spcPct val="115000"/>
                        </a:lnSpc>
                        <a:defRPr sz="1800"/>
                      </a:pPr>
                      <a:r>
                        <a:rPr sz="1400" b="1">
                          <a:sym typeface="Calibri"/>
                        </a:rPr>
                        <a:t>97.4%</a:t>
                      </a:r>
                      <a:endParaRPr sz="1400" b="1">
                        <a:latin typeface="Calibri"/>
                        <a:ea typeface="Calibri"/>
                        <a:cs typeface="Calibri"/>
                        <a:sym typeface="Calibri"/>
                      </a:endParaRPr>
                    </a:p>
                  </a:txBody>
                  <a:tcPr marL="0" marR="0" marT="0" marB="0" anchor="ctr" horzOverflow="overflow"/>
                </a:tc>
                <a:extLst>
                  <a:ext uri="{0D108BD9-81ED-4DB2-BD59-A6C34878D82A}">
                    <a16:rowId xmlns:a16="http://schemas.microsoft.com/office/drawing/2014/main" val="10003"/>
                  </a:ext>
                </a:extLst>
              </a:tr>
              <a:tr h="453209">
                <a:tc>
                  <a:txBody>
                    <a:bodyPr/>
                    <a:lstStyle/>
                    <a:p>
                      <a:pPr algn="ctr">
                        <a:lnSpc>
                          <a:spcPct val="115000"/>
                        </a:lnSpc>
                        <a:defRPr sz="1800"/>
                      </a:pPr>
                      <a:r>
                        <a:rPr sz="1400" b="1">
                          <a:sym typeface="Calibri"/>
                        </a:rPr>
                        <a:t>Regular cannabis use &gt;1 yr</a:t>
                      </a:r>
                      <a:endParaRPr sz="1400" b="1">
                        <a:latin typeface="Calibri"/>
                        <a:ea typeface="Calibri"/>
                        <a:cs typeface="Calibri"/>
                        <a:sym typeface="Calibri"/>
                      </a:endParaRPr>
                    </a:p>
                  </a:txBody>
                  <a:tcPr marL="0" marR="0" marT="0" marB="0" anchor="ctr" horzOverflow="overflow"/>
                </a:tc>
                <a:tc>
                  <a:txBody>
                    <a:bodyPr/>
                    <a:lstStyle/>
                    <a:p>
                      <a:pPr algn="ctr">
                        <a:lnSpc>
                          <a:spcPct val="115000"/>
                        </a:lnSpc>
                        <a:defRPr sz="1800"/>
                      </a:pPr>
                      <a:r>
                        <a:rPr sz="1400" b="1">
                          <a:sym typeface="Calibri"/>
                        </a:rPr>
                        <a:t>74.8%</a:t>
                      </a:r>
                      <a:endParaRPr sz="1400" b="1">
                        <a:latin typeface="Calibri"/>
                        <a:ea typeface="Calibri"/>
                        <a:cs typeface="Calibri"/>
                        <a:sym typeface="Calibri"/>
                      </a:endParaRPr>
                    </a:p>
                  </a:txBody>
                  <a:tcPr marL="0" marR="0" marT="0" marB="0" anchor="ctr" horzOverflow="overflow"/>
                </a:tc>
                <a:extLst>
                  <a:ext uri="{0D108BD9-81ED-4DB2-BD59-A6C34878D82A}">
                    <a16:rowId xmlns:a16="http://schemas.microsoft.com/office/drawing/2014/main" val="10004"/>
                  </a:ext>
                </a:extLst>
              </a:tr>
              <a:tr h="587140">
                <a:tc>
                  <a:txBody>
                    <a:bodyPr/>
                    <a:lstStyle/>
                    <a:p>
                      <a:pPr algn="ctr">
                        <a:lnSpc>
                          <a:spcPct val="115000"/>
                        </a:lnSpc>
                        <a:defRPr sz="1800"/>
                      </a:pPr>
                      <a:r>
                        <a:rPr sz="1400" b="1">
                          <a:sym typeface="Calibri"/>
                        </a:rPr>
                        <a:t>Compulsive hot showers or baths for relief</a:t>
                      </a:r>
                      <a:endParaRPr sz="1400" b="1">
                        <a:latin typeface="Calibri"/>
                        <a:ea typeface="Calibri"/>
                        <a:cs typeface="Calibri"/>
                        <a:sym typeface="Calibri"/>
                      </a:endParaRPr>
                    </a:p>
                  </a:txBody>
                  <a:tcPr marL="0" marR="0" marT="0" marB="0" anchor="ctr" horzOverflow="overflow"/>
                </a:tc>
                <a:tc>
                  <a:txBody>
                    <a:bodyPr/>
                    <a:lstStyle/>
                    <a:p>
                      <a:pPr algn="ctr">
                        <a:lnSpc>
                          <a:spcPct val="115000"/>
                        </a:lnSpc>
                        <a:defRPr sz="1800"/>
                      </a:pPr>
                      <a:r>
                        <a:rPr sz="1400" b="1">
                          <a:sym typeface="Calibri"/>
                        </a:rPr>
                        <a:t>92.3%</a:t>
                      </a:r>
                      <a:endParaRPr sz="1400" b="1">
                        <a:latin typeface="Calibri"/>
                        <a:ea typeface="Calibri"/>
                        <a:cs typeface="Calibri"/>
                        <a:sym typeface="Calibri"/>
                      </a:endParaRPr>
                    </a:p>
                  </a:txBody>
                  <a:tcPr marL="0" marR="0" marT="0" marB="0" anchor="ctr" horzOverflow="overflow"/>
                </a:tc>
                <a:extLst>
                  <a:ext uri="{0D108BD9-81ED-4DB2-BD59-A6C34878D82A}">
                    <a16:rowId xmlns:a16="http://schemas.microsoft.com/office/drawing/2014/main" val="10005"/>
                  </a:ext>
                </a:extLst>
              </a:tr>
              <a:tr h="524232">
                <a:tc>
                  <a:txBody>
                    <a:bodyPr/>
                    <a:lstStyle/>
                    <a:p>
                      <a:pPr algn="ctr">
                        <a:lnSpc>
                          <a:spcPct val="115000"/>
                        </a:lnSpc>
                        <a:defRPr sz="1800"/>
                      </a:pPr>
                      <a:r>
                        <a:rPr sz="1400" b="1">
                          <a:sym typeface="Calibri"/>
                        </a:rPr>
                        <a:t>Age &lt;50yo at time of evaluation</a:t>
                      </a:r>
                      <a:endParaRPr sz="1400" b="1">
                        <a:latin typeface="Calibri"/>
                        <a:ea typeface="Calibri"/>
                        <a:cs typeface="Calibri"/>
                        <a:sym typeface="Calibri"/>
                      </a:endParaRPr>
                    </a:p>
                  </a:txBody>
                  <a:tcPr marL="0" marR="0" marT="0" marB="0" anchor="ctr" horzOverflow="overflow"/>
                </a:tc>
                <a:tc>
                  <a:txBody>
                    <a:bodyPr/>
                    <a:lstStyle/>
                    <a:p>
                      <a:pPr algn="ctr">
                        <a:lnSpc>
                          <a:spcPct val="115000"/>
                        </a:lnSpc>
                        <a:defRPr sz="1800"/>
                      </a:pPr>
                      <a:r>
                        <a:rPr sz="1400" b="1" dirty="0">
                          <a:sym typeface="Calibri"/>
                        </a:rPr>
                        <a:t>100%</a:t>
                      </a:r>
                      <a:endParaRPr sz="1400" b="1" dirty="0">
                        <a:latin typeface="Calibri"/>
                        <a:ea typeface="Calibri"/>
                        <a:cs typeface="Calibri"/>
                        <a:sym typeface="Calibri"/>
                      </a:endParaRPr>
                    </a:p>
                  </a:txBody>
                  <a:tcPr marL="0" marR="0" marT="0" marB="0" anchor="ctr" horzOverflow="overflow"/>
                </a:tc>
                <a:extLst>
                  <a:ext uri="{0D108BD9-81ED-4DB2-BD59-A6C34878D82A}">
                    <a16:rowId xmlns:a16="http://schemas.microsoft.com/office/drawing/2014/main" val="10006"/>
                  </a:ext>
                </a:extLst>
              </a:tr>
            </a:tbl>
          </a:graphicData>
        </a:graphic>
      </p:graphicFrame>
      <p:sp>
        <p:nvSpPr>
          <p:cNvPr id="2536" name="Rectangle 9"/>
          <p:cNvSpPr/>
          <p:nvPr/>
        </p:nvSpPr>
        <p:spPr>
          <a:xfrm>
            <a:off x="5172864" y="1561389"/>
            <a:ext cx="3485001" cy="904019"/>
          </a:xfrm>
          <a:prstGeom prst="rect">
            <a:avLst/>
          </a:prstGeom>
          <a:ln w="34925">
            <a:solidFill>
              <a:schemeClr val="accent5">
                <a:lumMod val="50000"/>
              </a:schemeClr>
            </a:solidFill>
          </a:ln>
        </p:spPr>
        <p:txBody>
          <a:bodyPr lIns="45719" rIns="45719" anchor="ctr"/>
          <a:lstStyle/>
          <a:p>
            <a:pPr algn="ctr">
              <a:defRPr sz="1000">
                <a:solidFill>
                  <a:srgbClr val="FFFFFF"/>
                </a:solidFill>
              </a:defRPr>
            </a:pPr>
            <a:endParaRPr/>
          </a:p>
        </p:txBody>
      </p:sp>
      <p:sp>
        <p:nvSpPr>
          <p:cNvPr id="4" name="Title 1">
            <a:extLst>
              <a:ext uri="{FF2B5EF4-FFF2-40B4-BE49-F238E27FC236}">
                <a16:creationId xmlns:a16="http://schemas.microsoft.com/office/drawing/2014/main" id="{BA1F5A23-EF73-A662-0693-7440551C17CE}"/>
              </a:ext>
            </a:extLst>
          </p:cNvPr>
          <p:cNvSpPr txBox="1">
            <a:spLocks/>
          </p:cNvSpPr>
          <p:nvPr/>
        </p:nvSpPr>
        <p:spPr>
          <a:xfrm>
            <a:off x="275527" y="-341555"/>
            <a:ext cx="8592945" cy="993252"/>
          </a:xfrm>
          <a:prstGeom prst="rect">
            <a:avLst/>
          </a:prstGeom>
        </p:spPr>
        <p:txBody>
          <a:bodyPr vert="horz" lIns="91355" tIns="45678" rIns="91355" bIns="45678"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197" dirty="0">
                <a:latin typeface="Lato" panose="020F0502020204030203" pitchFamily="34" charset="0"/>
                <a:ea typeface="Lato" panose="020F0502020204030203" pitchFamily="34" charset="0"/>
                <a:cs typeface="Lato" panose="020F0502020204030203" pitchFamily="34" charset="0"/>
              </a:rPr>
              <a:t>Cannabinoid Hyperemesis Syndrome</a:t>
            </a:r>
          </a:p>
        </p:txBody>
      </p:sp>
      <p:cxnSp>
        <p:nvCxnSpPr>
          <p:cNvPr id="5" name="Straight Connector 4">
            <a:extLst>
              <a:ext uri="{FF2B5EF4-FFF2-40B4-BE49-F238E27FC236}">
                <a16:creationId xmlns:a16="http://schemas.microsoft.com/office/drawing/2014/main" id="{586F1473-0E6F-2D5B-A6FE-5A92FE089415}"/>
              </a:ext>
            </a:extLst>
          </p:cNvPr>
          <p:cNvCxnSpPr>
            <a:cxnSpLocks/>
          </p:cNvCxnSpPr>
          <p:nvPr/>
        </p:nvCxnSpPr>
        <p:spPr>
          <a:xfrm>
            <a:off x="408179" y="723137"/>
            <a:ext cx="81357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5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6"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2" name="Google Shape;4161;p42"/>
          <p:cNvSpPr txBox="1"/>
          <p:nvPr/>
        </p:nvSpPr>
        <p:spPr>
          <a:xfrm>
            <a:off x="346968" y="748275"/>
            <a:ext cx="5715724" cy="4967738"/>
          </a:xfrm>
          <a:prstGeom prst="rect">
            <a:avLst/>
          </a:prstGeom>
          <a:ln w="12700">
            <a:miter lim="400000"/>
          </a:ln>
          <a:extLst>
            <a:ext uri="{C572A759-6A51-4108-AA02-DFA0A04FC94B}">
              <ma14:wrappingTextBoxFlag xmlns:ma14="http://schemas.microsoft.com/office/mac/drawingml/2011/main" xmlns="" val="1"/>
            </a:ext>
          </a:extLst>
        </p:spPr>
        <p:txBody>
          <a:bodyPr wrap="square" lIns="91424" tIns="91424" rIns="91424" bIns="91424">
            <a:spAutoFit/>
          </a:bodyPr>
          <a:lstStyle/>
          <a:p>
            <a:pPr>
              <a:lnSpc>
                <a:spcPct val="115000"/>
              </a:lnSpc>
              <a:defRPr sz="1600" b="1">
                <a:solidFill>
                  <a:srgbClr val="04441A"/>
                </a:solidFill>
              </a:defRPr>
            </a:pPr>
            <a:r>
              <a:rPr sz="1800" dirty="0">
                <a:solidFill>
                  <a:schemeClr val="tx1"/>
                </a:solidFill>
                <a:latin typeface="Lato" panose="020F0502020204030203" pitchFamily="34" charset="77"/>
              </a:rPr>
              <a:t>Infancy</a:t>
            </a:r>
            <a:r>
              <a:rPr sz="1800" b="0" dirty="0">
                <a:solidFill>
                  <a:schemeClr val="tx1"/>
                </a:solidFill>
                <a:latin typeface="Lato" panose="020F0502020204030203" pitchFamily="34" charset="77"/>
              </a:rPr>
              <a:t>​</a:t>
            </a:r>
          </a:p>
          <a:p>
            <a:pPr marL="673100" indent="-327025">
              <a:lnSpc>
                <a:spcPct val="115000"/>
              </a:lnSpc>
              <a:buClr>
                <a:srgbClr val="000000"/>
              </a:buClr>
              <a:buSzPts val="1600"/>
              <a:buFont typeface="Arial"/>
              <a:buChar char="●"/>
              <a:defRPr sz="1600"/>
            </a:pPr>
            <a:r>
              <a:rPr sz="1800" dirty="0">
                <a:solidFill>
                  <a:schemeClr val="tx1"/>
                </a:solidFill>
                <a:latin typeface="Lato" panose="020F0502020204030203" pitchFamily="34" charset="77"/>
              </a:rPr>
              <a:t>Decreased ability to self-soothe​</a:t>
            </a:r>
          </a:p>
          <a:p>
            <a:pPr marL="673100" indent="-327025">
              <a:lnSpc>
                <a:spcPct val="115000"/>
              </a:lnSpc>
              <a:buClr>
                <a:srgbClr val="000000"/>
              </a:buClr>
              <a:buSzPts val="1600"/>
              <a:buFont typeface="Arial"/>
              <a:buChar char="●"/>
              <a:defRPr sz="1600"/>
            </a:pPr>
            <a:r>
              <a:rPr sz="1800" dirty="0">
                <a:solidFill>
                  <a:schemeClr val="tx1"/>
                </a:solidFill>
                <a:latin typeface="Lato" panose="020F0502020204030203" pitchFamily="34" charset="77"/>
              </a:rPr>
              <a:t>Sleep disturbances ​</a:t>
            </a:r>
          </a:p>
          <a:p>
            <a:pPr>
              <a:lnSpc>
                <a:spcPct val="115000"/>
              </a:lnSpc>
              <a:defRPr sz="1600"/>
            </a:pPr>
            <a:endParaRPr sz="1000" dirty="0">
              <a:solidFill>
                <a:schemeClr val="tx1"/>
              </a:solidFill>
              <a:latin typeface="Lato" panose="020F0502020204030203" pitchFamily="34" charset="77"/>
            </a:endParaRPr>
          </a:p>
          <a:p>
            <a:pPr>
              <a:lnSpc>
                <a:spcPct val="115000"/>
              </a:lnSpc>
              <a:defRPr sz="1600" b="1">
                <a:solidFill>
                  <a:srgbClr val="04441A"/>
                </a:solidFill>
              </a:defRPr>
            </a:pPr>
            <a:r>
              <a:rPr sz="1800" dirty="0">
                <a:solidFill>
                  <a:schemeClr val="tx1"/>
                </a:solidFill>
                <a:latin typeface="Lato" panose="020F0502020204030203" pitchFamily="34" charset="77"/>
              </a:rPr>
              <a:t>Childhood</a:t>
            </a:r>
            <a:r>
              <a:rPr sz="1800" b="0" dirty="0">
                <a:solidFill>
                  <a:schemeClr val="tx1"/>
                </a:solidFill>
                <a:latin typeface="Lato" panose="020F0502020204030203" pitchFamily="34" charset="77"/>
              </a:rPr>
              <a:t>​</a:t>
            </a:r>
          </a:p>
          <a:p>
            <a:pPr marL="673100" indent="-327025">
              <a:lnSpc>
                <a:spcPct val="115000"/>
              </a:lnSpc>
              <a:buClr>
                <a:srgbClr val="000000"/>
              </a:buClr>
              <a:buSzPts val="1600"/>
              <a:buFont typeface="Arial"/>
              <a:buChar char="●"/>
              <a:defRPr sz="1600"/>
            </a:pPr>
            <a:r>
              <a:rPr sz="1800" dirty="0">
                <a:solidFill>
                  <a:schemeClr val="tx1"/>
                </a:solidFill>
                <a:latin typeface="Lato" panose="020F0502020204030203" pitchFamily="34" charset="77"/>
              </a:rPr>
              <a:t>Poorer memory, verbal reasoning skills​</a:t>
            </a:r>
          </a:p>
          <a:p>
            <a:pPr marL="673100" indent="-327025">
              <a:lnSpc>
                <a:spcPct val="115000"/>
              </a:lnSpc>
              <a:buClr>
                <a:srgbClr val="000000"/>
              </a:buClr>
              <a:buSzPts val="1600"/>
              <a:buFont typeface="Arial"/>
              <a:buChar char="●"/>
              <a:defRPr sz="1600"/>
            </a:pPr>
            <a:r>
              <a:rPr sz="1800" dirty="0">
                <a:solidFill>
                  <a:schemeClr val="tx1"/>
                </a:solidFill>
                <a:latin typeface="Lato" panose="020F0502020204030203" pitchFamily="34" charset="77"/>
              </a:rPr>
              <a:t>Less attentive, more impulsive and hyperactive​</a:t>
            </a:r>
          </a:p>
          <a:p>
            <a:pPr marL="673100" indent="-327025">
              <a:lnSpc>
                <a:spcPct val="115000"/>
              </a:lnSpc>
              <a:buClr>
                <a:srgbClr val="000000"/>
              </a:buClr>
              <a:buSzPts val="1600"/>
              <a:buFont typeface="Arial"/>
              <a:buChar char="●"/>
              <a:defRPr sz="1600"/>
            </a:pPr>
            <a:r>
              <a:rPr sz="1800" dirty="0">
                <a:solidFill>
                  <a:schemeClr val="tx1"/>
                </a:solidFill>
                <a:latin typeface="Lato" panose="020F0502020204030203" pitchFamily="34" charset="77"/>
              </a:rPr>
              <a:t>Symptoms of depression, anxiety </a:t>
            </a:r>
          </a:p>
          <a:p>
            <a:pPr>
              <a:lnSpc>
                <a:spcPct val="115000"/>
              </a:lnSpc>
              <a:defRPr sz="1600"/>
            </a:pPr>
            <a:endParaRPr sz="1000" dirty="0">
              <a:solidFill>
                <a:schemeClr val="tx1"/>
              </a:solidFill>
              <a:latin typeface="Lato" panose="020F0502020204030203" pitchFamily="34" charset="77"/>
            </a:endParaRPr>
          </a:p>
          <a:p>
            <a:pPr>
              <a:lnSpc>
                <a:spcPct val="115000"/>
              </a:lnSpc>
              <a:defRPr sz="1600" b="1">
                <a:solidFill>
                  <a:srgbClr val="04441A"/>
                </a:solidFill>
              </a:defRPr>
            </a:pPr>
            <a:r>
              <a:rPr sz="1800" dirty="0">
                <a:solidFill>
                  <a:schemeClr val="tx1"/>
                </a:solidFill>
                <a:latin typeface="Lato" panose="020F0502020204030203" pitchFamily="34" charset="77"/>
              </a:rPr>
              <a:t>Adolescence</a:t>
            </a:r>
            <a:r>
              <a:rPr sz="1800" b="0" dirty="0">
                <a:solidFill>
                  <a:schemeClr val="tx1"/>
                </a:solidFill>
                <a:latin typeface="Lato" panose="020F0502020204030203" pitchFamily="34" charset="77"/>
              </a:rPr>
              <a:t>​</a:t>
            </a:r>
          </a:p>
          <a:p>
            <a:pPr marL="673100" indent="-327025">
              <a:lnSpc>
                <a:spcPct val="115000"/>
              </a:lnSpc>
              <a:buClr>
                <a:srgbClr val="000000"/>
              </a:buClr>
              <a:buSzPts val="1600"/>
              <a:buFont typeface="Arial"/>
              <a:buChar char="●"/>
              <a:defRPr sz="1600"/>
            </a:pPr>
            <a:r>
              <a:rPr sz="1800" dirty="0">
                <a:solidFill>
                  <a:schemeClr val="tx1"/>
                </a:solidFill>
                <a:latin typeface="Lato" panose="020F0502020204030203" pitchFamily="34" charset="77"/>
              </a:rPr>
              <a:t>Continued hyperactivity, impulsivity, inattention​</a:t>
            </a:r>
          </a:p>
          <a:p>
            <a:pPr marL="673100" indent="-327025">
              <a:lnSpc>
                <a:spcPct val="115000"/>
              </a:lnSpc>
              <a:buClr>
                <a:srgbClr val="000000"/>
              </a:buClr>
              <a:buSzPts val="1600"/>
              <a:buFont typeface="Arial"/>
              <a:buChar char="●"/>
              <a:defRPr sz="1600"/>
            </a:pPr>
            <a:r>
              <a:rPr sz="1800" dirty="0">
                <a:solidFill>
                  <a:schemeClr val="tx1"/>
                </a:solidFill>
                <a:latin typeface="Lato" panose="020F0502020204030203" pitchFamily="34" charset="77"/>
              </a:rPr>
              <a:t>Reduced school performance​</a:t>
            </a:r>
          </a:p>
          <a:p>
            <a:pPr marL="673100" indent="-327025">
              <a:lnSpc>
                <a:spcPct val="115000"/>
              </a:lnSpc>
              <a:buClr>
                <a:srgbClr val="000000"/>
              </a:buClr>
              <a:buSzPts val="1600"/>
              <a:buFont typeface="Arial"/>
              <a:buChar char="●"/>
              <a:defRPr sz="1600"/>
            </a:pPr>
            <a:r>
              <a:rPr sz="1800" dirty="0">
                <a:solidFill>
                  <a:schemeClr val="tx1"/>
                </a:solidFill>
                <a:latin typeface="Lato" panose="020F0502020204030203" pitchFamily="34" charset="77"/>
              </a:rPr>
              <a:t>More likely to try &amp; use cannabis earlier​</a:t>
            </a:r>
          </a:p>
          <a:p>
            <a:pPr indent="419100">
              <a:lnSpc>
                <a:spcPct val="115000"/>
              </a:lnSpc>
              <a:defRPr sz="1500"/>
            </a:pPr>
            <a:r>
              <a:rPr sz="1800" dirty="0">
                <a:solidFill>
                  <a:schemeClr val="tx1"/>
                </a:solidFill>
                <a:latin typeface="Lato" panose="020F0502020204030203" pitchFamily="34" charset="77"/>
              </a:rPr>
              <a:t>​</a:t>
            </a:r>
          </a:p>
          <a:p>
            <a:pPr>
              <a:lnSpc>
                <a:spcPct val="115000"/>
              </a:lnSpc>
              <a:defRPr sz="1500"/>
            </a:pPr>
            <a:r>
              <a:rPr sz="1800" dirty="0">
                <a:solidFill>
                  <a:schemeClr val="tx1"/>
                </a:solidFill>
                <a:latin typeface="Lato" panose="020F0502020204030203" pitchFamily="34" charset="77"/>
              </a:rPr>
              <a:t>​</a:t>
            </a:r>
          </a:p>
          <a:p>
            <a:pPr>
              <a:lnSpc>
                <a:spcPct val="115000"/>
              </a:lnSpc>
              <a:defRPr sz="1500"/>
            </a:pPr>
            <a:endParaRPr sz="1800" dirty="0">
              <a:solidFill>
                <a:schemeClr val="tx1"/>
              </a:solidFill>
              <a:latin typeface="Lato" panose="020F0502020204030203" pitchFamily="34" charset="77"/>
            </a:endParaRPr>
          </a:p>
        </p:txBody>
      </p:sp>
      <p:pic>
        <p:nvPicPr>
          <p:cNvPr id="2847" name="Google Shape;4466;p42" descr="Google Shape;4466;p42"/>
          <p:cNvPicPr>
            <a:picLocks noChangeAspect="1"/>
          </p:cNvPicPr>
          <p:nvPr/>
        </p:nvPicPr>
        <p:blipFill>
          <a:blip r:embed="rId3"/>
          <a:stretch>
            <a:fillRect/>
          </a:stretch>
        </p:blipFill>
        <p:spPr>
          <a:xfrm>
            <a:off x="6080809" y="1040125"/>
            <a:ext cx="2787663" cy="3638039"/>
          </a:xfrm>
          <a:prstGeom prst="rect">
            <a:avLst/>
          </a:prstGeom>
          <a:ln w="12700">
            <a:miter lim="400000"/>
          </a:ln>
        </p:spPr>
      </p:pic>
      <p:sp>
        <p:nvSpPr>
          <p:cNvPr id="3000" name="Google Shape;4619;p42"/>
          <p:cNvSpPr txBox="1"/>
          <p:nvPr/>
        </p:nvSpPr>
        <p:spPr>
          <a:xfrm>
            <a:off x="0" y="4795549"/>
            <a:ext cx="5606402" cy="347951"/>
          </a:xfrm>
          <a:prstGeom prst="rect">
            <a:avLst/>
          </a:prstGeom>
          <a:ln w="12700">
            <a:miter lim="400000"/>
          </a:ln>
          <a:extLst>
            <a:ext uri="{C572A759-6A51-4108-AA02-DFA0A04FC94B}">
              <ma14:wrappingTextBoxFlag xmlns:ma14="http://schemas.microsoft.com/office/mac/drawingml/2011/main" xmlns="" val="1"/>
            </a:ext>
          </a:extLst>
        </p:spPr>
        <p:txBody>
          <a:bodyPr lIns="91424" tIns="91424" rIns="91424" bIns="91424">
            <a:spAutoFit/>
          </a:bodyPr>
          <a:lstStyle/>
          <a:p>
            <a:pPr>
              <a:defRPr sz="600"/>
            </a:pPr>
            <a:r>
              <a:rPr dirty="0"/>
              <a:t>References: Thompson et al. </a:t>
            </a:r>
            <a:r>
              <a:rPr dirty="0">
                <a:latin typeface="Roboto"/>
                <a:ea typeface="Roboto"/>
                <a:cs typeface="Roboto"/>
                <a:sym typeface="Roboto"/>
              </a:rPr>
              <a:t>Obstetrical &amp; Gynecological Survey 2019; </a:t>
            </a:r>
            <a:r>
              <a:rPr u="sng" dirty="0">
                <a:solidFill>
                  <a:schemeClr val="accent5"/>
                </a:solidFill>
                <a:uFill>
                  <a:solidFill>
                    <a:schemeClr val="accent5"/>
                  </a:solidFill>
                </a:uFill>
                <a:latin typeface="Roboto"/>
                <a:ea typeface="Roboto"/>
                <a:cs typeface="Roboto"/>
                <a:sym typeface="Roboto"/>
                <a:hlinkClick r:id="rId4"/>
              </a:rPr>
              <a:t>h</a:t>
            </a:r>
            <a:r>
              <a:rPr u="sng" dirty="0">
                <a:solidFill>
                  <a:schemeClr val="accent5"/>
                </a:solidFill>
                <a:uFill>
                  <a:solidFill>
                    <a:schemeClr val="accent5"/>
                  </a:solidFill>
                </a:uFill>
                <a:hlinkClick r:id="rId4"/>
              </a:rPr>
              <a:t>ttps://resources.beststart.org/wp-content/uploads/2019/01/A30-E.pdf</a:t>
            </a:r>
            <a:r>
              <a:rPr dirty="0"/>
              <a:t>, </a:t>
            </a:r>
            <a:r>
              <a:rPr dirty="0" err="1"/>
              <a:t>Huizink</a:t>
            </a:r>
            <a:r>
              <a:rPr dirty="0"/>
              <a:t> et al. 2014, Day et al 1994., Fried et al. 1995​</a:t>
            </a:r>
          </a:p>
        </p:txBody>
      </p:sp>
      <p:sp>
        <p:nvSpPr>
          <p:cNvPr id="2" name="Title 1">
            <a:extLst>
              <a:ext uri="{FF2B5EF4-FFF2-40B4-BE49-F238E27FC236}">
                <a16:creationId xmlns:a16="http://schemas.microsoft.com/office/drawing/2014/main" id="{2FE32680-F5F4-5501-5F5F-5E97C1E85651}"/>
              </a:ext>
            </a:extLst>
          </p:cNvPr>
          <p:cNvSpPr txBox="1">
            <a:spLocks/>
          </p:cNvSpPr>
          <p:nvPr/>
        </p:nvSpPr>
        <p:spPr>
          <a:xfrm>
            <a:off x="275527" y="-341555"/>
            <a:ext cx="8868473" cy="993252"/>
          </a:xfrm>
          <a:prstGeom prst="rect">
            <a:avLst/>
          </a:prstGeom>
        </p:spPr>
        <p:txBody>
          <a:bodyPr vert="horz" lIns="91355" tIns="45678" rIns="91355" bIns="45678"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197" dirty="0">
                <a:latin typeface="Lato" panose="020F0502020204030203" pitchFamily="34" charset="0"/>
                <a:ea typeface="Lato" panose="020F0502020204030203" pitchFamily="34" charset="0"/>
                <a:cs typeface="Lato" panose="020F0502020204030203" pitchFamily="34" charset="0"/>
              </a:rPr>
              <a:t>Prenatal Cannabis Use and Offspring Outcomes </a:t>
            </a:r>
          </a:p>
        </p:txBody>
      </p:sp>
      <p:cxnSp>
        <p:nvCxnSpPr>
          <p:cNvPr id="3" name="Straight Connector 2">
            <a:extLst>
              <a:ext uri="{FF2B5EF4-FFF2-40B4-BE49-F238E27FC236}">
                <a16:creationId xmlns:a16="http://schemas.microsoft.com/office/drawing/2014/main" id="{3D73B45F-0B86-EB1B-B052-2EBDDD7AA690}"/>
              </a:ext>
            </a:extLst>
          </p:cNvPr>
          <p:cNvCxnSpPr>
            <a:cxnSpLocks/>
          </p:cNvCxnSpPr>
          <p:nvPr/>
        </p:nvCxnSpPr>
        <p:spPr>
          <a:xfrm>
            <a:off x="408179" y="723137"/>
            <a:ext cx="81357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Content Placeholder 2"/>
          <p:cNvSpPr>
            <a:spLocks noGrp="1"/>
          </p:cNvSpPr>
          <p:nvPr>
            <p:ph idx="1"/>
          </p:nvPr>
        </p:nvSpPr>
        <p:spPr>
          <a:xfrm>
            <a:off x="275527" y="946710"/>
            <a:ext cx="8668448" cy="2951522"/>
          </a:xfrm>
        </p:spPr>
        <p:txBody>
          <a:bodyPr>
            <a:noAutofit/>
          </a:bodyPr>
          <a:lstStyle/>
          <a:p>
            <a:pPr fontAlgn="base">
              <a:spcAft>
                <a:spcPts val="1000"/>
              </a:spcAft>
            </a:pPr>
            <a:r>
              <a:rPr lang="en-US" dirty="0">
                <a:solidFill>
                  <a:schemeClr val="tx1"/>
                </a:solidFill>
                <a:latin typeface="Lato" panose="020F0502020204030203" pitchFamily="34" charset="77"/>
                <a:ea typeface="Noto Serif" panose="02020600060500020200" pitchFamily="18" charset="0"/>
                <a:cs typeface="Noto Serif" panose="02020600060500020200" pitchFamily="18" charset="0"/>
              </a:rPr>
              <a:t>The endocannabinoid system</a:t>
            </a:r>
            <a:r>
              <a:rPr lang="en-US" altLang="en-US" dirty="0">
                <a:solidFill>
                  <a:schemeClr val="tx1"/>
                </a:solidFill>
                <a:latin typeface="Lato" panose="020F0502020204030203" pitchFamily="34" charset="77"/>
                <a:ea typeface="Noto Serif" panose="02020600060500020200" pitchFamily="18" charset="0"/>
                <a:cs typeface="Noto Serif" panose="02020600060500020200" pitchFamily="18" charset="0"/>
              </a:rPr>
              <a:t> regulates</a:t>
            </a:r>
            <a:r>
              <a:rPr lang="en-US" dirty="0">
                <a:solidFill>
                  <a:schemeClr val="tx1"/>
                </a:solidFill>
                <a:latin typeface="Lato" panose="020F0502020204030203" pitchFamily="34" charset="77"/>
                <a:ea typeface="Noto Serif" panose="02020600060500020200" pitchFamily="18" charset="0"/>
                <a:cs typeface="Noto Serif" panose="02020600060500020200" pitchFamily="18" charset="0"/>
              </a:rPr>
              <a:t> dynamic changes in the mesolimbic dopamine pathway and reward-associated behaviors</a:t>
            </a:r>
          </a:p>
          <a:p>
            <a:pPr fontAlgn="base">
              <a:spcAft>
                <a:spcPts val="1000"/>
              </a:spcAft>
            </a:pPr>
            <a:r>
              <a:rPr lang="en-US" altLang="en-US" dirty="0">
                <a:solidFill>
                  <a:schemeClr val="tx1"/>
                </a:solidFill>
                <a:latin typeface="Lato" panose="020F0502020204030203" pitchFamily="34" charset="77"/>
                <a:ea typeface="Noto Serif" panose="02020600060500020200" pitchFamily="18" charset="0"/>
                <a:cs typeface="Noto Serif" panose="02020600060500020200" pitchFamily="18" charset="0"/>
              </a:rPr>
              <a:t>Cannabis exposure in the prenatal and postnatal period can potentially disrupt normal development and increase vulnerability to drug addiction</a:t>
            </a:r>
          </a:p>
          <a:p>
            <a:pPr fontAlgn="base">
              <a:spcAft>
                <a:spcPts val="1000"/>
              </a:spcAft>
            </a:pPr>
            <a:r>
              <a:rPr lang="en-US" altLang="en-US" dirty="0">
                <a:solidFill>
                  <a:schemeClr val="tx1"/>
                </a:solidFill>
                <a:latin typeface="Lato" panose="020F0502020204030203" pitchFamily="34" charset="77"/>
                <a:ea typeface="Noto Serif" panose="02020600060500020200" pitchFamily="18" charset="0"/>
                <a:cs typeface="Noto Serif" panose="02020600060500020200" pitchFamily="18" charset="0"/>
              </a:rPr>
              <a:t>Post-mortem human second trimester fetal brains prenatally exposed to marijuana had decreased dopamine receptors, especially males, and was dose-dependent </a:t>
            </a:r>
          </a:p>
          <a:p>
            <a:pPr fontAlgn="base">
              <a:spcAft>
                <a:spcPts val="1000"/>
              </a:spcAft>
            </a:pPr>
            <a:r>
              <a:rPr lang="en-US" altLang="en-US" dirty="0">
                <a:solidFill>
                  <a:schemeClr val="tx1"/>
                </a:solidFill>
                <a:latin typeface="Lato" panose="020F0502020204030203" pitchFamily="34" charset="77"/>
                <a:ea typeface="Noto Serif" panose="02020600060500020200" pitchFamily="18" charset="0"/>
                <a:cs typeface="Noto Serif" panose="02020600060500020200" pitchFamily="18" charset="0"/>
              </a:rPr>
              <a:t>Animal studies noted that offspring prenatally exposed to THC have enhanced heroin-seeking profiles</a:t>
            </a:r>
          </a:p>
        </p:txBody>
      </p:sp>
      <p:sp>
        <p:nvSpPr>
          <p:cNvPr id="7" name="TextBox 6"/>
          <p:cNvSpPr txBox="1"/>
          <p:nvPr/>
        </p:nvSpPr>
        <p:spPr>
          <a:xfrm>
            <a:off x="448520" y="4830826"/>
            <a:ext cx="6098655" cy="207749"/>
          </a:xfrm>
          <a:prstGeom prst="rect">
            <a:avLst/>
          </a:prstGeom>
          <a:noFill/>
        </p:spPr>
        <p:txBody>
          <a:bodyPr wrap="square" rtlCol="0">
            <a:spAutoFit/>
          </a:bodyPr>
          <a:lstStyle/>
          <a:p>
            <a:r>
              <a:rPr lang="en-US" sz="750" dirty="0">
                <a:latin typeface="Lato" charset="0"/>
                <a:ea typeface="Lato" charset="0"/>
                <a:cs typeface="Lato" charset="0"/>
              </a:rPr>
              <a:t>References: Hurd et al. J </a:t>
            </a:r>
            <a:r>
              <a:rPr lang="en-US" sz="750" dirty="0" err="1">
                <a:latin typeface="Lato" charset="0"/>
                <a:ea typeface="Lato" charset="0"/>
                <a:cs typeface="Lato" charset="0"/>
              </a:rPr>
              <a:t>Neurosci</a:t>
            </a:r>
            <a:r>
              <a:rPr lang="en-US" sz="750" dirty="0">
                <a:latin typeface="Lato" charset="0"/>
                <a:ea typeface="Lato" charset="0"/>
                <a:cs typeface="Lato" charset="0"/>
              </a:rPr>
              <a:t> 2019; Hurd et al. </a:t>
            </a:r>
            <a:r>
              <a:rPr lang="en-US" sz="750" dirty="0" err="1">
                <a:latin typeface="Lato" charset="0"/>
                <a:ea typeface="Lato" charset="0"/>
                <a:cs typeface="Lato" charset="0"/>
              </a:rPr>
              <a:t>Neurotoxicol</a:t>
            </a:r>
            <a:r>
              <a:rPr lang="en-US" sz="750" dirty="0">
                <a:latin typeface="Lato" charset="0"/>
                <a:ea typeface="Lato" charset="0"/>
                <a:cs typeface="Lato" charset="0"/>
              </a:rPr>
              <a:t> </a:t>
            </a:r>
            <a:r>
              <a:rPr lang="en-US" sz="750" dirty="0" err="1">
                <a:latin typeface="Lato" charset="0"/>
                <a:ea typeface="Lato" charset="0"/>
                <a:cs typeface="Lato" charset="0"/>
              </a:rPr>
              <a:t>Teratol</a:t>
            </a:r>
            <a:r>
              <a:rPr lang="en-US" sz="750" dirty="0">
                <a:latin typeface="Lato" charset="0"/>
                <a:ea typeface="Lato" charset="0"/>
                <a:cs typeface="Lato" charset="0"/>
              </a:rPr>
              <a:t> 2005; Spano et al. </a:t>
            </a:r>
            <a:r>
              <a:rPr lang="en-US" sz="750" dirty="0" err="1">
                <a:latin typeface="Lato" charset="0"/>
                <a:ea typeface="Lato" charset="0"/>
                <a:cs typeface="Lato" charset="0"/>
              </a:rPr>
              <a:t>Biol</a:t>
            </a:r>
            <a:r>
              <a:rPr lang="en-US" sz="750" dirty="0">
                <a:latin typeface="Lato" charset="0"/>
                <a:ea typeface="Lato" charset="0"/>
                <a:cs typeface="Lato" charset="0"/>
              </a:rPr>
              <a:t> Psychiatry 2007; </a:t>
            </a:r>
            <a:r>
              <a:rPr lang="en-US" sz="750" dirty="0" err="1">
                <a:latin typeface="Lato" charset="0"/>
                <a:ea typeface="Lato" charset="0"/>
                <a:cs typeface="Lato" charset="0"/>
              </a:rPr>
              <a:t>Tortoriello</a:t>
            </a:r>
            <a:r>
              <a:rPr lang="en-US" sz="750" dirty="0">
                <a:latin typeface="Lato" charset="0"/>
                <a:ea typeface="Lato" charset="0"/>
                <a:cs typeface="Lato" charset="0"/>
              </a:rPr>
              <a:t> et al. EMBO 2014</a:t>
            </a:r>
          </a:p>
        </p:txBody>
      </p:sp>
      <p:sp>
        <p:nvSpPr>
          <p:cNvPr id="2" name="Title 1">
            <a:extLst>
              <a:ext uri="{FF2B5EF4-FFF2-40B4-BE49-F238E27FC236}">
                <a16:creationId xmlns:a16="http://schemas.microsoft.com/office/drawing/2014/main" id="{24D7563B-721D-F05D-25DF-04BFA85E181F}"/>
              </a:ext>
            </a:extLst>
          </p:cNvPr>
          <p:cNvSpPr txBox="1">
            <a:spLocks/>
          </p:cNvSpPr>
          <p:nvPr/>
        </p:nvSpPr>
        <p:spPr>
          <a:xfrm>
            <a:off x="275527" y="-331606"/>
            <a:ext cx="8868473" cy="993252"/>
          </a:xfrm>
          <a:prstGeom prst="rect">
            <a:avLst/>
          </a:prstGeom>
        </p:spPr>
        <p:txBody>
          <a:bodyPr vert="horz" lIns="91355" tIns="45678" rIns="91355" bIns="45678"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197" dirty="0">
                <a:latin typeface="Lato" panose="020F0502020204030203" pitchFamily="34" charset="0"/>
                <a:ea typeface="Lato" panose="020F0502020204030203" pitchFamily="34" charset="0"/>
                <a:cs typeface="Lato" panose="020F0502020204030203" pitchFamily="34" charset="0"/>
              </a:rPr>
              <a:t>Offspring Vulnerability to Drug Addiction</a:t>
            </a:r>
          </a:p>
        </p:txBody>
      </p:sp>
      <p:cxnSp>
        <p:nvCxnSpPr>
          <p:cNvPr id="3" name="Straight Connector 2">
            <a:extLst>
              <a:ext uri="{FF2B5EF4-FFF2-40B4-BE49-F238E27FC236}">
                <a16:creationId xmlns:a16="http://schemas.microsoft.com/office/drawing/2014/main" id="{9A344DB1-1EC5-CE85-C66D-6D9F796712BE}"/>
              </a:ext>
            </a:extLst>
          </p:cNvPr>
          <p:cNvCxnSpPr>
            <a:cxnSpLocks/>
          </p:cNvCxnSpPr>
          <p:nvPr/>
        </p:nvCxnSpPr>
        <p:spPr>
          <a:xfrm>
            <a:off x="408179" y="733086"/>
            <a:ext cx="81357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326300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2168C6-F63C-0E13-D910-10E3DC8DD5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4486" y="53247"/>
            <a:ext cx="1585285" cy="1965753"/>
          </a:xfrm>
          <a:prstGeom prst="rect">
            <a:avLst/>
          </a:prstGeom>
        </p:spPr>
      </p:pic>
      <p:sp>
        <p:nvSpPr>
          <p:cNvPr id="2196" name="Google Shape;2741;p35"/>
          <p:cNvSpPr txBox="1"/>
          <p:nvPr/>
        </p:nvSpPr>
        <p:spPr>
          <a:xfrm>
            <a:off x="243830" y="4687951"/>
            <a:ext cx="8759433" cy="491954"/>
          </a:xfrm>
          <a:prstGeom prst="rect">
            <a:avLst/>
          </a:prstGeom>
          <a:ln w="12700">
            <a:miter lim="400000"/>
          </a:ln>
          <a:extLst>
            <a:ext uri="{C572A759-6A51-4108-AA02-DFA0A04FC94B}">
              <ma14:wrappingTextBoxFlag xmlns="" xmlns:ma14="http://schemas.microsoft.com/office/mac/drawingml/2011/main" val="1"/>
            </a:ext>
          </a:extLst>
        </p:spPr>
        <p:txBody>
          <a:bodyPr wrap="square" lIns="91339" tIns="91339" rIns="91339" bIns="91339">
            <a:spAutoFit/>
          </a:bodyPr>
          <a:lstStyle>
            <a:lvl1pPr>
              <a:defRPr sz="600">
                <a:solidFill>
                  <a:srgbClr val="354952"/>
                </a:solidFill>
              </a:defRPr>
            </a:lvl1pPr>
          </a:lstStyle>
          <a:p>
            <a:r>
              <a:rPr sz="999" dirty="0">
                <a:solidFill>
                  <a:schemeClr val="tx1"/>
                </a:solidFill>
                <a:latin typeface="Lato" panose="020F0502020204030203" pitchFamily="34" charset="77"/>
              </a:rPr>
              <a:t>References</a:t>
            </a:r>
            <a:r>
              <a:rPr lang="en-US" sz="999" dirty="0">
                <a:solidFill>
                  <a:schemeClr val="tx1"/>
                </a:solidFill>
                <a:latin typeface="Lato" panose="020F0502020204030203" pitchFamily="34" charset="77"/>
              </a:rPr>
              <a:t> Lee et al. 2021 Scientific Reports; Robinson et al. 2022 Cannabis and Cannabinoid Research; El </a:t>
            </a:r>
            <a:r>
              <a:rPr lang="en-US" sz="999" dirty="0" err="1">
                <a:solidFill>
                  <a:schemeClr val="tx1"/>
                </a:solidFill>
                <a:latin typeface="Lato" panose="020F0502020204030203" pitchFamily="34" charset="77"/>
              </a:rPr>
              <a:t>Marroun</a:t>
            </a:r>
            <a:r>
              <a:rPr lang="en-US" sz="999" dirty="0">
                <a:solidFill>
                  <a:schemeClr val="tx1"/>
                </a:solidFill>
                <a:latin typeface="Lato" panose="020F0502020204030203" pitchFamily="34" charset="77"/>
              </a:rPr>
              <a:t> et al. 2010 Early Hum Dev; van Gelder et al. 2010 Drug Alcohol Depend. ; Williams et al. 2004 Birth Defects Research;  Downing et al. 2009 Cardiology in the Young</a:t>
            </a:r>
            <a:endParaRPr sz="999" dirty="0">
              <a:solidFill>
                <a:schemeClr val="tx1"/>
              </a:solidFill>
              <a:latin typeface="Lato" panose="020F0502020204030203" pitchFamily="34" charset="77"/>
            </a:endParaRPr>
          </a:p>
        </p:txBody>
      </p:sp>
      <p:sp>
        <p:nvSpPr>
          <p:cNvPr id="2" name="Title 1">
            <a:extLst>
              <a:ext uri="{FF2B5EF4-FFF2-40B4-BE49-F238E27FC236}">
                <a16:creationId xmlns:a16="http://schemas.microsoft.com/office/drawing/2014/main" id="{0FAA20A1-D123-FE33-00DD-325E12B9BC4C}"/>
              </a:ext>
            </a:extLst>
          </p:cNvPr>
          <p:cNvSpPr txBox="1">
            <a:spLocks/>
          </p:cNvSpPr>
          <p:nvPr/>
        </p:nvSpPr>
        <p:spPr>
          <a:xfrm>
            <a:off x="243830" y="261887"/>
            <a:ext cx="7525821" cy="856457"/>
          </a:xfrm>
          <a:prstGeom prst="rect">
            <a:avLst/>
          </a:prstGeom>
        </p:spPr>
        <p:txBody>
          <a:bodyPr vert="horz" lIns="68517" tIns="34258" rIns="68517" bIns="34258" rtlCol="0" anchor="ctr">
            <a:noAutofit/>
          </a:bodyPr>
          <a:lstStyle>
            <a:lvl1pPr algn="ctr" defTabSz="457200" rtl="0" eaLnBrk="1" latinLnBrk="0" hangingPunct="1">
              <a:spcBef>
                <a:spcPct val="0"/>
              </a:spcBef>
              <a:buNone/>
              <a:defRPr sz="4400" b="0" i="0" kern="1200">
                <a:solidFill>
                  <a:schemeClr val="accent1"/>
                </a:solidFill>
                <a:latin typeface="Lato Regular"/>
                <a:ea typeface="+mj-ea"/>
                <a:cs typeface="Lato Regular"/>
              </a:defRPr>
            </a:lvl1pPr>
          </a:lstStyle>
          <a:p>
            <a:pPr algn="l"/>
            <a:r>
              <a:rPr lang="en-US" sz="3197" dirty="0">
                <a:solidFill>
                  <a:schemeClr val="tx1"/>
                </a:solidFill>
              </a:rPr>
              <a:t>Prenatal cannabis exposure can adversely impact the offspring cardiac system</a:t>
            </a:r>
          </a:p>
        </p:txBody>
      </p:sp>
      <p:sp>
        <p:nvSpPr>
          <p:cNvPr id="3" name="Content Placeholder 2">
            <a:extLst>
              <a:ext uri="{FF2B5EF4-FFF2-40B4-BE49-F238E27FC236}">
                <a16:creationId xmlns:a16="http://schemas.microsoft.com/office/drawing/2014/main" id="{E34DB058-110F-D79F-3D61-10150ADA7ADD}"/>
              </a:ext>
            </a:extLst>
          </p:cNvPr>
          <p:cNvSpPr txBox="1">
            <a:spLocks/>
          </p:cNvSpPr>
          <p:nvPr/>
        </p:nvSpPr>
        <p:spPr>
          <a:xfrm>
            <a:off x="122319" y="1559852"/>
            <a:ext cx="8899361" cy="2496004"/>
          </a:xfrm>
          <a:prstGeom prst="rect">
            <a:avLst/>
          </a:prstGeom>
        </p:spPr>
        <p:txBody>
          <a:bodyPr spcFirstLastPara="1" vert="horz" wrap="square" lIns="91355" tIns="91340" rIns="91340" bIns="91340" rtlCol="0" anchor="t" anchorCtr="0">
            <a:noAutofit/>
          </a:bodyPr>
          <a:lstStyle>
            <a:lvl1pPr marL="456789" lvl="0" indent="-342591" algn="l" defTabSz="685800" rtl="0" eaLnBrk="1" latinLnBrk="0" hangingPunct="1">
              <a:lnSpc>
                <a:spcPct val="90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3577" lvl="1" indent="-317214" algn="l" defTabSz="6858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2pPr>
            <a:lvl3pPr marL="1370366" lvl="2" indent="-317214" algn="l" defTabSz="685800" rtl="0" eaLnBrk="1" latinLnBrk="0" hangingPunct="1">
              <a:lnSpc>
                <a:spcPct val="90000"/>
              </a:lnSpc>
              <a:spcBef>
                <a:spcPts val="0"/>
              </a:spcBef>
              <a:spcAft>
                <a:spcPts val="0"/>
              </a:spcAft>
              <a:buSzPts val="1400"/>
              <a:buFont typeface="Arial" panose="020B0604020202020204" pitchFamily="34" charset="0"/>
              <a:buChar char="■"/>
              <a:defRPr sz="1500" kern="1200">
                <a:solidFill>
                  <a:schemeClr val="tx1"/>
                </a:solidFill>
                <a:latin typeface="+mn-lt"/>
                <a:ea typeface="+mn-ea"/>
                <a:cs typeface="+mn-cs"/>
              </a:defRPr>
            </a:lvl3pPr>
            <a:lvl4pPr marL="1827154" lvl="3" indent="-317214"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4pPr>
            <a:lvl5pPr marL="2283943" lvl="4" indent="-317214"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5pPr>
            <a:lvl6pPr marL="2740731" lvl="5" indent="-317214"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6pPr>
            <a:lvl7pPr marL="3197520" lvl="6" indent="-317214"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7pPr>
            <a:lvl8pPr marL="3654308" lvl="7" indent="-317214"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8pPr>
            <a:lvl9pPr marL="4111097" lvl="8" indent="-317214"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9pPr>
          </a:lstStyle>
          <a:p>
            <a:pPr>
              <a:lnSpc>
                <a:spcPct val="120000"/>
              </a:lnSpc>
              <a:buFont typeface="Arial" panose="020B0604020202020204" pitchFamily="34" charset="0"/>
              <a:buChar char="•"/>
            </a:pPr>
            <a:r>
              <a:rPr lang="en-US" sz="1798" dirty="0">
                <a:latin typeface="Lato" panose="020F0502020204030203" pitchFamily="34" charset="0"/>
                <a:ea typeface="Lato" panose="020F0502020204030203" pitchFamily="34" charset="0"/>
                <a:cs typeface="Lato" panose="020F0502020204030203" pitchFamily="34" charset="0"/>
              </a:rPr>
              <a:t>In human studies, continued maternal cannabis use in pregnancy </a:t>
            </a:r>
          </a:p>
          <a:p>
            <a:pPr marL="466305" indent="0">
              <a:lnSpc>
                <a:spcPct val="120000"/>
              </a:lnSpc>
              <a:buNone/>
            </a:pPr>
            <a:r>
              <a:rPr lang="en-US" sz="1798" dirty="0">
                <a:latin typeface="Lato" panose="020F0502020204030203" pitchFamily="34" charset="0"/>
                <a:ea typeface="Lato" panose="020F0502020204030203" pitchFamily="34" charset="0"/>
                <a:cs typeface="Lato" panose="020F0502020204030203" pitchFamily="34" charset="0"/>
              </a:rPr>
              <a:t>was associated with fetuses with smaller aortic diameters</a:t>
            </a:r>
          </a:p>
          <a:p>
            <a:pPr>
              <a:lnSpc>
                <a:spcPct val="120000"/>
              </a:lnSpc>
              <a:buFont typeface="Arial" panose="020B0604020202020204" pitchFamily="34" charset="0"/>
              <a:buChar char="•"/>
            </a:pPr>
            <a:endParaRPr lang="en-US" sz="999" dirty="0">
              <a:latin typeface="Lato" panose="020F0502020204030203" pitchFamily="34" charset="0"/>
              <a:ea typeface="Lato" panose="020F0502020204030203" pitchFamily="34" charset="0"/>
              <a:cs typeface="Lato" panose="020F0502020204030203" pitchFamily="34" charset="0"/>
            </a:endParaRPr>
          </a:p>
          <a:p>
            <a:pPr>
              <a:lnSpc>
                <a:spcPct val="120000"/>
              </a:lnSpc>
              <a:buFont typeface="Arial" panose="020B0604020202020204" pitchFamily="34" charset="0"/>
              <a:buChar char="•"/>
            </a:pPr>
            <a:r>
              <a:rPr lang="en-US" sz="1798" dirty="0">
                <a:latin typeface="Lato" panose="020F0502020204030203" pitchFamily="34" charset="0"/>
                <a:ea typeface="Lato" panose="020F0502020204030203" pitchFamily="34" charset="0"/>
                <a:cs typeface="Lato" panose="020F0502020204030203" pitchFamily="34" charset="0"/>
              </a:rPr>
              <a:t>Fetal cardiac anomalies (e.g., VSD, </a:t>
            </a:r>
            <a:r>
              <a:rPr lang="en-US" sz="1798" dirty="0" err="1">
                <a:latin typeface="Lato" panose="020F0502020204030203" pitchFamily="34" charset="0"/>
                <a:ea typeface="Lato" panose="020F0502020204030203" pitchFamily="34" charset="0"/>
                <a:cs typeface="Lato" panose="020F0502020204030203" pitchFamily="34" charset="0"/>
              </a:rPr>
              <a:t>Ebstein</a:t>
            </a:r>
            <a:r>
              <a:rPr lang="en-US" sz="1798" dirty="0">
                <a:latin typeface="Lato" panose="020F0502020204030203" pitchFamily="34" charset="0"/>
                <a:ea typeface="Lato" panose="020F0502020204030203" pitchFamily="34" charset="0"/>
                <a:cs typeface="Lato" panose="020F0502020204030203" pitchFamily="34" charset="0"/>
              </a:rPr>
              <a:t> anomaly) have been previously reported</a:t>
            </a:r>
          </a:p>
          <a:p>
            <a:pPr>
              <a:lnSpc>
                <a:spcPct val="120000"/>
              </a:lnSpc>
              <a:buFont typeface="Arial" panose="020B0604020202020204" pitchFamily="34" charset="0"/>
              <a:buChar char="•"/>
            </a:pPr>
            <a:endParaRPr lang="en-US" sz="999" dirty="0">
              <a:latin typeface="Lato" panose="020F0502020204030203" pitchFamily="34" charset="0"/>
              <a:ea typeface="Lato" panose="020F0502020204030203" pitchFamily="34" charset="0"/>
              <a:cs typeface="Lato" panose="020F0502020204030203" pitchFamily="34" charset="0"/>
            </a:endParaRPr>
          </a:p>
          <a:p>
            <a:pPr>
              <a:lnSpc>
                <a:spcPct val="120000"/>
              </a:lnSpc>
              <a:buFont typeface="Arial" panose="020B0604020202020204" pitchFamily="34" charset="0"/>
              <a:buChar char="•"/>
            </a:pPr>
            <a:r>
              <a:rPr lang="en-US" sz="1798" dirty="0">
                <a:latin typeface="Lato" panose="020F0502020204030203" pitchFamily="34" charset="0"/>
                <a:ea typeface="Lato" panose="020F0502020204030203" pitchFamily="34" charset="0"/>
                <a:cs typeface="Lato" panose="020F0502020204030203" pitchFamily="34" charset="0"/>
              </a:rPr>
              <a:t>In animal studies , maternal THC use was associated with fetal myocardial hyperplasia, valve thickening, ventricular septal defect, decreased heart-to-body weight ratio at birth, and impaired cardiac function early in life.</a:t>
            </a:r>
          </a:p>
        </p:txBody>
      </p:sp>
      <p:cxnSp>
        <p:nvCxnSpPr>
          <p:cNvPr id="4" name="Straight Connector 3">
            <a:extLst>
              <a:ext uri="{FF2B5EF4-FFF2-40B4-BE49-F238E27FC236}">
                <a16:creationId xmlns:a16="http://schemas.microsoft.com/office/drawing/2014/main" id="{786B9FC8-8612-6D99-E64C-49F8ED01F3CF}"/>
              </a:ext>
            </a:extLst>
          </p:cNvPr>
          <p:cNvCxnSpPr>
            <a:cxnSpLocks/>
          </p:cNvCxnSpPr>
          <p:nvPr/>
        </p:nvCxnSpPr>
        <p:spPr>
          <a:xfrm>
            <a:off x="282728" y="1308929"/>
            <a:ext cx="71610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6" name="Google Shape;2741;p35"/>
          <p:cNvSpPr txBox="1"/>
          <p:nvPr/>
        </p:nvSpPr>
        <p:spPr>
          <a:xfrm>
            <a:off x="282728" y="4573264"/>
            <a:ext cx="8477231" cy="645700"/>
          </a:xfrm>
          <a:prstGeom prst="rect">
            <a:avLst/>
          </a:prstGeom>
          <a:ln w="12700">
            <a:miter lim="400000"/>
          </a:ln>
          <a:extLst>
            <a:ext uri="{C572A759-6A51-4108-AA02-DFA0A04FC94B}">
              <ma14:wrappingTextBoxFlag xmlns="" xmlns:ma14="http://schemas.microsoft.com/office/mac/drawingml/2011/main" val="1"/>
            </a:ext>
          </a:extLst>
        </p:spPr>
        <p:txBody>
          <a:bodyPr wrap="square" lIns="91339" tIns="91339" rIns="91339" bIns="91339">
            <a:spAutoFit/>
          </a:bodyPr>
          <a:lstStyle>
            <a:lvl1pPr>
              <a:defRPr sz="600">
                <a:solidFill>
                  <a:srgbClr val="354952"/>
                </a:solidFill>
              </a:defRPr>
            </a:lvl1pPr>
          </a:lstStyle>
          <a:p>
            <a:r>
              <a:rPr sz="999" dirty="0">
                <a:solidFill>
                  <a:schemeClr val="tx1"/>
                </a:solidFill>
                <a:latin typeface="Lato" panose="020F0502020204030203" pitchFamily="34" charset="77"/>
              </a:rPr>
              <a:t>References:</a:t>
            </a:r>
            <a:r>
              <a:rPr lang="en-US" sz="999" dirty="0">
                <a:solidFill>
                  <a:schemeClr val="tx1"/>
                </a:solidFill>
                <a:latin typeface="Lato" panose="020F0502020204030203" pitchFamily="34" charset="77"/>
              </a:rPr>
              <a:t> </a:t>
            </a:r>
            <a:r>
              <a:rPr lang="en-US" sz="999" dirty="0">
                <a:solidFill>
                  <a:schemeClr val="tx1"/>
                </a:solidFill>
                <a:latin typeface="Lato" panose="020F0502020204030203" pitchFamily="34" charset="77"/>
                <a:ea typeface="Lato" panose="020F0502020204030203" pitchFamily="34" charset="0"/>
                <a:cs typeface="Lato" panose="020F0502020204030203" pitchFamily="34" charset="0"/>
              </a:rPr>
              <a:t>Molnar et al. 2018 </a:t>
            </a:r>
            <a:r>
              <a:rPr lang="en-US" sz="999" dirty="0" err="1">
                <a:solidFill>
                  <a:schemeClr val="tx1"/>
                </a:solidFill>
                <a:latin typeface="Lato" panose="020F0502020204030203" pitchFamily="34" charset="77"/>
                <a:ea typeface="Lato" panose="020F0502020204030203" pitchFamily="34" charset="0"/>
                <a:cs typeface="Lato" panose="020F0502020204030203" pitchFamily="34" charset="0"/>
              </a:rPr>
              <a:t>Neurotoxicol</a:t>
            </a:r>
            <a:r>
              <a:rPr lang="en-US" sz="999" dirty="0">
                <a:solidFill>
                  <a:schemeClr val="tx1"/>
                </a:solidFill>
                <a:latin typeface="Lato" panose="020F0502020204030203" pitchFamily="34" charset="77"/>
                <a:ea typeface="Lato" panose="020F0502020204030203" pitchFamily="34" charset="0"/>
                <a:cs typeface="Lato" panose="020F0502020204030203" pitchFamily="34" charset="0"/>
              </a:rPr>
              <a:t> </a:t>
            </a:r>
            <a:r>
              <a:rPr lang="en-US" sz="999" dirty="0" err="1">
                <a:solidFill>
                  <a:schemeClr val="tx1"/>
                </a:solidFill>
                <a:latin typeface="Lato" panose="020F0502020204030203" pitchFamily="34" charset="77"/>
                <a:ea typeface="Lato" panose="020F0502020204030203" pitchFamily="34" charset="0"/>
                <a:cs typeface="Lato" panose="020F0502020204030203" pitchFamily="34" charset="0"/>
              </a:rPr>
              <a:t>Teratol</a:t>
            </a:r>
            <a:r>
              <a:rPr lang="en-US" sz="999" dirty="0">
                <a:solidFill>
                  <a:schemeClr val="tx1"/>
                </a:solidFill>
                <a:latin typeface="Lato" panose="020F0502020204030203" pitchFamily="34" charset="77"/>
                <a:ea typeface="Lato" panose="020F0502020204030203" pitchFamily="34" charset="0"/>
                <a:cs typeface="Lato" panose="020F0502020204030203" pitchFamily="34" charset="0"/>
              </a:rPr>
              <a:t>; </a:t>
            </a:r>
            <a:r>
              <a:rPr lang="en-US" sz="999" dirty="0" err="1">
                <a:solidFill>
                  <a:schemeClr val="tx1"/>
                </a:solidFill>
                <a:latin typeface="Lato" panose="020F0502020204030203" pitchFamily="34" charset="77"/>
                <a:ea typeface="Lato" panose="020F0502020204030203" pitchFamily="34" charset="0"/>
                <a:cs typeface="Lato" panose="020F0502020204030203" pitchFamily="34" charset="0"/>
              </a:rPr>
              <a:t>Krasteva</a:t>
            </a:r>
            <a:r>
              <a:rPr lang="en-US" sz="999" dirty="0">
                <a:solidFill>
                  <a:schemeClr val="tx1"/>
                </a:solidFill>
                <a:latin typeface="Lato" panose="020F0502020204030203" pitchFamily="34" charset="77"/>
                <a:ea typeface="Lato" panose="020F0502020204030203" pitchFamily="34" charset="0"/>
                <a:cs typeface="Lato" panose="020F0502020204030203" pitchFamily="34" charset="0"/>
              </a:rPr>
              <a:t> et al. 2010 Biotechnology and Biotechnological Equipment; </a:t>
            </a:r>
            <a:r>
              <a:rPr lang="en-US" sz="999" dirty="0" err="1">
                <a:solidFill>
                  <a:schemeClr val="tx1"/>
                </a:solidFill>
                <a:latin typeface="Lato" panose="020F0502020204030203" pitchFamily="34" charset="77"/>
                <a:ea typeface="Lato" panose="020F0502020204030203" pitchFamily="34" charset="0"/>
                <a:cs typeface="Lato" panose="020F0502020204030203" pitchFamily="34" charset="0"/>
              </a:rPr>
              <a:t>Kicman</a:t>
            </a:r>
            <a:r>
              <a:rPr lang="en-US" sz="999" dirty="0">
                <a:solidFill>
                  <a:schemeClr val="tx1"/>
                </a:solidFill>
                <a:latin typeface="Lato" panose="020F0502020204030203" pitchFamily="34" charset="77"/>
                <a:ea typeface="Lato" panose="020F0502020204030203" pitchFamily="34" charset="0"/>
                <a:cs typeface="Lato" panose="020F0502020204030203" pitchFamily="34" charset="0"/>
              </a:rPr>
              <a:t> et al. 2021 </a:t>
            </a:r>
            <a:r>
              <a:rPr lang="en-US" sz="999" dirty="0" err="1">
                <a:solidFill>
                  <a:schemeClr val="tx1"/>
                </a:solidFill>
                <a:latin typeface="Lato" panose="020F0502020204030203" pitchFamily="34" charset="77"/>
                <a:ea typeface="Lato" panose="020F0502020204030203" pitchFamily="34" charset="0"/>
                <a:cs typeface="Lato" panose="020F0502020204030203" pitchFamily="34" charset="0"/>
              </a:rPr>
              <a:t>Eur</a:t>
            </a:r>
            <a:r>
              <a:rPr lang="en-US" sz="999" dirty="0">
                <a:solidFill>
                  <a:schemeClr val="tx1"/>
                </a:solidFill>
                <a:latin typeface="Lato" panose="020F0502020204030203" pitchFamily="34" charset="77"/>
                <a:ea typeface="Lato" panose="020F0502020204030203" pitchFamily="34" charset="0"/>
                <a:cs typeface="Lato" panose="020F0502020204030203" pitchFamily="34" charset="0"/>
              </a:rPr>
              <a:t> J </a:t>
            </a:r>
            <a:r>
              <a:rPr lang="en-US" sz="999" dirty="0" err="1">
                <a:solidFill>
                  <a:schemeClr val="tx1"/>
                </a:solidFill>
                <a:latin typeface="Lato" panose="020F0502020204030203" pitchFamily="34" charset="77"/>
                <a:ea typeface="Lato" panose="020F0502020204030203" pitchFamily="34" charset="0"/>
                <a:cs typeface="Lato" panose="020F0502020204030203" pitchFamily="34" charset="0"/>
              </a:rPr>
              <a:t>Pharmacol</a:t>
            </a:r>
            <a:r>
              <a:rPr lang="en-US" sz="999" dirty="0">
                <a:solidFill>
                  <a:schemeClr val="tx1"/>
                </a:solidFill>
                <a:latin typeface="Lato" panose="020F0502020204030203" pitchFamily="34" charset="77"/>
                <a:ea typeface="Lato" panose="020F0502020204030203" pitchFamily="34" charset="0"/>
                <a:cs typeface="Lato" panose="020F0502020204030203" pitchFamily="34" charset="0"/>
              </a:rPr>
              <a:t>; Turcotte et al. 2016 Front </a:t>
            </a:r>
            <a:r>
              <a:rPr lang="en-US" sz="999" dirty="0" err="1">
                <a:solidFill>
                  <a:schemeClr val="tx1"/>
                </a:solidFill>
                <a:latin typeface="Lato" panose="020F0502020204030203" pitchFamily="34" charset="77"/>
                <a:ea typeface="Lato" panose="020F0502020204030203" pitchFamily="34" charset="0"/>
                <a:cs typeface="Lato" panose="020F0502020204030203" pitchFamily="34" charset="0"/>
              </a:rPr>
              <a:t>Pharmacol</a:t>
            </a:r>
            <a:r>
              <a:rPr lang="en-US" sz="999" dirty="0">
                <a:solidFill>
                  <a:schemeClr val="tx1"/>
                </a:solidFill>
                <a:latin typeface="Lato" panose="020F0502020204030203" pitchFamily="34" charset="77"/>
                <a:ea typeface="Lato" panose="020F0502020204030203" pitchFamily="34" charset="0"/>
                <a:cs typeface="Lato" panose="020F0502020204030203" pitchFamily="34" charset="0"/>
              </a:rPr>
              <a:t>; Wenzel et al. 2013 PNAS; </a:t>
            </a:r>
            <a:r>
              <a:rPr lang="en-US" sz="999" dirty="0" err="1">
                <a:solidFill>
                  <a:schemeClr val="tx1"/>
                </a:solidFill>
                <a:latin typeface="Lato" panose="020F0502020204030203" pitchFamily="34" charset="77"/>
                <a:ea typeface="Lato" panose="020F0502020204030203" pitchFamily="34" charset="0"/>
                <a:cs typeface="Lato" panose="020F0502020204030203" pitchFamily="34" charset="0"/>
              </a:rPr>
              <a:t>Staiano</a:t>
            </a:r>
            <a:r>
              <a:rPr lang="en-US" sz="999" dirty="0">
                <a:solidFill>
                  <a:schemeClr val="tx1"/>
                </a:solidFill>
                <a:latin typeface="Lato" panose="020F0502020204030203" pitchFamily="34" charset="77"/>
                <a:ea typeface="Lato" panose="020F0502020204030203" pitchFamily="34" charset="0"/>
                <a:cs typeface="Lato" panose="020F0502020204030203" pitchFamily="34" charset="0"/>
              </a:rPr>
              <a:t> et al. 2016 J </a:t>
            </a:r>
            <a:r>
              <a:rPr lang="en-US" sz="999" dirty="0" err="1">
                <a:solidFill>
                  <a:schemeClr val="tx1"/>
                </a:solidFill>
                <a:latin typeface="Lato" panose="020F0502020204030203" pitchFamily="34" charset="77"/>
                <a:ea typeface="Lato" panose="020F0502020204030203" pitchFamily="34" charset="0"/>
                <a:cs typeface="Lato" panose="020F0502020204030203" pitchFamily="34" charset="0"/>
              </a:rPr>
              <a:t>Leukoc</a:t>
            </a:r>
            <a:r>
              <a:rPr lang="en-US" sz="999" dirty="0">
                <a:solidFill>
                  <a:schemeClr val="tx1"/>
                </a:solidFill>
                <a:latin typeface="Lato" panose="020F0502020204030203" pitchFamily="34" charset="77"/>
                <a:ea typeface="Lato" panose="020F0502020204030203" pitchFamily="34" charset="0"/>
                <a:cs typeface="Lato" panose="020F0502020204030203" pitchFamily="34" charset="0"/>
              </a:rPr>
              <a:t> Biol; Ramer et al. 2014 </a:t>
            </a:r>
            <a:r>
              <a:rPr lang="en-US" sz="999" dirty="0" err="1">
                <a:solidFill>
                  <a:schemeClr val="tx1"/>
                </a:solidFill>
                <a:latin typeface="Lato" panose="020F0502020204030203" pitchFamily="34" charset="77"/>
                <a:ea typeface="Lato" panose="020F0502020204030203" pitchFamily="34" charset="0"/>
                <a:cs typeface="Lato" panose="020F0502020204030203" pitchFamily="34" charset="0"/>
              </a:rPr>
              <a:t>Biochem</a:t>
            </a:r>
            <a:r>
              <a:rPr lang="en-US" sz="999" dirty="0">
                <a:solidFill>
                  <a:schemeClr val="tx1"/>
                </a:solidFill>
                <a:latin typeface="Lato" panose="020F0502020204030203" pitchFamily="34" charset="77"/>
                <a:ea typeface="Lato" panose="020F0502020204030203" pitchFamily="34" charset="0"/>
                <a:cs typeface="Lato" panose="020F0502020204030203" pitchFamily="34" charset="0"/>
              </a:rPr>
              <a:t> </a:t>
            </a:r>
            <a:r>
              <a:rPr lang="en-US" sz="999" dirty="0" err="1">
                <a:solidFill>
                  <a:schemeClr val="tx1"/>
                </a:solidFill>
                <a:latin typeface="Lato" panose="020F0502020204030203" pitchFamily="34" charset="77"/>
                <a:ea typeface="Lato" panose="020F0502020204030203" pitchFamily="34" charset="0"/>
                <a:cs typeface="Lato" panose="020F0502020204030203" pitchFamily="34" charset="0"/>
              </a:rPr>
              <a:t>Pharmacol</a:t>
            </a:r>
            <a:endParaRPr lang="en-US" sz="999" dirty="0">
              <a:solidFill>
                <a:schemeClr val="tx1"/>
              </a:solidFill>
              <a:latin typeface="Lato" panose="020F0502020204030203" pitchFamily="34" charset="77"/>
              <a:ea typeface="Lato" panose="020F0502020204030203" pitchFamily="34" charset="0"/>
              <a:cs typeface="Lato" panose="020F0502020204030203" pitchFamily="34" charset="0"/>
            </a:endParaRPr>
          </a:p>
          <a:p>
            <a:endParaRPr sz="999" dirty="0">
              <a:solidFill>
                <a:schemeClr val="tx1"/>
              </a:solidFill>
              <a:latin typeface="Lato" panose="020F0502020204030203" pitchFamily="34" charset="77"/>
            </a:endParaRPr>
          </a:p>
        </p:txBody>
      </p:sp>
      <p:pic>
        <p:nvPicPr>
          <p:cNvPr id="5" name="Picture 4">
            <a:extLst>
              <a:ext uri="{FF2B5EF4-FFF2-40B4-BE49-F238E27FC236}">
                <a16:creationId xmlns:a16="http://schemas.microsoft.com/office/drawing/2014/main" id="{96DB0E40-97D5-A868-B83A-83A84B99E7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3300" y="15757"/>
            <a:ext cx="2072995" cy="2176175"/>
          </a:xfrm>
          <a:prstGeom prst="rect">
            <a:avLst/>
          </a:prstGeom>
        </p:spPr>
      </p:pic>
      <p:sp>
        <p:nvSpPr>
          <p:cNvPr id="2" name="Title 1">
            <a:extLst>
              <a:ext uri="{FF2B5EF4-FFF2-40B4-BE49-F238E27FC236}">
                <a16:creationId xmlns:a16="http://schemas.microsoft.com/office/drawing/2014/main" id="{0FAA20A1-D123-FE33-00DD-325E12B9BC4C}"/>
              </a:ext>
            </a:extLst>
          </p:cNvPr>
          <p:cNvSpPr txBox="1">
            <a:spLocks/>
          </p:cNvSpPr>
          <p:nvPr/>
        </p:nvSpPr>
        <p:spPr>
          <a:xfrm>
            <a:off x="282729" y="247387"/>
            <a:ext cx="7050079" cy="856457"/>
          </a:xfrm>
          <a:prstGeom prst="rect">
            <a:avLst/>
          </a:prstGeom>
        </p:spPr>
        <p:txBody>
          <a:bodyPr vert="horz" lIns="68517" tIns="34258" rIns="68517" bIns="34258" rtlCol="0" anchor="ctr">
            <a:noAutofit/>
          </a:bodyPr>
          <a:lstStyle>
            <a:lvl1pPr algn="ctr" defTabSz="457200" rtl="0" eaLnBrk="1" latinLnBrk="0" hangingPunct="1">
              <a:spcBef>
                <a:spcPct val="0"/>
              </a:spcBef>
              <a:buNone/>
              <a:defRPr sz="4400" b="0" i="0" kern="1200">
                <a:solidFill>
                  <a:schemeClr val="accent1"/>
                </a:solidFill>
                <a:latin typeface="Lato Regular"/>
                <a:ea typeface="+mj-ea"/>
                <a:cs typeface="Lato Regular"/>
              </a:defRPr>
            </a:lvl1pPr>
          </a:lstStyle>
          <a:p>
            <a:pPr algn="l"/>
            <a:r>
              <a:rPr lang="en-US" sz="3197" dirty="0">
                <a:solidFill>
                  <a:schemeClr val="tx1"/>
                </a:solidFill>
              </a:rPr>
              <a:t>Limited data on </a:t>
            </a:r>
            <a:r>
              <a:rPr lang="en-US" sz="3197" i="1" dirty="0">
                <a:solidFill>
                  <a:schemeClr val="tx1"/>
                </a:solidFill>
              </a:rPr>
              <a:t>in utero </a:t>
            </a:r>
            <a:r>
              <a:rPr lang="en-US" sz="3197" dirty="0">
                <a:solidFill>
                  <a:schemeClr val="tx1"/>
                </a:solidFill>
              </a:rPr>
              <a:t>cannabis use and offspring respiratory health</a:t>
            </a:r>
          </a:p>
        </p:txBody>
      </p:sp>
      <p:sp>
        <p:nvSpPr>
          <p:cNvPr id="3" name="Content Placeholder 2">
            <a:extLst>
              <a:ext uri="{FF2B5EF4-FFF2-40B4-BE49-F238E27FC236}">
                <a16:creationId xmlns:a16="http://schemas.microsoft.com/office/drawing/2014/main" id="{E34DB058-110F-D79F-3D61-10150ADA7ADD}"/>
              </a:ext>
            </a:extLst>
          </p:cNvPr>
          <p:cNvSpPr txBox="1">
            <a:spLocks/>
          </p:cNvSpPr>
          <p:nvPr/>
        </p:nvSpPr>
        <p:spPr>
          <a:xfrm>
            <a:off x="144842" y="1514015"/>
            <a:ext cx="7050078" cy="2921878"/>
          </a:xfrm>
          <a:prstGeom prst="rect">
            <a:avLst/>
          </a:prstGeom>
        </p:spPr>
        <p:txBody>
          <a:bodyPr spcFirstLastPara="1" vert="horz" wrap="square" lIns="91340" tIns="91340" rIns="91340" bIns="91340" rtlCol="0" anchor="t" anchorCtr="0">
            <a:normAutofit/>
          </a:bodyPr>
          <a:lstStyle>
            <a:lvl1pPr marL="456789" lvl="0" indent="-342591" algn="l" defTabSz="685800" rtl="0" eaLnBrk="1" latinLnBrk="0" hangingPunct="1">
              <a:lnSpc>
                <a:spcPct val="90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3577" lvl="1" indent="-317214" algn="l" defTabSz="6858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2pPr>
            <a:lvl3pPr marL="1370366" lvl="2" indent="-317214" algn="l" defTabSz="685800" rtl="0" eaLnBrk="1" latinLnBrk="0" hangingPunct="1">
              <a:lnSpc>
                <a:spcPct val="90000"/>
              </a:lnSpc>
              <a:spcBef>
                <a:spcPts val="0"/>
              </a:spcBef>
              <a:spcAft>
                <a:spcPts val="0"/>
              </a:spcAft>
              <a:buSzPts val="1400"/>
              <a:buFont typeface="Arial" panose="020B0604020202020204" pitchFamily="34" charset="0"/>
              <a:buChar char="■"/>
              <a:defRPr sz="1500" kern="1200">
                <a:solidFill>
                  <a:schemeClr val="tx1"/>
                </a:solidFill>
                <a:latin typeface="+mn-lt"/>
                <a:ea typeface="+mn-ea"/>
                <a:cs typeface="+mn-cs"/>
              </a:defRPr>
            </a:lvl3pPr>
            <a:lvl4pPr marL="1827154" lvl="3" indent="-317214"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4pPr>
            <a:lvl5pPr marL="2283943" lvl="4" indent="-317214"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5pPr>
            <a:lvl6pPr marL="2740731" lvl="5" indent="-317214"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6pPr>
            <a:lvl7pPr marL="3197520" lvl="6" indent="-317214"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7pPr>
            <a:lvl8pPr marL="3654308" lvl="7" indent="-317214"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8pPr>
            <a:lvl9pPr marL="4111097" lvl="8" indent="-317214"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9pPr>
          </a:lstStyle>
          <a:p>
            <a:pPr>
              <a:lnSpc>
                <a:spcPct val="120000"/>
              </a:lnSpc>
              <a:spcAft>
                <a:spcPts val="1199"/>
              </a:spcAft>
              <a:buFont typeface="Arial" panose="020B0604020202020204" pitchFamily="34" charset="0"/>
              <a:buChar char="•"/>
            </a:pPr>
            <a:r>
              <a:rPr lang="en-US" sz="1798" dirty="0">
                <a:latin typeface="Lato" panose="020F0502020204030203" pitchFamily="34" charset="0"/>
                <a:ea typeface="Lato" panose="020F0502020204030203" pitchFamily="34" charset="0"/>
                <a:cs typeface="Lato" panose="020F0502020204030203" pitchFamily="34" charset="0"/>
              </a:rPr>
              <a:t>CB1 receptor expression are present on airway epithelial cells, alveolar type II cells, parenchymal cells and vascular cells</a:t>
            </a:r>
          </a:p>
          <a:p>
            <a:pPr>
              <a:lnSpc>
                <a:spcPct val="120000"/>
              </a:lnSpc>
              <a:spcAft>
                <a:spcPts val="1199"/>
              </a:spcAft>
              <a:buFont typeface="Arial" panose="020B0604020202020204" pitchFamily="34" charset="0"/>
              <a:buChar char="•"/>
            </a:pPr>
            <a:r>
              <a:rPr lang="en-US" sz="1798" dirty="0">
                <a:latin typeface="Lato" panose="020F0502020204030203" pitchFamily="34" charset="0"/>
                <a:ea typeface="Lato" panose="020F0502020204030203" pitchFamily="34" charset="0"/>
                <a:cs typeface="Lato" panose="020F0502020204030203" pitchFamily="34" charset="0"/>
              </a:rPr>
              <a:t>THC can inhibit lung angiogenesis</a:t>
            </a:r>
          </a:p>
          <a:p>
            <a:pPr>
              <a:lnSpc>
                <a:spcPct val="120000"/>
              </a:lnSpc>
              <a:spcAft>
                <a:spcPts val="1199"/>
              </a:spcAft>
              <a:buFont typeface="Arial" panose="020B0604020202020204" pitchFamily="34" charset="0"/>
              <a:buChar char="•"/>
            </a:pPr>
            <a:r>
              <a:rPr lang="en-US" sz="1798" dirty="0">
                <a:latin typeface="Lato" panose="020F0502020204030203" pitchFamily="34" charset="0"/>
                <a:ea typeface="Lato" panose="020F0502020204030203" pitchFamily="34" charset="0"/>
                <a:cs typeface="Lato" panose="020F0502020204030203" pitchFamily="34" charset="0"/>
              </a:rPr>
              <a:t>Prenatal cannabis use is linked to increased M2 macrophage polarization and levels of childhood secretory immunoglobulin A</a:t>
            </a:r>
          </a:p>
          <a:p>
            <a:pPr>
              <a:lnSpc>
                <a:spcPct val="120000"/>
              </a:lnSpc>
              <a:spcAft>
                <a:spcPts val="1199"/>
              </a:spcAft>
              <a:buFont typeface="Arial" panose="020B0604020202020204" pitchFamily="34" charset="0"/>
              <a:buChar char="•"/>
            </a:pPr>
            <a:r>
              <a:rPr lang="en-US" sz="1798" dirty="0">
                <a:latin typeface="Lato" panose="020F0502020204030203" pitchFamily="34" charset="0"/>
                <a:ea typeface="Lato" panose="020F0502020204030203" pitchFamily="34" charset="0"/>
                <a:cs typeface="Lato" panose="020F0502020204030203" pitchFamily="34" charset="0"/>
              </a:rPr>
              <a:t>Decreased lung volume </a:t>
            </a:r>
          </a:p>
        </p:txBody>
      </p:sp>
      <p:cxnSp>
        <p:nvCxnSpPr>
          <p:cNvPr id="4" name="Straight Connector 3">
            <a:extLst>
              <a:ext uri="{FF2B5EF4-FFF2-40B4-BE49-F238E27FC236}">
                <a16:creationId xmlns:a16="http://schemas.microsoft.com/office/drawing/2014/main" id="{D59BEFC2-A251-F1A4-3319-1D90905A7E7F}"/>
              </a:ext>
            </a:extLst>
          </p:cNvPr>
          <p:cNvCxnSpPr>
            <a:cxnSpLocks/>
          </p:cNvCxnSpPr>
          <p:nvPr/>
        </p:nvCxnSpPr>
        <p:spPr>
          <a:xfrm>
            <a:off x="282728" y="1308929"/>
            <a:ext cx="67181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066131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4215649-CB7E-284B-9B9B-46770CB067A2}"/>
              </a:ext>
            </a:extLst>
          </p:cNvPr>
          <p:cNvSpPr txBox="1"/>
          <p:nvPr/>
        </p:nvSpPr>
        <p:spPr>
          <a:xfrm>
            <a:off x="567028" y="239672"/>
            <a:ext cx="6970015" cy="8564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57" tIns="34257" rIns="34257" bIns="34257" anchor="ctr">
            <a:noAutofit/>
          </a:bodyPr>
          <a:lstStyle>
            <a:lvl1pPr>
              <a:defRPr sz="3200">
                <a:solidFill>
                  <a:schemeClr val="accent1"/>
                </a:solidFill>
              </a:defRPr>
            </a:lvl1pPr>
          </a:lstStyle>
          <a:p>
            <a:r>
              <a:rPr lang="en-US" sz="3197" dirty="0">
                <a:solidFill>
                  <a:schemeClr val="tx1"/>
                </a:solidFill>
                <a:latin typeface="Lato" panose="020F0502020204030203" pitchFamily="34" charset="0"/>
                <a:ea typeface="Lato" panose="020F0502020204030203" pitchFamily="34" charset="0"/>
                <a:cs typeface="Lato" panose="020F0502020204030203" pitchFamily="34" charset="0"/>
              </a:rPr>
              <a:t>Learning Objectives</a:t>
            </a:r>
            <a:endParaRPr sz="3197"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2" name="Content Placeholder 2">
            <a:extLst>
              <a:ext uri="{FF2B5EF4-FFF2-40B4-BE49-F238E27FC236}">
                <a16:creationId xmlns:a16="http://schemas.microsoft.com/office/drawing/2014/main" id="{CAE4ECF5-783D-DCC9-09E6-69BFF75DF58F}"/>
              </a:ext>
            </a:extLst>
          </p:cNvPr>
          <p:cNvSpPr txBox="1">
            <a:spLocks/>
          </p:cNvSpPr>
          <p:nvPr/>
        </p:nvSpPr>
        <p:spPr>
          <a:xfrm>
            <a:off x="567029" y="1596556"/>
            <a:ext cx="5376571" cy="29449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500"/>
              </a:spcAft>
              <a:buNone/>
            </a:pPr>
            <a:r>
              <a:rPr lang="en-US" sz="2000" b="1" dirty="0">
                <a:latin typeface="Lato" panose="020F0502020204030203" pitchFamily="34" charset="0"/>
                <a:ea typeface="Lato" panose="020F0502020204030203" pitchFamily="34" charset="0"/>
                <a:cs typeface="Lato" panose="020F0502020204030203" pitchFamily="34" charset="0"/>
              </a:rPr>
              <a:t>Participants will be able to:</a:t>
            </a:r>
          </a:p>
          <a:p>
            <a:pPr>
              <a:spcBef>
                <a:spcPts val="0"/>
              </a:spcBef>
              <a:spcAft>
                <a:spcPts val="1500"/>
              </a:spcAft>
            </a:pPr>
            <a:r>
              <a:rPr lang="en-US" sz="1800" dirty="0">
                <a:latin typeface="Lato" panose="020F0502020204030203" pitchFamily="34" charset="0"/>
                <a:ea typeface="Lato" panose="020F0502020204030203" pitchFamily="34" charset="0"/>
                <a:cs typeface="Lato" panose="020F0502020204030203" pitchFamily="34" charset="0"/>
              </a:rPr>
              <a:t>Discuss effects of cannabis use prior to conception</a:t>
            </a:r>
          </a:p>
          <a:p>
            <a:pPr>
              <a:spcBef>
                <a:spcPts val="0"/>
              </a:spcBef>
              <a:spcAft>
                <a:spcPts val="1500"/>
              </a:spcAft>
            </a:pPr>
            <a:r>
              <a:rPr lang="en-US" sz="1800" dirty="0">
                <a:latin typeface="Lato" panose="020F0502020204030203" pitchFamily="34" charset="0"/>
                <a:ea typeface="Lato" panose="020F0502020204030203" pitchFamily="34" charset="0"/>
                <a:cs typeface="Lato" panose="020F0502020204030203" pitchFamily="34" charset="0"/>
              </a:rPr>
              <a:t>Describe the impact of prenatal cannabis exposure on offspring development</a:t>
            </a:r>
          </a:p>
          <a:p>
            <a:pPr>
              <a:spcBef>
                <a:spcPts val="0"/>
              </a:spcBef>
              <a:spcAft>
                <a:spcPts val="1500"/>
              </a:spcAft>
            </a:pPr>
            <a:r>
              <a:rPr lang="en-US" sz="1800" dirty="0">
                <a:latin typeface="Lato" panose="020F0502020204030203" pitchFamily="34" charset="0"/>
                <a:ea typeface="Lato" panose="020F0502020204030203" pitchFamily="34" charset="0"/>
                <a:cs typeface="Lato" panose="020F0502020204030203" pitchFamily="34" charset="0"/>
              </a:rPr>
              <a:t>Explain ways to counsel patients regarding cannabis use in pregnancy and lactation </a:t>
            </a:r>
          </a:p>
          <a:p>
            <a:pPr marL="0" indent="0">
              <a:spcAft>
                <a:spcPts val="1500"/>
              </a:spcAft>
              <a:buNone/>
            </a:pPr>
            <a:endParaRPr lang="en-US" sz="1800" dirty="0">
              <a:latin typeface="Lato" panose="020F0502020204030203" pitchFamily="34" charset="0"/>
              <a:ea typeface="Lato" panose="020F0502020204030203" pitchFamily="34" charset="0"/>
              <a:cs typeface="Lato" panose="020F0502020204030203" pitchFamily="34" charset="0"/>
            </a:endParaRPr>
          </a:p>
        </p:txBody>
      </p:sp>
      <p:cxnSp>
        <p:nvCxnSpPr>
          <p:cNvPr id="5" name="Straight Connector 4">
            <a:extLst>
              <a:ext uri="{FF2B5EF4-FFF2-40B4-BE49-F238E27FC236}">
                <a16:creationId xmlns:a16="http://schemas.microsoft.com/office/drawing/2014/main" id="{B46D4BD9-5266-5187-3BB7-BCA8A50866F5}"/>
              </a:ext>
            </a:extLst>
          </p:cNvPr>
          <p:cNvCxnSpPr>
            <a:cxnSpLocks/>
          </p:cNvCxnSpPr>
          <p:nvPr/>
        </p:nvCxnSpPr>
        <p:spPr>
          <a:xfrm>
            <a:off x="602164" y="1096128"/>
            <a:ext cx="79031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84FAA9B-CAA9-5B53-DC59-F4FE61DC41D8}"/>
              </a:ext>
            </a:extLst>
          </p:cNvPr>
          <p:cNvPicPr>
            <a:picLocks noChangeAspect="1"/>
          </p:cNvPicPr>
          <p:nvPr/>
        </p:nvPicPr>
        <p:blipFill>
          <a:blip r:embed="rId3"/>
          <a:stretch>
            <a:fillRect/>
          </a:stretch>
        </p:blipFill>
        <p:spPr>
          <a:xfrm>
            <a:off x="6332176" y="1596556"/>
            <a:ext cx="2173182" cy="2944900"/>
          </a:xfrm>
          <a:prstGeom prst="rect">
            <a:avLst/>
          </a:prstGeom>
          <a:ln w="41275">
            <a:solidFill>
              <a:srgbClr val="00642D"/>
            </a:solidFill>
          </a:ln>
        </p:spPr>
      </p:pic>
    </p:spTree>
    <p:extLst>
      <p:ext uri="{BB962C8B-B14F-4D97-AF65-F5344CB8AC3E}">
        <p14:creationId xmlns:p14="http://schemas.microsoft.com/office/powerpoint/2010/main" val="38690533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3" name="Content Placeholder 2"/>
          <p:cNvSpPr txBox="1"/>
          <p:nvPr/>
        </p:nvSpPr>
        <p:spPr>
          <a:xfrm>
            <a:off x="398388" y="1461492"/>
            <a:ext cx="2141612" cy="1847638"/>
          </a:xfrm>
          <a:prstGeom prst="rect">
            <a:avLst/>
          </a:prstGeom>
          <a:ln w="12700">
            <a:miter lim="400000"/>
          </a:ln>
          <a:extLst>
            <a:ext uri="{C572A759-6A51-4108-AA02-DFA0A04FC94B}">
              <ma14:wrappingTextBoxFlag xmlns:ma14="http://schemas.microsoft.com/office/mac/drawingml/2011/main" xmlns="" val="1"/>
            </a:ext>
          </a:extLst>
        </p:spPr>
        <p:txBody>
          <a:bodyPr lIns="34290" tIns="34290" rIns="34290" bIns="34290">
            <a:noAutofit/>
          </a:bodyPr>
          <a:lstStyle/>
          <a:p>
            <a:pPr defTabSz="457200">
              <a:lnSpc>
                <a:spcPct val="90000"/>
              </a:lnSpc>
              <a:spcBef>
                <a:spcPts val="1600"/>
              </a:spcBef>
              <a:buClr>
                <a:srgbClr val="000000"/>
              </a:buClr>
              <a:buSzPct val="75000"/>
              <a:defRPr sz="1600"/>
            </a:pPr>
            <a:r>
              <a:rPr lang="en-US" sz="1800" dirty="0">
                <a:latin typeface="Lato" panose="020F0502020204030203" pitchFamily="34" charset="77"/>
              </a:rPr>
              <a:t>Co-use of nicotine and cannabis vs. none is associated with a 4-fold increased risk in infant death, and nearly a 2-fold increased risk vs. use of nicotine or cannabis alone</a:t>
            </a:r>
            <a:endParaRPr sz="1800" dirty="0">
              <a:latin typeface="Lato" panose="020F0502020204030203" pitchFamily="34" charset="77"/>
              <a:ea typeface="Noto Serif"/>
              <a:cs typeface="Noto Serif"/>
              <a:sym typeface="Noto Serif"/>
            </a:endParaRPr>
          </a:p>
          <a:p>
            <a:pPr marL="342900" indent="-342900" defTabSz="457200">
              <a:lnSpc>
                <a:spcPct val="90000"/>
              </a:lnSpc>
              <a:spcBef>
                <a:spcPts val="1600"/>
              </a:spcBef>
              <a:buClr>
                <a:srgbClr val="000000"/>
              </a:buClr>
              <a:buSzPct val="75000"/>
              <a:buFont typeface="Arial" panose="020B0604020202020204" pitchFamily="34" charset="0"/>
              <a:buChar char="•"/>
              <a:defRPr sz="1600"/>
            </a:pPr>
            <a:endParaRPr sz="1800" dirty="0">
              <a:latin typeface="Lato" panose="020F0502020204030203" pitchFamily="34" charset="77"/>
            </a:endParaRPr>
          </a:p>
        </p:txBody>
      </p:sp>
      <p:sp>
        <p:nvSpPr>
          <p:cNvPr id="2534" name="TextBox 3"/>
          <p:cNvSpPr txBox="1"/>
          <p:nvPr/>
        </p:nvSpPr>
        <p:spPr>
          <a:xfrm>
            <a:off x="398388" y="4871966"/>
            <a:ext cx="4774476" cy="20005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700">
                <a:latin typeface="Lato"/>
                <a:ea typeface="Lato"/>
                <a:cs typeface="Lato"/>
                <a:sym typeface="Lato"/>
              </a:defRPr>
            </a:lvl1pPr>
          </a:lstStyle>
          <a:p>
            <a:r>
              <a:rPr dirty="0"/>
              <a:t>Reference: </a:t>
            </a:r>
            <a:r>
              <a:rPr lang="en-US" dirty="0"/>
              <a:t>Crosland et al. JAMA Network Open 2024</a:t>
            </a:r>
            <a:endParaRPr sz="3200" dirty="0">
              <a:latin typeface="Corbel"/>
              <a:ea typeface="Corbel"/>
              <a:cs typeface="Corbel"/>
              <a:sym typeface="Corbel"/>
            </a:endParaRPr>
          </a:p>
        </p:txBody>
      </p:sp>
      <p:sp>
        <p:nvSpPr>
          <p:cNvPr id="4" name="Title 1">
            <a:extLst>
              <a:ext uri="{FF2B5EF4-FFF2-40B4-BE49-F238E27FC236}">
                <a16:creationId xmlns:a16="http://schemas.microsoft.com/office/drawing/2014/main" id="{BA1F5A23-EF73-A662-0693-7440551C17CE}"/>
              </a:ext>
            </a:extLst>
          </p:cNvPr>
          <p:cNvSpPr txBox="1">
            <a:spLocks/>
          </p:cNvSpPr>
          <p:nvPr/>
        </p:nvSpPr>
        <p:spPr>
          <a:xfrm>
            <a:off x="275527" y="-341555"/>
            <a:ext cx="8592945" cy="993252"/>
          </a:xfrm>
          <a:prstGeom prst="rect">
            <a:avLst/>
          </a:prstGeom>
        </p:spPr>
        <p:txBody>
          <a:bodyPr vert="horz" lIns="91355" tIns="45678" rIns="91355" bIns="45678"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197" dirty="0">
                <a:latin typeface="Lato" panose="020F0502020204030203" pitchFamily="34" charset="0"/>
                <a:ea typeface="Lato" panose="020F0502020204030203" pitchFamily="34" charset="0"/>
                <a:cs typeface="Lato" panose="020F0502020204030203" pitchFamily="34" charset="0"/>
              </a:rPr>
              <a:t>Cannabis and Nicotine-product Co-Use</a:t>
            </a:r>
          </a:p>
        </p:txBody>
      </p:sp>
      <p:cxnSp>
        <p:nvCxnSpPr>
          <p:cNvPr id="5" name="Straight Connector 4">
            <a:extLst>
              <a:ext uri="{FF2B5EF4-FFF2-40B4-BE49-F238E27FC236}">
                <a16:creationId xmlns:a16="http://schemas.microsoft.com/office/drawing/2014/main" id="{586F1473-0E6F-2D5B-A6FE-5A92FE089415}"/>
              </a:ext>
            </a:extLst>
          </p:cNvPr>
          <p:cNvCxnSpPr>
            <a:cxnSpLocks/>
          </p:cNvCxnSpPr>
          <p:nvPr/>
        </p:nvCxnSpPr>
        <p:spPr>
          <a:xfrm>
            <a:off x="408179" y="723137"/>
            <a:ext cx="81357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4ACAED8-4A1E-4E32-8747-5301582F4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9978" y="1064002"/>
            <a:ext cx="6007100" cy="3467100"/>
          </a:xfrm>
          <a:prstGeom prst="rect">
            <a:avLst/>
          </a:prstGeom>
        </p:spPr>
      </p:pic>
      <p:sp>
        <p:nvSpPr>
          <p:cNvPr id="6" name="Rectangle 5">
            <a:extLst>
              <a:ext uri="{FF2B5EF4-FFF2-40B4-BE49-F238E27FC236}">
                <a16:creationId xmlns:a16="http://schemas.microsoft.com/office/drawing/2014/main" id="{F754F138-A811-F68D-A99E-3FC1D86D6EB2}"/>
              </a:ext>
            </a:extLst>
          </p:cNvPr>
          <p:cNvSpPr/>
          <p:nvPr/>
        </p:nvSpPr>
        <p:spPr>
          <a:xfrm>
            <a:off x="2650064" y="3420533"/>
            <a:ext cx="5943145" cy="228600"/>
          </a:xfrm>
          <a:prstGeom prst="rect">
            <a:avLst/>
          </a:prstGeom>
          <a:noFill/>
          <a:ln w="28575"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0000"/>
              </a:solidFill>
              <a:effectLst/>
              <a:uFillTx/>
              <a:latin typeface="+mn-lt"/>
              <a:ea typeface="+mn-ea"/>
              <a:cs typeface="+mn-cs"/>
              <a:sym typeface="Arial"/>
            </a:endParaRPr>
          </a:p>
        </p:txBody>
      </p:sp>
    </p:spTree>
    <p:extLst>
      <p:ext uri="{BB962C8B-B14F-4D97-AF65-F5344CB8AC3E}">
        <p14:creationId xmlns:p14="http://schemas.microsoft.com/office/powerpoint/2010/main" val="197879200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C8FF1B-C6EF-C991-DE7B-6567922B25F7}"/>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34000"/>
                    </a14:imgEffect>
                  </a14:imgLayer>
                </a14:imgProps>
              </a:ext>
              <a:ext uri="{28A0092B-C50C-407E-A947-70E740481C1C}">
                <a14:useLocalDpi xmlns:a14="http://schemas.microsoft.com/office/drawing/2010/main" val="0"/>
              </a:ext>
            </a:extLst>
          </a:blip>
          <a:stretch>
            <a:fillRect/>
          </a:stretch>
        </p:blipFill>
        <p:spPr>
          <a:xfrm>
            <a:off x="7318971" y="1"/>
            <a:ext cx="1533090" cy="1727867"/>
          </a:xfrm>
          <a:prstGeom prst="rect">
            <a:avLst/>
          </a:prstGeom>
        </p:spPr>
      </p:pic>
      <p:sp>
        <p:nvSpPr>
          <p:cNvPr id="2196" name="Google Shape;2741;p35"/>
          <p:cNvSpPr txBox="1"/>
          <p:nvPr/>
        </p:nvSpPr>
        <p:spPr>
          <a:xfrm>
            <a:off x="476974" y="4816707"/>
            <a:ext cx="7780744" cy="338209"/>
          </a:xfrm>
          <a:prstGeom prst="rect">
            <a:avLst/>
          </a:prstGeom>
          <a:ln w="12700">
            <a:miter lim="400000"/>
          </a:ln>
          <a:extLst>
            <a:ext uri="{C572A759-6A51-4108-AA02-DFA0A04FC94B}">
              <ma14:wrappingTextBoxFlag xmlns="" xmlns:ma14="http://schemas.microsoft.com/office/mac/drawingml/2011/main" val="1"/>
            </a:ext>
          </a:extLst>
        </p:spPr>
        <p:txBody>
          <a:bodyPr wrap="square" lIns="91339" tIns="91339" rIns="91339" bIns="91339">
            <a:spAutoFit/>
          </a:bodyPr>
          <a:lstStyle>
            <a:lvl1pPr>
              <a:defRPr sz="600">
                <a:solidFill>
                  <a:srgbClr val="354952"/>
                </a:solidFill>
              </a:defRPr>
            </a:lvl1pPr>
          </a:lstStyle>
          <a:p>
            <a:r>
              <a:rPr sz="999" dirty="0">
                <a:solidFill>
                  <a:schemeClr val="tx1"/>
                </a:solidFill>
                <a:latin typeface="Lato" panose="020F0502020204030203" pitchFamily="34" charset="77"/>
              </a:rPr>
              <a:t>References:</a:t>
            </a:r>
            <a:r>
              <a:rPr lang="en-US" sz="999" dirty="0">
                <a:solidFill>
                  <a:schemeClr val="tx1"/>
                </a:solidFill>
                <a:latin typeface="Lato" panose="020F0502020204030203" pitchFamily="34" charset="77"/>
              </a:rPr>
              <a:t> </a:t>
            </a:r>
            <a:r>
              <a:rPr lang="en-US" sz="999" dirty="0" err="1">
                <a:solidFill>
                  <a:schemeClr val="tx1"/>
                </a:solidFill>
                <a:latin typeface="Lato" panose="020F0502020204030203" pitchFamily="34" charset="77"/>
              </a:rPr>
              <a:t>Scher</a:t>
            </a:r>
            <a:r>
              <a:rPr lang="en-US" sz="999" dirty="0">
                <a:solidFill>
                  <a:schemeClr val="tx1"/>
                </a:solidFill>
                <a:latin typeface="Lato" panose="020F0502020204030203" pitchFamily="34" charset="77"/>
              </a:rPr>
              <a:t> et al. 1988 </a:t>
            </a:r>
            <a:r>
              <a:rPr lang="en-US" sz="999" dirty="0" err="1">
                <a:solidFill>
                  <a:schemeClr val="tx1"/>
                </a:solidFill>
                <a:latin typeface="Lato" panose="020F0502020204030203" pitchFamily="34" charset="77"/>
              </a:rPr>
              <a:t>Pediatr</a:t>
            </a:r>
            <a:r>
              <a:rPr lang="en-US" sz="999" dirty="0">
                <a:solidFill>
                  <a:schemeClr val="tx1"/>
                </a:solidFill>
                <a:latin typeface="Lato" panose="020F0502020204030203" pitchFamily="34" charset="77"/>
              </a:rPr>
              <a:t> Res; Dahl et al. 1995 Arch </a:t>
            </a:r>
            <a:r>
              <a:rPr lang="en-US" sz="999" dirty="0" err="1">
                <a:solidFill>
                  <a:schemeClr val="tx1"/>
                </a:solidFill>
                <a:latin typeface="Lato" panose="020F0502020204030203" pitchFamily="34" charset="77"/>
              </a:rPr>
              <a:t>Pediatr</a:t>
            </a:r>
            <a:r>
              <a:rPr lang="en-US" sz="999" dirty="0">
                <a:solidFill>
                  <a:schemeClr val="tx1"/>
                </a:solidFill>
                <a:latin typeface="Lato" panose="020F0502020204030203" pitchFamily="34" charset="77"/>
              </a:rPr>
              <a:t> </a:t>
            </a:r>
            <a:r>
              <a:rPr lang="en-US" sz="999" dirty="0" err="1">
                <a:solidFill>
                  <a:schemeClr val="tx1"/>
                </a:solidFill>
                <a:latin typeface="Lato" panose="020F0502020204030203" pitchFamily="34" charset="77"/>
              </a:rPr>
              <a:t>Adolesc</a:t>
            </a:r>
            <a:r>
              <a:rPr lang="en-US" sz="999" dirty="0">
                <a:solidFill>
                  <a:schemeClr val="tx1"/>
                </a:solidFill>
                <a:latin typeface="Lato" panose="020F0502020204030203" pitchFamily="34" charset="77"/>
              </a:rPr>
              <a:t> Med; </a:t>
            </a:r>
            <a:r>
              <a:rPr lang="en-US" sz="999" dirty="0" err="1">
                <a:solidFill>
                  <a:schemeClr val="tx1"/>
                </a:solidFill>
                <a:latin typeface="Lato" panose="020F0502020204030203" pitchFamily="34" charset="77"/>
              </a:rPr>
              <a:t>Winiger</a:t>
            </a:r>
            <a:r>
              <a:rPr lang="en-US" sz="999" dirty="0">
                <a:solidFill>
                  <a:schemeClr val="tx1"/>
                </a:solidFill>
                <a:latin typeface="Lato" panose="020F0502020204030203" pitchFamily="34" charset="77"/>
              </a:rPr>
              <a:t> et al. 2020 Sleep health</a:t>
            </a:r>
            <a:endParaRPr sz="999" dirty="0">
              <a:solidFill>
                <a:schemeClr val="tx1"/>
              </a:solidFill>
              <a:latin typeface="Lato" panose="020F0502020204030203" pitchFamily="34" charset="77"/>
            </a:endParaRPr>
          </a:p>
        </p:txBody>
      </p:sp>
      <p:sp>
        <p:nvSpPr>
          <p:cNvPr id="2" name="Title 1">
            <a:extLst>
              <a:ext uri="{FF2B5EF4-FFF2-40B4-BE49-F238E27FC236}">
                <a16:creationId xmlns:a16="http://schemas.microsoft.com/office/drawing/2014/main" id="{0FAA20A1-D123-FE33-00DD-325E12B9BC4C}"/>
              </a:ext>
            </a:extLst>
          </p:cNvPr>
          <p:cNvSpPr txBox="1">
            <a:spLocks/>
          </p:cNvSpPr>
          <p:nvPr/>
        </p:nvSpPr>
        <p:spPr>
          <a:xfrm>
            <a:off x="291939" y="252851"/>
            <a:ext cx="7155070" cy="856457"/>
          </a:xfrm>
          <a:prstGeom prst="rect">
            <a:avLst/>
          </a:prstGeom>
        </p:spPr>
        <p:txBody>
          <a:bodyPr vert="horz" lIns="68517" tIns="34258" rIns="68517" bIns="34258" rtlCol="0" anchor="ctr">
            <a:noAutofit/>
          </a:bodyPr>
          <a:lstStyle>
            <a:lvl1pPr algn="ctr" defTabSz="457200" rtl="0" eaLnBrk="1" latinLnBrk="0" hangingPunct="1">
              <a:spcBef>
                <a:spcPct val="0"/>
              </a:spcBef>
              <a:buNone/>
              <a:defRPr sz="4400" b="0" i="0" kern="1200">
                <a:solidFill>
                  <a:schemeClr val="accent1"/>
                </a:solidFill>
                <a:latin typeface="Lato Regular"/>
                <a:ea typeface="+mj-ea"/>
                <a:cs typeface="Lato Regular"/>
              </a:defRPr>
            </a:lvl1pPr>
          </a:lstStyle>
          <a:p>
            <a:pPr algn="l"/>
            <a:r>
              <a:rPr lang="en-US" sz="3197" i="1" dirty="0">
                <a:solidFill>
                  <a:schemeClr val="tx1"/>
                </a:solidFill>
              </a:rPr>
              <a:t>In utero </a:t>
            </a:r>
            <a:r>
              <a:rPr lang="en-US" sz="3197" dirty="0">
                <a:solidFill>
                  <a:schemeClr val="tx1"/>
                </a:solidFill>
              </a:rPr>
              <a:t>cannabis exposure impacts circadian regulation and offspring sleep</a:t>
            </a:r>
          </a:p>
        </p:txBody>
      </p:sp>
      <p:sp>
        <p:nvSpPr>
          <p:cNvPr id="3" name="Content Placeholder 2">
            <a:extLst>
              <a:ext uri="{FF2B5EF4-FFF2-40B4-BE49-F238E27FC236}">
                <a16:creationId xmlns:a16="http://schemas.microsoft.com/office/drawing/2014/main" id="{E34DB058-110F-D79F-3D61-10150ADA7ADD}"/>
              </a:ext>
            </a:extLst>
          </p:cNvPr>
          <p:cNvSpPr txBox="1">
            <a:spLocks/>
          </p:cNvSpPr>
          <p:nvPr/>
        </p:nvSpPr>
        <p:spPr>
          <a:xfrm>
            <a:off x="155107" y="1308565"/>
            <a:ext cx="8596141" cy="3589501"/>
          </a:xfrm>
          <a:prstGeom prst="rect">
            <a:avLst/>
          </a:prstGeom>
        </p:spPr>
        <p:txBody>
          <a:bodyPr spcFirstLastPara="1" vert="horz" wrap="square" lIns="91340" tIns="91340" rIns="91340" bIns="91340" rtlCol="0" anchor="t" anchorCtr="0">
            <a:noAutofit/>
          </a:bodyPr>
          <a:lstStyle>
            <a:lvl1pPr marL="456789" lvl="0" indent="-342591" algn="l" defTabSz="685800" rtl="0" eaLnBrk="1" latinLnBrk="0" hangingPunct="1">
              <a:lnSpc>
                <a:spcPct val="90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3577" lvl="1" indent="-317214" algn="l" defTabSz="6858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2pPr>
            <a:lvl3pPr marL="1370366" lvl="2" indent="-317214" algn="l" defTabSz="685800" rtl="0" eaLnBrk="1" latinLnBrk="0" hangingPunct="1">
              <a:lnSpc>
                <a:spcPct val="90000"/>
              </a:lnSpc>
              <a:spcBef>
                <a:spcPts val="0"/>
              </a:spcBef>
              <a:spcAft>
                <a:spcPts val="0"/>
              </a:spcAft>
              <a:buSzPts val="1400"/>
              <a:buFont typeface="Arial" panose="020B0604020202020204" pitchFamily="34" charset="0"/>
              <a:buChar char="■"/>
              <a:defRPr sz="1500" kern="1200">
                <a:solidFill>
                  <a:schemeClr val="tx1"/>
                </a:solidFill>
                <a:latin typeface="+mn-lt"/>
                <a:ea typeface="+mn-ea"/>
                <a:cs typeface="+mn-cs"/>
              </a:defRPr>
            </a:lvl3pPr>
            <a:lvl4pPr marL="1827154" lvl="3" indent="-317214"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4pPr>
            <a:lvl5pPr marL="2283943" lvl="4" indent="-317214"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5pPr>
            <a:lvl6pPr marL="2740731" lvl="5" indent="-317214"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6pPr>
            <a:lvl7pPr marL="3197520" lvl="6" indent="-317214"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7pPr>
            <a:lvl8pPr marL="3654308" lvl="7" indent="-317214"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8pPr>
            <a:lvl9pPr marL="4111097" lvl="8" indent="-317214"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9pPr>
          </a:lstStyle>
          <a:p>
            <a:pPr>
              <a:lnSpc>
                <a:spcPct val="120000"/>
              </a:lnSpc>
              <a:spcAft>
                <a:spcPts val="999"/>
              </a:spcAft>
              <a:buFont typeface="Arial" panose="020B0604020202020204" pitchFamily="34" charset="0"/>
              <a:buChar char="•"/>
            </a:pPr>
            <a:r>
              <a:rPr lang="en-US" sz="1798" dirty="0">
                <a:latin typeface="Lato" panose="020F0502020204030203" pitchFamily="34" charset="0"/>
                <a:ea typeface="Lato" panose="020F0502020204030203" pitchFamily="34" charset="0"/>
                <a:cs typeface="Lato" panose="020F0502020204030203" pitchFamily="34" charset="0"/>
              </a:rPr>
              <a:t>Endocannabinoid system plays a role in circadian regulation</a:t>
            </a:r>
          </a:p>
          <a:p>
            <a:pPr>
              <a:lnSpc>
                <a:spcPct val="120000"/>
              </a:lnSpc>
              <a:buFont typeface="Arial" panose="020B0604020202020204" pitchFamily="34" charset="0"/>
              <a:buChar char="•"/>
            </a:pPr>
            <a:r>
              <a:rPr lang="en-US" sz="1798" dirty="0">
                <a:latin typeface="Lato" panose="020F0502020204030203" pitchFamily="34" charset="0"/>
                <a:ea typeface="Lato" panose="020F0502020204030203" pitchFamily="34" charset="0"/>
                <a:cs typeface="Lato" panose="020F0502020204030203" pitchFamily="34" charset="0"/>
              </a:rPr>
              <a:t>Sher et al. (1988) Maternal Health Practices and Child Development (HPCD)</a:t>
            </a:r>
          </a:p>
          <a:p>
            <a:pPr marL="913165" lvl="1" indent="-342591">
              <a:lnSpc>
                <a:spcPct val="120000"/>
              </a:lnSpc>
              <a:spcAft>
                <a:spcPts val="400"/>
              </a:spcAft>
              <a:buFont typeface="Arial" panose="020B0604020202020204" pitchFamily="34" charset="0"/>
              <a:buChar char="•"/>
            </a:pPr>
            <a:r>
              <a:rPr lang="en-US" sz="1499" dirty="0">
                <a:latin typeface="Lato" panose="020F0502020204030203" pitchFamily="34" charset="0"/>
                <a:ea typeface="Lato" panose="020F0502020204030203" pitchFamily="34" charset="0"/>
                <a:cs typeface="Lato" panose="020F0502020204030203" pitchFamily="34" charset="0"/>
              </a:rPr>
              <a:t>Neonatal EEG analysis (n=55 newborns) noted prenatal cannabis exposure was associated with increased motility and disruptions in sleep and arousal</a:t>
            </a:r>
          </a:p>
          <a:p>
            <a:pPr marL="913165" lvl="1" indent="-342591">
              <a:lnSpc>
                <a:spcPct val="120000"/>
              </a:lnSpc>
              <a:spcAft>
                <a:spcPts val="999"/>
              </a:spcAft>
              <a:buFont typeface="Arial" panose="020B0604020202020204" pitchFamily="34" charset="0"/>
              <a:buChar char="•"/>
            </a:pPr>
            <a:r>
              <a:rPr lang="en-US" sz="1499" dirty="0">
                <a:latin typeface="Lato" panose="020F0502020204030203" pitchFamily="34" charset="0"/>
                <a:ea typeface="Lato" panose="020F0502020204030203" pitchFamily="34" charset="0"/>
                <a:cs typeface="Lato" panose="020F0502020204030203" pitchFamily="34" charset="0"/>
              </a:rPr>
              <a:t>At 3 years of age (n=48) findings persisted with increased nocturnal arousal, more awake time after sleep onset and lower sleep efficiency</a:t>
            </a:r>
          </a:p>
          <a:p>
            <a:pPr>
              <a:lnSpc>
                <a:spcPct val="120000"/>
              </a:lnSpc>
              <a:buFont typeface="Arial" panose="020B0604020202020204" pitchFamily="34" charset="0"/>
              <a:buChar char="•"/>
            </a:pPr>
            <a:r>
              <a:rPr lang="en-US" sz="1798" dirty="0" err="1">
                <a:latin typeface="Lato" panose="020F0502020204030203" pitchFamily="34" charset="0"/>
                <a:ea typeface="Lato" panose="020F0502020204030203" pitchFamily="34" charset="0"/>
                <a:cs typeface="Lato" panose="020F0502020204030203" pitchFamily="34" charset="0"/>
              </a:rPr>
              <a:t>Winiger</a:t>
            </a:r>
            <a:r>
              <a:rPr lang="en-US" sz="1798" dirty="0">
                <a:latin typeface="Lato" panose="020F0502020204030203" pitchFamily="34" charset="0"/>
                <a:ea typeface="Lato" panose="020F0502020204030203" pitchFamily="34" charset="0"/>
                <a:cs typeface="Lato" panose="020F0502020204030203" pitchFamily="34" charset="0"/>
              </a:rPr>
              <a:t> et al. (2020)  ABCD study, 11,875 children ages 9-10 </a:t>
            </a:r>
            <a:r>
              <a:rPr lang="en-US" sz="1798" dirty="0" err="1">
                <a:latin typeface="Lato" panose="020F0502020204030203" pitchFamily="34" charset="0"/>
                <a:ea typeface="Lato" panose="020F0502020204030203" pitchFamily="34" charset="0"/>
                <a:cs typeface="Lato" panose="020F0502020204030203" pitchFamily="34" charset="0"/>
              </a:rPr>
              <a:t>yo</a:t>
            </a:r>
            <a:r>
              <a:rPr lang="en-US" sz="1798" dirty="0">
                <a:latin typeface="Lato" panose="020F0502020204030203" pitchFamily="34" charset="0"/>
                <a:ea typeface="Lato" panose="020F0502020204030203" pitchFamily="34" charset="0"/>
                <a:cs typeface="Lato" panose="020F0502020204030203" pitchFamily="34" charset="0"/>
              </a:rPr>
              <a:t> </a:t>
            </a:r>
          </a:p>
          <a:p>
            <a:pPr marL="913165" lvl="1" indent="-342591">
              <a:lnSpc>
                <a:spcPct val="120000"/>
              </a:lnSpc>
              <a:spcAft>
                <a:spcPts val="400"/>
              </a:spcAft>
              <a:buFont typeface="Arial" panose="020B0604020202020204" pitchFamily="34" charset="0"/>
              <a:buChar char="•"/>
            </a:pPr>
            <a:r>
              <a:rPr lang="en-US" sz="1499" dirty="0">
                <a:latin typeface="Lato" panose="020F0502020204030203" pitchFamily="34" charset="0"/>
                <a:ea typeface="Lato" panose="020F0502020204030203" pitchFamily="34" charset="0"/>
                <a:cs typeface="Lato" panose="020F0502020204030203" pitchFamily="34" charset="0"/>
              </a:rPr>
              <a:t>Prenatal cannabis exposure was associated with symptoms of disorders of initiating and maintaining sleep, disorders of arousal, and sleep wake </a:t>
            </a:r>
          </a:p>
          <a:p>
            <a:pPr marL="913165" lvl="1" indent="-342591">
              <a:lnSpc>
                <a:spcPct val="120000"/>
              </a:lnSpc>
              <a:buFont typeface="Arial" panose="020B0604020202020204" pitchFamily="34" charset="0"/>
              <a:buChar char="•"/>
            </a:pPr>
            <a:r>
              <a:rPr lang="en-US" sz="1499" dirty="0">
                <a:latin typeface="Lato" panose="020F0502020204030203" pitchFamily="34" charset="0"/>
                <a:ea typeface="Lato" panose="020F0502020204030203" pitchFamily="34" charset="0"/>
                <a:cs typeface="Lato" panose="020F0502020204030203" pitchFamily="34" charset="0"/>
              </a:rPr>
              <a:t>Frequency of prenatal cannabis use was associated with disorders of somnolence (p=0.03)</a:t>
            </a:r>
          </a:p>
        </p:txBody>
      </p:sp>
      <p:cxnSp>
        <p:nvCxnSpPr>
          <p:cNvPr id="4" name="Straight Connector 3">
            <a:extLst>
              <a:ext uri="{FF2B5EF4-FFF2-40B4-BE49-F238E27FC236}">
                <a16:creationId xmlns:a16="http://schemas.microsoft.com/office/drawing/2014/main" id="{39C912C4-B290-D321-BAD8-FA13FE0D52A3}"/>
              </a:ext>
            </a:extLst>
          </p:cNvPr>
          <p:cNvCxnSpPr>
            <a:cxnSpLocks/>
          </p:cNvCxnSpPr>
          <p:nvPr/>
        </p:nvCxnSpPr>
        <p:spPr>
          <a:xfrm>
            <a:off x="291939" y="1308565"/>
            <a:ext cx="70270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519613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57"/>
        <p:cNvGrpSpPr/>
        <p:nvPr/>
      </p:nvGrpSpPr>
      <p:grpSpPr>
        <a:xfrm>
          <a:off x="0" y="0"/>
          <a:ext cx="0" cy="0"/>
          <a:chOff x="0" y="0"/>
          <a:chExt cx="0" cy="0"/>
        </a:xfrm>
      </p:grpSpPr>
      <p:sp>
        <p:nvSpPr>
          <p:cNvPr id="5259" name="Google Shape;5259;p46"/>
          <p:cNvSpPr txBox="1"/>
          <p:nvPr/>
        </p:nvSpPr>
        <p:spPr>
          <a:xfrm>
            <a:off x="1189927" y="1039800"/>
            <a:ext cx="7839773" cy="3865472"/>
          </a:xfrm>
          <a:prstGeom prst="rect">
            <a:avLst/>
          </a:prstGeom>
          <a:noFill/>
          <a:ln>
            <a:noFill/>
          </a:ln>
        </p:spPr>
        <p:txBody>
          <a:bodyPr spcFirstLastPara="1" wrap="square" lIns="91340" tIns="91340" rIns="91340" bIns="91340" anchor="t" anchorCtr="0">
            <a:spAutoFit/>
          </a:bodyPr>
          <a:lstStyle/>
          <a:p>
            <a:pPr>
              <a:lnSpc>
                <a:spcPct val="115000"/>
              </a:lnSpc>
            </a:pPr>
            <a:r>
              <a:rPr lang="en" sz="1800" b="1" dirty="0">
                <a:solidFill>
                  <a:schemeClr val="tx1"/>
                </a:solidFill>
                <a:latin typeface="Lato" panose="020F0502020204030203" pitchFamily="34" charset="77"/>
              </a:rPr>
              <a:t>American College of Obstetrics and Gynecology (2018) </a:t>
            </a:r>
            <a:r>
              <a:rPr lang="en" sz="1800" dirty="0">
                <a:solidFill>
                  <a:schemeClr val="tx1"/>
                </a:solidFill>
                <a:latin typeface="Lato" panose="020F0502020204030203" pitchFamily="34" charset="77"/>
              </a:rPr>
              <a:t>​</a:t>
            </a:r>
            <a:endParaRPr sz="1800" dirty="0">
              <a:solidFill>
                <a:schemeClr val="tx1"/>
              </a:solidFill>
              <a:latin typeface="Lato" panose="020F0502020204030203" pitchFamily="34" charset="77"/>
            </a:endParaRPr>
          </a:p>
          <a:p>
            <a:pPr marL="456789" indent="-320386">
              <a:lnSpc>
                <a:spcPct val="115000"/>
              </a:lnSpc>
              <a:buClr>
                <a:schemeClr val="dk1"/>
              </a:buClr>
              <a:buSzPts val="1450"/>
              <a:buChar char="●"/>
            </a:pPr>
            <a:r>
              <a:rPr lang="en" sz="1800" dirty="0">
                <a:solidFill>
                  <a:schemeClr val="tx1"/>
                </a:solidFill>
                <a:latin typeface="Lato" panose="020F0502020204030203" pitchFamily="34" charset="77"/>
              </a:rPr>
              <a:t>Before pregnancy and in early pregnancy, patients should be asked about tobacco, alcohol and other drugs used for nonmedical reasons​</a:t>
            </a:r>
            <a:endParaRPr sz="1800" dirty="0">
              <a:solidFill>
                <a:schemeClr val="tx1"/>
              </a:solidFill>
              <a:latin typeface="Lato" panose="020F0502020204030203" pitchFamily="34" charset="77"/>
            </a:endParaRPr>
          </a:p>
          <a:p>
            <a:pPr marL="456789" indent="-320386">
              <a:lnSpc>
                <a:spcPct val="115000"/>
              </a:lnSpc>
              <a:buClr>
                <a:schemeClr val="dk1"/>
              </a:buClr>
              <a:buSzPts val="1450"/>
              <a:buChar char="●"/>
            </a:pPr>
            <a:r>
              <a:rPr lang="en" sz="1800" dirty="0">
                <a:solidFill>
                  <a:schemeClr val="tx1"/>
                </a:solidFill>
                <a:latin typeface="Lato" panose="020F0502020204030203" pitchFamily="34" charset="77"/>
              </a:rPr>
              <a:t>Patients reporting cannabis use should be counseled regarding potential adverse health effects and encouraged to quit</a:t>
            </a:r>
            <a:endParaRPr sz="1800" dirty="0">
              <a:solidFill>
                <a:schemeClr val="tx1"/>
              </a:solidFill>
              <a:latin typeface="Lato" panose="020F0502020204030203" pitchFamily="34" charset="77"/>
            </a:endParaRPr>
          </a:p>
          <a:p>
            <a:pPr marL="456789" indent="-320386">
              <a:lnSpc>
                <a:spcPct val="115000"/>
              </a:lnSpc>
              <a:buClr>
                <a:schemeClr val="dk1"/>
              </a:buClr>
              <a:buSzPts val="1450"/>
              <a:buChar char="●"/>
            </a:pPr>
            <a:r>
              <a:rPr lang="en" sz="1800" dirty="0">
                <a:solidFill>
                  <a:schemeClr val="tx1"/>
                </a:solidFill>
                <a:latin typeface="Lato" panose="020F0502020204030203" pitchFamily="34" charset="77"/>
              </a:rPr>
              <a:t>Ob-gyns should not prescribe for medicinal purposes to pregnant or lactating women​</a:t>
            </a:r>
            <a:endParaRPr sz="1800" dirty="0">
              <a:solidFill>
                <a:schemeClr val="tx1"/>
              </a:solidFill>
              <a:latin typeface="Lato" panose="020F0502020204030203" pitchFamily="34" charset="77"/>
            </a:endParaRPr>
          </a:p>
          <a:p>
            <a:pPr marL="456789" indent="-320386">
              <a:lnSpc>
                <a:spcPct val="115000"/>
              </a:lnSpc>
              <a:buClr>
                <a:schemeClr val="dk1"/>
              </a:buClr>
              <a:buSzPts val="1450"/>
              <a:buChar char="●"/>
            </a:pPr>
            <a:r>
              <a:rPr lang="en" sz="1800" dirty="0">
                <a:solidFill>
                  <a:schemeClr val="tx1"/>
                </a:solidFill>
                <a:latin typeface="Lato" panose="020F0502020204030203" pitchFamily="34" charset="77"/>
              </a:rPr>
              <a:t>Insufficient evidence for effects on nursing infant​</a:t>
            </a:r>
            <a:endParaRPr sz="1800" dirty="0">
              <a:solidFill>
                <a:schemeClr val="tx1"/>
              </a:solidFill>
              <a:latin typeface="Lato" panose="020F0502020204030203" pitchFamily="34" charset="77"/>
            </a:endParaRPr>
          </a:p>
          <a:p>
            <a:pPr>
              <a:lnSpc>
                <a:spcPct val="115000"/>
              </a:lnSpc>
            </a:pPr>
            <a:endParaRPr sz="1000" dirty="0">
              <a:solidFill>
                <a:schemeClr val="tx1"/>
              </a:solidFill>
              <a:latin typeface="Lato" panose="020F0502020204030203" pitchFamily="34" charset="77"/>
            </a:endParaRPr>
          </a:p>
          <a:p>
            <a:pPr>
              <a:lnSpc>
                <a:spcPct val="115000"/>
              </a:lnSpc>
            </a:pPr>
            <a:r>
              <a:rPr lang="en" sz="1800" b="1" dirty="0">
                <a:solidFill>
                  <a:schemeClr val="tx1"/>
                </a:solidFill>
                <a:latin typeface="Lato" panose="020F0502020204030203" pitchFamily="34" charset="77"/>
              </a:rPr>
              <a:t>American </a:t>
            </a:r>
            <a:r>
              <a:rPr lang="en-US" sz="1800" b="1" dirty="0">
                <a:solidFill>
                  <a:schemeClr val="tx1"/>
                </a:solidFill>
                <a:latin typeface="Lato" panose="020F0502020204030203" pitchFamily="34" charset="77"/>
              </a:rPr>
              <a:t>Society of Reproductive Medicine</a:t>
            </a:r>
            <a:endParaRPr lang="en-US" sz="1800" dirty="0">
              <a:solidFill>
                <a:schemeClr val="tx1"/>
              </a:solidFill>
              <a:latin typeface="Lato" panose="020F0502020204030203" pitchFamily="34" charset="77"/>
            </a:endParaRPr>
          </a:p>
          <a:p>
            <a:pPr marL="456789" indent="-320386">
              <a:lnSpc>
                <a:spcPct val="115000"/>
              </a:lnSpc>
              <a:buClr>
                <a:schemeClr val="dk1"/>
              </a:buClr>
              <a:buSzPts val="1450"/>
              <a:buChar char="●"/>
            </a:pPr>
            <a:r>
              <a:rPr lang="en-US" sz="1800" dirty="0">
                <a:solidFill>
                  <a:schemeClr val="tx1"/>
                </a:solidFill>
                <a:latin typeface="Lato" panose="020F0502020204030203" pitchFamily="34" charset="77"/>
              </a:rPr>
              <a:t>Recommends patients abstain from cannabis use if intending to conceive</a:t>
            </a:r>
          </a:p>
          <a:p>
            <a:pPr>
              <a:lnSpc>
                <a:spcPct val="115000"/>
              </a:lnSpc>
            </a:pPr>
            <a:endParaRPr sz="1800" dirty="0">
              <a:solidFill>
                <a:schemeClr val="tx1"/>
              </a:solidFill>
              <a:latin typeface="Lato" panose="020F0502020204030203" pitchFamily="34" charset="77"/>
            </a:endParaRPr>
          </a:p>
        </p:txBody>
      </p:sp>
      <p:sp>
        <p:nvSpPr>
          <p:cNvPr id="2" name="Title 1">
            <a:extLst>
              <a:ext uri="{FF2B5EF4-FFF2-40B4-BE49-F238E27FC236}">
                <a16:creationId xmlns:a16="http://schemas.microsoft.com/office/drawing/2014/main" id="{4C1FF234-1BF7-F4D6-7610-1464940E9D00}"/>
              </a:ext>
            </a:extLst>
          </p:cNvPr>
          <p:cNvSpPr txBox="1">
            <a:spLocks/>
          </p:cNvSpPr>
          <p:nvPr/>
        </p:nvSpPr>
        <p:spPr>
          <a:xfrm>
            <a:off x="275527" y="-141525"/>
            <a:ext cx="8592945" cy="993252"/>
          </a:xfrm>
          <a:prstGeom prst="rect">
            <a:avLst/>
          </a:prstGeom>
        </p:spPr>
        <p:txBody>
          <a:bodyPr vert="horz" lIns="91355" tIns="45678" rIns="91355" bIns="45678"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197" dirty="0">
                <a:latin typeface="Lato" panose="020F0502020204030203" pitchFamily="34" charset="0"/>
                <a:ea typeface="Lato" panose="020F0502020204030203" pitchFamily="34" charset="0"/>
                <a:cs typeface="Lato" panose="020F0502020204030203" pitchFamily="34" charset="0"/>
              </a:rPr>
              <a:t>National Society Recommendations</a:t>
            </a:r>
          </a:p>
        </p:txBody>
      </p:sp>
      <p:cxnSp>
        <p:nvCxnSpPr>
          <p:cNvPr id="3" name="Straight Connector 2">
            <a:extLst>
              <a:ext uri="{FF2B5EF4-FFF2-40B4-BE49-F238E27FC236}">
                <a16:creationId xmlns:a16="http://schemas.microsoft.com/office/drawing/2014/main" id="{A87F2FE5-18A0-B1D1-9A69-D8E77217E8C0}"/>
              </a:ext>
            </a:extLst>
          </p:cNvPr>
          <p:cNvCxnSpPr>
            <a:cxnSpLocks/>
          </p:cNvCxnSpPr>
          <p:nvPr/>
        </p:nvCxnSpPr>
        <p:spPr>
          <a:xfrm>
            <a:off x="408179" y="923167"/>
            <a:ext cx="81357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D4D867E-C5C7-35F1-41EB-D660AA9DA90A}"/>
              </a:ext>
            </a:extLst>
          </p:cNvPr>
          <p:cNvPicPr>
            <a:picLocks noChangeAspect="1"/>
          </p:cNvPicPr>
          <p:nvPr/>
        </p:nvPicPr>
        <p:blipFill rotWithShape="1">
          <a:blip r:embed="rId3">
            <a:extLst>
              <a:ext uri="{28A0092B-C50C-407E-A947-70E740481C1C}">
                <a14:useLocalDpi xmlns:a14="http://schemas.microsoft.com/office/drawing/2010/main" val="0"/>
              </a:ext>
            </a:extLst>
          </a:blip>
          <a:srcRect r="6935" b="-6920"/>
          <a:stretch/>
        </p:blipFill>
        <p:spPr>
          <a:xfrm>
            <a:off x="126455" y="1111241"/>
            <a:ext cx="1152929" cy="560397"/>
          </a:xfrm>
          <a:prstGeom prst="rect">
            <a:avLst/>
          </a:prstGeom>
        </p:spPr>
      </p:pic>
      <p:pic>
        <p:nvPicPr>
          <p:cNvPr id="7" name="Picture 6">
            <a:extLst>
              <a:ext uri="{FF2B5EF4-FFF2-40B4-BE49-F238E27FC236}">
                <a16:creationId xmlns:a16="http://schemas.microsoft.com/office/drawing/2014/main" id="{ABC23C3B-FB56-32AF-1268-838AF1230C08}"/>
              </a:ext>
            </a:extLst>
          </p:cNvPr>
          <p:cNvPicPr>
            <a:picLocks noChangeAspect="1"/>
          </p:cNvPicPr>
          <p:nvPr/>
        </p:nvPicPr>
        <p:blipFill rotWithShape="1">
          <a:blip r:embed="rId4">
            <a:extLst>
              <a:ext uri="{28A0092B-C50C-407E-A947-70E740481C1C}">
                <a14:useLocalDpi xmlns:a14="http://schemas.microsoft.com/office/drawing/2010/main" val="0"/>
              </a:ext>
            </a:extLst>
          </a:blip>
          <a:srcRect t="-1" r="12849" b="-5235"/>
          <a:stretch/>
        </p:blipFill>
        <p:spPr>
          <a:xfrm>
            <a:off x="136382" y="3572101"/>
            <a:ext cx="1085850" cy="857024"/>
          </a:xfrm>
          <a:prstGeom prst="rect">
            <a:avLst/>
          </a:prstGeom>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19"/>
        <p:cNvGrpSpPr/>
        <p:nvPr/>
      </p:nvGrpSpPr>
      <p:grpSpPr>
        <a:xfrm>
          <a:off x="0" y="0"/>
          <a:ext cx="0" cy="0"/>
          <a:chOff x="0" y="0"/>
          <a:chExt cx="0" cy="0"/>
        </a:xfrm>
      </p:grpSpPr>
      <p:pic>
        <p:nvPicPr>
          <p:cNvPr id="5720" name="Google Shape;5720;p47"/>
          <p:cNvPicPr preferRelativeResize="0"/>
          <p:nvPr/>
        </p:nvPicPr>
        <p:blipFill>
          <a:blip r:embed="rId3">
            <a:alphaModFix/>
          </a:blip>
          <a:stretch>
            <a:fillRect/>
          </a:stretch>
        </p:blipFill>
        <p:spPr>
          <a:xfrm>
            <a:off x="210862" y="1068193"/>
            <a:ext cx="4236003" cy="3796959"/>
          </a:xfrm>
          <a:prstGeom prst="rect">
            <a:avLst/>
          </a:prstGeom>
          <a:noFill/>
          <a:ln>
            <a:noFill/>
          </a:ln>
        </p:spPr>
      </p:pic>
      <p:pic>
        <p:nvPicPr>
          <p:cNvPr id="5721" name="Google Shape;5721;p47"/>
          <p:cNvPicPr preferRelativeResize="0"/>
          <p:nvPr/>
        </p:nvPicPr>
        <p:blipFill>
          <a:blip r:embed="rId4">
            <a:alphaModFix/>
          </a:blip>
          <a:stretch>
            <a:fillRect/>
          </a:stretch>
        </p:blipFill>
        <p:spPr>
          <a:xfrm>
            <a:off x="385326" y="278348"/>
            <a:ext cx="3887076" cy="585058"/>
          </a:xfrm>
          <a:prstGeom prst="rect">
            <a:avLst/>
          </a:prstGeom>
          <a:noFill/>
          <a:ln>
            <a:noFill/>
          </a:ln>
        </p:spPr>
      </p:pic>
      <p:sp>
        <p:nvSpPr>
          <p:cNvPr id="5722" name="Google Shape;5722;p47"/>
          <p:cNvSpPr txBox="1"/>
          <p:nvPr/>
        </p:nvSpPr>
        <p:spPr>
          <a:xfrm>
            <a:off x="5103969" y="1256261"/>
            <a:ext cx="3297081" cy="3058564"/>
          </a:xfrm>
          <a:prstGeom prst="rect">
            <a:avLst/>
          </a:prstGeom>
          <a:solidFill>
            <a:srgbClr val="FF0000"/>
          </a:solidFill>
          <a:ln w="28575" cap="flat" cmpd="sng">
            <a:solidFill>
              <a:schemeClr val="dk1"/>
            </a:solidFill>
            <a:prstDash val="solid"/>
            <a:round/>
            <a:headEnd type="none" w="sm" len="sm"/>
            <a:tailEnd type="none" w="sm" len="sm"/>
          </a:ln>
        </p:spPr>
        <p:txBody>
          <a:bodyPr spcFirstLastPara="1" wrap="square" lIns="91340" tIns="91340" rIns="91340" bIns="91340" anchor="t" anchorCtr="0">
            <a:spAutoFit/>
          </a:bodyPr>
          <a:lstStyle/>
          <a:p>
            <a:pPr algn="ctr"/>
            <a:r>
              <a:rPr lang="en" sz="2997" b="1" i="1" dirty="0">
                <a:solidFill>
                  <a:schemeClr val="lt1"/>
                </a:solidFill>
              </a:rPr>
              <a:t>“No amount of marijuana use during pregnancy or adolescence is safe.” </a:t>
            </a:r>
            <a:r>
              <a:rPr lang="en" sz="2997" dirty="0">
                <a:solidFill>
                  <a:schemeClr val="lt1"/>
                </a:solidFill>
              </a:rPr>
              <a:t>​</a:t>
            </a:r>
            <a:endParaRPr sz="2997" dirty="0">
              <a:solidFill>
                <a:schemeClr val="lt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22"/>
                                        </p:tgtEl>
                                        <p:attrNameLst>
                                          <p:attrName>style.visibility</p:attrName>
                                        </p:attrNameLst>
                                      </p:cBhvr>
                                      <p:to>
                                        <p:strVal val="visible"/>
                                      </p:to>
                                    </p:set>
                                    <p:animEffect transition="in" filter="fade">
                                      <p:cBhvr>
                                        <p:cTn id="7" dur="1000"/>
                                        <p:tgtEl>
                                          <p:spTgt spid="5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23"/>
        <p:cNvGrpSpPr/>
        <p:nvPr/>
      </p:nvGrpSpPr>
      <p:grpSpPr>
        <a:xfrm>
          <a:off x="0" y="0"/>
          <a:ext cx="0" cy="0"/>
          <a:chOff x="0" y="0"/>
          <a:chExt cx="0" cy="0"/>
        </a:xfrm>
      </p:grpSpPr>
      <p:sp>
        <p:nvSpPr>
          <p:cNvPr id="464" name="Google Shape;4619;p42">
            <a:extLst>
              <a:ext uri="{FF2B5EF4-FFF2-40B4-BE49-F238E27FC236}">
                <a16:creationId xmlns:a16="http://schemas.microsoft.com/office/drawing/2014/main" id="{DB71DF30-FC2C-9C41-0D74-64D0EFE1228C}"/>
              </a:ext>
            </a:extLst>
          </p:cNvPr>
          <p:cNvSpPr txBox="1"/>
          <p:nvPr/>
        </p:nvSpPr>
        <p:spPr>
          <a:xfrm>
            <a:off x="408179" y="4849751"/>
            <a:ext cx="5601214" cy="276713"/>
          </a:xfrm>
          <a:prstGeom prst="rect">
            <a:avLst/>
          </a:prstGeom>
          <a:noFill/>
          <a:ln>
            <a:noFill/>
          </a:ln>
        </p:spPr>
        <p:txBody>
          <a:bodyPr spcFirstLastPara="1" wrap="square" lIns="91340" tIns="91340" rIns="91340" bIns="91340" anchor="t" anchorCtr="0">
            <a:spAutoFit/>
          </a:bodyPr>
          <a:lstStyle/>
          <a:p>
            <a:r>
              <a:rPr lang="en" sz="599" dirty="0">
                <a:solidFill>
                  <a:schemeClr val="dk1"/>
                </a:solidFill>
              </a:rPr>
              <a:t>References: </a:t>
            </a:r>
            <a:r>
              <a:rPr lang="en-US" sz="599" dirty="0">
                <a:solidFill>
                  <a:schemeClr val="dk1"/>
                </a:solidFill>
              </a:rPr>
              <a:t>Baker et al., 2018; Astley et al. 1990, Bertrand et al. 2018</a:t>
            </a:r>
          </a:p>
        </p:txBody>
      </p:sp>
      <p:sp>
        <p:nvSpPr>
          <p:cNvPr id="2" name="Rectangle 1"/>
          <p:cNvSpPr/>
          <p:nvPr/>
        </p:nvSpPr>
        <p:spPr>
          <a:xfrm>
            <a:off x="-170615" y="1058464"/>
            <a:ext cx="7136192" cy="3611245"/>
          </a:xfrm>
          <a:prstGeom prst="rect">
            <a:avLst/>
          </a:prstGeom>
        </p:spPr>
        <p:txBody>
          <a:bodyPr wrap="square">
            <a:spAutoFit/>
          </a:bodyPr>
          <a:lstStyle/>
          <a:p>
            <a:pPr marL="793293" indent="-285750">
              <a:spcAft>
                <a:spcPts val="1998"/>
              </a:spcAft>
              <a:buSzPct val="75000"/>
              <a:buFont typeface="Arial" panose="020B0604020202020204" pitchFamily="34" charset="0"/>
              <a:buChar char="•"/>
            </a:pPr>
            <a:r>
              <a:rPr lang="en-US" sz="1800" dirty="0">
                <a:latin typeface="Lato" panose="020F0502020204030203" pitchFamily="34" charset="77"/>
              </a:rPr>
              <a:t>84% of women who used while pregnant continued while breastfeeding​​</a:t>
            </a:r>
          </a:p>
          <a:p>
            <a:pPr marL="793293" indent="-285750">
              <a:spcAft>
                <a:spcPts val="1998"/>
              </a:spcAft>
              <a:buSzPct val="75000"/>
              <a:buFont typeface="Arial" panose="020B0604020202020204" pitchFamily="34" charset="0"/>
              <a:buChar char="•"/>
            </a:pPr>
            <a:r>
              <a:rPr lang="en-US" sz="1800" dirty="0">
                <a:latin typeface="Lato" panose="020F0502020204030203" pitchFamily="34" charset="77"/>
              </a:rPr>
              <a:t>About 2.5% of inhaled cannabis is transferred into breastmilk </a:t>
            </a:r>
          </a:p>
          <a:p>
            <a:pPr marL="793293" indent="-285750">
              <a:spcAft>
                <a:spcPts val="1998"/>
              </a:spcAft>
              <a:buSzPct val="75000"/>
              <a:buFont typeface="Arial" panose="020B0604020202020204" pitchFamily="34" charset="0"/>
              <a:buChar char="•"/>
            </a:pPr>
            <a:r>
              <a:rPr lang="en-US" sz="1800" dirty="0">
                <a:latin typeface="Lato" panose="020F0502020204030203" pitchFamily="34" charset="77"/>
              </a:rPr>
              <a:t>56% of new parents did not know THC is transferred to breast milk​</a:t>
            </a:r>
          </a:p>
          <a:p>
            <a:pPr marL="793293" indent="-285750">
              <a:spcAft>
                <a:spcPts val="1998"/>
              </a:spcAft>
              <a:buSzPct val="75000"/>
              <a:buFont typeface="Arial" panose="020B0604020202020204" pitchFamily="34" charset="0"/>
              <a:buChar char="•"/>
            </a:pPr>
            <a:r>
              <a:rPr lang="en-US" sz="1800" dirty="0">
                <a:latin typeface="Lato" panose="020F0502020204030203" pitchFamily="34" charset="77"/>
              </a:rPr>
              <a:t>Only 30% of patients report receiving postnatal counseling on THC in breast milk​</a:t>
            </a:r>
          </a:p>
          <a:p>
            <a:pPr marL="793293" indent="-285750">
              <a:buSzPct val="75000"/>
              <a:buFont typeface="Arial" panose="020B0604020202020204" pitchFamily="34" charset="0"/>
              <a:buChar char="•"/>
            </a:pPr>
            <a:r>
              <a:rPr lang="en-US" sz="1800" dirty="0">
                <a:latin typeface="Lato" panose="020F0502020204030203" pitchFamily="34" charset="77"/>
              </a:rPr>
              <a:t>Exposed infants scored poorly on Psychomotor</a:t>
            </a:r>
          </a:p>
          <a:p>
            <a:pPr marL="803275" indent="-296863">
              <a:buSzPct val="75000"/>
            </a:pPr>
            <a:r>
              <a:rPr lang="en-US" sz="1800" dirty="0">
                <a:latin typeface="Lato" panose="020F0502020204030203" pitchFamily="34" charset="77"/>
              </a:rPr>
              <a:t>      Developmental Index​</a:t>
            </a:r>
          </a:p>
        </p:txBody>
      </p:sp>
      <p:sp>
        <p:nvSpPr>
          <p:cNvPr id="3" name="Title 1">
            <a:extLst>
              <a:ext uri="{FF2B5EF4-FFF2-40B4-BE49-F238E27FC236}">
                <a16:creationId xmlns:a16="http://schemas.microsoft.com/office/drawing/2014/main" id="{7A687B06-8CD4-9E2F-987A-F1F02C0A2CAD}"/>
              </a:ext>
            </a:extLst>
          </p:cNvPr>
          <p:cNvSpPr txBox="1">
            <a:spLocks/>
          </p:cNvSpPr>
          <p:nvPr/>
        </p:nvSpPr>
        <p:spPr>
          <a:xfrm>
            <a:off x="275527" y="-141525"/>
            <a:ext cx="8592945" cy="993252"/>
          </a:xfrm>
          <a:prstGeom prst="rect">
            <a:avLst/>
          </a:prstGeom>
        </p:spPr>
        <p:txBody>
          <a:bodyPr vert="horz" lIns="91355" tIns="45678" rIns="91355" bIns="45678"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197" dirty="0">
                <a:latin typeface="Lato" panose="020F0502020204030203" pitchFamily="34" charset="0"/>
                <a:ea typeface="Lato" panose="020F0502020204030203" pitchFamily="34" charset="0"/>
                <a:cs typeface="Lato" panose="020F0502020204030203" pitchFamily="34" charset="0"/>
              </a:rPr>
              <a:t>Transfer of Cannabis in Breastmilk</a:t>
            </a:r>
          </a:p>
        </p:txBody>
      </p:sp>
      <p:cxnSp>
        <p:nvCxnSpPr>
          <p:cNvPr id="4" name="Straight Connector 3">
            <a:extLst>
              <a:ext uri="{FF2B5EF4-FFF2-40B4-BE49-F238E27FC236}">
                <a16:creationId xmlns:a16="http://schemas.microsoft.com/office/drawing/2014/main" id="{5F3D2209-B3B5-7CC9-BA72-DF0C2985403D}"/>
              </a:ext>
            </a:extLst>
          </p:cNvPr>
          <p:cNvCxnSpPr>
            <a:cxnSpLocks/>
          </p:cNvCxnSpPr>
          <p:nvPr/>
        </p:nvCxnSpPr>
        <p:spPr>
          <a:xfrm>
            <a:off x="408179" y="923167"/>
            <a:ext cx="81357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075F192-D6CF-C918-D334-65ECA5388412}"/>
              </a:ext>
            </a:extLst>
          </p:cNvPr>
          <p:cNvPicPr>
            <a:picLocks noChangeAspect="1"/>
          </p:cNvPicPr>
          <p:nvPr/>
        </p:nvPicPr>
        <p:blipFill rotWithShape="1">
          <a:blip r:embed="rId3">
            <a:extLst>
              <a:ext uri="{28A0092B-C50C-407E-A947-70E740481C1C}">
                <a14:useLocalDpi xmlns:a14="http://schemas.microsoft.com/office/drawing/2010/main" val="0"/>
              </a:ext>
            </a:extLst>
          </a:blip>
          <a:srcRect l="9549" t="13330" r="20911" b="11700"/>
          <a:stretch/>
        </p:blipFill>
        <p:spPr>
          <a:xfrm>
            <a:off x="6965577" y="1422031"/>
            <a:ext cx="1704390" cy="2932765"/>
          </a:xfrm>
          <a:prstGeom prst="rect">
            <a:avLst/>
          </a:prstGeom>
          <a:ln w="28575">
            <a:noFill/>
          </a:ln>
        </p:spPr>
      </p:pic>
    </p:spTree>
    <p:extLst>
      <p:ext uri="{BB962C8B-B14F-4D97-AF65-F5344CB8AC3E}">
        <p14:creationId xmlns:p14="http://schemas.microsoft.com/office/powerpoint/2010/main" val="60116817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1" name="Google Shape;4627;p43"/>
          <p:cNvSpPr txBox="1"/>
          <p:nvPr/>
        </p:nvSpPr>
        <p:spPr>
          <a:xfrm>
            <a:off x="3263517" y="932332"/>
            <a:ext cx="5463795" cy="3605203"/>
          </a:xfrm>
          <a:prstGeom prst="rect">
            <a:avLst/>
          </a:prstGeom>
          <a:ln w="12700">
            <a:miter lim="400000"/>
          </a:ln>
          <a:extLst>
            <a:ext uri="{C572A759-6A51-4108-AA02-DFA0A04FC94B}">
              <ma14:wrappingTextBoxFlag xmlns:ma14="http://schemas.microsoft.com/office/mac/drawingml/2011/main" xmlns="" val="1"/>
            </a:ext>
          </a:extLst>
        </p:spPr>
        <p:txBody>
          <a:bodyPr lIns="91424" tIns="91424" rIns="91424" bIns="91424">
            <a:spAutoFit/>
          </a:bodyPr>
          <a:lstStyle/>
          <a:p>
            <a:pPr indent="508000">
              <a:defRPr sz="1600"/>
            </a:pPr>
            <a:r>
              <a:t>“ACOG recommends that women who are pregnant, planning to get pregnant, or breastfeeding not use marijuana.”</a:t>
            </a:r>
          </a:p>
          <a:p>
            <a:pPr indent="508000">
              <a:defRPr sz="1600"/>
            </a:pPr>
            <a:endParaRPr/>
          </a:p>
          <a:p>
            <a:pPr indent="508000">
              <a:defRPr sz="1600"/>
            </a:pPr>
            <a:endParaRPr/>
          </a:p>
          <a:p>
            <a:pPr indent="508000">
              <a:defRPr sz="1600"/>
            </a:pPr>
            <a:endParaRPr/>
          </a:p>
          <a:p>
            <a:pPr indent="508000">
              <a:defRPr sz="1600"/>
            </a:pPr>
            <a:r>
              <a:t>“Limited data reveal that THC does transfer into human milk, and there is no evidence for the safety or harm of marijuana use during lactation.”</a:t>
            </a:r>
          </a:p>
          <a:p>
            <a:pPr indent="508000">
              <a:defRPr sz="1600"/>
            </a:pPr>
            <a:endParaRPr/>
          </a:p>
          <a:p>
            <a:pPr indent="508000">
              <a:defRPr sz="1600"/>
            </a:pPr>
            <a:endParaRPr/>
          </a:p>
          <a:p>
            <a:pPr indent="508000">
              <a:defRPr sz="1600"/>
            </a:pPr>
            <a:endParaRPr/>
          </a:p>
          <a:p>
            <a:pPr indent="508000">
              <a:defRPr sz="1600"/>
            </a:pPr>
            <a:r>
              <a:t>“At this time, although the data are not strong enough to recommend not breastfeeding with any marijuana use, we urge caution.”</a:t>
            </a:r>
          </a:p>
        </p:txBody>
      </p:sp>
      <p:sp>
        <p:nvSpPr>
          <p:cNvPr id="2" name="Title 1">
            <a:extLst>
              <a:ext uri="{FF2B5EF4-FFF2-40B4-BE49-F238E27FC236}">
                <a16:creationId xmlns:a16="http://schemas.microsoft.com/office/drawing/2014/main" id="{3FB373AB-78A1-E7BD-3A7B-6953BA5E22C2}"/>
              </a:ext>
            </a:extLst>
          </p:cNvPr>
          <p:cNvSpPr txBox="1">
            <a:spLocks/>
          </p:cNvSpPr>
          <p:nvPr/>
        </p:nvSpPr>
        <p:spPr>
          <a:xfrm>
            <a:off x="275527" y="-341555"/>
            <a:ext cx="8592945" cy="993252"/>
          </a:xfrm>
          <a:prstGeom prst="rect">
            <a:avLst/>
          </a:prstGeom>
        </p:spPr>
        <p:txBody>
          <a:bodyPr vert="horz" lIns="91355" tIns="45678" rIns="91355" bIns="45678"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197" dirty="0">
                <a:latin typeface="Lato" panose="020F0502020204030203" pitchFamily="34" charset="0"/>
                <a:ea typeface="Lato" panose="020F0502020204030203" pitchFamily="34" charset="0"/>
                <a:cs typeface="Lato" panose="020F0502020204030203" pitchFamily="34" charset="0"/>
              </a:rPr>
              <a:t>Professional Breastfeeding Guidelines</a:t>
            </a:r>
          </a:p>
        </p:txBody>
      </p:sp>
      <p:cxnSp>
        <p:nvCxnSpPr>
          <p:cNvPr id="3" name="Straight Connector 2">
            <a:extLst>
              <a:ext uri="{FF2B5EF4-FFF2-40B4-BE49-F238E27FC236}">
                <a16:creationId xmlns:a16="http://schemas.microsoft.com/office/drawing/2014/main" id="{D0126A3A-C99B-B3D5-C271-0223B7203109}"/>
              </a:ext>
            </a:extLst>
          </p:cNvPr>
          <p:cNvCxnSpPr>
            <a:cxnSpLocks/>
          </p:cNvCxnSpPr>
          <p:nvPr/>
        </p:nvCxnSpPr>
        <p:spPr>
          <a:xfrm>
            <a:off x="408179" y="723137"/>
            <a:ext cx="81357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9ED3B05-7ED5-3B9D-C11B-36E438417B5E}"/>
              </a:ext>
            </a:extLst>
          </p:cNvPr>
          <p:cNvPicPr>
            <a:picLocks noChangeAspect="1"/>
          </p:cNvPicPr>
          <p:nvPr/>
        </p:nvPicPr>
        <p:blipFill rotWithShape="1">
          <a:blip r:embed="rId3">
            <a:extLst>
              <a:ext uri="{28A0092B-C50C-407E-A947-70E740481C1C}">
                <a14:useLocalDpi xmlns:a14="http://schemas.microsoft.com/office/drawing/2010/main" val="0"/>
              </a:ext>
            </a:extLst>
          </a:blip>
          <a:srcRect r="6935" b="-6920"/>
          <a:stretch/>
        </p:blipFill>
        <p:spPr>
          <a:xfrm>
            <a:off x="631133" y="946831"/>
            <a:ext cx="2247994" cy="1092668"/>
          </a:xfrm>
          <a:prstGeom prst="rect">
            <a:avLst/>
          </a:prstGeom>
        </p:spPr>
      </p:pic>
      <p:pic>
        <p:nvPicPr>
          <p:cNvPr id="6" name="Picture 5">
            <a:extLst>
              <a:ext uri="{FF2B5EF4-FFF2-40B4-BE49-F238E27FC236}">
                <a16:creationId xmlns:a16="http://schemas.microsoft.com/office/drawing/2014/main" id="{20BF2975-5A62-296E-56C4-B8669BD518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5130" y="2238767"/>
            <a:ext cx="1400746" cy="1400746"/>
          </a:xfrm>
          <a:prstGeom prst="rect">
            <a:avLst/>
          </a:prstGeom>
        </p:spPr>
      </p:pic>
      <p:sp>
        <p:nvSpPr>
          <p:cNvPr id="8" name="TextBox 7">
            <a:extLst>
              <a:ext uri="{FF2B5EF4-FFF2-40B4-BE49-F238E27FC236}">
                <a16:creationId xmlns:a16="http://schemas.microsoft.com/office/drawing/2014/main" id="{16F8A1D8-1D72-A2C4-6151-E025DA873047}"/>
              </a:ext>
            </a:extLst>
          </p:cNvPr>
          <p:cNvSpPr txBox="1"/>
          <p:nvPr/>
        </p:nvSpPr>
        <p:spPr>
          <a:xfrm>
            <a:off x="631133" y="2430225"/>
            <a:ext cx="1602433"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Arial"/>
              </a:rPr>
              <a:t>American Academy of Pediatrics</a:t>
            </a:r>
          </a:p>
        </p:txBody>
      </p:sp>
      <p:pic>
        <p:nvPicPr>
          <p:cNvPr id="10" name="Picture 9">
            <a:extLst>
              <a:ext uri="{FF2B5EF4-FFF2-40B4-BE49-F238E27FC236}">
                <a16:creationId xmlns:a16="http://schemas.microsoft.com/office/drawing/2014/main" id="{3296E9EE-EF41-EC54-1EE0-504EC95219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715" y="3775753"/>
            <a:ext cx="2443161" cy="870830"/>
          </a:xfrm>
          <a:prstGeom prst="rect">
            <a:avLst/>
          </a:prstGeom>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3" name="Google Shape;5888;p49"/>
          <p:cNvSpPr txBox="1"/>
          <p:nvPr/>
        </p:nvSpPr>
        <p:spPr>
          <a:xfrm>
            <a:off x="275527" y="1975991"/>
            <a:ext cx="8592944" cy="2677624"/>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marL="457200" indent="-333375">
              <a:buClr>
                <a:srgbClr val="000000"/>
              </a:buClr>
              <a:buSzPts val="1800"/>
              <a:buFont typeface="Arial"/>
              <a:buChar char="●"/>
              <a:defRPr sz="1800"/>
            </a:pPr>
            <a:r>
              <a:rPr dirty="0">
                <a:latin typeface="Lato" panose="020F0502020204030203" pitchFamily="34" charset="77"/>
              </a:rPr>
              <a:t>Consider substituting form of cannabis used</a:t>
            </a:r>
            <a:endParaRPr lang="en-US" dirty="0">
              <a:latin typeface="Lato" panose="020F0502020204030203" pitchFamily="34" charset="77"/>
            </a:endParaRPr>
          </a:p>
          <a:p>
            <a:pPr marL="123825">
              <a:buClr>
                <a:srgbClr val="000000"/>
              </a:buClr>
              <a:buSzPts val="1800"/>
              <a:defRPr sz="1800"/>
            </a:pPr>
            <a:endParaRPr dirty="0">
              <a:latin typeface="Lato" panose="020F0502020204030203" pitchFamily="34" charset="77"/>
            </a:endParaRPr>
          </a:p>
          <a:p>
            <a:pPr marL="457200" indent="-333375">
              <a:buClr>
                <a:srgbClr val="000000"/>
              </a:buClr>
              <a:buSzPts val="1800"/>
              <a:buFont typeface="Arial"/>
              <a:buChar char="●"/>
              <a:defRPr sz="1800"/>
            </a:pPr>
            <a:r>
              <a:rPr dirty="0">
                <a:latin typeface="Lato" panose="020F0502020204030203" pitchFamily="34" charset="77"/>
              </a:rPr>
              <a:t>Avoid synthetic cannabis or cannabis concentrates </a:t>
            </a:r>
          </a:p>
          <a:p>
            <a:pPr marL="457200" indent="-333375">
              <a:buClr>
                <a:srgbClr val="000000"/>
              </a:buClr>
              <a:buSzPts val="1800"/>
              <a:buFont typeface="Arial"/>
              <a:buChar char="●"/>
              <a:defRPr sz="1800"/>
            </a:pPr>
            <a:endParaRPr dirty="0">
              <a:latin typeface="Lato" panose="020F0502020204030203" pitchFamily="34" charset="77"/>
            </a:endParaRPr>
          </a:p>
          <a:p>
            <a:pPr marL="457200" indent="-333375">
              <a:buClr>
                <a:srgbClr val="000000"/>
              </a:buClr>
              <a:buSzPts val="1800"/>
              <a:buFont typeface="Arial"/>
              <a:buChar char="●"/>
              <a:defRPr sz="1800"/>
            </a:pPr>
            <a:r>
              <a:rPr dirty="0">
                <a:latin typeface="Lato" panose="020F0502020204030203" pitchFamily="34" charset="77"/>
              </a:rPr>
              <a:t>If inhalation, use a vaporizer to avoid risk of exposure to pyrolytic compounds</a:t>
            </a:r>
          </a:p>
          <a:p>
            <a:pPr marL="457200" indent="-333375">
              <a:buClr>
                <a:srgbClr val="000000"/>
              </a:buClr>
              <a:buSzPts val="1800"/>
              <a:buFont typeface="Arial"/>
              <a:buChar char="●"/>
              <a:defRPr sz="1800"/>
            </a:pPr>
            <a:endParaRPr dirty="0">
              <a:latin typeface="Lato" panose="020F0502020204030203" pitchFamily="34" charset="77"/>
            </a:endParaRPr>
          </a:p>
          <a:p>
            <a:pPr marL="457200" indent="-333375">
              <a:buClr>
                <a:srgbClr val="000000"/>
              </a:buClr>
              <a:buSzPts val="1800"/>
              <a:buFont typeface="Arial"/>
              <a:buChar char="●"/>
              <a:defRPr sz="1800"/>
            </a:pPr>
            <a:r>
              <a:rPr dirty="0">
                <a:latin typeface="Lato" panose="020F0502020204030203" pitchFamily="34" charset="77"/>
              </a:rPr>
              <a:t>Do not mix cannabis with tobacco</a:t>
            </a:r>
          </a:p>
          <a:p>
            <a:pPr marL="457200" indent="-333375">
              <a:buClr>
                <a:srgbClr val="000000"/>
              </a:buClr>
              <a:buSzPts val="1800"/>
              <a:buFont typeface="Arial"/>
              <a:buChar char="●"/>
              <a:defRPr sz="1800"/>
            </a:pPr>
            <a:endParaRPr dirty="0">
              <a:latin typeface="Lato" panose="020F0502020204030203" pitchFamily="34" charset="77"/>
            </a:endParaRPr>
          </a:p>
          <a:p>
            <a:pPr marL="457200" indent="-333375">
              <a:buClr>
                <a:srgbClr val="000000"/>
              </a:buClr>
              <a:buSzPts val="1800"/>
              <a:buFont typeface="Arial"/>
              <a:buChar char="●"/>
              <a:defRPr sz="1800"/>
            </a:pPr>
            <a:r>
              <a:rPr dirty="0">
                <a:latin typeface="Lato" panose="020F0502020204030203" pitchFamily="34" charset="77"/>
              </a:rPr>
              <a:t>Do not use a cigarette filter when using</a:t>
            </a:r>
          </a:p>
        </p:txBody>
      </p:sp>
      <p:sp>
        <p:nvSpPr>
          <p:cNvPr id="3044" name="Google Shape;4619;p42"/>
          <p:cNvSpPr txBox="1"/>
          <p:nvPr/>
        </p:nvSpPr>
        <p:spPr>
          <a:xfrm>
            <a:off x="384849" y="4754674"/>
            <a:ext cx="5606402" cy="293827"/>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lvl1pPr>
              <a:defRPr sz="800"/>
            </a:lvl1pPr>
          </a:lstStyle>
          <a:p>
            <a:r>
              <a:t>References: Lucas  et al., 2018; Winstock et al. 2010; Lau et al. 2015</a:t>
            </a:r>
          </a:p>
        </p:txBody>
      </p:sp>
      <p:sp>
        <p:nvSpPr>
          <p:cNvPr id="2" name="Title 1">
            <a:extLst>
              <a:ext uri="{FF2B5EF4-FFF2-40B4-BE49-F238E27FC236}">
                <a16:creationId xmlns:a16="http://schemas.microsoft.com/office/drawing/2014/main" id="{59913A6F-3379-7803-9D6E-89272993370F}"/>
              </a:ext>
            </a:extLst>
          </p:cNvPr>
          <p:cNvSpPr txBox="1">
            <a:spLocks/>
          </p:cNvSpPr>
          <p:nvPr/>
        </p:nvSpPr>
        <p:spPr>
          <a:xfrm>
            <a:off x="275527" y="-141525"/>
            <a:ext cx="8592945" cy="993252"/>
          </a:xfrm>
          <a:prstGeom prst="rect">
            <a:avLst/>
          </a:prstGeom>
        </p:spPr>
        <p:txBody>
          <a:bodyPr vert="horz" lIns="91355" tIns="45678" rIns="91355" bIns="45678"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197" dirty="0">
                <a:latin typeface="Lato" panose="020F0502020204030203" pitchFamily="34" charset="0"/>
                <a:ea typeface="Lato" panose="020F0502020204030203" pitchFamily="34" charset="0"/>
                <a:cs typeface="Lato" panose="020F0502020204030203" pitchFamily="34" charset="0"/>
              </a:rPr>
              <a:t>Harm Reduction Approaches</a:t>
            </a:r>
          </a:p>
        </p:txBody>
      </p:sp>
      <p:cxnSp>
        <p:nvCxnSpPr>
          <p:cNvPr id="3" name="Straight Connector 2">
            <a:extLst>
              <a:ext uri="{FF2B5EF4-FFF2-40B4-BE49-F238E27FC236}">
                <a16:creationId xmlns:a16="http://schemas.microsoft.com/office/drawing/2014/main" id="{DB02476A-268E-8A3E-D289-644226B5F395}"/>
              </a:ext>
            </a:extLst>
          </p:cNvPr>
          <p:cNvCxnSpPr>
            <a:cxnSpLocks/>
          </p:cNvCxnSpPr>
          <p:nvPr/>
        </p:nvCxnSpPr>
        <p:spPr>
          <a:xfrm>
            <a:off x="408179" y="923167"/>
            <a:ext cx="81357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Google Shape;5888;p49">
            <a:extLst>
              <a:ext uri="{FF2B5EF4-FFF2-40B4-BE49-F238E27FC236}">
                <a16:creationId xmlns:a16="http://schemas.microsoft.com/office/drawing/2014/main" id="{1596B712-1728-BBD6-0CC9-607684F7DB44}"/>
              </a:ext>
            </a:extLst>
          </p:cNvPr>
          <p:cNvSpPr txBox="1"/>
          <p:nvPr/>
        </p:nvSpPr>
        <p:spPr>
          <a:xfrm>
            <a:off x="600075" y="923167"/>
            <a:ext cx="8135746" cy="101563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marL="127000" indent="-3175">
              <a:defRPr sz="2000"/>
            </a:pPr>
            <a:r>
              <a:rPr dirty="0"/>
              <a:t>“</a:t>
            </a:r>
            <a:r>
              <a:rPr b="1" u="sng" dirty="0"/>
              <a:t>Harm reduction </a:t>
            </a:r>
            <a:r>
              <a:rPr dirty="0"/>
              <a:t>is the idea that since we</a:t>
            </a:r>
            <a:r>
              <a:rPr lang="en-US" dirty="0"/>
              <a:t> </a:t>
            </a:r>
            <a:r>
              <a:rPr dirty="0"/>
              <a:t>cannot completely eliminate risk and harm, we shoul</a:t>
            </a:r>
            <a:r>
              <a:rPr lang="en-US" dirty="0"/>
              <a:t>d </a:t>
            </a:r>
            <a:r>
              <a:rPr dirty="0"/>
              <a:t>do our best to minimize them.”</a:t>
            </a:r>
          </a:p>
          <a:p>
            <a:pPr marL="333375" indent="-209550">
              <a:defRPr i="1"/>
            </a:pPr>
            <a:r>
              <a:rPr lang="en-US" dirty="0"/>
              <a:t>			</a:t>
            </a:r>
            <a:r>
              <a:rPr dirty="0"/>
              <a:t>National Harm Reduction Coalition &amp; Academy of Perinatal Harm Reduction</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Content Placeholder 2"/>
          <p:cNvSpPr>
            <a:spLocks noGrp="1"/>
          </p:cNvSpPr>
          <p:nvPr>
            <p:ph idx="1"/>
          </p:nvPr>
        </p:nvSpPr>
        <p:spPr>
          <a:xfrm>
            <a:off x="389827" y="925548"/>
            <a:ext cx="8135746" cy="2086451"/>
          </a:xfrm>
        </p:spPr>
        <p:txBody>
          <a:bodyPr>
            <a:noAutofit/>
          </a:bodyPr>
          <a:lstStyle/>
          <a:p>
            <a:pPr marL="114300" indent="0">
              <a:spcBef>
                <a:spcPts val="450"/>
              </a:spcBef>
              <a:buNone/>
            </a:pPr>
            <a:r>
              <a:rPr lang="en-US" altLang="en-US" b="1" dirty="0">
                <a:solidFill>
                  <a:schemeClr val="tx1"/>
                </a:solidFill>
                <a:latin typeface="Lato" panose="020F0502020204030203" pitchFamily="34" charset="77"/>
                <a:ea typeface="Noto Serif" panose="02020600060500020200" pitchFamily="18" charset="0"/>
                <a:cs typeface="Noto Serif" panose="02020600060500020200" pitchFamily="18" charset="0"/>
              </a:rPr>
              <a:t>Holland et al (2016)  - </a:t>
            </a:r>
            <a:r>
              <a:rPr lang="en-US" altLang="en-US" dirty="0">
                <a:solidFill>
                  <a:schemeClr val="tx1"/>
                </a:solidFill>
                <a:latin typeface="Lato" panose="020F0502020204030203" pitchFamily="34" charset="77"/>
                <a:ea typeface="Noto Serif" panose="02020600060500020200" pitchFamily="18" charset="0"/>
                <a:cs typeface="Noto Serif" panose="02020600060500020200" pitchFamily="18" charset="0"/>
              </a:rPr>
              <a:t>Audio-recorded patient health encounters (n=468)</a:t>
            </a:r>
          </a:p>
          <a:p>
            <a:pPr marL="860425" lvl="1" indent="-395288">
              <a:spcBef>
                <a:spcPts val="450"/>
              </a:spcBef>
              <a:buFont typeface="Arial" panose="020B0604020202020204" pitchFamily="34" charset="0"/>
              <a:buChar char="•"/>
            </a:pPr>
            <a:r>
              <a:rPr lang="en-US" altLang="en-US" dirty="0">
                <a:solidFill>
                  <a:schemeClr val="tx1"/>
                </a:solidFill>
                <a:latin typeface="Lato" panose="020F0502020204030203" pitchFamily="34" charset="77"/>
                <a:ea typeface="Noto Serif" panose="02020600060500020200" pitchFamily="18" charset="0"/>
                <a:cs typeface="Noto Serif" panose="02020600060500020200" pitchFamily="18" charset="0"/>
              </a:rPr>
              <a:t>Evaluated obstetric provider (n=47) response to disclosure of marijuana use during the first prenatal visit</a:t>
            </a:r>
          </a:p>
          <a:p>
            <a:pPr marL="860425" lvl="1" indent="-395288">
              <a:spcBef>
                <a:spcPts val="450"/>
              </a:spcBef>
              <a:buFont typeface="Arial" panose="020B0604020202020204" pitchFamily="34" charset="0"/>
              <a:buChar char="•"/>
            </a:pPr>
            <a:r>
              <a:rPr lang="en-US" altLang="en-US" dirty="0">
                <a:solidFill>
                  <a:schemeClr val="tx1"/>
                </a:solidFill>
                <a:latin typeface="Lato" panose="020F0502020204030203" pitchFamily="34" charset="77"/>
                <a:ea typeface="Noto Serif" panose="02020600060500020200" pitchFamily="18" charset="0"/>
                <a:cs typeface="Noto Serif" panose="02020600060500020200" pitchFamily="18" charset="0"/>
              </a:rPr>
              <a:t>90/460 (19%) patients reported marijuana use at OB intake</a:t>
            </a:r>
          </a:p>
          <a:p>
            <a:pPr marL="860425" lvl="1" indent="-395288">
              <a:spcBef>
                <a:spcPts val="450"/>
              </a:spcBef>
              <a:buFont typeface="Arial" panose="020B0604020202020204" pitchFamily="34" charset="0"/>
              <a:buChar char="•"/>
            </a:pPr>
            <a:r>
              <a:rPr lang="en-US" altLang="en-US" dirty="0">
                <a:solidFill>
                  <a:schemeClr val="tx1"/>
                </a:solidFill>
                <a:latin typeface="Lato" panose="020F0502020204030203" pitchFamily="34" charset="77"/>
                <a:ea typeface="Noto Serif" panose="02020600060500020200" pitchFamily="18" charset="0"/>
                <a:cs typeface="Noto Serif" panose="02020600060500020200" pitchFamily="18" charset="0"/>
              </a:rPr>
              <a:t>Half the time provider did not respond to marijuana disclosure</a:t>
            </a:r>
          </a:p>
          <a:p>
            <a:pPr marL="860425" lvl="1" indent="-395288">
              <a:spcBef>
                <a:spcPts val="450"/>
              </a:spcBef>
              <a:buFont typeface="Arial" panose="020B0604020202020204" pitchFamily="34" charset="0"/>
              <a:buChar char="•"/>
            </a:pPr>
            <a:r>
              <a:rPr lang="en-US" altLang="en-US" dirty="0">
                <a:solidFill>
                  <a:schemeClr val="tx1"/>
                </a:solidFill>
                <a:latin typeface="Lato" panose="020F0502020204030203" pitchFamily="34" charset="77"/>
                <a:ea typeface="Noto Serif" panose="02020600060500020200" pitchFamily="18" charset="0"/>
                <a:cs typeface="Noto Serif" panose="02020600060500020200" pitchFamily="18" charset="0"/>
              </a:rPr>
              <a:t>When discussed, response was:</a:t>
            </a:r>
          </a:p>
          <a:p>
            <a:pPr marL="1550988" lvl="2" indent="-381000">
              <a:spcBef>
                <a:spcPts val="450"/>
              </a:spcBef>
              <a:buFont typeface="Arial" panose="020B0604020202020204" pitchFamily="34" charset="0"/>
              <a:buChar char="•"/>
            </a:pPr>
            <a:r>
              <a:rPr lang="en-US" altLang="en-US" dirty="0">
                <a:solidFill>
                  <a:schemeClr val="tx1"/>
                </a:solidFill>
                <a:latin typeface="Lato" panose="020F0502020204030203" pitchFamily="34" charset="77"/>
                <a:ea typeface="Noto Serif" panose="02020600060500020200" pitchFamily="18" charset="0"/>
                <a:cs typeface="Noto Serif" panose="02020600060500020200" pitchFamily="18" charset="0"/>
              </a:rPr>
              <a:t>Non-specific</a:t>
            </a:r>
          </a:p>
          <a:p>
            <a:pPr marL="1550988" lvl="2" indent="-381000">
              <a:spcBef>
                <a:spcPts val="450"/>
              </a:spcBef>
              <a:buFont typeface="Arial" panose="020B0604020202020204" pitchFamily="34" charset="0"/>
              <a:buChar char="•"/>
            </a:pPr>
            <a:r>
              <a:rPr lang="en-US" altLang="en-US" dirty="0">
                <a:solidFill>
                  <a:schemeClr val="tx1"/>
                </a:solidFill>
                <a:latin typeface="Lato" panose="020F0502020204030203" pitchFamily="34" charset="77"/>
                <a:ea typeface="Noto Serif" panose="02020600060500020200" pitchFamily="18" charset="0"/>
                <a:cs typeface="Noto Serif" panose="02020600060500020200" pitchFamily="18" charset="0"/>
              </a:rPr>
              <a:t>Focused on legal and procedural consequences (i.e. toxicology screens and social services) </a:t>
            </a:r>
          </a:p>
          <a:p>
            <a:pPr marL="1550988" lvl="2" indent="-381000">
              <a:spcBef>
                <a:spcPts val="450"/>
              </a:spcBef>
              <a:buFont typeface="Arial" panose="020B0604020202020204" pitchFamily="34" charset="0"/>
              <a:buChar char="•"/>
            </a:pPr>
            <a:r>
              <a:rPr lang="en-US" altLang="en-US" dirty="0">
                <a:solidFill>
                  <a:schemeClr val="tx1"/>
                </a:solidFill>
                <a:latin typeface="Lato" panose="020F0502020204030203" pitchFamily="34" charset="77"/>
                <a:ea typeface="Noto Serif" panose="02020600060500020200" pitchFamily="18" charset="0"/>
                <a:cs typeface="Noto Serif" panose="02020600060500020200" pitchFamily="18" charset="0"/>
              </a:rPr>
              <a:t>Did not focus largely on health or medical implications</a:t>
            </a:r>
          </a:p>
        </p:txBody>
      </p:sp>
      <p:sp>
        <p:nvSpPr>
          <p:cNvPr id="136196" name="TextBox 3"/>
          <p:cNvSpPr txBox="1">
            <a:spLocks noChangeArrowheads="1"/>
          </p:cNvSpPr>
          <p:nvPr/>
        </p:nvSpPr>
        <p:spPr bwMode="auto">
          <a:xfrm>
            <a:off x="408179" y="4772025"/>
            <a:ext cx="280035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charset="2"/>
              <a:buChar char=""/>
              <a:defRPr sz="3200">
                <a:solidFill>
                  <a:schemeClr val="tx1"/>
                </a:solidFill>
                <a:latin typeface="Corbel" charset="0"/>
              </a:defRPr>
            </a:lvl1pPr>
            <a:lvl2pPr marL="742950" indent="-285750">
              <a:spcBef>
                <a:spcPct val="20000"/>
              </a:spcBef>
              <a:buClr>
                <a:schemeClr val="accent2"/>
              </a:buClr>
              <a:buSzPct val="90000"/>
              <a:buFont typeface="Wingdings" charset="2"/>
              <a:buChar char=""/>
              <a:defRPr sz="2800">
                <a:solidFill>
                  <a:schemeClr val="tx1"/>
                </a:solidFill>
                <a:latin typeface="Corbel" charset="0"/>
              </a:defRPr>
            </a:lvl2pPr>
            <a:lvl3pPr marL="1143000" indent="-228600">
              <a:spcBef>
                <a:spcPct val="20000"/>
              </a:spcBef>
              <a:buClr>
                <a:srgbClr val="E66C7D"/>
              </a:buClr>
              <a:buFont typeface="Arial" charset="0"/>
              <a:buChar char="▪"/>
              <a:defRPr sz="2400">
                <a:solidFill>
                  <a:schemeClr val="tx1"/>
                </a:solidFill>
                <a:latin typeface="Corbel" charset="0"/>
              </a:defRPr>
            </a:lvl3pPr>
            <a:lvl4pPr marL="1600200" indent="-228600">
              <a:spcBef>
                <a:spcPct val="20000"/>
              </a:spcBef>
              <a:buClr>
                <a:srgbClr val="6BB76D"/>
              </a:buClr>
              <a:buFont typeface="Arial" charset="0"/>
              <a:buChar char="▪"/>
              <a:defRPr sz="2000">
                <a:solidFill>
                  <a:schemeClr val="tx1"/>
                </a:solidFill>
                <a:latin typeface="Corbel" charset="0"/>
              </a:defRPr>
            </a:lvl4pPr>
            <a:lvl5pPr marL="2057400" indent="-228600">
              <a:spcBef>
                <a:spcPct val="20000"/>
              </a:spcBef>
              <a:buClr>
                <a:srgbClr val="E88651"/>
              </a:buClr>
              <a:buFont typeface="Wingdings 3" charset="2"/>
              <a:buChar char=""/>
              <a:defRPr sz="2000">
                <a:solidFill>
                  <a:schemeClr val="tx1"/>
                </a:solidFill>
                <a:latin typeface="Corbel" charset="0"/>
              </a:defRPr>
            </a:lvl5pPr>
            <a:lvl6pPr marL="2514600" indent="-228600" eaLnBrk="0" fontAlgn="base" hangingPunct="0">
              <a:spcBef>
                <a:spcPct val="20000"/>
              </a:spcBef>
              <a:spcAft>
                <a:spcPct val="0"/>
              </a:spcAft>
              <a:buClr>
                <a:srgbClr val="E88651"/>
              </a:buClr>
              <a:buFont typeface="Wingdings 3" charset="2"/>
              <a:buChar char=""/>
              <a:defRPr sz="2000">
                <a:solidFill>
                  <a:schemeClr val="tx1"/>
                </a:solidFill>
                <a:latin typeface="Corbel" charset="0"/>
              </a:defRPr>
            </a:lvl6pPr>
            <a:lvl7pPr marL="2971800" indent="-228600" eaLnBrk="0" fontAlgn="base" hangingPunct="0">
              <a:spcBef>
                <a:spcPct val="20000"/>
              </a:spcBef>
              <a:spcAft>
                <a:spcPct val="0"/>
              </a:spcAft>
              <a:buClr>
                <a:srgbClr val="E88651"/>
              </a:buClr>
              <a:buFont typeface="Wingdings 3" charset="2"/>
              <a:buChar char=""/>
              <a:defRPr sz="2000">
                <a:solidFill>
                  <a:schemeClr val="tx1"/>
                </a:solidFill>
                <a:latin typeface="Corbel" charset="0"/>
              </a:defRPr>
            </a:lvl7pPr>
            <a:lvl8pPr marL="3429000" indent="-228600" eaLnBrk="0" fontAlgn="base" hangingPunct="0">
              <a:spcBef>
                <a:spcPct val="20000"/>
              </a:spcBef>
              <a:spcAft>
                <a:spcPct val="0"/>
              </a:spcAft>
              <a:buClr>
                <a:srgbClr val="E88651"/>
              </a:buClr>
              <a:buFont typeface="Wingdings 3" charset="2"/>
              <a:buChar char=""/>
              <a:defRPr sz="2000">
                <a:solidFill>
                  <a:schemeClr val="tx1"/>
                </a:solidFill>
                <a:latin typeface="Corbel" charset="0"/>
              </a:defRPr>
            </a:lvl8pPr>
            <a:lvl9pPr marL="3886200" indent="-228600" eaLnBrk="0" fontAlgn="base" hangingPunct="0">
              <a:spcBef>
                <a:spcPct val="20000"/>
              </a:spcBef>
              <a:spcAft>
                <a:spcPct val="0"/>
              </a:spcAft>
              <a:buClr>
                <a:srgbClr val="E88651"/>
              </a:buClr>
              <a:buFont typeface="Wingdings 3" charset="2"/>
              <a:buChar char=""/>
              <a:defRPr sz="2000">
                <a:solidFill>
                  <a:schemeClr val="tx1"/>
                </a:solidFill>
                <a:latin typeface="Corbel" charset="0"/>
              </a:defRPr>
            </a:lvl9pPr>
          </a:lstStyle>
          <a:p>
            <a:pPr eaLnBrk="1" hangingPunct="1">
              <a:buClrTx/>
              <a:buSzTx/>
              <a:buFontTx/>
              <a:buNone/>
            </a:pPr>
            <a:r>
              <a:rPr lang="en-US" altLang="en-US" sz="750" dirty="0">
                <a:solidFill>
                  <a:srgbClr val="000000"/>
                </a:solidFill>
                <a:latin typeface="+mj-lt"/>
              </a:rPr>
              <a:t>Reference: Holland et al, </a:t>
            </a:r>
            <a:r>
              <a:rPr lang="en-US" altLang="en-US" sz="750" dirty="0" err="1">
                <a:solidFill>
                  <a:srgbClr val="000000"/>
                </a:solidFill>
                <a:latin typeface="+mj-lt"/>
              </a:rPr>
              <a:t>Obstet</a:t>
            </a:r>
            <a:r>
              <a:rPr lang="en-US" altLang="en-US" sz="750" dirty="0">
                <a:solidFill>
                  <a:srgbClr val="000000"/>
                </a:solidFill>
                <a:latin typeface="+mj-lt"/>
              </a:rPr>
              <a:t> </a:t>
            </a:r>
            <a:r>
              <a:rPr lang="en-US" altLang="en-US" sz="750" dirty="0" err="1">
                <a:solidFill>
                  <a:srgbClr val="000000"/>
                </a:solidFill>
                <a:latin typeface="+mj-lt"/>
              </a:rPr>
              <a:t>Gynecol</a:t>
            </a:r>
            <a:r>
              <a:rPr lang="en-US" altLang="en-US" sz="750" dirty="0">
                <a:solidFill>
                  <a:srgbClr val="000000"/>
                </a:solidFill>
                <a:latin typeface="+mj-lt"/>
              </a:rPr>
              <a:t> 2016</a:t>
            </a:r>
          </a:p>
        </p:txBody>
      </p:sp>
      <p:sp>
        <p:nvSpPr>
          <p:cNvPr id="2" name="Title 1">
            <a:extLst>
              <a:ext uri="{FF2B5EF4-FFF2-40B4-BE49-F238E27FC236}">
                <a16:creationId xmlns:a16="http://schemas.microsoft.com/office/drawing/2014/main" id="{B4CBC3D8-E1C6-BDB7-F147-1F9E704635AE}"/>
              </a:ext>
            </a:extLst>
          </p:cNvPr>
          <p:cNvSpPr txBox="1">
            <a:spLocks/>
          </p:cNvSpPr>
          <p:nvPr/>
        </p:nvSpPr>
        <p:spPr>
          <a:xfrm>
            <a:off x="275527" y="-341555"/>
            <a:ext cx="8592945" cy="993252"/>
          </a:xfrm>
          <a:prstGeom prst="rect">
            <a:avLst/>
          </a:prstGeom>
        </p:spPr>
        <p:txBody>
          <a:bodyPr vert="horz" lIns="91355" tIns="45678" rIns="91355" bIns="45678"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197" dirty="0">
                <a:latin typeface="Lato" panose="020F0502020204030203" pitchFamily="34" charset="0"/>
                <a:ea typeface="Lato" panose="020F0502020204030203" pitchFamily="34" charset="0"/>
                <a:cs typeface="Lato" panose="020F0502020204030203" pitchFamily="34" charset="0"/>
              </a:rPr>
              <a:t>How are we doing now?</a:t>
            </a:r>
          </a:p>
        </p:txBody>
      </p:sp>
      <p:cxnSp>
        <p:nvCxnSpPr>
          <p:cNvPr id="3" name="Straight Connector 2">
            <a:extLst>
              <a:ext uri="{FF2B5EF4-FFF2-40B4-BE49-F238E27FC236}">
                <a16:creationId xmlns:a16="http://schemas.microsoft.com/office/drawing/2014/main" id="{1D549D1B-D28D-0AED-B195-0C9C3F99C315}"/>
              </a:ext>
            </a:extLst>
          </p:cNvPr>
          <p:cNvCxnSpPr>
            <a:cxnSpLocks/>
          </p:cNvCxnSpPr>
          <p:nvPr/>
        </p:nvCxnSpPr>
        <p:spPr>
          <a:xfrm>
            <a:off x="408179" y="723137"/>
            <a:ext cx="81357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359961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Content Placeholder 2"/>
          <p:cNvSpPr>
            <a:spLocks noGrp="1"/>
          </p:cNvSpPr>
          <p:nvPr>
            <p:ph idx="1"/>
          </p:nvPr>
        </p:nvSpPr>
        <p:spPr>
          <a:xfrm>
            <a:off x="1271588" y="1016948"/>
            <a:ext cx="6517384" cy="935188"/>
          </a:xfrm>
        </p:spPr>
        <p:txBody>
          <a:bodyPr>
            <a:noAutofit/>
          </a:bodyPr>
          <a:lstStyle/>
          <a:p>
            <a:pPr marL="0" indent="0" algn="just">
              <a:buNone/>
            </a:pPr>
            <a:r>
              <a:rPr lang="en-US" altLang="en-US" dirty="0">
                <a:solidFill>
                  <a:schemeClr val="tx1"/>
                </a:solidFill>
                <a:latin typeface="Lato" panose="020F0502020204030203" pitchFamily="34" charset="77"/>
                <a:ea typeface="Noto Serif" panose="02020600060500020200" pitchFamily="18" charset="0"/>
                <a:cs typeface="Noto Serif" panose="02020600060500020200" pitchFamily="18" charset="0"/>
              </a:rPr>
              <a:t>“…You know how it alters your mind when you have it, how it makes you feel, so think about what it is doing to the baby that is not even formed quite yet. It gets the effects as well. And we don’t want to do that to the baby.”</a:t>
            </a:r>
          </a:p>
        </p:txBody>
      </p:sp>
      <p:sp>
        <p:nvSpPr>
          <p:cNvPr id="138244" name="TextBox 3"/>
          <p:cNvSpPr txBox="1">
            <a:spLocks noChangeArrowheads="1"/>
          </p:cNvSpPr>
          <p:nvPr/>
        </p:nvSpPr>
        <p:spPr bwMode="auto">
          <a:xfrm>
            <a:off x="408179" y="4911505"/>
            <a:ext cx="5169959"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lr>
                <a:schemeClr val="accent1"/>
              </a:buClr>
              <a:buSzPct val="80000"/>
              <a:buFont typeface="Wingdings 2" charset="2"/>
              <a:buChar char=""/>
              <a:defRPr sz="3200">
                <a:solidFill>
                  <a:schemeClr val="tx1"/>
                </a:solidFill>
                <a:latin typeface="Corbel" charset="0"/>
              </a:defRPr>
            </a:lvl1pPr>
            <a:lvl2pPr marL="742950" indent="-285750">
              <a:spcBef>
                <a:spcPct val="20000"/>
              </a:spcBef>
              <a:buClr>
                <a:schemeClr val="accent2"/>
              </a:buClr>
              <a:buSzPct val="90000"/>
              <a:buFont typeface="Wingdings" charset="2"/>
              <a:buChar char=""/>
              <a:defRPr sz="2800">
                <a:solidFill>
                  <a:schemeClr val="tx1"/>
                </a:solidFill>
                <a:latin typeface="Corbel" charset="0"/>
              </a:defRPr>
            </a:lvl2pPr>
            <a:lvl3pPr marL="1143000" indent="-228600">
              <a:spcBef>
                <a:spcPct val="20000"/>
              </a:spcBef>
              <a:buClr>
                <a:srgbClr val="E66C7D"/>
              </a:buClr>
              <a:buFont typeface="Arial" charset="0"/>
              <a:buChar char="▪"/>
              <a:defRPr sz="2400">
                <a:solidFill>
                  <a:schemeClr val="tx1"/>
                </a:solidFill>
                <a:latin typeface="Corbel" charset="0"/>
              </a:defRPr>
            </a:lvl3pPr>
            <a:lvl4pPr marL="1600200" indent="-228600">
              <a:spcBef>
                <a:spcPct val="20000"/>
              </a:spcBef>
              <a:buClr>
                <a:srgbClr val="6BB76D"/>
              </a:buClr>
              <a:buFont typeface="Arial" charset="0"/>
              <a:buChar char="▪"/>
              <a:defRPr sz="2000">
                <a:solidFill>
                  <a:schemeClr val="tx1"/>
                </a:solidFill>
                <a:latin typeface="Corbel" charset="0"/>
              </a:defRPr>
            </a:lvl4pPr>
            <a:lvl5pPr marL="2057400" indent="-228600">
              <a:spcBef>
                <a:spcPct val="20000"/>
              </a:spcBef>
              <a:buClr>
                <a:srgbClr val="E88651"/>
              </a:buClr>
              <a:buFont typeface="Wingdings 3" charset="2"/>
              <a:buChar char=""/>
              <a:defRPr sz="2000">
                <a:solidFill>
                  <a:schemeClr val="tx1"/>
                </a:solidFill>
                <a:latin typeface="Corbel" charset="0"/>
              </a:defRPr>
            </a:lvl5pPr>
            <a:lvl6pPr marL="2514600" indent="-228600" eaLnBrk="0" fontAlgn="base" hangingPunct="0">
              <a:spcBef>
                <a:spcPct val="20000"/>
              </a:spcBef>
              <a:spcAft>
                <a:spcPct val="0"/>
              </a:spcAft>
              <a:buClr>
                <a:srgbClr val="E88651"/>
              </a:buClr>
              <a:buFont typeface="Wingdings 3" charset="2"/>
              <a:buChar char=""/>
              <a:defRPr sz="2000">
                <a:solidFill>
                  <a:schemeClr val="tx1"/>
                </a:solidFill>
                <a:latin typeface="Corbel" charset="0"/>
              </a:defRPr>
            </a:lvl6pPr>
            <a:lvl7pPr marL="2971800" indent="-228600" eaLnBrk="0" fontAlgn="base" hangingPunct="0">
              <a:spcBef>
                <a:spcPct val="20000"/>
              </a:spcBef>
              <a:spcAft>
                <a:spcPct val="0"/>
              </a:spcAft>
              <a:buClr>
                <a:srgbClr val="E88651"/>
              </a:buClr>
              <a:buFont typeface="Wingdings 3" charset="2"/>
              <a:buChar char=""/>
              <a:defRPr sz="2000">
                <a:solidFill>
                  <a:schemeClr val="tx1"/>
                </a:solidFill>
                <a:latin typeface="Corbel" charset="0"/>
              </a:defRPr>
            </a:lvl7pPr>
            <a:lvl8pPr marL="3429000" indent="-228600" eaLnBrk="0" fontAlgn="base" hangingPunct="0">
              <a:spcBef>
                <a:spcPct val="20000"/>
              </a:spcBef>
              <a:spcAft>
                <a:spcPct val="0"/>
              </a:spcAft>
              <a:buClr>
                <a:srgbClr val="E88651"/>
              </a:buClr>
              <a:buFont typeface="Wingdings 3" charset="2"/>
              <a:buChar char=""/>
              <a:defRPr sz="2000">
                <a:solidFill>
                  <a:schemeClr val="tx1"/>
                </a:solidFill>
                <a:latin typeface="Corbel" charset="0"/>
              </a:defRPr>
            </a:lvl8pPr>
            <a:lvl9pPr marL="3886200" indent="-228600" eaLnBrk="0" fontAlgn="base" hangingPunct="0">
              <a:spcBef>
                <a:spcPct val="20000"/>
              </a:spcBef>
              <a:spcAft>
                <a:spcPct val="0"/>
              </a:spcAft>
              <a:buClr>
                <a:srgbClr val="E88651"/>
              </a:buClr>
              <a:buFont typeface="Wingdings 3" charset="2"/>
              <a:buChar char=""/>
              <a:defRPr sz="2000">
                <a:solidFill>
                  <a:schemeClr val="tx1"/>
                </a:solidFill>
                <a:latin typeface="Corbel" charset="0"/>
              </a:defRPr>
            </a:lvl9pPr>
          </a:lstStyle>
          <a:p>
            <a:pPr>
              <a:buClrTx/>
              <a:buSzTx/>
              <a:buNone/>
            </a:pPr>
            <a:r>
              <a:rPr lang="en-US" altLang="en-US" sz="750" dirty="0">
                <a:solidFill>
                  <a:srgbClr val="000000"/>
                </a:solidFill>
                <a:latin typeface="+mj-lt"/>
              </a:rPr>
              <a:t>Reference: Holland et al, </a:t>
            </a:r>
            <a:r>
              <a:rPr lang="en-US" altLang="en-US" sz="750" dirty="0" err="1">
                <a:solidFill>
                  <a:srgbClr val="000000"/>
                </a:solidFill>
                <a:latin typeface="+mj-lt"/>
              </a:rPr>
              <a:t>Obstet</a:t>
            </a:r>
            <a:r>
              <a:rPr lang="en-US" altLang="en-US" sz="750" dirty="0">
                <a:solidFill>
                  <a:srgbClr val="000000"/>
                </a:solidFill>
                <a:latin typeface="+mj-lt"/>
              </a:rPr>
              <a:t> </a:t>
            </a:r>
            <a:r>
              <a:rPr lang="en-US" altLang="en-US" sz="750" dirty="0" err="1">
                <a:solidFill>
                  <a:srgbClr val="000000"/>
                </a:solidFill>
                <a:latin typeface="+mj-lt"/>
              </a:rPr>
              <a:t>Gynecol</a:t>
            </a:r>
            <a:r>
              <a:rPr lang="en-US" altLang="en-US" sz="750" dirty="0">
                <a:solidFill>
                  <a:srgbClr val="000000"/>
                </a:solidFill>
                <a:latin typeface="+mj-lt"/>
              </a:rPr>
              <a:t> 2016</a:t>
            </a:r>
            <a:r>
              <a:rPr lang="en-US" altLang="en-US" sz="750" dirty="0">
                <a:solidFill>
                  <a:srgbClr val="000000"/>
                </a:solidFill>
                <a:latin typeface="Lato" charset="0"/>
              </a:rPr>
              <a:t>, </a:t>
            </a:r>
            <a:r>
              <a:rPr lang="en-US" sz="750" dirty="0">
                <a:latin typeface="Lato" charset="0"/>
                <a:ea typeface="Lato" charset="0"/>
                <a:cs typeface="Lato" charset="0"/>
                <a:hlinkClick r:id="rId3"/>
              </a:rPr>
              <a:t>https://weedseedshop.com/en/blog/marijuana-pregnancy-ok-not/</a:t>
            </a:r>
            <a:r>
              <a:rPr lang="en-US" sz="750" dirty="0">
                <a:latin typeface="Lato" charset="0"/>
                <a:ea typeface="Lato" charset="0"/>
                <a:cs typeface="Lato" charset="0"/>
              </a:rPr>
              <a:t> </a:t>
            </a:r>
            <a:endParaRPr lang="en-US" altLang="en-US" sz="750" dirty="0">
              <a:solidFill>
                <a:srgbClr val="000000"/>
              </a:solidFill>
              <a:latin typeface="+mj-lt"/>
            </a:endParaRPr>
          </a:p>
        </p:txBody>
      </p:sp>
      <p:sp>
        <p:nvSpPr>
          <p:cNvPr id="7" name="Content Placeholder 2"/>
          <p:cNvSpPr txBox="1">
            <a:spLocks/>
          </p:cNvSpPr>
          <p:nvPr/>
        </p:nvSpPr>
        <p:spPr>
          <a:xfrm>
            <a:off x="1313308" y="1016948"/>
            <a:ext cx="6517384" cy="1217522"/>
          </a:xfrm>
          <a:prstGeom prst="rect">
            <a:avLst/>
          </a:prstGeom>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b="0" i="0" kern="1200">
                <a:solidFill>
                  <a:srgbClr val="364852"/>
                </a:solidFill>
                <a:latin typeface="Lato Regular"/>
                <a:ea typeface="+mn-ea"/>
                <a:cs typeface="Lato Regular"/>
              </a:defRPr>
            </a:lvl1pPr>
            <a:lvl2pPr marL="742950" indent="-285750" algn="l" defTabSz="457200" rtl="0" eaLnBrk="1" latinLnBrk="0" hangingPunct="1">
              <a:spcBef>
                <a:spcPct val="20000"/>
              </a:spcBef>
              <a:buFont typeface="Arial"/>
              <a:buChar char="–"/>
              <a:defRPr sz="2800" b="0" i="0" kern="1200">
                <a:solidFill>
                  <a:srgbClr val="364852"/>
                </a:solidFill>
                <a:latin typeface="Lato Regular"/>
                <a:ea typeface="+mn-ea"/>
                <a:cs typeface="Lato Regular"/>
              </a:defRPr>
            </a:lvl2pPr>
            <a:lvl3pPr marL="1143000" indent="-228600" algn="l" defTabSz="457200" rtl="0" eaLnBrk="1" latinLnBrk="0" hangingPunct="1">
              <a:spcBef>
                <a:spcPct val="20000"/>
              </a:spcBef>
              <a:buFont typeface="Arial"/>
              <a:buChar char="•"/>
              <a:defRPr sz="2400" b="0" i="0" kern="1200">
                <a:solidFill>
                  <a:srgbClr val="364852"/>
                </a:solidFill>
                <a:latin typeface="Lato Regular"/>
                <a:ea typeface="+mn-ea"/>
                <a:cs typeface="Lato Regular"/>
              </a:defRPr>
            </a:lvl3pPr>
            <a:lvl4pPr marL="1600200" indent="-228600" algn="l" defTabSz="457200" rtl="0" eaLnBrk="1" latinLnBrk="0" hangingPunct="1">
              <a:spcBef>
                <a:spcPct val="20000"/>
              </a:spcBef>
              <a:buFont typeface="Arial"/>
              <a:buChar char="–"/>
              <a:defRPr sz="2000" b="0" i="0" kern="1200">
                <a:solidFill>
                  <a:srgbClr val="364852"/>
                </a:solidFill>
                <a:latin typeface="Lato Regular"/>
                <a:ea typeface="+mn-ea"/>
                <a:cs typeface="Lato Regular"/>
              </a:defRPr>
            </a:lvl4pPr>
            <a:lvl5pPr marL="2057400" indent="-228600" algn="l" defTabSz="457200" rtl="0" eaLnBrk="1" latinLnBrk="0" hangingPunct="1">
              <a:spcBef>
                <a:spcPct val="20000"/>
              </a:spcBef>
              <a:buFont typeface="Arial"/>
              <a:buChar char="»"/>
              <a:defRPr sz="2000" b="0" i="0" kern="1200">
                <a:solidFill>
                  <a:srgbClr val="364852"/>
                </a:solidFill>
                <a:latin typeface="Lato Regular"/>
                <a:ea typeface="+mn-ea"/>
                <a:cs typeface="Lato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altLang="en-US" sz="1800" dirty="0">
                <a:solidFill>
                  <a:schemeClr val="tx1"/>
                </a:solidFill>
                <a:latin typeface="Lato" panose="020F0502020204030203" pitchFamily="34" charset="77"/>
                <a:ea typeface="Noto Serif" panose="02020600060500020200" pitchFamily="18" charset="0"/>
                <a:cs typeface="Noto Serif" panose="02020600060500020200" pitchFamily="18" charset="0"/>
              </a:rPr>
              <a:t>“Um….the issue with marijuana specifically is just that it is illegal. So at the time of delivery, they will do a urine drug test because you have a history of using it. If it is positive, at the time of delivery, they will often have you, like force you to talk to child protective services because it is a risk factor.”</a:t>
            </a:r>
          </a:p>
        </p:txBody>
      </p:sp>
      <p:sp>
        <p:nvSpPr>
          <p:cNvPr id="2" name="Title 1">
            <a:extLst>
              <a:ext uri="{FF2B5EF4-FFF2-40B4-BE49-F238E27FC236}">
                <a16:creationId xmlns:a16="http://schemas.microsoft.com/office/drawing/2014/main" id="{D76EC0BE-AFA3-7703-942A-864A03261759}"/>
              </a:ext>
            </a:extLst>
          </p:cNvPr>
          <p:cNvSpPr txBox="1">
            <a:spLocks/>
          </p:cNvSpPr>
          <p:nvPr/>
        </p:nvSpPr>
        <p:spPr>
          <a:xfrm>
            <a:off x="275527" y="-341555"/>
            <a:ext cx="8592945" cy="993252"/>
          </a:xfrm>
          <a:prstGeom prst="rect">
            <a:avLst/>
          </a:prstGeom>
        </p:spPr>
        <p:txBody>
          <a:bodyPr vert="horz" lIns="91355" tIns="45678" rIns="91355" bIns="45678"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197" dirty="0">
                <a:latin typeface="Lato" panose="020F0502020204030203" pitchFamily="34" charset="0"/>
                <a:ea typeface="Lato" panose="020F0502020204030203" pitchFamily="34" charset="0"/>
                <a:cs typeface="Lato" panose="020F0502020204030203" pitchFamily="34" charset="0"/>
              </a:rPr>
              <a:t>How are we doing?</a:t>
            </a:r>
          </a:p>
        </p:txBody>
      </p:sp>
      <p:cxnSp>
        <p:nvCxnSpPr>
          <p:cNvPr id="3" name="Straight Connector 2">
            <a:extLst>
              <a:ext uri="{FF2B5EF4-FFF2-40B4-BE49-F238E27FC236}">
                <a16:creationId xmlns:a16="http://schemas.microsoft.com/office/drawing/2014/main" id="{F7510D18-57CD-8731-1CC5-19BF8FC80C74}"/>
              </a:ext>
            </a:extLst>
          </p:cNvPr>
          <p:cNvCxnSpPr>
            <a:cxnSpLocks/>
          </p:cNvCxnSpPr>
          <p:nvPr/>
        </p:nvCxnSpPr>
        <p:spPr>
          <a:xfrm>
            <a:off x="408179" y="723137"/>
            <a:ext cx="81357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CD5B5E7-D953-9669-2BCA-7B5B99EE540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72000"/>
                    </a14:imgEffect>
                    <a14:imgEffect>
                      <a14:brightnessContrast bright="2000"/>
                    </a14:imgEffect>
                  </a14:imgLayer>
                </a14:imgProps>
              </a:ext>
              <a:ext uri="{28A0092B-C50C-407E-A947-70E740481C1C}">
                <a14:useLocalDpi xmlns:a14="http://schemas.microsoft.com/office/drawing/2010/main" val="0"/>
              </a:ext>
            </a:extLst>
          </a:blip>
          <a:srcRect l="1155" r="1004" b="3408"/>
          <a:stretch/>
        </p:blipFill>
        <p:spPr>
          <a:xfrm>
            <a:off x="2849526" y="2528280"/>
            <a:ext cx="3450266" cy="2383225"/>
          </a:xfrm>
          <a:prstGeom prst="rect">
            <a:avLst/>
          </a:prstGeom>
        </p:spPr>
      </p:pic>
    </p:spTree>
    <p:extLst>
      <p:ext uri="{BB962C8B-B14F-4D97-AF65-F5344CB8AC3E}">
        <p14:creationId xmlns:p14="http://schemas.microsoft.com/office/powerpoint/2010/main" val="3304969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2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138243">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38243">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3" grpId="0"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Content Placeholder 2"/>
          <p:cNvSpPr>
            <a:spLocks noGrp="1"/>
          </p:cNvSpPr>
          <p:nvPr>
            <p:ph idx="1"/>
          </p:nvPr>
        </p:nvSpPr>
        <p:spPr>
          <a:xfrm>
            <a:off x="255791" y="1137483"/>
            <a:ext cx="5741597" cy="2609220"/>
          </a:xfrm>
        </p:spPr>
        <p:txBody>
          <a:bodyPr>
            <a:noAutofit/>
          </a:bodyPr>
          <a:lstStyle/>
          <a:p>
            <a:pPr>
              <a:lnSpc>
                <a:spcPct val="100000"/>
              </a:lnSpc>
              <a:spcAft>
                <a:spcPts val="1000"/>
              </a:spcAft>
              <a:buSzPct val="75000"/>
            </a:pPr>
            <a:r>
              <a:rPr lang="en-US" altLang="en-US" dirty="0">
                <a:solidFill>
                  <a:schemeClr val="tx1"/>
                </a:solidFill>
                <a:latin typeface="Lato" panose="020F0502020204030203" pitchFamily="34" charset="77"/>
                <a:ea typeface="Noto Serif" panose="02020600060500020200" pitchFamily="18" charset="0"/>
                <a:cs typeface="Noto Serif" panose="02020600060500020200" pitchFamily="18" charset="0"/>
              </a:rPr>
              <a:t>No known benefits of cannabis use in pregnancy</a:t>
            </a:r>
          </a:p>
          <a:p>
            <a:pPr>
              <a:lnSpc>
                <a:spcPct val="100000"/>
              </a:lnSpc>
              <a:spcBef>
                <a:spcPts val="450"/>
              </a:spcBef>
              <a:spcAft>
                <a:spcPts val="1000"/>
              </a:spcAft>
              <a:buSzPct val="75000"/>
            </a:pPr>
            <a:r>
              <a:rPr lang="en-US" altLang="en-US" dirty="0">
                <a:solidFill>
                  <a:schemeClr val="tx1"/>
                </a:solidFill>
                <a:latin typeface="Lato" panose="020F0502020204030203" pitchFamily="34" charset="77"/>
                <a:ea typeface="Noto Serif" panose="02020600060500020200" pitchFamily="18" charset="0"/>
                <a:cs typeface="Noto Serif" panose="02020600060500020200" pitchFamily="18" charset="0"/>
              </a:rPr>
              <a:t>THC crosses the placenta and is found in breastmilk and there are known adverse effects associated with cannabis use in pregnancy and with breastfeeding</a:t>
            </a:r>
          </a:p>
        </p:txBody>
      </p:sp>
      <p:sp>
        <p:nvSpPr>
          <p:cNvPr id="7" name="TextBox 3"/>
          <p:cNvSpPr txBox="1">
            <a:spLocks noChangeArrowheads="1"/>
          </p:cNvSpPr>
          <p:nvPr/>
        </p:nvSpPr>
        <p:spPr bwMode="auto">
          <a:xfrm>
            <a:off x="375160" y="4832131"/>
            <a:ext cx="5189043" cy="207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lr>
                <a:schemeClr val="accent1"/>
              </a:buClr>
              <a:buSzPct val="80000"/>
              <a:buFont typeface="Wingdings 2" charset="2"/>
              <a:buChar char=""/>
              <a:defRPr sz="3200">
                <a:solidFill>
                  <a:schemeClr val="tx1"/>
                </a:solidFill>
                <a:latin typeface="Corbel" charset="0"/>
              </a:defRPr>
            </a:lvl1pPr>
            <a:lvl2pPr marL="742950" indent="-285750">
              <a:spcBef>
                <a:spcPct val="20000"/>
              </a:spcBef>
              <a:buClr>
                <a:schemeClr val="accent2"/>
              </a:buClr>
              <a:buSzPct val="90000"/>
              <a:buFont typeface="Wingdings" charset="2"/>
              <a:buChar char=""/>
              <a:defRPr sz="2800">
                <a:solidFill>
                  <a:schemeClr val="tx1"/>
                </a:solidFill>
                <a:latin typeface="Corbel" charset="0"/>
              </a:defRPr>
            </a:lvl2pPr>
            <a:lvl3pPr marL="1143000" indent="-228600">
              <a:spcBef>
                <a:spcPct val="20000"/>
              </a:spcBef>
              <a:buClr>
                <a:srgbClr val="E66C7D"/>
              </a:buClr>
              <a:buFont typeface="Arial" charset="0"/>
              <a:buChar char="▪"/>
              <a:defRPr sz="2400">
                <a:solidFill>
                  <a:schemeClr val="tx1"/>
                </a:solidFill>
                <a:latin typeface="Corbel" charset="0"/>
              </a:defRPr>
            </a:lvl3pPr>
            <a:lvl4pPr marL="1600200" indent="-228600">
              <a:spcBef>
                <a:spcPct val="20000"/>
              </a:spcBef>
              <a:buClr>
                <a:srgbClr val="6BB76D"/>
              </a:buClr>
              <a:buFont typeface="Arial" charset="0"/>
              <a:buChar char="▪"/>
              <a:defRPr sz="2000">
                <a:solidFill>
                  <a:schemeClr val="tx1"/>
                </a:solidFill>
                <a:latin typeface="Corbel" charset="0"/>
              </a:defRPr>
            </a:lvl4pPr>
            <a:lvl5pPr marL="2057400" indent="-228600">
              <a:spcBef>
                <a:spcPct val="20000"/>
              </a:spcBef>
              <a:buClr>
                <a:srgbClr val="E88651"/>
              </a:buClr>
              <a:buFont typeface="Wingdings 3" charset="2"/>
              <a:buChar char=""/>
              <a:defRPr sz="2000">
                <a:solidFill>
                  <a:schemeClr val="tx1"/>
                </a:solidFill>
                <a:latin typeface="Corbel" charset="0"/>
              </a:defRPr>
            </a:lvl5pPr>
            <a:lvl6pPr marL="2514600" indent="-228600" eaLnBrk="0" fontAlgn="base" hangingPunct="0">
              <a:spcBef>
                <a:spcPct val="20000"/>
              </a:spcBef>
              <a:spcAft>
                <a:spcPct val="0"/>
              </a:spcAft>
              <a:buClr>
                <a:srgbClr val="E88651"/>
              </a:buClr>
              <a:buFont typeface="Wingdings 3" charset="2"/>
              <a:buChar char=""/>
              <a:defRPr sz="2000">
                <a:solidFill>
                  <a:schemeClr val="tx1"/>
                </a:solidFill>
                <a:latin typeface="Corbel" charset="0"/>
              </a:defRPr>
            </a:lvl6pPr>
            <a:lvl7pPr marL="2971800" indent="-228600" eaLnBrk="0" fontAlgn="base" hangingPunct="0">
              <a:spcBef>
                <a:spcPct val="20000"/>
              </a:spcBef>
              <a:spcAft>
                <a:spcPct val="0"/>
              </a:spcAft>
              <a:buClr>
                <a:srgbClr val="E88651"/>
              </a:buClr>
              <a:buFont typeface="Wingdings 3" charset="2"/>
              <a:buChar char=""/>
              <a:defRPr sz="2000">
                <a:solidFill>
                  <a:schemeClr val="tx1"/>
                </a:solidFill>
                <a:latin typeface="Corbel" charset="0"/>
              </a:defRPr>
            </a:lvl7pPr>
            <a:lvl8pPr marL="3429000" indent="-228600" eaLnBrk="0" fontAlgn="base" hangingPunct="0">
              <a:spcBef>
                <a:spcPct val="20000"/>
              </a:spcBef>
              <a:spcAft>
                <a:spcPct val="0"/>
              </a:spcAft>
              <a:buClr>
                <a:srgbClr val="E88651"/>
              </a:buClr>
              <a:buFont typeface="Wingdings 3" charset="2"/>
              <a:buChar char=""/>
              <a:defRPr sz="2000">
                <a:solidFill>
                  <a:schemeClr val="tx1"/>
                </a:solidFill>
                <a:latin typeface="Corbel" charset="0"/>
              </a:defRPr>
            </a:lvl8pPr>
            <a:lvl9pPr marL="3886200" indent="-228600" eaLnBrk="0" fontAlgn="base" hangingPunct="0">
              <a:spcBef>
                <a:spcPct val="20000"/>
              </a:spcBef>
              <a:spcAft>
                <a:spcPct val="0"/>
              </a:spcAft>
              <a:buClr>
                <a:srgbClr val="E88651"/>
              </a:buClr>
              <a:buFont typeface="Wingdings 3" charset="2"/>
              <a:buChar char=""/>
              <a:defRPr sz="2000">
                <a:solidFill>
                  <a:schemeClr val="tx1"/>
                </a:solidFill>
                <a:latin typeface="Corbel" charset="0"/>
              </a:defRPr>
            </a:lvl9pPr>
          </a:lstStyle>
          <a:p>
            <a:pPr eaLnBrk="1" hangingPunct="1">
              <a:buClrTx/>
              <a:buSzTx/>
              <a:buFontTx/>
              <a:buNone/>
            </a:pPr>
            <a:r>
              <a:rPr lang="en-US" altLang="en-US" sz="750" dirty="0">
                <a:solidFill>
                  <a:srgbClr val="000000"/>
                </a:solidFill>
                <a:latin typeface="+mj-lt"/>
              </a:rPr>
              <a:t>Reference: Colorado </a:t>
            </a:r>
            <a:r>
              <a:rPr lang="en-US" altLang="en-US" sz="750" dirty="0" err="1">
                <a:solidFill>
                  <a:srgbClr val="000000"/>
                </a:solidFill>
                <a:latin typeface="+mj-lt"/>
              </a:rPr>
              <a:t>Departemnt</a:t>
            </a:r>
            <a:r>
              <a:rPr lang="en-US" altLang="en-US" sz="750" dirty="0">
                <a:solidFill>
                  <a:srgbClr val="000000"/>
                </a:solidFill>
                <a:latin typeface="+mj-lt"/>
              </a:rPr>
              <a:t> of Public Health &amp; Environment</a:t>
            </a:r>
          </a:p>
        </p:txBody>
      </p:sp>
      <p:sp>
        <p:nvSpPr>
          <p:cNvPr id="2" name="Title 1">
            <a:extLst>
              <a:ext uri="{FF2B5EF4-FFF2-40B4-BE49-F238E27FC236}">
                <a16:creationId xmlns:a16="http://schemas.microsoft.com/office/drawing/2014/main" id="{BD656B58-A787-7172-1714-56B003A63F66}"/>
              </a:ext>
            </a:extLst>
          </p:cNvPr>
          <p:cNvSpPr txBox="1">
            <a:spLocks/>
          </p:cNvSpPr>
          <p:nvPr/>
        </p:nvSpPr>
        <p:spPr>
          <a:xfrm>
            <a:off x="275527" y="-141525"/>
            <a:ext cx="8592945" cy="993252"/>
          </a:xfrm>
          <a:prstGeom prst="rect">
            <a:avLst/>
          </a:prstGeom>
        </p:spPr>
        <p:txBody>
          <a:bodyPr vert="horz" lIns="91355" tIns="45678" rIns="91355" bIns="45678"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197" dirty="0">
                <a:latin typeface="Lato" panose="020F0502020204030203" pitchFamily="34" charset="0"/>
                <a:ea typeface="Lato" panose="020F0502020204030203" pitchFamily="34" charset="0"/>
                <a:cs typeface="Lato" panose="020F0502020204030203" pitchFamily="34" charset="0"/>
              </a:rPr>
              <a:t>Talking With Pregnant Individuals</a:t>
            </a:r>
          </a:p>
        </p:txBody>
      </p:sp>
      <p:cxnSp>
        <p:nvCxnSpPr>
          <p:cNvPr id="3" name="Straight Connector 2">
            <a:extLst>
              <a:ext uri="{FF2B5EF4-FFF2-40B4-BE49-F238E27FC236}">
                <a16:creationId xmlns:a16="http://schemas.microsoft.com/office/drawing/2014/main" id="{62D6B347-5F53-A10B-871F-52CB1684C549}"/>
              </a:ext>
            </a:extLst>
          </p:cNvPr>
          <p:cNvCxnSpPr>
            <a:cxnSpLocks/>
          </p:cNvCxnSpPr>
          <p:nvPr/>
        </p:nvCxnSpPr>
        <p:spPr>
          <a:xfrm>
            <a:off x="408179" y="923167"/>
            <a:ext cx="81357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Google Shape;253;g7e8efad8cc_0_19">
            <a:extLst>
              <a:ext uri="{FF2B5EF4-FFF2-40B4-BE49-F238E27FC236}">
                <a16:creationId xmlns:a16="http://schemas.microsoft.com/office/drawing/2014/main" id="{F2186573-F179-DC7B-CB3A-FA01755C0E4A}"/>
              </a:ext>
            </a:extLst>
          </p:cNvPr>
          <p:cNvPicPr preferRelativeResize="0"/>
          <p:nvPr/>
        </p:nvPicPr>
        <p:blipFill rotWithShape="1">
          <a:blip r:embed="rId3">
            <a:alphaModFix/>
          </a:blip>
          <a:srcRect l="22225" r="11975"/>
          <a:stretch/>
        </p:blipFill>
        <p:spPr>
          <a:xfrm>
            <a:off x="6125961" y="1134057"/>
            <a:ext cx="2417964" cy="1378878"/>
          </a:xfrm>
          <a:prstGeom prst="rect">
            <a:avLst/>
          </a:prstGeom>
          <a:noFill/>
          <a:ln w="38100" cap="flat" cmpd="sng">
            <a:solidFill>
              <a:srgbClr val="D8D8D8"/>
            </a:solidFill>
            <a:prstDash val="solid"/>
            <a:round/>
            <a:headEnd type="none" w="sm" len="sm"/>
            <a:tailEnd type="none" w="sm" len="sm"/>
          </a:ln>
        </p:spPr>
      </p:pic>
      <p:sp>
        <p:nvSpPr>
          <p:cNvPr id="6" name="Content Placeholder 2">
            <a:extLst>
              <a:ext uri="{FF2B5EF4-FFF2-40B4-BE49-F238E27FC236}">
                <a16:creationId xmlns:a16="http://schemas.microsoft.com/office/drawing/2014/main" id="{715B08C4-B279-D345-32E9-3C1DD09C416A}"/>
              </a:ext>
            </a:extLst>
          </p:cNvPr>
          <p:cNvSpPr txBox="1">
            <a:spLocks/>
          </p:cNvSpPr>
          <p:nvPr/>
        </p:nvSpPr>
        <p:spPr>
          <a:xfrm>
            <a:off x="255790" y="2871550"/>
            <a:ext cx="8404116" cy="2609220"/>
          </a:xfrm>
          <a:prstGeom prst="rect">
            <a:avLst/>
          </a:prstGeom>
          <a:ln w="12700">
            <a:miter lim="400000"/>
          </a:ln>
          <a:extLst>
            <a:ext uri="{C572A759-6A51-4108-AA02-DFA0A04FC94B}">
              <ma14:wrappingTextBoxFlag xmlns:ma14="http://schemas.microsoft.com/office/mac/drawingml/2011/main" xmlns="" val="1"/>
            </a:ext>
          </a:extLst>
        </p:spPr>
        <p:txBody>
          <a:bodyPr lIns="91424" tIns="91424" rIns="91424" bIns="91424">
            <a:noAutofit/>
          </a:bodyPr>
          <a:lst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9pPr>
          </a:lstStyle>
          <a:p>
            <a:pPr hangingPunct="1">
              <a:lnSpc>
                <a:spcPct val="100000"/>
              </a:lnSpc>
              <a:spcAft>
                <a:spcPts val="1000"/>
              </a:spcAft>
              <a:buSzPct val="75000"/>
            </a:pPr>
            <a:r>
              <a:rPr lang="en-US" altLang="en-US" dirty="0">
                <a:solidFill>
                  <a:schemeClr val="tx1"/>
                </a:solidFill>
                <a:latin typeface="Lato" panose="020F0502020204030203" pitchFamily="34" charset="77"/>
                <a:ea typeface="Noto Serif" panose="02020600060500020200" pitchFamily="18" charset="0"/>
                <a:cs typeface="Noto Serif" panose="02020600060500020200" pitchFamily="18" charset="0"/>
              </a:rPr>
              <a:t>Cannabis use can be addictive and there are no known “safe” amounts of cannabis in pregnancy</a:t>
            </a:r>
          </a:p>
          <a:p>
            <a:pPr hangingPunct="1">
              <a:lnSpc>
                <a:spcPct val="100000"/>
              </a:lnSpc>
              <a:spcBef>
                <a:spcPts val="450"/>
              </a:spcBef>
              <a:spcAft>
                <a:spcPts val="1000"/>
              </a:spcAft>
              <a:buSzPct val="75000"/>
            </a:pPr>
            <a:r>
              <a:rPr lang="en-US" altLang="en-US" dirty="0">
                <a:solidFill>
                  <a:schemeClr val="tx1"/>
                </a:solidFill>
                <a:latin typeface="Lato" panose="020F0502020204030203" pitchFamily="34" charset="77"/>
                <a:ea typeface="Noto Serif" panose="02020600060500020200" pitchFamily="18" charset="0"/>
                <a:cs typeface="Noto Serif" panose="02020600060500020200" pitchFamily="18" charset="0"/>
              </a:rPr>
              <a:t>There are other treatments to common ailments in pregnancy (i.e. nausea, anxiety) that have better safety data</a:t>
            </a:r>
          </a:p>
        </p:txBody>
      </p:sp>
    </p:spTree>
    <p:extLst>
      <p:ext uri="{BB962C8B-B14F-4D97-AF65-F5344CB8AC3E}">
        <p14:creationId xmlns:p14="http://schemas.microsoft.com/office/powerpoint/2010/main" val="397711927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81F31461-ACDF-47C7-82DC-7D4BE2DC6D84}"/>
              </a:ext>
            </a:extLst>
          </p:cNvPr>
          <p:cNvSpPr txBox="1"/>
          <p:nvPr/>
        </p:nvSpPr>
        <p:spPr>
          <a:xfrm>
            <a:off x="6381495" y="1281708"/>
            <a:ext cx="2501419" cy="34918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25" tIns="34225" rIns="34225" bIns="34225">
            <a:noAutofit/>
          </a:bodyPr>
          <a:lstStyle/>
          <a:p>
            <a:pPr marL="213922" indent="-213922" defTabSz="456366">
              <a:lnSpc>
                <a:spcPct val="80000"/>
              </a:lnSpc>
              <a:spcBef>
                <a:spcPts val="449"/>
              </a:spcBef>
              <a:buSzPct val="100000"/>
              <a:buFont typeface="Arial"/>
              <a:buChar char="•"/>
              <a:defRPr sz="1300">
                <a:latin typeface="Noto Serif"/>
                <a:ea typeface="Noto Serif"/>
                <a:cs typeface="Noto Serif"/>
                <a:sym typeface="Noto Serif"/>
              </a:defRPr>
            </a:pPr>
            <a:endParaRPr sz="1499" dirty="0">
              <a:solidFill>
                <a:prstClr val="black"/>
              </a:solidFill>
              <a:latin typeface="Calibri" panose="020F0502020204030204" pitchFamily="34" charset="0"/>
              <a:ea typeface="Noto Serif"/>
              <a:cs typeface="Calibri" panose="020F0502020204030204" pitchFamily="34" charset="0"/>
              <a:sym typeface="Noto Serif"/>
            </a:endParaRPr>
          </a:p>
        </p:txBody>
      </p:sp>
      <p:pic>
        <p:nvPicPr>
          <p:cNvPr id="6" name="Picture 5">
            <a:extLst>
              <a:ext uri="{FF2B5EF4-FFF2-40B4-BE49-F238E27FC236}">
                <a16:creationId xmlns:a16="http://schemas.microsoft.com/office/drawing/2014/main" id="{355A21C3-DBDF-2458-7F24-54140B99C338}"/>
              </a:ext>
            </a:extLst>
          </p:cNvPr>
          <p:cNvPicPr>
            <a:picLocks noChangeAspect="1"/>
          </p:cNvPicPr>
          <p:nvPr/>
        </p:nvPicPr>
        <p:blipFill>
          <a:blip r:embed="rId3"/>
          <a:stretch>
            <a:fillRect/>
          </a:stretch>
        </p:blipFill>
        <p:spPr>
          <a:xfrm>
            <a:off x="501480" y="908891"/>
            <a:ext cx="5743246" cy="3491826"/>
          </a:xfrm>
          <a:prstGeom prst="rect">
            <a:avLst/>
          </a:prstGeom>
        </p:spPr>
      </p:pic>
      <p:pic>
        <p:nvPicPr>
          <p:cNvPr id="8" name="Picture 7">
            <a:extLst>
              <a:ext uri="{FF2B5EF4-FFF2-40B4-BE49-F238E27FC236}">
                <a16:creationId xmlns:a16="http://schemas.microsoft.com/office/drawing/2014/main" id="{5FDE507F-914B-A16D-0E1F-60021B5D8D15}"/>
              </a:ext>
            </a:extLst>
          </p:cNvPr>
          <p:cNvPicPr>
            <a:picLocks noChangeAspect="1"/>
          </p:cNvPicPr>
          <p:nvPr/>
        </p:nvPicPr>
        <p:blipFill>
          <a:blip r:embed="rId4"/>
          <a:stretch>
            <a:fillRect/>
          </a:stretch>
        </p:blipFill>
        <p:spPr>
          <a:xfrm>
            <a:off x="1180065" y="4400715"/>
            <a:ext cx="4386074" cy="316914"/>
          </a:xfrm>
          <a:prstGeom prst="rect">
            <a:avLst/>
          </a:prstGeom>
        </p:spPr>
      </p:pic>
      <p:sp>
        <p:nvSpPr>
          <p:cNvPr id="9" name="TextBox 13">
            <a:extLst>
              <a:ext uri="{FF2B5EF4-FFF2-40B4-BE49-F238E27FC236}">
                <a16:creationId xmlns:a16="http://schemas.microsoft.com/office/drawing/2014/main" id="{04F86850-B529-3AE7-62BD-FAADFD43CB21}"/>
              </a:ext>
            </a:extLst>
          </p:cNvPr>
          <p:cNvSpPr txBox="1"/>
          <p:nvPr/>
        </p:nvSpPr>
        <p:spPr>
          <a:xfrm>
            <a:off x="560419" y="4856005"/>
            <a:ext cx="7566342" cy="2227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25" tIns="34225" rIns="34225" bIns="34225">
            <a:spAutoFit/>
          </a:bodyPr>
          <a:lstStyle/>
          <a:p>
            <a:pPr defTabSz="456366">
              <a:defRPr sz="1000">
                <a:latin typeface="Lato"/>
                <a:ea typeface="Lato"/>
                <a:cs typeface="Lato"/>
                <a:sym typeface="Lato"/>
              </a:defRPr>
            </a:pPr>
            <a:r>
              <a:rPr sz="998" dirty="0">
                <a:solidFill>
                  <a:prstClr val="black"/>
                </a:solidFill>
                <a:latin typeface="Calibri" panose="020F0502020204030204" pitchFamily="34" charset="0"/>
                <a:ea typeface="Lato"/>
                <a:cs typeface="Calibri" panose="020F0502020204030204" pitchFamily="34" charset="0"/>
                <a:sym typeface="Lato"/>
              </a:rPr>
              <a:t>References: </a:t>
            </a:r>
            <a:r>
              <a:rPr lang="en-US" sz="998" dirty="0">
                <a:solidFill>
                  <a:prstClr val="black"/>
                </a:solidFill>
                <a:latin typeface="Calibri" panose="020F0502020204030204" pitchFamily="34" charset="0"/>
                <a:ea typeface="Lato"/>
                <a:cs typeface="Calibri" panose="020F0502020204030204" pitchFamily="34" charset="0"/>
                <a:sym typeface="Lato"/>
                <a:hlinkClick r:id="rId5"/>
              </a:rPr>
              <a:t>https://thehill.com/homenews/nexstar_media_wire/3789873-where-will-cannabis-be-legal-in-2023/</a:t>
            </a:r>
            <a:r>
              <a:rPr lang="en-US" sz="998" dirty="0">
                <a:solidFill>
                  <a:prstClr val="black"/>
                </a:solidFill>
                <a:latin typeface="Calibri" panose="020F0502020204030204" pitchFamily="34" charset="0"/>
                <a:ea typeface="Lato"/>
                <a:cs typeface="Calibri" panose="020F0502020204030204" pitchFamily="34" charset="0"/>
                <a:sym typeface="Lato"/>
              </a:rPr>
              <a:t>  Accessed February, 2024</a:t>
            </a:r>
            <a:endParaRPr sz="998" i="1" dirty="0">
              <a:solidFill>
                <a:prstClr val="black"/>
              </a:solidFill>
              <a:latin typeface="Calibri" panose="020F0502020204030204" pitchFamily="34" charset="0"/>
              <a:ea typeface="Lato"/>
              <a:cs typeface="Calibri" panose="020F0502020204030204" pitchFamily="34" charset="0"/>
              <a:sym typeface="Lato"/>
            </a:endParaRPr>
          </a:p>
        </p:txBody>
      </p:sp>
      <p:sp>
        <p:nvSpPr>
          <p:cNvPr id="3" name="Rectangle 2">
            <a:extLst>
              <a:ext uri="{FF2B5EF4-FFF2-40B4-BE49-F238E27FC236}">
                <a16:creationId xmlns:a16="http://schemas.microsoft.com/office/drawing/2014/main" id="{1931BAF7-727F-4619-8219-EA7FBF1A82A7}"/>
              </a:ext>
            </a:extLst>
          </p:cNvPr>
          <p:cNvSpPr/>
          <p:nvPr/>
        </p:nvSpPr>
        <p:spPr>
          <a:xfrm>
            <a:off x="6518261" y="1281707"/>
            <a:ext cx="2501420" cy="2629056"/>
          </a:xfrm>
          <a:prstGeom prst="rect">
            <a:avLst/>
          </a:prstGeom>
        </p:spPr>
        <p:txBody>
          <a:bodyPr wrap="square">
            <a:spAutoFit/>
          </a:bodyPr>
          <a:lstStyle/>
          <a:p>
            <a:r>
              <a:rPr lang="en-US" sz="1499" dirty="0">
                <a:latin typeface="Lato" panose="020F0502020204030203" pitchFamily="34" charset="0"/>
                <a:ea typeface="Lato" panose="020F0502020204030203" pitchFamily="34" charset="0"/>
                <a:cs typeface="Lato" panose="020F0502020204030203" pitchFamily="34" charset="0"/>
              </a:rPr>
              <a:t>Cannabis is the most commonly used illicit drug in the US and world</a:t>
            </a:r>
          </a:p>
          <a:p>
            <a:endParaRPr lang="en-US" sz="1499" dirty="0">
              <a:latin typeface="Lato" panose="020F0502020204030203" pitchFamily="34" charset="0"/>
              <a:ea typeface="Lato" panose="020F0502020204030203" pitchFamily="34" charset="0"/>
              <a:cs typeface="Lato" panose="020F0502020204030203" pitchFamily="34" charset="0"/>
            </a:endParaRPr>
          </a:p>
          <a:p>
            <a:r>
              <a:rPr lang="en-US" sz="1499" dirty="0">
                <a:latin typeface="Lato" panose="020F0502020204030203" pitchFamily="34" charset="0"/>
                <a:ea typeface="Lato" panose="020F0502020204030203" pitchFamily="34" charset="0"/>
                <a:cs typeface="Lato" panose="020F0502020204030203" pitchFamily="34" charset="0"/>
              </a:rPr>
              <a:t>38 states and Washington DC have legalized medical cannabis</a:t>
            </a:r>
          </a:p>
          <a:p>
            <a:endParaRPr lang="en-US" sz="1499" dirty="0">
              <a:latin typeface="Lato" panose="020F0502020204030203" pitchFamily="34" charset="0"/>
              <a:ea typeface="Lato" panose="020F0502020204030203" pitchFamily="34" charset="0"/>
              <a:cs typeface="Lato" panose="020F0502020204030203" pitchFamily="34" charset="0"/>
            </a:endParaRPr>
          </a:p>
          <a:p>
            <a:r>
              <a:rPr lang="en-US" sz="1499" dirty="0">
                <a:latin typeface="Lato" panose="020F0502020204030203" pitchFamily="34" charset="0"/>
                <a:ea typeface="Lato" panose="020F0502020204030203" pitchFamily="34" charset="0"/>
                <a:cs typeface="Lato" panose="020F0502020204030203" pitchFamily="34" charset="0"/>
              </a:rPr>
              <a:t>21 states and Washington DC have legalized recreational cannabis</a:t>
            </a:r>
          </a:p>
        </p:txBody>
      </p:sp>
      <p:sp>
        <p:nvSpPr>
          <p:cNvPr id="7" name="Title 1">
            <a:extLst>
              <a:ext uri="{FF2B5EF4-FFF2-40B4-BE49-F238E27FC236}">
                <a16:creationId xmlns:a16="http://schemas.microsoft.com/office/drawing/2014/main" id="{FFB32C49-7AE9-C836-3991-45F48930AAFC}"/>
              </a:ext>
            </a:extLst>
          </p:cNvPr>
          <p:cNvSpPr txBox="1"/>
          <p:nvPr/>
        </p:nvSpPr>
        <p:spPr>
          <a:xfrm>
            <a:off x="434923" y="-90809"/>
            <a:ext cx="6963567" cy="855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25" tIns="34225" rIns="34225" bIns="34225" anchor="ctr">
            <a:noAutofit/>
          </a:bodyPr>
          <a:lstStyle>
            <a:lvl1pPr>
              <a:defRPr sz="3200">
                <a:solidFill>
                  <a:schemeClr val="accent1"/>
                </a:solidFill>
              </a:defRPr>
            </a:lvl1pPr>
          </a:lstStyle>
          <a:p>
            <a:r>
              <a:rPr lang="en-US" sz="3194" dirty="0">
                <a:solidFill>
                  <a:schemeClr val="tx1"/>
                </a:solidFill>
                <a:latin typeface="Lato" panose="020F0502020204030203" pitchFamily="34" charset="0"/>
                <a:ea typeface="Lato" panose="020F0502020204030203" pitchFamily="34" charset="0"/>
                <a:cs typeface="Lato" panose="020F0502020204030203" pitchFamily="34" charset="0"/>
              </a:rPr>
              <a:t>Cannabis Legalization</a:t>
            </a:r>
            <a:endParaRPr sz="3194"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cxnSp>
        <p:nvCxnSpPr>
          <p:cNvPr id="11" name="Straight Connector 10">
            <a:extLst>
              <a:ext uri="{FF2B5EF4-FFF2-40B4-BE49-F238E27FC236}">
                <a16:creationId xmlns:a16="http://schemas.microsoft.com/office/drawing/2014/main" id="{B8E35535-393F-31E6-7AF7-260D8CBD8A54}"/>
              </a:ext>
            </a:extLst>
          </p:cNvPr>
          <p:cNvCxnSpPr>
            <a:cxnSpLocks/>
          </p:cNvCxnSpPr>
          <p:nvPr/>
        </p:nvCxnSpPr>
        <p:spPr>
          <a:xfrm>
            <a:off x="470025" y="705535"/>
            <a:ext cx="78958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23086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09"/>
        <p:cNvGrpSpPr/>
        <p:nvPr/>
      </p:nvGrpSpPr>
      <p:grpSpPr>
        <a:xfrm>
          <a:off x="0" y="0"/>
          <a:ext cx="0" cy="0"/>
          <a:chOff x="0" y="0"/>
          <a:chExt cx="0" cy="0"/>
        </a:xfrm>
      </p:grpSpPr>
      <p:sp>
        <p:nvSpPr>
          <p:cNvPr id="5912" name="Google Shape;5912;p51"/>
          <p:cNvSpPr txBox="1"/>
          <p:nvPr/>
        </p:nvSpPr>
        <p:spPr>
          <a:xfrm>
            <a:off x="408179" y="1165325"/>
            <a:ext cx="5360609" cy="1562154"/>
          </a:xfrm>
          <a:prstGeom prst="rect">
            <a:avLst/>
          </a:prstGeom>
          <a:noFill/>
          <a:ln>
            <a:noFill/>
          </a:ln>
        </p:spPr>
        <p:txBody>
          <a:bodyPr spcFirstLastPara="1" wrap="square" lIns="91340" tIns="91340" rIns="91340" bIns="91340" anchor="t" anchorCtr="0">
            <a:noAutofit/>
          </a:bodyPr>
          <a:lstStyle/>
          <a:p>
            <a:pPr marL="456789" indent="-329903">
              <a:spcAft>
                <a:spcPts val="2198"/>
              </a:spcAft>
              <a:buClr>
                <a:srgbClr val="1E1614"/>
              </a:buClr>
              <a:buSzPts val="1600"/>
              <a:buChar char="●"/>
            </a:pPr>
            <a:r>
              <a:rPr lang="en" sz="1800" dirty="0">
                <a:solidFill>
                  <a:srgbClr val="1E1614"/>
                </a:solidFill>
                <a:latin typeface="Lato" panose="020F0502020204030203" pitchFamily="34" charset="77"/>
              </a:rPr>
              <a:t>Trends show </a:t>
            </a:r>
            <a:r>
              <a:rPr lang="en-US" sz="1800" dirty="0">
                <a:solidFill>
                  <a:srgbClr val="1E1614"/>
                </a:solidFill>
                <a:latin typeface="Lato" panose="020F0502020204030203" pitchFamily="34" charset="77"/>
              </a:rPr>
              <a:t>increasing prevalence of cannabis use especially in reproductive age individuals</a:t>
            </a:r>
            <a:endParaRPr sz="1800" dirty="0">
              <a:solidFill>
                <a:srgbClr val="1E1614"/>
              </a:solidFill>
              <a:latin typeface="Lato" panose="020F0502020204030203" pitchFamily="34" charset="77"/>
            </a:endParaRPr>
          </a:p>
          <a:p>
            <a:pPr marL="456789" indent="-329903">
              <a:spcAft>
                <a:spcPts val="2198"/>
              </a:spcAft>
              <a:buClr>
                <a:srgbClr val="1E1614"/>
              </a:buClr>
              <a:buSzPts val="1600"/>
              <a:buChar char="●"/>
            </a:pPr>
            <a:r>
              <a:rPr lang="en" sz="1800" dirty="0">
                <a:solidFill>
                  <a:srgbClr val="1E1614"/>
                </a:solidFill>
                <a:latin typeface="Lato" panose="020F0502020204030203" pitchFamily="34" charset="77"/>
              </a:rPr>
              <a:t>There is no established safe level of cannabis preconception or in pregnancy, but the evid</a:t>
            </a:r>
            <a:r>
              <a:rPr lang="en-US" sz="1800" dirty="0" err="1">
                <a:solidFill>
                  <a:srgbClr val="1E1614"/>
                </a:solidFill>
                <a:latin typeface="Lato" panose="020F0502020204030203" pitchFamily="34" charset="77"/>
              </a:rPr>
              <a:t>en</a:t>
            </a:r>
            <a:r>
              <a:rPr lang="en" sz="1800" dirty="0" err="1">
                <a:solidFill>
                  <a:srgbClr val="1E1614"/>
                </a:solidFill>
                <a:latin typeface="Lato" panose="020F0502020204030203" pitchFamily="34" charset="77"/>
              </a:rPr>
              <a:t>ce</a:t>
            </a:r>
            <a:r>
              <a:rPr lang="en" sz="1800" dirty="0">
                <a:solidFill>
                  <a:srgbClr val="1E1614"/>
                </a:solidFill>
                <a:latin typeface="Lato" panose="020F0502020204030203" pitchFamily="34" charset="77"/>
              </a:rPr>
              <a:t> suggests potential harm</a:t>
            </a:r>
            <a:endParaRPr sz="1800" dirty="0">
              <a:solidFill>
                <a:srgbClr val="1E1614"/>
              </a:solidFill>
              <a:latin typeface="Lato" panose="020F0502020204030203" pitchFamily="34" charset="77"/>
            </a:endParaRPr>
          </a:p>
          <a:p>
            <a:pPr marL="456789" indent="-329903">
              <a:spcAft>
                <a:spcPts val="2198"/>
              </a:spcAft>
              <a:buClr>
                <a:srgbClr val="1E1614"/>
              </a:buClr>
              <a:buSzPts val="1600"/>
              <a:buChar char="●"/>
            </a:pPr>
            <a:r>
              <a:rPr lang="en" sz="1800" dirty="0">
                <a:solidFill>
                  <a:srgbClr val="1E1614"/>
                </a:solidFill>
                <a:latin typeface="Lato" panose="020F0502020204030203" pitchFamily="34" charset="77"/>
              </a:rPr>
              <a:t>Patients get information from dispensaries and online. </a:t>
            </a:r>
            <a:endParaRPr sz="1800" dirty="0">
              <a:solidFill>
                <a:srgbClr val="1E1614"/>
              </a:solidFill>
              <a:latin typeface="Lato" panose="020F0502020204030203" pitchFamily="34" charset="77"/>
            </a:endParaRPr>
          </a:p>
          <a:p>
            <a:pPr marL="456789" indent="-329903">
              <a:spcAft>
                <a:spcPts val="2198"/>
              </a:spcAft>
              <a:buClr>
                <a:srgbClr val="1E1614"/>
              </a:buClr>
              <a:buSzPts val="1600"/>
              <a:buChar char="●"/>
            </a:pPr>
            <a:r>
              <a:rPr lang="en" sz="1800" dirty="0">
                <a:solidFill>
                  <a:srgbClr val="1E1614"/>
                </a:solidFill>
                <a:latin typeface="Lato" panose="020F0502020204030203" pitchFamily="34" charset="77"/>
              </a:rPr>
              <a:t>There is space for more research and more effective strategies for harm reduction</a:t>
            </a:r>
            <a:endParaRPr sz="1800" dirty="0">
              <a:solidFill>
                <a:srgbClr val="1E1614"/>
              </a:solidFill>
              <a:latin typeface="Lato" panose="020F0502020204030203" pitchFamily="34" charset="77"/>
            </a:endParaRPr>
          </a:p>
        </p:txBody>
      </p:sp>
      <p:sp>
        <p:nvSpPr>
          <p:cNvPr id="2" name="Title 1">
            <a:extLst>
              <a:ext uri="{FF2B5EF4-FFF2-40B4-BE49-F238E27FC236}">
                <a16:creationId xmlns:a16="http://schemas.microsoft.com/office/drawing/2014/main" id="{F980FD37-EF26-458E-E32D-0743FB7BAE62}"/>
              </a:ext>
            </a:extLst>
          </p:cNvPr>
          <p:cNvSpPr txBox="1">
            <a:spLocks/>
          </p:cNvSpPr>
          <p:nvPr/>
        </p:nvSpPr>
        <p:spPr>
          <a:xfrm>
            <a:off x="275527" y="-141525"/>
            <a:ext cx="8592945" cy="993252"/>
          </a:xfrm>
          <a:prstGeom prst="rect">
            <a:avLst/>
          </a:prstGeom>
        </p:spPr>
        <p:txBody>
          <a:bodyPr vert="horz" lIns="91355" tIns="45678" rIns="91355" bIns="45678"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197" dirty="0">
                <a:latin typeface="Lato" panose="020F0502020204030203" pitchFamily="34" charset="0"/>
                <a:ea typeface="Lato" panose="020F0502020204030203" pitchFamily="34" charset="0"/>
                <a:cs typeface="Lato" panose="020F0502020204030203" pitchFamily="34" charset="0"/>
              </a:rPr>
              <a:t>Bottom Line</a:t>
            </a:r>
          </a:p>
        </p:txBody>
      </p:sp>
      <p:cxnSp>
        <p:nvCxnSpPr>
          <p:cNvPr id="3" name="Straight Connector 2">
            <a:extLst>
              <a:ext uri="{FF2B5EF4-FFF2-40B4-BE49-F238E27FC236}">
                <a16:creationId xmlns:a16="http://schemas.microsoft.com/office/drawing/2014/main" id="{A4AD8502-1A80-D8EF-88AC-0A0D5A052514}"/>
              </a:ext>
            </a:extLst>
          </p:cNvPr>
          <p:cNvCxnSpPr>
            <a:cxnSpLocks/>
          </p:cNvCxnSpPr>
          <p:nvPr/>
        </p:nvCxnSpPr>
        <p:spPr>
          <a:xfrm>
            <a:off x="408179" y="923167"/>
            <a:ext cx="81357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A7AE05A-C5BB-3063-077B-435A49C0F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9562" y="1680882"/>
            <a:ext cx="2744363" cy="2539451"/>
          </a:xfrm>
          <a:prstGeom prst="rect">
            <a:avLst/>
          </a:prstGeom>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5" name="Google Shape;5888;p49"/>
          <p:cNvSpPr txBox="1"/>
          <p:nvPr/>
        </p:nvSpPr>
        <p:spPr>
          <a:xfrm>
            <a:off x="359841" y="1357878"/>
            <a:ext cx="8507150" cy="4062618"/>
          </a:xfrm>
          <a:prstGeom prst="rect">
            <a:avLst/>
          </a:prstGeom>
          <a:ln w="12700">
            <a:miter lim="400000"/>
          </a:ln>
          <a:extLst>
            <a:ext uri="{C572A759-6A51-4108-AA02-DFA0A04FC94B}">
              <ma14:wrappingTextBoxFlag xmlns:ma14="http://schemas.microsoft.com/office/mac/drawingml/2011/main" xmlns="" val="1"/>
            </a:ext>
          </a:extLst>
        </p:spPr>
        <p:txBody>
          <a:bodyPr lIns="91424" tIns="91424" rIns="91424" bIns="91424">
            <a:spAutoFit/>
          </a:bodyPr>
          <a:lstStyle/>
          <a:p>
            <a:pPr marL="457200" indent="-333375">
              <a:buClr>
                <a:srgbClr val="000000"/>
              </a:buClr>
              <a:buSzPts val="1800"/>
              <a:buFont typeface="Arial"/>
              <a:buChar char="●"/>
              <a:defRPr sz="1800"/>
            </a:pPr>
            <a:r>
              <a:rPr dirty="0"/>
              <a:t>SAMHSA– Substance Use and Mental Health Services Administration</a:t>
            </a:r>
          </a:p>
          <a:p>
            <a:pPr marL="457200" indent="-333375">
              <a:buClr>
                <a:srgbClr val="000000"/>
              </a:buClr>
              <a:buSzPts val="1800"/>
              <a:buFont typeface="Arial"/>
              <a:buChar char="●"/>
              <a:defRPr sz="1800"/>
            </a:pPr>
            <a:endParaRPr dirty="0"/>
          </a:p>
          <a:p>
            <a:pPr marL="457200" indent="-333375">
              <a:buClr>
                <a:srgbClr val="000000"/>
              </a:buClr>
              <a:buSzPts val="1800"/>
              <a:buFont typeface="Arial"/>
              <a:buChar char="●"/>
              <a:defRPr sz="1800"/>
            </a:pPr>
            <a:r>
              <a:rPr dirty="0"/>
              <a:t>STEM (Systematically Testing the Evidence on Marijuana) - </a:t>
            </a:r>
            <a:r>
              <a:rPr u="sng" dirty="0">
                <a:solidFill>
                  <a:schemeClr val="accent5"/>
                </a:solidFill>
                <a:uFill>
                  <a:solidFill>
                    <a:schemeClr val="accent5"/>
                  </a:solidFill>
                </a:uFill>
                <a:hlinkClick r:id="rId2"/>
              </a:rPr>
              <a:t>www.cannabisevidence.org</a:t>
            </a:r>
          </a:p>
          <a:p>
            <a:pPr marL="457200" indent="-333375">
              <a:buClr>
                <a:srgbClr val="000000"/>
              </a:buClr>
              <a:buSzPts val="1800"/>
              <a:buFont typeface="Arial"/>
              <a:buChar char="●"/>
              <a:defRPr sz="1800"/>
            </a:pPr>
            <a:endParaRPr u="sng" dirty="0">
              <a:solidFill>
                <a:schemeClr val="accent5"/>
              </a:solidFill>
              <a:uFill>
                <a:solidFill>
                  <a:schemeClr val="accent5"/>
                </a:solidFill>
              </a:uFill>
              <a:hlinkClick r:id="rId2"/>
            </a:endParaRPr>
          </a:p>
          <a:p>
            <a:pPr marL="457200" indent="-333375">
              <a:buClr>
                <a:srgbClr val="000000"/>
              </a:buClr>
              <a:buSzPts val="1800"/>
              <a:buFont typeface="Arial"/>
              <a:buChar char="●"/>
              <a:defRPr sz="1800"/>
            </a:pPr>
            <a:r>
              <a:rPr lang="en-US" dirty="0"/>
              <a:t>Colorado Cannabis – </a:t>
            </a:r>
            <a:r>
              <a:rPr lang="en-US" u="sng" dirty="0">
                <a:solidFill>
                  <a:schemeClr val="accent5"/>
                </a:solidFill>
                <a:uFill>
                  <a:solidFill>
                    <a:schemeClr val="accent5"/>
                  </a:solidFill>
                </a:uFill>
                <a:hlinkClick r:id="rId3"/>
              </a:rPr>
              <a:t>www.cannabis.colorado.gov</a:t>
            </a:r>
          </a:p>
          <a:p>
            <a:pPr marL="457200" indent="-333375">
              <a:buClr>
                <a:srgbClr val="000000"/>
              </a:buClr>
              <a:buSzPts val="1800"/>
              <a:buFont typeface="Arial"/>
              <a:buChar char="●"/>
              <a:defRPr sz="1800"/>
            </a:pPr>
            <a:endParaRPr u="sng" dirty="0">
              <a:solidFill>
                <a:schemeClr val="accent5"/>
              </a:solidFill>
              <a:uFill>
                <a:solidFill>
                  <a:schemeClr val="accent5"/>
                </a:solidFill>
              </a:uFill>
              <a:hlinkClick r:id="rId3"/>
            </a:endParaRPr>
          </a:p>
          <a:p>
            <a:pPr marL="457200" indent="-333375">
              <a:buClr>
                <a:srgbClr val="000000"/>
              </a:buClr>
              <a:buSzPts val="1800"/>
              <a:buFont typeface="Arial"/>
              <a:buChar char="●"/>
              <a:defRPr sz="1800"/>
            </a:pPr>
            <a:r>
              <a:rPr dirty="0"/>
              <a:t>Canada Cannabis - </a:t>
            </a:r>
            <a:r>
              <a:rPr u="sng" dirty="0">
                <a:solidFill>
                  <a:schemeClr val="accent5"/>
                </a:solidFill>
                <a:uFill>
                  <a:solidFill>
                    <a:schemeClr val="accent5"/>
                  </a:solidFill>
                </a:uFill>
                <a:hlinkClick r:id="rId4"/>
              </a:rPr>
              <a:t>https://www.canada.ca/en/health-canada/services/drugs-medication/cannabis.html</a:t>
            </a:r>
            <a:endParaRPr lang="en-US" u="sng" dirty="0">
              <a:solidFill>
                <a:schemeClr val="accent5"/>
              </a:solidFill>
              <a:uFill>
                <a:solidFill>
                  <a:schemeClr val="accent5"/>
                </a:solidFill>
              </a:uFill>
            </a:endParaRPr>
          </a:p>
          <a:p>
            <a:pPr marL="457200" indent="-333375">
              <a:buClr>
                <a:srgbClr val="000000"/>
              </a:buClr>
              <a:buSzPts val="1800"/>
              <a:buFont typeface="Arial"/>
              <a:buChar char="●"/>
              <a:defRPr sz="1800"/>
            </a:pPr>
            <a:endParaRPr lang="en-US" altLang="en-US" u="sng" dirty="0">
              <a:solidFill>
                <a:schemeClr val="accent5"/>
              </a:solidFill>
              <a:uFill>
                <a:solidFill>
                  <a:schemeClr val="accent5"/>
                </a:solidFill>
              </a:uFill>
              <a:latin typeface="Lato" panose="020F0502020204030203" pitchFamily="34" charset="77"/>
              <a:ea typeface="Noto Serif" panose="02020600060500020200" pitchFamily="18" charset="0"/>
              <a:cs typeface="Noto Serif" panose="02020600060500020200" pitchFamily="18" charset="0"/>
              <a:hlinkClick r:id="rId5">
                <a:extLst>
                  <a:ext uri="{A12FA001-AC4F-418D-AE19-62706E023703}">
                    <ahyp:hlinkClr xmlns:ahyp="http://schemas.microsoft.com/office/drawing/2018/hyperlinkcolor" val="tx"/>
                  </a:ext>
                </a:extLst>
              </a:hlinkClick>
            </a:endParaRPr>
          </a:p>
          <a:p>
            <a:pPr marL="457200" indent="-333375">
              <a:buClr>
                <a:srgbClr val="000000"/>
              </a:buClr>
              <a:buSzPts val="1800"/>
              <a:buFont typeface="Arial"/>
              <a:buChar char="●"/>
              <a:defRPr sz="1800"/>
            </a:pPr>
            <a:r>
              <a:rPr lang="en-US" dirty="0"/>
              <a:t>CDC - </a:t>
            </a:r>
            <a:r>
              <a:rPr lang="en-US" altLang="en-US" dirty="0">
                <a:solidFill>
                  <a:schemeClr val="tx1"/>
                </a:solidFill>
                <a:latin typeface="Lato" panose="020F0502020204030203" pitchFamily="34" charset="77"/>
                <a:ea typeface="Noto Serif" panose="02020600060500020200" pitchFamily="18" charset="0"/>
                <a:cs typeface="Noto Serif" panose="02020600060500020200" pitchFamily="18" charset="0"/>
                <a:hlinkClick r:id="rId5">
                  <a:extLst>
                    <a:ext uri="{A12FA001-AC4F-418D-AE19-62706E023703}">
                      <ahyp:hlinkClr xmlns:ahyp="http://schemas.microsoft.com/office/drawing/2018/hyperlinkcolor" val="tx"/>
                    </a:ext>
                  </a:extLst>
                </a:hlinkClick>
              </a:rPr>
              <a:t>https://www.cdc.gov/marijuana/pdf/marijuana-pregnancy-508.pdf</a:t>
            </a:r>
            <a:endParaRPr lang="en-US" altLang="en-US" dirty="0">
              <a:solidFill>
                <a:schemeClr val="tx1"/>
              </a:solidFill>
              <a:latin typeface="Lato" panose="020F0502020204030203" pitchFamily="34" charset="77"/>
              <a:ea typeface="Noto Serif" panose="02020600060500020200" pitchFamily="18" charset="0"/>
              <a:cs typeface="Noto Serif" panose="02020600060500020200" pitchFamily="18" charset="0"/>
            </a:endParaRPr>
          </a:p>
          <a:p>
            <a:pPr marL="457200" indent="-333375">
              <a:buClr>
                <a:srgbClr val="000000"/>
              </a:buClr>
              <a:buSzPts val="1800"/>
              <a:buFont typeface="Arial"/>
              <a:buChar char="●"/>
              <a:defRPr sz="1800"/>
            </a:pPr>
            <a:endParaRPr u="sng" dirty="0">
              <a:solidFill>
                <a:schemeClr val="accent5"/>
              </a:solidFill>
              <a:uFill>
                <a:solidFill>
                  <a:schemeClr val="accent5"/>
                </a:solidFill>
              </a:uFill>
              <a:hlinkClick r:id="rId4"/>
            </a:endParaRPr>
          </a:p>
          <a:p>
            <a:pPr marL="457200" indent="-333375">
              <a:buClr>
                <a:srgbClr val="000000"/>
              </a:buClr>
              <a:buSzPts val="1800"/>
              <a:buFont typeface="Arial"/>
              <a:buChar char="●"/>
              <a:defRPr sz="1800"/>
            </a:pPr>
            <a:endParaRPr u="sng" dirty="0">
              <a:solidFill>
                <a:schemeClr val="accent5"/>
              </a:solidFill>
              <a:uFill>
                <a:solidFill>
                  <a:schemeClr val="accent5"/>
                </a:solidFill>
              </a:uFill>
              <a:hlinkClick r:id="rId4"/>
            </a:endParaRPr>
          </a:p>
          <a:p>
            <a:pPr marL="457200" indent="-333375">
              <a:buClr>
                <a:srgbClr val="000000"/>
              </a:buClr>
              <a:buSzPts val="1800"/>
              <a:buFont typeface="Arial"/>
              <a:buChar char="●"/>
              <a:defRPr sz="1800"/>
            </a:pPr>
            <a:endParaRPr u="sng" dirty="0">
              <a:solidFill>
                <a:schemeClr val="accent5"/>
              </a:solidFill>
              <a:uFill>
                <a:solidFill>
                  <a:schemeClr val="accent5"/>
                </a:solidFill>
              </a:uFill>
              <a:hlinkClick r:id="rId4"/>
            </a:endParaRPr>
          </a:p>
        </p:txBody>
      </p:sp>
      <p:sp>
        <p:nvSpPr>
          <p:cNvPr id="2" name="Title 1">
            <a:extLst>
              <a:ext uri="{FF2B5EF4-FFF2-40B4-BE49-F238E27FC236}">
                <a16:creationId xmlns:a16="http://schemas.microsoft.com/office/drawing/2014/main" id="{ED14A553-6FAF-FAAA-F7D8-C68466D6A959}"/>
              </a:ext>
            </a:extLst>
          </p:cNvPr>
          <p:cNvSpPr txBox="1">
            <a:spLocks/>
          </p:cNvSpPr>
          <p:nvPr/>
        </p:nvSpPr>
        <p:spPr>
          <a:xfrm>
            <a:off x="275527" y="-141525"/>
            <a:ext cx="8592945" cy="993252"/>
          </a:xfrm>
          <a:prstGeom prst="rect">
            <a:avLst/>
          </a:prstGeom>
        </p:spPr>
        <p:txBody>
          <a:bodyPr vert="horz" lIns="91355" tIns="45678" rIns="91355" bIns="45678"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197" dirty="0">
                <a:latin typeface="Lato" panose="020F0502020204030203" pitchFamily="34" charset="0"/>
                <a:ea typeface="Lato" panose="020F0502020204030203" pitchFamily="34" charset="0"/>
                <a:cs typeface="Lato" panose="020F0502020204030203" pitchFamily="34" charset="0"/>
              </a:rPr>
              <a:t>Provider Resources</a:t>
            </a:r>
          </a:p>
        </p:txBody>
      </p:sp>
      <p:cxnSp>
        <p:nvCxnSpPr>
          <p:cNvPr id="3" name="Straight Connector 2">
            <a:extLst>
              <a:ext uri="{FF2B5EF4-FFF2-40B4-BE49-F238E27FC236}">
                <a16:creationId xmlns:a16="http://schemas.microsoft.com/office/drawing/2014/main" id="{44814C75-40E3-A94F-B4CD-08867182F4C3}"/>
              </a:ext>
            </a:extLst>
          </p:cNvPr>
          <p:cNvCxnSpPr>
            <a:cxnSpLocks/>
          </p:cNvCxnSpPr>
          <p:nvPr/>
        </p:nvCxnSpPr>
        <p:spPr>
          <a:xfrm>
            <a:off x="408179" y="923167"/>
            <a:ext cx="81357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Google Shape;890;p20"/>
          <p:cNvSpPr txBox="1"/>
          <p:nvPr/>
        </p:nvSpPr>
        <p:spPr>
          <a:xfrm>
            <a:off x="4228" y="2380"/>
            <a:ext cx="2997227" cy="399579"/>
          </a:xfrm>
          <a:prstGeom prst="rect">
            <a:avLst/>
          </a:prstGeom>
          <a:ln w="12700">
            <a:miter lim="400000"/>
          </a:ln>
          <a:extLst>
            <a:ext uri="{C572A759-6A51-4108-AA02-DFA0A04FC94B}">
              <ma14:wrappingTextBoxFlag xmlns:ma14="http://schemas.microsoft.com/office/mac/drawingml/2011/main" xmlns="" val="1"/>
            </a:ext>
          </a:extLst>
        </p:spPr>
        <p:txBody>
          <a:bodyPr lIns="91339" tIns="91339" rIns="91339" bIns="91339">
            <a:spAutoFit/>
          </a:bodyPr>
          <a:lstStyle/>
          <a:p>
            <a:r>
              <a:rPr sz="1399"/>
              <a:t> </a:t>
            </a:r>
          </a:p>
        </p:txBody>
      </p:sp>
      <p:sp>
        <p:nvSpPr>
          <p:cNvPr id="149" name="Google Shape;893;p20"/>
          <p:cNvSpPr txBox="1"/>
          <p:nvPr/>
        </p:nvSpPr>
        <p:spPr>
          <a:xfrm>
            <a:off x="490170" y="4769216"/>
            <a:ext cx="5484181" cy="292085"/>
          </a:xfrm>
          <a:prstGeom prst="rect">
            <a:avLst/>
          </a:prstGeom>
          <a:ln w="12700">
            <a:miter lim="400000"/>
          </a:ln>
          <a:extLst>
            <a:ext uri="{C572A759-6A51-4108-AA02-DFA0A04FC94B}">
              <ma14:wrappingTextBoxFlag xmlns:ma14="http://schemas.microsoft.com/office/mac/drawingml/2011/main" xmlns="" val="1"/>
            </a:ext>
          </a:extLst>
        </p:spPr>
        <p:txBody>
          <a:bodyPr lIns="91339" tIns="91339" rIns="91339" bIns="91339">
            <a:spAutoFit/>
          </a:bodyPr>
          <a:lstStyle/>
          <a:p>
            <a:pPr>
              <a:defRPr sz="700">
                <a:latin typeface="Lato"/>
                <a:ea typeface="Lato"/>
                <a:cs typeface="Lato"/>
                <a:sym typeface="Lato"/>
              </a:defRPr>
            </a:pPr>
            <a:r>
              <a:rPr sz="699"/>
              <a:t>References: Everson et al. </a:t>
            </a:r>
            <a:r>
              <a:rPr sz="699" i="1"/>
              <a:t>American Journal of Public Health</a:t>
            </a:r>
            <a:r>
              <a:rPr sz="699"/>
              <a:t> 2019, Young-Wolff et al. </a:t>
            </a:r>
            <a:r>
              <a:rPr sz="699" i="1"/>
              <a:t>JAMA Netw Open.</a:t>
            </a:r>
            <a:r>
              <a:rPr sz="699"/>
              <a:t> 2021</a:t>
            </a:r>
          </a:p>
        </p:txBody>
      </p:sp>
      <p:pic>
        <p:nvPicPr>
          <p:cNvPr id="150" name="Picture 2" descr="Picture 2"/>
          <p:cNvPicPr>
            <a:picLocks noChangeAspect="1"/>
          </p:cNvPicPr>
          <p:nvPr/>
        </p:nvPicPr>
        <p:blipFill>
          <a:blip r:embed="rId3"/>
          <a:srcRect t="1" r="51933"/>
          <a:stretch>
            <a:fillRect/>
          </a:stretch>
        </p:blipFill>
        <p:spPr>
          <a:xfrm>
            <a:off x="5535939" y="1146124"/>
            <a:ext cx="3045181" cy="3535330"/>
          </a:xfrm>
          <a:prstGeom prst="rect">
            <a:avLst/>
          </a:prstGeom>
          <a:ln w="12700">
            <a:miter lim="400000"/>
          </a:ln>
        </p:spPr>
      </p:pic>
      <p:sp>
        <p:nvSpPr>
          <p:cNvPr id="151" name="Google Shape;892;p20"/>
          <p:cNvSpPr txBox="1"/>
          <p:nvPr/>
        </p:nvSpPr>
        <p:spPr>
          <a:xfrm>
            <a:off x="4230" y="1319249"/>
            <a:ext cx="5281217" cy="2988019"/>
          </a:xfrm>
          <a:prstGeom prst="rect">
            <a:avLst/>
          </a:prstGeom>
          <a:ln w="12700">
            <a:miter lim="400000"/>
          </a:ln>
          <a:extLst>
            <a:ext uri="{C572A759-6A51-4108-AA02-DFA0A04FC94B}">
              <ma14:wrappingTextBoxFlag xmlns:ma14="http://schemas.microsoft.com/office/mac/drawingml/2011/main" xmlns="" val="1"/>
            </a:ext>
          </a:extLst>
        </p:spPr>
        <p:txBody>
          <a:bodyPr wrap="square" lIns="91339" tIns="91339" rIns="91339" bIns="91339">
            <a:spAutoFit/>
          </a:bodyPr>
          <a:lstStyle/>
          <a:p>
            <a:pPr marL="774003" indent="-301354">
              <a:lnSpc>
                <a:spcPct val="115000"/>
              </a:lnSpc>
              <a:buClr>
                <a:srgbClr val="354952"/>
              </a:buClr>
              <a:buSzPts val="1600"/>
              <a:buFont typeface="Arial" panose="020B0604020202020204" pitchFamily="34" charset="0"/>
              <a:buChar char="•"/>
              <a:defRPr sz="1600"/>
            </a:pPr>
            <a:r>
              <a:rPr sz="1599" dirty="0"/>
              <a:t>Increased legalization of recreational cannabis, increases retailer density</a:t>
            </a:r>
          </a:p>
          <a:p>
            <a:pPr marL="774003" indent="-301354">
              <a:lnSpc>
                <a:spcPct val="115000"/>
              </a:lnSpc>
              <a:buClr>
                <a:srgbClr val="354952"/>
              </a:buClr>
              <a:buSzPts val="1600"/>
              <a:buFont typeface="Arial" panose="020B0604020202020204" pitchFamily="34" charset="0"/>
              <a:buChar char="•"/>
              <a:defRPr sz="1600"/>
            </a:pPr>
            <a:endParaRPr sz="1599" dirty="0"/>
          </a:p>
          <a:p>
            <a:pPr marL="774003" indent="-301354">
              <a:lnSpc>
                <a:spcPct val="115000"/>
              </a:lnSpc>
              <a:buClr>
                <a:srgbClr val="354952"/>
              </a:buClr>
              <a:buSzPts val="1600"/>
              <a:buFont typeface="Arial" panose="020B0604020202020204" pitchFamily="34" charset="0"/>
              <a:buChar char="•"/>
              <a:defRPr sz="1600"/>
            </a:pPr>
            <a:r>
              <a:rPr sz="1599" dirty="0"/>
              <a:t>Studies show use correlates with accessibility</a:t>
            </a:r>
          </a:p>
          <a:p>
            <a:pPr marL="774003" indent="-301354">
              <a:lnSpc>
                <a:spcPct val="115000"/>
              </a:lnSpc>
              <a:buClr>
                <a:srgbClr val="354952"/>
              </a:buClr>
              <a:buSzPts val="1600"/>
              <a:buFont typeface="Arial" panose="020B0604020202020204" pitchFamily="34" charset="0"/>
              <a:buChar char="•"/>
              <a:defRPr sz="1600"/>
            </a:pPr>
            <a:endParaRPr sz="1599" dirty="0"/>
          </a:p>
          <a:p>
            <a:pPr marL="774003" indent="-301354">
              <a:lnSpc>
                <a:spcPct val="115000"/>
              </a:lnSpc>
              <a:buClr>
                <a:srgbClr val="354952"/>
              </a:buClr>
              <a:buSzPts val="1600"/>
              <a:buFont typeface="Arial" panose="020B0604020202020204" pitchFamily="34" charset="0"/>
              <a:buChar char="•"/>
              <a:defRPr sz="1600"/>
            </a:pPr>
            <a:r>
              <a:rPr sz="1599" dirty="0"/>
              <a:t>2021 cross sectional study on association between cannabis use in pregnancy and retailer proximity within Kaiser Northern California patients shows more use with </a:t>
            </a:r>
            <a:r>
              <a:rPr sz="1599" dirty="0" err="1"/>
              <a:t>geospacial</a:t>
            </a:r>
            <a:r>
              <a:rPr sz="1599" dirty="0"/>
              <a:t> density​</a:t>
            </a:r>
          </a:p>
        </p:txBody>
      </p:sp>
      <p:sp>
        <p:nvSpPr>
          <p:cNvPr id="2" name="Title 1">
            <a:extLst>
              <a:ext uri="{FF2B5EF4-FFF2-40B4-BE49-F238E27FC236}">
                <a16:creationId xmlns:a16="http://schemas.microsoft.com/office/drawing/2014/main" id="{79B9B881-93CA-0CB5-C9FF-DA31D1C9F43F}"/>
              </a:ext>
            </a:extLst>
          </p:cNvPr>
          <p:cNvSpPr txBox="1"/>
          <p:nvPr/>
        </p:nvSpPr>
        <p:spPr>
          <a:xfrm>
            <a:off x="426869" y="137933"/>
            <a:ext cx="6963567" cy="855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25" tIns="34225" rIns="34225" bIns="34225" anchor="ctr">
            <a:noAutofit/>
          </a:bodyPr>
          <a:lstStyle>
            <a:lvl1pPr>
              <a:defRPr sz="3200">
                <a:solidFill>
                  <a:schemeClr val="accent1"/>
                </a:solidFill>
              </a:defRPr>
            </a:lvl1pPr>
          </a:lstStyle>
          <a:p>
            <a:r>
              <a:rPr lang="en-US" sz="3194" dirty="0">
                <a:solidFill>
                  <a:schemeClr val="tx1"/>
                </a:solidFill>
                <a:latin typeface="Lato" panose="020F0502020204030203" pitchFamily="34" charset="0"/>
                <a:ea typeface="Lato" panose="020F0502020204030203" pitchFamily="34" charset="0"/>
                <a:cs typeface="Lato" panose="020F0502020204030203" pitchFamily="34" charset="0"/>
              </a:rPr>
              <a:t>Geospatial Availability and Use</a:t>
            </a:r>
            <a:endParaRPr sz="3194"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cxnSp>
        <p:nvCxnSpPr>
          <p:cNvPr id="3" name="Straight Connector 2">
            <a:extLst>
              <a:ext uri="{FF2B5EF4-FFF2-40B4-BE49-F238E27FC236}">
                <a16:creationId xmlns:a16="http://schemas.microsoft.com/office/drawing/2014/main" id="{DE58177A-8EB8-7F4B-5CBA-EA5DE30FFAEB}"/>
              </a:ext>
            </a:extLst>
          </p:cNvPr>
          <p:cNvCxnSpPr>
            <a:cxnSpLocks/>
          </p:cNvCxnSpPr>
          <p:nvPr/>
        </p:nvCxnSpPr>
        <p:spPr>
          <a:xfrm>
            <a:off x="461971" y="993597"/>
            <a:ext cx="78958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TextBox 13"/>
          <p:cNvSpPr txBox="1"/>
          <p:nvPr/>
        </p:nvSpPr>
        <p:spPr>
          <a:xfrm>
            <a:off x="556705" y="4858120"/>
            <a:ext cx="8182745" cy="176806"/>
          </a:xfrm>
          <a:prstGeom prst="rect">
            <a:avLst/>
          </a:prstGeom>
          <a:ln w="12700">
            <a:miter lim="400000"/>
          </a:ln>
          <a:extLst>
            <a:ext uri="{C572A759-6A51-4108-AA02-DFA0A04FC94B}">
              <ma14:wrappingTextBoxFlag xmlns:ma14="http://schemas.microsoft.com/office/mac/drawingml/2011/main" xmlns="" val="1"/>
            </a:ext>
          </a:extLst>
        </p:spPr>
        <p:txBody>
          <a:bodyPr lIns="34257" tIns="34257" rIns="34257" bIns="34257">
            <a:spAutoFit/>
          </a:bodyPr>
          <a:lstStyle/>
          <a:p>
            <a:pPr>
              <a:defRPr sz="700">
                <a:latin typeface="Lato"/>
                <a:ea typeface="Lato"/>
                <a:cs typeface="Lato"/>
                <a:sym typeface="Lato"/>
              </a:defRPr>
            </a:pPr>
            <a:r>
              <a:rPr sz="699"/>
              <a:t>References: </a:t>
            </a:r>
            <a:r>
              <a:rPr sz="699" u="sng">
                <a:solidFill>
                  <a:schemeClr val="accent5"/>
                </a:solidFill>
                <a:uFill>
                  <a:solidFill>
                    <a:schemeClr val="accent5"/>
                  </a:solidFill>
                </a:uFill>
                <a:hlinkClick r:id="rId3"/>
              </a:rPr>
              <a:t>https://www.forbes.com/sites/frankbi/2015/05/12/the-most-and-least-expensive-states-to-buy-marijuana/?sh=220c090555ee</a:t>
            </a:r>
            <a:r>
              <a:rPr sz="699"/>
              <a:t> Accessed January 5, 2023</a:t>
            </a:r>
          </a:p>
        </p:txBody>
      </p:sp>
      <p:grpSp>
        <p:nvGrpSpPr>
          <p:cNvPr id="615" name="Group 9"/>
          <p:cNvGrpSpPr/>
          <p:nvPr/>
        </p:nvGrpSpPr>
        <p:grpSpPr>
          <a:xfrm>
            <a:off x="330884" y="927577"/>
            <a:ext cx="8182745" cy="3786278"/>
            <a:chOff x="0" y="0"/>
            <a:chExt cx="8734850" cy="4052513"/>
          </a:xfrm>
        </p:grpSpPr>
        <p:pic>
          <p:nvPicPr>
            <p:cNvPr id="613" name="Picture 7" descr="Picture 7"/>
            <p:cNvPicPr>
              <a:picLocks noChangeAspect="1"/>
            </p:cNvPicPr>
            <p:nvPr/>
          </p:nvPicPr>
          <p:blipFill>
            <a:blip r:embed="rId4"/>
            <a:stretch>
              <a:fillRect/>
            </a:stretch>
          </p:blipFill>
          <p:spPr>
            <a:xfrm>
              <a:off x="268087" y="0"/>
              <a:ext cx="8466763" cy="4052514"/>
            </a:xfrm>
            <a:prstGeom prst="rect">
              <a:avLst/>
            </a:prstGeom>
            <a:ln w="12700" cap="flat">
              <a:noFill/>
              <a:miter lim="400000"/>
            </a:ln>
            <a:effectLst/>
          </p:spPr>
        </p:pic>
        <p:sp>
          <p:nvSpPr>
            <p:cNvPr id="614" name="Oval 8"/>
            <p:cNvSpPr/>
            <p:nvPr/>
          </p:nvSpPr>
          <p:spPr>
            <a:xfrm>
              <a:off x="-1" y="3324059"/>
              <a:ext cx="685521" cy="728455"/>
            </a:xfrm>
            <a:prstGeom prst="ellipse">
              <a:avLst/>
            </a:prstGeom>
            <a:solidFill>
              <a:srgbClr val="FFFFFF"/>
            </a:solidFill>
            <a:ln w="12700" cap="flat">
              <a:noFill/>
              <a:miter lim="400000"/>
            </a:ln>
            <a:effectLst/>
          </p:spPr>
          <p:txBody>
            <a:bodyPr wrap="square" lIns="45677" tIns="45677" rIns="45677" bIns="45677" numCol="1" anchor="ctr">
              <a:noAutofit/>
            </a:bodyPr>
            <a:lstStyle/>
            <a:p>
              <a:pPr algn="ctr">
                <a:defRPr>
                  <a:solidFill>
                    <a:srgbClr val="FFFFFF"/>
                  </a:solidFill>
                </a:defRPr>
              </a:pPr>
              <a:endParaRPr sz="1399"/>
            </a:p>
          </p:txBody>
        </p:sp>
      </p:grpSp>
      <p:sp>
        <p:nvSpPr>
          <p:cNvPr id="616" name="Oval 10"/>
          <p:cNvSpPr/>
          <p:nvPr/>
        </p:nvSpPr>
        <p:spPr>
          <a:xfrm>
            <a:off x="1471907" y="1327024"/>
            <a:ext cx="910696" cy="855666"/>
          </a:xfrm>
          <a:prstGeom prst="ellipse">
            <a:avLst/>
          </a:prstGeom>
          <a:ln w="57150">
            <a:solidFill>
              <a:srgbClr val="0D5BDC"/>
            </a:solidFill>
            <a:prstDash val="sysDot"/>
          </a:ln>
        </p:spPr>
        <p:txBody>
          <a:bodyPr lIns="45677" rIns="45677" anchor="ctr"/>
          <a:lstStyle/>
          <a:p>
            <a:pPr algn="ctr">
              <a:defRPr>
                <a:solidFill>
                  <a:srgbClr val="FFFFFF"/>
                </a:solidFill>
              </a:defRPr>
            </a:pPr>
            <a:endParaRPr sz="1399"/>
          </a:p>
        </p:txBody>
      </p:sp>
      <p:sp>
        <p:nvSpPr>
          <p:cNvPr id="2" name="Title 1">
            <a:extLst>
              <a:ext uri="{FF2B5EF4-FFF2-40B4-BE49-F238E27FC236}">
                <a16:creationId xmlns:a16="http://schemas.microsoft.com/office/drawing/2014/main" id="{1290DF26-166D-E32B-DB47-BA1B8DBD357F}"/>
              </a:ext>
            </a:extLst>
          </p:cNvPr>
          <p:cNvSpPr txBox="1"/>
          <p:nvPr/>
        </p:nvSpPr>
        <p:spPr>
          <a:xfrm>
            <a:off x="521603" y="71915"/>
            <a:ext cx="6963567" cy="855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25" tIns="34225" rIns="34225" bIns="34225" anchor="ctr">
            <a:noAutofit/>
          </a:bodyPr>
          <a:lstStyle>
            <a:lvl1pPr>
              <a:defRPr sz="3200">
                <a:solidFill>
                  <a:schemeClr val="accent1"/>
                </a:solidFill>
              </a:defRPr>
            </a:lvl1pPr>
          </a:lstStyle>
          <a:p>
            <a:r>
              <a:rPr lang="en-US" sz="3194" dirty="0">
                <a:solidFill>
                  <a:schemeClr val="tx1"/>
                </a:solidFill>
                <a:latin typeface="Lato" panose="020F0502020204030203" pitchFamily="34" charset="0"/>
                <a:ea typeface="Lato" panose="020F0502020204030203" pitchFamily="34" charset="0"/>
                <a:cs typeface="Lato" panose="020F0502020204030203" pitchFamily="34" charset="0"/>
              </a:rPr>
              <a:t>Cost of Weed Per State</a:t>
            </a:r>
            <a:endParaRPr sz="3194"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cxnSp>
        <p:nvCxnSpPr>
          <p:cNvPr id="3" name="Straight Connector 2">
            <a:extLst>
              <a:ext uri="{FF2B5EF4-FFF2-40B4-BE49-F238E27FC236}">
                <a16:creationId xmlns:a16="http://schemas.microsoft.com/office/drawing/2014/main" id="{A6E5FAE6-86B9-9F2F-6FDA-F63AB399E076}"/>
              </a:ext>
            </a:extLst>
          </p:cNvPr>
          <p:cNvCxnSpPr>
            <a:cxnSpLocks/>
          </p:cNvCxnSpPr>
          <p:nvPr/>
        </p:nvCxnSpPr>
        <p:spPr>
          <a:xfrm>
            <a:off x="556705" y="927578"/>
            <a:ext cx="78958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 name="Google Shape;2402;p31"/>
          <p:cNvSpPr txBox="1"/>
          <p:nvPr/>
        </p:nvSpPr>
        <p:spPr>
          <a:xfrm>
            <a:off x="975406" y="4806931"/>
            <a:ext cx="2997226" cy="276711"/>
          </a:xfrm>
          <a:prstGeom prst="rect">
            <a:avLst/>
          </a:prstGeom>
          <a:ln w="12700">
            <a:miter lim="400000"/>
          </a:ln>
          <a:extLst>
            <a:ext uri="{C572A759-6A51-4108-AA02-DFA0A04FC94B}">
              <ma14:wrappingTextBoxFlag xmlns:ma14="http://schemas.microsoft.com/office/mac/drawingml/2011/main" xmlns="" val="1"/>
            </a:ext>
          </a:extLst>
        </p:spPr>
        <p:txBody>
          <a:bodyPr lIns="91339" tIns="91339" rIns="91339" bIns="91339">
            <a:spAutoFit/>
          </a:bodyPr>
          <a:lstStyle>
            <a:lvl1pPr>
              <a:defRPr sz="600">
                <a:latin typeface="Calibri"/>
                <a:ea typeface="Calibri"/>
                <a:cs typeface="Calibri"/>
                <a:sym typeface="Calibri"/>
              </a:defRPr>
            </a:lvl1pPr>
          </a:lstStyle>
          <a:p>
            <a:r>
              <a:rPr sz="599"/>
              <a:t>Reference: Potency Monitoring Program, Quaterly Report #146, drugabuse.gov​</a:t>
            </a:r>
          </a:p>
        </p:txBody>
      </p:sp>
      <p:sp>
        <p:nvSpPr>
          <p:cNvPr id="1118" name="Google Shape;2403;p31"/>
          <p:cNvSpPr txBox="1"/>
          <p:nvPr/>
        </p:nvSpPr>
        <p:spPr>
          <a:xfrm>
            <a:off x="4228" y="2380"/>
            <a:ext cx="2997227" cy="399579"/>
          </a:xfrm>
          <a:prstGeom prst="rect">
            <a:avLst/>
          </a:prstGeom>
          <a:ln w="12700">
            <a:miter lim="400000"/>
          </a:ln>
          <a:extLst>
            <a:ext uri="{C572A759-6A51-4108-AA02-DFA0A04FC94B}">
              <ma14:wrappingTextBoxFlag xmlns:ma14="http://schemas.microsoft.com/office/mac/drawingml/2011/main" xmlns="" val="1"/>
            </a:ext>
          </a:extLst>
        </p:spPr>
        <p:txBody>
          <a:bodyPr lIns="91339" tIns="91339" rIns="91339" bIns="91339">
            <a:spAutoFit/>
          </a:bodyPr>
          <a:lstStyle/>
          <a:p>
            <a:r>
              <a:rPr sz="1399"/>
              <a:t> </a:t>
            </a:r>
          </a:p>
        </p:txBody>
      </p:sp>
      <p:pic>
        <p:nvPicPr>
          <p:cNvPr id="1119" name="Google Shape;2404;p31" descr="Google Shape;2404;p31"/>
          <p:cNvPicPr>
            <a:picLocks noChangeAspect="1"/>
          </p:cNvPicPr>
          <p:nvPr/>
        </p:nvPicPr>
        <p:blipFill>
          <a:blip r:embed="rId3"/>
          <a:stretch>
            <a:fillRect/>
          </a:stretch>
        </p:blipFill>
        <p:spPr>
          <a:xfrm>
            <a:off x="1374337" y="1205490"/>
            <a:ext cx="6090362" cy="3016633"/>
          </a:xfrm>
          <a:prstGeom prst="rect">
            <a:avLst/>
          </a:prstGeom>
          <a:ln w="12700">
            <a:miter lim="400000"/>
          </a:ln>
        </p:spPr>
      </p:pic>
      <p:sp>
        <p:nvSpPr>
          <p:cNvPr id="1120" name="Google Shape;2405;p31"/>
          <p:cNvSpPr txBox="1"/>
          <p:nvPr/>
        </p:nvSpPr>
        <p:spPr>
          <a:xfrm>
            <a:off x="1526596" y="2656574"/>
            <a:ext cx="2997226" cy="399579"/>
          </a:xfrm>
          <a:prstGeom prst="rect">
            <a:avLst/>
          </a:prstGeom>
          <a:ln w="12700">
            <a:miter lim="400000"/>
          </a:ln>
          <a:extLst>
            <a:ext uri="{C572A759-6A51-4108-AA02-DFA0A04FC94B}">
              <ma14:wrappingTextBoxFlag xmlns:ma14="http://schemas.microsoft.com/office/mac/drawingml/2011/main" xmlns="" val="1"/>
            </a:ext>
          </a:extLst>
        </p:spPr>
        <p:txBody>
          <a:bodyPr lIns="91339" tIns="91339" rIns="91339" bIns="91339" anchor="ctr">
            <a:spAutoFit/>
          </a:bodyPr>
          <a:lstStyle/>
          <a:p>
            <a:r>
              <a:rPr sz="1399"/>
              <a:t> </a:t>
            </a:r>
          </a:p>
        </p:txBody>
      </p:sp>
      <p:sp>
        <p:nvSpPr>
          <p:cNvPr id="1121" name="Google Shape;2406;p31"/>
          <p:cNvSpPr txBox="1"/>
          <p:nvPr/>
        </p:nvSpPr>
        <p:spPr>
          <a:xfrm rot="16200000">
            <a:off x="-339403" y="2485211"/>
            <a:ext cx="2997226" cy="384332"/>
          </a:xfrm>
          <a:prstGeom prst="rect">
            <a:avLst/>
          </a:prstGeom>
          <a:ln w="12700">
            <a:miter lim="400000"/>
          </a:ln>
          <a:extLst>
            <a:ext uri="{C572A759-6A51-4108-AA02-DFA0A04FC94B}">
              <ma14:wrappingTextBoxFlag xmlns:ma14="http://schemas.microsoft.com/office/mac/drawingml/2011/main" xmlns="" val="1"/>
            </a:ext>
          </a:extLst>
        </p:spPr>
        <p:txBody>
          <a:bodyPr lIns="91339" tIns="91339" rIns="91339" bIns="91339">
            <a:spAutoFit/>
          </a:bodyPr>
          <a:lstStyle/>
          <a:p>
            <a:pPr algn="ctr">
              <a:defRPr sz="1300" b="1"/>
            </a:pPr>
            <a:r>
              <a:rPr sz="1299"/>
              <a:t>% THC​</a:t>
            </a:r>
          </a:p>
        </p:txBody>
      </p:sp>
      <p:sp>
        <p:nvSpPr>
          <p:cNvPr id="1275" name="Google Shape;2560;p31"/>
          <p:cNvSpPr txBox="1"/>
          <p:nvPr/>
        </p:nvSpPr>
        <p:spPr>
          <a:xfrm>
            <a:off x="7187556" y="1297357"/>
            <a:ext cx="1635587" cy="791718"/>
          </a:xfrm>
          <a:prstGeom prst="rect">
            <a:avLst/>
          </a:prstGeom>
          <a:ln w="12700">
            <a:miter lim="400000"/>
          </a:ln>
          <a:extLst>
            <a:ext uri="{C572A759-6A51-4108-AA02-DFA0A04FC94B}">
              <ma14:wrappingTextBoxFlag xmlns:ma14="http://schemas.microsoft.com/office/mac/drawingml/2011/main" xmlns="" val="1"/>
            </a:ext>
          </a:extLst>
        </p:spPr>
        <p:txBody>
          <a:bodyPr lIns="91339" tIns="91339" rIns="91339" bIns="91339" anchor="ctr">
            <a:spAutoFit/>
          </a:bodyPr>
          <a:lstStyle/>
          <a:p>
            <a:pPr>
              <a:defRPr sz="2000" b="1">
                <a:solidFill>
                  <a:srgbClr val="FFFFFF"/>
                </a:solidFill>
                <a:latin typeface="Poppins"/>
                <a:ea typeface="Poppins"/>
                <a:cs typeface="Poppins"/>
                <a:sym typeface="Poppins"/>
              </a:defRPr>
            </a:pPr>
            <a:r>
              <a:rPr sz="1998" dirty="0">
                <a:solidFill>
                  <a:schemeClr val="accent1">
                    <a:lumMod val="75000"/>
                  </a:schemeClr>
                </a:solidFill>
              </a:rPr>
              <a:t>3 FOLD</a:t>
            </a:r>
          </a:p>
          <a:p>
            <a:pPr>
              <a:defRPr sz="2000" b="1">
                <a:solidFill>
                  <a:srgbClr val="FFFFFF"/>
                </a:solidFill>
                <a:latin typeface="Poppins"/>
                <a:ea typeface="Poppins"/>
                <a:cs typeface="Poppins"/>
                <a:sym typeface="Poppins"/>
              </a:defRPr>
            </a:pPr>
            <a:r>
              <a:rPr sz="1998" dirty="0">
                <a:solidFill>
                  <a:schemeClr val="accent1">
                    <a:lumMod val="75000"/>
                  </a:schemeClr>
                </a:solidFill>
              </a:rPr>
              <a:t>INCREASE</a:t>
            </a:r>
          </a:p>
        </p:txBody>
      </p:sp>
      <p:sp>
        <p:nvSpPr>
          <p:cNvPr id="1276" name="TextBox 1"/>
          <p:cNvSpPr txBox="1"/>
          <p:nvPr/>
        </p:nvSpPr>
        <p:spPr>
          <a:xfrm>
            <a:off x="1808254" y="4246919"/>
            <a:ext cx="5389970" cy="292118"/>
          </a:xfrm>
          <a:prstGeom prst="rect">
            <a:avLst/>
          </a:prstGeom>
          <a:ln w="12700">
            <a:miter lim="400000"/>
          </a:ln>
          <a:extLst>
            <a:ext uri="{C572A759-6A51-4108-AA02-DFA0A04FC94B}">
              <ma14:wrappingTextBoxFlag xmlns:ma14="http://schemas.microsoft.com/office/mac/drawingml/2011/main" xmlns="" val="1"/>
            </a:ext>
          </a:extLst>
        </p:spPr>
        <p:txBody>
          <a:bodyPr lIns="45677" rIns="45677">
            <a:spAutoFit/>
          </a:bodyPr>
          <a:lstStyle>
            <a:lvl1pPr algn="ctr">
              <a:defRPr sz="1300" b="1"/>
            </a:lvl1pPr>
          </a:lstStyle>
          <a:p>
            <a:r>
              <a:rPr sz="1299"/>
              <a:t>Year</a:t>
            </a:r>
          </a:p>
        </p:txBody>
      </p:sp>
      <p:cxnSp>
        <p:nvCxnSpPr>
          <p:cNvPr id="3" name="Straight Arrow Connector 2">
            <a:extLst>
              <a:ext uri="{FF2B5EF4-FFF2-40B4-BE49-F238E27FC236}">
                <a16:creationId xmlns:a16="http://schemas.microsoft.com/office/drawing/2014/main" id="{F2F2D71A-538C-AF42-47BB-B85989519A8A}"/>
              </a:ext>
            </a:extLst>
          </p:cNvPr>
          <p:cNvCxnSpPr>
            <a:cxnSpLocks/>
          </p:cNvCxnSpPr>
          <p:nvPr/>
        </p:nvCxnSpPr>
        <p:spPr>
          <a:xfrm flipV="1">
            <a:off x="7769663" y="2037541"/>
            <a:ext cx="1" cy="1815633"/>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FCACBD43-4B03-3C6A-8348-8BE6F9D5585D}"/>
              </a:ext>
            </a:extLst>
          </p:cNvPr>
          <p:cNvSpPr txBox="1"/>
          <p:nvPr/>
        </p:nvSpPr>
        <p:spPr>
          <a:xfrm>
            <a:off x="588957" y="53562"/>
            <a:ext cx="6963567" cy="855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25" tIns="34225" rIns="34225" bIns="34225" anchor="ctr">
            <a:noAutofit/>
          </a:bodyPr>
          <a:lstStyle>
            <a:lvl1pPr>
              <a:defRPr sz="3200">
                <a:solidFill>
                  <a:schemeClr val="accent1"/>
                </a:solidFill>
              </a:defRPr>
            </a:lvl1pPr>
          </a:lstStyle>
          <a:p>
            <a:r>
              <a:rPr lang="en-US" sz="3194" dirty="0">
                <a:solidFill>
                  <a:schemeClr val="tx1"/>
                </a:solidFill>
                <a:latin typeface="Lato" panose="020F0502020204030203" pitchFamily="34" charset="0"/>
                <a:ea typeface="Lato" panose="020F0502020204030203" pitchFamily="34" charset="0"/>
                <a:cs typeface="Lato" panose="020F0502020204030203" pitchFamily="34" charset="0"/>
              </a:rPr>
              <a:t>Potency of THC</a:t>
            </a:r>
            <a:endParaRPr sz="3194"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cxnSp>
        <p:nvCxnSpPr>
          <p:cNvPr id="5" name="Straight Connector 4">
            <a:extLst>
              <a:ext uri="{FF2B5EF4-FFF2-40B4-BE49-F238E27FC236}">
                <a16:creationId xmlns:a16="http://schemas.microsoft.com/office/drawing/2014/main" id="{48D23DCF-C2E1-AB0F-00BE-F9E14E0B5AD5}"/>
              </a:ext>
            </a:extLst>
          </p:cNvPr>
          <p:cNvCxnSpPr>
            <a:cxnSpLocks/>
          </p:cNvCxnSpPr>
          <p:nvPr/>
        </p:nvCxnSpPr>
        <p:spPr>
          <a:xfrm>
            <a:off x="624059" y="909225"/>
            <a:ext cx="78958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1275"/>
                                        </p:tgtEl>
                                        <p:attrNameLst>
                                          <p:attrName>style.visibility</p:attrName>
                                        </p:attrNameLst>
                                      </p:cBhvr>
                                      <p:to>
                                        <p:strVal val="visible"/>
                                      </p:to>
                                    </p:set>
                                    <p:anim calcmode="lin" valueType="num">
                                      <p:cBhvr>
                                        <p:cTn id="7" dur="1000" fill="hold"/>
                                        <p:tgtEl>
                                          <p:spTgt spid="1275"/>
                                        </p:tgtEl>
                                        <p:attrNameLst>
                                          <p:attrName>ppt_w</p:attrName>
                                        </p:attrNameLst>
                                      </p:cBhvr>
                                      <p:tavLst>
                                        <p:tav tm="0">
                                          <p:val>
                                            <p:fltVal val="0"/>
                                          </p:val>
                                        </p:tav>
                                        <p:tav tm="100000">
                                          <p:val>
                                            <p:strVal val="#ppt_w"/>
                                          </p:val>
                                        </p:tav>
                                      </p:tavLst>
                                    </p:anim>
                                    <p:anim calcmode="lin" valueType="num">
                                      <p:cBhvr>
                                        <p:cTn id="8" dur="1000" fill="hold"/>
                                        <p:tgtEl>
                                          <p:spTgt spid="1275"/>
                                        </p:tgtEl>
                                        <p:attrNameLst>
                                          <p:attrName>ppt_h</p:attrName>
                                        </p:attrNameLst>
                                      </p:cBhvr>
                                      <p:tavLst>
                                        <p:tav tm="0">
                                          <p:val>
                                            <p:fltVal val="0"/>
                                          </p:val>
                                        </p:tav>
                                        <p:tav tm="100000">
                                          <p:val>
                                            <p:strVal val="#ppt_h"/>
                                          </p:val>
                                        </p:tav>
                                      </p:tavLst>
                                    </p:anim>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5"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88788-5748-F201-4F6A-69F7071BE2C6}"/>
              </a:ext>
            </a:extLst>
          </p:cNvPr>
          <p:cNvSpPr txBox="1"/>
          <p:nvPr/>
        </p:nvSpPr>
        <p:spPr>
          <a:xfrm>
            <a:off x="504588" y="-7613"/>
            <a:ext cx="6963567" cy="855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25" tIns="34225" rIns="34225" bIns="34225" anchor="ctr">
            <a:noAutofit/>
          </a:bodyPr>
          <a:lstStyle>
            <a:lvl1pPr>
              <a:defRPr sz="3200">
                <a:solidFill>
                  <a:schemeClr val="accent1"/>
                </a:solidFill>
              </a:defRPr>
            </a:lvl1pPr>
          </a:lstStyle>
          <a:p>
            <a:r>
              <a:rPr lang="en-US" sz="3194" dirty="0">
                <a:solidFill>
                  <a:schemeClr val="tx1"/>
                </a:solidFill>
                <a:latin typeface="Lato" panose="020F0502020204030203" pitchFamily="34" charset="0"/>
                <a:ea typeface="Lato" panose="020F0502020204030203" pitchFamily="34" charset="0"/>
                <a:cs typeface="Lato" panose="020F0502020204030203" pitchFamily="34" charset="0"/>
              </a:rPr>
              <a:t>What is Cannabis?</a:t>
            </a:r>
            <a:endParaRPr sz="3194"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cxnSp>
        <p:nvCxnSpPr>
          <p:cNvPr id="3" name="Straight Connector 2">
            <a:extLst>
              <a:ext uri="{FF2B5EF4-FFF2-40B4-BE49-F238E27FC236}">
                <a16:creationId xmlns:a16="http://schemas.microsoft.com/office/drawing/2014/main" id="{A012A8CF-E699-8C04-7918-75A67087EA83}"/>
              </a:ext>
            </a:extLst>
          </p:cNvPr>
          <p:cNvCxnSpPr>
            <a:cxnSpLocks/>
          </p:cNvCxnSpPr>
          <p:nvPr/>
        </p:nvCxnSpPr>
        <p:spPr>
          <a:xfrm>
            <a:off x="539690" y="848051"/>
            <a:ext cx="78958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Google Shape;2304;p26"/>
          <p:cNvSpPr txBox="1"/>
          <p:nvPr/>
        </p:nvSpPr>
        <p:spPr>
          <a:xfrm>
            <a:off x="173781" y="1328311"/>
            <a:ext cx="5227952" cy="2967138"/>
          </a:xfrm>
          <a:prstGeom prst="rect">
            <a:avLst/>
          </a:prstGeom>
          <a:noFill/>
          <a:ln>
            <a:noFill/>
          </a:ln>
        </p:spPr>
        <p:txBody>
          <a:bodyPr spcFirstLastPara="1" wrap="square" lIns="91340" tIns="91340" rIns="91340" bIns="91340" anchor="t" anchorCtr="0">
            <a:spAutoFit/>
          </a:bodyPr>
          <a:lstStyle/>
          <a:p>
            <a:pPr marL="558297" indent="-314042">
              <a:lnSpc>
                <a:spcPct val="115000"/>
              </a:lnSpc>
              <a:spcAft>
                <a:spcPts val="1399"/>
              </a:spcAft>
              <a:buClr>
                <a:schemeClr val="dk1"/>
              </a:buClr>
              <a:buSzPts val="1350"/>
              <a:buFont typeface="Arial"/>
              <a:buChar char="●"/>
            </a:pPr>
            <a:r>
              <a:rPr lang="en" sz="1399" b="1" i="1" dirty="0">
                <a:solidFill>
                  <a:schemeClr val="dk1"/>
                </a:solidFill>
                <a:highlight>
                  <a:schemeClr val="lt1"/>
                </a:highlight>
              </a:rPr>
              <a:t>Cannabis sativa </a:t>
            </a:r>
            <a:r>
              <a:rPr lang="en" sz="1399" b="1" dirty="0">
                <a:solidFill>
                  <a:schemeClr val="dk1"/>
                </a:solidFill>
                <a:highlight>
                  <a:schemeClr val="lt1"/>
                </a:highlight>
              </a:rPr>
              <a:t>plant</a:t>
            </a:r>
            <a:r>
              <a:rPr lang="en" sz="1399" dirty="0">
                <a:solidFill>
                  <a:schemeClr val="dk1"/>
                </a:solidFill>
                <a:highlight>
                  <a:schemeClr val="lt1"/>
                </a:highlight>
              </a:rPr>
              <a:t>​</a:t>
            </a:r>
            <a:endParaRPr sz="1399" dirty="0">
              <a:solidFill>
                <a:schemeClr val="dk1"/>
              </a:solidFill>
              <a:highlight>
                <a:schemeClr val="lt1"/>
              </a:highlight>
            </a:endParaRPr>
          </a:p>
          <a:p>
            <a:pPr marL="558297" indent="-314042">
              <a:lnSpc>
                <a:spcPct val="115000"/>
              </a:lnSpc>
              <a:spcAft>
                <a:spcPts val="1399"/>
              </a:spcAft>
              <a:buClr>
                <a:schemeClr val="dk1"/>
              </a:buClr>
              <a:buSzPts val="1350"/>
              <a:buFont typeface="Arial"/>
              <a:buChar char="●"/>
            </a:pPr>
            <a:r>
              <a:rPr lang="en" sz="1399" dirty="0">
                <a:solidFill>
                  <a:schemeClr val="dk1"/>
                </a:solidFill>
                <a:highlight>
                  <a:schemeClr val="lt1"/>
                </a:highlight>
              </a:rPr>
              <a:t>Contains over 600 chemicals</a:t>
            </a:r>
            <a:endParaRPr sz="1399" dirty="0">
              <a:solidFill>
                <a:schemeClr val="dk1"/>
              </a:solidFill>
              <a:highlight>
                <a:schemeClr val="lt1"/>
              </a:highlight>
            </a:endParaRPr>
          </a:p>
          <a:p>
            <a:pPr marL="558297" indent="-314042">
              <a:lnSpc>
                <a:spcPct val="115000"/>
              </a:lnSpc>
              <a:spcAft>
                <a:spcPts val="1399"/>
              </a:spcAft>
              <a:buClr>
                <a:schemeClr val="dk1"/>
              </a:buClr>
              <a:buSzPts val="1350"/>
              <a:buFont typeface="Arial"/>
              <a:buChar char="●"/>
            </a:pPr>
            <a:r>
              <a:rPr lang="en-US" sz="1399" b="1" dirty="0">
                <a:solidFill>
                  <a:srgbClr val="04441A"/>
                </a:solidFill>
                <a:highlight>
                  <a:schemeClr val="lt1"/>
                </a:highlight>
              </a:rPr>
              <a:t>Delta-9-tetrahydrocannabinol (THC)</a:t>
            </a:r>
            <a:r>
              <a:rPr lang="en-US" sz="1399" dirty="0">
                <a:solidFill>
                  <a:srgbClr val="04441A"/>
                </a:solidFill>
                <a:highlight>
                  <a:schemeClr val="lt1"/>
                </a:highlight>
              </a:rPr>
              <a:t>:</a:t>
            </a:r>
            <a:r>
              <a:rPr lang="en-US" sz="1399" dirty="0">
                <a:solidFill>
                  <a:schemeClr val="dk1"/>
                </a:solidFill>
                <a:highlight>
                  <a:schemeClr val="lt1"/>
                </a:highlight>
              </a:rPr>
              <a:t> main psychoactive component​</a:t>
            </a:r>
          </a:p>
          <a:p>
            <a:pPr marL="977020" indent="-314042">
              <a:buClr>
                <a:schemeClr val="dk1"/>
              </a:buClr>
              <a:buSzPts val="1350"/>
              <a:buFont typeface="Arial"/>
              <a:buChar char="●"/>
            </a:pPr>
            <a:r>
              <a:rPr lang="en-US" sz="1399" dirty="0">
                <a:solidFill>
                  <a:schemeClr val="dk1"/>
                </a:solidFill>
                <a:highlight>
                  <a:schemeClr val="lt1"/>
                </a:highlight>
              </a:rPr>
              <a:t>Small and highly lipophilic​</a:t>
            </a:r>
          </a:p>
          <a:p>
            <a:pPr marL="977020" indent="-314042">
              <a:buClr>
                <a:schemeClr val="dk1"/>
              </a:buClr>
              <a:buSzPts val="1350"/>
              <a:buFont typeface="Arial"/>
              <a:buChar char="●"/>
            </a:pPr>
            <a:r>
              <a:rPr lang="en-US" sz="1399" dirty="0">
                <a:solidFill>
                  <a:schemeClr val="dk1"/>
                </a:solidFill>
                <a:highlight>
                  <a:schemeClr val="lt1"/>
                </a:highlight>
              </a:rPr>
              <a:t>Rapidly distributed to the brain and fat​</a:t>
            </a:r>
          </a:p>
          <a:p>
            <a:pPr marL="977020" indent="-314042">
              <a:buClr>
                <a:schemeClr val="dk1"/>
              </a:buClr>
              <a:buSzPts val="1350"/>
              <a:buFont typeface="Arial"/>
              <a:buChar char="●"/>
            </a:pPr>
            <a:r>
              <a:rPr lang="en-US" sz="1399" dirty="0">
                <a:solidFill>
                  <a:schemeClr val="dk1"/>
                </a:solidFill>
                <a:highlight>
                  <a:schemeClr val="lt1"/>
                </a:highlight>
              </a:rPr>
              <a:t>Metabolized by the liver​</a:t>
            </a:r>
          </a:p>
          <a:p>
            <a:pPr marL="977020" indent="-314042">
              <a:buClr>
                <a:schemeClr val="dk1"/>
              </a:buClr>
              <a:buSzPts val="1350"/>
              <a:buFont typeface="Arial"/>
              <a:buChar char="●"/>
            </a:pPr>
            <a:r>
              <a:rPr lang="en-US" sz="1399" dirty="0">
                <a:solidFill>
                  <a:schemeClr val="dk1"/>
                </a:solidFill>
                <a:highlight>
                  <a:schemeClr val="lt1"/>
                </a:highlight>
              </a:rPr>
              <a:t>Half-life is 20-36hrs to 4-6 days​</a:t>
            </a:r>
          </a:p>
          <a:p>
            <a:pPr marL="977020" indent="-314042">
              <a:spcAft>
                <a:spcPts val="1399"/>
              </a:spcAft>
              <a:buClr>
                <a:schemeClr val="dk1"/>
              </a:buClr>
              <a:buSzPts val="1350"/>
              <a:buFont typeface="Arial"/>
              <a:buChar char="●"/>
            </a:pPr>
            <a:r>
              <a:rPr lang="en-US" sz="1399" dirty="0">
                <a:solidFill>
                  <a:schemeClr val="dk1"/>
                </a:solidFill>
                <a:highlight>
                  <a:schemeClr val="lt1"/>
                </a:highlight>
              </a:rPr>
              <a:t>Can be detectable up to ~30 days</a:t>
            </a:r>
            <a:endParaRPr lang="en" sz="1399" b="1" dirty="0">
              <a:highlight>
                <a:schemeClr val="lt1"/>
              </a:highlight>
            </a:endParaRPr>
          </a:p>
        </p:txBody>
      </p:sp>
      <p:pic>
        <p:nvPicPr>
          <p:cNvPr id="4" name="Picture 3">
            <a:extLst>
              <a:ext uri="{FF2B5EF4-FFF2-40B4-BE49-F238E27FC236}">
                <a16:creationId xmlns:a16="http://schemas.microsoft.com/office/drawing/2014/main" id="{CAE84CF2-9A77-DFA0-E1FA-7628E173C8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1706" y="1703716"/>
            <a:ext cx="2779971" cy="1733745"/>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42077-921F-76C2-920E-7CB3D238B310}"/>
              </a:ext>
            </a:extLst>
          </p:cNvPr>
          <p:cNvSpPr txBox="1"/>
          <p:nvPr/>
        </p:nvSpPr>
        <p:spPr>
          <a:xfrm>
            <a:off x="398840" y="7918"/>
            <a:ext cx="6963567" cy="855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25" tIns="34225" rIns="34225" bIns="34225" anchor="ctr">
            <a:noAutofit/>
          </a:bodyPr>
          <a:lstStyle>
            <a:lvl1pPr>
              <a:defRPr sz="3200">
                <a:solidFill>
                  <a:schemeClr val="accent1"/>
                </a:solidFill>
              </a:defRPr>
            </a:lvl1pPr>
          </a:lstStyle>
          <a:p>
            <a:r>
              <a:rPr lang="en-US" sz="3194" dirty="0">
                <a:solidFill>
                  <a:schemeClr val="tx1"/>
                </a:solidFill>
                <a:latin typeface="Lato" panose="020F0502020204030203" pitchFamily="34" charset="0"/>
                <a:ea typeface="Lato" panose="020F0502020204030203" pitchFamily="34" charset="0"/>
                <a:cs typeface="Lato" panose="020F0502020204030203" pitchFamily="34" charset="0"/>
              </a:rPr>
              <a:t>Delta-8, Delta-9, Delta-10 THC</a:t>
            </a:r>
            <a:endParaRPr sz="3194"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cxnSp>
        <p:nvCxnSpPr>
          <p:cNvPr id="3" name="Straight Connector 2">
            <a:extLst>
              <a:ext uri="{FF2B5EF4-FFF2-40B4-BE49-F238E27FC236}">
                <a16:creationId xmlns:a16="http://schemas.microsoft.com/office/drawing/2014/main" id="{4507BAC3-6C60-CA3C-DF7A-75D023350EA7}"/>
              </a:ext>
            </a:extLst>
          </p:cNvPr>
          <p:cNvCxnSpPr>
            <a:cxnSpLocks/>
          </p:cNvCxnSpPr>
          <p:nvPr/>
        </p:nvCxnSpPr>
        <p:spPr>
          <a:xfrm>
            <a:off x="433942" y="863582"/>
            <a:ext cx="78958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FA16C81-0D19-0FF9-0871-1AB907A57C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395" y="1037413"/>
            <a:ext cx="7765210" cy="3859216"/>
          </a:xfrm>
          <a:prstGeom prst="rect">
            <a:avLst/>
          </a:prstGeom>
        </p:spPr>
      </p:pic>
    </p:spTree>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AS_UNIQUEID" val="90"/>
</p:tagLst>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17656</TotalTime>
  <Words>8341</Words>
  <Application>Microsoft Macintosh PowerPoint</Application>
  <PresentationFormat>On-screen Show (16:9)</PresentationFormat>
  <Paragraphs>619</Paragraphs>
  <Slides>41</Slides>
  <Notes>40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41</vt:i4>
      </vt:variant>
    </vt:vector>
  </HeadingPairs>
  <TitlesOfParts>
    <vt:vector size="55" baseType="lpstr">
      <vt:lpstr>Arial</vt:lpstr>
      <vt:lpstr>Calibri</vt:lpstr>
      <vt:lpstr>Cambria</vt:lpstr>
      <vt:lpstr>Corbel</vt:lpstr>
      <vt:lpstr>Garamond</vt:lpstr>
      <vt:lpstr>Helvetica</vt:lpstr>
      <vt:lpstr>Lato</vt:lpstr>
      <vt:lpstr>Lato Regular</vt:lpstr>
      <vt:lpstr>MuseoSans</vt:lpstr>
      <vt:lpstr>Open Sans</vt:lpstr>
      <vt:lpstr>Roboto</vt:lpstr>
      <vt:lpstr>Times New Roman</vt:lpstr>
      <vt:lpstr>Wingdings</vt:lpstr>
      <vt:lpstr>Simple Light</vt:lpstr>
      <vt:lpstr>Indian Country ECHO:  Cannabis Use in Pregnancy through Postpartum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Jamie Lo</cp:lastModifiedBy>
  <cp:revision>30</cp:revision>
  <dcterms:modified xsi:type="dcterms:W3CDTF">2024-05-09T21:35:27Z</dcterms:modified>
</cp:coreProperties>
</file>