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257" r:id="rId3"/>
    <p:sldId id="495" r:id="rId4"/>
    <p:sldId id="339" r:id="rId5"/>
    <p:sldId id="262" r:id="rId6"/>
    <p:sldId id="300" r:id="rId7"/>
    <p:sldId id="348" r:id="rId8"/>
    <p:sldId id="301" r:id="rId9"/>
    <p:sldId id="427" r:id="rId10"/>
    <p:sldId id="303" r:id="rId11"/>
    <p:sldId id="302" r:id="rId12"/>
    <p:sldId id="326" r:id="rId13"/>
    <p:sldId id="327" r:id="rId14"/>
    <p:sldId id="328" r:id="rId15"/>
    <p:sldId id="340" r:id="rId16"/>
    <p:sldId id="297" r:id="rId17"/>
    <p:sldId id="341" r:id="rId18"/>
    <p:sldId id="293" r:id="rId19"/>
    <p:sldId id="294" r:id="rId20"/>
    <p:sldId id="296" r:id="rId21"/>
    <p:sldId id="429" r:id="rId22"/>
    <p:sldId id="428" r:id="rId23"/>
    <p:sldId id="304" r:id="rId24"/>
    <p:sldId id="305" r:id="rId25"/>
    <p:sldId id="306" r:id="rId26"/>
    <p:sldId id="307" r:id="rId27"/>
    <p:sldId id="308" r:id="rId28"/>
    <p:sldId id="309" r:id="rId29"/>
    <p:sldId id="310" r:id="rId30"/>
    <p:sldId id="311" r:id="rId31"/>
    <p:sldId id="312" r:id="rId32"/>
    <p:sldId id="430" r:id="rId33"/>
    <p:sldId id="432" r:id="rId34"/>
    <p:sldId id="329" r:id="rId35"/>
    <p:sldId id="287" r:id="rId36"/>
    <p:sldId id="433" r:id="rId37"/>
    <p:sldId id="273" r:id="rId38"/>
    <p:sldId id="275" r:id="rId39"/>
    <p:sldId id="276" r:id="rId40"/>
    <p:sldId id="278" r:id="rId41"/>
    <p:sldId id="277" r:id="rId42"/>
    <p:sldId id="283" r:id="rId43"/>
    <p:sldId id="279" r:id="rId44"/>
    <p:sldId id="437" r:id="rId45"/>
    <p:sldId id="330" r:id="rId46"/>
    <p:sldId id="332" r:id="rId47"/>
    <p:sldId id="288" r:id="rId48"/>
    <p:sldId id="333" r:id="rId49"/>
    <p:sldId id="334" r:id="rId50"/>
    <p:sldId id="490" r:id="rId51"/>
    <p:sldId id="491" r:id="rId52"/>
    <p:sldId id="314" r:id="rId53"/>
    <p:sldId id="481" r:id="rId54"/>
    <p:sldId id="335" r:id="rId55"/>
    <p:sldId id="289" r:id="rId56"/>
    <p:sldId id="315" r:id="rId57"/>
    <p:sldId id="483" r:id="rId58"/>
    <p:sldId id="313" r:id="rId59"/>
    <p:sldId id="488" r:id="rId60"/>
    <p:sldId id="492" r:id="rId61"/>
    <p:sldId id="484" r:id="rId62"/>
    <p:sldId id="485" r:id="rId63"/>
    <p:sldId id="410" r:id="rId64"/>
    <p:sldId id="493" r:id="rId65"/>
    <p:sldId id="317" r:id="rId66"/>
    <p:sldId id="319" r:id="rId67"/>
    <p:sldId id="321" r:id="rId68"/>
    <p:sldId id="494" r:id="rId69"/>
    <p:sldId id="489"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5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5"/>
    <p:restoredTop sz="94653"/>
  </p:normalViewPr>
  <p:slideViewPr>
    <p:cSldViewPr snapToGrid="0">
      <p:cViewPr varScale="1">
        <p:scale>
          <a:sx n="118" d="100"/>
          <a:sy n="118" d="100"/>
        </p:scale>
        <p:origin x="368"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F5492-C023-034C-890C-E0EB6F5EB234}" type="datetimeFigureOut">
              <a:rPr lang="en-US" smtClean="0"/>
              <a:t>4/30/24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2C28F-1EB4-AB4D-9B0F-C96585FD2D97}" type="slidenum">
              <a:rPr lang="en-US" smtClean="0"/>
              <a:t>‹#›</a:t>
            </a:fld>
            <a:endParaRPr lang="en-US"/>
          </a:p>
        </p:txBody>
      </p:sp>
    </p:spTree>
    <p:extLst>
      <p:ext uri="{BB962C8B-B14F-4D97-AF65-F5344CB8AC3E}">
        <p14:creationId xmlns:p14="http://schemas.microsoft.com/office/powerpoint/2010/main" val="37888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Cord gas pH noted to be lower in many instances of shoulder dystocia, although not felt to be clinically significant as often no difference in Apgar score or measured fetal outcomes</a:t>
            </a:r>
          </a:p>
          <a:p>
            <a:endParaRPr lang="en-US" sz="1200" dirty="0">
              <a:solidFill>
                <a:schemeClr val="bg1"/>
              </a:solidFill>
            </a:endParaRPr>
          </a:p>
          <a:p>
            <a:r>
              <a:rPr lang="en-US" sz="1200" dirty="0">
                <a:solidFill>
                  <a:schemeClr val="bg1"/>
                </a:solidFill>
              </a:rPr>
              <a:t>Another study revealed that majority of neonates with brain injury after shoulder dystocia had head-to-body delivery times of greater than 4 minutes</a:t>
            </a:r>
          </a:p>
          <a:p>
            <a:endParaRPr lang="en-US" sz="1200" dirty="0">
              <a:solidFill>
                <a:schemeClr val="bg1"/>
              </a:solidFill>
            </a:endParaRPr>
          </a:p>
          <a:p>
            <a:r>
              <a:rPr lang="en-US" sz="1200" dirty="0">
                <a:solidFill>
                  <a:schemeClr val="bg1"/>
                </a:solidFill>
              </a:rPr>
              <a:t> “Safe” time interval between delivery of the fetal head and ultimate delivery of the infant is unknown</a:t>
            </a:r>
          </a:p>
          <a:p>
            <a:endParaRPr lang="en-US" dirty="0"/>
          </a:p>
        </p:txBody>
      </p:sp>
      <p:sp>
        <p:nvSpPr>
          <p:cNvPr id="4" name="Slide Number Placeholder 3"/>
          <p:cNvSpPr>
            <a:spLocks noGrp="1"/>
          </p:cNvSpPr>
          <p:nvPr>
            <p:ph type="sldNum" sz="quarter" idx="5"/>
          </p:nvPr>
        </p:nvSpPr>
        <p:spPr/>
        <p:txBody>
          <a:bodyPr/>
          <a:lstStyle/>
          <a:p>
            <a:fld id="{87B2C28F-1EB4-AB4D-9B0F-C96585FD2D97}" type="slidenum">
              <a:rPr lang="en-US" smtClean="0"/>
              <a:t>38</a:t>
            </a:fld>
            <a:endParaRPr lang="en-US"/>
          </a:p>
        </p:txBody>
      </p:sp>
    </p:spTree>
    <p:extLst>
      <p:ext uri="{BB962C8B-B14F-4D97-AF65-F5344CB8AC3E}">
        <p14:creationId xmlns:p14="http://schemas.microsoft.com/office/powerpoint/2010/main" val="2784129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dirty="0"/>
          </a:p>
          <a:p>
            <a:r>
              <a:rPr lang="en-US" dirty="0"/>
              <a:t>Major cause of maternal mortality worldwide, accounting for 127,000 maternal deaths globally each year </a:t>
            </a:r>
            <a:r>
              <a:rPr lang="en-US" baseline="30000" dirty="0"/>
              <a:t>(WHO)</a:t>
            </a:r>
          </a:p>
          <a:p>
            <a:endParaRPr lang="en-US" dirty="0"/>
          </a:p>
        </p:txBody>
      </p:sp>
      <p:sp>
        <p:nvSpPr>
          <p:cNvPr id="4" name="Slide Number Placeholder 3"/>
          <p:cNvSpPr>
            <a:spLocks noGrp="1"/>
          </p:cNvSpPr>
          <p:nvPr>
            <p:ph type="sldNum" sz="quarter" idx="5"/>
          </p:nvPr>
        </p:nvSpPr>
        <p:spPr/>
        <p:txBody>
          <a:bodyPr/>
          <a:lstStyle/>
          <a:p>
            <a:fld id="{87B2C28F-1EB4-AB4D-9B0F-C96585FD2D97}" type="slidenum">
              <a:rPr lang="en-US" smtClean="0"/>
              <a:t>54</a:t>
            </a:fld>
            <a:endParaRPr lang="en-US"/>
          </a:p>
        </p:txBody>
      </p:sp>
    </p:spTree>
    <p:extLst>
      <p:ext uri="{BB962C8B-B14F-4D97-AF65-F5344CB8AC3E}">
        <p14:creationId xmlns:p14="http://schemas.microsoft.com/office/powerpoint/2010/main" val="190996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Placenta </a:t>
            </a:r>
            <a:r>
              <a:rPr lang="en-US" dirty="0" err="1"/>
              <a:t>accreta</a:t>
            </a:r>
            <a:r>
              <a:rPr lang="en-US" dirty="0"/>
              <a:t> (placental growing into muscle layers of uterine wall) may have occurred if significant bleeding after placental delivery</a:t>
            </a:r>
          </a:p>
          <a:p>
            <a:endParaRPr lang="en-US" dirty="0"/>
          </a:p>
        </p:txBody>
      </p:sp>
      <p:sp>
        <p:nvSpPr>
          <p:cNvPr id="4" name="Slide Number Placeholder 3"/>
          <p:cNvSpPr>
            <a:spLocks noGrp="1"/>
          </p:cNvSpPr>
          <p:nvPr>
            <p:ph type="sldNum" sz="quarter" idx="5"/>
          </p:nvPr>
        </p:nvSpPr>
        <p:spPr/>
        <p:txBody>
          <a:bodyPr/>
          <a:lstStyle/>
          <a:p>
            <a:fld id="{87B2C28F-1EB4-AB4D-9B0F-C96585FD2D97}" type="slidenum">
              <a:rPr lang="en-US" smtClean="0"/>
              <a:t>65</a:t>
            </a:fld>
            <a:endParaRPr lang="en-US"/>
          </a:p>
        </p:txBody>
      </p:sp>
    </p:spTree>
    <p:extLst>
      <p:ext uri="{BB962C8B-B14F-4D97-AF65-F5344CB8AC3E}">
        <p14:creationId xmlns:p14="http://schemas.microsoft.com/office/powerpoint/2010/main" val="316442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globalhealthmedia.org</a:t>
            </a:r>
            <a:r>
              <a:rPr lang="en-US"/>
              <a:t>/videos/the-breech-birth/</a:t>
            </a:r>
          </a:p>
        </p:txBody>
      </p:sp>
      <p:sp>
        <p:nvSpPr>
          <p:cNvPr id="4" name="Slide Number Placeholder 3"/>
          <p:cNvSpPr>
            <a:spLocks noGrp="1"/>
          </p:cNvSpPr>
          <p:nvPr>
            <p:ph type="sldNum" sz="quarter" idx="5"/>
          </p:nvPr>
        </p:nvSpPr>
        <p:spPr/>
        <p:txBody>
          <a:bodyPr/>
          <a:lstStyle/>
          <a:p>
            <a:fld id="{87B2C28F-1EB4-AB4D-9B0F-C96585FD2D97}" type="slidenum">
              <a:rPr lang="en-US" smtClean="0"/>
              <a:t>69</a:t>
            </a:fld>
            <a:endParaRPr lang="en-US"/>
          </a:p>
        </p:txBody>
      </p:sp>
    </p:spTree>
    <p:extLst>
      <p:ext uri="{BB962C8B-B14F-4D97-AF65-F5344CB8AC3E}">
        <p14:creationId xmlns:p14="http://schemas.microsoft.com/office/powerpoint/2010/main" val="425993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95D3-605F-E193-98D8-3B3D348A71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432C0A-DFEE-4145-BA21-F1F0945406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1E09B3-9293-6DB5-538B-97E9B7F8D43F}"/>
              </a:ext>
            </a:extLst>
          </p:cNvPr>
          <p:cNvSpPr>
            <a:spLocks noGrp="1"/>
          </p:cNvSpPr>
          <p:nvPr>
            <p:ph type="dt" sz="half" idx="10"/>
          </p:nvPr>
        </p:nvSpPr>
        <p:spPr/>
        <p:txBody>
          <a:bodyPr/>
          <a:lstStyle/>
          <a:p>
            <a:fld id="{88345D42-C505-094F-9EE7-8C2BA6A90669}" type="datetimeFigureOut">
              <a:rPr lang="en-US" smtClean="0"/>
              <a:t>4/30/24</a:t>
            </a:fld>
            <a:endParaRPr lang="en-US"/>
          </a:p>
        </p:txBody>
      </p:sp>
      <p:sp>
        <p:nvSpPr>
          <p:cNvPr id="5" name="Footer Placeholder 4">
            <a:extLst>
              <a:ext uri="{FF2B5EF4-FFF2-40B4-BE49-F238E27FC236}">
                <a16:creationId xmlns:a16="http://schemas.microsoft.com/office/drawing/2014/main" id="{E2D770EB-0CAB-8F4C-F584-343C0CC6D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C52A9-16C6-EA41-C3CC-5EC173BC0D9B}"/>
              </a:ext>
            </a:extLst>
          </p:cNvPr>
          <p:cNvSpPr>
            <a:spLocks noGrp="1"/>
          </p:cNvSpPr>
          <p:nvPr>
            <p:ph type="sldNum" sz="quarter" idx="12"/>
          </p:nvPr>
        </p:nvSpPr>
        <p:spPr/>
        <p:txBody>
          <a:bodyPr/>
          <a:lstStyle/>
          <a:p>
            <a:fld id="{29232033-0CAA-D049-87D5-C66BBD3BD4F3}" type="slidenum">
              <a:rPr lang="en-US" smtClean="0"/>
              <a:t>‹#›</a:t>
            </a:fld>
            <a:endParaRPr lang="en-US"/>
          </a:p>
        </p:txBody>
      </p:sp>
    </p:spTree>
    <p:extLst>
      <p:ext uri="{BB962C8B-B14F-4D97-AF65-F5344CB8AC3E}">
        <p14:creationId xmlns:p14="http://schemas.microsoft.com/office/powerpoint/2010/main" val="209535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4E57-1751-4B33-D3A5-B530FF12E1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0BF38C-F779-1C57-9CFF-0560D944A5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9EC85-7147-95F2-95EC-2FDDF8C21AAC}"/>
              </a:ext>
            </a:extLst>
          </p:cNvPr>
          <p:cNvSpPr>
            <a:spLocks noGrp="1"/>
          </p:cNvSpPr>
          <p:nvPr>
            <p:ph type="dt" sz="half" idx="10"/>
          </p:nvPr>
        </p:nvSpPr>
        <p:spPr/>
        <p:txBody>
          <a:bodyPr/>
          <a:lstStyle/>
          <a:p>
            <a:fld id="{88345D42-C505-094F-9EE7-8C2BA6A90669}" type="datetimeFigureOut">
              <a:rPr lang="en-US" smtClean="0"/>
              <a:t>4/30/24</a:t>
            </a:fld>
            <a:endParaRPr lang="en-US"/>
          </a:p>
        </p:txBody>
      </p:sp>
      <p:sp>
        <p:nvSpPr>
          <p:cNvPr id="5" name="Footer Placeholder 4">
            <a:extLst>
              <a:ext uri="{FF2B5EF4-FFF2-40B4-BE49-F238E27FC236}">
                <a16:creationId xmlns:a16="http://schemas.microsoft.com/office/drawing/2014/main" id="{0FF54719-919D-68AB-9B08-303F982FF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8CE0A-D90B-FAA2-3E22-715227E799F7}"/>
              </a:ext>
            </a:extLst>
          </p:cNvPr>
          <p:cNvSpPr>
            <a:spLocks noGrp="1"/>
          </p:cNvSpPr>
          <p:nvPr>
            <p:ph type="sldNum" sz="quarter" idx="12"/>
          </p:nvPr>
        </p:nvSpPr>
        <p:spPr/>
        <p:txBody>
          <a:bodyPr/>
          <a:lstStyle/>
          <a:p>
            <a:fld id="{29232033-0CAA-D049-87D5-C66BBD3BD4F3}" type="slidenum">
              <a:rPr lang="en-US" smtClean="0"/>
              <a:t>‹#›</a:t>
            </a:fld>
            <a:endParaRPr lang="en-US"/>
          </a:p>
        </p:txBody>
      </p:sp>
    </p:spTree>
    <p:extLst>
      <p:ext uri="{BB962C8B-B14F-4D97-AF65-F5344CB8AC3E}">
        <p14:creationId xmlns:p14="http://schemas.microsoft.com/office/powerpoint/2010/main" val="194964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02C4F8-C516-1A30-06C8-3A30D85819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A94B23-B13E-4755-25D1-C92C80E971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99EA8-B9E8-FDA6-25B7-78CF5A5ADB2C}"/>
              </a:ext>
            </a:extLst>
          </p:cNvPr>
          <p:cNvSpPr>
            <a:spLocks noGrp="1"/>
          </p:cNvSpPr>
          <p:nvPr>
            <p:ph type="dt" sz="half" idx="10"/>
          </p:nvPr>
        </p:nvSpPr>
        <p:spPr/>
        <p:txBody>
          <a:bodyPr/>
          <a:lstStyle/>
          <a:p>
            <a:fld id="{88345D42-C505-094F-9EE7-8C2BA6A90669}" type="datetimeFigureOut">
              <a:rPr lang="en-US" smtClean="0"/>
              <a:t>4/30/24</a:t>
            </a:fld>
            <a:endParaRPr lang="en-US"/>
          </a:p>
        </p:txBody>
      </p:sp>
      <p:sp>
        <p:nvSpPr>
          <p:cNvPr id="5" name="Footer Placeholder 4">
            <a:extLst>
              <a:ext uri="{FF2B5EF4-FFF2-40B4-BE49-F238E27FC236}">
                <a16:creationId xmlns:a16="http://schemas.microsoft.com/office/drawing/2014/main" id="{E69AA68E-D0AC-BEF0-11B7-0DCEFD1F0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3C7C6-25BE-BA0A-14DB-C6EE9275A694}"/>
              </a:ext>
            </a:extLst>
          </p:cNvPr>
          <p:cNvSpPr>
            <a:spLocks noGrp="1"/>
          </p:cNvSpPr>
          <p:nvPr>
            <p:ph type="sldNum" sz="quarter" idx="12"/>
          </p:nvPr>
        </p:nvSpPr>
        <p:spPr/>
        <p:txBody>
          <a:bodyPr/>
          <a:lstStyle/>
          <a:p>
            <a:fld id="{29232033-0CAA-D049-87D5-C66BBD3BD4F3}" type="slidenum">
              <a:rPr lang="en-US" smtClean="0"/>
              <a:t>‹#›</a:t>
            </a:fld>
            <a:endParaRPr lang="en-US"/>
          </a:p>
        </p:txBody>
      </p:sp>
    </p:spTree>
    <p:extLst>
      <p:ext uri="{BB962C8B-B14F-4D97-AF65-F5344CB8AC3E}">
        <p14:creationId xmlns:p14="http://schemas.microsoft.com/office/powerpoint/2010/main" val="250640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4288-0165-49F7-7742-C4387E45F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D90FA0-D2AC-64EF-230E-C8B72C515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DDEFE-D2F1-2505-B7B3-4213C99196F0}"/>
              </a:ext>
            </a:extLst>
          </p:cNvPr>
          <p:cNvSpPr>
            <a:spLocks noGrp="1"/>
          </p:cNvSpPr>
          <p:nvPr>
            <p:ph type="dt" sz="half" idx="10"/>
          </p:nvPr>
        </p:nvSpPr>
        <p:spPr/>
        <p:txBody>
          <a:bodyPr/>
          <a:lstStyle/>
          <a:p>
            <a:fld id="{88345D42-C505-094F-9EE7-8C2BA6A90669}" type="datetimeFigureOut">
              <a:rPr lang="en-US" smtClean="0"/>
              <a:t>4/30/24</a:t>
            </a:fld>
            <a:endParaRPr lang="en-US"/>
          </a:p>
        </p:txBody>
      </p:sp>
      <p:sp>
        <p:nvSpPr>
          <p:cNvPr id="5" name="Footer Placeholder 4">
            <a:extLst>
              <a:ext uri="{FF2B5EF4-FFF2-40B4-BE49-F238E27FC236}">
                <a16:creationId xmlns:a16="http://schemas.microsoft.com/office/drawing/2014/main" id="{8AB57758-5764-D3F0-D1BF-8568DAC75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3AFC8-A8E0-4821-7F05-1F8753F26315}"/>
              </a:ext>
            </a:extLst>
          </p:cNvPr>
          <p:cNvSpPr>
            <a:spLocks noGrp="1"/>
          </p:cNvSpPr>
          <p:nvPr>
            <p:ph type="sldNum" sz="quarter" idx="12"/>
          </p:nvPr>
        </p:nvSpPr>
        <p:spPr/>
        <p:txBody>
          <a:bodyPr/>
          <a:lstStyle/>
          <a:p>
            <a:fld id="{29232033-0CAA-D049-87D5-C66BBD3BD4F3}" type="slidenum">
              <a:rPr lang="en-US" smtClean="0"/>
              <a:t>‹#›</a:t>
            </a:fld>
            <a:endParaRPr lang="en-US"/>
          </a:p>
        </p:txBody>
      </p:sp>
    </p:spTree>
    <p:extLst>
      <p:ext uri="{BB962C8B-B14F-4D97-AF65-F5344CB8AC3E}">
        <p14:creationId xmlns:p14="http://schemas.microsoft.com/office/powerpoint/2010/main" val="38459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412C-F76A-AAC6-DEB0-C7A370DF53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37C5C-65F2-02BF-B87C-D1E5F93DD0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0E56D6-AC43-8727-41D9-45F35D8E0446}"/>
              </a:ext>
            </a:extLst>
          </p:cNvPr>
          <p:cNvSpPr>
            <a:spLocks noGrp="1"/>
          </p:cNvSpPr>
          <p:nvPr>
            <p:ph type="dt" sz="half" idx="10"/>
          </p:nvPr>
        </p:nvSpPr>
        <p:spPr/>
        <p:txBody>
          <a:bodyPr/>
          <a:lstStyle/>
          <a:p>
            <a:fld id="{88345D42-C505-094F-9EE7-8C2BA6A90669}" type="datetimeFigureOut">
              <a:rPr lang="en-US" smtClean="0"/>
              <a:t>4/30/24</a:t>
            </a:fld>
            <a:endParaRPr lang="en-US"/>
          </a:p>
        </p:txBody>
      </p:sp>
      <p:sp>
        <p:nvSpPr>
          <p:cNvPr id="5" name="Footer Placeholder 4">
            <a:extLst>
              <a:ext uri="{FF2B5EF4-FFF2-40B4-BE49-F238E27FC236}">
                <a16:creationId xmlns:a16="http://schemas.microsoft.com/office/drawing/2014/main" id="{BEAEC679-F76F-42AE-3E17-E24B29D11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A59C4-0C74-E7A0-EA99-B3363186FCA8}"/>
              </a:ext>
            </a:extLst>
          </p:cNvPr>
          <p:cNvSpPr>
            <a:spLocks noGrp="1"/>
          </p:cNvSpPr>
          <p:nvPr>
            <p:ph type="sldNum" sz="quarter" idx="12"/>
          </p:nvPr>
        </p:nvSpPr>
        <p:spPr/>
        <p:txBody>
          <a:bodyPr/>
          <a:lstStyle/>
          <a:p>
            <a:fld id="{29232033-0CAA-D049-87D5-C66BBD3BD4F3}" type="slidenum">
              <a:rPr lang="en-US" smtClean="0"/>
              <a:t>‹#›</a:t>
            </a:fld>
            <a:endParaRPr lang="en-US"/>
          </a:p>
        </p:txBody>
      </p:sp>
    </p:spTree>
    <p:extLst>
      <p:ext uri="{BB962C8B-B14F-4D97-AF65-F5344CB8AC3E}">
        <p14:creationId xmlns:p14="http://schemas.microsoft.com/office/powerpoint/2010/main" val="43226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7C9E-C9C5-9AA4-0D4B-B1520DF071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79352-5D94-4DE2-7A31-4EA896A3E6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40864A-96AC-8440-C9EC-71FA598EE7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F9A253-80D2-7192-AB12-E1581F80B055}"/>
              </a:ext>
            </a:extLst>
          </p:cNvPr>
          <p:cNvSpPr>
            <a:spLocks noGrp="1"/>
          </p:cNvSpPr>
          <p:nvPr>
            <p:ph type="dt" sz="half" idx="10"/>
          </p:nvPr>
        </p:nvSpPr>
        <p:spPr/>
        <p:txBody>
          <a:bodyPr/>
          <a:lstStyle/>
          <a:p>
            <a:fld id="{88345D42-C505-094F-9EE7-8C2BA6A90669}" type="datetimeFigureOut">
              <a:rPr lang="en-US" smtClean="0"/>
              <a:t>4/30/24</a:t>
            </a:fld>
            <a:endParaRPr lang="en-US"/>
          </a:p>
        </p:txBody>
      </p:sp>
      <p:sp>
        <p:nvSpPr>
          <p:cNvPr id="6" name="Footer Placeholder 5">
            <a:extLst>
              <a:ext uri="{FF2B5EF4-FFF2-40B4-BE49-F238E27FC236}">
                <a16:creationId xmlns:a16="http://schemas.microsoft.com/office/drawing/2014/main" id="{8A18E142-FE4D-7A0D-EDFB-94AAB0EB4B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58F48-CB8F-6361-C5F5-91B4765BC9A8}"/>
              </a:ext>
            </a:extLst>
          </p:cNvPr>
          <p:cNvSpPr>
            <a:spLocks noGrp="1"/>
          </p:cNvSpPr>
          <p:nvPr>
            <p:ph type="sldNum" sz="quarter" idx="12"/>
          </p:nvPr>
        </p:nvSpPr>
        <p:spPr/>
        <p:txBody>
          <a:bodyPr/>
          <a:lstStyle/>
          <a:p>
            <a:fld id="{29232033-0CAA-D049-87D5-C66BBD3BD4F3}" type="slidenum">
              <a:rPr lang="en-US" smtClean="0"/>
              <a:t>‹#›</a:t>
            </a:fld>
            <a:endParaRPr lang="en-US"/>
          </a:p>
        </p:txBody>
      </p:sp>
    </p:spTree>
    <p:extLst>
      <p:ext uri="{BB962C8B-B14F-4D97-AF65-F5344CB8AC3E}">
        <p14:creationId xmlns:p14="http://schemas.microsoft.com/office/powerpoint/2010/main" val="374471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4052-4EF1-8D84-2D05-6265F3A23E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6D672D-9804-53B0-6006-FE375CBC2E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3CFDC5-A934-E49D-B913-F7F1C9FF5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106715-896F-036F-A76D-2403F9962E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EEE6ED-52FB-298E-7E52-C672564D54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68C072-96B0-8C59-A347-99C3FAF5BE36}"/>
              </a:ext>
            </a:extLst>
          </p:cNvPr>
          <p:cNvSpPr>
            <a:spLocks noGrp="1"/>
          </p:cNvSpPr>
          <p:nvPr>
            <p:ph type="dt" sz="half" idx="10"/>
          </p:nvPr>
        </p:nvSpPr>
        <p:spPr/>
        <p:txBody>
          <a:bodyPr/>
          <a:lstStyle/>
          <a:p>
            <a:fld id="{88345D42-C505-094F-9EE7-8C2BA6A90669}" type="datetimeFigureOut">
              <a:rPr lang="en-US" smtClean="0"/>
              <a:t>4/30/24</a:t>
            </a:fld>
            <a:endParaRPr lang="en-US"/>
          </a:p>
        </p:txBody>
      </p:sp>
      <p:sp>
        <p:nvSpPr>
          <p:cNvPr id="8" name="Footer Placeholder 7">
            <a:extLst>
              <a:ext uri="{FF2B5EF4-FFF2-40B4-BE49-F238E27FC236}">
                <a16:creationId xmlns:a16="http://schemas.microsoft.com/office/drawing/2014/main" id="{9E3B500C-959B-6249-C673-D82919F7B2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37248C-2E09-76C4-8733-172AB73D743B}"/>
              </a:ext>
            </a:extLst>
          </p:cNvPr>
          <p:cNvSpPr>
            <a:spLocks noGrp="1"/>
          </p:cNvSpPr>
          <p:nvPr>
            <p:ph type="sldNum" sz="quarter" idx="12"/>
          </p:nvPr>
        </p:nvSpPr>
        <p:spPr/>
        <p:txBody>
          <a:bodyPr/>
          <a:lstStyle/>
          <a:p>
            <a:fld id="{29232033-0CAA-D049-87D5-C66BBD3BD4F3}" type="slidenum">
              <a:rPr lang="en-US" smtClean="0"/>
              <a:t>‹#›</a:t>
            </a:fld>
            <a:endParaRPr lang="en-US"/>
          </a:p>
        </p:txBody>
      </p:sp>
    </p:spTree>
    <p:extLst>
      <p:ext uri="{BB962C8B-B14F-4D97-AF65-F5344CB8AC3E}">
        <p14:creationId xmlns:p14="http://schemas.microsoft.com/office/powerpoint/2010/main" val="410840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0945-9C02-95E2-9827-CEB1778156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2F968F-2335-DEDD-F3E1-55A4BCE95ECE}"/>
              </a:ext>
            </a:extLst>
          </p:cNvPr>
          <p:cNvSpPr>
            <a:spLocks noGrp="1"/>
          </p:cNvSpPr>
          <p:nvPr>
            <p:ph type="dt" sz="half" idx="10"/>
          </p:nvPr>
        </p:nvSpPr>
        <p:spPr/>
        <p:txBody>
          <a:bodyPr/>
          <a:lstStyle/>
          <a:p>
            <a:fld id="{88345D42-C505-094F-9EE7-8C2BA6A90669}" type="datetimeFigureOut">
              <a:rPr lang="en-US" smtClean="0"/>
              <a:t>4/30/24</a:t>
            </a:fld>
            <a:endParaRPr lang="en-US"/>
          </a:p>
        </p:txBody>
      </p:sp>
      <p:sp>
        <p:nvSpPr>
          <p:cNvPr id="4" name="Footer Placeholder 3">
            <a:extLst>
              <a:ext uri="{FF2B5EF4-FFF2-40B4-BE49-F238E27FC236}">
                <a16:creationId xmlns:a16="http://schemas.microsoft.com/office/drawing/2014/main" id="{EA0AD15B-8181-3100-61BF-125E9F32A6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EDD443-A99E-6065-BF79-980D659DE560}"/>
              </a:ext>
            </a:extLst>
          </p:cNvPr>
          <p:cNvSpPr>
            <a:spLocks noGrp="1"/>
          </p:cNvSpPr>
          <p:nvPr>
            <p:ph type="sldNum" sz="quarter" idx="12"/>
          </p:nvPr>
        </p:nvSpPr>
        <p:spPr/>
        <p:txBody>
          <a:bodyPr/>
          <a:lstStyle/>
          <a:p>
            <a:fld id="{29232033-0CAA-D049-87D5-C66BBD3BD4F3}" type="slidenum">
              <a:rPr lang="en-US" smtClean="0"/>
              <a:t>‹#›</a:t>
            </a:fld>
            <a:endParaRPr lang="en-US"/>
          </a:p>
        </p:txBody>
      </p:sp>
    </p:spTree>
    <p:extLst>
      <p:ext uri="{BB962C8B-B14F-4D97-AF65-F5344CB8AC3E}">
        <p14:creationId xmlns:p14="http://schemas.microsoft.com/office/powerpoint/2010/main" val="189311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E988D-6246-6D96-DCB7-F5E1769CD595}"/>
              </a:ext>
            </a:extLst>
          </p:cNvPr>
          <p:cNvSpPr>
            <a:spLocks noGrp="1"/>
          </p:cNvSpPr>
          <p:nvPr>
            <p:ph type="dt" sz="half" idx="10"/>
          </p:nvPr>
        </p:nvSpPr>
        <p:spPr/>
        <p:txBody>
          <a:bodyPr/>
          <a:lstStyle/>
          <a:p>
            <a:fld id="{88345D42-C505-094F-9EE7-8C2BA6A90669}" type="datetimeFigureOut">
              <a:rPr lang="en-US" smtClean="0"/>
              <a:t>4/30/24</a:t>
            </a:fld>
            <a:endParaRPr lang="en-US"/>
          </a:p>
        </p:txBody>
      </p:sp>
      <p:sp>
        <p:nvSpPr>
          <p:cNvPr id="3" name="Footer Placeholder 2">
            <a:extLst>
              <a:ext uri="{FF2B5EF4-FFF2-40B4-BE49-F238E27FC236}">
                <a16:creationId xmlns:a16="http://schemas.microsoft.com/office/drawing/2014/main" id="{7525C6E5-8D2D-4CD1-5C11-E09027672D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6562C9-14A2-840F-A50A-9F0EF6AEFF37}"/>
              </a:ext>
            </a:extLst>
          </p:cNvPr>
          <p:cNvSpPr>
            <a:spLocks noGrp="1"/>
          </p:cNvSpPr>
          <p:nvPr>
            <p:ph type="sldNum" sz="quarter" idx="12"/>
          </p:nvPr>
        </p:nvSpPr>
        <p:spPr/>
        <p:txBody>
          <a:bodyPr/>
          <a:lstStyle/>
          <a:p>
            <a:fld id="{29232033-0CAA-D049-87D5-C66BBD3BD4F3}" type="slidenum">
              <a:rPr lang="en-US" smtClean="0"/>
              <a:t>‹#›</a:t>
            </a:fld>
            <a:endParaRPr lang="en-US"/>
          </a:p>
        </p:txBody>
      </p:sp>
    </p:spTree>
    <p:extLst>
      <p:ext uri="{BB962C8B-B14F-4D97-AF65-F5344CB8AC3E}">
        <p14:creationId xmlns:p14="http://schemas.microsoft.com/office/powerpoint/2010/main" val="340435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B768-4229-B8A0-96BE-26462810F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7E127B-661F-716B-B3B0-870F82608F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7B0843-2289-2E24-58E5-1C23F19BC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C449A-9EA4-F9E2-B258-82C75F2A119B}"/>
              </a:ext>
            </a:extLst>
          </p:cNvPr>
          <p:cNvSpPr>
            <a:spLocks noGrp="1"/>
          </p:cNvSpPr>
          <p:nvPr>
            <p:ph type="dt" sz="half" idx="10"/>
          </p:nvPr>
        </p:nvSpPr>
        <p:spPr/>
        <p:txBody>
          <a:bodyPr/>
          <a:lstStyle/>
          <a:p>
            <a:fld id="{88345D42-C505-094F-9EE7-8C2BA6A90669}" type="datetimeFigureOut">
              <a:rPr lang="en-US" smtClean="0"/>
              <a:t>4/30/24</a:t>
            </a:fld>
            <a:endParaRPr lang="en-US"/>
          </a:p>
        </p:txBody>
      </p:sp>
      <p:sp>
        <p:nvSpPr>
          <p:cNvPr id="6" name="Footer Placeholder 5">
            <a:extLst>
              <a:ext uri="{FF2B5EF4-FFF2-40B4-BE49-F238E27FC236}">
                <a16:creationId xmlns:a16="http://schemas.microsoft.com/office/drawing/2014/main" id="{B1C3C669-7BA9-2060-7FED-6F751D7CD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B0B432-4A83-51A9-3BBE-9F622D74D1ED}"/>
              </a:ext>
            </a:extLst>
          </p:cNvPr>
          <p:cNvSpPr>
            <a:spLocks noGrp="1"/>
          </p:cNvSpPr>
          <p:nvPr>
            <p:ph type="sldNum" sz="quarter" idx="12"/>
          </p:nvPr>
        </p:nvSpPr>
        <p:spPr/>
        <p:txBody>
          <a:bodyPr/>
          <a:lstStyle/>
          <a:p>
            <a:fld id="{29232033-0CAA-D049-87D5-C66BBD3BD4F3}" type="slidenum">
              <a:rPr lang="en-US" smtClean="0"/>
              <a:t>‹#›</a:t>
            </a:fld>
            <a:endParaRPr lang="en-US"/>
          </a:p>
        </p:txBody>
      </p:sp>
    </p:spTree>
    <p:extLst>
      <p:ext uri="{BB962C8B-B14F-4D97-AF65-F5344CB8AC3E}">
        <p14:creationId xmlns:p14="http://schemas.microsoft.com/office/powerpoint/2010/main" val="307092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7313-0CD9-BD31-BD0A-0B6B60DFD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A566E2-7398-69E0-F641-E8A8BB5D1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48B1D-DA5D-F952-AEA1-A13D304DF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FCFEA-E32D-FEBE-95EF-63B949579E1B}"/>
              </a:ext>
            </a:extLst>
          </p:cNvPr>
          <p:cNvSpPr>
            <a:spLocks noGrp="1"/>
          </p:cNvSpPr>
          <p:nvPr>
            <p:ph type="dt" sz="half" idx="10"/>
          </p:nvPr>
        </p:nvSpPr>
        <p:spPr/>
        <p:txBody>
          <a:bodyPr/>
          <a:lstStyle/>
          <a:p>
            <a:fld id="{88345D42-C505-094F-9EE7-8C2BA6A90669}" type="datetimeFigureOut">
              <a:rPr lang="en-US" smtClean="0"/>
              <a:t>4/30/24</a:t>
            </a:fld>
            <a:endParaRPr lang="en-US"/>
          </a:p>
        </p:txBody>
      </p:sp>
      <p:sp>
        <p:nvSpPr>
          <p:cNvPr id="6" name="Footer Placeholder 5">
            <a:extLst>
              <a:ext uri="{FF2B5EF4-FFF2-40B4-BE49-F238E27FC236}">
                <a16:creationId xmlns:a16="http://schemas.microsoft.com/office/drawing/2014/main" id="{0BC04BDB-9155-2F4D-3FBC-2C48AA482C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B1DDE-8D7D-AAE5-36D0-CCDB264B2A06}"/>
              </a:ext>
            </a:extLst>
          </p:cNvPr>
          <p:cNvSpPr>
            <a:spLocks noGrp="1"/>
          </p:cNvSpPr>
          <p:nvPr>
            <p:ph type="sldNum" sz="quarter" idx="12"/>
          </p:nvPr>
        </p:nvSpPr>
        <p:spPr/>
        <p:txBody>
          <a:bodyPr/>
          <a:lstStyle/>
          <a:p>
            <a:fld id="{29232033-0CAA-D049-87D5-C66BBD3BD4F3}" type="slidenum">
              <a:rPr lang="en-US" smtClean="0"/>
              <a:t>‹#›</a:t>
            </a:fld>
            <a:endParaRPr lang="en-US"/>
          </a:p>
        </p:txBody>
      </p:sp>
    </p:spTree>
    <p:extLst>
      <p:ext uri="{BB962C8B-B14F-4D97-AF65-F5344CB8AC3E}">
        <p14:creationId xmlns:p14="http://schemas.microsoft.com/office/powerpoint/2010/main" val="387812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956E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B4FC5-F455-8473-41F3-A9F7405064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C68121-3C13-F6B4-A833-2816575F6B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BA330-21CF-9003-57E9-6D86BDA3E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345D42-C505-094F-9EE7-8C2BA6A90669}" type="datetimeFigureOut">
              <a:rPr lang="en-US" smtClean="0"/>
              <a:t>4/30/24</a:t>
            </a:fld>
            <a:endParaRPr lang="en-US"/>
          </a:p>
        </p:txBody>
      </p:sp>
      <p:sp>
        <p:nvSpPr>
          <p:cNvPr id="5" name="Footer Placeholder 4">
            <a:extLst>
              <a:ext uri="{FF2B5EF4-FFF2-40B4-BE49-F238E27FC236}">
                <a16:creationId xmlns:a16="http://schemas.microsoft.com/office/drawing/2014/main" id="{AB767041-EA95-93B0-4957-14E650370B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775E81-9E21-60D2-6420-980D547CC5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232033-0CAA-D049-87D5-C66BBD3BD4F3}" type="slidenum">
              <a:rPr lang="en-US" smtClean="0"/>
              <a:t>‹#›</a:t>
            </a:fld>
            <a:endParaRPr lang="en-US"/>
          </a:p>
        </p:txBody>
      </p:sp>
    </p:spTree>
    <p:extLst>
      <p:ext uri="{BB962C8B-B14F-4D97-AF65-F5344CB8AC3E}">
        <p14:creationId xmlns:p14="http://schemas.microsoft.com/office/powerpoint/2010/main" val="311639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3940-FE22-2FAD-F967-90FD0660D710}"/>
              </a:ext>
            </a:extLst>
          </p:cNvPr>
          <p:cNvSpPr>
            <a:spLocks noGrp="1"/>
          </p:cNvSpPr>
          <p:nvPr>
            <p:ph type="ctrTitle"/>
          </p:nvPr>
        </p:nvSpPr>
        <p:spPr>
          <a:xfrm>
            <a:off x="79513" y="369520"/>
            <a:ext cx="12032974" cy="2387600"/>
          </a:xfrm>
        </p:spPr>
        <p:txBody>
          <a:bodyPr>
            <a:normAutofit fontScale="90000"/>
          </a:bodyPr>
          <a:lstStyle/>
          <a:p>
            <a:pPr algn="l"/>
            <a:r>
              <a:rPr lang="en-US" dirty="0">
                <a:latin typeface="Cooper Black" panose="0208090404030B020404" pitchFamily="18" charset="77"/>
              </a:rPr>
              <a:t>Out-of-Hospital Childbirth </a:t>
            </a:r>
            <a:br>
              <a:rPr lang="en-US" dirty="0">
                <a:latin typeface="Cooper Black" panose="0208090404030B020404" pitchFamily="18" charset="77"/>
              </a:rPr>
            </a:br>
            <a:r>
              <a:rPr lang="en-US" dirty="0">
                <a:latin typeface="Cooper Black" panose="0208090404030B020404" pitchFamily="18" charset="77"/>
              </a:rPr>
              <a:t>and its Potential</a:t>
            </a:r>
            <a:br>
              <a:rPr lang="en-US" dirty="0">
                <a:latin typeface="Cooper Black" panose="0208090404030B020404" pitchFamily="18" charset="77"/>
              </a:rPr>
            </a:br>
            <a:r>
              <a:rPr lang="en-US" dirty="0">
                <a:latin typeface="Cooper Black" panose="0208090404030B020404" pitchFamily="18" charset="77"/>
              </a:rPr>
              <a:t>Complications</a:t>
            </a:r>
          </a:p>
        </p:txBody>
      </p:sp>
      <p:sp>
        <p:nvSpPr>
          <p:cNvPr id="3" name="Subtitle 2">
            <a:extLst>
              <a:ext uri="{FF2B5EF4-FFF2-40B4-BE49-F238E27FC236}">
                <a16:creationId xmlns:a16="http://schemas.microsoft.com/office/drawing/2014/main" id="{99E549D2-9668-9731-784B-62E6261E06F5}"/>
              </a:ext>
            </a:extLst>
          </p:cNvPr>
          <p:cNvSpPr>
            <a:spLocks noGrp="1"/>
          </p:cNvSpPr>
          <p:nvPr>
            <p:ph type="subTitle" idx="1"/>
          </p:nvPr>
        </p:nvSpPr>
        <p:spPr>
          <a:xfrm>
            <a:off x="79513" y="6488480"/>
            <a:ext cx="9144000" cy="1655762"/>
          </a:xfrm>
        </p:spPr>
        <p:txBody>
          <a:bodyPr/>
          <a:lstStyle/>
          <a:p>
            <a:pPr algn="l"/>
            <a:r>
              <a:rPr lang="en-US" dirty="0">
                <a:latin typeface="Cooper Black" panose="0208090404030B020404" pitchFamily="18" charset="77"/>
              </a:rPr>
              <a:t>Jenna M. B. White, MD, FAEMS</a:t>
            </a:r>
          </a:p>
        </p:txBody>
      </p:sp>
    </p:spTree>
    <p:extLst>
      <p:ext uri="{BB962C8B-B14F-4D97-AF65-F5344CB8AC3E}">
        <p14:creationId xmlns:p14="http://schemas.microsoft.com/office/powerpoint/2010/main" val="6152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Rotation of Fetal Head</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789" t="4021" r="4981" b="26532"/>
          <a:stretch/>
        </p:blipFill>
        <p:spPr>
          <a:xfrm>
            <a:off x="1709530" y="1934817"/>
            <a:ext cx="8310869" cy="4176066"/>
          </a:xfrm>
        </p:spPr>
      </p:pic>
    </p:spTree>
    <p:extLst>
      <p:ext uri="{BB962C8B-B14F-4D97-AF65-F5344CB8AC3E}">
        <p14:creationId xmlns:p14="http://schemas.microsoft.com/office/powerpoint/2010/main" val="28005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Baby Skull Dimensions</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296" y="1744395"/>
            <a:ext cx="7634237" cy="3772387"/>
          </a:xfrm>
        </p:spPr>
      </p:pic>
    </p:spTree>
    <p:extLst>
      <p:ext uri="{BB962C8B-B14F-4D97-AF65-F5344CB8AC3E}">
        <p14:creationId xmlns:p14="http://schemas.microsoft.com/office/powerpoint/2010/main" val="153294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Baby Skull Dimensions</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296" y="1744395"/>
            <a:ext cx="7634237" cy="3772387"/>
          </a:xfrm>
        </p:spPr>
      </p:pic>
      <p:sp>
        <p:nvSpPr>
          <p:cNvPr id="4" name="Donut 3"/>
          <p:cNvSpPr/>
          <p:nvPr/>
        </p:nvSpPr>
        <p:spPr>
          <a:xfrm rot="19471113">
            <a:off x="4423691" y="2372986"/>
            <a:ext cx="1009066" cy="2875340"/>
          </a:xfrm>
          <a:prstGeom prst="donut">
            <a:avLst>
              <a:gd name="adj" fmla="val 70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0859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Cooper Black" panose="0208090404030B020404" pitchFamily="18" charset="77"/>
              </a:rPr>
              <a:t>Cardinal Movements of Labor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2736" y="1364567"/>
            <a:ext cx="3517658" cy="5224996"/>
          </a:xfrm>
        </p:spPr>
      </p:pic>
      <p:sp>
        <p:nvSpPr>
          <p:cNvPr id="3" name="TextBox 2"/>
          <p:cNvSpPr txBox="1"/>
          <p:nvPr/>
        </p:nvSpPr>
        <p:spPr>
          <a:xfrm>
            <a:off x="2527886" y="2996418"/>
            <a:ext cx="1794850" cy="369332"/>
          </a:xfrm>
          <a:prstGeom prst="rect">
            <a:avLst/>
          </a:prstGeom>
          <a:noFill/>
        </p:spPr>
        <p:txBody>
          <a:bodyPr wrap="none" rtlCol="0">
            <a:spAutoFit/>
          </a:bodyPr>
          <a:lstStyle/>
          <a:p>
            <a:r>
              <a:rPr lang="en-US" dirty="0">
                <a:solidFill>
                  <a:schemeClr val="bg1"/>
                </a:solidFill>
                <a:latin typeface="Cooper Black" panose="0208090404030B020404" pitchFamily="18" charset="77"/>
              </a:rPr>
              <a:t>Pelvic Inlet </a:t>
            </a:r>
            <a:r>
              <a:rPr lang="en-US" dirty="0">
                <a:solidFill>
                  <a:schemeClr val="bg1"/>
                </a:solidFill>
                <a:latin typeface="Cooper Black" panose="0208090404030B020404" pitchFamily="18" charset="77"/>
                <a:sym typeface="Wingdings"/>
              </a:rPr>
              <a:t></a:t>
            </a:r>
            <a:endParaRPr lang="en-US" dirty="0">
              <a:solidFill>
                <a:schemeClr val="bg1"/>
              </a:solidFill>
              <a:latin typeface="Cooper Black" panose="0208090404030B020404" pitchFamily="18" charset="77"/>
            </a:endParaRPr>
          </a:p>
        </p:txBody>
      </p:sp>
      <p:sp>
        <p:nvSpPr>
          <p:cNvPr id="4" name="TextBox 3"/>
          <p:cNvSpPr txBox="1"/>
          <p:nvPr/>
        </p:nvSpPr>
        <p:spPr>
          <a:xfrm>
            <a:off x="2098409" y="4423658"/>
            <a:ext cx="2224327" cy="369332"/>
          </a:xfrm>
          <a:prstGeom prst="rect">
            <a:avLst/>
          </a:prstGeom>
          <a:noFill/>
        </p:spPr>
        <p:txBody>
          <a:bodyPr wrap="none" rtlCol="0">
            <a:spAutoFit/>
          </a:bodyPr>
          <a:lstStyle/>
          <a:p>
            <a:r>
              <a:rPr lang="en-US" dirty="0">
                <a:solidFill>
                  <a:schemeClr val="bg1"/>
                </a:solidFill>
                <a:latin typeface="Cooper Black" panose="0208090404030B020404" pitchFamily="18" charset="77"/>
              </a:rPr>
              <a:t>Flexion of Head</a:t>
            </a:r>
            <a:r>
              <a:rPr lang="en-US" dirty="0">
                <a:solidFill>
                  <a:schemeClr val="bg1"/>
                </a:solidFill>
                <a:latin typeface="Cooper Black" panose="0208090404030B020404" pitchFamily="18" charset="77"/>
                <a:sym typeface="Wingdings"/>
              </a:rPr>
              <a:t></a:t>
            </a:r>
            <a:endParaRPr lang="en-US" dirty="0">
              <a:solidFill>
                <a:schemeClr val="bg1"/>
              </a:solidFill>
              <a:latin typeface="Cooper Black" panose="0208090404030B020404" pitchFamily="18" charset="77"/>
            </a:endParaRPr>
          </a:p>
        </p:txBody>
      </p:sp>
      <p:sp>
        <p:nvSpPr>
          <p:cNvPr id="5" name="TextBox 4"/>
          <p:cNvSpPr txBox="1"/>
          <p:nvPr/>
        </p:nvSpPr>
        <p:spPr>
          <a:xfrm>
            <a:off x="2393233" y="5865382"/>
            <a:ext cx="1929503" cy="369332"/>
          </a:xfrm>
          <a:prstGeom prst="rect">
            <a:avLst/>
          </a:prstGeom>
          <a:noFill/>
        </p:spPr>
        <p:txBody>
          <a:bodyPr wrap="none" rtlCol="0">
            <a:spAutoFit/>
          </a:bodyPr>
          <a:lstStyle/>
          <a:p>
            <a:r>
              <a:rPr lang="en-US" dirty="0">
                <a:solidFill>
                  <a:schemeClr val="bg1"/>
                </a:solidFill>
                <a:latin typeface="Cooper Black" panose="0208090404030B020404" pitchFamily="18" charset="77"/>
              </a:rPr>
              <a:t>Pelvic Outlet</a:t>
            </a:r>
            <a:r>
              <a:rPr lang="en-US" dirty="0">
                <a:solidFill>
                  <a:schemeClr val="bg1"/>
                </a:solidFill>
                <a:latin typeface="Cooper Black" panose="0208090404030B020404" pitchFamily="18" charset="77"/>
                <a:sym typeface="Wingdings"/>
              </a:rPr>
              <a:t></a:t>
            </a:r>
            <a:endParaRPr lang="en-US" dirty="0">
              <a:solidFill>
                <a:schemeClr val="bg1"/>
              </a:solidFill>
              <a:latin typeface="Cooper Black" panose="0208090404030B020404" pitchFamily="18" charset="77"/>
            </a:endParaRPr>
          </a:p>
        </p:txBody>
      </p:sp>
    </p:spTree>
    <p:extLst>
      <p:ext uri="{BB962C8B-B14F-4D97-AF65-F5344CB8AC3E}">
        <p14:creationId xmlns:p14="http://schemas.microsoft.com/office/powerpoint/2010/main" val="17718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Cooper Black" panose="0208090404030B020404" pitchFamily="18" charset="77"/>
              </a:rPr>
              <a:t>Cephalic Presentation</a:t>
            </a:r>
          </a:p>
        </p:txBody>
      </p:sp>
      <p:sp>
        <p:nvSpPr>
          <p:cNvPr id="3" name="Content Placeholder 2"/>
          <p:cNvSpPr>
            <a:spLocks noGrp="1"/>
          </p:cNvSpPr>
          <p:nvPr>
            <p:ph idx="1"/>
          </p:nvPr>
        </p:nvSpPr>
        <p:spPr>
          <a:xfrm>
            <a:off x="342901" y="1825625"/>
            <a:ext cx="11229974" cy="4351338"/>
          </a:xfrm>
        </p:spPr>
        <p:txBody>
          <a:bodyPr>
            <a:normAutofit fontScale="92500"/>
          </a:bodyPr>
          <a:lstStyle/>
          <a:p>
            <a:r>
              <a:rPr lang="en-US" dirty="0">
                <a:solidFill>
                  <a:schemeClr val="bg1"/>
                </a:solidFill>
                <a:latin typeface="Cooper Black" panose="0208090404030B020404" pitchFamily="18" charset="77"/>
              </a:rPr>
              <a:t>By engaging the head at the pelvic inlet in the transverse orientation, the infant utilizes the widest passageway to begin descent</a:t>
            </a:r>
          </a:p>
          <a:p>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By flexing the head as resistance is met from the pelvic floor and cervix, the infant’s head orients so that the smallest diameter of the skull will pass through the cervix</a:t>
            </a:r>
          </a:p>
          <a:p>
            <a:pPr marL="0" indent="0">
              <a:buNone/>
            </a:pPr>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The infant rotates into anterior-posterior position as it approaches the pelvic outlet because A-P diameter is widest here</a:t>
            </a:r>
          </a:p>
        </p:txBody>
      </p:sp>
    </p:spTree>
    <p:extLst>
      <p:ext uri="{BB962C8B-B14F-4D97-AF65-F5344CB8AC3E}">
        <p14:creationId xmlns:p14="http://schemas.microsoft.com/office/powerpoint/2010/main" val="123220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Cooper Black" panose="0208090404030B020404" pitchFamily="18" charset="77"/>
              </a:rPr>
              <a:t>Cardinal Movements of Labor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2736" y="1364567"/>
            <a:ext cx="3517658" cy="5224996"/>
          </a:xfrm>
        </p:spPr>
      </p:pic>
      <p:sp>
        <p:nvSpPr>
          <p:cNvPr id="3" name="TextBox 2"/>
          <p:cNvSpPr txBox="1"/>
          <p:nvPr/>
        </p:nvSpPr>
        <p:spPr>
          <a:xfrm>
            <a:off x="2450238" y="2996419"/>
            <a:ext cx="1794850" cy="369332"/>
          </a:xfrm>
          <a:prstGeom prst="rect">
            <a:avLst/>
          </a:prstGeom>
          <a:noFill/>
        </p:spPr>
        <p:txBody>
          <a:bodyPr wrap="none" rtlCol="0">
            <a:spAutoFit/>
          </a:bodyPr>
          <a:lstStyle/>
          <a:p>
            <a:r>
              <a:rPr lang="en-US" dirty="0">
                <a:solidFill>
                  <a:schemeClr val="bg1"/>
                </a:solidFill>
                <a:latin typeface="Cooper Black" panose="0208090404030B020404" pitchFamily="18" charset="77"/>
              </a:rPr>
              <a:t>Pelvic Inlet </a:t>
            </a:r>
            <a:r>
              <a:rPr lang="en-US" dirty="0">
                <a:solidFill>
                  <a:schemeClr val="bg1"/>
                </a:solidFill>
                <a:latin typeface="Cooper Black" panose="0208090404030B020404" pitchFamily="18" charset="77"/>
                <a:sym typeface="Wingdings"/>
              </a:rPr>
              <a:t></a:t>
            </a:r>
            <a:endParaRPr lang="en-US" dirty="0">
              <a:solidFill>
                <a:schemeClr val="bg1"/>
              </a:solidFill>
              <a:latin typeface="Cooper Black" panose="0208090404030B020404" pitchFamily="18" charset="77"/>
            </a:endParaRPr>
          </a:p>
        </p:txBody>
      </p:sp>
      <p:sp>
        <p:nvSpPr>
          <p:cNvPr id="4" name="TextBox 3"/>
          <p:cNvSpPr txBox="1"/>
          <p:nvPr/>
        </p:nvSpPr>
        <p:spPr>
          <a:xfrm>
            <a:off x="2059585" y="4403903"/>
            <a:ext cx="2224327" cy="369332"/>
          </a:xfrm>
          <a:prstGeom prst="rect">
            <a:avLst/>
          </a:prstGeom>
          <a:noFill/>
        </p:spPr>
        <p:txBody>
          <a:bodyPr wrap="none" rtlCol="0">
            <a:spAutoFit/>
          </a:bodyPr>
          <a:lstStyle/>
          <a:p>
            <a:r>
              <a:rPr lang="en-US">
                <a:solidFill>
                  <a:schemeClr val="bg1"/>
                </a:solidFill>
                <a:latin typeface="Cooper Black" panose="0208090404030B020404" pitchFamily="18" charset="77"/>
              </a:rPr>
              <a:t>Flexion of Head</a:t>
            </a:r>
            <a:r>
              <a:rPr lang="en-US">
                <a:solidFill>
                  <a:schemeClr val="bg1"/>
                </a:solidFill>
                <a:latin typeface="Cooper Black" panose="0208090404030B020404" pitchFamily="18" charset="77"/>
                <a:sym typeface="Wingdings"/>
              </a:rPr>
              <a:t></a:t>
            </a:r>
            <a:endParaRPr lang="en-US">
              <a:solidFill>
                <a:schemeClr val="bg1"/>
              </a:solidFill>
              <a:latin typeface="Cooper Black" panose="0208090404030B020404" pitchFamily="18" charset="77"/>
            </a:endParaRPr>
          </a:p>
        </p:txBody>
      </p:sp>
      <p:sp>
        <p:nvSpPr>
          <p:cNvPr id="5" name="TextBox 4"/>
          <p:cNvSpPr txBox="1"/>
          <p:nvPr/>
        </p:nvSpPr>
        <p:spPr>
          <a:xfrm>
            <a:off x="2407298" y="5894300"/>
            <a:ext cx="1929503" cy="369332"/>
          </a:xfrm>
          <a:prstGeom prst="rect">
            <a:avLst/>
          </a:prstGeom>
          <a:noFill/>
        </p:spPr>
        <p:txBody>
          <a:bodyPr wrap="none" rtlCol="0">
            <a:spAutoFit/>
          </a:bodyPr>
          <a:lstStyle/>
          <a:p>
            <a:r>
              <a:rPr lang="en-US" dirty="0">
                <a:solidFill>
                  <a:schemeClr val="bg1"/>
                </a:solidFill>
                <a:latin typeface="Cooper Black" panose="0208090404030B020404" pitchFamily="18" charset="77"/>
              </a:rPr>
              <a:t>Pelvic Outlet</a:t>
            </a:r>
            <a:r>
              <a:rPr lang="en-US" dirty="0">
                <a:solidFill>
                  <a:schemeClr val="bg1"/>
                </a:solidFill>
                <a:latin typeface="Cooper Black" panose="0208090404030B020404" pitchFamily="18" charset="77"/>
                <a:sym typeface="Wingdings"/>
              </a:rPr>
              <a:t></a:t>
            </a:r>
            <a:endParaRPr lang="en-US" dirty="0">
              <a:solidFill>
                <a:schemeClr val="bg1"/>
              </a:solidFill>
              <a:latin typeface="Cooper Black" panose="0208090404030B020404" pitchFamily="18" charset="77"/>
            </a:endParaRPr>
          </a:p>
        </p:txBody>
      </p:sp>
      <p:sp>
        <p:nvSpPr>
          <p:cNvPr id="7" name="TextBox 6"/>
          <p:cNvSpPr txBox="1"/>
          <p:nvPr/>
        </p:nvSpPr>
        <p:spPr>
          <a:xfrm>
            <a:off x="8023275" y="3181085"/>
            <a:ext cx="2538515" cy="1200329"/>
          </a:xfrm>
          <a:prstGeom prst="rect">
            <a:avLst/>
          </a:prstGeom>
          <a:noFill/>
        </p:spPr>
        <p:txBody>
          <a:bodyPr wrap="none" rtlCol="0">
            <a:spAutoFit/>
          </a:bodyPr>
          <a:lstStyle/>
          <a:p>
            <a:r>
              <a:rPr lang="en-US" dirty="0">
                <a:solidFill>
                  <a:schemeClr val="bg1"/>
                </a:solidFill>
                <a:latin typeface="Cooper Black" panose="0208090404030B020404" pitchFamily="18" charset="77"/>
                <a:sym typeface="Wingdings"/>
              </a:rPr>
              <a:t></a:t>
            </a:r>
            <a:r>
              <a:rPr lang="en-US" dirty="0">
                <a:solidFill>
                  <a:schemeClr val="bg1"/>
                </a:solidFill>
                <a:latin typeface="Cooper Black" panose="0208090404030B020404" pitchFamily="18" charset="77"/>
              </a:rPr>
              <a:t>Restitution;</a:t>
            </a:r>
          </a:p>
          <a:p>
            <a:r>
              <a:rPr lang="en-US" dirty="0">
                <a:solidFill>
                  <a:schemeClr val="bg1"/>
                </a:solidFill>
                <a:latin typeface="Cooper Black" panose="0208090404030B020404" pitchFamily="18" charset="77"/>
              </a:rPr>
              <a:t>bi-acromial</a:t>
            </a:r>
          </a:p>
          <a:p>
            <a:r>
              <a:rPr lang="en-US" dirty="0">
                <a:solidFill>
                  <a:schemeClr val="bg1"/>
                </a:solidFill>
                <a:latin typeface="Cooper Black" panose="0208090404030B020404" pitchFamily="18" charset="77"/>
              </a:rPr>
              <a:t>diameter aligns into</a:t>
            </a:r>
          </a:p>
          <a:p>
            <a:r>
              <a:rPr lang="en-US" dirty="0">
                <a:solidFill>
                  <a:schemeClr val="bg1"/>
                </a:solidFill>
                <a:latin typeface="Cooper Black" panose="0208090404030B020404" pitchFamily="18" charset="77"/>
              </a:rPr>
              <a:t>A-P position</a:t>
            </a:r>
          </a:p>
        </p:txBody>
      </p:sp>
    </p:spTree>
    <p:extLst>
      <p:ext uri="{BB962C8B-B14F-4D97-AF65-F5344CB8AC3E}">
        <p14:creationId xmlns:p14="http://schemas.microsoft.com/office/powerpoint/2010/main" val="161545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11871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sp>
        <p:nvSpPr>
          <p:cNvPr id="3" name="Content Placeholder 2"/>
          <p:cNvSpPr>
            <a:spLocks noGrp="1"/>
          </p:cNvSpPr>
          <p:nvPr>
            <p:ph idx="1"/>
          </p:nvPr>
        </p:nvSpPr>
        <p:spPr/>
        <p:txBody>
          <a:bodyPr/>
          <a:lstStyle/>
          <a:p>
            <a:r>
              <a:rPr lang="en-US" dirty="0">
                <a:solidFill>
                  <a:schemeClr val="bg1"/>
                </a:solidFill>
                <a:latin typeface="Cooper Black" panose="0208090404030B020404" pitchFamily="18" charset="77"/>
              </a:rPr>
              <a:t>Any fetal presentation in which head is </a:t>
            </a:r>
            <a:r>
              <a:rPr lang="en-US" dirty="0" err="1">
                <a:solidFill>
                  <a:schemeClr val="bg1"/>
                </a:solidFill>
                <a:latin typeface="Cooper Black" panose="0208090404030B020404" pitchFamily="18" charset="77"/>
              </a:rPr>
              <a:t>aftercoming</a:t>
            </a:r>
            <a:r>
              <a:rPr lang="en-US" dirty="0">
                <a:solidFill>
                  <a:schemeClr val="bg1"/>
                </a:solidFill>
                <a:latin typeface="Cooper Black" panose="0208090404030B020404" pitchFamily="18" charset="77"/>
              </a:rPr>
              <a:t> of the fetal buttocks</a:t>
            </a:r>
          </a:p>
        </p:txBody>
      </p:sp>
    </p:spTree>
    <p:extLst>
      <p:ext uri="{BB962C8B-B14F-4D97-AF65-F5344CB8AC3E}">
        <p14:creationId xmlns:p14="http://schemas.microsoft.com/office/powerpoint/2010/main" val="94433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0787" y="1767910"/>
            <a:ext cx="7153276" cy="4724966"/>
          </a:xfrm>
        </p:spPr>
      </p:pic>
    </p:spTree>
    <p:extLst>
      <p:ext uri="{BB962C8B-B14F-4D97-AF65-F5344CB8AC3E}">
        <p14:creationId xmlns:p14="http://schemas.microsoft.com/office/powerpoint/2010/main" val="88470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0380" y="1690688"/>
            <a:ext cx="8412464" cy="4802187"/>
          </a:xfrm>
        </p:spPr>
      </p:pic>
    </p:spTree>
    <p:extLst>
      <p:ext uri="{BB962C8B-B14F-4D97-AF65-F5344CB8AC3E}">
        <p14:creationId xmlns:p14="http://schemas.microsoft.com/office/powerpoint/2010/main" val="210581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F451-BAE7-0D95-9986-6B50BEA6A479}"/>
              </a:ext>
            </a:extLst>
          </p:cNvPr>
          <p:cNvSpPr>
            <a:spLocks noGrp="1"/>
          </p:cNvSpPr>
          <p:nvPr>
            <p:ph type="title"/>
          </p:nvPr>
        </p:nvSpPr>
        <p:spPr/>
        <p:txBody>
          <a:bodyPr/>
          <a:lstStyle/>
          <a:p>
            <a:r>
              <a:rPr lang="en-US" dirty="0">
                <a:solidFill>
                  <a:schemeClr val="bg1"/>
                </a:solidFill>
                <a:latin typeface="Cooper Black" panose="0208090404030B020404" pitchFamily="18" charset="77"/>
              </a:rPr>
              <a:t>This Talk</a:t>
            </a:r>
          </a:p>
        </p:txBody>
      </p:sp>
      <p:sp>
        <p:nvSpPr>
          <p:cNvPr id="3" name="Content Placeholder 2">
            <a:extLst>
              <a:ext uri="{FF2B5EF4-FFF2-40B4-BE49-F238E27FC236}">
                <a16:creationId xmlns:a16="http://schemas.microsoft.com/office/drawing/2014/main" id="{97BA1682-01AB-73C3-0B0A-BEBD5761F8B7}"/>
              </a:ext>
            </a:extLst>
          </p:cNvPr>
          <p:cNvSpPr>
            <a:spLocks noGrp="1"/>
          </p:cNvSpPr>
          <p:nvPr>
            <p:ph idx="1"/>
          </p:nvPr>
        </p:nvSpPr>
        <p:spPr>
          <a:xfrm>
            <a:off x="838200" y="1577010"/>
            <a:ext cx="10515600" cy="4810538"/>
          </a:xfrm>
        </p:spPr>
        <p:txBody>
          <a:bodyPr>
            <a:normAutofit/>
          </a:bodyPr>
          <a:lstStyle/>
          <a:p>
            <a:r>
              <a:rPr lang="en-US" dirty="0">
                <a:solidFill>
                  <a:schemeClr val="bg1"/>
                </a:solidFill>
                <a:latin typeface="Cooper Black" panose="0208090404030B020404" pitchFamily="18" charset="77"/>
              </a:rPr>
              <a:t>Vaginal delivery that progresses unimpeded and results in spontaneous delivery of the fetus</a:t>
            </a:r>
          </a:p>
          <a:p>
            <a:r>
              <a:rPr lang="en-US" dirty="0">
                <a:solidFill>
                  <a:schemeClr val="bg1"/>
                </a:solidFill>
                <a:latin typeface="Cooper Black" panose="0208090404030B020404" pitchFamily="18" charset="77"/>
              </a:rPr>
              <a:t>Fetal malpresentations</a:t>
            </a:r>
          </a:p>
          <a:p>
            <a:pPr lvl="1"/>
            <a:r>
              <a:rPr lang="en-US" dirty="0">
                <a:solidFill>
                  <a:schemeClr val="bg1"/>
                </a:solidFill>
                <a:latin typeface="Cooper Black" panose="0208090404030B020404" pitchFamily="18" charset="77"/>
              </a:rPr>
              <a:t>Breech presentation</a:t>
            </a:r>
          </a:p>
          <a:p>
            <a:pPr lvl="1"/>
            <a:r>
              <a:rPr lang="en-US" dirty="0">
                <a:solidFill>
                  <a:schemeClr val="bg1"/>
                </a:solidFill>
                <a:latin typeface="Cooper Black" panose="0208090404030B020404" pitchFamily="18" charset="77"/>
              </a:rPr>
              <a:t>Umbilical cord prolapse</a:t>
            </a:r>
          </a:p>
          <a:p>
            <a:r>
              <a:rPr lang="en-US" dirty="0">
                <a:solidFill>
                  <a:schemeClr val="bg1"/>
                </a:solidFill>
                <a:latin typeface="Cooper Black" panose="0208090404030B020404" pitchFamily="18" charset="77"/>
              </a:rPr>
              <a:t>Stuck baby</a:t>
            </a:r>
          </a:p>
          <a:p>
            <a:pPr lvl="1"/>
            <a:r>
              <a:rPr lang="en-US" dirty="0">
                <a:solidFill>
                  <a:schemeClr val="bg1"/>
                </a:solidFill>
                <a:latin typeface="Cooper Black" panose="0208090404030B020404" pitchFamily="18" charset="77"/>
              </a:rPr>
              <a:t>Shoulder dystocia</a:t>
            </a:r>
          </a:p>
          <a:p>
            <a:r>
              <a:rPr lang="en-US" dirty="0">
                <a:solidFill>
                  <a:schemeClr val="bg1"/>
                </a:solidFill>
                <a:latin typeface="Cooper Black" panose="0208090404030B020404" pitchFamily="18" charset="77"/>
              </a:rPr>
              <a:t>Maternal delivery complications</a:t>
            </a:r>
          </a:p>
          <a:p>
            <a:pPr lvl="1"/>
            <a:r>
              <a:rPr lang="en-US" dirty="0">
                <a:solidFill>
                  <a:schemeClr val="bg1"/>
                </a:solidFill>
                <a:latin typeface="Cooper Black" panose="0208090404030B020404" pitchFamily="18" charset="77"/>
              </a:rPr>
              <a:t>Postpartum hemorrhage</a:t>
            </a:r>
          </a:p>
          <a:p>
            <a:pPr lvl="1"/>
            <a:r>
              <a:rPr lang="en-US" dirty="0">
                <a:solidFill>
                  <a:schemeClr val="bg1"/>
                </a:solidFill>
                <a:latin typeface="Cooper Black" panose="0208090404030B020404" pitchFamily="18" charset="77"/>
              </a:rPr>
              <a:t>Preeclampsia</a:t>
            </a:r>
          </a:p>
          <a:p>
            <a:pPr lvl="1"/>
            <a:r>
              <a:rPr lang="en-US" dirty="0">
                <a:solidFill>
                  <a:schemeClr val="bg1"/>
                </a:solidFill>
                <a:latin typeface="Cooper Black" panose="0208090404030B020404" pitchFamily="18" charset="77"/>
              </a:rPr>
              <a:t>Eclampsia</a:t>
            </a:r>
          </a:p>
          <a:p>
            <a:endParaRPr lang="en-US" dirty="0"/>
          </a:p>
        </p:txBody>
      </p:sp>
    </p:spTree>
    <p:extLst>
      <p:ext uri="{BB962C8B-B14F-4D97-AF65-F5344CB8AC3E}">
        <p14:creationId xmlns:p14="http://schemas.microsoft.com/office/powerpoint/2010/main" val="3964712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sp>
        <p:nvSpPr>
          <p:cNvPr id="3" name="Content Placeholder 2"/>
          <p:cNvSpPr>
            <a:spLocks noGrp="1"/>
          </p:cNvSpPr>
          <p:nvPr>
            <p:ph idx="1"/>
          </p:nvPr>
        </p:nvSpPr>
        <p:spPr/>
        <p:txBody>
          <a:bodyPr/>
          <a:lstStyle/>
          <a:p>
            <a:r>
              <a:rPr lang="en-US" dirty="0">
                <a:solidFill>
                  <a:schemeClr val="bg1"/>
                </a:solidFill>
                <a:latin typeface="Cooper Black" panose="0208090404030B020404" pitchFamily="18" charset="77"/>
              </a:rPr>
              <a:t>Problematic because fetal head is the largest structure that must pass through the cervix and birth canal</a:t>
            </a:r>
          </a:p>
          <a:p>
            <a:r>
              <a:rPr lang="en-US" dirty="0">
                <a:solidFill>
                  <a:schemeClr val="bg1"/>
                </a:solidFill>
                <a:latin typeface="Cooper Black" panose="0208090404030B020404" pitchFamily="18" charset="77"/>
              </a:rPr>
              <a:t>When fetal head does not present first, this raises the possibility of fetal head entrapment within the cervix that does not dilate sufficiently to allow passage of the head through it</a:t>
            </a:r>
          </a:p>
          <a:p>
            <a:pPr lvl="1"/>
            <a:r>
              <a:rPr lang="en-US" dirty="0">
                <a:solidFill>
                  <a:schemeClr val="bg1"/>
                </a:solidFill>
                <a:latin typeface="Cooper Black" panose="0208090404030B020404" pitchFamily="18" charset="77"/>
              </a:rPr>
              <a:t>Pressure on cervix from fetal head is what causes it to dilate</a:t>
            </a:r>
          </a:p>
          <a:p>
            <a:pPr lvl="1"/>
            <a:r>
              <a:rPr lang="en-US" dirty="0">
                <a:solidFill>
                  <a:schemeClr val="bg1"/>
                </a:solidFill>
                <a:latin typeface="Cooper Black" panose="0208090404030B020404" pitchFamily="18" charset="77"/>
              </a:rPr>
              <a:t>If fetal head is not presenting part, then cervix may not have enough pressure applied from buttocks, etc. to dilate enough to allow the head out</a:t>
            </a:r>
          </a:p>
        </p:txBody>
      </p:sp>
    </p:spTree>
    <p:extLst>
      <p:ext uri="{BB962C8B-B14F-4D97-AF65-F5344CB8AC3E}">
        <p14:creationId xmlns:p14="http://schemas.microsoft.com/office/powerpoint/2010/main" val="167172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sp>
        <p:nvSpPr>
          <p:cNvPr id="3" name="Content Placeholder 2"/>
          <p:cNvSpPr>
            <a:spLocks noGrp="1"/>
          </p:cNvSpPr>
          <p:nvPr>
            <p:ph idx="1"/>
          </p:nvPr>
        </p:nvSpPr>
        <p:spPr/>
        <p:txBody>
          <a:bodyPr/>
          <a:lstStyle/>
          <a:p>
            <a:r>
              <a:rPr lang="en-US" dirty="0">
                <a:solidFill>
                  <a:schemeClr val="bg1"/>
                </a:solidFill>
                <a:latin typeface="Cooper Black" panose="0208090404030B020404" pitchFamily="18" charset="77"/>
              </a:rPr>
              <a:t>If head becomes entrapped, umbilical cord becomes compressed</a:t>
            </a:r>
          </a:p>
          <a:p>
            <a:pPr lvl="1"/>
            <a:r>
              <a:rPr lang="en-US" dirty="0">
                <a:solidFill>
                  <a:schemeClr val="bg1"/>
                </a:solidFill>
                <a:latin typeface="Cooper Black" panose="0208090404030B020404" pitchFamily="18" charset="77"/>
              </a:rPr>
              <a:t>No blood flow from the placenta (still in uterus) to baby (mostly out)</a:t>
            </a:r>
          </a:p>
          <a:p>
            <a:pPr lvl="1"/>
            <a:r>
              <a:rPr lang="en-US" dirty="0">
                <a:solidFill>
                  <a:schemeClr val="bg1"/>
                </a:solidFill>
                <a:latin typeface="Cooper Black" panose="0208090404030B020404" pitchFamily="18" charset="77"/>
              </a:rPr>
              <a:t>Fetal hypoxia</a:t>
            </a:r>
          </a:p>
        </p:txBody>
      </p:sp>
    </p:spTree>
    <p:extLst>
      <p:ext uri="{BB962C8B-B14F-4D97-AF65-F5344CB8AC3E}">
        <p14:creationId xmlns:p14="http://schemas.microsoft.com/office/powerpoint/2010/main" val="174352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sp>
        <p:nvSpPr>
          <p:cNvPr id="3" name="Content Placeholder 2"/>
          <p:cNvSpPr>
            <a:spLocks noGrp="1"/>
          </p:cNvSpPr>
          <p:nvPr>
            <p:ph idx="1"/>
          </p:nvPr>
        </p:nvSpPr>
        <p:spPr/>
        <p:txBody>
          <a:bodyPr/>
          <a:lstStyle/>
          <a:p>
            <a:r>
              <a:rPr lang="en-US" dirty="0">
                <a:solidFill>
                  <a:schemeClr val="bg1"/>
                </a:solidFill>
                <a:latin typeface="Cooper Black" panose="0208090404030B020404" pitchFamily="18" charset="77"/>
              </a:rPr>
              <a:t>Vaginal delivery of breech presentation uncommon</a:t>
            </a:r>
          </a:p>
          <a:p>
            <a:pPr lvl="1"/>
            <a:r>
              <a:rPr lang="en-US" dirty="0">
                <a:solidFill>
                  <a:schemeClr val="bg1"/>
                </a:solidFill>
                <a:latin typeface="Cooper Black" panose="0208090404030B020404" pitchFamily="18" charset="77"/>
              </a:rPr>
              <a:t>Maneuvers to turn the baby before baby is engaged in pelvis</a:t>
            </a:r>
          </a:p>
          <a:p>
            <a:pPr lvl="1"/>
            <a:r>
              <a:rPr lang="en-US" dirty="0">
                <a:solidFill>
                  <a:schemeClr val="bg1"/>
                </a:solidFill>
                <a:latin typeface="Cooper Black" panose="0208090404030B020404" pitchFamily="18" charset="77"/>
              </a:rPr>
              <a:t>Elective C-section if persistent breech presentation at term</a:t>
            </a:r>
          </a:p>
          <a:p>
            <a:r>
              <a:rPr lang="en-US" dirty="0">
                <a:solidFill>
                  <a:schemeClr val="bg1"/>
                </a:solidFill>
                <a:latin typeface="Cooper Black" panose="0208090404030B020404" pitchFamily="18" charset="77"/>
              </a:rPr>
              <a:t>Vaginal breech delivery in the field is high risk for baby and mother, and is scary for everyone</a:t>
            </a:r>
            <a:r>
              <a:rPr lang="en-US" dirty="0"/>
              <a:t>!</a:t>
            </a:r>
          </a:p>
        </p:txBody>
      </p:sp>
    </p:spTree>
    <p:extLst>
      <p:ext uri="{BB962C8B-B14F-4D97-AF65-F5344CB8AC3E}">
        <p14:creationId xmlns:p14="http://schemas.microsoft.com/office/powerpoint/2010/main" val="136840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365125"/>
            <a:ext cx="11887199" cy="1325563"/>
          </a:xfrm>
        </p:spPr>
        <p:txBody>
          <a:bodyPr>
            <a:normAutofit/>
          </a:bodyPr>
          <a:lstStyle/>
          <a:p>
            <a:r>
              <a:rPr lang="en-US" sz="4000" dirty="0">
                <a:solidFill>
                  <a:schemeClr val="bg1"/>
                </a:solidFill>
                <a:latin typeface="Cooper Black" panose="0208090404030B020404" pitchFamily="18" charset="77"/>
              </a:rPr>
              <a:t>Engagement and Descent of the Breech Fetus</a:t>
            </a:r>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0509" r="8044"/>
          <a:stretch/>
        </p:blipFill>
        <p:spPr>
          <a:xfrm>
            <a:off x="2209801" y="1760537"/>
            <a:ext cx="2124223" cy="4365625"/>
          </a:xfrm>
        </p:spPr>
      </p:pic>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948"/>
          <a:stretch/>
        </p:blipFill>
        <p:spPr>
          <a:xfrm>
            <a:off x="4757812" y="1760537"/>
            <a:ext cx="2236763" cy="4365625"/>
          </a:xfr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2241"/>
          <a:stretch/>
        </p:blipFill>
        <p:spPr>
          <a:xfrm>
            <a:off x="7418364" y="1760537"/>
            <a:ext cx="2520745" cy="4365625"/>
          </a:xfrm>
          <a:prstGeom prst="rect">
            <a:avLst/>
          </a:prstGeom>
        </p:spPr>
      </p:pic>
    </p:spTree>
    <p:extLst>
      <p:ext uri="{BB962C8B-B14F-4D97-AF65-F5344CB8AC3E}">
        <p14:creationId xmlns:p14="http://schemas.microsoft.com/office/powerpoint/2010/main" val="1808454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sp>
        <p:nvSpPr>
          <p:cNvPr id="5" name="Content Placeholder 4"/>
          <p:cNvSpPr>
            <a:spLocks noGrp="1"/>
          </p:cNvSpPr>
          <p:nvPr>
            <p:ph sz="half" idx="1"/>
          </p:nvPr>
        </p:nvSpPr>
        <p:spPr>
          <a:xfrm>
            <a:off x="6669257" y="1200150"/>
            <a:ext cx="4960767" cy="4943475"/>
          </a:xfrm>
        </p:spPr>
        <p:txBody>
          <a:bodyPr>
            <a:normAutofit fontScale="92500" lnSpcReduction="10000"/>
          </a:bodyPr>
          <a:lstStyle/>
          <a:p>
            <a:r>
              <a:rPr lang="en-US" dirty="0">
                <a:solidFill>
                  <a:schemeClr val="bg1"/>
                </a:solidFill>
                <a:latin typeface="Cooper Black" panose="0208090404030B020404" pitchFamily="18" charset="77"/>
              </a:rPr>
              <a:t>A breech infant whose delivery is imminent will usually spontaneously deliver buttocks, and legs will usually quickly follow</a:t>
            </a:r>
          </a:p>
          <a:p>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Once fetal pelvis has been delivered, grasp sacrum/hips with a towel</a:t>
            </a:r>
          </a:p>
          <a:p>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Do not grasp abdomen – risk damage to abdominal organs</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62445" y="1631856"/>
            <a:ext cx="3175000" cy="4203700"/>
          </a:xfrm>
        </p:spPr>
      </p:pic>
    </p:spTree>
    <p:extLst>
      <p:ext uri="{BB962C8B-B14F-4D97-AF65-F5344CB8AC3E}">
        <p14:creationId xmlns:p14="http://schemas.microsoft.com/office/powerpoint/2010/main" val="211587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sp>
        <p:nvSpPr>
          <p:cNvPr id="5" name="Content Placeholder 4"/>
          <p:cNvSpPr>
            <a:spLocks noGrp="1"/>
          </p:cNvSpPr>
          <p:nvPr>
            <p:ph sz="half" idx="1"/>
          </p:nvPr>
        </p:nvSpPr>
        <p:spPr>
          <a:xfrm>
            <a:off x="6250745" y="1438446"/>
            <a:ext cx="5450717" cy="5262391"/>
          </a:xfrm>
        </p:spPr>
        <p:txBody>
          <a:bodyPr>
            <a:normAutofit fontScale="92500"/>
          </a:bodyPr>
          <a:lstStyle/>
          <a:p>
            <a:r>
              <a:rPr lang="en-US" dirty="0">
                <a:solidFill>
                  <a:schemeClr val="bg1"/>
                </a:solidFill>
                <a:latin typeface="Cooper Black" panose="0208090404030B020404" pitchFamily="18" charset="77"/>
              </a:rPr>
              <a:t>Once fetal trunk is delivered, fetus will rotate 90 degrees to facilitate delivery of shoulders (biacromial diameter) though the pelvic outlet in the A-P diameter</a:t>
            </a:r>
          </a:p>
          <a:p>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Can assist with rotation of fetus if necessary</a:t>
            </a:r>
          </a:p>
          <a:p>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Grasp front arm in antecubital fossa and assist out of vagina</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78769" y="1438447"/>
            <a:ext cx="3223336" cy="5039581"/>
          </a:xfrm>
        </p:spPr>
      </p:pic>
    </p:spTree>
    <p:extLst>
      <p:ext uri="{BB962C8B-B14F-4D97-AF65-F5344CB8AC3E}">
        <p14:creationId xmlns:p14="http://schemas.microsoft.com/office/powerpoint/2010/main" val="11052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sp>
        <p:nvSpPr>
          <p:cNvPr id="5" name="Content Placeholder 4"/>
          <p:cNvSpPr>
            <a:spLocks noGrp="1"/>
          </p:cNvSpPr>
          <p:nvPr>
            <p:ph sz="half" idx="1"/>
          </p:nvPr>
        </p:nvSpPr>
        <p:spPr>
          <a:xfrm>
            <a:off x="6250745" y="1438447"/>
            <a:ext cx="5264979" cy="5039581"/>
          </a:xfrm>
        </p:spPr>
        <p:txBody>
          <a:bodyPr>
            <a:normAutofit/>
          </a:bodyPr>
          <a:lstStyle/>
          <a:p>
            <a:r>
              <a:rPr lang="en-US" dirty="0">
                <a:solidFill>
                  <a:schemeClr val="bg1"/>
                </a:solidFill>
                <a:latin typeface="Cooper Black" panose="0208090404030B020404" pitchFamily="18" charset="77"/>
              </a:rPr>
              <a:t>Repeat for delivery of the posterior (back) arm</a:t>
            </a:r>
          </a:p>
          <a:p>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If challenging, can rotate fetus 180 degrees so the posterior arm becomes anterior</a:t>
            </a:r>
          </a:p>
          <a:p>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78769" y="1438447"/>
            <a:ext cx="3223336" cy="5039581"/>
          </a:xfrm>
        </p:spPr>
      </p:pic>
    </p:spTree>
    <p:extLst>
      <p:ext uri="{BB962C8B-B14F-4D97-AF65-F5344CB8AC3E}">
        <p14:creationId xmlns:p14="http://schemas.microsoft.com/office/powerpoint/2010/main" val="1434593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0538" r="11827"/>
          <a:stretch/>
        </p:blipFill>
        <p:spPr>
          <a:xfrm>
            <a:off x="2209801" y="1760536"/>
            <a:ext cx="2124223" cy="4365625"/>
          </a:xfrm>
        </p:spPr>
      </p:pic>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170" r="13228"/>
          <a:stretch/>
        </p:blipFill>
        <p:spPr>
          <a:xfrm>
            <a:off x="4773638" y="1760535"/>
            <a:ext cx="2405575" cy="4365625"/>
          </a:xfrm>
        </p:spPr>
      </p:pic>
      <p:sp>
        <p:nvSpPr>
          <p:cNvPr id="7" name="TextBox 6"/>
          <p:cNvSpPr txBox="1"/>
          <p:nvPr/>
        </p:nvSpPr>
        <p:spPr>
          <a:xfrm>
            <a:off x="7361654" y="2117721"/>
            <a:ext cx="4296946" cy="3108543"/>
          </a:xfrm>
          <a:prstGeom prst="rect">
            <a:avLst/>
          </a:prstGeom>
          <a:noFill/>
        </p:spPr>
        <p:txBody>
          <a:bodyPr wrap="square" rtlCol="0">
            <a:spAutoFit/>
          </a:bodyPr>
          <a:lstStyle/>
          <a:p>
            <a:pPr marL="285750" indent="-285750">
              <a:buFont typeface="Arial" charset="0"/>
              <a:buChar char="•"/>
            </a:pPr>
            <a:r>
              <a:rPr lang="en-US" sz="2800" dirty="0">
                <a:solidFill>
                  <a:schemeClr val="bg1"/>
                </a:solidFill>
                <a:latin typeface="Cooper Black" panose="0208090404030B020404" pitchFamily="18" charset="77"/>
              </a:rPr>
              <a:t>Head rotates so face is towards sacrum as the occiput becomes hinged underneath the pubic symphysis</a:t>
            </a:r>
          </a:p>
          <a:p>
            <a:pPr marL="285750" indent="-285750">
              <a:buFont typeface="Arial" charset="0"/>
              <a:buChar char="•"/>
            </a:pPr>
            <a:endParaRPr lang="en-US" sz="2800" dirty="0">
              <a:solidFill>
                <a:schemeClr val="bg1"/>
              </a:solidFill>
              <a:latin typeface="Cooper Black" panose="0208090404030B020404" pitchFamily="18" charset="77"/>
            </a:endParaRPr>
          </a:p>
          <a:p>
            <a:pPr marL="285750" indent="-285750">
              <a:buFont typeface="Arial" charset="0"/>
              <a:buChar char="•"/>
            </a:pPr>
            <a:r>
              <a:rPr lang="en-US" sz="2800" dirty="0">
                <a:solidFill>
                  <a:schemeClr val="bg1"/>
                </a:solidFill>
                <a:latin typeface="Cooper Black" panose="0208090404030B020404" pitchFamily="18" charset="77"/>
              </a:rPr>
              <a:t>Tricky part!</a:t>
            </a:r>
          </a:p>
        </p:txBody>
      </p:sp>
    </p:spTree>
    <p:extLst>
      <p:ext uri="{BB962C8B-B14F-4D97-AF65-F5344CB8AC3E}">
        <p14:creationId xmlns:p14="http://schemas.microsoft.com/office/powerpoint/2010/main" val="113190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sp>
        <p:nvSpPr>
          <p:cNvPr id="3" name="Content Placeholder 2"/>
          <p:cNvSpPr>
            <a:spLocks noGrp="1"/>
          </p:cNvSpPr>
          <p:nvPr>
            <p:ph idx="1"/>
          </p:nvPr>
        </p:nvSpPr>
        <p:spPr/>
        <p:txBody>
          <a:bodyPr/>
          <a:lstStyle/>
          <a:p>
            <a:r>
              <a:rPr lang="en-US" dirty="0">
                <a:solidFill>
                  <a:schemeClr val="bg1"/>
                </a:solidFill>
                <a:latin typeface="Cooper Black" panose="0208090404030B020404" pitchFamily="18" charset="77"/>
              </a:rPr>
              <a:t>Fetal head not only has to fit through the cervix (which has hopefully dilated enough for this to occur) but also has to negotiate the pelvic outlet (widest diameter is A-P) without the propulsive force of the uterine contractions on the </a:t>
            </a:r>
            <a:r>
              <a:rPr lang="en-US" dirty="0" err="1">
                <a:solidFill>
                  <a:schemeClr val="bg1"/>
                </a:solidFill>
                <a:latin typeface="Cooper Black" panose="0208090404030B020404" pitchFamily="18" charset="77"/>
              </a:rPr>
              <a:t>aftercoming</a:t>
            </a:r>
            <a:r>
              <a:rPr lang="en-US" dirty="0">
                <a:solidFill>
                  <a:schemeClr val="bg1"/>
                </a:solidFill>
                <a:latin typeface="Cooper Black" panose="0208090404030B020404" pitchFamily="18" charset="77"/>
              </a:rPr>
              <a:t> body and the resistance of the pelvic floor tissues promoting flexion of the head</a:t>
            </a:r>
          </a:p>
        </p:txBody>
      </p:sp>
    </p:spTree>
    <p:extLst>
      <p:ext uri="{BB962C8B-B14F-4D97-AF65-F5344CB8AC3E}">
        <p14:creationId xmlns:p14="http://schemas.microsoft.com/office/powerpoint/2010/main" val="1412606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Breech Delivery</a:t>
            </a:r>
          </a:p>
        </p:txBody>
      </p:sp>
      <p:sp>
        <p:nvSpPr>
          <p:cNvPr id="3" name="Content Placeholder 2"/>
          <p:cNvSpPr>
            <a:spLocks noGrp="1"/>
          </p:cNvSpPr>
          <p:nvPr>
            <p:ph idx="1"/>
          </p:nvPr>
        </p:nvSpPr>
        <p:spPr>
          <a:xfrm>
            <a:off x="414338" y="1825625"/>
            <a:ext cx="10939462" cy="4351338"/>
          </a:xfrm>
        </p:spPr>
        <p:txBody>
          <a:bodyPr/>
          <a:lstStyle/>
          <a:p>
            <a:r>
              <a:rPr lang="en-US" dirty="0">
                <a:solidFill>
                  <a:schemeClr val="bg1"/>
                </a:solidFill>
                <a:latin typeface="Cooper Black" panose="0208090404030B020404" pitchFamily="18" charset="77"/>
              </a:rPr>
              <a:t>Fetal head not only has to fit through the cervix (which has hopefully dilated enough for this to occur) but also has to negotiate the pelvic outlet (widest diameter is A-P) without the propulsive force of the uterine contractions on the </a:t>
            </a:r>
            <a:r>
              <a:rPr lang="en-US" dirty="0" err="1">
                <a:solidFill>
                  <a:schemeClr val="bg1"/>
                </a:solidFill>
                <a:latin typeface="Cooper Black" panose="0208090404030B020404" pitchFamily="18" charset="77"/>
              </a:rPr>
              <a:t>aftercoming</a:t>
            </a:r>
            <a:r>
              <a:rPr lang="en-US" dirty="0">
                <a:solidFill>
                  <a:schemeClr val="bg1"/>
                </a:solidFill>
                <a:latin typeface="Cooper Black" panose="0208090404030B020404" pitchFamily="18" charset="77"/>
              </a:rPr>
              <a:t> body and the resistance of the pelvic floor tissues promoting flexion of the head</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3150"/>
          <a:stretch/>
        </p:blipFill>
        <p:spPr>
          <a:xfrm>
            <a:off x="2814637" y="4190208"/>
            <a:ext cx="6320631" cy="2667792"/>
          </a:xfrm>
          <a:prstGeom prst="rect">
            <a:avLst/>
          </a:prstGeom>
        </p:spPr>
      </p:pic>
    </p:spTree>
    <p:extLst>
      <p:ext uri="{BB962C8B-B14F-4D97-AF65-F5344CB8AC3E}">
        <p14:creationId xmlns:p14="http://schemas.microsoft.com/office/powerpoint/2010/main" val="152302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97E0-5E42-85B7-6278-E492D53CE35A}"/>
              </a:ext>
            </a:extLst>
          </p:cNvPr>
          <p:cNvSpPr>
            <a:spLocks noGrp="1"/>
          </p:cNvSpPr>
          <p:nvPr>
            <p:ph type="title"/>
          </p:nvPr>
        </p:nvSpPr>
        <p:spPr/>
        <p:txBody>
          <a:bodyPr>
            <a:normAutofit fontScale="90000"/>
          </a:bodyPr>
          <a:lstStyle/>
          <a:p>
            <a:pPr algn="ctr"/>
            <a:r>
              <a:rPr lang="en-US" dirty="0">
                <a:solidFill>
                  <a:schemeClr val="bg1"/>
                </a:solidFill>
                <a:latin typeface="Cooper Black" panose="0208090404030B020404" pitchFamily="18" charset="77"/>
              </a:rPr>
              <a:t>A Word on Body Autonomy for Birthing Patients and the Idea of Birth Justice</a:t>
            </a:r>
          </a:p>
        </p:txBody>
      </p:sp>
      <p:pic>
        <p:nvPicPr>
          <p:cNvPr id="7" name="Content Placeholder 6" descr="A hand holding a card&#10;&#10;Description automatically generated">
            <a:extLst>
              <a:ext uri="{FF2B5EF4-FFF2-40B4-BE49-F238E27FC236}">
                <a16:creationId xmlns:a16="http://schemas.microsoft.com/office/drawing/2014/main" id="{1CB6549A-169E-C989-191E-BC8F91CB366E}"/>
              </a:ext>
            </a:extLst>
          </p:cNvPr>
          <p:cNvPicPr>
            <a:picLocks noGrp="1" noChangeAspect="1"/>
          </p:cNvPicPr>
          <p:nvPr>
            <p:ph sz="half" idx="1"/>
          </p:nvPr>
        </p:nvPicPr>
        <p:blipFill rotWithShape="1">
          <a:blip r:embed="rId2"/>
          <a:srcRect l="19694" t="13207" r="34664" b="20229"/>
          <a:stretch/>
        </p:blipFill>
        <p:spPr>
          <a:xfrm>
            <a:off x="2143126" y="1929659"/>
            <a:ext cx="2614612" cy="4240321"/>
          </a:xfrm>
        </p:spPr>
      </p:pic>
      <p:pic>
        <p:nvPicPr>
          <p:cNvPr id="9" name="Content Placeholder 8" descr="A yellow and black banner with text&#10;&#10;Description automatically generated">
            <a:extLst>
              <a:ext uri="{FF2B5EF4-FFF2-40B4-BE49-F238E27FC236}">
                <a16:creationId xmlns:a16="http://schemas.microsoft.com/office/drawing/2014/main" id="{77D585FD-9C60-4E94-7136-C4ED97C18BA2}"/>
              </a:ext>
            </a:extLst>
          </p:cNvPr>
          <p:cNvPicPr>
            <a:picLocks noGrp="1" noChangeAspect="1"/>
          </p:cNvPicPr>
          <p:nvPr>
            <p:ph sz="half" idx="2"/>
          </p:nvPr>
        </p:nvPicPr>
        <p:blipFill>
          <a:blip r:embed="rId3"/>
          <a:stretch>
            <a:fillRect/>
          </a:stretch>
        </p:blipFill>
        <p:spPr>
          <a:xfrm>
            <a:off x="6172200" y="2705894"/>
            <a:ext cx="5181600" cy="2590800"/>
          </a:xfrm>
        </p:spPr>
      </p:pic>
    </p:spTree>
    <p:extLst>
      <p:ext uri="{BB962C8B-B14F-4D97-AF65-F5344CB8AC3E}">
        <p14:creationId xmlns:p14="http://schemas.microsoft.com/office/powerpoint/2010/main" val="3704135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latin typeface="Cooper Black" panose="0208090404030B020404" pitchFamily="18" charset="77"/>
              </a:rPr>
              <a:t>Mariceau</a:t>
            </a:r>
            <a:r>
              <a:rPr lang="en-US" dirty="0">
                <a:solidFill>
                  <a:schemeClr val="bg1"/>
                </a:solidFill>
                <a:latin typeface="Cooper Black" panose="0208090404030B020404" pitchFamily="18" charset="77"/>
              </a:rPr>
              <a:t> Maneuver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5947" y="1550988"/>
            <a:ext cx="6353081" cy="4104224"/>
          </a:xfrm>
        </p:spPr>
      </p:pic>
      <p:sp>
        <p:nvSpPr>
          <p:cNvPr id="3" name="TextBox 2">
            <a:extLst>
              <a:ext uri="{FF2B5EF4-FFF2-40B4-BE49-F238E27FC236}">
                <a16:creationId xmlns:a16="http://schemas.microsoft.com/office/drawing/2014/main" id="{48A40F9F-CB58-B1B6-FE2B-88106A852414}"/>
              </a:ext>
            </a:extLst>
          </p:cNvPr>
          <p:cNvSpPr txBox="1"/>
          <p:nvPr/>
        </p:nvSpPr>
        <p:spPr>
          <a:xfrm>
            <a:off x="3993849" y="6074103"/>
            <a:ext cx="4097275" cy="523220"/>
          </a:xfrm>
          <a:prstGeom prst="rect">
            <a:avLst/>
          </a:prstGeom>
          <a:noFill/>
        </p:spPr>
        <p:txBody>
          <a:bodyPr wrap="none" rtlCol="0">
            <a:spAutoFit/>
          </a:bodyPr>
          <a:lstStyle/>
          <a:p>
            <a:r>
              <a:rPr lang="en-US" sz="2800" dirty="0">
                <a:solidFill>
                  <a:schemeClr val="bg1"/>
                </a:solidFill>
                <a:latin typeface="Cooper Black" panose="0208090404030B020404" pitchFamily="18" charset="77"/>
              </a:rPr>
              <a:t>How </a:t>
            </a:r>
            <a:r>
              <a:rPr lang="en-US" sz="2800" u="sng" dirty="0">
                <a:solidFill>
                  <a:schemeClr val="bg1"/>
                </a:solidFill>
                <a:latin typeface="Cooper Black" panose="0208090404030B020404" pitchFamily="18" charset="77"/>
              </a:rPr>
              <a:t>we</a:t>
            </a:r>
            <a:r>
              <a:rPr lang="en-US" sz="2800" dirty="0">
                <a:solidFill>
                  <a:schemeClr val="bg1"/>
                </a:solidFill>
                <a:latin typeface="Cooper Black" panose="0208090404030B020404" pitchFamily="18" charset="77"/>
              </a:rPr>
              <a:t> flex the head</a:t>
            </a:r>
          </a:p>
        </p:txBody>
      </p:sp>
    </p:spTree>
    <p:extLst>
      <p:ext uri="{BB962C8B-B14F-4D97-AF65-F5344CB8AC3E}">
        <p14:creationId xmlns:p14="http://schemas.microsoft.com/office/powerpoint/2010/main" val="1995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latin typeface="Cooper Black" panose="0208090404030B020404" pitchFamily="18" charset="77"/>
              </a:rPr>
              <a:t>Mariceau</a:t>
            </a:r>
            <a:r>
              <a:rPr lang="en-US" dirty="0">
                <a:solidFill>
                  <a:schemeClr val="bg1"/>
                </a:solidFill>
                <a:latin typeface="Cooper Black" panose="0208090404030B020404" pitchFamily="18" charset="77"/>
              </a:rPr>
              <a:t> Maneuver</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38410" y="1760539"/>
            <a:ext cx="4354345" cy="4365625"/>
          </a:xfrm>
        </p:spPr>
      </p:pic>
      <p:sp>
        <p:nvSpPr>
          <p:cNvPr id="6" name="Content Placeholder 5"/>
          <p:cNvSpPr>
            <a:spLocks noGrp="1"/>
          </p:cNvSpPr>
          <p:nvPr>
            <p:ph sz="half" idx="2"/>
          </p:nvPr>
        </p:nvSpPr>
        <p:spPr/>
        <p:txBody>
          <a:bodyPr/>
          <a:lstStyle/>
          <a:p>
            <a:r>
              <a:rPr lang="en-US" dirty="0">
                <a:solidFill>
                  <a:schemeClr val="bg1"/>
                </a:solidFill>
                <a:latin typeface="Cooper Black" panose="0208090404030B020404" pitchFamily="18" charset="77"/>
              </a:rPr>
              <a:t>Two fingers on fetal maxilla to pull the fetal neck into flexion</a:t>
            </a:r>
          </a:p>
          <a:p>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Brings the </a:t>
            </a:r>
            <a:r>
              <a:rPr lang="en-US" dirty="0" err="1">
                <a:solidFill>
                  <a:schemeClr val="bg1"/>
                </a:solidFill>
                <a:latin typeface="Cooper Black" panose="0208090404030B020404" pitchFamily="18" charset="77"/>
              </a:rPr>
              <a:t>suboccipito</a:t>
            </a:r>
            <a:r>
              <a:rPr lang="en-US" dirty="0">
                <a:solidFill>
                  <a:schemeClr val="bg1"/>
                </a:solidFill>
                <a:latin typeface="Cooper Black" panose="0208090404030B020404" pitchFamily="18" charset="77"/>
              </a:rPr>
              <a:t>-bregmatic diameter into most favorable positioning to fit through the pelvic outlet in A-P orientation</a:t>
            </a:r>
          </a:p>
        </p:txBody>
      </p:sp>
    </p:spTree>
    <p:extLst>
      <p:ext uri="{BB962C8B-B14F-4D97-AF65-F5344CB8AC3E}">
        <p14:creationId xmlns:p14="http://schemas.microsoft.com/office/powerpoint/2010/main" val="1915717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latin typeface="Cooper Black" panose="0208090404030B020404" pitchFamily="18" charset="77"/>
              </a:rPr>
              <a:t>Mariceau</a:t>
            </a:r>
            <a:r>
              <a:rPr lang="en-US" dirty="0">
                <a:solidFill>
                  <a:schemeClr val="bg1"/>
                </a:solidFill>
                <a:latin typeface="Cooper Black" panose="0208090404030B020404" pitchFamily="18" charset="77"/>
              </a:rPr>
              <a:t> Maneuver</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7250" y="1825625"/>
            <a:ext cx="5878750" cy="3760788"/>
          </a:xfrm>
        </p:spPr>
      </p:pic>
      <p:sp>
        <p:nvSpPr>
          <p:cNvPr id="3" name="Content Placeholder 2"/>
          <p:cNvSpPr>
            <a:spLocks noGrp="1"/>
          </p:cNvSpPr>
          <p:nvPr>
            <p:ph sz="half" idx="2"/>
          </p:nvPr>
        </p:nvSpPr>
        <p:spPr>
          <a:xfrm>
            <a:off x="6172199" y="1825625"/>
            <a:ext cx="5743575" cy="4351338"/>
          </a:xfrm>
        </p:spPr>
        <p:txBody>
          <a:bodyPr/>
          <a:lstStyle/>
          <a:p>
            <a:r>
              <a:rPr lang="en-US" dirty="0">
                <a:solidFill>
                  <a:schemeClr val="bg1"/>
                </a:solidFill>
                <a:latin typeface="Cooper Black" panose="0208090404030B020404" pitchFamily="18" charset="77"/>
              </a:rPr>
              <a:t>Additional provider applying suprapubic pressure</a:t>
            </a:r>
          </a:p>
          <a:p>
            <a:r>
              <a:rPr lang="en-US" dirty="0">
                <a:solidFill>
                  <a:schemeClr val="bg1"/>
                </a:solidFill>
                <a:latin typeface="Cooper Black" panose="0208090404030B020404" pitchFamily="18" charset="77"/>
              </a:rPr>
              <a:t>Coach mother to push</a:t>
            </a:r>
            <a:r>
              <a:rPr lang="is-IS" dirty="0">
                <a:solidFill>
                  <a:schemeClr val="bg1"/>
                </a:solidFill>
                <a:latin typeface="Cooper Black" panose="0208090404030B020404" pitchFamily="18" charset="77"/>
              </a:rPr>
              <a:t>…HARD!</a:t>
            </a:r>
          </a:p>
          <a:p>
            <a:r>
              <a:rPr lang="is-IS" dirty="0">
                <a:solidFill>
                  <a:schemeClr val="bg1"/>
                </a:solidFill>
                <a:latin typeface="Cooper Black" panose="0208090404030B020404" pitchFamily="18" charset="77"/>
              </a:rPr>
              <a:t>Emergent transpor to OB-capable facility</a:t>
            </a:r>
          </a:p>
          <a:p>
            <a:r>
              <a:rPr lang="is-IS" dirty="0">
                <a:solidFill>
                  <a:schemeClr val="bg1"/>
                </a:solidFill>
                <a:latin typeface="Cooper Black" panose="0208090404030B020404" pitchFamily="18" charset="77"/>
              </a:rPr>
              <a:t>Early notification of receiving hospital</a:t>
            </a:r>
            <a:endParaRPr lang="en-US" dirty="0">
              <a:solidFill>
                <a:schemeClr val="bg1"/>
              </a:solidFill>
              <a:latin typeface="Cooper Black" panose="0208090404030B020404" pitchFamily="18" charset="77"/>
            </a:endParaRPr>
          </a:p>
        </p:txBody>
      </p:sp>
    </p:spTree>
    <p:extLst>
      <p:ext uri="{BB962C8B-B14F-4D97-AF65-F5344CB8AC3E}">
        <p14:creationId xmlns:p14="http://schemas.microsoft.com/office/powerpoint/2010/main" val="1218886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Shoulder Dystocia</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1502" y="1843088"/>
            <a:ext cx="6548995" cy="4649787"/>
          </a:xfrm>
        </p:spPr>
      </p:pic>
    </p:spTree>
    <p:extLst>
      <p:ext uri="{BB962C8B-B14F-4D97-AF65-F5344CB8AC3E}">
        <p14:creationId xmlns:p14="http://schemas.microsoft.com/office/powerpoint/2010/main" val="3039060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Shoulder Dystocia</a:t>
            </a:r>
          </a:p>
        </p:txBody>
      </p:sp>
      <p:sp>
        <p:nvSpPr>
          <p:cNvPr id="3" name="Content Placeholder 2"/>
          <p:cNvSpPr>
            <a:spLocks noGrp="1"/>
          </p:cNvSpPr>
          <p:nvPr>
            <p:ph sz="half" idx="1"/>
          </p:nvPr>
        </p:nvSpPr>
        <p:spPr>
          <a:xfrm>
            <a:off x="838200" y="1812084"/>
            <a:ext cx="5584371" cy="4963819"/>
          </a:xfrm>
        </p:spPr>
        <p:txBody>
          <a:bodyPr>
            <a:normAutofit lnSpcReduction="10000"/>
          </a:bodyPr>
          <a:lstStyle/>
          <a:p>
            <a:r>
              <a:rPr lang="en-US" dirty="0">
                <a:solidFill>
                  <a:schemeClr val="bg1"/>
                </a:solidFill>
                <a:latin typeface="Cooper Black" panose="0208090404030B020404" pitchFamily="18" charset="77"/>
              </a:rPr>
              <a:t>Impaction of anterior shoulder onto the pubic symphysis, preventing further delivery of the infant</a:t>
            </a:r>
          </a:p>
          <a:p>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Risk to the fetus because of umbilical cord compression </a:t>
            </a:r>
          </a:p>
          <a:p>
            <a:pPr lvl="1"/>
            <a:r>
              <a:rPr lang="en-US" dirty="0">
                <a:solidFill>
                  <a:schemeClr val="bg1"/>
                </a:solidFill>
                <a:latin typeface="Cooper Black" panose="0208090404030B020404" pitchFamily="18" charset="77"/>
              </a:rPr>
              <a:t>Birth asphyxia</a:t>
            </a:r>
          </a:p>
          <a:p>
            <a:pPr lvl="1"/>
            <a:r>
              <a:rPr lang="en-US" dirty="0">
                <a:solidFill>
                  <a:schemeClr val="bg1"/>
                </a:solidFill>
                <a:latin typeface="Cooper Black" panose="0208090404030B020404" pitchFamily="18" charset="77"/>
              </a:rPr>
              <a:t>Neonatal encephalopathy</a:t>
            </a:r>
          </a:p>
          <a:p>
            <a:pPr lvl="1"/>
            <a:r>
              <a:rPr lang="en-US" dirty="0">
                <a:solidFill>
                  <a:schemeClr val="bg1"/>
                </a:solidFill>
                <a:latin typeface="Cooper Black" panose="0208090404030B020404" pitchFamily="18" charset="77"/>
              </a:rPr>
              <a:t>Fetal death</a:t>
            </a:r>
          </a:p>
          <a:p>
            <a:pPr lvl="1"/>
            <a:r>
              <a:rPr lang="en-US" dirty="0">
                <a:solidFill>
                  <a:schemeClr val="bg1"/>
                </a:solidFill>
                <a:latin typeface="Cooper Black" panose="0208090404030B020404" pitchFamily="18" charset="77"/>
              </a:rPr>
              <a:t>Brachial plexus injuries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83829" y="1919317"/>
            <a:ext cx="5346032" cy="3795683"/>
          </a:xfrm>
        </p:spPr>
      </p:pic>
    </p:spTree>
    <p:extLst>
      <p:ext uri="{BB962C8B-B14F-4D97-AF65-F5344CB8AC3E}">
        <p14:creationId xmlns:p14="http://schemas.microsoft.com/office/powerpoint/2010/main" val="346214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Turtle Sign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1648" y="1814732"/>
            <a:ext cx="4207712" cy="4115031"/>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03605" y="1814732"/>
            <a:ext cx="5755287" cy="4115030"/>
          </a:xfrm>
        </p:spPr>
      </p:pic>
    </p:spTree>
    <p:extLst>
      <p:ext uri="{BB962C8B-B14F-4D97-AF65-F5344CB8AC3E}">
        <p14:creationId xmlns:p14="http://schemas.microsoft.com/office/powerpoint/2010/main" val="4083251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Code Shoulder!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1065" y="1567543"/>
            <a:ext cx="6865910" cy="5093648"/>
          </a:xfrm>
        </p:spPr>
      </p:pic>
    </p:spTree>
    <p:extLst>
      <p:ext uri="{BB962C8B-B14F-4D97-AF65-F5344CB8AC3E}">
        <p14:creationId xmlns:p14="http://schemas.microsoft.com/office/powerpoint/2010/main" val="301263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Calm Down!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0423" y="569684"/>
            <a:ext cx="4701914" cy="5923191"/>
          </a:xfrm>
        </p:spPr>
      </p:pic>
    </p:spTree>
    <p:extLst>
      <p:ext uri="{BB962C8B-B14F-4D97-AF65-F5344CB8AC3E}">
        <p14:creationId xmlns:p14="http://schemas.microsoft.com/office/powerpoint/2010/main" val="2389893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Calm Down!</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69562" y="2643715"/>
            <a:ext cx="3611563" cy="2388005"/>
          </a:xfrm>
        </p:spPr>
      </p:pic>
      <p:sp>
        <p:nvSpPr>
          <p:cNvPr id="5" name="Content Placeholder 4"/>
          <p:cNvSpPr>
            <a:spLocks noGrp="1"/>
          </p:cNvSpPr>
          <p:nvPr>
            <p:ph sz="half" idx="2"/>
          </p:nvPr>
        </p:nvSpPr>
        <p:spPr>
          <a:xfrm>
            <a:off x="5856514" y="1737360"/>
            <a:ext cx="5910943" cy="5120640"/>
          </a:xfrm>
        </p:spPr>
        <p:txBody>
          <a:bodyPr>
            <a:normAutofit/>
          </a:bodyPr>
          <a:lstStyle/>
          <a:p>
            <a:r>
              <a:rPr lang="en-US" dirty="0">
                <a:solidFill>
                  <a:schemeClr val="bg1"/>
                </a:solidFill>
                <a:latin typeface="Cooper Black" panose="0208090404030B020404" pitchFamily="18" charset="77"/>
              </a:rPr>
              <a:t>You have time to execute maneuvers in a calm, organized, safe, manner</a:t>
            </a:r>
          </a:p>
          <a:p>
            <a:r>
              <a:rPr lang="en-US" dirty="0">
                <a:solidFill>
                  <a:schemeClr val="bg1"/>
                </a:solidFill>
                <a:latin typeface="Cooper Black" panose="0208090404030B020404" pitchFamily="18" charset="77"/>
              </a:rPr>
              <a:t>Avoid panic</a:t>
            </a:r>
          </a:p>
          <a:p>
            <a:r>
              <a:rPr lang="en-US" dirty="0">
                <a:solidFill>
                  <a:schemeClr val="bg1"/>
                </a:solidFill>
                <a:latin typeface="Cooper Black" panose="0208090404030B020404" pitchFamily="18" charset="77"/>
              </a:rPr>
              <a:t>Announce the situation</a:t>
            </a:r>
          </a:p>
          <a:p>
            <a:r>
              <a:rPr lang="en-US" dirty="0">
                <a:solidFill>
                  <a:schemeClr val="bg1"/>
                </a:solidFill>
                <a:latin typeface="Cooper Black" panose="0208090404030B020404" pitchFamily="18" charset="77"/>
              </a:rPr>
              <a:t>Give clear directions to helpers</a:t>
            </a:r>
          </a:p>
          <a:p>
            <a:r>
              <a:rPr lang="en-US" dirty="0">
                <a:solidFill>
                  <a:schemeClr val="bg1"/>
                </a:solidFill>
                <a:latin typeface="Cooper Black" panose="0208090404030B020404" pitchFamily="18" charset="77"/>
              </a:rPr>
              <a:t>Think 1 step ahead</a:t>
            </a:r>
          </a:p>
        </p:txBody>
      </p:sp>
    </p:spTree>
    <p:extLst>
      <p:ext uri="{BB962C8B-B14F-4D97-AF65-F5344CB8AC3E}">
        <p14:creationId xmlns:p14="http://schemas.microsoft.com/office/powerpoint/2010/main" val="1138018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latin typeface="Cooper Black" panose="0208090404030B020404" pitchFamily="18" charset="77"/>
              </a:rPr>
              <a:t>McRoberts</a:t>
            </a:r>
            <a:r>
              <a:rPr lang="en-US" dirty="0">
                <a:solidFill>
                  <a:schemeClr val="bg1"/>
                </a:solidFill>
                <a:latin typeface="Cooper Black" panose="0208090404030B020404" pitchFamily="18" charset="77"/>
              </a:rPr>
              <a:t> Position</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7889" y="1600200"/>
            <a:ext cx="8666387" cy="5047014"/>
          </a:xfrm>
        </p:spPr>
      </p:pic>
    </p:spTree>
    <p:extLst>
      <p:ext uri="{BB962C8B-B14F-4D97-AF65-F5344CB8AC3E}">
        <p14:creationId xmlns:p14="http://schemas.microsoft.com/office/powerpoint/2010/main" val="275849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A Review of “Normal”</a:t>
            </a:r>
          </a:p>
        </p:txBody>
      </p:sp>
      <p:sp>
        <p:nvSpPr>
          <p:cNvPr id="3" name="Content Placeholder 2"/>
          <p:cNvSpPr>
            <a:spLocks noGrp="1"/>
          </p:cNvSpPr>
          <p:nvPr>
            <p:ph idx="1"/>
          </p:nvPr>
        </p:nvSpPr>
        <p:spPr/>
        <p:txBody>
          <a:bodyPr/>
          <a:lstStyle/>
          <a:p>
            <a:r>
              <a:rPr lang="en-US" dirty="0">
                <a:solidFill>
                  <a:schemeClr val="bg1"/>
                </a:solidFill>
                <a:latin typeface="Cooper Black" panose="0208090404030B020404" pitchFamily="18" charset="77"/>
              </a:rPr>
              <a:t>Vertex cephalic presentation</a:t>
            </a:r>
          </a:p>
          <a:p>
            <a:r>
              <a:rPr lang="en-US" dirty="0">
                <a:solidFill>
                  <a:schemeClr val="bg1"/>
                </a:solidFill>
                <a:latin typeface="Cooper Black" panose="0208090404030B020404" pitchFamily="18" charset="77"/>
              </a:rPr>
              <a:t>95% of singleton pregnancies</a:t>
            </a:r>
          </a:p>
        </p:txBody>
      </p:sp>
    </p:spTree>
    <p:extLst>
      <p:ext uri="{BB962C8B-B14F-4D97-AF65-F5344CB8AC3E}">
        <p14:creationId xmlns:p14="http://schemas.microsoft.com/office/powerpoint/2010/main" val="1118229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latin typeface="Cooper Black" panose="0208090404030B020404" pitchFamily="18" charset="77"/>
              </a:rPr>
              <a:t>McRoberts</a:t>
            </a:r>
            <a:r>
              <a:rPr lang="en-US" dirty="0">
                <a:solidFill>
                  <a:schemeClr val="bg1"/>
                </a:solidFill>
                <a:latin typeface="Cooper Black" panose="0208090404030B020404" pitchFamily="18" charset="77"/>
              </a:rPr>
              <a:t> Position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4825" y="1494738"/>
            <a:ext cx="7882349" cy="5187437"/>
          </a:xfrm>
        </p:spPr>
      </p:pic>
    </p:spTree>
    <p:extLst>
      <p:ext uri="{BB962C8B-B14F-4D97-AF65-F5344CB8AC3E}">
        <p14:creationId xmlns:p14="http://schemas.microsoft.com/office/powerpoint/2010/main" val="699903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Cooper Black" panose="0208090404030B020404" pitchFamily="18" charset="77"/>
              </a:rPr>
              <a:t>Suprapubic Pressure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3601" y="1525472"/>
            <a:ext cx="3924886" cy="5213053"/>
          </a:xfrm>
        </p:spPr>
      </p:pic>
    </p:spTree>
    <p:extLst>
      <p:ext uri="{BB962C8B-B14F-4D97-AF65-F5344CB8AC3E}">
        <p14:creationId xmlns:p14="http://schemas.microsoft.com/office/powerpoint/2010/main" val="2173888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Cooper Black" panose="0208090404030B020404" pitchFamily="18" charset="77"/>
              </a:rPr>
              <a:t>All Fours (Gaskin Maneuver)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1507832"/>
            <a:ext cx="4822371" cy="5231542"/>
          </a:xfrm>
        </p:spPr>
      </p:pic>
    </p:spTree>
    <p:extLst>
      <p:ext uri="{BB962C8B-B14F-4D97-AF65-F5344CB8AC3E}">
        <p14:creationId xmlns:p14="http://schemas.microsoft.com/office/powerpoint/2010/main" val="3201690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Additional Maneuvers</a:t>
            </a:r>
          </a:p>
        </p:txBody>
      </p:sp>
      <p:pic>
        <p:nvPicPr>
          <p:cNvPr id="6" name="Content Placeholder 3">
            <a:extLst>
              <a:ext uri="{FF2B5EF4-FFF2-40B4-BE49-F238E27FC236}">
                <a16:creationId xmlns:a16="http://schemas.microsoft.com/office/drawing/2014/main" id="{2B5453EB-18AE-41B4-0B8F-52DB2DD9DDF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1" y="1825625"/>
            <a:ext cx="4645366" cy="4919178"/>
          </a:xfrm>
        </p:spPr>
      </p:pic>
      <p:pic>
        <p:nvPicPr>
          <p:cNvPr id="7" name="Content Placeholder 3">
            <a:extLst>
              <a:ext uri="{FF2B5EF4-FFF2-40B4-BE49-F238E27FC236}">
                <a16:creationId xmlns:a16="http://schemas.microsoft.com/office/drawing/2014/main" id="{C5835ADA-06AF-776E-6FF8-869E050D15B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005" r="13851"/>
          <a:stretch/>
        </p:blipFill>
        <p:spPr>
          <a:xfrm>
            <a:off x="6541144" y="1825624"/>
            <a:ext cx="4905753" cy="4803775"/>
          </a:xfrm>
        </p:spPr>
      </p:pic>
    </p:spTree>
    <p:extLst>
      <p:ext uri="{BB962C8B-B14F-4D97-AF65-F5344CB8AC3E}">
        <p14:creationId xmlns:p14="http://schemas.microsoft.com/office/powerpoint/2010/main" val="4137825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Cord Prolapse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6251" y="1402931"/>
            <a:ext cx="4271719" cy="5311544"/>
          </a:xfrm>
        </p:spPr>
      </p:pic>
    </p:spTree>
    <p:extLst>
      <p:ext uri="{BB962C8B-B14F-4D97-AF65-F5344CB8AC3E}">
        <p14:creationId xmlns:p14="http://schemas.microsoft.com/office/powerpoint/2010/main" val="2173075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Cord Prolapse</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8521" y="1351515"/>
            <a:ext cx="4134850" cy="5141360"/>
          </a:xfrm>
        </p:spPr>
      </p:pic>
      <p:sp>
        <p:nvSpPr>
          <p:cNvPr id="3" name="Content Placeholder 2"/>
          <p:cNvSpPr>
            <a:spLocks noGrp="1"/>
          </p:cNvSpPr>
          <p:nvPr>
            <p:ph sz="half" idx="2"/>
          </p:nvPr>
        </p:nvSpPr>
        <p:spPr/>
        <p:txBody>
          <a:bodyPr/>
          <a:lstStyle/>
          <a:p>
            <a:r>
              <a:rPr lang="en-US" dirty="0">
                <a:solidFill>
                  <a:schemeClr val="bg1"/>
                </a:solidFill>
                <a:latin typeface="Cooper Black" panose="0208090404030B020404" pitchFamily="18" charset="77"/>
              </a:rPr>
              <a:t>Prolapse of the umbilical cord through the cervix before any fetal presenting part</a:t>
            </a:r>
          </a:p>
          <a:p>
            <a:r>
              <a:rPr lang="en-US" dirty="0">
                <a:solidFill>
                  <a:schemeClr val="bg1"/>
                </a:solidFill>
                <a:latin typeface="Cooper Black" panose="0208090404030B020404" pitchFamily="18" charset="77"/>
              </a:rPr>
              <a:t>Risk factors</a:t>
            </a:r>
          </a:p>
          <a:p>
            <a:pPr lvl="1"/>
            <a:r>
              <a:rPr lang="en-US" dirty="0">
                <a:solidFill>
                  <a:schemeClr val="bg1"/>
                </a:solidFill>
                <a:latin typeface="Cooper Black" panose="0208090404030B020404" pitchFamily="18" charset="77"/>
              </a:rPr>
              <a:t>Ruptured membranes before fetal engagement</a:t>
            </a:r>
          </a:p>
          <a:p>
            <a:pPr lvl="1"/>
            <a:r>
              <a:rPr lang="en-US" dirty="0">
                <a:solidFill>
                  <a:schemeClr val="bg1"/>
                </a:solidFill>
                <a:latin typeface="Cooper Black" panose="0208090404030B020404" pitchFamily="18" charset="77"/>
              </a:rPr>
              <a:t>Prematurity</a:t>
            </a:r>
          </a:p>
          <a:p>
            <a:pPr lvl="1"/>
            <a:r>
              <a:rPr lang="en-US" dirty="0">
                <a:solidFill>
                  <a:schemeClr val="bg1"/>
                </a:solidFill>
                <a:latin typeface="Cooper Black" panose="0208090404030B020404" pitchFamily="18" charset="77"/>
              </a:rPr>
              <a:t>High volume amniotic fluid</a:t>
            </a:r>
          </a:p>
          <a:p>
            <a:pPr lvl="1"/>
            <a:r>
              <a:rPr lang="en-US" dirty="0">
                <a:solidFill>
                  <a:schemeClr val="bg1"/>
                </a:solidFill>
                <a:latin typeface="Cooper Black" panose="0208090404030B020404" pitchFamily="18" charset="77"/>
              </a:rPr>
              <a:t>Small fetus</a:t>
            </a:r>
          </a:p>
        </p:txBody>
      </p:sp>
    </p:spTree>
    <p:extLst>
      <p:ext uri="{BB962C8B-B14F-4D97-AF65-F5344CB8AC3E}">
        <p14:creationId xmlns:p14="http://schemas.microsoft.com/office/powerpoint/2010/main" val="205139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Cord Prolapse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9" y="1612507"/>
            <a:ext cx="4452257" cy="5095798"/>
          </a:xfrm>
          <a:prstGeom prst="rect">
            <a:avLst/>
          </a:prstGeom>
        </p:spPr>
      </p:pic>
      <p:sp>
        <p:nvSpPr>
          <p:cNvPr id="5" name="Content Placeholder 4">
            <a:extLst>
              <a:ext uri="{FF2B5EF4-FFF2-40B4-BE49-F238E27FC236}">
                <a16:creationId xmlns:a16="http://schemas.microsoft.com/office/drawing/2014/main" id="{6C3F946C-83C5-BA1B-A88B-1190482412FD}"/>
              </a:ext>
            </a:extLst>
          </p:cNvPr>
          <p:cNvSpPr>
            <a:spLocks noGrp="1"/>
          </p:cNvSpPr>
          <p:nvPr>
            <p:ph sz="half" idx="1"/>
          </p:nvPr>
        </p:nvSpPr>
        <p:spPr/>
        <p:txBody>
          <a:bodyPr/>
          <a:lstStyle/>
          <a:p>
            <a:endParaRPr lang="en-US" dirty="0"/>
          </a:p>
        </p:txBody>
      </p:sp>
      <p:sp>
        <p:nvSpPr>
          <p:cNvPr id="9" name="Content Placeholder 8">
            <a:extLst>
              <a:ext uri="{FF2B5EF4-FFF2-40B4-BE49-F238E27FC236}">
                <a16:creationId xmlns:a16="http://schemas.microsoft.com/office/drawing/2014/main" id="{BB617097-A273-9098-A54E-87A182AEBCD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782497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Cord Prolapse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69" y="2423019"/>
            <a:ext cx="12083861" cy="3335927"/>
          </a:xfrm>
        </p:spPr>
      </p:pic>
    </p:spTree>
    <p:extLst>
      <p:ext uri="{BB962C8B-B14F-4D97-AF65-F5344CB8AC3E}">
        <p14:creationId xmlns:p14="http://schemas.microsoft.com/office/powerpoint/2010/main" val="3015324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Cord Prolapse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162" y="1511911"/>
            <a:ext cx="9160396" cy="4980964"/>
          </a:xfrm>
        </p:spPr>
      </p:pic>
    </p:spTree>
    <p:extLst>
      <p:ext uri="{BB962C8B-B14F-4D97-AF65-F5344CB8AC3E}">
        <p14:creationId xmlns:p14="http://schemas.microsoft.com/office/powerpoint/2010/main" val="3385934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Cord Prolapse</a:t>
            </a:r>
          </a:p>
        </p:txBody>
      </p:sp>
      <p:sp>
        <p:nvSpPr>
          <p:cNvPr id="3" name="Content Placeholder 2"/>
          <p:cNvSpPr>
            <a:spLocks noGrp="1"/>
          </p:cNvSpPr>
          <p:nvPr>
            <p:ph idx="1"/>
          </p:nvPr>
        </p:nvSpPr>
        <p:spPr/>
        <p:txBody>
          <a:bodyPr/>
          <a:lstStyle/>
          <a:p>
            <a:r>
              <a:rPr lang="en-US" dirty="0">
                <a:solidFill>
                  <a:schemeClr val="bg1"/>
                </a:solidFill>
                <a:latin typeface="Cooper Black" panose="0208090404030B020404" pitchFamily="18" charset="77"/>
              </a:rPr>
              <a:t>Emergency delivery, usually via Cesarean</a:t>
            </a:r>
          </a:p>
          <a:p>
            <a:r>
              <a:rPr lang="en-US" dirty="0">
                <a:solidFill>
                  <a:schemeClr val="bg1"/>
                </a:solidFill>
                <a:latin typeface="Cooper Black" panose="0208090404030B020404" pitchFamily="18" charset="77"/>
              </a:rPr>
              <a:t>Someone will have to elevate the presenting part off of the cord until delivery</a:t>
            </a:r>
          </a:p>
          <a:p>
            <a:r>
              <a:rPr lang="en-US" dirty="0">
                <a:solidFill>
                  <a:schemeClr val="bg1"/>
                </a:solidFill>
                <a:latin typeface="Cooper Black" panose="0208090404030B020404" pitchFamily="18" charset="77"/>
              </a:rPr>
              <a:t>Cord pulsations reassuring </a:t>
            </a:r>
          </a:p>
        </p:txBody>
      </p:sp>
    </p:spTree>
    <p:extLst>
      <p:ext uri="{BB962C8B-B14F-4D97-AF65-F5344CB8AC3E}">
        <p14:creationId xmlns:p14="http://schemas.microsoft.com/office/powerpoint/2010/main" val="47935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Stages of Birth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4604" y="1868489"/>
            <a:ext cx="4801207" cy="4257675"/>
          </a:xfrm>
        </p:spPr>
      </p:pic>
    </p:spTree>
    <p:extLst>
      <p:ext uri="{BB962C8B-B14F-4D97-AF65-F5344CB8AC3E}">
        <p14:creationId xmlns:p14="http://schemas.microsoft.com/office/powerpoint/2010/main" val="1483523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F9C7-66E7-44C8-2A4E-C7F7A50D159A}"/>
              </a:ext>
            </a:extLst>
          </p:cNvPr>
          <p:cNvSpPr>
            <a:spLocks noGrp="1"/>
          </p:cNvSpPr>
          <p:nvPr>
            <p:ph type="title"/>
          </p:nvPr>
        </p:nvSpPr>
        <p:spPr/>
        <p:txBody>
          <a:bodyPr/>
          <a:lstStyle/>
          <a:p>
            <a:r>
              <a:rPr lang="en-US" dirty="0">
                <a:solidFill>
                  <a:schemeClr val="bg1"/>
                </a:solidFill>
                <a:latin typeface="Cooper Black" panose="0208090404030B020404" pitchFamily="18" charset="77"/>
              </a:rPr>
              <a:t>Fetal Malpresentations</a:t>
            </a:r>
          </a:p>
        </p:txBody>
      </p:sp>
      <p:sp>
        <p:nvSpPr>
          <p:cNvPr id="3" name="Content Placeholder 2">
            <a:extLst>
              <a:ext uri="{FF2B5EF4-FFF2-40B4-BE49-F238E27FC236}">
                <a16:creationId xmlns:a16="http://schemas.microsoft.com/office/drawing/2014/main" id="{DD856BF5-E910-BBBC-674E-22E25715B271}"/>
              </a:ext>
            </a:extLst>
          </p:cNvPr>
          <p:cNvSpPr>
            <a:spLocks noGrp="1"/>
          </p:cNvSpPr>
          <p:nvPr>
            <p:ph idx="1"/>
          </p:nvPr>
        </p:nvSpPr>
        <p:spPr/>
        <p:txBody>
          <a:bodyPr/>
          <a:lstStyle/>
          <a:p>
            <a:r>
              <a:rPr lang="en-US" dirty="0">
                <a:solidFill>
                  <a:schemeClr val="bg1"/>
                </a:solidFill>
                <a:latin typeface="Cooper Black" panose="0208090404030B020404" pitchFamily="18" charset="77"/>
              </a:rPr>
              <a:t>High-flow oxygen to mother</a:t>
            </a:r>
          </a:p>
          <a:p>
            <a:r>
              <a:rPr lang="en-US" dirty="0">
                <a:solidFill>
                  <a:schemeClr val="bg1"/>
                </a:solidFill>
                <a:latin typeface="Cooper Black" panose="0208090404030B020404" pitchFamily="18" charset="77"/>
              </a:rPr>
              <a:t>Execute maneuvers but if not immediately successful, do not delay transport!  Get moving….but keep trying!</a:t>
            </a:r>
          </a:p>
        </p:txBody>
      </p:sp>
    </p:spTree>
    <p:extLst>
      <p:ext uri="{BB962C8B-B14F-4D97-AF65-F5344CB8AC3E}">
        <p14:creationId xmlns:p14="http://schemas.microsoft.com/office/powerpoint/2010/main" val="1682169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5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ale drawing with a cloud and text&#10;&#10;Description automatically generated">
            <a:extLst>
              <a:ext uri="{FF2B5EF4-FFF2-40B4-BE49-F238E27FC236}">
                <a16:creationId xmlns:a16="http://schemas.microsoft.com/office/drawing/2014/main" id="{56FB9D58-8D42-58B3-B09F-1D1D3B3F1474}"/>
              </a:ext>
            </a:extLst>
          </p:cNvPr>
          <p:cNvPicPr>
            <a:picLocks noGrp="1" noChangeAspect="1"/>
          </p:cNvPicPr>
          <p:nvPr>
            <p:ph idx="1"/>
          </p:nvPr>
        </p:nvPicPr>
        <p:blipFill rotWithShape="1">
          <a:blip r:embed="rId2"/>
          <a:srcRect t="6037" b="7847"/>
          <a:stretch/>
        </p:blipFill>
        <p:spPr>
          <a:xfrm>
            <a:off x="1572044" y="643467"/>
            <a:ext cx="9047911" cy="5571066"/>
          </a:xfrm>
          <a:prstGeom prst="rect">
            <a:avLst/>
          </a:prstGeom>
        </p:spPr>
      </p:pic>
    </p:spTree>
    <p:extLst>
      <p:ext uri="{BB962C8B-B14F-4D97-AF65-F5344CB8AC3E}">
        <p14:creationId xmlns:p14="http://schemas.microsoft.com/office/powerpoint/2010/main" val="1900832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9326"/>
          <a:stretch/>
        </p:blipFill>
        <p:spPr>
          <a:xfrm>
            <a:off x="-1" y="-1"/>
            <a:ext cx="11416413" cy="6858001"/>
          </a:xfrm>
          <a:prstGeom prst="rect">
            <a:avLst/>
          </a:prstGeom>
          <a:effectLst>
            <a:outerShdw blurRad="596900" dist="330200" dir="8820000" sx="87000" sy="87000" algn="ctr" rotWithShape="0">
              <a:srgbClr val="000000">
                <a:alpha val="29000"/>
              </a:srgbClr>
            </a:outerShdw>
          </a:effectLst>
        </p:spPr>
      </p:pic>
      <p:sp>
        <p:nvSpPr>
          <p:cNvPr id="13"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587" y="-1109355"/>
            <a:ext cx="4501057" cy="2661313"/>
          </a:xfrm>
        </p:spPr>
        <p:txBody>
          <a:bodyPr vert="horz" lIns="91440" tIns="45720" rIns="91440" bIns="45720" rtlCol="0" anchor="b">
            <a:normAutofit/>
          </a:bodyPr>
          <a:lstStyle/>
          <a:p>
            <a:r>
              <a:rPr lang="en-US" sz="4800" dirty="0">
                <a:solidFill>
                  <a:srgbClr val="FFFFFF"/>
                </a:solidFill>
                <a:latin typeface="Cooper Black" panose="0208090404030B020404" pitchFamily="18" charset="77"/>
              </a:rPr>
              <a:t>Postpartum Hemorrhage</a:t>
            </a:r>
          </a:p>
        </p:txBody>
      </p:sp>
    </p:spTree>
    <p:extLst>
      <p:ext uri="{BB962C8B-B14F-4D97-AF65-F5344CB8AC3E}">
        <p14:creationId xmlns:p14="http://schemas.microsoft.com/office/powerpoint/2010/main" val="253842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7E3B-4516-524E-0C38-0BD3F8F7CECE}"/>
              </a:ext>
            </a:extLst>
          </p:cNvPr>
          <p:cNvSpPr>
            <a:spLocks noGrp="1"/>
          </p:cNvSpPr>
          <p:nvPr>
            <p:ph type="title"/>
          </p:nvPr>
        </p:nvSpPr>
        <p:spPr/>
        <p:txBody>
          <a:bodyPr/>
          <a:lstStyle/>
          <a:p>
            <a:r>
              <a:rPr lang="en-US" b="1" dirty="0">
                <a:solidFill>
                  <a:schemeClr val="bg1"/>
                </a:solidFill>
                <a:latin typeface="Cooper Black" panose="0208090404030B020404" pitchFamily="18" charset="77"/>
              </a:rPr>
              <a:t>Postpartum Hemorrhage</a:t>
            </a:r>
          </a:p>
        </p:txBody>
      </p:sp>
      <p:sp>
        <p:nvSpPr>
          <p:cNvPr id="3" name="Content Placeholder 2">
            <a:extLst>
              <a:ext uri="{FF2B5EF4-FFF2-40B4-BE49-F238E27FC236}">
                <a16:creationId xmlns:a16="http://schemas.microsoft.com/office/drawing/2014/main" id="{7DAC62DD-F51A-5AB5-8B2B-F5177DB811CA}"/>
              </a:ext>
            </a:extLst>
          </p:cNvPr>
          <p:cNvSpPr>
            <a:spLocks noGrp="1"/>
          </p:cNvSpPr>
          <p:nvPr>
            <p:ph idx="1"/>
          </p:nvPr>
        </p:nvSpPr>
        <p:spPr/>
        <p:txBody>
          <a:bodyPr/>
          <a:lstStyle/>
          <a:p>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Childbirth should not be a gigantic bloodbath.</a:t>
            </a:r>
          </a:p>
          <a:p>
            <a:pPr marL="0" indent="0">
              <a:buNone/>
            </a:pPr>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Usually occurs within the first day of a birth, but can be days or even weeks after the birth</a:t>
            </a:r>
          </a:p>
          <a:p>
            <a:endParaRPr lang="en-US" dirty="0"/>
          </a:p>
        </p:txBody>
      </p:sp>
    </p:spTree>
    <p:extLst>
      <p:ext uri="{BB962C8B-B14F-4D97-AF65-F5344CB8AC3E}">
        <p14:creationId xmlns:p14="http://schemas.microsoft.com/office/powerpoint/2010/main" val="2759876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Postpartum Hemorrhage</a:t>
            </a:r>
          </a:p>
        </p:txBody>
      </p:sp>
      <p:sp>
        <p:nvSpPr>
          <p:cNvPr id="3" name="Content Placeholder 2"/>
          <p:cNvSpPr>
            <a:spLocks noGrp="1"/>
          </p:cNvSpPr>
          <p:nvPr>
            <p:ph idx="1"/>
          </p:nvPr>
        </p:nvSpPr>
        <p:spPr/>
        <p:txBody>
          <a:bodyPr/>
          <a:lstStyle/>
          <a:p>
            <a:r>
              <a:rPr lang="en-US" dirty="0">
                <a:solidFill>
                  <a:schemeClr val="bg1"/>
                </a:solidFill>
                <a:latin typeface="Cooper Black" panose="0208090404030B020404" pitchFamily="18" charset="77"/>
              </a:rPr>
              <a:t>Significant cause of maternal mortality, particularly in the developing world</a:t>
            </a:r>
          </a:p>
          <a:p>
            <a:pPr lvl="1"/>
            <a:r>
              <a:rPr lang="en-US" dirty="0">
                <a:solidFill>
                  <a:schemeClr val="bg1"/>
                </a:solidFill>
                <a:latin typeface="Cooper Black" panose="0208090404030B020404" pitchFamily="18" charset="77"/>
              </a:rPr>
              <a:t>Fifteen percent of maternal deaths in USA</a:t>
            </a:r>
          </a:p>
          <a:p>
            <a:r>
              <a:rPr lang="en-US" dirty="0">
                <a:solidFill>
                  <a:schemeClr val="bg1"/>
                </a:solidFill>
                <a:latin typeface="Cooper Black" panose="0208090404030B020404" pitchFamily="18" charset="77"/>
              </a:rPr>
              <a:t>Any degree of bleeding that threatens the patient’s hemodynamic stability (Society of Ob-Gyns of Canada)</a:t>
            </a:r>
          </a:p>
        </p:txBody>
      </p:sp>
    </p:spTree>
    <p:extLst>
      <p:ext uri="{BB962C8B-B14F-4D97-AF65-F5344CB8AC3E}">
        <p14:creationId xmlns:p14="http://schemas.microsoft.com/office/powerpoint/2010/main" val="305815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Postpartum Hemorrhage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0708" y="1647719"/>
            <a:ext cx="8802005" cy="4972766"/>
          </a:xfrm>
        </p:spPr>
      </p:pic>
    </p:spTree>
    <p:extLst>
      <p:ext uri="{BB962C8B-B14F-4D97-AF65-F5344CB8AC3E}">
        <p14:creationId xmlns:p14="http://schemas.microsoft.com/office/powerpoint/2010/main" val="1688167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Uterine </a:t>
            </a:r>
            <a:r>
              <a:rPr lang="en-US" dirty="0" err="1">
                <a:solidFill>
                  <a:schemeClr val="bg1"/>
                </a:solidFill>
                <a:latin typeface="Cooper Black" panose="0208090404030B020404" pitchFamily="18" charset="77"/>
              </a:rPr>
              <a:t>Atony</a:t>
            </a:r>
            <a:endParaRPr lang="en-US" dirty="0">
              <a:solidFill>
                <a:schemeClr val="bg1"/>
              </a:solidFill>
              <a:latin typeface="Cooper Black" panose="0208090404030B020404" pitchFamily="18" charset="77"/>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969" y="1633538"/>
            <a:ext cx="9295194" cy="5099447"/>
          </a:xfrm>
        </p:spPr>
      </p:pic>
    </p:spTree>
    <p:extLst>
      <p:ext uri="{BB962C8B-B14F-4D97-AF65-F5344CB8AC3E}">
        <p14:creationId xmlns:p14="http://schemas.microsoft.com/office/powerpoint/2010/main" val="3245039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61F1-8973-703B-19A6-E2656E23E606}"/>
              </a:ext>
            </a:extLst>
          </p:cNvPr>
          <p:cNvSpPr>
            <a:spLocks noGrp="1"/>
          </p:cNvSpPr>
          <p:nvPr>
            <p:ph type="title"/>
          </p:nvPr>
        </p:nvSpPr>
        <p:spPr>
          <a:xfrm>
            <a:off x="209299" y="189247"/>
            <a:ext cx="11773402" cy="1325563"/>
          </a:xfrm>
        </p:spPr>
        <p:txBody>
          <a:bodyPr/>
          <a:lstStyle/>
          <a:p>
            <a:r>
              <a:rPr lang="en-US" b="1" dirty="0">
                <a:solidFill>
                  <a:schemeClr val="bg1"/>
                </a:solidFill>
                <a:latin typeface="Cooper Black" panose="0208090404030B020404" pitchFamily="18" charset="77"/>
              </a:rPr>
              <a:t>Recognizing Postpartum Hemorrhage</a:t>
            </a:r>
          </a:p>
        </p:txBody>
      </p:sp>
      <p:pic>
        <p:nvPicPr>
          <p:cNvPr id="6" name="Content Placeholder 5" descr="A blood on a table&#10;&#10;Description automatically generated with medium confidence">
            <a:extLst>
              <a:ext uri="{FF2B5EF4-FFF2-40B4-BE49-F238E27FC236}">
                <a16:creationId xmlns:a16="http://schemas.microsoft.com/office/drawing/2014/main" id="{086C25C4-4147-828D-4D8F-96365493CD4F}"/>
              </a:ext>
            </a:extLst>
          </p:cNvPr>
          <p:cNvPicPr>
            <a:picLocks noGrp="1" noChangeAspect="1"/>
          </p:cNvPicPr>
          <p:nvPr>
            <p:ph idx="1"/>
          </p:nvPr>
        </p:nvPicPr>
        <p:blipFill>
          <a:blip r:embed="rId2"/>
          <a:stretch>
            <a:fillRect/>
          </a:stretch>
        </p:blipFill>
        <p:spPr>
          <a:xfrm>
            <a:off x="2163233" y="1204515"/>
            <a:ext cx="7537980" cy="5653485"/>
          </a:xfrm>
        </p:spPr>
      </p:pic>
    </p:spTree>
    <p:extLst>
      <p:ext uri="{BB962C8B-B14F-4D97-AF65-F5344CB8AC3E}">
        <p14:creationId xmlns:p14="http://schemas.microsoft.com/office/powerpoint/2010/main" val="37506356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ACF6-0387-DA7A-EE0D-9EEA4152A62E}"/>
              </a:ext>
            </a:extLst>
          </p:cNvPr>
          <p:cNvSpPr>
            <a:spLocks noGrp="1"/>
          </p:cNvSpPr>
          <p:nvPr>
            <p:ph type="title"/>
          </p:nvPr>
        </p:nvSpPr>
        <p:spPr>
          <a:xfrm>
            <a:off x="838200" y="365125"/>
            <a:ext cx="11220450" cy="1325563"/>
          </a:xfrm>
        </p:spPr>
        <p:txBody>
          <a:bodyPr/>
          <a:lstStyle/>
          <a:p>
            <a:r>
              <a:rPr lang="en-US" b="1" dirty="0">
                <a:solidFill>
                  <a:schemeClr val="bg1"/>
                </a:solidFill>
                <a:latin typeface="Cooper Black" panose="0208090404030B020404" pitchFamily="18" charset="77"/>
              </a:rPr>
              <a:t>Recognizing Postpartum Hemorrhage</a:t>
            </a:r>
            <a:endParaRPr lang="en-US" b="1" dirty="0">
              <a:latin typeface="Cambria" panose="02040503050406030204" pitchFamily="18" charset="0"/>
            </a:endParaRPr>
          </a:p>
        </p:txBody>
      </p:sp>
      <p:sp>
        <p:nvSpPr>
          <p:cNvPr id="8" name="Content Placeholder 7">
            <a:extLst>
              <a:ext uri="{FF2B5EF4-FFF2-40B4-BE49-F238E27FC236}">
                <a16:creationId xmlns:a16="http://schemas.microsoft.com/office/drawing/2014/main" id="{BED5FCC5-96F1-59D7-6C8A-95088384285D}"/>
              </a:ext>
            </a:extLst>
          </p:cNvPr>
          <p:cNvSpPr>
            <a:spLocks noGrp="1"/>
          </p:cNvSpPr>
          <p:nvPr>
            <p:ph idx="1"/>
          </p:nvPr>
        </p:nvSpPr>
        <p:spPr/>
        <p:txBody>
          <a:bodyPr/>
          <a:lstStyle/>
          <a:p>
            <a:r>
              <a:rPr lang="en-US" dirty="0">
                <a:solidFill>
                  <a:schemeClr val="bg1"/>
                </a:solidFill>
                <a:latin typeface="Cooper Black" panose="0208090404030B020404" pitchFamily="18" charset="77"/>
              </a:rPr>
              <a:t>After delivery, bleeding should slow and stop</a:t>
            </a:r>
          </a:p>
          <a:p>
            <a:pPr lvl="1"/>
            <a:r>
              <a:rPr lang="en-US" dirty="0">
                <a:solidFill>
                  <a:schemeClr val="bg1"/>
                </a:solidFill>
                <a:latin typeface="Cooper Black" panose="0208090404030B020404" pitchFamily="18" charset="77"/>
              </a:rPr>
              <a:t>Any ongoing bleeding is concerning</a:t>
            </a:r>
          </a:p>
          <a:p>
            <a:r>
              <a:rPr lang="en-US" dirty="0">
                <a:solidFill>
                  <a:schemeClr val="bg1"/>
                </a:solidFill>
                <a:latin typeface="Cooper Black" panose="0208090404030B020404" pitchFamily="18" charset="77"/>
              </a:rPr>
              <a:t>Vital sign changes</a:t>
            </a:r>
          </a:p>
          <a:p>
            <a:r>
              <a:rPr lang="en-US" dirty="0">
                <a:solidFill>
                  <a:schemeClr val="bg1"/>
                </a:solidFill>
                <a:latin typeface="Cooper Black" panose="0208090404030B020404" pitchFamily="18" charset="77"/>
              </a:rPr>
              <a:t>Quantitative Blood Loss (QBL)</a:t>
            </a:r>
          </a:p>
        </p:txBody>
      </p:sp>
    </p:spTree>
    <p:extLst>
      <p:ext uri="{BB962C8B-B14F-4D97-AF65-F5344CB8AC3E}">
        <p14:creationId xmlns:p14="http://schemas.microsoft.com/office/powerpoint/2010/main" val="1048468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1659-6018-DBBC-7FAC-6CA9EEFCF99D}"/>
              </a:ext>
            </a:extLst>
          </p:cNvPr>
          <p:cNvSpPr>
            <a:spLocks noGrp="1"/>
          </p:cNvSpPr>
          <p:nvPr>
            <p:ph type="title"/>
          </p:nvPr>
        </p:nvSpPr>
        <p:spPr>
          <a:xfrm>
            <a:off x="485775" y="365125"/>
            <a:ext cx="11572875" cy="1325563"/>
          </a:xfrm>
        </p:spPr>
        <p:txBody>
          <a:bodyPr/>
          <a:lstStyle/>
          <a:p>
            <a:r>
              <a:rPr lang="en-US" b="1" dirty="0">
                <a:solidFill>
                  <a:schemeClr val="bg1"/>
                </a:solidFill>
                <a:latin typeface="Cooper Black" panose="0208090404030B020404" pitchFamily="18" charset="77"/>
              </a:rPr>
              <a:t>Recognizing Postpartum Hemorrhage</a:t>
            </a:r>
            <a:endParaRPr lang="en-US" dirty="0"/>
          </a:p>
        </p:txBody>
      </p:sp>
      <p:sp>
        <p:nvSpPr>
          <p:cNvPr id="3" name="Content Placeholder 2">
            <a:extLst>
              <a:ext uri="{FF2B5EF4-FFF2-40B4-BE49-F238E27FC236}">
                <a16:creationId xmlns:a16="http://schemas.microsoft.com/office/drawing/2014/main" id="{4E9EA4B6-80BB-51E2-A2CD-3DA7F656E299}"/>
              </a:ext>
            </a:extLst>
          </p:cNvPr>
          <p:cNvSpPr>
            <a:spLocks noGrp="1"/>
          </p:cNvSpPr>
          <p:nvPr>
            <p:ph idx="1"/>
          </p:nvPr>
        </p:nvSpPr>
        <p:spPr/>
        <p:txBody>
          <a:bodyPr/>
          <a:lstStyle/>
          <a:p>
            <a:r>
              <a:rPr lang="en-US" dirty="0">
                <a:solidFill>
                  <a:schemeClr val="bg1"/>
                </a:solidFill>
                <a:latin typeface="Cooper Black" panose="0208090404030B020404" pitchFamily="18" charset="77"/>
              </a:rPr>
              <a:t>Quantitative Blood Loss</a:t>
            </a:r>
          </a:p>
          <a:p>
            <a:pPr lvl="1"/>
            <a:r>
              <a:rPr lang="en-US" dirty="0">
                <a:solidFill>
                  <a:schemeClr val="bg1"/>
                </a:solidFill>
                <a:latin typeface="Cooper Black" panose="0208090404030B020404" pitchFamily="18" charset="77"/>
              </a:rPr>
              <a:t>Save all the bloody stuff and transport to the hospital with the patient</a:t>
            </a:r>
          </a:p>
          <a:p>
            <a:pPr lvl="2"/>
            <a:r>
              <a:rPr lang="en-US" dirty="0">
                <a:solidFill>
                  <a:schemeClr val="bg1"/>
                </a:solidFill>
                <a:latin typeface="Cooper Black" panose="0208090404030B020404" pitchFamily="18" charset="77"/>
              </a:rPr>
              <a:t>Sheets</a:t>
            </a:r>
          </a:p>
          <a:p>
            <a:pPr lvl="2"/>
            <a:r>
              <a:rPr lang="en-US" dirty="0" err="1">
                <a:solidFill>
                  <a:schemeClr val="bg1"/>
                </a:solidFill>
                <a:latin typeface="Cooper Black" panose="0208090404030B020404" pitchFamily="18" charset="77"/>
              </a:rPr>
              <a:t>Chux</a:t>
            </a:r>
            <a:r>
              <a:rPr lang="en-US" dirty="0">
                <a:solidFill>
                  <a:schemeClr val="bg1"/>
                </a:solidFill>
                <a:latin typeface="Cooper Black" panose="0208090404030B020404" pitchFamily="18" charset="77"/>
              </a:rPr>
              <a:t> pads</a:t>
            </a:r>
          </a:p>
          <a:p>
            <a:pPr lvl="2"/>
            <a:r>
              <a:rPr lang="en-US" dirty="0">
                <a:solidFill>
                  <a:schemeClr val="bg1"/>
                </a:solidFill>
                <a:latin typeface="Cooper Black" panose="0208090404030B020404" pitchFamily="18" charset="77"/>
              </a:rPr>
              <a:t>Trauma dressings</a:t>
            </a:r>
          </a:p>
          <a:p>
            <a:pPr lvl="2"/>
            <a:r>
              <a:rPr lang="en-US" dirty="0">
                <a:solidFill>
                  <a:schemeClr val="bg1"/>
                </a:solidFill>
                <a:latin typeface="Cooper Black" panose="0208090404030B020404" pitchFamily="18" charset="77"/>
              </a:rPr>
              <a:t>Patient’s clothing</a:t>
            </a:r>
          </a:p>
        </p:txBody>
      </p:sp>
    </p:spTree>
    <p:extLst>
      <p:ext uri="{BB962C8B-B14F-4D97-AF65-F5344CB8AC3E}">
        <p14:creationId xmlns:p14="http://schemas.microsoft.com/office/powerpoint/2010/main" val="198772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Cooper Black" panose="0208090404030B020404" pitchFamily="18" charset="77"/>
              </a:rPr>
              <a:t>Cardinal Movements of Labor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7171" y="1457332"/>
            <a:ext cx="3517658" cy="5224996"/>
          </a:xfrm>
        </p:spPr>
      </p:pic>
    </p:spTree>
    <p:extLst>
      <p:ext uri="{BB962C8B-B14F-4D97-AF65-F5344CB8AC3E}">
        <p14:creationId xmlns:p14="http://schemas.microsoft.com/office/powerpoint/2010/main" val="1687243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852C-5177-C03C-8861-323D867C961D}"/>
              </a:ext>
            </a:extLst>
          </p:cNvPr>
          <p:cNvSpPr>
            <a:spLocks noGrp="1"/>
          </p:cNvSpPr>
          <p:nvPr>
            <p:ph type="title"/>
          </p:nvPr>
        </p:nvSpPr>
        <p:spPr/>
        <p:txBody>
          <a:bodyPr/>
          <a:lstStyle/>
          <a:p>
            <a:r>
              <a:rPr lang="en-US" dirty="0">
                <a:solidFill>
                  <a:schemeClr val="bg1"/>
                </a:solidFill>
                <a:latin typeface="Cooper Black" panose="0208090404030B020404" pitchFamily="18" charset="77"/>
              </a:rPr>
              <a:t>If Ongoing Blood Loss After Delivery, It’s Time to Act</a:t>
            </a:r>
          </a:p>
        </p:txBody>
      </p:sp>
      <p:sp>
        <p:nvSpPr>
          <p:cNvPr id="3" name="Content Placeholder 2">
            <a:extLst>
              <a:ext uri="{FF2B5EF4-FFF2-40B4-BE49-F238E27FC236}">
                <a16:creationId xmlns:a16="http://schemas.microsoft.com/office/drawing/2014/main" id="{CE6BE947-E4C1-4FDF-9622-EA3F2E6F7A12}"/>
              </a:ext>
            </a:extLst>
          </p:cNvPr>
          <p:cNvSpPr>
            <a:spLocks noGrp="1"/>
          </p:cNvSpPr>
          <p:nvPr>
            <p:ph idx="1"/>
          </p:nvPr>
        </p:nvSpPr>
        <p:spPr/>
        <p:txBody>
          <a:bodyPr/>
          <a:lstStyle/>
          <a:p>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Get the uterus to contract</a:t>
            </a:r>
          </a:p>
          <a:p>
            <a:pPr lvl="1"/>
            <a:r>
              <a:rPr lang="en-US" dirty="0">
                <a:solidFill>
                  <a:schemeClr val="bg1"/>
                </a:solidFill>
                <a:latin typeface="Cooper Black" panose="0208090404030B020404" pitchFamily="18" charset="77"/>
              </a:rPr>
              <a:t>Manually</a:t>
            </a:r>
          </a:p>
          <a:p>
            <a:pPr lvl="1"/>
            <a:r>
              <a:rPr lang="en-US" dirty="0">
                <a:solidFill>
                  <a:schemeClr val="bg1"/>
                </a:solidFill>
                <a:latin typeface="Cooper Black" panose="0208090404030B020404" pitchFamily="18" charset="77"/>
              </a:rPr>
              <a:t>Pharmacologically</a:t>
            </a:r>
          </a:p>
          <a:p>
            <a:pPr marL="457200" lvl="1" indent="0">
              <a:buNone/>
            </a:pPr>
            <a:endParaRPr lang="en-US" dirty="0">
              <a:solidFill>
                <a:schemeClr val="bg1"/>
              </a:solidFill>
              <a:latin typeface="Cooper Black" panose="0208090404030B020404" pitchFamily="18" charset="77"/>
            </a:endParaRPr>
          </a:p>
          <a:p>
            <a:r>
              <a:rPr lang="en-US" dirty="0">
                <a:solidFill>
                  <a:schemeClr val="bg1"/>
                </a:solidFill>
                <a:latin typeface="Cooper Black" panose="0208090404030B020404" pitchFamily="18" charset="77"/>
              </a:rPr>
              <a:t>Tip the balance of coagulation – clot breakdown towards coagulation</a:t>
            </a:r>
          </a:p>
        </p:txBody>
      </p:sp>
    </p:spTree>
    <p:extLst>
      <p:ext uri="{BB962C8B-B14F-4D97-AF65-F5344CB8AC3E}">
        <p14:creationId xmlns:p14="http://schemas.microsoft.com/office/powerpoint/2010/main" val="172191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ed&#10;&#10;Description automatically generated">
            <a:extLst>
              <a:ext uri="{FF2B5EF4-FFF2-40B4-BE49-F238E27FC236}">
                <a16:creationId xmlns:a16="http://schemas.microsoft.com/office/drawing/2014/main" id="{DC420E65-D32D-53FD-BA03-01B6EE588631}"/>
              </a:ext>
            </a:extLst>
          </p:cNvPr>
          <p:cNvPicPr>
            <a:picLocks noGrp="1" noChangeAspect="1"/>
          </p:cNvPicPr>
          <p:nvPr>
            <p:ph idx="1"/>
          </p:nvPr>
        </p:nvPicPr>
        <p:blipFill>
          <a:blip r:embed="rId2"/>
          <a:stretch>
            <a:fillRect/>
          </a:stretch>
        </p:blipFill>
        <p:spPr>
          <a:xfrm>
            <a:off x="6558131" y="1265179"/>
            <a:ext cx="5633869" cy="5003106"/>
          </a:xfrm>
        </p:spPr>
      </p:pic>
      <p:sp>
        <p:nvSpPr>
          <p:cNvPr id="3" name="TextBox 2">
            <a:extLst>
              <a:ext uri="{FF2B5EF4-FFF2-40B4-BE49-F238E27FC236}">
                <a16:creationId xmlns:a16="http://schemas.microsoft.com/office/drawing/2014/main" id="{7F245743-97F3-993B-C2E2-85051F894F0A}"/>
              </a:ext>
            </a:extLst>
          </p:cNvPr>
          <p:cNvSpPr txBox="1"/>
          <p:nvPr/>
        </p:nvSpPr>
        <p:spPr>
          <a:xfrm>
            <a:off x="821142" y="2643347"/>
            <a:ext cx="4812728" cy="2246769"/>
          </a:xfrm>
          <a:prstGeom prst="rect">
            <a:avLst/>
          </a:prstGeom>
          <a:noFill/>
        </p:spPr>
        <p:txBody>
          <a:bodyPr wrap="square" rtlCol="0">
            <a:spAutoFit/>
          </a:bodyPr>
          <a:lstStyle/>
          <a:p>
            <a:pPr algn="ctr"/>
            <a:r>
              <a:rPr lang="en-US" sz="4800" b="1" i="1" dirty="0">
                <a:solidFill>
                  <a:schemeClr val="accent3">
                    <a:lumMod val="20000"/>
                    <a:lumOff val="80000"/>
                  </a:schemeClr>
                </a:solidFill>
              </a:rPr>
              <a:t>“You ain’t pettin’ a puppy….”</a:t>
            </a:r>
          </a:p>
          <a:p>
            <a:pPr algn="r"/>
            <a:endParaRPr lang="en-US" sz="2200" b="1" dirty="0"/>
          </a:p>
          <a:p>
            <a:pPr algn="r"/>
            <a:r>
              <a:rPr lang="en-US" sz="2200" b="1" dirty="0">
                <a:solidFill>
                  <a:schemeClr val="accent3">
                    <a:lumMod val="20000"/>
                    <a:lumOff val="80000"/>
                  </a:schemeClr>
                </a:solidFill>
              </a:rPr>
              <a:t>- Nancy Bryant, MD</a:t>
            </a:r>
          </a:p>
        </p:txBody>
      </p:sp>
      <p:sp>
        <p:nvSpPr>
          <p:cNvPr id="4" name="Title 1">
            <a:extLst>
              <a:ext uri="{FF2B5EF4-FFF2-40B4-BE49-F238E27FC236}">
                <a16:creationId xmlns:a16="http://schemas.microsoft.com/office/drawing/2014/main" id="{219D6A6F-500F-3F09-8C88-2EF6C916F31E}"/>
              </a:ext>
            </a:extLst>
          </p:cNvPr>
          <p:cNvSpPr txBox="1">
            <a:spLocks/>
          </p:cNvSpPr>
          <p:nvPr/>
        </p:nvSpPr>
        <p:spPr>
          <a:xfrm>
            <a:off x="157331" y="162671"/>
            <a:ext cx="118727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Cooper Black" panose="0208090404030B020404" pitchFamily="18" charset="77"/>
              </a:rPr>
              <a:t>Get the Uterus to Contract: Manually</a:t>
            </a:r>
          </a:p>
        </p:txBody>
      </p:sp>
      <p:sp>
        <p:nvSpPr>
          <p:cNvPr id="2" name="TextBox 1">
            <a:extLst>
              <a:ext uri="{FF2B5EF4-FFF2-40B4-BE49-F238E27FC236}">
                <a16:creationId xmlns:a16="http://schemas.microsoft.com/office/drawing/2014/main" id="{F5E8174E-E19D-45A0-DED2-00423E912E1A}"/>
              </a:ext>
            </a:extLst>
          </p:cNvPr>
          <p:cNvSpPr txBox="1"/>
          <p:nvPr/>
        </p:nvSpPr>
        <p:spPr>
          <a:xfrm>
            <a:off x="2015075" y="1604125"/>
            <a:ext cx="2720617" cy="461665"/>
          </a:xfrm>
          <a:prstGeom prst="rect">
            <a:avLst/>
          </a:prstGeom>
          <a:noFill/>
        </p:spPr>
        <p:txBody>
          <a:bodyPr wrap="none" rtlCol="0">
            <a:spAutoFit/>
          </a:bodyPr>
          <a:lstStyle/>
          <a:p>
            <a:r>
              <a:rPr lang="en-US" sz="2400" dirty="0">
                <a:solidFill>
                  <a:schemeClr val="bg1"/>
                </a:solidFill>
                <a:latin typeface="Cooper Black" panose="0208090404030B020404" pitchFamily="18" charset="77"/>
              </a:rPr>
              <a:t>Uterine Massage</a:t>
            </a:r>
          </a:p>
        </p:txBody>
      </p:sp>
    </p:spTree>
    <p:extLst>
      <p:ext uri="{BB962C8B-B14F-4D97-AF65-F5344CB8AC3E}">
        <p14:creationId xmlns:p14="http://schemas.microsoft.com/office/powerpoint/2010/main" val="113333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F5D540-987E-3B5B-7768-F437112307C6}"/>
              </a:ext>
            </a:extLst>
          </p:cNvPr>
          <p:cNvSpPr>
            <a:spLocks noGrp="1"/>
          </p:cNvSpPr>
          <p:nvPr>
            <p:ph type="title"/>
          </p:nvPr>
        </p:nvSpPr>
        <p:spPr>
          <a:xfrm>
            <a:off x="503872" y="128588"/>
            <a:ext cx="11269028" cy="1325563"/>
          </a:xfrm>
        </p:spPr>
        <p:txBody>
          <a:bodyPr/>
          <a:lstStyle/>
          <a:p>
            <a:r>
              <a:rPr lang="en-US" b="1" dirty="0">
                <a:solidFill>
                  <a:schemeClr val="bg1"/>
                </a:solidFill>
                <a:latin typeface="Cooper Black" panose="0208090404030B020404" pitchFamily="18" charset="77"/>
              </a:rPr>
              <a:t>Get the Uterus to Contract: </a:t>
            </a:r>
            <a:r>
              <a:rPr lang="en-US" b="1" dirty="0" err="1">
                <a:solidFill>
                  <a:schemeClr val="bg1"/>
                </a:solidFill>
                <a:latin typeface="Cooper Black" panose="0208090404030B020404" pitchFamily="18" charset="77"/>
              </a:rPr>
              <a:t>Pharmacologicallly</a:t>
            </a:r>
            <a:endParaRPr lang="en-US" b="1" dirty="0">
              <a:solidFill>
                <a:schemeClr val="bg1"/>
              </a:solidFill>
              <a:latin typeface="Cooper Black" panose="0208090404030B020404" pitchFamily="18" charset="77"/>
            </a:endParaRPr>
          </a:p>
        </p:txBody>
      </p:sp>
      <p:pic>
        <p:nvPicPr>
          <p:cNvPr id="4" name="Content Placeholder 4" descr="A bottle of alcohol&#10;&#10;Description automatically generated with low confidence">
            <a:extLst>
              <a:ext uri="{FF2B5EF4-FFF2-40B4-BE49-F238E27FC236}">
                <a16:creationId xmlns:a16="http://schemas.microsoft.com/office/drawing/2014/main" id="{C604D489-73F8-E513-8ED3-D6B1A4C0E6F6}"/>
              </a:ext>
            </a:extLst>
          </p:cNvPr>
          <p:cNvPicPr>
            <a:picLocks noGrp="1" noChangeAspect="1"/>
          </p:cNvPicPr>
          <p:nvPr>
            <p:ph idx="1"/>
          </p:nvPr>
        </p:nvPicPr>
        <p:blipFill>
          <a:blip r:embed="rId2"/>
          <a:stretch>
            <a:fillRect/>
          </a:stretch>
        </p:blipFill>
        <p:spPr>
          <a:xfrm>
            <a:off x="1995037" y="1825624"/>
            <a:ext cx="8201926" cy="4903787"/>
          </a:xfrm>
        </p:spPr>
      </p:pic>
      <p:sp>
        <p:nvSpPr>
          <p:cNvPr id="6" name="TextBox 5">
            <a:extLst>
              <a:ext uri="{FF2B5EF4-FFF2-40B4-BE49-F238E27FC236}">
                <a16:creationId xmlns:a16="http://schemas.microsoft.com/office/drawing/2014/main" id="{345B61C9-8EAF-7DEE-7228-BF219FC65944}"/>
              </a:ext>
            </a:extLst>
          </p:cNvPr>
          <p:cNvSpPr txBox="1"/>
          <p:nvPr/>
        </p:nvSpPr>
        <p:spPr>
          <a:xfrm>
            <a:off x="2143125" y="3077188"/>
            <a:ext cx="2395207" cy="1200329"/>
          </a:xfrm>
          <a:prstGeom prst="rect">
            <a:avLst/>
          </a:prstGeom>
          <a:noFill/>
        </p:spPr>
        <p:txBody>
          <a:bodyPr wrap="none" rtlCol="0">
            <a:spAutoFit/>
          </a:bodyPr>
          <a:lstStyle/>
          <a:p>
            <a:r>
              <a:rPr lang="en-US" dirty="0"/>
              <a:t>Can also be released</a:t>
            </a:r>
          </a:p>
          <a:p>
            <a:r>
              <a:rPr lang="en-US" dirty="0"/>
              <a:t>endogenously through</a:t>
            </a:r>
          </a:p>
          <a:p>
            <a:r>
              <a:rPr lang="en-US" dirty="0"/>
              <a:t>breastfeeding or </a:t>
            </a:r>
          </a:p>
          <a:p>
            <a:r>
              <a:rPr lang="en-US" dirty="0"/>
              <a:t>pumping</a:t>
            </a:r>
          </a:p>
        </p:txBody>
      </p:sp>
    </p:spTree>
    <p:extLst>
      <p:ext uri="{BB962C8B-B14F-4D97-AF65-F5344CB8AC3E}">
        <p14:creationId xmlns:p14="http://schemas.microsoft.com/office/powerpoint/2010/main" val="218548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624D-89AB-2D28-23EB-19D86403DF3A}"/>
              </a:ext>
            </a:extLst>
          </p:cNvPr>
          <p:cNvSpPr>
            <a:spLocks noGrp="1"/>
          </p:cNvSpPr>
          <p:nvPr>
            <p:ph type="title"/>
          </p:nvPr>
        </p:nvSpPr>
        <p:spPr/>
        <p:txBody>
          <a:bodyPr/>
          <a:lstStyle/>
          <a:p>
            <a:r>
              <a:rPr lang="en-US" dirty="0">
                <a:solidFill>
                  <a:schemeClr val="bg1"/>
                </a:solidFill>
                <a:latin typeface="Cooper Black" panose="0208090404030B020404" pitchFamily="18" charset="77"/>
              </a:rPr>
              <a:t>Shift the Balance</a:t>
            </a:r>
          </a:p>
        </p:txBody>
      </p:sp>
      <p:pic>
        <p:nvPicPr>
          <p:cNvPr id="9" name="Content Placeholder 8" descr="A picture containing text&#10;&#10;Description automatically generated">
            <a:extLst>
              <a:ext uri="{FF2B5EF4-FFF2-40B4-BE49-F238E27FC236}">
                <a16:creationId xmlns:a16="http://schemas.microsoft.com/office/drawing/2014/main" id="{69A37BFF-27D4-46C2-B695-941A3CEB20EB}"/>
              </a:ext>
            </a:extLst>
          </p:cNvPr>
          <p:cNvPicPr>
            <a:picLocks noGrp="1" noChangeAspect="1"/>
          </p:cNvPicPr>
          <p:nvPr>
            <p:ph idx="1"/>
          </p:nvPr>
        </p:nvPicPr>
        <p:blipFill rotWithShape="1">
          <a:blip r:embed="rId2"/>
          <a:srcRect l="1" r="15495" b="8700"/>
          <a:stretch/>
        </p:blipFill>
        <p:spPr>
          <a:xfrm>
            <a:off x="9158471" y="4324459"/>
            <a:ext cx="1705894" cy="1691330"/>
          </a:xfrm>
        </p:spPr>
      </p:pic>
      <p:cxnSp>
        <p:nvCxnSpPr>
          <p:cNvPr id="5" name="Straight Connector 4">
            <a:extLst>
              <a:ext uri="{FF2B5EF4-FFF2-40B4-BE49-F238E27FC236}">
                <a16:creationId xmlns:a16="http://schemas.microsoft.com/office/drawing/2014/main" id="{C3B767CB-9C55-CCE1-0CB2-14346AC25717}"/>
              </a:ext>
            </a:extLst>
          </p:cNvPr>
          <p:cNvCxnSpPr>
            <a:cxnSpLocks/>
          </p:cNvCxnSpPr>
          <p:nvPr/>
        </p:nvCxnSpPr>
        <p:spPr>
          <a:xfrm rot="900000">
            <a:off x="2143626" y="3537284"/>
            <a:ext cx="790474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riangle 5">
            <a:extLst>
              <a:ext uri="{FF2B5EF4-FFF2-40B4-BE49-F238E27FC236}">
                <a16:creationId xmlns:a16="http://schemas.microsoft.com/office/drawing/2014/main" id="{4AD79FBB-F6E6-8435-217C-9A2AFD38FD66}"/>
              </a:ext>
            </a:extLst>
          </p:cNvPr>
          <p:cNvSpPr/>
          <p:nvPr/>
        </p:nvSpPr>
        <p:spPr>
          <a:xfrm>
            <a:off x="5245768" y="3672222"/>
            <a:ext cx="1060704" cy="914400"/>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B02F07-263C-EC67-6F3D-5B3AA6424C71}"/>
              </a:ext>
            </a:extLst>
          </p:cNvPr>
          <p:cNvSpPr txBox="1"/>
          <p:nvPr/>
        </p:nvSpPr>
        <p:spPr>
          <a:xfrm>
            <a:off x="1485900" y="1917845"/>
            <a:ext cx="2009663" cy="369332"/>
          </a:xfrm>
          <a:prstGeom prst="rect">
            <a:avLst/>
          </a:prstGeom>
          <a:noFill/>
        </p:spPr>
        <p:txBody>
          <a:bodyPr wrap="square" rtlCol="0">
            <a:spAutoFit/>
          </a:bodyPr>
          <a:lstStyle/>
          <a:p>
            <a:r>
              <a:rPr lang="en-US" dirty="0">
                <a:solidFill>
                  <a:schemeClr val="bg1"/>
                </a:solidFill>
                <a:latin typeface="Cooper Black" panose="0208090404030B020404" pitchFamily="18" charset="77"/>
              </a:rPr>
              <a:t>Clot Formation </a:t>
            </a:r>
          </a:p>
        </p:txBody>
      </p:sp>
      <p:sp>
        <p:nvSpPr>
          <p:cNvPr id="8" name="TextBox 7">
            <a:extLst>
              <a:ext uri="{FF2B5EF4-FFF2-40B4-BE49-F238E27FC236}">
                <a16:creationId xmlns:a16="http://schemas.microsoft.com/office/drawing/2014/main" id="{02882C35-D84A-1A5A-39BE-8B742B3260F4}"/>
              </a:ext>
            </a:extLst>
          </p:cNvPr>
          <p:cNvSpPr txBox="1"/>
          <p:nvPr/>
        </p:nvSpPr>
        <p:spPr>
          <a:xfrm>
            <a:off x="9264996" y="3678128"/>
            <a:ext cx="1893542" cy="646331"/>
          </a:xfrm>
          <a:prstGeom prst="rect">
            <a:avLst/>
          </a:prstGeom>
          <a:noFill/>
        </p:spPr>
        <p:txBody>
          <a:bodyPr wrap="square" rtlCol="0">
            <a:spAutoFit/>
          </a:bodyPr>
          <a:lstStyle/>
          <a:p>
            <a:r>
              <a:rPr lang="en-US" dirty="0">
                <a:solidFill>
                  <a:schemeClr val="bg1"/>
                </a:solidFill>
                <a:latin typeface="Cooper Black" panose="0208090404030B020404" pitchFamily="18" charset="77"/>
              </a:rPr>
              <a:t>Clot Breakdown </a:t>
            </a:r>
          </a:p>
        </p:txBody>
      </p:sp>
    </p:spTree>
    <p:extLst>
      <p:ext uri="{BB962C8B-B14F-4D97-AF65-F5344CB8AC3E}">
        <p14:creationId xmlns:p14="http://schemas.microsoft.com/office/powerpoint/2010/main" val="4150840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A56A-156E-63D0-D1D4-9F2FCD5275FD}"/>
              </a:ext>
            </a:extLst>
          </p:cNvPr>
          <p:cNvSpPr>
            <a:spLocks noGrp="1"/>
          </p:cNvSpPr>
          <p:nvPr>
            <p:ph type="title"/>
          </p:nvPr>
        </p:nvSpPr>
        <p:spPr/>
        <p:txBody>
          <a:bodyPr/>
          <a:lstStyle/>
          <a:p>
            <a:r>
              <a:rPr lang="en-US" dirty="0">
                <a:solidFill>
                  <a:schemeClr val="bg1"/>
                </a:solidFill>
                <a:latin typeface="Cooper Black" panose="0208090404030B020404" pitchFamily="18" charset="77"/>
              </a:rPr>
              <a:t>Shift the Balance: Tranexamic Acid (TXA)</a:t>
            </a:r>
            <a:endParaRPr lang="en-US" dirty="0"/>
          </a:p>
        </p:txBody>
      </p:sp>
      <p:pic>
        <p:nvPicPr>
          <p:cNvPr id="4" name="Content Placeholder 8" descr="A picture containing text, counter&#10;&#10;Description automatically generated">
            <a:extLst>
              <a:ext uri="{FF2B5EF4-FFF2-40B4-BE49-F238E27FC236}">
                <a16:creationId xmlns:a16="http://schemas.microsoft.com/office/drawing/2014/main" id="{9DCC7690-EA64-7D57-4580-CFEAD0BE4F58}"/>
              </a:ext>
            </a:extLst>
          </p:cNvPr>
          <p:cNvPicPr>
            <a:picLocks noGrp="1" noChangeAspect="1"/>
          </p:cNvPicPr>
          <p:nvPr>
            <p:ph idx="1"/>
          </p:nvPr>
        </p:nvPicPr>
        <p:blipFill>
          <a:blip r:embed="rId2"/>
          <a:stretch>
            <a:fillRect/>
          </a:stretch>
        </p:blipFill>
        <p:spPr>
          <a:xfrm>
            <a:off x="3957637" y="1937962"/>
            <a:ext cx="4032841" cy="3891338"/>
          </a:xfrm>
        </p:spPr>
      </p:pic>
    </p:spTree>
    <p:extLst>
      <p:ext uri="{BB962C8B-B14F-4D97-AF65-F5344CB8AC3E}">
        <p14:creationId xmlns:p14="http://schemas.microsoft.com/office/powerpoint/2010/main" val="23448304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Tissue: Retained Placenta</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690688"/>
            <a:ext cx="6276975" cy="4314315"/>
          </a:xfrm>
        </p:spPr>
      </p:pic>
      <p:sp>
        <p:nvSpPr>
          <p:cNvPr id="7" name="Content Placeholder 6"/>
          <p:cNvSpPr>
            <a:spLocks noGrp="1"/>
          </p:cNvSpPr>
          <p:nvPr>
            <p:ph sz="half" idx="2"/>
          </p:nvPr>
        </p:nvSpPr>
        <p:spPr>
          <a:xfrm>
            <a:off x="7415213" y="2127250"/>
            <a:ext cx="4377676" cy="4365625"/>
          </a:xfrm>
        </p:spPr>
        <p:txBody>
          <a:bodyPr>
            <a:normAutofit/>
          </a:bodyPr>
          <a:lstStyle/>
          <a:p>
            <a:r>
              <a:rPr lang="en-US" dirty="0">
                <a:solidFill>
                  <a:schemeClr val="bg1"/>
                </a:solidFill>
                <a:latin typeface="Cooper Black" panose="0208090404030B020404" pitchFamily="18" charset="77"/>
              </a:rPr>
              <a:t>Careful delivery of the placenta</a:t>
            </a:r>
          </a:p>
          <a:p>
            <a:r>
              <a:rPr lang="en-US" dirty="0">
                <a:solidFill>
                  <a:schemeClr val="bg1"/>
                </a:solidFill>
                <a:latin typeface="Cooper Black" panose="0208090404030B020404" pitchFamily="18" charset="77"/>
              </a:rPr>
              <a:t>Transport placenta (and all its parts) to hospital with patient</a:t>
            </a:r>
          </a:p>
        </p:txBody>
      </p:sp>
    </p:spTree>
    <p:extLst>
      <p:ext uri="{BB962C8B-B14F-4D97-AF65-F5344CB8AC3E}">
        <p14:creationId xmlns:p14="http://schemas.microsoft.com/office/powerpoint/2010/main" val="3953442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Cooper Black" panose="0208090404030B020404" pitchFamily="18" charset="77"/>
              </a:rPr>
              <a:t>Trauma: Perineal Lacerations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5863" y="1892396"/>
            <a:ext cx="6127568" cy="4600479"/>
          </a:xfrm>
        </p:spPr>
      </p:pic>
    </p:spTree>
    <p:extLst>
      <p:ext uri="{BB962C8B-B14F-4D97-AF65-F5344CB8AC3E}">
        <p14:creationId xmlns:p14="http://schemas.microsoft.com/office/powerpoint/2010/main" val="2018224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Cooper Black" panose="0208090404030B020404" pitchFamily="18" charset="77"/>
              </a:rPr>
              <a:t>Preventing Postpartum Hemorrhage</a:t>
            </a:r>
          </a:p>
        </p:txBody>
      </p:sp>
      <p:sp>
        <p:nvSpPr>
          <p:cNvPr id="3" name="Content Placeholder 2"/>
          <p:cNvSpPr>
            <a:spLocks noGrp="1"/>
          </p:cNvSpPr>
          <p:nvPr>
            <p:ph idx="1"/>
          </p:nvPr>
        </p:nvSpPr>
        <p:spPr/>
        <p:txBody>
          <a:bodyPr/>
          <a:lstStyle/>
          <a:p>
            <a:r>
              <a:rPr lang="en-US" dirty="0">
                <a:solidFill>
                  <a:schemeClr val="bg1"/>
                </a:solidFill>
                <a:latin typeface="Cooper Black" panose="0208090404030B020404" pitchFamily="18" charset="77"/>
              </a:rPr>
              <a:t>Best accomplished by active management of the third stage of labor</a:t>
            </a:r>
          </a:p>
          <a:p>
            <a:pPr lvl="1"/>
            <a:r>
              <a:rPr lang="en-US" dirty="0">
                <a:solidFill>
                  <a:schemeClr val="bg1"/>
                </a:solidFill>
                <a:latin typeface="Cooper Black" panose="0208090404030B020404" pitchFamily="18" charset="77"/>
              </a:rPr>
              <a:t>Oxytocin as soon as infant has delivered</a:t>
            </a:r>
          </a:p>
          <a:p>
            <a:pPr lvl="1"/>
            <a:r>
              <a:rPr lang="en-US" dirty="0">
                <a:solidFill>
                  <a:schemeClr val="bg1"/>
                </a:solidFill>
                <a:latin typeface="Cooper Black" panose="0208090404030B020404" pitchFamily="18" charset="77"/>
              </a:rPr>
              <a:t>Controlled cord traction</a:t>
            </a:r>
          </a:p>
          <a:p>
            <a:pPr lvl="1"/>
            <a:r>
              <a:rPr lang="en-US" dirty="0">
                <a:solidFill>
                  <a:schemeClr val="bg1"/>
                </a:solidFill>
                <a:latin typeface="Cooper Black" panose="0208090404030B020404" pitchFamily="18" charset="77"/>
              </a:rPr>
              <a:t>Uterine massage as placenta is delivered and immediately following; close post-partum monitoring of uterine tone</a:t>
            </a:r>
          </a:p>
          <a:p>
            <a:pPr lvl="1"/>
            <a:endParaRPr lang="en-US" dirty="0"/>
          </a:p>
        </p:txBody>
      </p:sp>
    </p:spTree>
    <p:extLst>
      <p:ext uri="{BB962C8B-B14F-4D97-AF65-F5344CB8AC3E}">
        <p14:creationId xmlns:p14="http://schemas.microsoft.com/office/powerpoint/2010/main" val="922651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24F7-31F3-FF91-562D-5CC41A76B061}"/>
              </a:ext>
            </a:extLst>
          </p:cNvPr>
          <p:cNvSpPr>
            <a:spLocks noGrp="1"/>
          </p:cNvSpPr>
          <p:nvPr>
            <p:ph type="title"/>
          </p:nvPr>
        </p:nvSpPr>
        <p:spPr/>
        <p:txBody>
          <a:bodyPr/>
          <a:lstStyle/>
          <a:p>
            <a:r>
              <a:rPr lang="en-US" dirty="0">
                <a:solidFill>
                  <a:schemeClr val="bg1"/>
                </a:solidFill>
                <a:latin typeface="Cooper Black" panose="0208090404030B020404" pitchFamily="18" charset="77"/>
              </a:rPr>
              <a:t>Other Important Post-Delivery Care</a:t>
            </a:r>
          </a:p>
        </p:txBody>
      </p:sp>
      <p:sp>
        <p:nvSpPr>
          <p:cNvPr id="3" name="Content Placeholder 2">
            <a:extLst>
              <a:ext uri="{FF2B5EF4-FFF2-40B4-BE49-F238E27FC236}">
                <a16:creationId xmlns:a16="http://schemas.microsoft.com/office/drawing/2014/main" id="{B1CBFAB2-89ED-0F68-CAD6-0AB19B007002}"/>
              </a:ext>
            </a:extLst>
          </p:cNvPr>
          <p:cNvSpPr>
            <a:spLocks noGrp="1"/>
          </p:cNvSpPr>
          <p:nvPr>
            <p:ph idx="1"/>
          </p:nvPr>
        </p:nvSpPr>
        <p:spPr/>
        <p:txBody>
          <a:bodyPr/>
          <a:lstStyle/>
          <a:p>
            <a:r>
              <a:rPr lang="en-US" dirty="0">
                <a:solidFill>
                  <a:schemeClr val="bg1"/>
                </a:solidFill>
                <a:latin typeface="Cooper Black" panose="0208090404030B020404" pitchFamily="18" charset="77"/>
              </a:rPr>
              <a:t>Vital Signs are vital</a:t>
            </a:r>
          </a:p>
          <a:p>
            <a:r>
              <a:rPr lang="en-US" dirty="0">
                <a:solidFill>
                  <a:schemeClr val="bg1"/>
                </a:solidFill>
                <a:latin typeface="Cooper Black" panose="0208090404030B020404" pitchFamily="18" charset="77"/>
              </a:rPr>
              <a:t>Safe transport of mom and baby</a:t>
            </a:r>
          </a:p>
          <a:p>
            <a:r>
              <a:rPr lang="en-US" dirty="0">
                <a:solidFill>
                  <a:schemeClr val="bg1"/>
                </a:solidFill>
                <a:latin typeface="Cooper Black" panose="0208090404030B020404" pitchFamily="18" charset="77"/>
              </a:rPr>
              <a:t>Informed refusals of transport while adhering to birth justice principles</a:t>
            </a:r>
          </a:p>
        </p:txBody>
      </p:sp>
    </p:spTree>
    <p:extLst>
      <p:ext uri="{BB962C8B-B14F-4D97-AF65-F5344CB8AC3E}">
        <p14:creationId xmlns:p14="http://schemas.microsoft.com/office/powerpoint/2010/main" val="3961468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2CD6-2CCA-F885-097B-F9BCD3108A99}"/>
              </a:ext>
            </a:extLst>
          </p:cNvPr>
          <p:cNvSpPr>
            <a:spLocks noGrp="1"/>
          </p:cNvSpPr>
          <p:nvPr>
            <p:ph type="title"/>
          </p:nvPr>
        </p:nvSpPr>
        <p:spPr/>
        <p:txBody>
          <a:bodyPr/>
          <a:lstStyle/>
          <a:p>
            <a:r>
              <a:rPr lang="en-US" dirty="0">
                <a:solidFill>
                  <a:schemeClr val="bg1"/>
                </a:solidFill>
                <a:latin typeface="Cooper Black" panose="0208090404030B020404" pitchFamily="18" charset="77"/>
              </a:rPr>
              <a:t>Resources</a:t>
            </a:r>
          </a:p>
        </p:txBody>
      </p:sp>
      <p:sp>
        <p:nvSpPr>
          <p:cNvPr id="5" name="Text Placeholder 4">
            <a:extLst>
              <a:ext uri="{FF2B5EF4-FFF2-40B4-BE49-F238E27FC236}">
                <a16:creationId xmlns:a16="http://schemas.microsoft.com/office/drawing/2014/main" id="{5BFC4C4B-5412-0747-A863-83B1C61B038B}"/>
              </a:ext>
            </a:extLst>
          </p:cNvPr>
          <p:cNvSpPr>
            <a:spLocks noGrp="1"/>
          </p:cNvSpPr>
          <p:nvPr>
            <p:ph type="body" idx="1"/>
          </p:nvPr>
        </p:nvSpPr>
        <p:spPr/>
        <p:txBody>
          <a:bodyPr/>
          <a:lstStyle/>
          <a:p>
            <a:r>
              <a:rPr lang="en-US" dirty="0">
                <a:solidFill>
                  <a:schemeClr val="bg1"/>
                </a:solidFill>
                <a:latin typeface="Cooper Black" panose="0208090404030B020404" pitchFamily="18" charset="77"/>
              </a:rPr>
              <a:t>Global Health Media Breech Delivery Video</a:t>
            </a:r>
          </a:p>
        </p:txBody>
      </p:sp>
      <p:pic>
        <p:nvPicPr>
          <p:cNvPr id="9" name="Content Placeholder 8">
            <a:extLst>
              <a:ext uri="{FF2B5EF4-FFF2-40B4-BE49-F238E27FC236}">
                <a16:creationId xmlns:a16="http://schemas.microsoft.com/office/drawing/2014/main" id="{A755E267-80D7-369F-918F-D5467027A558}"/>
              </a:ext>
            </a:extLst>
          </p:cNvPr>
          <p:cNvPicPr>
            <a:picLocks noGrp="1" noChangeAspect="1"/>
          </p:cNvPicPr>
          <p:nvPr>
            <p:ph sz="half" idx="2"/>
          </p:nvPr>
        </p:nvPicPr>
        <p:blipFill>
          <a:blip r:embed="rId3"/>
          <a:stretch>
            <a:fillRect/>
          </a:stretch>
        </p:blipFill>
        <p:spPr>
          <a:xfrm>
            <a:off x="1380330" y="2505075"/>
            <a:ext cx="3987800" cy="3987800"/>
          </a:xfrm>
          <a:prstGeom prst="rect">
            <a:avLst/>
          </a:prstGeom>
        </p:spPr>
      </p:pic>
      <p:sp>
        <p:nvSpPr>
          <p:cNvPr id="7" name="Text Placeholder 6">
            <a:extLst>
              <a:ext uri="{FF2B5EF4-FFF2-40B4-BE49-F238E27FC236}">
                <a16:creationId xmlns:a16="http://schemas.microsoft.com/office/drawing/2014/main" id="{F8DE644D-D582-B8D3-3CEB-7FD174F53657}"/>
              </a:ext>
            </a:extLst>
          </p:cNvPr>
          <p:cNvSpPr>
            <a:spLocks noGrp="1"/>
          </p:cNvSpPr>
          <p:nvPr>
            <p:ph type="body" sz="quarter" idx="3"/>
          </p:nvPr>
        </p:nvSpPr>
        <p:spPr>
          <a:xfrm>
            <a:off x="6172200" y="2093119"/>
            <a:ext cx="5183188" cy="823912"/>
          </a:xfrm>
        </p:spPr>
        <p:txBody>
          <a:bodyPr/>
          <a:lstStyle/>
          <a:p>
            <a:r>
              <a:rPr lang="en-US" dirty="0">
                <a:solidFill>
                  <a:schemeClr val="bg1"/>
                </a:solidFill>
                <a:latin typeface="Cooper Black" panose="0208090404030B020404" pitchFamily="18" charset="77"/>
              </a:rPr>
              <a:t>Global Health Media “Stuck Shoulders” Video</a:t>
            </a:r>
          </a:p>
          <a:p>
            <a:endParaRPr lang="en-US" dirty="0"/>
          </a:p>
        </p:txBody>
      </p:sp>
      <p:pic>
        <p:nvPicPr>
          <p:cNvPr id="4" name="Content Placeholder 3" descr="A qr code with a dinosaur&#10;&#10;Description automatically generated">
            <a:extLst>
              <a:ext uri="{FF2B5EF4-FFF2-40B4-BE49-F238E27FC236}">
                <a16:creationId xmlns:a16="http://schemas.microsoft.com/office/drawing/2014/main" id="{93249DC3-FF5D-2FB2-BA80-38AFA5AE40B3}"/>
              </a:ext>
            </a:extLst>
          </p:cNvPr>
          <p:cNvPicPr>
            <a:picLocks noGrp="1" noChangeAspect="1"/>
          </p:cNvPicPr>
          <p:nvPr>
            <p:ph sz="quarter" idx="4"/>
          </p:nvPr>
        </p:nvPicPr>
        <p:blipFill>
          <a:blip r:embed="rId4"/>
          <a:stretch>
            <a:fillRect/>
          </a:stretch>
        </p:blipFill>
        <p:spPr>
          <a:xfrm>
            <a:off x="6618289" y="2505074"/>
            <a:ext cx="3987799" cy="3987799"/>
          </a:xfrm>
        </p:spPr>
      </p:pic>
    </p:spTree>
    <p:extLst>
      <p:ext uri="{BB962C8B-B14F-4D97-AF65-F5344CB8AC3E}">
        <p14:creationId xmlns:p14="http://schemas.microsoft.com/office/powerpoint/2010/main" val="308999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Cooper Black" panose="0208090404030B020404" pitchFamily="18" charset="77"/>
              </a:rPr>
              <a:t>Cardinal Movements of Labor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5716" y="1371275"/>
            <a:ext cx="3517658" cy="5224996"/>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304" y="2166425"/>
            <a:ext cx="2513822" cy="314530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965" y="2867856"/>
            <a:ext cx="3051799" cy="2443871"/>
          </a:xfrm>
          <a:prstGeom prst="rect">
            <a:avLst/>
          </a:prstGeom>
        </p:spPr>
      </p:pic>
    </p:spTree>
    <p:extLst>
      <p:ext uri="{BB962C8B-B14F-4D97-AF65-F5344CB8AC3E}">
        <p14:creationId xmlns:p14="http://schemas.microsoft.com/office/powerpoint/2010/main" val="141420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Pelvic Shape</a:t>
            </a: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8797" r="4834" b="3273"/>
          <a:stretch/>
        </p:blipFill>
        <p:spPr>
          <a:xfrm>
            <a:off x="3008243" y="1550989"/>
            <a:ext cx="6500295" cy="5101744"/>
          </a:xfrm>
        </p:spPr>
      </p:pic>
    </p:spTree>
    <p:extLst>
      <p:ext uri="{BB962C8B-B14F-4D97-AF65-F5344CB8AC3E}">
        <p14:creationId xmlns:p14="http://schemas.microsoft.com/office/powerpoint/2010/main" val="75166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ooper Black" panose="0208090404030B020404" pitchFamily="18" charset="77"/>
              </a:rPr>
              <a:t>Pelvic Shape</a:t>
            </a:r>
          </a:p>
        </p:txBody>
      </p:sp>
      <p:sp>
        <p:nvSpPr>
          <p:cNvPr id="6" name="Text Placeholder 5"/>
          <p:cNvSpPr>
            <a:spLocks noGrp="1"/>
          </p:cNvSpPr>
          <p:nvPr>
            <p:ph type="body" idx="1"/>
          </p:nvPr>
        </p:nvSpPr>
        <p:spPr>
          <a:xfrm>
            <a:off x="1929130" y="1884831"/>
            <a:ext cx="3611880" cy="614082"/>
          </a:xfrm>
        </p:spPr>
        <p:txBody>
          <a:bodyPr/>
          <a:lstStyle/>
          <a:p>
            <a:r>
              <a:rPr lang="en-US" dirty="0">
                <a:solidFill>
                  <a:schemeClr val="bg1"/>
                </a:solidFill>
                <a:latin typeface="Cooper Black" panose="0208090404030B020404" pitchFamily="18" charset="77"/>
              </a:rPr>
              <a:t>Pelvic Inlet</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89104" y="2708263"/>
            <a:ext cx="3969651" cy="2802573"/>
          </a:xfrm>
        </p:spPr>
      </p:pic>
      <p:sp>
        <p:nvSpPr>
          <p:cNvPr id="8" name="Text Placeholder 7"/>
          <p:cNvSpPr>
            <a:spLocks noGrp="1"/>
          </p:cNvSpPr>
          <p:nvPr>
            <p:ph type="body" sz="quarter" idx="3"/>
          </p:nvPr>
        </p:nvSpPr>
        <p:spPr>
          <a:xfrm>
            <a:off x="7159093" y="1918620"/>
            <a:ext cx="3611880" cy="614082"/>
          </a:xfrm>
        </p:spPr>
        <p:txBody>
          <a:bodyPr/>
          <a:lstStyle/>
          <a:p>
            <a:r>
              <a:rPr lang="en-US" dirty="0">
                <a:solidFill>
                  <a:schemeClr val="bg1"/>
                </a:solidFill>
                <a:latin typeface="Cooper Black" panose="0208090404030B020404" pitchFamily="18" charset="77"/>
              </a:rPr>
              <a:t>Pelvic Outlet</a:t>
            </a:r>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33075" y="2754591"/>
            <a:ext cx="3611563" cy="2756245"/>
          </a:xfrm>
        </p:spPr>
      </p:pic>
    </p:spTree>
    <p:extLst>
      <p:ext uri="{BB962C8B-B14F-4D97-AF65-F5344CB8AC3E}">
        <p14:creationId xmlns:p14="http://schemas.microsoft.com/office/powerpoint/2010/main" val="1441052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TotalTime>
  <Words>1361</Words>
  <Application>Microsoft Macintosh PowerPoint</Application>
  <PresentationFormat>Widescreen</PresentationFormat>
  <Paragraphs>216</Paragraphs>
  <Slides>69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Aptos</vt:lpstr>
      <vt:lpstr>Aptos Display</vt:lpstr>
      <vt:lpstr>Arial</vt:lpstr>
      <vt:lpstr>Cambria</vt:lpstr>
      <vt:lpstr>Cooper Black</vt:lpstr>
      <vt:lpstr>Office Theme</vt:lpstr>
      <vt:lpstr>Out-of-Hospital Childbirth  and its Potential Complications</vt:lpstr>
      <vt:lpstr>This Talk</vt:lpstr>
      <vt:lpstr>A Word on Body Autonomy for Birthing Patients and the Idea of Birth Justice</vt:lpstr>
      <vt:lpstr>A Review of “Normal”</vt:lpstr>
      <vt:lpstr>Stages of Birth</vt:lpstr>
      <vt:lpstr>Cardinal Movements of Labor</vt:lpstr>
      <vt:lpstr>Cardinal Movements of Labor</vt:lpstr>
      <vt:lpstr>Pelvic Shape</vt:lpstr>
      <vt:lpstr>Pelvic Shape</vt:lpstr>
      <vt:lpstr>Rotation of Fetal Head</vt:lpstr>
      <vt:lpstr>Baby Skull Dimensions</vt:lpstr>
      <vt:lpstr>Baby Skull Dimensions</vt:lpstr>
      <vt:lpstr>Cardinal Movements of Labor</vt:lpstr>
      <vt:lpstr>Cephalic Presentation</vt:lpstr>
      <vt:lpstr>Cardinal Movements of Labor</vt:lpstr>
      <vt:lpstr>Breech Delivery</vt:lpstr>
      <vt:lpstr>Breech Delivery</vt:lpstr>
      <vt:lpstr>Breech Delivery</vt:lpstr>
      <vt:lpstr>Breech Delivery</vt:lpstr>
      <vt:lpstr>Breech Delivery</vt:lpstr>
      <vt:lpstr>Breech Delivery</vt:lpstr>
      <vt:lpstr>Breech Delivery</vt:lpstr>
      <vt:lpstr>Engagement and Descent of the Breech Fetus</vt:lpstr>
      <vt:lpstr>Breech Delivery</vt:lpstr>
      <vt:lpstr>Breech Delivery</vt:lpstr>
      <vt:lpstr>Breech Delivery</vt:lpstr>
      <vt:lpstr>Breech Delivery</vt:lpstr>
      <vt:lpstr>Breech Delivery</vt:lpstr>
      <vt:lpstr>Breech Delivery</vt:lpstr>
      <vt:lpstr>Mariceau Maneuver</vt:lpstr>
      <vt:lpstr>Mariceau Maneuver</vt:lpstr>
      <vt:lpstr>Mariceau Maneuver</vt:lpstr>
      <vt:lpstr>Shoulder Dystocia</vt:lpstr>
      <vt:lpstr>Shoulder Dystocia</vt:lpstr>
      <vt:lpstr>Turtle Sign</vt:lpstr>
      <vt:lpstr>Code Shoulder!</vt:lpstr>
      <vt:lpstr>Calm Down!</vt:lpstr>
      <vt:lpstr>Calm Down!</vt:lpstr>
      <vt:lpstr>McRoberts Position</vt:lpstr>
      <vt:lpstr>McRoberts Position</vt:lpstr>
      <vt:lpstr>Suprapubic Pressure</vt:lpstr>
      <vt:lpstr>All Fours (Gaskin Maneuver)</vt:lpstr>
      <vt:lpstr>Additional Maneuvers</vt:lpstr>
      <vt:lpstr>Cord Prolapse</vt:lpstr>
      <vt:lpstr>Cord Prolapse</vt:lpstr>
      <vt:lpstr>Cord Prolapse</vt:lpstr>
      <vt:lpstr>Cord Prolapse</vt:lpstr>
      <vt:lpstr>Cord Prolapse</vt:lpstr>
      <vt:lpstr>Cord Prolapse</vt:lpstr>
      <vt:lpstr>Fetal Malpresentations</vt:lpstr>
      <vt:lpstr>PowerPoint Presentation</vt:lpstr>
      <vt:lpstr>Postpartum Hemorrhage</vt:lpstr>
      <vt:lpstr>Postpartum Hemorrhage</vt:lpstr>
      <vt:lpstr>Postpartum Hemorrhage</vt:lpstr>
      <vt:lpstr>Postpartum Hemorrhage</vt:lpstr>
      <vt:lpstr>Uterine Atony</vt:lpstr>
      <vt:lpstr>Recognizing Postpartum Hemorrhage</vt:lpstr>
      <vt:lpstr>Recognizing Postpartum Hemorrhage</vt:lpstr>
      <vt:lpstr>Recognizing Postpartum Hemorrhage</vt:lpstr>
      <vt:lpstr>If Ongoing Blood Loss After Delivery, It’s Time to Act</vt:lpstr>
      <vt:lpstr>PowerPoint Presentation</vt:lpstr>
      <vt:lpstr>Get the Uterus to Contract: Pharmacologicallly</vt:lpstr>
      <vt:lpstr>Shift the Balance</vt:lpstr>
      <vt:lpstr>Shift the Balance: Tranexamic Acid (TXA)</vt:lpstr>
      <vt:lpstr>Tissue: Retained Placenta</vt:lpstr>
      <vt:lpstr>Trauma: Perineal Lacerations</vt:lpstr>
      <vt:lpstr>Preventing Postpartum Hemorrhage</vt:lpstr>
      <vt:lpstr>Other Important Post-Delivery Care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Out-of-Hospital Childbirth  and its  Complications</dc:title>
  <dc:creator>Jenna M White</dc:creator>
  <cp:lastModifiedBy>Jenna M White</cp:lastModifiedBy>
  <cp:revision>9</cp:revision>
  <dcterms:created xsi:type="dcterms:W3CDTF">2024-04-29T18:21:13Z</dcterms:created>
  <dcterms:modified xsi:type="dcterms:W3CDTF">2024-05-01T04:15:57Z</dcterms:modified>
</cp:coreProperties>
</file>