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 id="2147483667" r:id="rId6"/>
    <p:sldMasterId id="2147483691" r:id="rId7"/>
  </p:sldMasterIdLst>
  <p:notesMasterIdLst>
    <p:notesMasterId r:id="rId29"/>
  </p:notesMasterIdLst>
  <p:sldIdLst>
    <p:sldId id="795" r:id="rId8"/>
    <p:sldId id="802" r:id="rId9"/>
    <p:sldId id="804" r:id="rId10"/>
    <p:sldId id="845" r:id="rId11"/>
    <p:sldId id="805" r:id="rId12"/>
    <p:sldId id="828" r:id="rId13"/>
    <p:sldId id="844" r:id="rId14"/>
    <p:sldId id="807" r:id="rId15"/>
    <p:sldId id="822" r:id="rId16"/>
    <p:sldId id="839" r:id="rId17"/>
    <p:sldId id="850" r:id="rId18"/>
    <p:sldId id="811" r:id="rId19"/>
    <p:sldId id="851" r:id="rId20"/>
    <p:sldId id="852" r:id="rId21"/>
    <p:sldId id="813" r:id="rId22"/>
    <p:sldId id="840" r:id="rId23"/>
    <p:sldId id="814" r:id="rId24"/>
    <p:sldId id="848" r:id="rId25"/>
    <p:sldId id="846" r:id="rId26"/>
    <p:sldId id="841" r:id="rId27"/>
    <p:sldId id="830" r:id="rId2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ra Fuller" initials="NF" lastIdx="1" clrIdx="0">
    <p:extLst>
      <p:ext uri="{19B8F6BF-5375-455C-9EA6-DF929625EA0E}">
        <p15:presenceInfo xmlns:p15="http://schemas.microsoft.com/office/powerpoint/2012/main" userId="S-1-5-21-2966234753-3346531789-2909034793-1726" providerId="AD"/>
      </p:ext>
    </p:extLst>
  </p:cmAuthor>
  <p:cmAuthor id="2" name="Andia, Jonny (CDC/OID/NCHHSTP)" initials="AJ(" lastIdx="18" clrIdx="1">
    <p:extLst>
      <p:ext uri="{19B8F6BF-5375-455C-9EA6-DF929625EA0E}">
        <p15:presenceInfo xmlns:p15="http://schemas.microsoft.com/office/powerpoint/2012/main" userId="S-1-5-21-1207783550-2075000910-922709458-178490" providerId="AD"/>
      </p:ext>
    </p:extLst>
  </p:cmAuthor>
  <p:cmAuthor id="3" name="Miles, Gillian (CDC/DDID/NCHHSTP)" initials="hsu1" lastIdx="4" clrIdx="2">
    <p:extLst>
      <p:ext uri="{19B8F6BF-5375-455C-9EA6-DF929625EA0E}">
        <p15:presenceInfo xmlns:p15="http://schemas.microsoft.com/office/powerpoint/2012/main" userId="Miles, Gillian (CDC/DDID/NCHHSTP)" providerId="None"/>
      </p:ext>
    </p:extLst>
  </p:cmAuthor>
  <p:cmAuthor id="4" name="Laura Pegram" initials="LP" lastIdx="6" clrIdx="3">
    <p:extLst>
      <p:ext uri="{19B8F6BF-5375-455C-9EA6-DF929625EA0E}">
        <p15:presenceInfo xmlns:p15="http://schemas.microsoft.com/office/powerpoint/2012/main" userId="Laura Pegram" providerId="None"/>
      </p:ext>
    </p:extLst>
  </p:cmAuthor>
  <p:cmAuthor id="5" name="Farah Nageer-Kanthor" initials="FN" lastIdx="3" clrIdx="4">
    <p:extLst>
      <p:ext uri="{19B8F6BF-5375-455C-9EA6-DF929625EA0E}">
        <p15:presenceInfo xmlns:p15="http://schemas.microsoft.com/office/powerpoint/2012/main" userId="S-1-5-21-2966234753-3346531789-2909034793-11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D774"/>
    <a:srgbClr val="4DAC92"/>
    <a:srgbClr val="73FDD6"/>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48" autoAdjust="0"/>
    <p:restoredTop sz="96405" autoAdjust="0"/>
  </p:normalViewPr>
  <p:slideViewPr>
    <p:cSldViewPr snapToGrid="0">
      <p:cViewPr>
        <p:scale>
          <a:sx n="97" d="100"/>
          <a:sy n="97" d="100"/>
        </p:scale>
        <p:origin x="696" y="928"/>
      </p:cViewPr>
      <p:guideLst>
        <p:guide orient="horz" pos="2160"/>
        <p:guide pos="3840"/>
      </p:guideLst>
    </p:cSldViewPr>
  </p:slideViewPr>
  <p:outlineViewPr>
    <p:cViewPr>
      <p:scale>
        <a:sx n="33" d="100"/>
        <a:sy n="33" d="100"/>
      </p:scale>
      <p:origin x="0" y="-1010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1" d="100"/>
          <a:sy n="51" d="100"/>
        </p:scale>
        <p:origin x="2692"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commentAuthors" Target="commentAuthors.xml"/><Relationship Id="rId8"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912FFF-533B-CB48-BC23-80877E3BF001}" type="doc">
      <dgm:prSet loTypeId="urn:microsoft.com/office/officeart/2005/8/layout/hList1" loCatId="" qsTypeId="urn:microsoft.com/office/officeart/2005/8/quickstyle/simple1" qsCatId="simple" csTypeId="urn:microsoft.com/office/officeart/2005/8/colors/accent6_2" csCatId="accent6" phldr="1"/>
      <dgm:spPr/>
      <dgm:t>
        <a:bodyPr/>
        <a:lstStyle/>
        <a:p>
          <a:endParaRPr lang="en-US"/>
        </a:p>
      </dgm:t>
    </dgm:pt>
    <dgm:pt modelId="{D0D45DAD-9FB4-6E4A-BF51-6BAC6D7259C9}">
      <dgm:prSet phldrT="[Text]"/>
      <dgm:spPr/>
      <dgm:t>
        <a:bodyPr/>
        <a:lstStyle/>
        <a:p>
          <a:r>
            <a:rPr lang="en-US" dirty="0">
              <a:latin typeface=""/>
            </a:rPr>
            <a:t>Notify</a:t>
          </a:r>
        </a:p>
      </dgm:t>
    </dgm:pt>
    <dgm:pt modelId="{21CAAE7C-438A-A045-83A9-FFB15D521568}" type="parTrans" cxnId="{F23A2449-5C9C-2148-ABE4-45B61E144C15}">
      <dgm:prSet/>
      <dgm:spPr/>
      <dgm:t>
        <a:bodyPr/>
        <a:lstStyle/>
        <a:p>
          <a:endParaRPr lang="en-US"/>
        </a:p>
      </dgm:t>
    </dgm:pt>
    <dgm:pt modelId="{307AA778-9449-4744-BC5B-342E5F571A88}" type="sibTrans" cxnId="{F23A2449-5C9C-2148-ABE4-45B61E144C15}">
      <dgm:prSet/>
      <dgm:spPr/>
      <dgm:t>
        <a:bodyPr/>
        <a:lstStyle/>
        <a:p>
          <a:endParaRPr lang="en-US"/>
        </a:p>
      </dgm:t>
    </dgm:pt>
    <dgm:pt modelId="{9F180EF9-CB18-C244-8900-84E52243AFD2}">
      <dgm:prSet phldrT="[Text]"/>
      <dgm:spPr/>
      <dgm:t>
        <a:bodyPr/>
        <a:lstStyle/>
        <a:p>
          <a:r>
            <a:rPr lang="en-US" dirty="0">
              <a:latin typeface=""/>
            </a:rPr>
            <a:t>Report</a:t>
          </a:r>
        </a:p>
      </dgm:t>
    </dgm:pt>
    <dgm:pt modelId="{4FEAD083-A7CD-7446-B571-FCB76CCC627F}" type="parTrans" cxnId="{A44F19E0-3003-7C40-9499-9A0FAD1EEE4F}">
      <dgm:prSet/>
      <dgm:spPr/>
      <dgm:t>
        <a:bodyPr/>
        <a:lstStyle/>
        <a:p>
          <a:endParaRPr lang="en-US"/>
        </a:p>
      </dgm:t>
    </dgm:pt>
    <dgm:pt modelId="{090E39A5-F415-FB44-8645-AFC5495B2E3E}" type="sibTrans" cxnId="{A44F19E0-3003-7C40-9499-9A0FAD1EEE4F}">
      <dgm:prSet/>
      <dgm:spPr/>
      <dgm:t>
        <a:bodyPr/>
        <a:lstStyle/>
        <a:p>
          <a:endParaRPr lang="en-US"/>
        </a:p>
      </dgm:t>
    </dgm:pt>
    <dgm:pt modelId="{E325F897-2131-E44C-BBF4-48676019D418}">
      <dgm:prSet custT="1"/>
      <dgm:spPr/>
      <dgm:t>
        <a:bodyPr/>
        <a:lstStyle/>
        <a:p>
          <a:r>
            <a:rPr lang="en-US" sz="1800" dirty="0">
              <a:latin typeface=""/>
            </a:rPr>
            <a:t>Suspicions of abuse or neglect</a:t>
          </a:r>
        </a:p>
      </dgm:t>
    </dgm:pt>
    <dgm:pt modelId="{B4B14A03-0C8C-8346-9F9A-BBD63B16338D}" type="parTrans" cxnId="{E5E2B664-ACDA-5943-A5A7-DF2F05811B47}">
      <dgm:prSet/>
      <dgm:spPr/>
      <dgm:t>
        <a:bodyPr/>
        <a:lstStyle/>
        <a:p>
          <a:endParaRPr lang="en-US"/>
        </a:p>
      </dgm:t>
    </dgm:pt>
    <dgm:pt modelId="{96332460-1BB7-EE40-B685-42BB3B4FBB3E}" type="sibTrans" cxnId="{E5E2B664-ACDA-5943-A5A7-DF2F05811B47}">
      <dgm:prSet/>
      <dgm:spPr/>
      <dgm:t>
        <a:bodyPr/>
        <a:lstStyle/>
        <a:p>
          <a:endParaRPr lang="en-US"/>
        </a:p>
      </dgm:t>
    </dgm:pt>
    <dgm:pt modelId="{4FA7A406-76BD-B942-B1CA-C2F114376280}">
      <dgm:prSet custT="1"/>
      <dgm:spPr/>
      <dgm:t>
        <a:bodyPr/>
        <a:lstStyle/>
        <a:p>
          <a:r>
            <a:rPr lang="en-US" sz="1800" dirty="0">
              <a:latin typeface=""/>
            </a:rPr>
            <a:t>Prenatally exposed to substances</a:t>
          </a:r>
        </a:p>
      </dgm:t>
    </dgm:pt>
    <dgm:pt modelId="{42D7FCFB-DE33-3F43-961A-1595CE066BD6}" type="parTrans" cxnId="{1C931141-8674-F645-9A87-52F384C75F77}">
      <dgm:prSet/>
      <dgm:spPr/>
      <dgm:t>
        <a:bodyPr/>
        <a:lstStyle/>
        <a:p>
          <a:endParaRPr lang="en-US"/>
        </a:p>
      </dgm:t>
    </dgm:pt>
    <dgm:pt modelId="{EBA74C2F-45BA-614A-8E94-638C8A0A3B96}" type="sibTrans" cxnId="{1C931141-8674-F645-9A87-52F384C75F77}">
      <dgm:prSet/>
      <dgm:spPr/>
      <dgm:t>
        <a:bodyPr/>
        <a:lstStyle/>
        <a:p>
          <a:endParaRPr lang="en-US"/>
        </a:p>
      </dgm:t>
    </dgm:pt>
    <dgm:pt modelId="{2AD155FD-29ED-1E4C-AEE1-53AEAEDAA71D}">
      <dgm:prSet custT="1"/>
      <dgm:spPr/>
      <dgm:t>
        <a:bodyPr/>
        <a:lstStyle/>
        <a:p>
          <a:r>
            <a:rPr lang="en-US" sz="1800" dirty="0">
              <a:latin typeface=""/>
            </a:rPr>
            <a:t>Concerns about safety of the child</a:t>
          </a:r>
        </a:p>
      </dgm:t>
    </dgm:pt>
    <dgm:pt modelId="{E9FB4615-B53F-2C4D-8498-C3DE7753FD0D}" type="parTrans" cxnId="{D89C14B2-B635-7C4A-8169-1F503A6F13FD}">
      <dgm:prSet/>
      <dgm:spPr/>
      <dgm:t>
        <a:bodyPr/>
        <a:lstStyle/>
        <a:p>
          <a:endParaRPr lang="en-US"/>
        </a:p>
      </dgm:t>
    </dgm:pt>
    <dgm:pt modelId="{79AEC5F6-6AE3-3D43-A672-FFB621C2BAAD}" type="sibTrans" cxnId="{D89C14B2-B635-7C4A-8169-1F503A6F13FD}">
      <dgm:prSet/>
      <dgm:spPr/>
      <dgm:t>
        <a:bodyPr/>
        <a:lstStyle/>
        <a:p>
          <a:endParaRPr lang="en-US"/>
        </a:p>
      </dgm:t>
    </dgm:pt>
    <dgm:pt modelId="{7C206C86-0856-114A-AF9C-E79332034A20}">
      <dgm:prSet custT="1"/>
      <dgm:spPr/>
      <dgm:t>
        <a:bodyPr/>
        <a:lstStyle/>
        <a:p>
          <a:endParaRPr lang="en-US" sz="1800" dirty="0">
            <a:latin typeface=""/>
          </a:endParaRPr>
        </a:p>
      </dgm:t>
    </dgm:pt>
    <dgm:pt modelId="{C92E6E3C-B897-C941-ADE8-E0FE44C46348}" type="parTrans" cxnId="{E3CB00B9-CE4A-9145-9633-8E57569E5C5B}">
      <dgm:prSet/>
      <dgm:spPr/>
      <dgm:t>
        <a:bodyPr/>
        <a:lstStyle/>
        <a:p>
          <a:endParaRPr lang="en-US"/>
        </a:p>
      </dgm:t>
    </dgm:pt>
    <dgm:pt modelId="{D07C0CD8-5F16-6548-ACA9-FDC81583919B}" type="sibTrans" cxnId="{E3CB00B9-CE4A-9145-9633-8E57569E5C5B}">
      <dgm:prSet/>
      <dgm:spPr/>
      <dgm:t>
        <a:bodyPr/>
        <a:lstStyle/>
        <a:p>
          <a:endParaRPr lang="en-US"/>
        </a:p>
      </dgm:t>
    </dgm:pt>
    <dgm:pt modelId="{72FC7764-6CC3-BA42-BC3F-82148C4F185F}">
      <dgm:prSet custT="1"/>
      <dgm:spPr/>
      <dgm:t>
        <a:bodyPr/>
        <a:lstStyle/>
        <a:p>
          <a:endParaRPr lang="en-US" sz="1800" dirty="0"/>
        </a:p>
      </dgm:t>
    </dgm:pt>
    <dgm:pt modelId="{D36E6269-A038-B44A-96A2-29CBC7E722F7}" type="parTrans" cxnId="{E2D91A5D-7836-4F4A-9FEE-F79E05B6F3EB}">
      <dgm:prSet/>
      <dgm:spPr/>
      <dgm:t>
        <a:bodyPr/>
        <a:lstStyle/>
        <a:p>
          <a:endParaRPr lang="en-US"/>
        </a:p>
      </dgm:t>
    </dgm:pt>
    <dgm:pt modelId="{E4FD286D-71C6-D547-BF6D-28239B29CEFD}" type="sibTrans" cxnId="{E2D91A5D-7836-4F4A-9FEE-F79E05B6F3EB}">
      <dgm:prSet/>
      <dgm:spPr/>
      <dgm:t>
        <a:bodyPr/>
        <a:lstStyle/>
        <a:p>
          <a:endParaRPr lang="en-US"/>
        </a:p>
      </dgm:t>
    </dgm:pt>
    <dgm:pt modelId="{3ED1F39D-F707-554B-8D56-A51E88F047DE}">
      <dgm:prSet custT="1"/>
      <dgm:spPr/>
      <dgm:t>
        <a:bodyPr/>
        <a:lstStyle/>
        <a:p>
          <a:r>
            <a:rPr lang="en-US" sz="1800" dirty="0">
              <a:latin typeface=""/>
            </a:rPr>
            <a:t>Identifies the individual</a:t>
          </a:r>
        </a:p>
      </dgm:t>
    </dgm:pt>
    <dgm:pt modelId="{C741B447-225D-FE47-B41F-51FF1406B015}" type="parTrans" cxnId="{AF574A54-1E47-224B-8088-281497D869CE}">
      <dgm:prSet/>
      <dgm:spPr/>
      <dgm:t>
        <a:bodyPr/>
        <a:lstStyle/>
        <a:p>
          <a:endParaRPr lang="en-US"/>
        </a:p>
      </dgm:t>
    </dgm:pt>
    <dgm:pt modelId="{7BB943BB-F393-4B44-987B-A3A01FCA2230}" type="sibTrans" cxnId="{AF574A54-1E47-224B-8088-281497D869CE}">
      <dgm:prSet/>
      <dgm:spPr/>
      <dgm:t>
        <a:bodyPr/>
        <a:lstStyle/>
        <a:p>
          <a:endParaRPr lang="en-US"/>
        </a:p>
      </dgm:t>
    </dgm:pt>
    <dgm:pt modelId="{6B6C31B5-85C1-844D-9900-40BA4CB05078}">
      <dgm:prSet custT="1"/>
      <dgm:spPr/>
      <dgm:t>
        <a:bodyPr/>
        <a:lstStyle/>
        <a:p>
          <a:r>
            <a:rPr lang="en-US" sz="1800" dirty="0">
              <a:latin typeface=""/>
            </a:rPr>
            <a:t>No personally identifying information</a:t>
          </a:r>
        </a:p>
      </dgm:t>
    </dgm:pt>
    <dgm:pt modelId="{779094AD-B4AB-1341-BF92-7312883BF2B4}" type="parTrans" cxnId="{6E8EAE29-6A7C-3E4E-B072-417B9C135C73}">
      <dgm:prSet/>
      <dgm:spPr/>
      <dgm:t>
        <a:bodyPr/>
        <a:lstStyle/>
        <a:p>
          <a:endParaRPr lang="en-US"/>
        </a:p>
      </dgm:t>
    </dgm:pt>
    <dgm:pt modelId="{DEFE4D71-C63E-344F-8789-0F5351646C95}" type="sibTrans" cxnId="{6E8EAE29-6A7C-3E4E-B072-417B9C135C73}">
      <dgm:prSet/>
      <dgm:spPr/>
      <dgm:t>
        <a:bodyPr/>
        <a:lstStyle/>
        <a:p>
          <a:endParaRPr lang="en-US"/>
        </a:p>
      </dgm:t>
    </dgm:pt>
    <dgm:pt modelId="{F73EA381-E53C-ED43-B0EE-5C01D3C85727}">
      <dgm:prSet custT="1"/>
      <dgm:spPr/>
      <dgm:t>
        <a:bodyPr/>
        <a:lstStyle/>
        <a:p>
          <a:endParaRPr lang="en-US" sz="1800" dirty="0">
            <a:latin typeface=""/>
          </a:endParaRPr>
        </a:p>
      </dgm:t>
    </dgm:pt>
    <dgm:pt modelId="{BC44ECD8-1B6E-B24E-B4B0-75435DCEE282}" type="parTrans" cxnId="{192D4433-CB5E-2E4E-8EAC-22AEB1A2DCFC}">
      <dgm:prSet/>
      <dgm:spPr/>
      <dgm:t>
        <a:bodyPr/>
        <a:lstStyle/>
        <a:p>
          <a:endParaRPr lang="en-US"/>
        </a:p>
      </dgm:t>
    </dgm:pt>
    <dgm:pt modelId="{191F67E2-336D-F74E-8D9C-DC42DF01879C}" type="sibTrans" cxnId="{192D4433-CB5E-2E4E-8EAC-22AEB1A2DCFC}">
      <dgm:prSet/>
      <dgm:spPr/>
      <dgm:t>
        <a:bodyPr/>
        <a:lstStyle/>
        <a:p>
          <a:endParaRPr lang="en-US"/>
        </a:p>
      </dgm:t>
    </dgm:pt>
    <dgm:pt modelId="{7D813037-3ED9-AD46-97D0-7561F64CDB62}">
      <dgm:prSet custT="1"/>
      <dgm:spPr/>
      <dgm:t>
        <a:bodyPr/>
        <a:lstStyle/>
        <a:p>
          <a:endParaRPr lang="en-US" sz="1800" dirty="0">
            <a:latin typeface=""/>
          </a:endParaRPr>
        </a:p>
      </dgm:t>
    </dgm:pt>
    <dgm:pt modelId="{A8D498BC-6598-D344-B310-2A84E5740247}" type="parTrans" cxnId="{B88BF568-3E66-D44A-B53E-5299B4662E80}">
      <dgm:prSet/>
      <dgm:spPr/>
      <dgm:t>
        <a:bodyPr/>
        <a:lstStyle/>
        <a:p>
          <a:endParaRPr lang="en-US"/>
        </a:p>
      </dgm:t>
    </dgm:pt>
    <dgm:pt modelId="{C2D556DE-6AD5-BA43-B0F2-98CCED20DC7B}" type="sibTrans" cxnId="{B88BF568-3E66-D44A-B53E-5299B4662E80}">
      <dgm:prSet/>
      <dgm:spPr/>
      <dgm:t>
        <a:bodyPr/>
        <a:lstStyle/>
        <a:p>
          <a:endParaRPr lang="en-US"/>
        </a:p>
      </dgm:t>
    </dgm:pt>
    <dgm:pt modelId="{613D18B8-9523-114C-B431-C945157A3179}">
      <dgm:prSet custT="1"/>
      <dgm:spPr/>
      <dgm:t>
        <a:bodyPr/>
        <a:lstStyle/>
        <a:p>
          <a:r>
            <a:rPr lang="en-US" sz="1800" dirty="0">
              <a:latin typeface=""/>
            </a:rPr>
            <a:t>No concerns about safety or well-being</a:t>
          </a:r>
        </a:p>
      </dgm:t>
    </dgm:pt>
    <dgm:pt modelId="{F9E78CE2-BA89-8E48-95B4-562B1B6B6412}" type="parTrans" cxnId="{D8A99A4F-172D-A741-91E6-5A71DC5A9557}">
      <dgm:prSet/>
      <dgm:spPr/>
      <dgm:t>
        <a:bodyPr/>
        <a:lstStyle/>
        <a:p>
          <a:endParaRPr lang="en-US"/>
        </a:p>
      </dgm:t>
    </dgm:pt>
    <dgm:pt modelId="{C8E337DE-B73D-7648-B938-FFFA189FEF82}" type="sibTrans" cxnId="{D8A99A4F-172D-A741-91E6-5A71DC5A9557}">
      <dgm:prSet/>
      <dgm:spPr/>
      <dgm:t>
        <a:bodyPr/>
        <a:lstStyle/>
        <a:p>
          <a:endParaRPr lang="en-US"/>
        </a:p>
      </dgm:t>
    </dgm:pt>
    <dgm:pt modelId="{DE3C40CC-2DFB-A34D-87AC-AF61B56FF955}">
      <dgm:prSet custT="1"/>
      <dgm:spPr/>
      <dgm:t>
        <a:bodyPr/>
        <a:lstStyle/>
        <a:p>
          <a:endParaRPr lang="en-US" sz="1800" dirty="0">
            <a:latin typeface=""/>
          </a:endParaRPr>
        </a:p>
      </dgm:t>
    </dgm:pt>
    <dgm:pt modelId="{92A43D20-E8CF-AF43-AD45-0D648A5AFF07}" type="parTrans" cxnId="{65E03439-D499-0645-8078-E16AD9604B61}">
      <dgm:prSet/>
      <dgm:spPr/>
      <dgm:t>
        <a:bodyPr/>
        <a:lstStyle/>
        <a:p>
          <a:endParaRPr lang="en-US"/>
        </a:p>
      </dgm:t>
    </dgm:pt>
    <dgm:pt modelId="{D82A692C-CBA6-D64A-899E-5209712D240E}" type="sibTrans" cxnId="{65E03439-D499-0645-8078-E16AD9604B61}">
      <dgm:prSet/>
      <dgm:spPr/>
      <dgm:t>
        <a:bodyPr/>
        <a:lstStyle/>
        <a:p>
          <a:endParaRPr lang="en-US"/>
        </a:p>
      </dgm:t>
    </dgm:pt>
    <dgm:pt modelId="{3223D905-DA78-2842-9840-2C9BE39F97EB}" type="pres">
      <dgm:prSet presAssocID="{B8912FFF-533B-CB48-BC23-80877E3BF001}" presName="Name0" presStyleCnt="0">
        <dgm:presLayoutVars>
          <dgm:dir/>
          <dgm:animLvl val="lvl"/>
          <dgm:resizeHandles val="exact"/>
        </dgm:presLayoutVars>
      </dgm:prSet>
      <dgm:spPr/>
    </dgm:pt>
    <dgm:pt modelId="{DD55C32B-5754-BE4D-B572-1CCC22E740C2}" type="pres">
      <dgm:prSet presAssocID="{9F180EF9-CB18-C244-8900-84E52243AFD2}" presName="composite" presStyleCnt="0"/>
      <dgm:spPr/>
    </dgm:pt>
    <dgm:pt modelId="{8B128CED-C6F7-CF4F-B424-FCDD01A45336}" type="pres">
      <dgm:prSet presAssocID="{9F180EF9-CB18-C244-8900-84E52243AFD2}" presName="parTx" presStyleLbl="alignNode1" presStyleIdx="0" presStyleCnt="2">
        <dgm:presLayoutVars>
          <dgm:chMax val="0"/>
          <dgm:chPref val="0"/>
          <dgm:bulletEnabled val="1"/>
        </dgm:presLayoutVars>
      </dgm:prSet>
      <dgm:spPr/>
    </dgm:pt>
    <dgm:pt modelId="{CF3ACB01-527C-924F-8CE4-EA62651BE6A4}" type="pres">
      <dgm:prSet presAssocID="{9F180EF9-CB18-C244-8900-84E52243AFD2}" presName="desTx" presStyleLbl="alignAccFollowNode1" presStyleIdx="0" presStyleCnt="2">
        <dgm:presLayoutVars>
          <dgm:bulletEnabled val="1"/>
        </dgm:presLayoutVars>
      </dgm:prSet>
      <dgm:spPr/>
    </dgm:pt>
    <dgm:pt modelId="{278E0049-6491-2948-9104-B28CE0EF3E0A}" type="pres">
      <dgm:prSet presAssocID="{090E39A5-F415-FB44-8645-AFC5495B2E3E}" presName="space" presStyleCnt="0"/>
      <dgm:spPr/>
    </dgm:pt>
    <dgm:pt modelId="{F3B7B996-A007-1F44-860C-183E1811BE64}" type="pres">
      <dgm:prSet presAssocID="{D0D45DAD-9FB4-6E4A-BF51-6BAC6D7259C9}" presName="composite" presStyleCnt="0"/>
      <dgm:spPr/>
    </dgm:pt>
    <dgm:pt modelId="{787AE6E3-82CB-8442-8D6F-4B52C3B71CD5}" type="pres">
      <dgm:prSet presAssocID="{D0D45DAD-9FB4-6E4A-BF51-6BAC6D7259C9}" presName="parTx" presStyleLbl="alignNode1" presStyleIdx="1" presStyleCnt="2">
        <dgm:presLayoutVars>
          <dgm:chMax val="0"/>
          <dgm:chPref val="0"/>
          <dgm:bulletEnabled val="1"/>
        </dgm:presLayoutVars>
      </dgm:prSet>
      <dgm:spPr/>
    </dgm:pt>
    <dgm:pt modelId="{C08FF3F8-690A-224E-91D2-80737A199509}" type="pres">
      <dgm:prSet presAssocID="{D0D45DAD-9FB4-6E4A-BF51-6BAC6D7259C9}" presName="desTx" presStyleLbl="alignAccFollowNode1" presStyleIdx="1" presStyleCnt="2">
        <dgm:presLayoutVars>
          <dgm:bulletEnabled val="1"/>
        </dgm:presLayoutVars>
      </dgm:prSet>
      <dgm:spPr/>
    </dgm:pt>
  </dgm:ptLst>
  <dgm:cxnLst>
    <dgm:cxn modelId="{790B001F-8FE9-404E-AF51-B1FC3A56917A}" type="presOf" srcId="{4FA7A406-76BD-B942-B1CA-C2F114376280}" destId="{C08FF3F8-690A-224E-91D2-80737A199509}" srcOrd="0" destOrd="0" presId="urn:microsoft.com/office/officeart/2005/8/layout/hList1"/>
    <dgm:cxn modelId="{6E8EAE29-6A7C-3E4E-B072-417B9C135C73}" srcId="{D0D45DAD-9FB4-6E4A-BF51-6BAC6D7259C9}" destId="{6B6C31B5-85C1-844D-9900-40BA4CB05078}" srcOrd="4" destOrd="0" parTransId="{779094AD-B4AB-1341-BF92-7312883BF2B4}" sibTransId="{DEFE4D71-C63E-344F-8789-0F5351646C95}"/>
    <dgm:cxn modelId="{192D4433-CB5E-2E4E-8EAC-22AEB1A2DCFC}" srcId="{D0D45DAD-9FB4-6E4A-BF51-6BAC6D7259C9}" destId="{F73EA381-E53C-ED43-B0EE-5C01D3C85727}" srcOrd="3" destOrd="0" parTransId="{BC44ECD8-1B6E-B24E-B4B0-75435DCEE282}" sibTransId="{191F67E2-336D-F74E-8D9C-DC42DF01879C}"/>
    <dgm:cxn modelId="{65E03439-D499-0645-8078-E16AD9604B61}" srcId="{D0D45DAD-9FB4-6E4A-BF51-6BAC6D7259C9}" destId="{DE3C40CC-2DFB-A34D-87AC-AF61B56FF955}" srcOrd="1" destOrd="0" parTransId="{92A43D20-E8CF-AF43-AD45-0D648A5AFF07}" sibTransId="{D82A692C-CBA6-D64A-899E-5209712D240E}"/>
    <dgm:cxn modelId="{1C931141-8674-F645-9A87-52F384C75F77}" srcId="{D0D45DAD-9FB4-6E4A-BF51-6BAC6D7259C9}" destId="{4FA7A406-76BD-B942-B1CA-C2F114376280}" srcOrd="0" destOrd="0" parTransId="{42D7FCFB-DE33-3F43-961A-1595CE066BD6}" sibTransId="{EBA74C2F-45BA-614A-8E94-638C8A0A3B96}"/>
    <dgm:cxn modelId="{DC1D0D44-B1F1-E841-8A5C-8A9BAB4279D8}" type="presOf" srcId="{F73EA381-E53C-ED43-B0EE-5C01D3C85727}" destId="{C08FF3F8-690A-224E-91D2-80737A199509}" srcOrd="0" destOrd="3" presId="urn:microsoft.com/office/officeart/2005/8/layout/hList1"/>
    <dgm:cxn modelId="{33D47E47-683D-BB4E-ADFF-854503F36B54}" type="presOf" srcId="{9F180EF9-CB18-C244-8900-84E52243AFD2}" destId="{8B128CED-C6F7-CF4F-B424-FCDD01A45336}" srcOrd="0" destOrd="0" presId="urn:microsoft.com/office/officeart/2005/8/layout/hList1"/>
    <dgm:cxn modelId="{F23A2449-5C9C-2148-ABE4-45B61E144C15}" srcId="{B8912FFF-533B-CB48-BC23-80877E3BF001}" destId="{D0D45DAD-9FB4-6E4A-BF51-6BAC6D7259C9}" srcOrd="1" destOrd="0" parTransId="{21CAAE7C-438A-A045-83A9-FFB15D521568}" sibTransId="{307AA778-9449-4744-BC5B-342E5F571A88}"/>
    <dgm:cxn modelId="{B043434D-807B-FF47-AD48-A227C934CA1F}" type="presOf" srcId="{7D813037-3ED9-AD46-97D0-7561F64CDB62}" destId="{CF3ACB01-527C-924F-8CE4-EA62651BE6A4}" srcOrd="0" destOrd="3" presId="urn:microsoft.com/office/officeart/2005/8/layout/hList1"/>
    <dgm:cxn modelId="{D8A99A4F-172D-A741-91E6-5A71DC5A9557}" srcId="{D0D45DAD-9FB4-6E4A-BF51-6BAC6D7259C9}" destId="{613D18B8-9523-114C-B431-C945157A3179}" srcOrd="2" destOrd="0" parTransId="{F9E78CE2-BA89-8E48-95B4-562B1B6B6412}" sibTransId="{C8E337DE-B73D-7648-B938-FFFA189FEF82}"/>
    <dgm:cxn modelId="{AF574A54-1E47-224B-8088-281497D869CE}" srcId="{9F180EF9-CB18-C244-8900-84E52243AFD2}" destId="{3ED1F39D-F707-554B-8D56-A51E88F047DE}" srcOrd="4" destOrd="0" parTransId="{C741B447-225D-FE47-B41F-51FF1406B015}" sibTransId="{7BB943BB-F393-4B44-987B-A3A01FCA2230}"/>
    <dgm:cxn modelId="{EBAD8E54-4943-B245-BB8F-3CAAEE36C428}" type="presOf" srcId="{6B6C31B5-85C1-844D-9900-40BA4CB05078}" destId="{C08FF3F8-690A-224E-91D2-80737A199509}" srcOrd="0" destOrd="4" presId="urn:microsoft.com/office/officeart/2005/8/layout/hList1"/>
    <dgm:cxn modelId="{E2D91A5D-7836-4F4A-9FEE-F79E05B6F3EB}" srcId="{9F180EF9-CB18-C244-8900-84E52243AFD2}" destId="{72FC7764-6CC3-BA42-BC3F-82148C4F185F}" srcOrd="5" destOrd="0" parTransId="{D36E6269-A038-B44A-96A2-29CBC7E722F7}" sibTransId="{E4FD286D-71C6-D547-BF6D-28239B29CEFD}"/>
    <dgm:cxn modelId="{E5E2B664-ACDA-5943-A5A7-DF2F05811B47}" srcId="{9F180EF9-CB18-C244-8900-84E52243AFD2}" destId="{E325F897-2131-E44C-BBF4-48676019D418}" srcOrd="0" destOrd="0" parTransId="{B4B14A03-0C8C-8346-9F9A-BBD63B16338D}" sibTransId="{96332460-1BB7-EE40-B685-42BB3B4FBB3E}"/>
    <dgm:cxn modelId="{B88BF568-3E66-D44A-B53E-5299B4662E80}" srcId="{9F180EF9-CB18-C244-8900-84E52243AFD2}" destId="{7D813037-3ED9-AD46-97D0-7561F64CDB62}" srcOrd="3" destOrd="0" parTransId="{A8D498BC-6598-D344-B310-2A84E5740247}" sibTransId="{C2D556DE-6AD5-BA43-B0F2-98CCED20DC7B}"/>
    <dgm:cxn modelId="{7E253F71-1CD0-6D42-A582-D71E3EA2B330}" type="presOf" srcId="{7C206C86-0856-114A-AF9C-E79332034A20}" destId="{CF3ACB01-527C-924F-8CE4-EA62651BE6A4}" srcOrd="0" destOrd="1" presId="urn:microsoft.com/office/officeart/2005/8/layout/hList1"/>
    <dgm:cxn modelId="{26628F71-FB6B-CB49-BDE2-6B0FC14CD020}" type="presOf" srcId="{3ED1F39D-F707-554B-8D56-A51E88F047DE}" destId="{CF3ACB01-527C-924F-8CE4-EA62651BE6A4}" srcOrd="0" destOrd="4" presId="urn:microsoft.com/office/officeart/2005/8/layout/hList1"/>
    <dgm:cxn modelId="{7A849D84-B65D-1D4B-BDCF-72A7544F01FA}" type="presOf" srcId="{E325F897-2131-E44C-BBF4-48676019D418}" destId="{CF3ACB01-527C-924F-8CE4-EA62651BE6A4}" srcOrd="0" destOrd="0" presId="urn:microsoft.com/office/officeart/2005/8/layout/hList1"/>
    <dgm:cxn modelId="{73D6AA91-9A5E-B942-942C-B7DAF8C0C81E}" type="presOf" srcId="{DE3C40CC-2DFB-A34D-87AC-AF61B56FF955}" destId="{C08FF3F8-690A-224E-91D2-80737A199509}" srcOrd="0" destOrd="1" presId="urn:microsoft.com/office/officeart/2005/8/layout/hList1"/>
    <dgm:cxn modelId="{D51C68A7-AC0C-C84C-8039-22B80039F465}" type="presOf" srcId="{613D18B8-9523-114C-B431-C945157A3179}" destId="{C08FF3F8-690A-224E-91D2-80737A199509}" srcOrd="0" destOrd="2" presId="urn:microsoft.com/office/officeart/2005/8/layout/hList1"/>
    <dgm:cxn modelId="{D89C14B2-B635-7C4A-8169-1F503A6F13FD}" srcId="{9F180EF9-CB18-C244-8900-84E52243AFD2}" destId="{2AD155FD-29ED-1E4C-AEE1-53AEAEDAA71D}" srcOrd="2" destOrd="0" parTransId="{E9FB4615-B53F-2C4D-8498-C3DE7753FD0D}" sibTransId="{79AEC5F6-6AE3-3D43-A672-FFB621C2BAAD}"/>
    <dgm:cxn modelId="{E3CB00B9-CE4A-9145-9633-8E57569E5C5B}" srcId="{9F180EF9-CB18-C244-8900-84E52243AFD2}" destId="{7C206C86-0856-114A-AF9C-E79332034A20}" srcOrd="1" destOrd="0" parTransId="{C92E6E3C-B897-C941-ADE8-E0FE44C46348}" sibTransId="{D07C0CD8-5F16-6548-ACA9-FDC81583919B}"/>
    <dgm:cxn modelId="{E937D3D9-878A-024B-AE8F-E239859FA519}" type="presOf" srcId="{D0D45DAD-9FB4-6E4A-BF51-6BAC6D7259C9}" destId="{787AE6E3-82CB-8442-8D6F-4B52C3B71CD5}" srcOrd="0" destOrd="0" presId="urn:microsoft.com/office/officeart/2005/8/layout/hList1"/>
    <dgm:cxn modelId="{9E9134DB-798F-284D-BF19-D9FDC1804789}" type="presOf" srcId="{72FC7764-6CC3-BA42-BC3F-82148C4F185F}" destId="{CF3ACB01-527C-924F-8CE4-EA62651BE6A4}" srcOrd="0" destOrd="5" presId="urn:microsoft.com/office/officeart/2005/8/layout/hList1"/>
    <dgm:cxn modelId="{A44F19E0-3003-7C40-9499-9A0FAD1EEE4F}" srcId="{B8912FFF-533B-CB48-BC23-80877E3BF001}" destId="{9F180EF9-CB18-C244-8900-84E52243AFD2}" srcOrd="0" destOrd="0" parTransId="{4FEAD083-A7CD-7446-B571-FCB76CCC627F}" sibTransId="{090E39A5-F415-FB44-8645-AFC5495B2E3E}"/>
    <dgm:cxn modelId="{5263C8F9-86CA-0F4B-BB66-8A0424320048}" type="presOf" srcId="{B8912FFF-533B-CB48-BC23-80877E3BF001}" destId="{3223D905-DA78-2842-9840-2C9BE39F97EB}" srcOrd="0" destOrd="0" presId="urn:microsoft.com/office/officeart/2005/8/layout/hList1"/>
    <dgm:cxn modelId="{58219CFC-ABB2-2F40-BE3B-C94552C1F1F2}" type="presOf" srcId="{2AD155FD-29ED-1E4C-AEE1-53AEAEDAA71D}" destId="{CF3ACB01-527C-924F-8CE4-EA62651BE6A4}" srcOrd="0" destOrd="2" presId="urn:microsoft.com/office/officeart/2005/8/layout/hList1"/>
    <dgm:cxn modelId="{45C62F8F-DA20-0F4C-9326-C7366C8C3BE1}" type="presParOf" srcId="{3223D905-DA78-2842-9840-2C9BE39F97EB}" destId="{DD55C32B-5754-BE4D-B572-1CCC22E740C2}" srcOrd="0" destOrd="0" presId="urn:microsoft.com/office/officeart/2005/8/layout/hList1"/>
    <dgm:cxn modelId="{82BDDBFF-599A-6A40-B6D6-729CC5BC93E3}" type="presParOf" srcId="{DD55C32B-5754-BE4D-B572-1CCC22E740C2}" destId="{8B128CED-C6F7-CF4F-B424-FCDD01A45336}" srcOrd="0" destOrd="0" presId="urn:microsoft.com/office/officeart/2005/8/layout/hList1"/>
    <dgm:cxn modelId="{4953A9B3-B3E1-ED46-A8A6-CEF90DF37FCE}" type="presParOf" srcId="{DD55C32B-5754-BE4D-B572-1CCC22E740C2}" destId="{CF3ACB01-527C-924F-8CE4-EA62651BE6A4}" srcOrd="1" destOrd="0" presId="urn:microsoft.com/office/officeart/2005/8/layout/hList1"/>
    <dgm:cxn modelId="{B3DB3C09-C06A-0041-AF25-A481581275F3}" type="presParOf" srcId="{3223D905-DA78-2842-9840-2C9BE39F97EB}" destId="{278E0049-6491-2948-9104-B28CE0EF3E0A}" srcOrd="1" destOrd="0" presId="urn:microsoft.com/office/officeart/2005/8/layout/hList1"/>
    <dgm:cxn modelId="{384F69A9-3573-F843-A568-85C7760410EC}" type="presParOf" srcId="{3223D905-DA78-2842-9840-2C9BE39F97EB}" destId="{F3B7B996-A007-1F44-860C-183E1811BE64}" srcOrd="2" destOrd="0" presId="urn:microsoft.com/office/officeart/2005/8/layout/hList1"/>
    <dgm:cxn modelId="{EB978080-19A5-F54C-AC90-5DC5F433203B}" type="presParOf" srcId="{F3B7B996-A007-1F44-860C-183E1811BE64}" destId="{787AE6E3-82CB-8442-8D6F-4B52C3B71CD5}" srcOrd="0" destOrd="0" presId="urn:microsoft.com/office/officeart/2005/8/layout/hList1"/>
    <dgm:cxn modelId="{93B9A205-CD09-A441-8768-AC622065846C}" type="presParOf" srcId="{F3B7B996-A007-1F44-860C-183E1811BE64}" destId="{C08FF3F8-690A-224E-91D2-80737A19950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28CED-C6F7-CF4F-B424-FCDD01A45336}">
      <dsp:nvSpPr>
        <dsp:cNvPr id="0" name=""/>
        <dsp:cNvSpPr/>
      </dsp:nvSpPr>
      <dsp:spPr>
        <a:xfrm>
          <a:off x="27" y="64004"/>
          <a:ext cx="2643040" cy="1057216"/>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8488" tIns="199136" rIns="348488" bIns="199136" numCol="1" spcCol="1270" anchor="ctr" anchorCtr="0">
          <a:noAutofit/>
        </a:bodyPr>
        <a:lstStyle/>
        <a:p>
          <a:pPr marL="0" lvl="0" indent="0" algn="ctr" defTabSz="2178050">
            <a:lnSpc>
              <a:spcPct val="90000"/>
            </a:lnSpc>
            <a:spcBef>
              <a:spcPct val="0"/>
            </a:spcBef>
            <a:spcAft>
              <a:spcPct val="35000"/>
            </a:spcAft>
            <a:buNone/>
          </a:pPr>
          <a:r>
            <a:rPr lang="en-US" sz="4900" kern="1200" dirty="0">
              <a:latin typeface=""/>
            </a:rPr>
            <a:t>Report</a:t>
          </a:r>
        </a:p>
      </dsp:txBody>
      <dsp:txXfrm>
        <a:off x="27" y="64004"/>
        <a:ext cx="2643040" cy="1057216"/>
      </dsp:txXfrm>
    </dsp:sp>
    <dsp:sp modelId="{CF3ACB01-527C-924F-8CE4-EA62651BE6A4}">
      <dsp:nvSpPr>
        <dsp:cNvPr id="0" name=""/>
        <dsp:cNvSpPr/>
      </dsp:nvSpPr>
      <dsp:spPr>
        <a:xfrm>
          <a:off x="27" y="1121220"/>
          <a:ext cx="2643040" cy="2622847"/>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
            </a:rPr>
            <a:t>Suspicions of abuse or neglect</a:t>
          </a:r>
        </a:p>
        <a:p>
          <a:pPr marL="171450" lvl="1" indent="-171450" algn="l" defTabSz="800100">
            <a:lnSpc>
              <a:spcPct val="90000"/>
            </a:lnSpc>
            <a:spcBef>
              <a:spcPct val="0"/>
            </a:spcBef>
            <a:spcAft>
              <a:spcPct val="15000"/>
            </a:spcAft>
            <a:buChar char="•"/>
          </a:pPr>
          <a:endParaRPr lang="en-US" sz="1800" kern="1200" dirty="0">
            <a:latin typeface=""/>
          </a:endParaRPr>
        </a:p>
        <a:p>
          <a:pPr marL="171450" lvl="1" indent="-171450" algn="l" defTabSz="800100">
            <a:lnSpc>
              <a:spcPct val="90000"/>
            </a:lnSpc>
            <a:spcBef>
              <a:spcPct val="0"/>
            </a:spcBef>
            <a:spcAft>
              <a:spcPct val="15000"/>
            </a:spcAft>
            <a:buChar char="•"/>
          </a:pPr>
          <a:r>
            <a:rPr lang="en-US" sz="1800" kern="1200" dirty="0">
              <a:latin typeface=""/>
            </a:rPr>
            <a:t>Concerns about safety of the child</a:t>
          </a:r>
        </a:p>
        <a:p>
          <a:pPr marL="171450" lvl="1" indent="-171450" algn="l" defTabSz="800100">
            <a:lnSpc>
              <a:spcPct val="90000"/>
            </a:lnSpc>
            <a:spcBef>
              <a:spcPct val="0"/>
            </a:spcBef>
            <a:spcAft>
              <a:spcPct val="15000"/>
            </a:spcAft>
            <a:buChar char="•"/>
          </a:pPr>
          <a:endParaRPr lang="en-US" sz="1800" kern="1200" dirty="0">
            <a:latin typeface=""/>
          </a:endParaRPr>
        </a:p>
        <a:p>
          <a:pPr marL="171450" lvl="1" indent="-171450" algn="l" defTabSz="800100">
            <a:lnSpc>
              <a:spcPct val="90000"/>
            </a:lnSpc>
            <a:spcBef>
              <a:spcPct val="0"/>
            </a:spcBef>
            <a:spcAft>
              <a:spcPct val="15000"/>
            </a:spcAft>
            <a:buChar char="•"/>
          </a:pPr>
          <a:r>
            <a:rPr lang="en-US" sz="1800" kern="1200" dirty="0">
              <a:latin typeface=""/>
            </a:rPr>
            <a:t>Identifies the individual</a:t>
          </a:r>
        </a:p>
        <a:p>
          <a:pPr marL="171450" lvl="1" indent="-171450" algn="l" defTabSz="800100">
            <a:lnSpc>
              <a:spcPct val="90000"/>
            </a:lnSpc>
            <a:spcBef>
              <a:spcPct val="0"/>
            </a:spcBef>
            <a:spcAft>
              <a:spcPct val="15000"/>
            </a:spcAft>
            <a:buChar char="•"/>
          </a:pPr>
          <a:endParaRPr lang="en-US" sz="1800" kern="1200" dirty="0"/>
        </a:p>
      </dsp:txBody>
      <dsp:txXfrm>
        <a:off x="27" y="1121220"/>
        <a:ext cx="2643040" cy="2622847"/>
      </dsp:txXfrm>
    </dsp:sp>
    <dsp:sp modelId="{787AE6E3-82CB-8442-8D6F-4B52C3B71CD5}">
      <dsp:nvSpPr>
        <dsp:cNvPr id="0" name=""/>
        <dsp:cNvSpPr/>
      </dsp:nvSpPr>
      <dsp:spPr>
        <a:xfrm>
          <a:off x="3013093" y="64004"/>
          <a:ext cx="2643040" cy="1057216"/>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8488" tIns="199136" rIns="348488" bIns="199136" numCol="1" spcCol="1270" anchor="ctr" anchorCtr="0">
          <a:noAutofit/>
        </a:bodyPr>
        <a:lstStyle/>
        <a:p>
          <a:pPr marL="0" lvl="0" indent="0" algn="ctr" defTabSz="2178050">
            <a:lnSpc>
              <a:spcPct val="90000"/>
            </a:lnSpc>
            <a:spcBef>
              <a:spcPct val="0"/>
            </a:spcBef>
            <a:spcAft>
              <a:spcPct val="35000"/>
            </a:spcAft>
            <a:buNone/>
          </a:pPr>
          <a:r>
            <a:rPr lang="en-US" sz="4900" kern="1200" dirty="0">
              <a:latin typeface=""/>
            </a:rPr>
            <a:t>Notify</a:t>
          </a:r>
        </a:p>
      </dsp:txBody>
      <dsp:txXfrm>
        <a:off x="3013093" y="64004"/>
        <a:ext cx="2643040" cy="1057216"/>
      </dsp:txXfrm>
    </dsp:sp>
    <dsp:sp modelId="{C08FF3F8-690A-224E-91D2-80737A199509}">
      <dsp:nvSpPr>
        <dsp:cNvPr id="0" name=""/>
        <dsp:cNvSpPr/>
      </dsp:nvSpPr>
      <dsp:spPr>
        <a:xfrm>
          <a:off x="3013093" y="1121220"/>
          <a:ext cx="2643040" cy="2622847"/>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
            </a:rPr>
            <a:t>Prenatally exposed to substances</a:t>
          </a:r>
        </a:p>
        <a:p>
          <a:pPr marL="171450" lvl="1" indent="-171450" algn="l" defTabSz="800100">
            <a:lnSpc>
              <a:spcPct val="90000"/>
            </a:lnSpc>
            <a:spcBef>
              <a:spcPct val="0"/>
            </a:spcBef>
            <a:spcAft>
              <a:spcPct val="15000"/>
            </a:spcAft>
            <a:buChar char="•"/>
          </a:pPr>
          <a:endParaRPr lang="en-US" sz="1800" kern="1200" dirty="0">
            <a:latin typeface=""/>
          </a:endParaRPr>
        </a:p>
        <a:p>
          <a:pPr marL="171450" lvl="1" indent="-171450" algn="l" defTabSz="800100">
            <a:lnSpc>
              <a:spcPct val="90000"/>
            </a:lnSpc>
            <a:spcBef>
              <a:spcPct val="0"/>
            </a:spcBef>
            <a:spcAft>
              <a:spcPct val="15000"/>
            </a:spcAft>
            <a:buChar char="•"/>
          </a:pPr>
          <a:r>
            <a:rPr lang="en-US" sz="1800" kern="1200" dirty="0">
              <a:latin typeface=""/>
            </a:rPr>
            <a:t>No concerns about safety or well-being</a:t>
          </a:r>
        </a:p>
        <a:p>
          <a:pPr marL="171450" lvl="1" indent="-171450" algn="l" defTabSz="800100">
            <a:lnSpc>
              <a:spcPct val="90000"/>
            </a:lnSpc>
            <a:spcBef>
              <a:spcPct val="0"/>
            </a:spcBef>
            <a:spcAft>
              <a:spcPct val="15000"/>
            </a:spcAft>
            <a:buChar char="•"/>
          </a:pPr>
          <a:endParaRPr lang="en-US" sz="1800" kern="1200" dirty="0">
            <a:latin typeface=""/>
          </a:endParaRPr>
        </a:p>
        <a:p>
          <a:pPr marL="171450" lvl="1" indent="-171450" algn="l" defTabSz="800100">
            <a:lnSpc>
              <a:spcPct val="90000"/>
            </a:lnSpc>
            <a:spcBef>
              <a:spcPct val="0"/>
            </a:spcBef>
            <a:spcAft>
              <a:spcPct val="15000"/>
            </a:spcAft>
            <a:buChar char="•"/>
          </a:pPr>
          <a:r>
            <a:rPr lang="en-US" sz="1800" kern="1200" dirty="0">
              <a:latin typeface=""/>
            </a:rPr>
            <a:t>No personally identifying information</a:t>
          </a:r>
        </a:p>
      </dsp:txBody>
      <dsp:txXfrm>
        <a:off x="3013093" y="1121220"/>
        <a:ext cx="2643040" cy="262284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4D66FB8F-0593-4E12-B097-C677B92B948C}" type="datetimeFigureOut">
              <a:rPr lang="en-US" smtClean="0"/>
              <a:t>7/10/24</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A3A10F09-5B58-4BF2-8268-DF885C611F45}" type="slidenum">
              <a:rPr lang="en-US" smtClean="0"/>
              <a:t>‹#›</a:t>
            </a:fld>
            <a:endParaRPr lang="en-US"/>
          </a:p>
        </p:txBody>
      </p:sp>
    </p:spTree>
    <p:extLst>
      <p:ext uri="{BB962C8B-B14F-4D97-AF65-F5344CB8AC3E}">
        <p14:creationId xmlns:p14="http://schemas.microsoft.com/office/powerpoint/2010/main" val="2302010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0F0F4-4215-4694-A1B5-E0A1D09A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389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u="none" strike="noStrike" dirty="0">
                <a:solidFill>
                  <a:srgbClr val="414040"/>
                </a:solidFill>
                <a:effectLst/>
                <a:latin typeface="Lato" panose="020F0502020204030204" pitchFamily="34" charset="0"/>
                <a:cs typeface="Calibri"/>
              </a:rPr>
              <a:t> A variety of handouts for AI/AN PPP and their supports (including 5 patient and family fact sheets,</a:t>
            </a:r>
            <a:r>
              <a:rPr lang="en-US" b="0" i="0" u="none" strike="noStrike" baseline="0" dirty="0">
                <a:solidFill>
                  <a:srgbClr val="414040"/>
                </a:solidFill>
                <a:effectLst/>
                <a:latin typeface="Lato" panose="020F0502020204030204" pitchFamily="34" charset="0"/>
                <a:cs typeface="Calibri"/>
              </a:rPr>
              <a:t> a educational poster,</a:t>
            </a:r>
            <a:r>
              <a:rPr lang="en-US" b="0" i="0" u="none" strike="noStrike" dirty="0">
                <a:solidFill>
                  <a:srgbClr val="414040"/>
                </a:solidFill>
                <a:effectLst/>
                <a:latin typeface="Lato" panose="020F0502020204030204" pitchFamily="34" charset="0"/>
                <a:cs typeface="Calibri"/>
              </a:rPr>
              <a:t> family wellness plan)</a:t>
            </a:r>
            <a:endParaRPr lang="en-US"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10</a:t>
            </a:fld>
            <a:endParaRPr lang="en-US"/>
          </a:p>
        </p:txBody>
      </p:sp>
    </p:spTree>
    <p:extLst>
      <p:ext uri="{BB962C8B-B14F-4D97-AF65-F5344CB8AC3E}">
        <p14:creationId xmlns:p14="http://schemas.microsoft.com/office/powerpoint/2010/main" val="3017601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u="none" strike="noStrike" dirty="0">
                <a:solidFill>
                  <a:srgbClr val="414040"/>
                </a:solidFill>
                <a:effectLst/>
                <a:latin typeface="Lato" panose="020F0502020204030204" pitchFamily="34" charset="0"/>
                <a:cs typeface="Calibri"/>
              </a:rPr>
              <a:t> Educational poster recognizing how AI/AN people are living their ancestors’ prayers</a:t>
            </a:r>
            <a:endParaRPr lang="en-US"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11</a:t>
            </a:fld>
            <a:endParaRPr lang="en-US"/>
          </a:p>
        </p:txBody>
      </p:sp>
    </p:spTree>
    <p:extLst>
      <p:ext uri="{BB962C8B-B14F-4D97-AF65-F5344CB8AC3E}">
        <p14:creationId xmlns:p14="http://schemas.microsoft.com/office/powerpoint/2010/main" val="636721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 family wellness plan template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Created for pregnant and parenting people to reflect and identify their individual needs and supports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Although a family wellness plan is a personalized plan for the pregnant or parenting person, it can also be a tool for </a:t>
            </a:r>
            <a:r>
              <a:rPr lang="en-US" sz="1200" u="none" kern="1200" dirty="0">
                <a:solidFill>
                  <a:schemeClr val="tx1"/>
                </a:solidFill>
                <a:effectLst/>
                <a:latin typeface="+mn-lt"/>
                <a:ea typeface="+mn-ea"/>
                <a:cs typeface="+mn-cs"/>
              </a:rPr>
              <a:t>providers for care coordination </a:t>
            </a:r>
            <a:r>
              <a:rPr lang="en-US" sz="1200" kern="1200" dirty="0">
                <a:solidFill>
                  <a:schemeClr val="tx1"/>
                </a:solidFill>
                <a:effectLst/>
                <a:latin typeface="+mn-lt"/>
                <a:ea typeface="+mn-ea"/>
                <a:cs typeface="+mn-cs"/>
              </a:rPr>
              <a:t>to medical, social, cultural, and spiritual care</a:t>
            </a:r>
          </a:p>
        </p:txBody>
      </p:sp>
      <p:sp>
        <p:nvSpPr>
          <p:cNvPr id="4" name="Slide Number Placeholder 3"/>
          <p:cNvSpPr>
            <a:spLocks noGrp="1"/>
          </p:cNvSpPr>
          <p:nvPr>
            <p:ph type="sldNum" sz="quarter" idx="5"/>
          </p:nvPr>
        </p:nvSpPr>
        <p:spPr/>
        <p:txBody>
          <a:bodyPr/>
          <a:lstStyle/>
          <a:p>
            <a:fld id="{83E0F0F4-4215-4694-A1B5-E0A1D09AC16D}" type="slidenum">
              <a:rPr lang="en-US" smtClean="0"/>
              <a:t>12</a:t>
            </a:fld>
            <a:endParaRPr lang="en-US"/>
          </a:p>
        </p:txBody>
      </p:sp>
    </p:spTree>
    <p:extLst>
      <p:ext uri="{BB962C8B-B14F-4D97-AF65-F5344CB8AC3E}">
        <p14:creationId xmlns:p14="http://schemas.microsoft.com/office/powerpoint/2010/main" val="138909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dirty="0">
                <a:cs typeface="Calibri"/>
              </a:rPr>
              <a:t>To facilitate communication and follow-up between primary providers and delivering facility </a:t>
            </a:r>
          </a:p>
        </p:txBody>
      </p:sp>
      <p:sp>
        <p:nvSpPr>
          <p:cNvPr id="4" name="Slide Number Placeholder 3"/>
          <p:cNvSpPr>
            <a:spLocks noGrp="1"/>
          </p:cNvSpPr>
          <p:nvPr>
            <p:ph type="sldNum" sz="quarter" idx="5"/>
          </p:nvPr>
        </p:nvSpPr>
        <p:spPr/>
        <p:txBody>
          <a:bodyPr/>
          <a:lstStyle/>
          <a:p>
            <a:fld id="{83E0F0F4-4215-4694-A1B5-E0A1D09AC16D}" type="slidenum">
              <a:rPr lang="en-US" smtClean="0"/>
              <a:t>13</a:t>
            </a:fld>
            <a:endParaRPr lang="en-US"/>
          </a:p>
        </p:txBody>
      </p:sp>
    </p:spTree>
    <p:extLst>
      <p:ext uri="{BB962C8B-B14F-4D97-AF65-F5344CB8AC3E}">
        <p14:creationId xmlns:p14="http://schemas.microsoft.com/office/powerpoint/2010/main" val="2226973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dirty="0">
                <a:cs typeface="Calibri"/>
              </a:rPr>
              <a:t>Indication</a:t>
            </a:r>
          </a:p>
          <a:p>
            <a:pPr marL="171450" indent="-171450" algn="l">
              <a:buFont typeface="Arial" panose="020B0604020202020204" pitchFamily="34" charset="0"/>
              <a:buChar char="•"/>
            </a:pPr>
            <a:r>
              <a:rPr lang="en-US" dirty="0">
                <a:cs typeface="Calibri"/>
              </a:rPr>
              <a:t>Demographic Information</a:t>
            </a:r>
          </a:p>
          <a:p>
            <a:pPr marL="171450" indent="-171450" algn="l">
              <a:buFont typeface="Arial" panose="020B0604020202020204" pitchFamily="34" charset="0"/>
              <a:buChar char="•"/>
            </a:pPr>
            <a:r>
              <a:rPr lang="en-US" dirty="0">
                <a:cs typeface="Calibri"/>
              </a:rPr>
              <a:t>Strength and Goals section</a:t>
            </a:r>
          </a:p>
          <a:p>
            <a:pPr marL="171450" indent="-171450" algn="l">
              <a:buFont typeface="Arial" panose="020B0604020202020204" pitchFamily="34" charset="0"/>
              <a:buChar char="•"/>
            </a:pPr>
            <a:r>
              <a:rPr lang="en-US" dirty="0">
                <a:cs typeface="Calibri"/>
              </a:rPr>
              <a:t>Services, Supports, and Referrals</a:t>
            </a:r>
          </a:p>
          <a:p>
            <a:pPr marL="628650" lvl="1" indent="-171450" algn="l">
              <a:buFont typeface="Arial" panose="020B0604020202020204" pitchFamily="34" charset="0"/>
              <a:buChar char="•"/>
            </a:pPr>
            <a:r>
              <a:rPr lang="en-US" dirty="0">
                <a:cs typeface="Calibri"/>
              </a:rPr>
              <a:t>Infant</a:t>
            </a:r>
          </a:p>
          <a:p>
            <a:pPr marL="628650" lvl="1" indent="-171450" algn="l">
              <a:buFont typeface="Arial" panose="020B0604020202020204" pitchFamily="34" charset="0"/>
              <a:buChar char="•"/>
            </a:pPr>
            <a:r>
              <a:rPr lang="en-US" dirty="0">
                <a:cs typeface="Calibri"/>
              </a:rPr>
              <a:t> Parents and Caregivers </a:t>
            </a:r>
          </a:p>
          <a:p>
            <a:pPr marL="171450" lvl="0" indent="-171450" algn="l">
              <a:buFont typeface="Arial" panose="020B0604020202020204" pitchFamily="34" charset="0"/>
              <a:buChar char="•"/>
            </a:pPr>
            <a:r>
              <a:rPr lang="en-US" dirty="0">
                <a:cs typeface="Calibri"/>
              </a:rPr>
              <a:t>Notes/Follow-up</a:t>
            </a:r>
          </a:p>
          <a:p>
            <a:pPr marL="171450" indent="-171450" algn="l">
              <a:buFont typeface="Arial" panose="020B0604020202020204" pitchFamily="34" charset="0"/>
              <a:buChar char="•"/>
            </a:pPr>
            <a:r>
              <a:rPr lang="en-US" dirty="0">
                <a:cs typeface="Calibri"/>
              </a:rPr>
              <a:t>Scanned</a:t>
            </a:r>
            <a:r>
              <a:rPr lang="en-US" baseline="0" dirty="0">
                <a:cs typeface="Calibri"/>
              </a:rPr>
              <a:t> into medical record</a:t>
            </a:r>
          </a:p>
          <a:p>
            <a:pPr marL="171450" indent="-171450" algn="l">
              <a:buFont typeface="Arial" panose="020B0604020202020204" pitchFamily="34" charset="0"/>
              <a:buChar char="•"/>
            </a:pPr>
            <a:r>
              <a:rPr lang="en-US" baseline="0" dirty="0">
                <a:cs typeface="Calibri"/>
              </a:rPr>
              <a:t>Family should receive a copy if patient wishes </a:t>
            </a:r>
            <a:endParaRPr lang="en-US"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14</a:t>
            </a:fld>
            <a:endParaRPr lang="en-US"/>
          </a:p>
        </p:txBody>
      </p:sp>
    </p:spTree>
    <p:extLst>
      <p:ext uri="{BB962C8B-B14F-4D97-AF65-F5344CB8AC3E}">
        <p14:creationId xmlns:p14="http://schemas.microsoft.com/office/powerpoint/2010/main" val="2463815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E0F0F4-4215-4694-A1B5-E0A1D09AC16D}" type="slidenum">
              <a:rPr lang="en-US" smtClean="0"/>
              <a:t>15</a:t>
            </a:fld>
            <a:endParaRPr lang="en-US"/>
          </a:p>
        </p:txBody>
      </p:sp>
    </p:spTree>
    <p:extLst>
      <p:ext uri="{BB962C8B-B14F-4D97-AF65-F5344CB8AC3E}">
        <p14:creationId xmlns:p14="http://schemas.microsoft.com/office/powerpoint/2010/main" val="249481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Substance Use Warmline (1-855-300-3595) offers on-demand Clinician-To-Clinician support for IHS providers managing alcohol and substance use disorders.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Warmline is available Monday through Friday from 6am to 5pm Pacific Standard Time (PST) (9AM-8PM EST/8AM-7PM CST) for all health care providers in IHS federal, tribal, and urban facilities.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Calls are answered by trained clinical support specialists with diverse experience and substantial training in substance use disorder interventions.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overall purpose of the Warmline is to maximize clinical services offered to patients, families, and communities facing substance use disorder. </a:t>
            </a:r>
            <a:endParaRPr lang="en-US"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16</a:t>
            </a:fld>
            <a:endParaRPr lang="en-US"/>
          </a:p>
        </p:txBody>
      </p:sp>
    </p:spTree>
    <p:extLst>
      <p:ext uri="{BB962C8B-B14F-4D97-AF65-F5344CB8AC3E}">
        <p14:creationId xmlns:p14="http://schemas.microsoft.com/office/powerpoint/2010/main" val="4246255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1) SUD ECHO Program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1</a:t>
            </a:r>
            <a:r>
              <a:rPr lang="en-US" sz="1200" b="0" i="0" u="none" strike="noStrike" kern="1200" baseline="30000" dirty="0">
                <a:solidFill>
                  <a:schemeClr val="tx1"/>
                </a:solidFill>
                <a:effectLst/>
                <a:latin typeface="+mn-lt"/>
                <a:ea typeface="+mn-ea"/>
                <a:cs typeface="+mn-cs"/>
              </a:rPr>
              <a:t>st</a:t>
            </a:r>
            <a:r>
              <a:rPr lang="en-US" sz="1200" b="0" i="0" u="none" strike="noStrike" kern="1200" dirty="0">
                <a:solidFill>
                  <a:schemeClr val="tx1"/>
                </a:solidFill>
                <a:effectLst/>
                <a:latin typeface="+mn-lt"/>
                <a:ea typeface="+mn-ea"/>
                <a:cs typeface="+mn-cs"/>
              </a:rPr>
              <a:t> Thursday of the Month @11AM PT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Midwest Tribal ECHO – 1</a:t>
            </a:r>
            <a:r>
              <a:rPr lang="en-US" sz="1200" b="0" i="0" u="none" strike="noStrike" kern="1200" baseline="30000" dirty="0">
                <a:solidFill>
                  <a:schemeClr val="tx1"/>
                </a:solidFill>
                <a:effectLst/>
                <a:latin typeface="+mn-lt"/>
                <a:ea typeface="+mn-ea"/>
                <a:cs typeface="+mn-cs"/>
              </a:rPr>
              <a:t>st</a:t>
            </a:r>
            <a:r>
              <a:rPr lang="en-US" sz="1200" b="0" i="0" u="none" strike="noStrike" kern="1200" dirty="0">
                <a:solidFill>
                  <a:schemeClr val="tx1"/>
                </a:solidFill>
                <a:effectLst/>
                <a:latin typeface="+mn-lt"/>
                <a:ea typeface="+mn-ea"/>
                <a:cs typeface="+mn-cs"/>
              </a:rPr>
              <a:t> and 3</a:t>
            </a:r>
            <a:r>
              <a:rPr lang="en-US" sz="1200" b="0" i="0" u="none" strike="noStrike" kern="1200" baseline="30000" dirty="0">
                <a:solidFill>
                  <a:schemeClr val="tx1"/>
                </a:solidFill>
                <a:effectLst/>
                <a:latin typeface="+mn-lt"/>
                <a:ea typeface="+mn-ea"/>
                <a:cs typeface="+mn-cs"/>
              </a:rPr>
              <a:t>rd</a:t>
            </a:r>
            <a:r>
              <a:rPr lang="en-US" sz="1200" b="0" i="0" u="none" strike="noStrike" kern="1200" dirty="0">
                <a:solidFill>
                  <a:schemeClr val="tx1"/>
                </a:solidFill>
                <a:effectLst/>
                <a:latin typeface="+mn-lt"/>
                <a:ea typeface="+mn-ea"/>
                <a:cs typeface="+mn-cs"/>
              </a:rPr>
              <a:t> Wednesday @10AM PT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2) Advancing Pharmacist Roles in Substance Use Disorder Treatment and Recovery Teams ECHO Program</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3rd Tuesday of the month @10am PT</a:t>
            </a:r>
          </a:p>
          <a:p>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Focusing on the management and treatment of patients with Substance Use Disorders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Didactic sessions and patient cases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Continue learning, knowledge sharing, and support treating and managing SUD</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CE offered </a:t>
            </a:r>
            <a:endParaRPr lang="en-US" dirty="0"/>
          </a:p>
        </p:txBody>
      </p:sp>
      <p:sp>
        <p:nvSpPr>
          <p:cNvPr id="4" name="Slide Number Placeholder 3"/>
          <p:cNvSpPr>
            <a:spLocks noGrp="1"/>
          </p:cNvSpPr>
          <p:nvPr>
            <p:ph type="sldNum" sz="quarter" idx="5"/>
          </p:nvPr>
        </p:nvSpPr>
        <p:spPr/>
        <p:txBody>
          <a:bodyPr/>
          <a:lstStyle/>
          <a:p>
            <a:fld id="{83E0F0F4-4215-4694-A1B5-E0A1D09AC16D}" type="slidenum">
              <a:rPr lang="en-US" smtClean="0"/>
              <a:t>17</a:t>
            </a:fld>
            <a:endParaRPr lang="en-US"/>
          </a:p>
        </p:txBody>
      </p:sp>
    </p:spTree>
    <p:extLst>
      <p:ext uri="{BB962C8B-B14F-4D97-AF65-F5344CB8AC3E}">
        <p14:creationId xmlns:p14="http://schemas.microsoft.com/office/powerpoint/2010/main" val="3137877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sharing stories of community healing we can better understand and serve our relatives that are experiencing SUDs. Watch the Red Lake Recovery Videos to learn how local champions came together to heal the community.</a:t>
            </a:r>
          </a:p>
          <a:p>
            <a:endParaRPr lang="en-US" dirty="0"/>
          </a:p>
          <a:p>
            <a:r>
              <a:rPr lang="en-US" dirty="0"/>
              <a:t>Provider Video: Community Healing - Best Practices</a:t>
            </a:r>
          </a:p>
          <a:p>
            <a:r>
              <a:rPr lang="en-US" dirty="0"/>
              <a:t>The Red Lake Nation’s approach to serving and supporting community members who experience SUD and how they are restoring hope and healing the community. By focusing on a community-based, person-first approach, they save lives and restore families.</a:t>
            </a:r>
          </a:p>
          <a:p>
            <a:endParaRPr lang="en-US" dirty="0"/>
          </a:p>
          <a:p>
            <a:r>
              <a:rPr lang="en-US" dirty="0"/>
              <a:t>Patient Video: Sharing Our Stories - Living a Beautiful Life in Recovery</a:t>
            </a:r>
          </a:p>
          <a:p>
            <a:r>
              <a:rPr lang="en-US" dirty="0"/>
              <a:t>Recovery is possible. Hear inspiring recovery stories!</a:t>
            </a:r>
          </a:p>
          <a:p>
            <a:endParaRPr lang="en-US" dirty="0"/>
          </a:p>
        </p:txBody>
      </p:sp>
      <p:sp>
        <p:nvSpPr>
          <p:cNvPr id="4" name="Slide Number Placeholder 3"/>
          <p:cNvSpPr>
            <a:spLocks noGrp="1"/>
          </p:cNvSpPr>
          <p:nvPr>
            <p:ph type="sldNum" sz="quarter" idx="10"/>
          </p:nvPr>
        </p:nvSpPr>
        <p:spPr/>
        <p:txBody>
          <a:bodyPr/>
          <a:lstStyle/>
          <a:p>
            <a:fld id="{A3A10F09-5B58-4BF2-8268-DF885C611F45}" type="slidenum">
              <a:rPr lang="en-US" smtClean="0"/>
              <a:t>18</a:t>
            </a:fld>
            <a:endParaRPr lang="en-US"/>
          </a:p>
        </p:txBody>
      </p:sp>
    </p:spTree>
    <p:extLst>
      <p:ext uri="{BB962C8B-B14F-4D97-AF65-F5344CB8AC3E}">
        <p14:creationId xmlns:p14="http://schemas.microsoft.com/office/powerpoint/2010/main" val="1628519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Grand Rounds Session on Comprehensive Care of SUD and Pregnant and Parenting People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Tuesday, August 15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0F0F4-4215-4694-A1B5-E0A1D09A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71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Too many children have been and continue to be separated from their parents and pulled into the child welfare system, in part due to parental substance 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As a result, many of these families and communities have learned not to trust the child welfare system, even when it offers the support they need.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Many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pregnant people with SUD are reluctant to engage in treatment for fear of mandatory referrals to child welfare.</a:t>
            </a: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This often leads to missed opportunities to prevent unnecessary foster care placements through connecting pregnant people and families to treatment and other resources.</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0F0F4-4215-4694-A1B5-E0A1D09A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912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20</a:t>
            </a:fld>
            <a:endParaRPr lang="en-US"/>
          </a:p>
        </p:txBody>
      </p:sp>
    </p:spTree>
    <p:extLst>
      <p:ext uri="{BB962C8B-B14F-4D97-AF65-F5344CB8AC3E}">
        <p14:creationId xmlns:p14="http://schemas.microsoft.com/office/powerpoint/2010/main" val="410662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21</a:t>
            </a:fld>
            <a:endParaRPr lang="en-US"/>
          </a:p>
        </p:txBody>
      </p:sp>
    </p:spTree>
    <p:extLst>
      <p:ext uri="{BB962C8B-B14F-4D97-AF65-F5344CB8AC3E}">
        <p14:creationId xmlns:p14="http://schemas.microsoft.com/office/powerpoint/2010/main" val="4196297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CAPTA is the key federal legislation addressing child abuse and neglect - CAPTA is a State requirement.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a:t>
            </a:r>
            <a:r>
              <a:rPr lang="en-US" baseline="0" dirty="0"/>
              <a:t> </a:t>
            </a:r>
            <a:r>
              <a:rPr lang="en-US" dirty="0"/>
              <a:t>law provides federal funding to states to support the “prevention, assessment, and treatment” of child abuse, in exchange for states’ fulfillment of certain requirements.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One such requirement is that states enact laws mandating that certain professionals report known or suspected child abuse to a child protective services agency.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2016, the Comprehensive Addiction and Recovery Act (CARA) provision of CAPTA that says that substance-exposed infants needs a plan of safe care – which is a family focused plan to</a:t>
            </a:r>
            <a:r>
              <a:rPr lang="en-US" sz="1200" kern="1200" dirty="0">
                <a:solidFill>
                  <a:schemeClr val="tx1"/>
                </a:solidFill>
                <a:effectLst/>
                <a:latin typeface="+mn-lt"/>
                <a:ea typeface="+mn-ea"/>
                <a:cs typeface="+mn-cs"/>
              </a:rPr>
              <a:t> address the needs of both the infant and parent(s).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0F0F4-4215-4694-A1B5-E0A1D09A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498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Issue around Notification vs Report.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States differ in their policies on mandatory reporting requirement.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 states have done some work to separate out the difference between a report and a notification but many states do not distinguish between them.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Under CAPTA Healthcare providers involved in the delivery of care of an infant born substance exposed must notify child protective services which is different than making a report </a:t>
            </a:r>
            <a:r>
              <a:rPr lang="en-US" dirty="0"/>
              <a:t>of child abuse or neglect.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As a healthcare provider, when may you consider notifying CPS vs. reporting?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You may think of a parent who is very stable in recovery on Suboxone or Methadone but their newborn experiences withdrawal symptoms.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There isn’t that risk or safety issue, there is no need for CPS intervention, then make a notification.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One key difference in a notification vs a report is that there is no personally identifying information in a notification.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Still have that family care plan that is developed and overseen by the provider.</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Visit </a:t>
            </a:r>
            <a:r>
              <a:rPr lang="en-US" sz="1200" kern="1200" dirty="0" err="1">
                <a:solidFill>
                  <a:schemeClr val="tx1"/>
                </a:solidFill>
                <a:effectLst/>
                <a:latin typeface="+mn-lt"/>
                <a:ea typeface="+mn-ea"/>
                <a:cs typeface="+mn-cs"/>
              </a:rPr>
              <a:t>childwelfare.gov</a:t>
            </a:r>
            <a:r>
              <a:rPr lang="en-US" sz="1200" kern="1200" dirty="0">
                <a:solidFill>
                  <a:schemeClr val="tx1"/>
                </a:solidFill>
                <a:effectLst/>
                <a:latin typeface="+mn-lt"/>
                <a:ea typeface="+mn-ea"/>
                <a:cs typeface="+mn-cs"/>
              </a:rPr>
              <a:t>/state-resources to learn more about your state’s policies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0F0F4-4215-4694-A1B5-E0A1D09A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284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key values in supporting and optimizing outcomes for pregnant and parenting people, partners, and families begins with understanding that </a:t>
            </a:r>
          </a:p>
          <a:p>
            <a:endParaRPr lang="en-US" dirty="0"/>
          </a:p>
          <a:p>
            <a:r>
              <a:rPr lang="en-US" dirty="0"/>
              <a:t>1. Having SUD in pregnancy is not, by itself, child abuse or neglect. </a:t>
            </a:r>
          </a:p>
          <a:p>
            <a:r>
              <a:rPr lang="en-US" dirty="0"/>
              <a:t>2. We need to take a Non-punitive approach. Criminalizing SUD in pregnancy is ineffective and harmful as it prevents pregnant people with SUD from seeking and receiving the help they need. </a:t>
            </a:r>
          </a:p>
          <a:p>
            <a:r>
              <a:rPr lang="en-US" dirty="0"/>
              <a:t>3. Everyone has the right to effective treatment</a:t>
            </a:r>
          </a:p>
          <a:p>
            <a:r>
              <a:rPr lang="en-US" dirty="0"/>
              <a:t>4. Pregnant people using substances should be encouraged to access prenatal care, treatment and recovery supports.</a:t>
            </a:r>
          </a:p>
          <a:p>
            <a:r>
              <a:rPr lang="en-US" dirty="0"/>
              <a:t>5. Improving coordination of public health, criminal justice systems, treatment and early childhood systems can optimize outcomes and reduce disparities.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0F0F4-4215-4694-A1B5-E0A1D09A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618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Given the more than half of foster care placements are associated with parental substance use there are often missed opportunities to connecting pregnant and parenting people to treatment and other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Improving access to treatment for pregnant people = improving outcomes for both parents and infants.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Goal:</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Prevent unnecessary foster care placements, Support Families, and Keep Families Together.</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Services to Support Family Reunification when families are separated as well as continued support and services even after they successfully reunify.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6</a:t>
            </a:fld>
            <a:endParaRPr lang="en-US"/>
          </a:p>
        </p:txBody>
      </p:sp>
    </p:spTree>
    <p:extLst>
      <p:ext uri="{BB962C8B-B14F-4D97-AF65-F5344CB8AC3E}">
        <p14:creationId xmlns:p14="http://schemas.microsoft.com/office/powerpoint/2010/main" val="1236315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When it comes to leadership, we need those policies and procedures that support access to SUD treatment.</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We need access to medications for SUD and staff who are trained in SUD treatment within our tribal hospitals and in our communities.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Equally important is having services for children who have been affected by prenatal SUD.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Link CPS with partners in community to build support and family-friendly approach.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Fear of CPS harms families, it impacts how people engage with service providers and whether they access services and supports.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Continue to share those success stories - there is some really great work being done in tribal communities in SUD, not only in treatment but also prevention and building healthier communities.  </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3E0F0F4-4215-4694-A1B5-E0A1D09AC16D}" type="slidenum">
              <a:rPr lang="en-US" smtClean="0"/>
              <a:t>7</a:t>
            </a:fld>
            <a:endParaRPr lang="en-US"/>
          </a:p>
        </p:txBody>
      </p:sp>
    </p:spTree>
    <p:extLst>
      <p:ext uri="{BB962C8B-B14F-4D97-AF65-F5344CB8AC3E}">
        <p14:creationId xmlns:p14="http://schemas.microsoft.com/office/powerpoint/2010/main" val="3514607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0F0F4-4215-4694-A1B5-E0A1D09A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60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a:t>
            </a:r>
            <a:r>
              <a:rPr lang="en-US" baseline="0" dirty="0"/>
              <a:t> </a:t>
            </a:r>
            <a:r>
              <a:rPr lang="en-US" dirty="0"/>
              <a:t>Northwest Portland Area Indian Health Board (NPAIHB), alongside Indian Health Service, Tribal, and Urban Indian (I/T/U) healthcare providers, and AI/AN individuals impacted by Substance Use Disorders came together to create Family Care Plans Toolkit (formerly Plans of Safe Care) which includes a guide for providers, patient fact sheets, poster, care coordination plan, and animated video.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Providers Guide was created to support IHS/Tribal/Urban clinicians in providing SUD care to American Indian and Alaska Native pregnant and parenting people.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Offers healthcare providers recommendations for three potential points of intervention- prenatally, during birth, and postnatally.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9</a:t>
            </a:fld>
            <a:endParaRPr lang="en-US"/>
          </a:p>
        </p:txBody>
      </p:sp>
    </p:spTree>
    <p:extLst>
      <p:ext uri="{BB962C8B-B14F-4D97-AF65-F5344CB8AC3E}">
        <p14:creationId xmlns:p14="http://schemas.microsoft.com/office/powerpoint/2010/main" val="3634633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72EBA-B4DA-40D7-A7F1-1521C7E366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C77B43-7051-4491-B4BF-BAFB8A57A8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BC38AE-6847-456A-A118-9F372D8E7C2F}"/>
              </a:ext>
            </a:extLst>
          </p:cNvPr>
          <p:cNvSpPr>
            <a:spLocks noGrp="1"/>
          </p:cNvSpPr>
          <p:nvPr>
            <p:ph type="dt" sz="half" idx="10"/>
          </p:nvPr>
        </p:nvSpPr>
        <p:spPr/>
        <p:txBody>
          <a:bodyPr/>
          <a:lstStyle/>
          <a:p>
            <a:fld id="{D1A63D34-24FD-4F28-911D-4229B1880B11}" type="datetimeFigureOut">
              <a:rPr lang="en-US" smtClean="0"/>
              <a:t>7/10/24</a:t>
            </a:fld>
            <a:endParaRPr lang="en-US"/>
          </a:p>
        </p:txBody>
      </p:sp>
      <p:sp>
        <p:nvSpPr>
          <p:cNvPr id="5" name="Footer Placeholder 4">
            <a:extLst>
              <a:ext uri="{FF2B5EF4-FFF2-40B4-BE49-F238E27FC236}">
                <a16:creationId xmlns:a16="http://schemas.microsoft.com/office/drawing/2014/main" id="{9AF9CB97-D2C7-4295-9612-DBF8B7D74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7C8F36-C5F7-406F-BBD6-E500FA6679FE}"/>
              </a:ext>
            </a:extLst>
          </p:cNvPr>
          <p:cNvSpPr>
            <a:spLocks noGrp="1"/>
          </p:cNvSpPr>
          <p:nvPr>
            <p:ph type="sldNum" sz="quarter" idx="12"/>
          </p:nvPr>
        </p:nvSpPr>
        <p:spPr/>
        <p:txBody>
          <a:bodyPr/>
          <a:lstStyle/>
          <a:p>
            <a:fld id="{9C444B61-493F-4689-829E-B4CC75A0FE03}" type="slidenum">
              <a:rPr lang="en-US" smtClean="0"/>
              <a:t>‹#›</a:t>
            </a:fld>
            <a:endParaRPr lang="en-US"/>
          </a:p>
        </p:txBody>
      </p:sp>
    </p:spTree>
    <p:extLst>
      <p:ext uri="{BB962C8B-B14F-4D97-AF65-F5344CB8AC3E}">
        <p14:creationId xmlns:p14="http://schemas.microsoft.com/office/powerpoint/2010/main" val="3940312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D69A9-9155-4587-9BB3-6E9BE48B6E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F471DC-374F-4620-9FD9-32EF2B9853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9AA42-040D-4BAF-A215-69A6B85FB4D7}"/>
              </a:ext>
            </a:extLst>
          </p:cNvPr>
          <p:cNvSpPr>
            <a:spLocks noGrp="1"/>
          </p:cNvSpPr>
          <p:nvPr>
            <p:ph type="dt" sz="half" idx="10"/>
          </p:nvPr>
        </p:nvSpPr>
        <p:spPr/>
        <p:txBody>
          <a:bodyPr/>
          <a:lstStyle/>
          <a:p>
            <a:fld id="{D1A63D34-24FD-4F28-911D-4229B1880B11}" type="datetimeFigureOut">
              <a:rPr lang="en-US" smtClean="0"/>
              <a:t>7/10/24</a:t>
            </a:fld>
            <a:endParaRPr lang="en-US"/>
          </a:p>
        </p:txBody>
      </p:sp>
      <p:sp>
        <p:nvSpPr>
          <p:cNvPr id="5" name="Footer Placeholder 4">
            <a:extLst>
              <a:ext uri="{FF2B5EF4-FFF2-40B4-BE49-F238E27FC236}">
                <a16:creationId xmlns:a16="http://schemas.microsoft.com/office/drawing/2014/main" id="{4C8C6076-BB95-47E9-AC0A-01C6DC6AA2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8CCE5B-E7CA-48FC-BC10-D7F3C3CD9002}"/>
              </a:ext>
            </a:extLst>
          </p:cNvPr>
          <p:cNvSpPr>
            <a:spLocks noGrp="1"/>
          </p:cNvSpPr>
          <p:nvPr>
            <p:ph type="sldNum" sz="quarter" idx="12"/>
          </p:nvPr>
        </p:nvSpPr>
        <p:spPr/>
        <p:txBody>
          <a:bodyPr/>
          <a:lstStyle/>
          <a:p>
            <a:fld id="{9C444B61-493F-4689-829E-B4CC75A0FE03}" type="slidenum">
              <a:rPr lang="en-US" smtClean="0"/>
              <a:t>‹#›</a:t>
            </a:fld>
            <a:endParaRPr lang="en-US"/>
          </a:p>
        </p:txBody>
      </p:sp>
    </p:spTree>
    <p:extLst>
      <p:ext uri="{BB962C8B-B14F-4D97-AF65-F5344CB8AC3E}">
        <p14:creationId xmlns:p14="http://schemas.microsoft.com/office/powerpoint/2010/main" val="1688295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4B96A5-8BA1-41B3-BBB0-A33769E946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739E86-1198-414C-ABD8-105B4FB2EC6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701BE7-0AA3-416D-BD59-9D71E0365356}"/>
              </a:ext>
            </a:extLst>
          </p:cNvPr>
          <p:cNvSpPr>
            <a:spLocks noGrp="1"/>
          </p:cNvSpPr>
          <p:nvPr>
            <p:ph type="dt" sz="half" idx="10"/>
          </p:nvPr>
        </p:nvSpPr>
        <p:spPr/>
        <p:txBody>
          <a:bodyPr/>
          <a:lstStyle/>
          <a:p>
            <a:fld id="{D1A63D34-24FD-4F28-911D-4229B1880B11}" type="datetimeFigureOut">
              <a:rPr lang="en-US" smtClean="0"/>
              <a:t>7/10/24</a:t>
            </a:fld>
            <a:endParaRPr lang="en-US"/>
          </a:p>
        </p:txBody>
      </p:sp>
      <p:sp>
        <p:nvSpPr>
          <p:cNvPr id="5" name="Footer Placeholder 4">
            <a:extLst>
              <a:ext uri="{FF2B5EF4-FFF2-40B4-BE49-F238E27FC236}">
                <a16:creationId xmlns:a16="http://schemas.microsoft.com/office/drawing/2014/main" id="{9DC0F02D-8369-4C91-9684-DDAA07154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3576A8-CEC2-48E2-95CC-E2DC03A473F9}"/>
              </a:ext>
            </a:extLst>
          </p:cNvPr>
          <p:cNvSpPr>
            <a:spLocks noGrp="1"/>
          </p:cNvSpPr>
          <p:nvPr>
            <p:ph type="sldNum" sz="quarter" idx="12"/>
          </p:nvPr>
        </p:nvSpPr>
        <p:spPr/>
        <p:txBody>
          <a:bodyPr/>
          <a:lstStyle/>
          <a:p>
            <a:fld id="{9C444B61-493F-4689-829E-B4CC75A0FE03}" type="slidenum">
              <a:rPr lang="en-US" smtClean="0"/>
              <a:t>‹#›</a:t>
            </a:fld>
            <a:endParaRPr lang="en-US"/>
          </a:p>
        </p:txBody>
      </p:sp>
    </p:spTree>
    <p:extLst>
      <p:ext uri="{BB962C8B-B14F-4D97-AF65-F5344CB8AC3E}">
        <p14:creationId xmlns:p14="http://schemas.microsoft.com/office/powerpoint/2010/main" val="2170530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DC 4x8 Scientific Poster Dar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41996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09600" y="1981200"/>
            <a:ext cx="10972800" cy="1676400"/>
          </a:xfrm>
          <a:prstGeom prst="rect">
            <a:avLst/>
          </a:prstGeom>
        </p:spPr>
        <p:txBody>
          <a:bodyPr/>
          <a:lstStyle>
            <a:lvl1pPr>
              <a:lnSpc>
                <a:spcPts val="3000"/>
              </a:lnSpc>
              <a:defRPr sz="2800" b="1" baseline="0">
                <a:solidFill>
                  <a:schemeClr val="bg1"/>
                </a:solidFill>
                <a:effectLst/>
              </a:defRPr>
            </a:lvl1pPr>
          </a:lstStyle>
          <a:p>
            <a:r>
              <a:rPr lang="en-US" dirty="0"/>
              <a:t>Title of Presentation – Myriad Pro</a:t>
            </a:r>
            <a:br>
              <a:rPr lang="en-US" dirty="0"/>
            </a:br>
            <a:r>
              <a:rPr lang="en-US" dirty="0"/>
              <a:t> Bold, Shadow 28pt</a:t>
            </a:r>
          </a:p>
        </p:txBody>
      </p:sp>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828800" y="4267200"/>
            <a:ext cx="85344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6" name="Text Placeholder 5"/>
          <p:cNvSpPr>
            <a:spLocks noGrp="1"/>
          </p:cNvSpPr>
          <p:nvPr>
            <p:ph type="body" sz="quarter" idx="11" hasCustomPrompt="1"/>
          </p:nvPr>
        </p:nvSpPr>
        <p:spPr>
          <a:xfrm>
            <a:off x="3048000" y="6272784"/>
            <a:ext cx="6807200" cy="182880"/>
          </a:xfrm>
          <a:prstGeom prst="rect">
            <a:avLst/>
          </a:prstGeom>
        </p:spPr>
        <p:txBody>
          <a:bodyPr/>
          <a:lstStyle>
            <a:lvl1pPr>
              <a:buNone/>
              <a:defRPr sz="1000" baseline="0">
                <a:solidFill>
                  <a:schemeClr val="tx2"/>
                </a:solidFill>
              </a:defRPr>
            </a:lvl1pPr>
          </a:lstStyle>
          <a:p>
            <a:r>
              <a:rPr lang="en-US" dirty="0"/>
              <a:t>Place Descriptor Here</a:t>
            </a:r>
          </a:p>
        </p:txBody>
      </p:sp>
      <p:sp>
        <p:nvSpPr>
          <p:cNvPr id="7" name="Text Placeholder 6"/>
          <p:cNvSpPr>
            <a:spLocks noGrp="1"/>
          </p:cNvSpPr>
          <p:nvPr>
            <p:ph type="body" sz="quarter" idx="12" hasCustomPrompt="1"/>
          </p:nvPr>
        </p:nvSpPr>
        <p:spPr>
          <a:xfrm>
            <a:off x="3048000" y="6464808"/>
            <a:ext cx="6807200" cy="228600"/>
          </a:xfrm>
          <a:prstGeom prst="rect">
            <a:avLst/>
          </a:prstGeom>
        </p:spPr>
        <p:txBody>
          <a:bodyPr/>
          <a:lstStyle>
            <a:lvl1pPr>
              <a:buNone/>
              <a:defRPr sz="1000" baseline="0">
                <a:solidFill>
                  <a:schemeClr val="tx2"/>
                </a:solidFill>
              </a:defRPr>
            </a:lvl1pPr>
          </a:lstStyle>
          <a:p>
            <a:r>
              <a:rPr lang="en-US" dirty="0"/>
              <a:t>Place Descriptor Here</a:t>
            </a:r>
          </a:p>
        </p:txBody>
      </p:sp>
    </p:spTree>
    <p:extLst>
      <p:ext uri="{BB962C8B-B14F-4D97-AF65-F5344CB8AC3E}">
        <p14:creationId xmlns:p14="http://schemas.microsoft.com/office/powerpoint/2010/main" val="206422380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bg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ctr">
              <a:lnSpc>
                <a:spcPts val="1100"/>
              </a:lnSpc>
              <a:buNone/>
              <a:defRPr sz="1050" b="1"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FOR INTERNAL US GOVRNEMENT USE ONLY – DATA ARE THE PROPERTY OF INDIANA STATE HEALTH DEPARTMENT</a:t>
            </a:r>
          </a:p>
        </p:txBody>
      </p:sp>
    </p:spTree>
    <p:extLst>
      <p:ext uri="{BB962C8B-B14F-4D97-AF65-F5344CB8AC3E}">
        <p14:creationId xmlns:p14="http://schemas.microsoft.com/office/powerpoint/2010/main" val="372736050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bg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ctr">
              <a:lnSpc>
                <a:spcPts val="1100"/>
              </a:lnSpc>
              <a:buNone/>
              <a:defRPr sz="1050" b="1"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FOR INTERNAL US GOVRNEMENT USE ONLY – DATA ARE THE PROPERTY OF INDIANA STATE HEALTH DEPARTMENT</a:t>
            </a:r>
          </a:p>
        </p:txBody>
      </p:sp>
    </p:spTree>
    <p:extLst>
      <p:ext uri="{BB962C8B-B14F-4D97-AF65-F5344CB8AC3E}">
        <p14:creationId xmlns:p14="http://schemas.microsoft.com/office/powerpoint/2010/main" val="310936213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828800" y="4267200"/>
            <a:ext cx="85344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609600" y="1981200"/>
            <a:ext cx="10972800" cy="1676400"/>
          </a:xfrm>
          <a:prstGeom prst="rect">
            <a:avLst/>
          </a:prstGeom>
        </p:spPr>
        <p:txBody>
          <a:bodyPr/>
          <a:lstStyle>
            <a:lvl1pPr>
              <a:lnSpc>
                <a:spcPts val="3000"/>
              </a:lnSpc>
              <a:defRPr sz="2800" b="1" baseline="0">
                <a:solidFill>
                  <a:schemeClr val="bg1"/>
                </a:solidFill>
                <a:effectLst/>
              </a:defRPr>
            </a:lvl1pPr>
          </a:lstStyle>
          <a:p>
            <a:r>
              <a:rPr lang="en-US" dirty="0"/>
              <a:t>Title of Presentation – Myriad Pro</a:t>
            </a:r>
            <a:br>
              <a:rPr lang="en-US" dirty="0"/>
            </a:br>
            <a:r>
              <a:rPr lang="en-US" dirty="0"/>
              <a:t> Bold, Shadow 28pt</a:t>
            </a:r>
          </a:p>
        </p:txBody>
      </p:sp>
    </p:spTree>
    <p:extLst>
      <p:ext uri="{BB962C8B-B14F-4D97-AF65-F5344CB8AC3E}">
        <p14:creationId xmlns:p14="http://schemas.microsoft.com/office/powerpoint/2010/main" val="93641523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bg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8940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425743356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3"/>
            <a:ext cx="10363200" cy="1362075"/>
          </a:xfrm>
          <a:prstGeom prst="rect">
            <a:avLst/>
          </a:prstGeom>
        </p:spPr>
        <p:txBody>
          <a:bodyPr anchor="t"/>
          <a:lstStyle>
            <a:lvl1pPr algn="l">
              <a:lnSpc>
                <a:spcPts val="3800"/>
              </a:lnSpc>
              <a:defRPr sz="3600" b="1" cap="all" baseline="0">
                <a:solidFill>
                  <a:schemeClr val="bg1"/>
                </a:solidFill>
                <a:effectLst/>
              </a:defRPr>
            </a:lvl1pPr>
          </a:lstStyle>
          <a:p>
            <a:r>
              <a:rPr lang="en-US" dirty="0"/>
              <a:t>Section Header</a:t>
            </a:r>
            <a:br>
              <a:rPr lang="en-US" dirty="0"/>
            </a:br>
            <a:r>
              <a:rPr lang="en-US" dirty="0"/>
              <a:t>Myriad Pro, bold, shadow, 36pt </a:t>
            </a:r>
          </a:p>
        </p:txBody>
      </p:sp>
      <p:sp>
        <p:nvSpPr>
          <p:cNvPr id="3" name="Text Placeholder 2"/>
          <p:cNvSpPr>
            <a:spLocks noGrp="1"/>
          </p:cNvSpPr>
          <p:nvPr>
            <p:ph type="body" idx="1" hasCustomPrompt="1"/>
          </p:nvPr>
        </p:nvSpPr>
        <p:spPr>
          <a:xfrm>
            <a:off x="963084" y="2906713"/>
            <a:ext cx="103632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 – Myriad Pro, 20pt</a:t>
            </a:r>
          </a:p>
        </p:txBody>
      </p:sp>
    </p:spTree>
    <p:extLst>
      <p:ext uri="{BB962C8B-B14F-4D97-AF65-F5344CB8AC3E}">
        <p14:creationId xmlns:p14="http://schemas.microsoft.com/office/powerpoint/2010/main" val="118053620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73050"/>
            <a:ext cx="4011084" cy="1162050"/>
          </a:xfrm>
          <a:prstGeom prst="rect">
            <a:avLst/>
          </a:prstGeom>
        </p:spPr>
        <p:txBody>
          <a:bodyPr anchor="b"/>
          <a:lstStyle>
            <a:lvl1pPr algn="l">
              <a:defRPr sz="2000" b="1" baseline="0">
                <a:solidFill>
                  <a:schemeClr val="bg1"/>
                </a:solidFill>
                <a:effectLst/>
              </a:defRPr>
            </a:lvl1pPr>
          </a:lstStyle>
          <a:p>
            <a:r>
              <a:rPr lang="en-US" dirty="0"/>
              <a:t>Header – Myriad Pro, bold, shadow, 20pt</a:t>
            </a:r>
          </a:p>
        </p:txBody>
      </p:sp>
      <p:sp>
        <p:nvSpPr>
          <p:cNvPr id="3" name="Content Placeholder 2"/>
          <p:cNvSpPr>
            <a:spLocks noGrp="1"/>
          </p:cNvSpPr>
          <p:nvPr>
            <p:ph idx="1" hasCustomPrompt="1"/>
          </p:nvPr>
        </p:nvSpPr>
        <p:spPr>
          <a:xfrm>
            <a:off x="4766733" y="273051"/>
            <a:ext cx="6815667" cy="5518150"/>
          </a:xfrm>
          <a:prstGeom prst="rect">
            <a:avLst/>
          </a:prstGeom>
        </p:spPr>
        <p:txBody>
          <a:bodyPr anchor="ctr" anchorCtr="0"/>
          <a:lstStyle>
            <a:lvl1pPr>
              <a:buClr>
                <a:schemeClr val="bg1"/>
              </a:buClr>
              <a:buSzPct val="70000"/>
              <a:buFont typeface="Wingdings" pitchFamily="2" charset="2"/>
              <a:buChar char="q"/>
              <a:defRPr sz="2400" b="1">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Text Placeholder 3"/>
          <p:cNvSpPr>
            <a:spLocks noGrp="1"/>
          </p:cNvSpPr>
          <p:nvPr>
            <p:ph type="body" sz="half" idx="2" hasCustomPrompt="1"/>
          </p:nvPr>
        </p:nvSpPr>
        <p:spPr>
          <a:xfrm>
            <a:off x="609602" y="1435104"/>
            <a:ext cx="4011084"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Paragraph of type</a:t>
            </a:r>
          </a:p>
          <a:p>
            <a:pPr lvl="0"/>
            <a:r>
              <a:rPr lang="en-US" dirty="0"/>
              <a:t>Myriad Pro, 14pt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88415342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BF400-A2ED-43DC-A9AF-7F0565355E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60AB53-06A8-45FF-B109-C73DC90370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F648D-99F7-46EA-91FB-515C5EC7C684}"/>
              </a:ext>
            </a:extLst>
          </p:cNvPr>
          <p:cNvSpPr>
            <a:spLocks noGrp="1"/>
          </p:cNvSpPr>
          <p:nvPr>
            <p:ph type="dt" sz="half" idx="10"/>
          </p:nvPr>
        </p:nvSpPr>
        <p:spPr/>
        <p:txBody>
          <a:bodyPr/>
          <a:lstStyle/>
          <a:p>
            <a:fld id="{D1A63D34-24FD-4F28-911D-4229B1880B11}" type="datetimeFigureOut">
              <a:rPr lang="en-US" smtClean="0"/>
              <a:t>7/10/24</a:t>
            </a:fld>
            <a:endParaRPr lang="en-US"/>
          </a:p>
        </p:txBody>
      </p:sp>
      <p:sp>
        <p:nvSpPr>
          <p:cNvPr id="5" name="Footer Placeholder 4">
            <a:extLst>
              <a:ext uri="{FF2B5EF4-FFF2-40B4-BE49-F238E27FC236}">
                <a16:creationId xmlns:a16="http://schemas.microsoft.com/office/drawing/2014/main" id="{AD00E1A8-30CF-481C-AAB0-ECEB733DA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BE46D-8333-43FA-9983-67C19EC92E1B}"/>
              </a:ext>
            </a:extLst>
          </p:cNvPr>
          <p:cNvSpPr>
            <a:spLocks noGrp="1"/>
          </p:cNvSpPr>
          <p:nvPr>
            <p:ph type="sldNum" sz="quarter" idx="12"/>
          </p:nvPr>
        </p:nvSpPr>
        <p:spPr/>
        <p:txBody>
          <a:bodyPr/>
          <a:lstStyle/>
          <a:p>
            <a:fld id="{9C444B61-493F-4689-829E-B4CC75A0FE03}" type="slidenum">
              <a:rPr lang="en-US" smtClean="0"/>
              <a:t>‹#›</a:t>
            </a:fld>
            <a:endParaRPr lang="en-US"/>
          </a:p>
        </p:txBody>
      </p:sp>
    </p:spTree>
    <p:extLst>
      <p:ext uri="{BB962C8B-B14F-4D97-AF65-F5344CB8AC3E}">
        <p14:creationId xmlns:p14="http://schemas.microsoft.com/office/powerpoint/2010/main" val="1613322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a:prstGeom prst="rect">
            <a:avLst/>
          </a:prstGeom>
        </p:spPr>
        <p:txBody>
          <a:bodyPr anchor="b"/>
          <a:lstStyle>
            <a:lvl1pPr algn="l">
              <a:defRPr sz="2000" b="1" baseline="0">
                <a:solidFill>
                  <a:schemeClr val="bg1"/>
                </a:solidFill>
                <a:effectLst/>
              </a:defRPr>
            </a:lvl1pPr>
          </a:lstStyle>
          <a:p>
            <a:r>
              <a:rPr lang="en-US" dirty="0"/>
              <a:t>Photo Title – Myriad Pro, Bold, Shadow, 20pt</a:t>
            </a:r>
          </a:p>
        </p:txBody>
      </p:sp>
      <p:sp>
        <p:nvSpPr>
          <p:cNvPr id="3" name="Picture Placeholder 2"/>
          <p:cNvSpPr>
            <a:spLocks noGrp="1"/>
          </p:cNvSpPr>
          <p:nvPr>
            <p:ph type="pic" idx="1"/>
          </p:nvPr>
        </p:nvSpPr>
        <p:spPr>
          <a:xfrm>
            <a:off x="2389717" y="612775"/>
            <a:ext cx="73152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2389717" y="5367338"/>
            <a:ext cx="73152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 or credits for photo – Myriad Pro, 14pt</a:t>
            </a:r>
          </a:p>
        </p:txBody>
      </p:sp>
    </p:spTree>
    <p:extLst>
      <p:ext uri="{BB962C8B-B14F-4D97-AF65-F5344CB8AC3E}">
        <p14:creationId xmlns:p14="http://schemas.microsoft.com/office/powerpoint/2010/main" val="26885744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28800" y="2057400"/>
            <a:ext cx="85344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Closing– Myriad Pro, Bold, 28pt</a:t>
            </a:r>
          </a:p>
        </p:txBody>
      </p:sp>
      <p:sp>
        <p:nvSpPr>
          <p:cNvPr id="10" name="Text Placeholder 5"/>
          <p:cNvSpPr>
            <a:spLocks noGrp="1"/>
          </p:cNvSpPr>
          <p:nvPr>
            <p:ph type="body" sz="quarter" idx="11" hasCustomPrompt="1"/>
          </p:nvPr>
        </p:nvSpPr>
        <p:spPr>
          <a:xfrm>
            <a:off x="3048000" y="6272784"/>
            <a:ext cx="6807200" cy="182880"/>
          </a:xfrm>
          <a:prstGeom prst="rect">
            <a:avLst/>
          </a:prstGeom>
        </p:spPr>
        <p:txBody>
          <a:bodyPr/>
          <a:lstStyle>
            <a:lvl1pPr>
              <a:buNone/>
              <a:defRPr sz="1000" baseline="0">
                <a:solidFill>
                  <a:schemeClr val="tx2"/>
                </a:solidFill>
              </a:defRPr>
            </a:lvl1pPr>
          </a:lstStyle>
          <a:p>
            <a:r>
              <a:rPr lang="en-US" dirty="0"/>
              <a:t>Place Descriptor Here</a:t>
            </a:r>
          </a:p>
        </p:txBody>
      </p:sp>
      <p:sp>
        <p:nvSpPr>
          <p:cNvPr id="12" name="Text Placeholder 6"/>
          <p:cNvSpPr>
            <a:spLocks noGrp="1"/>
          </p:cNvSpPr>
          <p:nvPr>
            <p:ph type="body" sz="quarter" idx="12" hasCustomPrompt="1"/>
          </p:nvPr>
        </p:nvSpPr>
        <p:spPr>
          <a:xfrm>
            <a:off x="3048000" y="6464808"/>
            <a:ext cx="6807200" cy="228600"/>
          </a:xfrm>
          <a:prstGeom prst="rect">
            <a:avLst/>
          </a:prstGeom>
        </p:spPr>
        <p:txBody>
          <a:bodyPr/>
          <a:lstStyle>
            <a:lvl1pPr>
              <a:buNone/>
              <a:defRPr sz="1000" baseline="0">
                <a:solidFill>
                  <a:schemeClr val="tx2"/>
                </a:solidFill>
              </a:defRPr>
            </a:lvl1pPr>
          </a:lstStyle>
          <a:p>
            <a:r>
              <a:rPr lang="en-US" dirty="0"/>
              <a:t>Place Descriptor Here</a:t>
            </a:r>
          </a:p>
        </p:txBody>
      </p:sp>
    </p:spTree>
    <p:extLst>
      <p:ext uri="{BB962C8B-B14F-4D97-AF65-F5344CB8AC3E}">
        <p14:creationId xmlns:p14="http://schemas.microsoft.com/office/powerpoint/2010/main" val="96690891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a:t>Headline—Arial,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level—Arial, Bold, 24pt</a:t>
            </a:r>
          </a:p>
          <a:p>
            <a:pPr lvl="1"/>
            <a:r>
              <a:rPr lang="en-US" dirty="0"/>
              <a:t>Second level—Arial, 20pt</a:t>
            </a:r>
          </a:p>
          <a:p>
            <a:pPr lvl="2"/>
            <a:r>
              <a:rPr lang="en-US" dirty="0"/>
              <a:t>Third level—Arial, 18pt	</a:t>
            </a:r>
          </a:p>
          <a:p>
            <a:pPr lvl="3"/>
            <a:r>
              <a:rPr lang="en-US" dirty="0"/>
              <a:t>Fourth level—Arial, 18pt</a:t>
            </a:r>
          </a:p>
          <a:p>
            <a:pPr lvl="4"/>
            <a:r>
              <a:rPr lang="en-US" dirty="0"/>
              <a:t>Fifth level—Arial,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a:t>* Citations, references, and credits – Arial, 11pt</a:t>
            </a:r>
          </a:p>
        </p:txBody>
      </p:sp>
    </p:spTree>
    <p:extLst>
      <p:ext uri="{BB962C8B-B14F-4D97-AF65-F5344CB8AC3E}">
        <p14:creationId xmlns:p14="http://schemas.microsoft.com/office/powerpoint/2010/main" val="283645182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a:t>Headline—Arial,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level—Arial, Bold, 24pt</a:t>
            </a:r>
          </a:p>
          <a:p>
            <a:pPr lvl="1"/>
            <a:r>
              <a:rPr lang="en-US" dirty="0"/>
              <a:t>Second level—Arial, 20pt</a:t>
            </a:r>
          </a:p>
          <a:p>
            <a:pPr lvl="2"/>
            <a:r>
              <a:rPr lang="en-US" dirty="0"/>
              <a:t>Third level—Arial, 18pt	</a:t>
            </a:r>
          </a:p>
          <a:p>
            <a:pPr lvl="3"/>
            <a:r>
              <a:rPr lang="en-US" dirty="0"/>
              <a:t>Fourth level—Arial, 18pt</a:t>
            </a:r>
          </a:p>
          <a:p>
            <a:pPr lvl="4"/>
            <a:r>
              <a:rPr lang="en-US" dirty="0"/>
              <a:t>Fifth level—Arial,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a:t>* Citations, references, and credits – Arial, 11pt</a:t>
            </a:r>
          </a:p>
        </p:txBody>
      </p:sp>
    </p:spTree>
    <p:extLst>
      <p:ext uri="{BB962C8B-B14F-4D97-AF65-F5344CB8AC3E}">
        <p14:creationId xmlns:p14="http://schemas.microsoft.com/office/powerpoint/2010/main" val="167790532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a:t>Headline—Arial,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level—Arial, Bold, 24pt</a:t>
            </a:r>
          </a:p>
          <a:p>
            <a:pPr lvl="1"/>
            <a:r>
              <a:rPr lang="en-US" dirty="0"/>
              <a:t>Second level—Arial, 20pt</a:t>
            </a:r>
          </a:p>
          <a:p>
            <a:pPr lvl="2"/>
            <a:r>
              <a:rPr lang="en-US" dirty="0"/>
              <a:t>Third level—Arial, 18pt	</a:t>
            </a:r>
          </a:p>
          <a:p>
            <a:pPr lvl="3"/>
            <a:r>
              <a:rPr lang="en-US" dirty="0"/>
              <a:t>Fourth level—Arial, 18pt</a:t>
            </a:r>
          </a:p>
          <a:p>
            <a:pPr lvl="4"/>
            <a:r>
              <a:rPr lang="en-US" dirty="0"/>
              <a:t>Fifth level—Arial,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a:t>* Citations, references, and credits – Arial, 11pt</a:t>
            </a:r>
          </a:p>
        </p:txBody>
      </p:sp>
    </p:spTree>
    <p:extLst>
      <p:ext uri="{BB962C8B-B14F-4D97-AF65-F5344CB8AC3E}">
        <p14:creationId xmlns:p14="http://schemas.microsoft.com/office/powerpoint/2010/main" val="299756920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a:t>Headline—Arial,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level—Arial, Bold, 24pt</a:t>
            </a:r>
          </a:p>
          <a:p>
            <a:pPr lvl="1"/>
            <a:r>
              <a:rPr lang="en-US" dirty="0"/>
              <a:t>Second level—Arial, 20pt</a:t>
            </a:r>
          </a:p>
          <a:p>
            <a:pPr lvl="2"/>
            <a:r>
              <a:rPr lang="en-US" dirty="0"/>
              <a:t>Third level—Arial, 18pt	</a:t>
            </a:r>
          </a:p>
          <a:p>
            <a:pPr lvl="3"/>
            <a:r>
              <a:rPr lang="en-US" dirty="0"/>
              <a:t>Fourth level—Arial, 18pt</a:t>
            </a:r>
          </a:p>
          <a:p>
            <a:pPr lvl="4"/>
            <a:r>
              <a:rPr lang="en-US" dirty="0"/>
              <a:t>Fifth level—Arial,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a:t>* Citations, references, and credits – Arial, 11pt</a:t>
            </a:r>
          </a:p>
        </p:txBody>
      </p:sp>
    </p:spTree>
    <p:extLst>
      <p:ext uri="{BB962C8B-B14F-4D97-AF65-F5344CB8AC3E}">
        <p14:creationId xmlns:p14="http://schemas.microsoft.com/office/powerpoint/2010/main" val="284744817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73050"/>
            <a:ext cx="4011084" cy="1162050"/>
          </a:xfrm>
          <a:prstGeom prst="rect">
            <a:avLst/>
          </a:prstGeom>
        </p:spPr>
        <p:txBody>
          <a:bodyPr anchor="b"/>
          <a:lstStyle>
            <a:lvl1pPr algn="l">
              <a:defRPr sz="2000" b="1" baseline="0">
                <a:effectLst/>
                <a:latin typeface="Arial" pitchFamily="34" charset="0"/>
                <a:cs typeface="Arial" pitchFamily="34" charset="0"/>
              </a:defRPr>
            </a:lvl1pPr>
          </a:lstStyle>
          <a:p>
            <a:r>
              <a:rPr lang="en-US" dirty="0"/>
              <a:t>Header—Arial, bold, No shadow, 20pt</a:t>
            </a:r>
          </a:p>
        </p:txBody>
      </p:sp>
      <p:sp>
        <p:nvSpPr>
          <p:cNvPr id="4" name="Text Placeholder 3"/>
          <p:cNvSpPr>
            <a:spLocks noGrp="1"/>
          </p:cNvSpPr>
          <p:nvPr>
            <p:ph type="body" sz="half" idx="2" hasCustomPrompt="1"/>
          </p:nvPr>
        </p:nvSpPr>
        <p:spPr>
          <a:xfrm>
            <a:off x="609602" y="1435104"/>
            <a:ext cx="4011084" cy="4356099"/>
          </a:xfrm>
          <a:prstGeom prst="rect">
            <a:avLst/>
          </a:prstGeom>
        </p:spPr>
        <p:txBody>
          <a:bodyPr/>
          <a:lstStyle>
            <a:lvl1pPr marL="0" indent="0">
              <a:buNone/>
              <a:defRPr sz="1400" baseline="0">
                <a:solidFill>
                  <a:schemeClr val="bg2"/>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Paragraph of type</a:t>
            </a:r>
          </a:p>
          <a:p>
            <a:pPr lvl="0"/>
            <a:r>
              <a:rPr lang="en-US" dirty="0"/>
              <a:t>Arial, 14pt</a:t>
            </a:r>
          </a:p>
        </p:txBody>
      </p:sp>
      <p:sp>
        <p:nvSpPr>
          <p:cNvPr id="6" name="Content Placeholder 2"/>
          <p:cNvSpPr>
            <a:spLocks noGrp="1"/>
          </p:cNvSpPr>
          <p:nvPr>
            <p:ph idx="12" hasCustomPrompt="1"/>
          </p:nvPr>
        </p:nvSpPr>
        <p:spPr>
          <a:xfrm>
            <a:off x="4637741" y="291356"/>
            <a:ext cx="7213600" cy="5486401"/>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70000"/>
              <a:buFont typeface="Arial" pitchFamily="34" charset="0"/>
              <a:buChar char="■"/>
              <a:defRPr sz="2000">
                <a:solidFill>
                  <a:schemeClr val="bg2"/>
                </a:solidFill>
                <a:latin typeface="Arial" pitchFamily="34" charset="0"/>
                <a:cs typeface="Arial" pitchFamily="34" charset="0"/>
              </a:defRPr>
            </a:lvl2pPr>
            <a:lvl3pPr>
              <a:buClr>
                <a:schemeClr val="tx1"/>
              </a:buClr>
              <a:buSzPct val="70000"/>
              <a:buFont typeface="Arial" pitchFamily="34" charset="0"/>
              <a:buChar char="●"/>
              <a:defRPr sz="1800">
                <a:solidFill>
                  <a:schemeClr val="bg2"/>
                </a:solidFill>
                <a:latin typeface="Arial" pitchFamily="34" charset="0"/>
                <a:cs typeface="Arial" pitchFamily="34" charset="0"/>
              </a:defRPr>
            </a:lvl3pPr>
            <a:lvl4pPr>
              <a:buClr>
                <a:schemeClr val="tx1"/>
              </a:buClr>
              <a:buSzPct val="7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6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level—Arial, Bold, 24pt</a:t>
            </a:r>
          </a:p>
          <a:p>
            <a:pPr lvl="1"/>
            <a:r>
              <a:rPr lang="en-US" dirty="0"/>
              <a:t>Second level—Arial, 20pt</a:t>
            </a:r>
          </a:p>
          <a:p>
            <a:pPr lvl="2"/>
            <a:r>
              <a:rPr lang="en-US" dirty="0"/>
              <a:t>Third level—Arial, 18pt	</a:t>
            </a:r>
          </a:p>
          <a:p>
            <a:pPr lvl="3"/>
            <a:r>
              <a:rPr lang="en-US" dirty="0"/>
              <a:t>Fourth level—Arial, 18pt</a:t>
            </a:r>
          </a:p>
          <a:p>
            <a:pPr lvl="4"/>
            <a:r>
              <a:rPr lang="en-US" dirty="0"/>
              <a:t>Fifth level—Arial, 18pt</a:t>
            </a:r>
          </a:p>
        </p:txBody>
      </p:sp>
      <p:sp>
        <p:nvSpPr>
          <p:cNvPr id="7"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a:t>* Citations, references, and credits – Myriad Pro, 11pt</a:t>
            </a:r>
          </a:p>
        </p:txBody>
      </p:sp>
    </p:spTree>
    <p:extLst>
      <p:ext uri="{BB962C8B-B14F-4D97-AF65-F5344CB8AC3E}">
        <p14:creationId xmlns:p14="http://schemas.microsoft.com/office/powerpoint/2010/main" val="39317018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596203" y="1981200"/>
            <a:ext cx="10972800" cy="1676400"/>
          </a:xfrm>
          <a:prstGeom prst="rect">
            <a:avLst/>
          </a:prstGeom>
        </p:spPr>
        <p:txBody>
          <a:bodyPr/>
          <a:lstStyle>
            <a:lvl1pPr>
              <a:lnSpc>
                <a:spcPts val="3000"/>
              </a:lnSpc>
              <a:defRPr sz="2800" b="1" baseline="0">
                <a:effectLst/>
                <a:latin typeface="Arial" pitchFamily="34" charset="0"/>
                <a:cs typeface="Arial" pitchFamily="34" charset="0"/>
              </a:defRPr>
            </a:lvl1pPr>
          </a:lstStyle>
          <a:p>
            <a:r>
              <a:rPr lang="en-US" dirty="0"/>
              <a:t>Title of Presentation—Arial</a:t>
            </a:r>
            <a:br>
              <a:rPr lang="en-US" dirty="0"/>
            </a:br>
            <a:r>
              <a:rPr lang="en-US" dirty="0"/>
              <a:t> Bold, NO Shadow 28pt</a:t>
            </a:r>
          </a:p>
        </p:txBody>
      </p:sp>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000" b="1" baseline="0">
                <a:solidFill>
                  <a:schemeClr val="bg2"/>
                </a:solidFill>
                <a:effectLst/>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Name—Arial, Bold, 20pt</a:t>
            </a:r>
          </a:p>
        </p:txBody>
      </p:sp>
      <p:sp>
        <p:nvSpPr>
          <p:cNvPr id="9" name="Text Placeholder 8"/>
          <p:cNvSpPr>
            <a:spLocks noGrp="1"/>
          </p:cNvSpPr>
          <p:nvPr>
            <p:ph type="body" sz="quarter" idx="10" hasCustomPrompt="1"/>
          </p:nvPr>
        </p:nvSpPr>
        <p:spPr>
          <a:xfrm>
            <a:off x="1828800" y="4343400"/>
            <a:ext cx="8534400" cy="1295400"/>
          </a:xfrm>
          <a:prstGeom prst="rect">
            <a:avLst/>
          </a:prstGeom>
        </p:spPr>
        <p:txBody>
          <a:bodyPr/>
          <a:lstStyle>
            <a:lvl1pPr algn="ctr">
              <a:lnSpc>
                <a:spcPts val="2000"/>
              </a:lnSpc>
              <a:buNone/>
              <a:defRPr sz="1800" baseline="0">
                <a:solidFill>
                  <a:schemeClr val="tx1"/>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Presenter—Arial, 18pt</a:t>
            </a:r>
          </a:p>
          <a:p>
            <a:pPr lvl="0"/>
            <a:endParaRPr lang="en-US" sz="1800" dirty="0"/>
          </a:p>
          <a:p>
            <a:pPr lvl="0"/>
            <a:r>
              <a:rPr lang="en-US" sz="1800" dirty="0"/>
              <a:t>Title of Event</a:t>
            </a:r>
          </a:p>
          <a:p>
            <a:pPr lvl="0"/>
            <a:r>
              <a:rPr lang="en-US" sz="1800" dirty="0"/>
              <a:t>Date of Event</a:t>
            </a:r>
            <a:endParaRPr lang="en-US" dirty="0"/>
          </a:p>
        </p:txBody>
      </p:sp>
      <p:sp>
        <p:nvSpPr>
          <p:cNvPr id="8" name="Text Placeholder 5"/>
          <p:cNvSpPr>
            <a:spLocks noGrp="1"/>
          </p:cNvSpPr>
          <p:nvPr>
            <p:ph type="body" sz="quarter" idx="11" hasCustomPrompt="1"/>
          </p:nvPr>
        </p:nvSpPr>
        <p:spPr>
          <a:xfrm>
            <a:off x="3048000" y="6281928"/>
            <a:ext cx="6807200" cy="182880"/>
          </a:xfrm>
          <a:prstGeom prst="rect">
            <a:avLst/>
          </a:prstGeom>
        </p:spPr>
        <p:txBody>
          <a:bodyPr/>
          <a:lstStyle>
            <a:lvl1pPr>
              <a:buNone/>
              <a:defRPr sz="1000" baseline="0">
                <a:solidFill>
                  <a:schemeClr val="bg1"/>
                </a:solidFill>
                <a:latin typeface="Arial" pitchFamily="34" charset="0"/>
                <a:cs typeface="Arial" pitchFamily="34" charset="0"/>
              </a:defRPr>
            </a:lvl1pPr>
          </a:lstStyle>
          <a:p>
            <a:r>
              <a:rPr lang="en-US" dirty="0"/>
              <a:t>Place Descriptor Here</a:t>
            </a:r>
          </a:p>
        </p:txBody>
      </p:sp>
      <p:sp>
        <p:nvSpPr>
          <p:cNvPr id="10" name="Text Placeholder 6"/>
          <p:cNvSpPr>
            <a:spLocks noGrp="1"/>
          </p:cNvSpPr>
          <p:nvPr>
            <p:ph type="body" sz="quarter" idx="12" hasCustomPrompt="1"/>
          </p:nvPr>
        </p:nvSpPr>
        <p:spPr>
          <a:xfrm>
            <a:off x="3048000" y="6473952"/>
            <a:ext cx="6807200" cy="228600"/>
          </a:xfrm>
          <a:prstGeom prst="rect">
            <a:avLst/>
          </a:prstGeom>
        </p:spPr>
        <p:txBody>
          <a:bodyPr/>
          <a:lstStyle>
            <a:lvl1pPr>
              <a:buNone/>
              <a:defRPr sz="1000" baseline="0">
                <a:solidFill>
                  <a:schemeClr val="bg1"/>
                </a:solidFill>
                <a:latin typeface="Arial" pitchFamily="34" charset="0"/>
                <a:cs typeface="Arial" pitchFamily="34" charset="0"/>
              </a:defRPr>
            </a:lvl1pPr>
          </a:lstStyle>
          <a:p>
            <a:r>
              <a:rPr lang="en-US" dirty="0"/>
              <a:t>Place Descriptor Here</a:t>
            </a:r>
          </a:p>
        </p:txBody>
      </p:sp>
    </p:spTree>
    <p:extLst>
      <p:ext uri="{BB962C8B-B14F-4D97-AF65-F5344CB8AC3E}">
        <p14:creationId xmlns:p14="http://schemas.microsoft.com/office/powerpoint/2010/main" val="124597603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a:t>Headline—Arial,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level—Arial, Bold, 24pt</a:t>
            </a:r>
          </a:p>
          <a:p>
            <a:pPr lvl="1"/>
            <a:r>
              <a:rPr lang="en-US" dirty="0"/>
              <a:t>Second level—Arial, 20pt</a:t>
            </a:r>
          </a:p>
          <a:p>
            <a:pPr lvl="2"/>
            <a:r>
              <a:rPr lang="en-US" dirty="0"/>
              <a:t>Third level—Arial, 18pt	</a:t>
            </a:r>
          </a:p>
          <a:p>
            <a:pPr lvl="3"/>
            <a:r>
              <a:rPr lang="en-US" dirty="0"/>
              <a:t>Fourth level—Arial, 18pt</a:t>
            </a:r>
          </a:p>
          <a:p>
            <a:pPr lvl="4"/>
            <a:r>
              <a:rPr lang="en-US" dirty="0"/>
              <a:t>Fifth level—Arial,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a:t>* Citations, references, and credits – Arial, 11pt</a:t>
            </a:r>
          </a:p>
        </p:txBody>
      </p:sp>
    </p:spTree>
    <p:extLst>
      <p:ext uri="{BB962C8B-B14F-4D97-AF65-F5344CB8AC3E}">
        <p14:creationId xmlns:p14="http://schemas.microsoft.com/office/powerpoint/2010/main" val="12635875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a:t>Headline—Arial,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level—Arial, Bold, 24pt</a:t>
            </a:r>
          </a:p>
          <a:p>
            <a:pPr lvl="1"/>
            <a:r>
              <a:rPr lang="en-US" dirty="0"/>
              <a:t>Second level—Arial, 20pt</a:t>
            </a:r>
          </a:p>
          <a:p>
            <a:pPr lvl="2"/>
            <a:r>
              <a:rPr lang="en-US" dirty="0"/>
              <a:t>Third level—Arial, 18pt	</a:t>
            </a:r>
          </a:p>
          <a:p>
            <a:pPr lvl="3"/>
            <a:r>
              <a:rPr lang="en-US" dirty="0"/>
              <a:t>Fourth level—Arial, 18pt</a:t>
            </a:r>
          </a:p>
          <a:p>
            <a:pPr lvl="4"/>
            <a:r>
              <a:rPr lang="en-US" dirty="0"/>
              <a:t>Fifth level—Arial,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a:t>* Citations, references, and credits – Arial, 11pt</a:t>
            </a:r>
          </a:p>
        </p:txBody>
      </p:sp>
    </p:spTree>
    <p:extLst>
      <p:ext uri="{BB962C8B-B14F-4D97-AF65-F5344CB8AC3E}">
        <p14:creationId xmlns:p14="http://schemas.microsoft.com/office/powerpoint/2010/main" val="60684840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045F4-F0D0-4348-8ED1-814F81359B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3AF2F2-2808-44F1-9163-398FA2492C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75C629-357A-40E2-AD0D-91A929D8D823}"/>
              </a:ext>
            </a:extLst>
          </p:cNvPr>
          <p:cNvSpPr>
            <a:spLocks noGrp="1"/>
          </p:cNvSpPr>
          <p:nvPr>
            <p:ph type="dt" sz="half" idx="10"/>
          </p:nvPr>
        </p:nvSpPr>
        <p:spPr/>
        <p:txBody>
          <a:bodyPr/>
          <a:lstStyle/>
          <a:p>
            <a:fld id="{D1A63D34-24FD-4F28-911D-4229B1880B11}" type="datetimeFigureOut">
              <a:rPr lang="en-US" smtClean="0"/>
              <a:t>7/10/24</a:t>
            </a:fld>
            <a:endParaRPr lang="en-US"/>
          </a:p>
        </p:txBody>
      </p:sp>
      <p:sp>
        <p:nvSpPr>
          <p:cNvPr id="5" name="Footer Placeholder 4">
            <a:extLst>
              <a:ext uri="{FF2B5EF4-FFF2-40B4-BE49-F238E27FC236}">
                <a16:creationId xmlns:a16="http://schemas.microsoft.com/office/drawing/2014/main" id="{BF531F16-4BE8-4C7E-AFB5-B97CF95F6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DB085-B2A7-4A21-9CF0-9C0D813C8393}"/>
              </a:ext>
            </a:extLst>
          </p:cNvPr>
          <p:cNvSpPr>
            <a:spLocks noGrp="1"/>
          </p:cNvSpPr>
          <p:nvPr>
            <p:ph type="sldNum" sz="quarter" idx="12"/>
          </p:nvPr>
        </p:nvSpPr>
        <p:spPr/>
        <p:txBody>
          <a:bodyPr/>
          <a:lstStyle/>
          <a:p>
            <a:fld id="{9C444B61-493F-4689-829E-B4CC75A0FE03}" type="slidenum">
              <a:rPr lang="en-US" smtClean="0"/>
              <a:t>‹#›</a:t>
            </a:fld>
            <a:endParaRPr lang="en-US"/>
          </a:p>
        </p:txBody>
      </p:sp>
    </p:spTree>
    <p:extLst>
      <p:ext uri="{BB962C8B-B14F-4D97-AF65-F5344CB8AC3E}">
        <p14:creationId xmlns:p14="http://schemas.microsoft.com/office/powerpoint/2010/main" val="32620931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a:t>Headline—Arial,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level—Arial, Bold, 24pt</a:t>
            </a:r>
          </a:p>
          <a:p>
            <a:pPr lvl="1"/>
            <a:r>
              <a:rPr lang="en-US" dirty="0"/>
              <a:t>Second level—Arial, 20pt</a:t>
            </a:r>
          </a:p>
          <a:p>
            <a:pPr lvl="2"/>
            <a:r>
              <a:rPr lang="en-US" dirty="0"/>
              <a:t>Third level—Arial, 18pt	</a:t>
            </a:r>
          </a:p>
          <a:p>
            <a:pPr lvl="3"/>
            <a:r>
              <a:rPr lang="en-US" dirty="0"/>
              <a:t>Fourth level—Arial, 18pt</a:t>
            </a:r>
          </a:p>
          <a:p>
            <a:pPr lvl="4"/>
            <a:r>
              <a:rPr lang="en-US" dirty="0"/>
              <a:t>Fifth level—Arial,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a:t>* Citations, references, and credits – Arial, 11pt</a:t>
            </a:r>
          </a:p>
        </p:txBody>
      </p:sp>
    </p:spTree>
    <p:extLst>
      <p:ext uri="{BB962C8B-B14F-4D97-AF65-F5344CB8AC3E}">
        <p14:creationId xmlns:p14="http://schemas.microsoft.com/office/powerpoint/2010/main" val="81786722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a:t>Headline—Arial,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level—Arial, Bold, 24pt</a:t>
            </a:r>
          </a:p>
          <a:p>
            <a:pPr lvl="1"/>
            <a:r>
              <a:rPr lang="en-US" dirty="0"/>
              <a:t>Second level—Arial, 20pt</a:t>
            </a:r>
          </a:p>
          <a:p>
            <a:pPr lvl="2"/>
            <a:r>
              <a:rPr lang="en-US" dirty="0"/>
              <a:t>Third level—Arial, 18pt	</a:t>
            </a:r>
          </a:p>
          <a:p>
            <a:pPr lvl="3"/>
            <a:r>
              <a:rPr lang="en-US" dirty="0"/>
              <a:t>Fourth level—Arial, 18pt</a:t>
            </a:r>
          </a:p>
          <a:p>
            <a:pPr lvl="4"/>
            <a:r>
              <a:rPr lang="en-US" dirty="0"/>
              <a:t>Fifth level—Arial,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a:t>* Citations, references, and credits – Arial, 11pt</a:t>
            </a:r>
          </a:p>
        </p:txBody>
      </p:sp>
    </p:spTree>
    <p:extLst>
      <p:ext uri="{BB962C8B-B14F-4D97-AF65-F5344CB8AC3E}">
        <p14:creationId xmlns:p14="http://schemas.microsoft.com/office/powerpoint/2010/main" val="249514158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a:t>Headline—Arial,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level—Arial, Bold, 24pt</a:t>
            </a:r>
          </a:p>
          <a:p>
            <a:pPr lvl="1"/>
            <a:r>
              <a:rPr lang="en-US" dirty="0"/>
              <a:t>Second level—Arial, 20pt</a:t>
            </a:r>
          </a:p>
          <a:p>
            <a:pPr lvl="2"/>
            <a:r>
              <a:rPr lang="en-US" dirty="0"/>
              <a:t>Third level—Arial, 18pt	</a:t>
            </a:r>
          </a:p>
          <a:p>
            <a:pPr lvl="3"/>
            <a:r>
              <a:rPr lang="en-US" dirty="0"/>
              <a:t>Fourth level—Arial, 18pt</a:t>
            </a:r>
          </a:p>
          <a:p>
            <a:pPr lvl="4"/>
            <a:r>
              <a:rPr lang="en-US" dirty="0"/>
              <a:t>Fifth level—Arial,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a:t>* Citations, references, and credits – Arial, 11pt</a:t>
            </a:r>
          </a:p>
        </p:txBody>
      </p:sp>
    </p:spTree>
    <p:extLst>
      <p:ext uri="{BB962C8B-B14F-4D97-AF65-F5344CB8AC3E}">
        <p14:creationId xmlns:p14="http://schemas.microsoft.com/office/powerpoint/2010/main" val="251192928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a:prstGeom prst="rect">
            <a:avLst/>
          </a:prstGeom>
        </p:spPr>
        <p:txBody>
          <a:bodyPr/>
          <a:lstStyle>
            <a:lvl1pPr>
              <a:defRPr>
                <a:solidFill>
                  <a:schemeClr val="bg1"/>
                </a:solidFill>
              </a:defRPr>
            </a:lvl1pPr>
            <a:extLst/>
          </a:lstStyle>
          <a:p>
            <a:r>
              <a:rPr lang="en-US" dirty="0"/>
              <a:t>Click to edit Master title style</a:t>
            </a:r>
          </a:p>
        </p:txBody>
      </p:sp>
      <p:sp>
        <p:nvSpPr>
          <p:cNvPr id="3" name="Content Placeholder 2"/>
          <p:cNvSpPr>
            <a:spLocks noGrp="1"/>
          </p:cNvSpPr>
          <p:nvPr>
            <p:ph idx="1"/>
          </p:nvPr>
        </p:nvSpPr>
        <p:spPr>
          <a:xfrm>
            <a:off x="609600" y="1774825"/>
            <a:ext cx="10972800" cy="4625975"/>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477000"/>
            <a:ext cx="2844800" cy="274638"/>
          </a:xfrm>
          <a:prstGeom prst="rect">
            <a:avLst/>
          </a:prstGeom>
        </p:spPr>
        <p:txBody>
          <a:bodyPr/>
          <a:lstStyle>
            <a:lvl1pPr>
              <a:defRPr/>
            </a:lvl1pPr>
          </a:lstStyle>
          <a:p>
            <a:pPr>
              <a:defRPr/>
            </a:pPr>
            <a:fld id="{C77D3A78-D59B-4B90-9786-EBD0AF9F4BBD}" type="datetime1">
              <a:rPr lang="en-US" smtClean="0">
                <a:solidFill>
                  <a:srgbClr val="0F56DC"/>
                </a:solidFill>
              </a:rPr>
              <a:pPr>
                <a:defRPr/>
              </a:pPr>
              <a:t>7/10/24</a:t>
            </a:fld>
            <a:endParaRPr lang="en-US">
              <a:solidFill>
                <a:srgbClr val="0F56DC"/>
              </a:solidFill>
            </a:endParaRPr>
          </a:p>
        </p:txBody>
      </p:sp>
      <p:sp>
        <p:nvSpPr>
          <p:cNvPr id="5" name="Footer Placeholder 4"/>
          <p:cNvSpPr>
            <a:spLocks noGrp="1"/>
          </p:cNvSpPr>
          <p:nvPr>
            <p:ph type="ftr" sz="quarter" idx="11"/>
          </p:nvPr>
        </p:nvSpPr>
        <p:spPr>
          <a:xfrm>
            <a:off x="3520020" y="6477000"/>
            <a:ext cx="7344833" cy="274638"/>
          </a:xfrm>
          <a:prstGeom prst="rect">
            <a:avLst/>
          </a:prstGeom>
        </p:spPr>
        <p:txBody>
          <a:bodyPr/>
          <a:lstStyle>
            <a:lvl1pPr>
              <a:defRPr/>
            </a:lvl1pPr>
          </a:lstStyle>
          <a:p>
            <a:pPr>
              <a:defRPr/>
            </a:pPr>
            <a:endParaRPr lang="en-US">
              <a:solidFill>
                <a:srgbClr val="0F56DC"/>
              </a:solidFill>
            </a:endParaRPr>
          </a:p>
        </p:txBody>
      </p:sp>
      <p:sp>
        <p:nvSpPr>
          <p:cNvPr id="6" name="Slide Number Placeholder 5"/>
          <p:cNvSpPr>
            <a:spLocks noGrp="1"/>
          </p:cNvSpPr>
          <p:nvPr>
            <p:ph type="sldNum" sz="quarter" idx="12"/>
          </p:nvPr>
        </p:nvSpPr>
        <p:spPr>
          <a:xfrm>
            <a:off x="10938935" y="6477000"/>
            <a:ext cx="977900" cy="274638"/>
          </a:xfrm>
          <a:prstGeom prst="rect">
            <a:avLst/>
          </a:prstGeom>
        </p:spPr>
        <p:txBody>
          <a:bodyPr/>
          <a:lstStyle>
            <a:lvl1pPr>
              <a:defRPr/>
            </a:lvl1pPr>
          </a:lstStyle>
          <a:p>
            <a:pPr>
              <a:defRPr/>
            </a:pPr>
            <a:fld id="{953AC9F8-9179-4F9C-A9C4-64713913FCBA}" type="slidenum">
              <a:rPr lang="en-US" smtClean="0">
                <a:solidFill>
                  <a:srgbClr val="0F56DC"/>
                </a:solidFill>
              </a:rPr>
              <a:pPr>
                <a:defRPr/>
              </a:pPr>
              <a:t>‹#›</a:t>
            </a:fld>
            <a:endParaRPr lang="en-US">
              <a:solidFill>
                <a:srgbClr val="0F56DC"/>
              </a:solidFill>
            </a:endParaRPr>
          </a:p>
        </p:txBody>
      </p:sp>
    </p:spTree>
    <p:extLst>
      <p:ext uri="{BB962C8B-B14F-4D97-AF65-F5344CB8AC3E}">
        <p14:creationId xmlns:p14="http://schemas.microsoft.com/office/powerpoint/2010/main" val="39508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5525C-5F39-9348-B50A-34D2E0C15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621F19-0051-F24B-B212-0F338820BB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8D41FF-E8A7-BB48-BC6C-C4F6C7433B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D1441E-AAD0-344E-A297-A239492F1B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D6264D3-DF4E-2D42-BE03-5E1171EF29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D04F0F3-1C72-1842-B9A9-C13D3A0685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496D3-6A01-EF4E-AFF9-CD0B4EC02A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201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F4722-0740-0D44-A177-30AC758F16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77756E-21B3-2943-AAE3-EB8EE519A7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6B974-3749-184A-9091-7D680B5404F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D1441E-AAD0-344E-A297-A239492F1B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94F52FA-1E11-7D41-9018-FB8EA7A232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AD7C2E4-AC99-BD4E-91EB-C0EEB5FF57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496D3-6A01-EF4E-AFF9-CD0B4EC02A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678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7EA6D-FA51-224B-8331-08FBC25527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CB83A4-C5F9-9D45-9A7D-551F26C098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BC3F61-767E-A948-BD61-2B21B8D3C7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D1441E-AAD0-344E-A297-A239492F1B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8931E1F-3D5C-4847-9726-2B0446F214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E3F1F73-620D-CF4A-8FD9-177DB699C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496D3-6A01-EF4E-AFF9-CD0B4EC02A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974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755F0-7A7E-7740-A1B2-7A34FB730E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DBEA44-D98E-7446-A506-FA7BF73DA9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C1072D-9E93-5042-B98B-B89C41EE10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A77C01-10CC-D34D-BAA1-011D0DF767E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D1441E-AAD0-344E-A297-A239492F1B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CAA5B3A-2018-5847-964F-2F6E8450CD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6658C2C-A14E-0142-9083-0215B85B55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496D3-6A01-EF4E-AFF9-CD0B4EC02A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5817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11F8A-6FB2-B041-B1A3-2BE2A3E47C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EDE5F4-CF3D-1643-B8AB-DFF137BF85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16C7C2-CF36-7743-8FDF-02923E4BD3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9A1CF2-17DC-4342-9F0A-C47D64C545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1C1E7F-ED03-5748-9042-2F19CFA227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C95712-2B7B-AA4C-9029-4F4A537712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D1441E-AAD0-344E-A297-A239492F1B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9D4EF11-BA27-A34A-B5F8-5756110AF4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9BA5B2EF-81DB-BE4C-8B54-3921F9A1E3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496D3-6A01-EF4E-AFF9-CD0B4EC02A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6348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0348B-750D-EB45-BAF6-F32EE230AE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472197-9CAB-7541-8EF3-1E8C372394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D1441E-AAD0-344E-A297-A239492F1B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64D5B8B-FC3D-E441-B5BA-050C2B9AA1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E049A5F-3EE4-A44C-B7C3-352E2E2297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496D3-6A01-EF4E-AFF9-CD0B4EC02A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4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B7297-D123-43DF-A199-131737B3F0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2CFFDD-8A95-4747-AAF1-1149424C0B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4236D0-0061-4987-8BFE-8062FC07877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B1351B-C41A-4891-B9E3-2D6AE69E9779}"/>
              </a:ext>
            </a:extLst>
          </p:cNvPr>
          <p:cNvSpPr>
            <a:spLocks noGrp="1"/>
          </p:cNvSpPr>
          <p:nvPr>
            <p:ph type="dt" sz="half" idx="10"/>
          </p:nvPr>
        </p:nvSpPr>
        <p:spPr/>
        <p:txBody>
          <a:bodyPr/>
          <a:lstStyle/>
          <a:p>
            <a:fld id="{D1A63D34-24FD-4F28-911D-4229B1880B11}" type="datetimeFigureOut">
              <a:rPr lang="en-US" smtClean="0"/>
              <a:t>7/10/24</a:t>
            </a:fld>
            <a:endParaRPr lang="en-US"/>
          </a:p>
        </p:txBody>
      </p:sp>
      <p:sp>
        <p:nvSpPr>
          <p:cNvPr id="6" name="Footer Placeholder 5">
            <a:extLst>
              <a:ext uri="{FF2B5EF4-FFF2-40B4-BE49-F238E27FC236}">
                <a16:creationId xmlns:a16="http://schemas.microsoft.com/office/drawing/2014/main" id="{8CFCA985-07C9-4282-BAFE-03A4851D0D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FC80B-1FB2-4CD7-81C7-65F9E1B19532}"/>
              </a:ext>
            </a:extLst>
          </p:cNvPr>
          <p:cNvSpPr>
            <a:spLocks noGrp="1"/>
          </p:cNvSpPr>
          <p:nvPr>
            <p:ph type="sldNum" sz="quarter" idx="12"/>
          </p:nvPr>
        </p:nvSpPr>
        <p:spPr/>
        <p:txBody>
          <a:bodyPr/>
          <a:lstStyle/>
          <a:p>
            <a:fld id="{9C444B61-493F-4689-829E-B4CC75A0FE03}" type="slidenum">
              <a:rPr lang="en-US" smtClean="0"/>
              <a:t>‹#›</a:t>
            </a:fld>
            <a:endParaRPr lang="en-US"/>
          </a:p>
        </p:txBody>
      </p:sp>
    </p:spTree>
    <p:extLst>
      <p:ext uri="{BB962C8B-B14F-4D97-AF65-F5344CB8AC3E}">
        <p14:creationId xmlns:p14="http://schemas.microsoft.com/office/powerpoint/2010/main" val="3994424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0DAC3B-A6B5-8844-AADC-410DB7F71A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D1441E-AAD0-344E-A297-A239492F1B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A44C192-6F0A-3840-9203-557D5F2109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0C62970-8D2E-6447-AB16-6FE0BE83E8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496D3-6A01-EF4E-AFF9-CD0B4EC02A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5167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B4520-81E0-E045-8916-071C1F4D9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F44CD5-6192-1E4B-A744-31DCA3C432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677C37-76CA-9F49-9692-349045D124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B0BA86-051D-5548-A1F7-587D48FAA7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D1441E-AAD0-344E-A297-A239492F1B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B4FE81E-FF87-5D44-A37C-E39EC4857A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0555518-12B6-B54B-921E-4209559E1D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496D3-6A01-EF4E-AFF9-CD0B4EC02A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853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4738C-452A-AD42-ABE6-D5A16BC118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993C15-7830-E347-8D2B-D2388DA5D2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613F49-7C9A-F840-9133-257B05750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D2FEB-4104-544E-BF80-3D73D956F7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D1441E-AAD0-344E-A297-A239492F1B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48F6B7E-C146-EF45-B4C1-7D72C8B0DF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07088D8-94F6-DF4B-8D26-FBB33DFA39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496D3-6A01-EF4E-AFF9-CD0B4EC02A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4227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A54C5-5058-304F-BF48-55738C2BF6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0EAD6F-9C16-5642-B34B-BF8B02A6FC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717849-27A6-1644-BC81-4D016159FF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D1441E-AAD0-344E-A297-A239492F1B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08AEB20-AFC7-C44B-8F9C-2FBF6B2B29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4CF62FF-3108-AC4E-92B8-87F3BC6EF5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496D3-6A01-EF4E-AFF9-CD0B4EC02A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6337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3DB254-D064-E743-8223-73BC2B9994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E3A35A-B93A-9C46-9E72-A16B997355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0BACB-2211-F548-A601-E43BB7E44D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D1441E-AAD0-344E-A297-A239492F1B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370D28-9357-1B4B-AA56-CD93FE3F12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57F087B-9478-614F-8F3D-F60AD59FBD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496D3-6A01-EF4E-AFF9-CD0B4EC02A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868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6C0F-0D68-4366-94A2-897F3A390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87EEBF-75F5-4BC8-ADEC-CF46A0891C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F4B868C-7B95-442E-A7A3-79AD1229EA2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7439AB-EDC6-4EA3-9DFE-E7DE8D0F43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6D2E1B2-7437-48D4-822D-925D06F5E02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8C00AA-3C0A-4AF8-B8E1-1F48BE557687}"/>
              </a:ext>
            </a:extLst>
          </p:cNvPr>
          <p:cNvSpPr>
            <a:spLocks noGrp="1"/>
          </p:cNvSpPr>
          <p:nvPr>
            <p:ph type="dt" sz="half" idx="10"/>
          </p:nvPr>
        </p:nvSpPr>
        <p:spPr/>
        <p:txBody>
          <a:bodyPr/>
          <a:lstStyle/>
          <a:p>
            <a:fld id="{D1A63D34-24FD-4F28-911D-4229B1880B11}" type="datetimeFigureOut">
              <a:rPr lang="en-US" smtClean="0"/>
              <a:t>7/10/24</a:t>
            </a:fld>
            <a:endParaRPr lang="en-US"/>
          </a:p>
        </p:txBody>
      </p:sp>
      <p:sp>
        <p:nvSpPr>
          <p:cNvPr id="8" name="Footer Placeholder 7">
            <a:extLst>
              <a:ext uri="{FF2B5EF4-FFF2-40B4-BE49-F238E27FC236}">
                <a16:creationId xmlns:a16="http://schemas.microsoft.com/office/drawing/2014/main" id="{07D89CEB-B910-4EFE-A5F0-FA1A71F7FA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CD493A-A8E6-4A31-A578-362E7C5F13BE}"/>
              </a:ext>
            </a:extLst>
          </p:cNvPr>
          <p:cNvSpPr>
            <a:spLocks noGrp="1"/>
          </p:cNvSpPr>
          <p:nvPr>
            <p:ph type="sldNum" sz="quarter" idx="12"/>
          </p:nvPr>
        </p:nvSpPr>
        <p:spPr/>
        <p:txBody>
          <a:bodyPr/>
          <a:lstStyle/>
          <a:p>
            <a:fld id="{9C444B61-493F-4689-829E-B4CC75A0FE03}" type="slidenum">
              <a:rPr lang="en-US" smtClean="0"/>
              <a:t>‹#›</a:t>
            </a:fld>
            <a:endParaRPr lang="en-US"/>
          </a:p>
        </p:txBody>
      </p:sp>
    </p:spTree>
    <p:extLst>
      <p:ext uri="{BB962C8B-B14F-4D97-AF65-F5344CB8AC3E}">
        <p14:creationId xmlns:p14="http://schemas.microsoft.com/office/powerpoint/2010/main" val="3716840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9F65D-CC63-482A-A98F-7770595130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2ACD93-8AA9-4AB4-867C-FD1DF73D694D}"/>
              </a:ext>
            </a:extLst>
          </p:cNvPr>
          <p:cNvSpPr>
            <a:spLocks noGrp="1"/>
          </p:cNvSpPr>
          <p:nvPr>
            <p:ph type="dt" sz="half" idx="10"/>
          </p:nvPr>
        </p:nvSpPr>
        <p:spPr/>
        <p:txBody>
          <a:bodyPr/>
          <a:lstStyle/>
          <a:p>
            <a:fld id="{D1A63D34-24FD-4F28-911D-4229B1880B11}" type="datetimeFigureOut">
              <a:rPr lang="en-US" smtClean="0"/>
              <a:t>7/10/24</a:t>
            </a:fld>
            <a:endParaRPr lang="en-US"/>
          </a:p>
        </p:txBody>
      </p:sp>
      <p:sp>
        <p:nvSpPr>
          <p:cNvPr id="4" name="Footer Placeholder 3">
            <a:extLst>
              <a:ext uri="{FF2B5EF4-FFF2-40B4-BE49-F238E27FC236}">
                <a16:creationId xmlns:a16="http://schemas.microsoft.com/office/drawing/2014/main" id="{2A184E11-883C-4979-AE49-C21DB8221F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531A5E-8375-498C-815C-97046F499536}"/>
              </a:ext>
            </a:extLst>
          </p:cNvPr>
          <p:cNvSpPr>
            <a:spLocks noGrp="1"/>
          </p:cNvSpPr>
          <p:nvPr>
            <p:ph type="sldNum" sz="quarter" idx="12"/>
          </p:nvPr>
        </p:nvSpPr>
        <p:spPr/>
        <p:txBody>
          <a:bodyPr/>
          <a:lstStyle/>
          <a:p>
            <a:fld id="{9C444B61-493F-4689-829E-B4CC75A0FE03}" type="slidenum">
              <a:rPr lang="en-US" smtClean="0"/>
              <a:t>‹#›</a:t>
            </a:fld>
            <a:endParaRPr lang="en-US"/>
          </a:p>
        </p:txBody>
      </p:sp>
    </p:spTree>
    <p:extLst>
      <p:ext uri="{BB962C8B-B14F-4D97-AF65-F5344CB8AC3E}">
        <p14:creationId xmlns:p14="http://schemas.microsoft.com/office/powerpoint/2010/main" val="2490068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0D37CB-2E13-4858-A2FB-F668D2BBDC4B}"/>
              </a:ext>
            </a:extLst>
          </p:cNvPr>
          <p:cNvSpPr>
            <a:spLocks noGrp="1"/>
          </p:cNvSpPr>
          <p:nvPr>
            <p:ph type="dt" sz="half" idx="10"/>
          </p:nvPr>
        </p:nvSpPr>
        <p:spPr/>
        <p:txBody>
          <a:bodyPr/>
          <a:lstStyle/>
          <a:p>
            <a:fld id="{D1A63D34-24FD-4F28-911D-4229B1880B11}" type="datetimeFigureOut">
              <a:rPr lang="en-US" smtClean="0"/>
              <a:t>7/10/24</a:t>
            </a:fld>
            <a:endParaRPr lang="en-US"/>
          </a:p>
        </p:txBody>
      </p:sp>
      <p:sp>
        <p:nvSpPr>
          <p:cNvPr id="3" name="Footer Placeholder 2">
            <a:extLst>
              <a:ext uri="{FF2B5EF4-FFF2-40B4-BE49-F238E27FC236}">
                <a16:creationId xmlns:a16="http://schemas.microsoft.com/office/drawing/2014/main" id="{DABD1708-A151-48D8-809B-987A8A81E3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7883A5-2334-48F5-B663-595C7E705B43}"/>
              </a:ext>
            </a:extLst>
          </p:cNvPr>
          <p:cNvSpPr>
            <a:spLocks noGrp="1"/>
          </p:cNvSpPr>
          <p:nvPr>
            <p:ph type="sldNum" sz="quarter" idx="12"/>
          </p:nvPr>
        </p:nvSpPr>
        <p:spPr/>
        <p:txBody>
          <a:bodyPr/>
          <a:lstStyle/>
          <a:p>
            <a:fld id="{9C444B61-493F-4689-829E-B4CC75A0FE03}" type="slidenum">
              <a:rPr lang="en-US" smtClean="0"/>
              <a:t>‹#›</a:t>
            </a:fld>
            <a:endParaRPr lang="en-US"/>
          </a:p>
        </p:txBody>
      </p:sp>
    </p:spTree>
    <p:extLst>
      <p:ext uri="{BB962C8B-B14F-4D97-AF65-F5344CB8AC3E}">
        <p14:creationId xmlns:p14="http://schemas.microsoft.com/office/powerpoint/2010/main" val="3379904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3A5F5-6FBD-446E-AD50-B120AB60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C11571-264E-4A6C-96A5-4845EF9EC4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C813A5-731B-496F-9660-C94DFDDA0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3AC342-3303-4AD5-AF5D-72470DD0A693}"/>
              </a:ext>
            </a:extLst>
          </p:cNvPr>
          <p:cNvSpPr>
            <a:spLocks noGrp="1"/>
          </p:cNvSpPr>
          <p:nvPr>
            <p:ph type="dt" sz="half" idx="10"/>
          </p:nvPr>
        </p:nvSpPr>
        <p:spPr/>
        <p:txBody>
          <a:bodyPr/>
          <a:lstStyle/>
          <a:p>
            <a:fld id="{D1A63D34-24FD-4F28-911D-4229B1880B11}" type="datetimeFigureOut">
              <a:rPr lang="en-US" smtClean="0"/>
              <a:t>7/10/24</a:t>
            </a:fld>
            <a:endParaRPr lang="en-US"/>
          </a:p>
        </p:txBody>
      </p:sp>
      <p:sp>
        <p:nvSpPr>
          <p:cNvPr id="6" name="Footer Placeholder 5">
            <a:extLst>
              <a:ext uri="{FF2B5EF4-FFF2-40B4-BE49-F238E27FC236}">
                <a16:creationId xmlns:a16="http://schemas.microsoft.com/office/drawing/2014/main" id="{BCBD20C2-14DB-4F44-9334-555B82154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9D9FB8-876D-4B60-BC20-BF7FA17140B5}"/>
              </a:ext>
            </a:extLst>
          </p:cNvPr>
          <p:cNvSpPr>
            <a:spLocks noGrp="1"/>
          </p:cNvSpPr>
          <p:nvPr>
            <p:ph type="sldNum" sz="quarter" idx="12"/>
          </p:nvPr>
        </p:nvSpPr>
        <p:spPr/>
        <p:txBody>
          <a:bodyPr/>
          <a:lstStyle/>
          <a:p>
            <a:fld id="{9C444B61-493F-4689-829E-B4CC75A0FE03}" type="slidenum">
              <a:rPr lang="en-US" smtClean="0"/>
              <a:t>‹#›</a:t>
            </a:fld>
            <a:endParaRPr lang="en-US"/>
          </a:p>
        </p:txBody>
      </p:sp>
    </p:spTree>
    <p:extLst>
      <p:ext uri="{BB962C8B-B14F-4D97-AF65-F5344CB8AC3E}">
        <p14:creationId xmlns:p14="http://schemas.microsoft.com/office/powerpoint/2010/main" val="15371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12479-8E7C-4370-BD52-3F014F8767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F7A17D-B05A-4715-B277-D1E8E0E006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2A3055-F30E-443E-9F9C-EBF7A1DBD9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F89F5A-BB8B-4284-AAB0-2962244A849C}"/>
              </a:ext>
            </a:extLst>
          </p:cNvPr>
          <p:cNvSpPr>
            <a:spLocks noGrp="1"/>
          </p:cNvSpPr>
          <p:nvPr>
            <p:ph type="dt" sz="half" idx="10"/>
          </p:nvPr>
        </p:nvSpPr>
        <p:spPr/>
        <p:txBody>
          <a:bodyPr/>
          <a:lstStyle/>
          <a:p>
            <a:fld id="{D1A63D34-24FD-4F28-911D-4229B1880B11}" type="datetimeFigureOut">
              <a:rPr lang="en-US" smtClean="0"/>
              <a:t>7/10/24</a:t>
            </a:fld>
            <a:endParaRPr lang="en-US"/>
          </a:p>
        </p:txBody>
      </p:sp>
      <p:sp>
        <p:nvSpPr>
          <p:cNvPr id="6" name="Footer Placeholder 5">
            <a:extLst>
              <a:ext uri="{FF2B5EF4-FFF2-40B4-BE49-F238E27FC236}">
                <a16:creationId xmlns:a16="http://schemas.microsoft.com/office/drawing/2014/main" id="{A509CF63-670A-4B55-9936-B177F3E5BA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771C53-AC48-4F6D-B350-BD4502926194}"/>
              </a:ext>
            </a:extLst>
          </p:cNvPr>
          <p:cNvSpPr>
            <a:spLocks noGrp="1"/>
          </p:cNvSpPr>
          <p:nvPr>
            <p:ph type="sldNum" sz="quarter" idx="12"/>
          </p:nvPr>
        </p:nvSpPr>
        <p:spPr/>
        <p:txBody>
          <a:bodyPr/>
          <a:lstStyle/>
          <a:p>
            <a:fld id="{9C444B61-493F-4689-829E-B4CC75A0FE03}" type="slidenum">
              <a:rPr lang="en-US" smtClean="0"/>
              <a:t>‹#›</a:t>
            </a:fld>
            <a:endParaRPr lang="en-US"/>
          </a:p>
        </p:txBody>
      </p:sp>
    </p:spTree>
    <p:extLst>
      <p:ext uri="{BB962C8B-B14F-4D97-AF65-F5344CB8AC3E}">
        <p14:creationId xmlns:p14="http://schemas.microsoft.com/office/powerpoint/2010/main" val="2091563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2.png"/><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71B616-1EB4-4138-B8AB-B96389F32F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0EA37B-A24E-49B5-BA10-D92F4054FD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FCF0F2-15DD-4019-B216-F59A2E6F72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A63D34-24FD-4F28-911D-4229B1880B11}" type="datetimeFigureOut">
              <a:rPr lang="en-US" smtClean="0"/>
              <a:t>7/10/24</a:t>
            </a:fld>
            <a:endParaRPr lang="en-US"/>
          </a:p>
        </p:txBody>
      </p:sp>
      <p:sp>
        <p:nvSpPr>
          <p:cNvPr id="5" name="Footer Placeholder 4">
            <a:extLst>
              <a:ext uri="{FF2B5EF4-FFF2-40B4-BE49-F238E27FC236}">
                <a16:creationId xmlns:a16="http://schemas.microsoft.com/office/drawing/2014/main" id="{E787D499-3201-43E9-8036-3D465B8D10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10ADEB-BE67-4C37-9E7A-7E6184E2C7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444B61-493F-4689-829E-B4CC75A0FE03}" type="slidenum">
              <a:rPr lang="en-US" smtClean="0"/>
              <a:t>‹#›</a:t>
            </a:fld>
            <a:endParaRPr lang="en-US"/>
          </a:p>
        </p:txBody>
      </p:sp>
    </p:spTree>
    <p:extLst>
      <p:ext uri="{BB962C8B-B14F-4D97-AF65-F5344CB8AC3E}">
        <p14:creationId xmlns:p14="http://schemas.microsoft.com/office/powerpoint/2010/main" val="2802553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44B96"/>
        </a:solidFill>
        <a:effectLst/>
      </p:bgPr>
    </p:bg>
    <p:spTree>
      <p:nvGrpSpPr>
        <p:cNvPr id="1" name=""/>
        <p:cNvGrpSpPr/>
        <p:nvPr/>
      </p:nvGrpSpPr>
      <p:grpSpPr>
        <a:xfrm>
          <a:off x="0" y="0"/>
          <a:ext cx="0" cy="0"/>
          <a:chOff x="0" y="0"/>
          <a:chExt cx="0" cy="0"/>
        </a:xfrm>
      </p:grpSpPr>
      <p:grpSp>
        <p:nvGrpSpPr>
          <p:cNvPr id="15" name="Group 23"/>
          <p:cNvGrpSpPr/>
          <p:nvPr userDrawn="1"/>
        </p:nvGrpSpPr>
        <p:grpSpPr>
          <a:xfrm>
            <a:off x="0" y="0"/>
            <a:ext cx="12192000" cy="6858000"/>
            <a:chOff x="0" y="3448594"/>
            <a:chExt cx="10972800" cy="18497006"/>
          </a:xfrm>
        </p:grpSpPr>
        <p:sp>
          <p:nvSpPr>
            <p:cNvPr id="20" name="Freeform 19"/>
            <p:cNvSpPr/>
            <p:nvPr userDrawn="1"/>
          </p:nvSpPr>
          <p:spPr>
            <a:xfrm>
              <a:off x="0" y="15925798"/>
              <a:ext cx="10972800" cy="6019801"/>
            </a:xfrm>
            <a:custGeom>
              <a:avLst/>
              <a:gdLst>
                <a:gd name="connsiteX0" fmla="*/ 0 w 3778623"/>
                <a:gd name="connsiteY0" fmla="*/ 5553635 h 5553635"/>
                <a:gd name="connsiteX1" fmla="*/ 1889312 w 3778623"/>
                <a:gd name="connsiteY1" fmla="*/ 0 h 5553635"/>
                <a:gd name="connsiteX2" fmla="*/ 3778623 w 3778623"/>
                <a:gd name="connsiteY2" fmla="*/ 5553635 h 5553635"/>
                <a:gd name="connsiteX3" fmla="*/ 0 w 3778623"/>
                <a:gd name="connsiteY3" fmla="*/ 5553635 h 5553635"/>
                <a:gd name="connsiteX0" fmla="*/ 0 w 6548718"/>
                <a:gd name="connsiteY0" fmla="*/ 7436223 h 7436223"/>
                <a:gd name="connsiteX1" fmla="*/ 4659407 w 6548718"/>
                <a:gd name="connsiteY1" fmla="*/ 0 h 7436223"/>
                <a:gd name="connsiteX2" fmla="*/ 6548718 w 6548718"/>
                <a:gd name="connsiteY2" fmla="*/ 5553635 h 7436223"/>
                <a:gd name="connsiteX3" fmla="*/ 0 w 6548718"/>
                <a:gd name="connsiteY3" fmla="*/ 7436223 h 7436223"/>
                <a:gd name="connsiteX0" fmla="*/ 0 w 16459200"/>
                <a:gd name="connsiteY0" fmla="*/ 7436223 h 7436223"/>
                <a:gd name="connsiteX1" fmla="*/ 4659407 w 16459200"/>
                <a:gd name="connsiteY1" fmla="*/ 0 h 7436223"/>
                <a:gd name="connsiteX2" fmla="*/ 16459200 w 16459200"/>
                <a:gd name="connsiteY2" fmla="*/ 7436223 h 7436223"/>
                <a:gd name="connsiteX3" fmla="*/ 0 w 16459200"/>
                <a:gd name="connsiteY3" fmla="*/ 7436223 h 7436223"/>
                <a:gd name="connsiteX0" fmla="*/ 0 w 16459200"/>
                <a:gd name="connsiteY0" fmla="*/ 8431305 h 8431305"/>
                <a:gd name="connsiteX1" fmla="*/ 16459200 w 16459200"/>
                <a:gd name="connsiteY1" fmla="*/ 0 h 8431305"/>
                <a:gd name="connsiteX2" fmla="*/ 16459200 w 16459200"/>
                <a:gd name="connsiteY2" fmla="*/ 8431305 h 8431305"/>
                <a:gd name="connsiteX3" fmla="*/ 0 w 16459200"/>
                <a:gd name="connsiteY3" fmla="*/ 8431305 h 8431305"/>
                <a:gd name="connsiteX0" fmla="*/ 0 w 16459200"/>
                <a:gd name="connsiteY0" fmla="*/ 9036423 h 9036423"/>
                <a:gd name="connsiteX1" fmla="*/ 16459200 w 16459200"/>
                <a:gd name="connsiteY1" fmla="*/ 0 h 9036423"/>
                <a:gd name="connsiteX2" fmla="*/ 16459200 w 16459200"/>
                <a:gd name="connsiteY2" fmla="*/ 9036423 h 9036423"/>
                <a:gd name="connsiteX3" fmla="*/ 0 w 16459200"/>
                <a:gd name="connsiteY3" fmla="*/ 9036423 h 9036423"/>
                <a:gd name="connsiteX0" fmla="*/ 0 w 16459200"/>
                <a:gd name="connsiteY0" fmla="*/ 5867400 h 5867400"/>
                <a:gd name="connsiteX1" fmla="*/ 16459200 w 16459200"/>
                <a:gd name="connsiteY1" fmla="*/ 0 h 5867400"/>
                <a:gd name="connsiteX2" fmla="*/ 16459200 w 16459200"/>
                <a:gd name="connsiteY2" fmla="*/ 5867400 h 5867400"/>
                <a:gd name="connsiteX3" fmla="*/ 0 w 16459200"/>
                <a:gd name="connsiteY3" fmla="*/ 5867400 h 5867400"/>
                <a:gd name="connsiteX0" fmla="*/ 0 w 16459200"/>
                <a:gd name="connsiteY0" fmla="*/ 6019801 h 6019801"/>
                <a:gd name="connsiteX1" fmla="*/ 16459200 w 16459200"/>
                <a:gd name="connsiteY1" fmla="*/ 0 h 6019801"/>
                <a:gd name="connsiteX2" fmla="*/ 16459200 w 16459200"/>
                <a:gd name="connsiteY2" fmla="*/ 6019801 h 6019801"/>
                <a:gd name="connsiteX3" fmla="*/ 0 w 16459200"/>
                <a:gd name="connsiteY3" fmla="*/ 6019801 h 6019801"/>
              </a:gdLst>
              <a:ahLst/>
              <a:cxnLst>
                <a:cxn ang="0">
                  <a:pos x="connsiteX0" y="connsiteY0"/>
                </a:cxn>
                <a:cxn ang="0">
                  <a:pos x="connsiteX1" y="connsiteY1"/>
                </a:cxn>
                <a:cxn ang="0">
                  <a:pos x="connsiteX2" y="connsiteY2"/>
                </a:cxn>
                <a:cxn ang="0">
                  <a:pos x="connsiteX3" y="connsiteY3"/>
                </a:cxn>
              </a:cxnLst>
              <a:rect l="l" t="t" r="r" b="b"/>
              <a:pathLst>
                <a:path w="16459200" h="6019801">
                  <a:moveTo>
                    <a:pt x="0" y="6019801"/>
                  </a:moveTo>
                  <a:lnTo>
                    <a:pt x="16459200" y="0"/>
                  </a:lnTo>
                  <a:lnTo>
                    <a:pt x="16459200" y="6019801"/>
                  </a:lnTo>
                  <a:lnTo>
                    <a:pt x="0" y="6019801"/>
                  </a:lnTo>
                  <a:close/>
                </a:path>
              </a:pathLst>
            </a:custGeom>
            <a:solidFill>
              <a:srgbClr val="146CB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21" name="Freeform 20"/>
            <p:cNvSpPr/>
            <p:nvPr userDrawn="1"/>
          </p:nvSpPr>
          <p:spPr>
            <a:xfrm>
              <a:off x="0" y="3448594"/>
              <a:ext cx="10972800" cy="18497006"/>
            </a:xfrm>
            <a:custGeom>
              <a:avLst/>
              <a:gdLst>
                <a:gd name="connsiteX0" fmla="*/ 0 w 5096435"/>
                <a:gd name="connsiteY0" fmla="*/ 0 h 1492624"/>
                <a:gd name="connsiteX1" fmla="*/ 5096435 w 5096435"/>
                <a:gd name="connsiteY1" fmla="*/ 0 h 1492624"/>
                <a:gd name="connsiteX2" fmla="*/ 5096435 w 5096435"/>
                <a:gd name="connsiteY2" fmla="*/ 1492624 h 1492624"/>
                <a:gd name="connsiteX3" fmla="*/ 0 w 5096435"/>
                <a:gd name="connsiteY3" fmla="*/ 1492624 h 1492624"/>
                <a:gd name="connsiteX4" fmla="*/ 0 w 5096435"/>
                <a:gd name="connsiteY4" fmla="*/ 0 h 1492624"/>
                <a:gd name="connsiteX0" fmla="*/ 699247 w 5795682"/>
                <a:gd name="connsiteY0" fmla="*/ 0 h 7718612"/>
                <a:gd name="connsiteX1" fmla="*/ 5795682 w 5795682"/>
                <a:gd name="connsiteY1" fmla="*/ 0 h 7718612"/>
                <a:gd name="connsiteX2" fmla="*/ 5795682 w 5795682"/>
                <a:gd name="connsiteY2" fmla="*/ 1492624 h 7718612"/>
                <a:gd name="connsiteX3" fmla="*/ 0 w 5795682"/>
                <a:gd name="connsiteY3" fmla="*/ 7718612 h 7718612"/>
                <a:gd name="connsiteX4" fmla="*/ 699247 w 5795682"/>
                <a:gd name="connsiteY4" fmla="*/ 0 h 7718612"/>
                <a:gd name="connsiteX0" fmla="*/ 699247 w 14226988"/>
                <a:gd name="connsiteY0" fmla="*/ 457200 h 8175812"/>
                <a:gd name="connsiteX1" fmla="*/ 5795682 w 14226988"/>
                <a:gd name="connsiteY1" fmla="*/ 457200 h 8175812"/>
                <a:gd name="connsiteX2" fmla="*/ 14226988 w 14226988"/>
                <a:gd name="connsiteY2" fmla="*/ 0 h 8175812"/>
                <a:gd name="connsiteX3" fmla="*/ 0 w 14226988"/>
                <a:gd name="connsiteY3" fmla="*/ 8175812 h 8175812"/>
                <a:gd name="connsiteX4" fmla="*/ 699247 w 14226988"/>
                <a:gd name="connsiteY4" fmla="*/ 457200 h 8175812"/>
                <a:gd name="connsiteX0" fmla="*/ 699247 w 16459200"/>
                <a:gd name="connsiteY0" fmla="*/ 13447 h 7732059"/>
                <a:gd name="connsiteX1" fmla="*/ 5795682 w 16459200"/>
                <a:gd name="connsiteY1" fmla="*/ 13447 h 7732059"/>
                <a:gd name="connsiteX2" fmla="*/ 16459200 w 16459200"/>
                <a:gd name="connsiteY2" fmla="*/ 0 h 7732059"/>
                <a:gd name="connsiteX3" fmla="*/ 0 w 16459200"/>
                <a:gd name="connsiteY3" fmla="*/ 7732059 h 7732059"/>
                <a:gd name="connsiteX4" fmla="*/ 699247 w 16459200"/>
                <a:gd name="connsiteY4" fmla="*/ 13447 h 7732059"/>
                <a:gd name="connsiteX0" fmla="*/ 699247 w 16459200"/>
                <a:gd name="connsiteY0" fmla="*/ 537882 h 8256494"/>
                <a:gd name="connsiteX1" fmla="*/ 7234518 w 16459200"/>
                <a:gd name="connsiteY1" fmla="*/ 0 h 8256494"/>
                <a:gd name="connsiteX2" fmla="*/ 16459200 w 16459200"/>
                <a:gd name="connsiteY2" fmla="*/ 524435 h 8256494"/>
                <a:gd name="connsiteX3" fmla="*/ 0 w 16459200"/>
                <a:gd name="connsiteY3" fmla="*/ 8256494 h 8256494"/>
                <a:gd name="connsiteX4" fmla="*/ 699247 w 16459200"/>
                <a:gd name="connsiteY4" fmla="*/ 537882 h 8256494"/>
                <a:gd name="connsiteX0" fmla="*/ 699247 w 16459200"/>
                <a:gd name="connsiteY0" fmla="*/ 3254188 h 10972800"/>
                <a:gd name="connsiteX1" fmla="*/ 16459200 w 16459200"/>
                <a:gd name="connsiteY1" fmla="*/ 0 h 10972800"/>
                <a:gd name="connsiteX2" fmla="*/ 16459200 w 16459200"/>
                <a:gd name="connsiteY2" fmla="*/ 3240741 h 10972800"/>
                <a:gd name="connsiteX3" fmla="*/ 0 w 16459200"/>
                <a:gd name="connsiteY3" fmla="*/ 10972800 h 10972800"/>
                <a:gd name="connsiteX4" fmla="*/ 699247 w 16459200"/>
                <a:gd name="connsiteY4" fmla="*/ 3254188 h 10972800"/>
                <a:gd name="connsiteX0" fmla="*/ 13473953 w 16459200"/>
                <a:gd name="connsiteY0" fmla="*/ 0 h 10972800"/>
                <a:gd name="connsiteX1" fmla="*/ 16459200 w 16459200"/>
                <a:gd name="connsiteY1" fmla="*/ 0 h 10972800"/>
                <a:gd name="connsiteX2" fmla="*/ 16459200 w 16459200"/>
                <a:gd name="connsiteY2" fmla="*/ 3240741 h 10972800"/>
                <a:gd name="connsiteX3" fmla="*/ 0 w 16459200"/>
                <a:gd name="connsiteY3" fmla="*/ 10972800 h 10972800"/>
                <a:gd name="connsiteX4" fmla="*/ 13473953 w 16459200"/>
                <a:gd name="connsiteY4" fmla="*/ 0 h 10972800"/>
                <a:gd name="connsiteX0" fmla="*/ 13473953 w 16459200"/>
                <a:gd name="connsiteY0" fmla="*/ 0 h 10972800"/>
                <a:gd name="connsiteX1" fmla="*/ 16459200 w 16459200"/>
                <a:gd name="connsiteY1" fmla="*/ 0 h 10972800"/>
                <a:gd name="connsiteX2" fmla="*/ 16459200 w 16459200"/>
                <a:gd name="connsiteY2" fmla="*/ 1219200 h 10972800"/>
                <a:gd name="connsiteX3" fmla="*/ 0 w 16459200"/>
                <a:gd name="connsiteY3" fmla="*/ 10972800 h 10972800"/>
                <a:gd name="connsiteX4" fmla="*/ 13473953 w 16459200"/>
                <a:gd name="connsiteY4" fmla="*/ 0 h 10972800"/>
                <a:gd name="connsiteX0" fmla="*/ 14973300 w 16459200"/>
                <a:gd name="connsiteY0" fmla="*/ 0 h 21945600"/>
                <a:gd name="connsiteX1" fmla="*/ 16459200 w 16459200"/>
                <a:gd name="connsiteY1" fmla="*/ 10972800 h 21945600"/>
                <a:gd name="connsiteX2" fmla="*/ 16459200 w 16459200"/>
                <a:gd name="connsiteY2" fmla="*/ 12192000 h 21945600"/>
                <a:gd name="connsiteX3" fmla="*/ 0 w 16459200"/>
                <a:gd name="connsiteY3" fmla="*/ 21945600 h 21945600"/>
                <a:gd name="connsiteX4" fmla="*/ 14973300 w 16459200"/>
                <a:gd name="connsiteY4" fmla="*/ 0 h 21945600"/>
                <a:gd name="connsiteX0" fmla="*/ 14973300 w 16459200"/>
                <a:gd name="connsiteY0" fmla="*/ 0 h 21945600"/>
                <a:gd name="connsiteX1" fmla="*/ 16459200 w 16459200"/>
                <a:gd name="connsiteY1" fmla="*/ 0 h 21945600"/>
                <a:gd name="connsiteX2" fmla="*/ 16459200 w 16459200"/>
                <a:gd name="connsiteY2" fmla="*/ 12192000 h 21945600"/>
                <a:gd name="connsiteX3" fmla="*/ 0 w 16459200"/>
                <a:gd name="connsiteY3" fmla="*/ 21945600 h 21945600"/>
                <a:gd name="connsiteX4" fmla="*/ 14973300 w 16459200"/>
                <a:gd name="connsiteY4" fmla="*/ 0 h 21945600"/>
                <a:gd name="connsiteX0" fmla="*/ 14973300 w 16459200"/>
                <a:gd name="connsiteY0" fmla="*/ 0 h 21945600"/>
                <a:gd name="connsiteX1" fmla="*/ 16459200 w 16459200"/>
                <a:gd name="connsiteY1" fmla="*/ 0 h 21945600"/>
                <a:gd name="connsiteX2" fmla="*/ 16459200 w 16459200"/>
                <a:gd name="connsiteY2" fmla="*/ 8305800 h 21945600"/>
                <a:gd name="connsiteX3" fmla="*/ 0 w 16459200"/>
                <a:gd name="connsiteY3" fmla="*/ 21945600 h 21945600"/>
                <a:gd name="connsiteX4" fmla="*/ 14973300 w 16459200"/>
                <a:gd name="connsiteY4" fmla="*/ 0 h 21945600"/>
                <a:gd name="connsiteX0" fmla="*/ 14973300 w 16459200"/>
                <a:gd name="connsiteY0" fmla="*/ 0 h 21945600"/>
                <a:gd name="connsiteX1" fmla="*/ 16459200 w 16459200"/>
                <a:gd name="connsiteY1" fmla="*/ 0 h 21945600"/>
                <a:gd name="connsiteX2" fmla="*/ 16459200 w 16459200"/>
                <a:gd name="connsiteY2" fmla="*/ 7620000 h 21945600"/>
                <a:gd name="connsiteX3" fmla="*/ 0 w 16459200"/>
                <a:gd name="connsiteY3" fmla="*/ 21945600 h 21945600"/>
                <a:gd name="connsiteX4" fmla="*/ 14973300 w 16459200"/>
                <a:gd name="connsiteY4" fmla="*/ 0 h 21945600"/>
                <a:gd name="connsiteX0" fmla="*/ 14973300 w 16459200"/>
                <a:gd name="connsiteY0" fmla="*/ 0 h 21945600"/>
                <a:gd name="connsiteX1" fmla="*/ 16459200 w 16459200"/>
                <a:gd name="connsiteY1" fmla="*/ 0 h 21945600"/>
                <a:gd name="connsiteX2" fmla="*/ 16459200 w 16459200"/>
                <a:gd name="connsiteY2" fmla="*/ 8229600 h 21945600"/>
                <a:gd name="connsiteX3" fmla="*/ 0 w 16459200"/>
                <a:gd name="connsiteY3" fmla="*/ 21945600 h 21945600"/>
                <a:gd name="connsiteX4" fmla="*/ 14973300 w 16459200"/>
                <a:gd name="connsiteY4" fmla="*/ 0 h 21945600"/>
                <a:gd name="connsiteX0" fmla="*/ 14970034 w 16459200"/>
                <a:gd name="connsiteY0" fmla="*/ 3448594 h 21945600"/>
                <a:gd name="connsiteX1" fmla="*/ 16459200 w 16459200"/>
                <a:gd name="connsiteY1" fmla="*/ 0 h 21945600"/>
                <a:gd name="connsiteX2" fmla="*/ 16459200 w 16459200"/>
                <a:gd name="connsiteY2" fmla="*/ 8229600 h 21945600"/>
                <a:gd name="connsiteX3" fmla="*/ 0 w 16459200"/>
                <a:gd name="connsiteY3" fmla="*/ 21945600 h 21945600"/>
                <a:gd name="connsiteX4" fmla="*/ 14970034 w 16459200"/>
                <a:gd name="connsiteY4" fmla="*/ 3448594 h 21945600"/>
                <a:gd name="connsiteX0" fmla="*/ 14970034 w 16459200"/>
                <a:gd name="connsiteY0" fmla="*/ 0 h 18497006"/>
                <a:gd name="connsiteX1" fmla="*/ 16459200 w 16459200"/>
                <a:gd name="connsiteY1" fmla="*/ 0 h 18497006"/>
                <a:gd name="connsiteX2" fmla="*/ 16459200 w 16459200"/>
                <a:gd name="connsiteY2" fmla="*/ 4781006 h 18497006"/>
                <a:gd name="connsiteX3" fmla="*/ 0 w 16459200"/>
                <a:gd name="connsiteY3" fmla="*/ 18497006 h 18497006"/>
                <a:gd name="connsiteX4" fmla="*/ 14970034 w 16459200"/>
                <a:gd name="connsiteY4" fmla="*/ 0 h 18497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0" h="18497006">
                  <a:moveTo>
                    <a:pt x="14970034" y="0"/>
                  </a:moveTo>
                  <a:lnTo>
                    <a:pt x="16459200" y="0"/>
                  </a:lnTo>
                  <a:lnTo>
                    <a:pt x="16459200" y="4781006"/>
                  </a:lnTo>
                  <a:lnTo>
                    <a:pt x="0" y="18497006"/>
                  </a:lnTo>
                  <a:lnTo>
                    <a:pt x="14970034" y="0"/>
                  </a:lnTo>
                  <a:close/>
                </a:path>
              </a:pathLst>
            </a:custGeom>
            <a:solidFill>
              <a:srgbClr val="146FBC">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22" name="Freeform 21"/>
            <p:cNvSpPr/>
            <p:nvPr userDrawn="1"/>
          </p:nvSpPr>
          <p:spPr>
            <a:xfrm>
              <a:off x="0" y="13030200"/>
              <a:ext cx="10972800" cy="8915400"/>
            </a:xfrm>
            <a:custGeom>
              <a:avLst/>
              <a:gdLst>
                <a:gd name="connsiteX0" fmla="*/ 0 w 3778623"/>
                <a:gd name="connsiteY0" fmla="*/ 5553635 h 5553635"/>
                <a:gd name="connsiteX1" fmla="*/ 1889312 w 3778623"/>
                <a:gd name="connsiteY1" fmla="*/ 0 h 5553635"/>
                <a:gd name="connsiteX2" fmla="*/ 3778623 w 3778623"/>
                <a:gd name="connsiteY2" fmla="*/ 5553635 h 5553635"/>
                <a:gd name="connsiteX3" fmla="*/ 0 w 3778623"/>
                <a:gd name="connsiteY3" fmla="*/ 5553635 h 5553635"/>
                <a:gd name="connsiteX0" fmla="*/ 0 w 6548718"/>
                <a:gd name="connsiteY0" fmla="*/ 7436223 h 7436223"/>
                <a:gd name="connsiteX1" fmla="*/ 4659407 w 6548718"/>
                <a:gd name="connsiteY1" fmla="*/ 0 h 7436223"/>
                <a:gd name="connsiteX2" fmla="*/ 6548718 w 6548718"/>
                <a:gd name="connsiteY2" fmla="*/ 5553635 h 7436223"/>
                <a:gd name="connsiteX3" fmla="*/ 0 w 6548718"/>
                <a:gd name="connsiteY3" fmla="*/ 7436223 h 7436223"/>
                <a:gd name="connsiteX0" fmla="*/ 0 w 16459200"/>
                <a:gd name="connsiteY0" fmla="*/ 7436223 h 7436223"/>
                <a:gd name="connsiteX1" fmla="*/ 4659407 w 16459200"/>
                <a:gd name="connsiteY1" fmla="*/ 0 h 7436223"/>
                <a:gd name="connsiteX2" fmla="*/ 16459200 w 16459200"/>
                <a:gd name="connsiteY2" fmla="*/ 7436223 h 7436223"/>
                <a:gd name="connsiteX3" fmla="*/ 0 w 16459200"/>
                <a:gd name="connsiteY3" fmla="*/ 7436223 h 7436223"/>
                <a:gd name="connsiteX0" fmla="*/ 0 w 16459200"/>
                <a:gd name="connsiteY0" fmla="*/ 8431305 h 8431305"/>
                <a:gd name="connsiteX1" fmla="*/ 16459200 w 16459200"/>
                <a:gd name="connsiteY1" fmla="*/ 0 h 8431305"/>
                <a:gd name="connsiteX2" fmla="*/ 16459200 w 16459200"/>
                <a:gd name="connsiteY2" fmla="*/ 8431305 h 8431305"/>
                <a:gd name="connsiteX3" fmla="*/ 0 w 16459200"/>
                <a:gd name="connsiteY3" fmla="*/ 8431305 h 8431305"/>
                <a:gd name="connsiteX0" fmla="*/ 0 w 16459200"/>
                <a:gd name="connsiteY0" fmla="*/ 9036423 h 9036423"/>
                <a:gd name="connsiteX1" fmla="*/ 16459200 w 16459200"/>
                <a:gd name="connsiteY1" fmla="*/ 0 h 9036423"/>
                <a:gd name="connsiteX2" fmla="*/ 16459200 w 16459200"/>
                <a:gd name="connsiteY2" fmla="*/ 9036423 h 9036423"/>
                <a:gd name="connsiteX3" fmla="*/ 0 w 16459200"/>
                <a:gd name="connsiteY3" fmla="*/ 9036423 h 9036423"/>
                <a:gd name="connsiteX0" fmla="*/ 0 w 16208188"/>
                <a:gd name="connsiteY0" fmla="*/ 10067364 h 10067364"/>
                <a:gd name="connsiteX1" fmla="*/ 16208188 w 16208188"/>
                <a:gd name="connsiteY1" fmla="*/ 0 h 10067364"/>
                <a:gd name="connsiteX2" fmla="*/ 16208188 w 16208188"/>
                <a:gd name="connsiteY2" fmla="*/ 9036423 h 10067364"/>
                <a:gd name="connsiteX3" fmla="*/ 0 w 16208188"/>
                <a:gd name="connsiteY3" fmla="*/ 10067364 h 10067364"/>
                <a:gd name="connsiteX0" fmla="*/ 0 w 16208188"/>
                <a:gd name="connsiteY0" fmla="*/ 10972801 h 10972801"/>
                <a:gd name="connsiteX1" fmla="*/ 8973670 w 16208188"/>
                <a:gd name="connsiteY1" fmla="*/ 0 h 10972801"/>
                <a:gd name="connsiteX2" fmla="*/ 16208188 w 16208188"/>
                <a:gd name="connsiteY2" fmla="*/ 9941860 h 10972801"/>
                <a:gd name="connsiteX3" fmla="*/ 0 w 16208188"/>
                <a:gd name="connsiteY3" fmla="*/ 10972801 h 10972801"/>
                <a:gd name="connsiteX0" fmla="*/ 0 w 12362329"/>
                <a:gd name="connsiteY0" fmla="*/ 10972801 h 10972801"/>
                <a:gd name="connsiteX1" fmla="*/ 8973670 w 12362329"/>
                <a:gd name="connsiteY1" fmla="*/ 0 h 10972801"/>
                <a:gd name="connsiteX2" fmla="*/ 12362329 w 12362329"/>
                <a:gd name="connsiteY2" fmla="*/ 1 h 10972801"/>
                <a:gd name="connsiteX3" fmla="*/ 0 w 12362329"/>
                <a:gd name="connsiteY3" fmla="*/ 10972801 h 10972801"/>
                <a:gd name="connsiteX0" fmla="*/ 0 w 16459199"/>
                <a:gd name="connsiteY0" fmla="*/ 10972801 h 10972801"/>
                <a:gd name="connsiteX1" fmla="*/ 8973670 w 16459199"/>
                <a:gd name="connsiteY1" fmla="*/ 0 h 10972801"/>
                <a:gd name="connsiteX2" fmla="*/ 16459199 w 16459199"/>
                <a:gd name="connsiteY2" fmla="*/ 1219200 h 10972801"/>
                <a:gd name="connsiteX3" fmla="*/ 0 w 16459199"/>
                <a:gd name="connsiteY3" fmla="*/ 10972801 h 10972801"/>
                <a:gd name="connsiteX0" fmla="*/ 0 w 16459199"/>
                <a:gd name="connsiteY0" fmla="*/ 10972801 h 10972801"/>
                <a:gd name="connsiteX1" fmla="*/ 13487398 w 16459199"/>
                <a:gd name="connsiteY1" fmla="*/ 0 h 10972801"/>
                <a:gd name="connsiteX2" fmla="*/ 16459199 w 16459199"/>
                <a:gd name="connsiteY2" fmla="*/ 1219200 h 10972801"/>
                <a:gd name="connsiteX3" fmla="*/ 0 w 16459199"/>
                <a:gd name="connsiteY3" fmla="*/ 10972801 h 10972801"/>
                <a:gd name="connsiteX0" fmla="*/ 0 w 16459199"/>
                <a:gd name="connsiteY0" fmla="*/ 10972801 h 10972801"/>
                <a:gd name="connsiteX1" fmla="*/ 13487398 w 16459199"/>
                <a:gd name="connsiteY1" fmla="*/ 0 h 10972801"/>
                <a:gd name="connsiteX2" fmla="*/ 16459199 w 16459199"/>
                <a:gd name="connsiteY2" fmla="*/ 5867401 h 10972801"/>
                <a:gd name="connsiteX3" fmla="*/ 0 w 16459199"/>
                <a:gd name="connsiteY3" fmla="*/ 10972801 h 10972801"/>
                <a:gd name="connsiteX0" fmla="*/ 0 w 16459199"/>
                <a:gd name="connsiteY0" fmla="*/ 8915400 h 8915400"/>
                <a:gd name="connsiteX1" fmla="*/ 16459199 w 16459199"/>
                <a:gd name="connsiteY1" fmla="*/ 0 h 8915400"/>
                <a:gd name="connsiteX2" fmla="*/ 16459199 w 16459199"/>
                <a:gd name="connsiteY2" fmla="*/ 3810000 h 8915400"/>
                <a:gd name="connsiteX3" fmla="*/ 0 w 16459199"/>
                <a:gd name="connsiteY3" fmla="*/ 8915400 h 8915400"/>
              </a:gdLst>
              <a:ahLst/>
              <a:cxnLst>
                <a:cxn ang="0">
                  <a:pos x="connsiteX0" y="connsiteY0"/>
                </a:cxn>
                <a:cxn ang="0">
                  <a:pos x="connsiteX1" y="connsiteY1"/>
                </a:cxn>
                <a:cxn ang="0">
                  <a:pos x="connsiteX2" y="connsiteY2"/>
                </a:cxn>
                <a:cxn ang="0">
                  <a:pos x="connsiteX3" y="connsiteY3"/>
                </a:cxn>
              </a:cxnLst>
              <a:rect l="l" t="t" r="r" b="b"/>
              <a:pathLst>
                <a:path w="16459199" h="8915400">
                  <a:moveTo>
                    <a:pt x="0" y="8915400"/>
                  </a:moveTo>
                  <a:lnTo>
                    <a:pt x="16459199" y="0"/>
                  </a:lnTo>
                  <a:lnTo>
                    <a:pt x="16459199" y="3810000"/>
                  </a:lnTo>
                  <a:lnTo>
                    <a:pt x="0" y="8915400"/>
                  </a:lnTo>
                  <a:close/>
                </a:path>
              </a:pathLst>
            </a:custGeom>
            <a:solidFill>
              <a:srgbClr val="145FA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23" name="Freeform 22"/>
            <p:cNvSpPr/>
            <p:nvPr userDrawn="1"/>
          </p:nvSpPr>
          <p:spPr>
            <a:xfrm>
              <a:off x="0" y="8534400"/>
              <a:ext cx="10972800" cy="13411200"/>
            </a:xfrm>
            <a:custGeom>
              <a:avLst/>
              <a:gdLst>
                <a:gd name="connsiteX0" fmla="*/ 0 w 3778623"/>
                <a:gd name="connsiteY0" fmla="*/ 5553635 h 5553635"/>
                <a:gd name="connsiteX1" fmla="*/ 1889312 w 3778623"/>
                <a:gd name="connsiteY1" fmla="*/ 0 h 5553635"/>
                <a:gd name="connsiteX2" fmla="*/ 3778623 w 3778623"/>
                <a:gd name="connsiteY2" fmla="*/ 5553635 h 5553635"/>
                <a:gd name="connsiteX3" fmla="*/ 0 w 3778623"/>
                <a:gd name="connsiteY3" fmla="*/ 5553635 h 5553635"/>
                <a:gd name="connsiteX0" fmla="*/ 0 w 6548718"/>
                <a:gd name="connsiteY0" fmla="*/ 7436223 h 7436223"/>
                <a:gd name="connsiteX1" fmla="*/ 4659407 w 6548718"/>
                <a:gd name="connsiteY1" fmla="*/ 0 h 7436223"/>
                <a:gd name="connsiteX2" fmla="*/ 6548718 w 6548718"/>
                <a:gd name="connsiteY2" fmla="*/ 5553635 h 7436223"/>
                <a:gd name="connsiteX3" fmla="*/ 0 w 6548718"/>
                <a:gd name="connsiteY3" fmla="*/ 7436223 h 7436223"/>
                <a:gd name="connsiteX0" fmla="*/ 0 w 16459200"/>
                <a:gd name="connsiteY0" fmla="*/ 7436223 h 7436223"/>
                <a:gd name="connsiteX1" fmla="*/ 4659407 w 16459200"/>
                <a:gd name="connsiteY1" fmla="*/ 0 h 7436223"/>
                <a:gd name="connsiteX2" fmla="*/ 16459200 w 16459200"/>
                <a:gd name="connsiteY2" fmla="*/ 7436223 h 7436223"/>
                <a:gd name="connsiteX3" fmla="*/ 0 w 16459200"/>
                <a:gd name="connsiteY3" fmla="*/ 7436223 h 7436223"/>
                <a:gd name="connsiteX0" fmla="*/ 0 w 16459200"/>
                <a:gd name="connsiteY0" fmla="*/ 8431305 h 8431305"/>
                <a:gd name="connsiteX1" fmla="*/ 16459200 w 16459200"/>
                <a:gd name="connsiteY1" fmla="*/ 0 h 8431305"/>
                <a:gd name="connsiteX2" fmla="*/ 16459200 w 16459200"/>
                <a:gd name="connsiteY2" fmla="*/ 8431305 h 8431305"/>
                <a:gd name="connsiteX3" fmla="*/ 0 w 16459200"/>
                <a:gd name="connsiteY3" fmla="*/ 8431305 h 8431305"/>
                <a:gd name="connsiteX0" fmla="*/ 0 w 16459200"/>
                <a:gd name="connsiteY0" fmla="*/ 9036423 h 9036423"/>
                <a:gd name="connsiteX1" fmla="*/ 16459200 w 16459200"/>
                <a:gd name="connsiteY1" fmla="*/ 0 h 9036423"/>
                <a:gd name="connsiteX2" fmla="*/ 16459200 w 16459200"/>
                <a:gd name="connsiteY2" fmla="*/ 9036423 h 9036423"/>
                <a:gd name="connsiteX3" fmla="*/ 0 w 16459200"/>
                <a:gd name="connsiteY3" fmla="*/ 9036423 h 9036423"/>
                <a:gd name="connsiteX0" fmla="*/ 0 w 16208188"/>
                <a:gd name="connsiteY0" fmla="*/ 10067364 h 10067364"/>
                <a:gd name="connsiteX1" fmla="*/ 16208188 w 16208188"/>
                <a:gd name="connsiteY1" fmla="*/ 0 h 10067364"/>
                <a:gd name="connsiteX2" fmla="*/ 16208188 w 16208188"/>
                <a:gd name="connsiteY2" fmla="*/ 9036423 h 10067364"/>
                <a:gd name="connsiteX3" fmla="*/ 0 w 16208188"/>
                <a:gd name="connsiteY3" fmla="*/ 10067364 h 10067364"/>
                <a:gd name="connsiteX0" fmla="*/ 0 w 16208188"/>
                <a:gd name="connsiteY0" fmla="*/ 10972801 h 10972801"/>
                <a:gd name="connsiteX1" fmla="*/ 8973670 w 16208188"/>
                <a:gd name="connsiteY1" fmla="*/ 0 h 10972801"/>
                <a:gd name="connsiteX2" fmla="*/ 16208188 w 16208188"/>
                <a:gd name="connsiteY2" fmla="*/ 9941860 h 10972801"/>
                <a:gd name="connsiteX3" fmla="*/ 0 w 16208188"/>
                <a:gd name="connsiteY3" fmla="*/ 10972801 h 10972801"/>
                <a:gd name="connsiteX0" fmla="*/ 0 w 12362329"/>
                <a:gd name="connsiteY0" fmla="*/ 10972801 h 10972801"/>
                <a:gd name="connsiteX1" fmla="*/ 8973670 w 12362329"/>
                <a:gd name="connsiteY1" fmla="*/ 0 h 10972801"/>
                <a:gd name="connsiteX2" fmla="*/ 12362329 w 12362329"/>
                <a:gd name="connsiteY2" fmla="*/ 1 h 10972801"/>
                <a:gd name="connsiteX3" fmla="*/ 0 w 12362329"/>
                <a:gd name="connsiteY3" fmla="*/ 10972801 h 10972801"/>
                <a:gd name="connsiteX0" fmla="*/ 0 w 12362329"/>
                <a:gd name="connsiteY0" fmla="*/ 10972800 h 10972800"/>
                <a:gd name="connsiteX1" fmla="*/ 4953000 w 12362329"/>
                <a:gd name="connsiteY1" fmla="*/ 0 h 10972800"/>
                <a:gd name="connsiteX2" fmla="*/ 12362329 w 12362329"/>
                <a:gd name="connsiteY2" fmla="*/ 0 h 10972800"/>
                <a:gd name="connsiteX3" fmla="*/ 0 w 12362329"/>
                <a:gd name="connsiteY3" fmla="*/ 10972800 h 10972800"/>
                <a:gd name="connsiteX0" fmla="*/ 0 w 8812305"/>
                <a:gd name="connsiteY0" fmla="*/ 10972801 h 10972801"/>
                <a:gd name="connsiteX1" fmla="*/ 4953000 w 8812305"/>
                <a:gd name="connsiteY1" fmla="*/ 1 h 10972801"/>
                <a:gd name="connsiteX2" fmla="*/ 8812305 w 8812305"/>
                <a:gd name="connsiteY2" fmla="*/ 0 h 10972801"/>
                <a:gd name="connsiteX3" fmla="*/ 0 w 8812305"/>
                <a:gd name="connsiteY3" fmla="*/ 10972801 h 10972801"/>
                <a:gd name="connsiteX0" fmla="*/ 0 w 13258800"/>
                <a:gd name="connsiteY0" fmla="*/ 10972801 h 10972801"/>
                <a:gd name="connsiteX1" fmla="*/ 4953000 w 13258800"/>
                <a:gd name="connsiteY1" fmla="*/ 1 h 10972801"/>
                <a:gd name="connsiteX2" fmla="*/ 13258800 w 13258800"/>
                <a:gd name="connsiteY2" fmla="*/ 0 h 10972801"/>
                <a:gd name="connsiteX3" fmla="*/ 0 w 13258800"/>
                <a:gd name="connsiteY3" fmla="*/ 10972801 h 10972801"/>
                <a:gd name="connsiteX0" fmla="*/ 0 w 13258800"/>
                <a:gd name="connsiteY0" fmla="*/ 10972801 h 10972801"/>
                <a:gd name="connsiteX1" fmla="*/ 7543800 w 13258800"/>
                <a:gd name="connsiteY1" fmla="*/ 0 h 10972801"/>
                <a:gd name="connsiteX2" fmla="*/ 13258800 w 13258800"/>
                <a:gd name="connsiteY2" fmla="*/ 0 h 10972801"/>
                <a:gd name="connsiteX3" fmla="*/ 0 w 13258800"/>
                <a:gd name="connsiteY3" fmla="*/ 10972801 h 10972801"/>
                <a:gd name="connsiteX0" fmla="*/ 0 w 13258800"/>
                <a:gd name="connsiteY0" fmla="*/ 10972801 h 10972801"/>
                <a:gd name="connsiteX1" fmla="*/ 7429500 w 13258800"/>
                <a:gd name="connsiteY1" fmla="*/ 0 h 10972801"/>
                <a:gd name="connsiteX2" fmla="*/ 13258800 w 13258800"/>
                <a:gd name="connsiteY2" fmla="*/ 0 h 10972801"/>
                <a:gd name="connsiteX3" fmla="*/ 0 w 13258800"/>
                <a:gd name="connsiteY3" fmla="*/ 10972801 h 10972801"/>
                <a:gd name="connsiteX0" fmla="*/ 0 w 16459200"/>
                <a:gd name="connsiteY0" fmla="*/ 10972801 h 10972801"/>
                <a:gd name="connsiteX1" fmla="*/ 7429500 w 16459200"/>
                <a:gd name="connsiteY1" fmla="*/ 0 h 10972801"/>
                <a:gd name="connsiteX2" fmla="*/ 16459200 w 16459200"/>
                <a:gd name="connsiteY2" fmla="*/ 1219201 h 10972801"/>
                <a:gd name="connsiteX3" fmla="*/ 0 w 16459200"/>
                <a:gd name="connsiteY3" fmla="*/ 10972801 h 10972801"/>
                <a:gd name="connsiteX0" fmla="*/ 0 w 16459200"/>
                <a:gd name="connsiteY0" fmla="*/ 13411200 h 13411200"/>
                <a:gd name="connsiteX1" fmla="*/ 16459200 w 16459200"/>
                <a:gd name="connsiteY1" fmla="*/ 0 h 13411200"/>
                <a:gd name="connsiteX2" fmla="*/ 16459200 w 16459200"/>
                <a:gd name="connsiteY2" fmla="*/ 3657600 h 13411200"/>
                <a:gd name="connsiteX3" fmla="*/ 0 w 16459200"/>
                <a:gd name="connsiteY3" fmla="*/ 13411200 h 13411200"/>
              </a:gdLst>
              <a:ahLst/>
              <a:cxnLst>
                <a:cxn ang="0">
                  <a:pos x="connsiteX0" y="connsiteY0"/>
                </a:cxn>
                <a:cxn ang="0">
                  <a:pos x="connsiteX1" y="connsiteY1"/>
                </a:cxn>
                <a:cxn ang="0">
                  <a:pos x="connsiteX2" y="connsiteY2"/>
                </a:cxn>
                <a:cxn ang="0">
                  <a:pos x="connsiteX3" y="connsiteY3"/>
                </a:cxn>
              </a:cxnLst>
              <a:rect l="l" t="t" r="r" b="b"/>
              <a:pathLst>
                <a:path w="16459200" h="13411200">
                  <a:moveTo>
                    <a:pt x="0" y="13411200"/>
                  </a:moveTo>
                  <a:lnTo>
                    <a:pt x="16459200" y="0"/>
                  </a:lnTo>
                  <a:lnTo>
                    <a:pt x="16459200" y="3657600"/>
                  </a:lnTo>
                  <a:lnTo>
                    <a:pt x="0" y="13411200"/>
                  </a:lnTo>
                  <a:close/>
                </a:path>
              </a:pathLst>
            </a:custGeom>
            <a:solidFill>
              <a:srgbClr val="1458A4">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24" name="Freeform 23"/>
            <p:cNvSpPr/>
            <p:nvPr userDrawn="1"/>
          </p:nvSpPr>
          <p:spPr>
            <a:xfrm>
              <a:off x="0" y="3448594"/>
              <a:ext cx="9666514" cy="18497004"/>
            </a:xfrm>
            <a:custGeom>
              <a:avLst/>
              <a:gdLst>
                <a:gd name="connsiteX0" fmla="*/ 0 w 3778623"/>
                <a:gd name="connsiteY0" fmla="*/ 5553635 h 5553635"/>
                <a:gd name="connsiteX1" fmla="*/ 1889312 w 3778623"/>
                <a:gd name="connsiteY1" fmla="*/ 0 h 5553635"/>
                <a:gd name="connsiteX2" fmla="*/ 3778623 w 3778623"/>
                <a:gd name="connsiteY2" fmla="*/ 5553635 h 5553635"/>
                <a:gd name="connsiteX3" fmla="*/ 0 w 3778623"/>
                <a:gd name="connsiteY3" fmla="*/ 5553635 h 5553635"/>
                <a:gd name="connsiteX0" fmla="*/ 0 w 6548718"/>
                <a:gd name="connsiteY0" fmla="*/ 7436223 h 7436223"/>
                <a:gd name="connsiteX1" fmla="*/ 4659407 w 6548718"/>
                <a:gd name="connsiteY1" fmla="*/ 0 h 7436223"/>
                <a:gd name="connsiteX2" fmla="*/ 6548718 w 6548718"/>
                <a:gd name="connsiteY2" fmla="*/ 5553635 h 7436223"/>
                <a:gd name="connsiteX3" fmla="*/ 0 w 6548718"/>
                <a:gd name="connsiteY3" fmla="*/ 7436223 h 7436223"/>
                <a:gd name="connsiteX0" fmla="*/ 0 w 16459200"/>
                <a:gd name="connsiteY0" fmla="*/ 7436223 h 7436223"/>
                <a:gd name="connsiteX1" fmla="*/ 4659407 w 16459200"/>
                <a:gd name="connsiteY1" fmla="*/ 0 h 7436223"/>
                <a:gd name="connsiteX2" fmla="*/ 16459200 w 16459200"/>
                <a:gd name="connsiteY2" fmla="*/ 7436223 h 7436223"/>
                <a:gd name="connsiteX3" fmla="*/ 0 w 16459200"/>
                <a:gd name="connsiteY3" fmla="*/ 7436223 h 7436223"/>
                <a:gd name="connsiteX0" fmla="*/ 0 w 16459200"/>
                <a:gd name="connsiteY0" fmla="*/ 8431305 h 8431305"/>
                <a:gd name="connsiteX1" fmla="*/ 16459200 w 16459200"/>
                <a:gd name="connsiteY1" fmla="*/ 0 h 8431305"/>
                <a:gd name="connsiteX2" fmla="*/ 16459200 w 16459200"/>
                <a:gd name="connsiteY2" fmla="*/ 8431305 h 8431305"/>
                <a:gd name="connsiteX3" fmla="*/ 0 w 16459200"/>
                <a:gd name="connsiteY3" fmla="*/ 8431305 h 8431305"/>
                <a:gd name="connsiteX0" fmla="*/ 0 w 16459200"/>
                <a:gd name="connsiteY0" fmla="*/ 9036423 h 9036423"/>
                <a:gd name="connsiteX1" fmla="*/ 16459200 w 16459200"/>
                <a:gd name="connsiteY1" fmla="*/ 0 h 9036423"/>
                <a:gd name="connsiteX2" fmla="*/ 16459200 w 16459200"/>
                <a:gd name="connsiteY2" fmla="*/ 9036423 h 9036423"/>
                <a:gd name="connsiteX3" fmla="*/ 0 w 16459200"/>
                <a:gd name="connsiteY3" fmla="*/ 9036423 h 9036423"/>
                <a:gd name="connsiteX0" fmla="*/ 0 w 16208188"/>
                <a:gd name="connsiteY0" fmla="*/ 10067364 h 10067364"/>
                <a:gd name="connsiteX1" fmla="*/ 16208188 w 16208188"/>
                <a:gd name="connsiteY1" fmla="*/ 0 h 10067364"/>
                <a:gd name="connsiteX2" fmla="*/ 16208188 w 16208188"/>
                <a:gd name="connsiteY2" fmla="*/ 9036423 h 10067364"/>
                <a:gd name="connsiteX3" fmla="*/ 0 w 16208188"/>
                <a:gd name="connsiteY3" fmla="*/ 10067364 h 10067364"/>
                <a:gd name="connsiteX0" fmla="*/ 0 w 16208188"/>
                <a:gd name="connsiteY0" fmla="*/ 10972801 h 10972801"/>
                <a:gd name="connsiteX1" fmla="*/ 8973670 w 16208188"/>
                <a:gd name="connsiteY1" fmla="*/ 0 h 10972801"/>
                <a:gd name="connsiteX2" fmla="*/ 16208188 w 16208188"/>
                <a:gd name="connsiteY2" fmla="*/ 9941860 h 10972801"/>
                <a:gd name="connsiteX3" fmla="*/ 0 w 16208188"/>
                <a:gd name="connsiteY3" fmla="*/ 10972801 h 10972801"/>
                <a:gd name="connsiteX0" fmla="*/ 0 w 12362329"/>
                <a:gd name="connsiteY0" fmla="*/ 10972801 h 10972801"/>
                <a:gd name="connsiteX1" fmla="*/ 8973670 w 12362329"/>
                <a:gd name="connsiteY1" fmla="*/ 0 h 10972801"/>
                <a:gd name="connsiteX2" fmla="*/ 12362329 w 12362329"/>
                <a:gd name="connsiteY2" fmla="*/ 1 h 10972801"/>
                <a:gd name="connsiteX3" fmla="*/ 0 w 12362329"/>
                <a:gd name="connsiteY3" fmla="*/ 10972801 h 10972801"/>
                <a:gd name="connsiteX0" fmla="*/ 0 w 12362329"/>
                <a:gd name="connsiteY0" fmla="*/ 10972800 h 10972800"/>
                <a:gd name="connsiteX1" fmla="*/ 4953000 w 12362329"/>
                <a:gd name="connsiteY1" fmla="*/ 0 h 10972800"/>
                <a:gd name="connsiteX2" fmla="*/ 12362329 w 12362329"/>
                <a:gd name="connsiteY2" fmla="*/ 0 h 10972800"/>
                <a:gd name="connsiteX3" fmla="*/ 0 w 12362329"/>
                <a:gd name="connsiteY3" fmla="*/ 10972800 h 10972800"/>
                <a:gd name="connsiteX0" fmla="*/ 0 w 8812305"/>
                <a:gd name="connsiteY0" fmla="*/ 10972801 h 10972801"/>
                <a:gd name="connsiteX1" fmla="*/ 4953000 w 8812305"/>
                <a:gd name="connsiteY1" fmla="*/ 1 h 10972801"/>
                <a:gd name="connsiteX2" fmla="*/ 8812305 w 8812305"/>
                <a:gd name="connsiteY2" fmla="*/ 0 h 10972801"/>
                <a:gd name="connsiteX3" fmla="*/ 0 w 8812305"/>
                <a:gd name="connsiteY3" fmla="*/ 10972801 h 10972801"/>
                <a:gd name="connsiteX0" fmla="*/ 0 w 8812305"/>
                <a:gd name="connsiteY0" fmla="*/ 10972801 h 10972801"/>
                <a:gd name="connsiteX1" fmla="*/ 1483659 w 8812305"/>
                <a:gd name="connsiteY1" fmla="*/ 1 h 10972801"/>
                <a:gd name="connsiteX2" fmla="*/ 8812305 w 8812305"/>
                <a:gd name="connsiteY2" fmla="*/ 0 h 10972801"/>
                <a:gd name="connsiteX3" fmla="*/ 0 w 8812305"/>
                <a:gd name="connsiteY3" fmla="*/ 10972801 h 10972801"/>
                <a:gd name="connsiteX0" fmla="*/ 0 w 4845423"/>
                <a:gd name="connsiteY0" fmla="*/ 10972800 h 10972800"/>
                <a:gd name="connsiteX1" fmla="*/ 1483659 w 4845423"/>
                <a:gd name="connsiteY1" fmla="*/ 0 h 10972800"/>
                <a:gd name="connsiteX2" fmla="*/ 4845423 w 4845423"/>
                <a:gd name="connsiteY2" fmla="*/ 0 h 10972800"/>
                <a:gd name="connsiteX3" fmla="*/ 0 w 4845423"/>
                <a:gd name="connsiteY3" fmla="*/ 10972800 h 10972800"/>
                <a:gd name="connsiteX0" fmla="*/ 0 w 7315200"/>
                <a:gd name="connsiteY0" fmla="*/ 10972801 h 10972801"/>
                <a:gd name="connsiteX1" fmla="*/ 1483659 w 7315200"/>
                <a:gd name="connsiteY1" fmla="*/ 1 h 10972801"/>
                <a:gd name="connsiteX2" fmla="*/ 7315200 w 7315200"/>
                <a:gd name="connsiteY2" fmla="*/ 0 h 10972801"/>
                <a:gd name="connsiteX3" fmla="*/ 0 w 7315200"/>
                <a:gd name="connsiteY3" fmla="*/ 10972801 h 10972801"/>
                <a:gd name="connsiteX0" fmla="*/ 0 w 7315200"/>
                <a:gd name="connsiteY0" fmla="*/ 10972801 h 10972801"/>
                <a:gd name="connsiteX1" fmla="*/ 2743200 w 7315200"/>
                <a:gd name="connsiteY1" fmla="*/ 1 h 10972801"/>
                <a:gd name="connsiteX2" fmla="*/ 7315200 w 7315200"/>
                <a:gd name="connsiteY2" fmla="*/ 0 h 10972801"/>
                <a:gd name="connsiteX3" fmla="*/ 0 w 7315200"/>
                <a:gd name="connsiteY3" fmla="*/ 10972801 h 10972801"/>
                <a:gd name="connsiteX0" fmla="*/ 0 w 7315200"/>
                <a:gd name="connsiteY0" fmla="*/ 10972801 h 10972801"/>
                <a:gd name="connsiteX1" fmla="*/ 2286000 w 7315200"/>
                <a:gd name="connsiteY1" fmla="*/ 1 h 10972801"/>
                <a:gd name="connsiteX2" fmla="*/ 7315200 w 7315200"/>
                <a:gd name="connsiteY2" fmla="*/ 0 h 10972801"/>
                <a:gd name="connsiteX3" fmla="*/ 0 w 7315200"/>
                <a:gd name="connsiteY3" fmla="*/ 10972801 h 10972801"/>
                <a:gd name="connsiteX0" fmla="*/ 0 w 14516100"/>
                <a:gd name="connsiteY0" fmla="*/ 21945599 h 21945599"/>
                <a:gd name="connsiteX1" fmla="*/ 2286000 w 14516100"/>
                <a:gd name="connsiteY1" fmla="*/ 10972799 h 21945599"/>
                <a:gd name="connsiteX2" fmla="*/ 14516100 w 14516100"/>
                <a:gd name="connsiteY2" fmla="*/ 0 h 21945599"/>
                <a:gd name="connsiteX3" fmla="*/ 0 w 14516100"/>
                <a:gd name="connsiteY3" fmla="*/ 21945599 h 21945599"/>
                <a:gd name="connsiteX0" fmla="*/ 0 w 14516100"/>
                <a:gd name="connsiteY0" fmla="*/ 21945599 h 21945599"/>
                <a:gd name="connsiteX1" fmla="*/ 4572000 w 14516100"/>
                <a:gd name="connsiteY1" fmla="*/ 0 h 21945599"/>
                <a:gd name="connsiteX2" fmla="*/ 14516100 w 14516100"/>
                <a:gd name="connsiteY2" fmla="*/ 0 h 21945599"/>
                <a:gd name="connsiteX3" fmla="*/ 0 w 14516100"/>
                <a:gd name="connsiteY3" fmla="*/ 21945599 h 21945599"/>
                <a:gd name="connsiteX0" fmla="*/ 0 w 14499770"/>
                <a:gd name="connsiteY0" fmla="*/ 21945599 h 21945599"/>
                <a:gd name="connsiteX1" fmla="*/ 4572000 w 14499770"/>
                <a:gd name="connsiteY1" fmla="*/ 0 h 21945599"/>
                <a:gd name="connsiteX2" fmla="*/ 14499770 w 14499770"/>
                <a:gd name="connsiteY2" fmla="*/ 3448594 h 21945599"/>
                <a:gd name="connsiteX3" fmla="*/ 0 w 14499770"/>
                <a:gd name="connsiteY3" fmla="*/ 21945599 h 21945599"/>
                <a:gd name="connsiteX0" fmla="*/ 0 w 14499770"/>
                <a:gd name="connsiteY0" fmla="*/ 18497005 h 18497005"/>
                <a:gd name="connsiteX1" fmla="*/ 4624251 w 14499770"/>
                <a:gd name="connsiteY1" fmla="*/ 0 h 18497005"/>
                <a:gd name="connsiteX2" fmla="*/ 14499770 w 14499770"/>
                <a:gd name="connsiteY2" fmla="*/ 0 h 18497005"/>
                <a:gd name="connsiteX3" fmla="*/ 0 w 14499770"/>
                <a:gd name="connsiteY3" fmla="*/ 18497005 h 18497005"/>
              </a:gdLst>
              <a:ahLst/>
              <a:cxnLst>
                <a:cxn ang="0">
                  <a:pos x="connsiteX0" y="connsiteY0"/>
                </a:cxn>
                <a:cxn ang="0">
                  <a:pos x="connsiteX1" y="connsiteY1"/>
                </a:cxn>
                <a:cxn ang="0">
                  <a:pos x="connsiteX2" y="connsiteY2"/>
                </a:cxn>
                <a:cxn ang="0">
                  <a:pos x="connsiteX3" y="connsiteY3"/>
                </a:cxn>
              </a:cxnLst>
              <a:rect l="l" t="t" r="r" b="b"/>
              <a:pathLst>
                <a:path w="14499770" h="18497005">
                  <a:moveTo>
                    <a:pt x="0" y="18497005"/>
                  </a:moveTo>
                  <a:lnTo>
                    <a:pt x="4624251" y="0"/>
                  </a:lnTo>
                  <a:lnTo>
                    <a:pt x="14499770" y="0"/>
                  </a:lnTo>
                  <a:lnTo>
                    <a:pt x="0" y="18497005"/>
                  </a:lnTo>
                  <a:close/>
                </a:path>
              </a:pathLst>
            </a:custGeom>
            <a:solidFill>
              <a:srgbClr val="145FA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grpSp>
      <p:sp>
        <p:nvSpPr>
          <p:cNvPr id="17" name="Rounded Rectangle 16"/>
          <p:cNvSpPr/>
          <p:nvPr userDrawn="1"/>
        </p:nvSpPr>
        <p:spPr>
          <a:xfrm>
            <a:off x="404605" y="484323"/>
            <a:ext cx="11364064" cy="5923710"/>
          </a:xfrm>
          <a:prstGeom prst="roundRect">
            <a:avLst>
              <a:gd name="adj" fmla="val 1508"/>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87548" tIns="43774" rIns="87548" bIns="43774" rtlCol="0" anchor="ctr"/>
          <a:lstStyle/>
          <a:p>
            <a:pPr algn="ctr"/>
            <a:endParaRPr lang="en-US" sz="1125"/>
          </a:p>
        </p:txBody>
      </p:sp>
      <p:sp>
        <p:nvSpPr>
          <p:cNvPr id="35" name="TextBox 34"/>
          <p:cNvSpPr txBox="1"/>
          <p:nvPr userDrawn="1"/>
        </p:nvSpPr>
        <p:spPr>
          <a:xfrm>
            <a:off x="612826" y="6408032"/>
            <a:ext cx="9405257" cy="203819"/>
          </a:xfrm>
          <a:prstGeom prst="rect">
            <a:avLst/>
          </a:prstGeom>
          <a:noFill/>
        </p:spPr>
        <p:txBody>
          <a:bodyPr wrap="square" lIns="87548" tIns="43774" rIns="87548" bIns="43774" rtlCol="0">
            <a:spAutoFit/>
          </a:bodyPr>
          <a:lstStyle/>
          <a:p>
            <a:pPr marL="0" marR="0" indent="0" algn="l" defTabSz="1200634" rtl="0" eaLnBrk="1" fontAlgn="auto" latinLnBrk="0" hangingPunct="1">
              <a:lnSpc>
                <a:spcPct val="100000"/>
              </a:lnSpc>
              <a:spcBef>
                <a:spcPts val="0"/>
              </a:spcBef>
              <a:spcAft>
                <a:spcPts val="0"/>
              </a:spcAft>
              <a:buClrTx/>
              <a:buSzTx/>
              <a:buFontTx/>
              <a:buNone/>
              <a:tabLst/>
              <a:defRPr/>
            </a:pPr>
            <a:r>
              <a:rPr lang="en-US" sz="375" kern="1200" baseline="0" dirty="0">
                <a:solidFill>
                  <a:schemeClr val="tx2"/>
                </a:solidFill>
                <a:latin typeface="Calibri" pitchFamily="34" charset="0"/>
                <a:ea typeface="+mn-ea"/>
                <a:cs typeface="+mn-cs"/>
              </a:rPr>
              <a:t>www.cdc.gov | Contact CDC at: 1-800-CDC-INFO or www.cdc.gov/info</a:t>
            </a:r>
          </a:p>
          <a:p>
            <a:pPr marL="0" marR="0" indent="0" algn="l" defTabSz="1200634" rtl="0" eaLnBrk="1" fontAlgn="auto" latinLnBrk="0" hangingPunct="1">
              <a:lnSpc>
                <a:spcPct val="100000"/>
              </a:lnSpc>
              <a:spcBef>
                <a:spcPts val="0"/>
              </a:spcBef>
              <a:spcAft>
                <a:spcPts val="0"/>
              </a:spcAft>
              <a:buClrTx/>
              <a:buSzTx/>
              <a:buFontTx/>
              <a:buNone/>
              <a:tabLst/>
              <a:defRPr/>
            </a:pPr>
            <a:r>
              <a:rPr lang="en-US" sz="375" kern="1200" baseline="0" dirty="0">
                <a:solidFill>
                  <a:schemeClr val="tx2"/>
                </a:solidFill>
                <a:latin typeface="Calibri" pitchFamily="34" charset="0"/>
                <a:ea typeface="+mn-ea"/>
                <a:cs typeface="+mn-cs"/>
              </a:rPr>
              <a:t>The findings and conclusions in this report are those of the authors and do not necessarily represent the official position of the Centers for Disease Control and Prevention.</a:t>
            </a:r>
          </a:p>
        </p:txBody>
      </p:sp>
      <p:sp>
        <p:nvSpPr>
          <p:cNvPr id="36" name="Rounded Rectangle 35"/>
          <p:cNvSpPr/>
          <p:nvPr userDrawn="1"/>
        </p:nvSpPr>
        <p:spPr>
          <a:xfrm>
            <a:off x="619277" y="193729"/>
            <a:ext cx="10953448" cy="581187"/>
          </a:xfrm>
          <a:prstGeom prst="roundRect">
            <a:avLst/>
          </a:prstGeom>
          <a:solidFill>
            <a:schemeClr val="accent1"/>
          </a:solid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87548" tIns="43774" rIns="87548" bIns="43774" rtlCol="0" anchor="ctr"/>
          <a:lstStyle/>
          <a:p>
            <a:pPr algn="ctr"/>
            <a:endParaRPr lang="en-US" sz="1125">
              <a:ln w="19050">
                <a:solidFill>
                  <a:schemeClr val="tx1"/>
                </a:solidFill>
              </a:ln>
            </a:endParaRPr>
          </a:p>
        </p:txBody>
      </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5215376" y="6015018"/>
            <a:ext cx="6362508" cy="635075"/>
          </a:xfrm>
          <a:prstGeom prst="rect">
            <a:avLst/>
          </a:prstGeom>
          <a:noFill/>
          <a:ln w="9525">
            <a:noFill/>
            <a:miter lim="800000"/>
            <a:headEnd/>
            <a:tailEnd/>
          </a:ln>
          <a:effectLst/>
        </p:spPr>
      </p:pic>
    </p:spTree>
    <p:extLst>
      <p:ext uri="{BB962C8B-B14F-4D97-AF65-F5344CB8AC3E}">
        <p14:creationId xmlns:p14="http://schemas.microsoft.com/office/powerpoint/2010/main" val="1985518729"/>
      </p:ext>
    </p:extLst>
  </p:cSld>
  <p:clrMap bg1="lt1" tx1="dk1" bg2="lt2" tx2="dk2" accent1="accent1" accent2="accent2" accent3="accent3" accent4="accent4" accent5="accent5" accent6="accent6" hlink="hlink" folHlink="folHlink"/>
  <p:sldLayoutIdLst>
    <p:sldLayoutId id="2147483666" r:id="rId1"/>
  </p:sldLayoutIdLst>
  <p:transition>
    <p:fade/>
  </p:transition>
  <p:txStyles>
    <p:titleStyle>
      <a:lvl1pPr algn="ctr" defTabSz="783654" rtl="0" eaLnBrk="1" latinLnBrk="0" hangingPunct="1">
        <a:spcBef>
          <a:spcPct val="0"/>
        </a:spcBef>
        <a:buNone/>
        <a:defRPr sz="3750" kern="1200">
          <a:solidFill>
            <a:schemeClr val="tx1"/>
          </a:solidFill>
          <a:latin typeface="+mj-lt"/>
          <a:ea typeface="+mj-ea"/>
          <a:cs typeface="+mj-cs"/>
        </a:defRPr>
      </a:lvl1pPr>
    </p:titleStyle>
    <p:bodyStyle>
      <a:lvl1pPr marL="293870" indent="-293870" algn="l" defTabSz="783654" rtl="0" eaLnBrk="1" latinLnBrk="0" hangingPunct="1">
        <a:spcBef>
          <a:spcPct val="20000"/>
        </a:spcBef>
        <a:buFont typeface="Arial" pitchFamily="34" charset="0"/>
        <a:buChar char="•"/>
        <a:defRPr sz="2750" kern="1200">
          <a:solidFill>
            <a:schemeClr val="tx1"/>
          </a:solidFill>
          <a:latin typeface="+mn-lt"/>
          <a:ea typeface="+mn-ea"/>
          <a:cs typeface="+mn-cs"/>
        </a:defRPr>
      </a:lvl1pPr>
      <a:lvl2pPr marL="636719" indent="-244893" algn="l" defTabSz="783654" rtl="0" eaLnBrk="1" latinLnBrk="0" hangingPunct="1">
        <a:spcBef>
          <a:spcPct val="20000"/>
        </a:spcBef>
        <a:buFont typeface="Arial" pitchFamily="34" charset="0"/>
        <a:buChar char="–"/>
        <a:defRPr sz="2375" kern="1200">
          <a:solidFill>
            <a:schemeClr val="tx1"/>
          </a:solidFill>
          <a:latin typeface="+mn-lt"/>
          <a:ea typeface="+mn-ea"/>
          <a:cs typeface="+mn-cs"/>
        </a:defRPr>
      </a:lvl2pPr>
      <a:lvl3pPr marL="979568" indent="-195914" algn="l" defTabSz="783654" rtl="0" eaLnBrk="1" latinLnBrk="0" hangingPunct="1">
        <a:spcBef>
          <a:spcPct val="20000"/>
        </a:spcBef>
        <a:buFont typeface="Arial" pitchFamily="34" charset="0"/>
        <a:buChar char="•"/>
        <a:defRPr sz="2125" kern="1200">
          <a:solidFill>
            <a:schemeClr val="tx1"/>
          </a:solidFill>
          <a:latin typeface="+mn-lt"/>
          <a:ea typeface="+mn-ea"/>
          <a:cs typeface="+mn-cs"/>
        </a:defRPr>
      </a:lvl3pPr>
      <a:lvl4pPr marL="1371394" indent="-195914" algn="l" defTabSz="783654" rtl="0" eaLnBrk="1" latinLnBrk="0" hangingPunct="1">
        <a:spcBef>
          <a:spcPct val="20000"/>
        </a:spcBef>
        <a:buFont typeface="Arial" pitchFamily="34" charset="0"/>
        <a:buChar char="–"/>
        <a:defRPr sz="1750" kern="1200">
          <a:solidFill>
            <a:schemeClr val="tx1"/>
          </a:solidFill>
          <a:latin typeface="+mn-lt"/>
          <a:ea typeface="+mn-ea"/>
          <a:cs typeface="+mn-cs"/>
        </a:defRPr>
      </a:lvl4pPr>
      <a:lvl5pPr marL="1763222" indent="-195914" algn="l" defTabSz="783654" rtl="0" eaLnBrk="1" latinLnBrk="0" hangingPunct="1">
        <a:spcBef>
          <a:spcPct val="20000"/>
        </a:spcBef>
        <a:buFont typeface="Arial" pitchFamily="34" charset="0"/>
        <a:buChar char="»"/>
        <a:defRPr sz="1750" kern="1200">
          <a:solidFill>
            <a:schemeClr val="tx1"/>
          </a:solidFill>
          <a:latin typeface="+mn-lt"/>
          <a:ea typeface="+mn-ea"/>
          <a:cs typeface="+mn-cs"/>
        </a:defRPr>
      </a:lvl5pPr>
      <a:lvl6pPr marL="2155048" indent="-195914" algn="l" defTabSz="783654" rtl="0" eaLnBrk="1" latinLnBrk="0" hangingPunct="1">
        <a:spcBef>
          <a:spcPct val="20000"/>
        </a:spcBef>
        <a:buFont typeface="Arial" pitchFamily="34" charset="0"/>
        <a:buChar char="•"/>
        <a:defRPr sz="1750" kern="1200">
          <a:solidFill>
            <a:schemeClr val="tx1"/>
          </a:solidFill>
          <a:latin typeface="+mn-lt"/>
          <a:ea typeface="+mn-ea"/>
          <a:cs typeface="+mn-cs"/>
        </a:defRPr>
      </a:lvl6pPr>
      <a:lvl7pPr marL="2546876" indent="-195914" algn="l" defTabSz="783654" rtl="0" eaLnBrk="1" latinLnBrk="0" hangingPunct="1">
        <a:spcBef>
          <a:spcPct val="20000"/>
        </a:spcBef>
        <a:buFont typeface="Arial" pitchFamily="34" charset="0"/>
        <a:buChar char="•"/>
        <a:defRPr sz="1750" kern="1200">
          <a:solidFill>
            <a:schemeClr val="tx1"/>
          </a:solidFill>
          <a:latin typeface="+mn-lt"/>
          <a:ea typeface="+mn-ea"/>
          <a:cs typeface="+mn-cs"/>
        </a:defRPr>
      </a:lvl7pPr>
      <a:lvl8pPr marL="2938703" indent="-195914" algn="l" defTabSz="783654" rtl="0" eaLnBrk="1" latinLnBrk="0" hangingPunct="1">
        <a:spcBef>
          <a:spcPct val="20000"/>
        </a:spcBef>
        <a:buFont typeface="Arial" pitchFamily="34" charset="0"/>
        <a:buChar char="•"/>
        <a:defRPr sz="1750" kern="1200">
          <a:solidFill>
            <a:schemeClr val="tx1"/>
          </a:solidFill>
          <a:latin typeface="+mn-lt"/>
          <a:ea typeface="+mn-ea"/>
          <a:cs typeface="+mn-cs"/>
        </a:defRPr>
      </a:lvl8pPr>
      <a:lvl9pPr marL="3330529" indent="-195914" algn="l" defTabSz="783654" rtl="0" eaLnBrk="1" latinLnBrk="0" hangingPunct="1">
        <a:spcBef>
          <a:spcPct val="20000"/>
        </a:spcBef>
        <a:buFont typeface="Arial" pitchFamily="34" charset="0"/>
        <a:buChar char="•"/>
        <a:defRPr sz="1750" kern="1200">
          <a:solidFill>
            <a:schemeClr val="tx1"/>
          </a:solidFill>
          <a:latin typeface="+mn-lt"/>
          <a:ea typeface="+mn-ea"/>
          <a:cs typeface="+mn-cs"/>
        </a:defRPr>
      </a:lvl9pPr>
    </p:bodyStyle>
    <p:otherStyle>
      <a:defPPr>
        <a:defRPr lang="en-US"/>
      </a:defPPr>
      <a:lvl1pPr marL="0" algn="l" defTabSz="783654" rtl="0" eaLnBrk="1" latinLnBrk="0" hangingPunct="1">
        <a:defRPr sz="1563" kern="1200">
          <a:solidFill>
            <a:schemeClr val="tx1"/>
          </a:solidFill>
          <a:latin typeface="+mn-lt"/>
          <a:ea typeface="+mn-ea"/>
          <a:cs typeface="+mn-cs"/>
        </a:defRPr>
      </a:lvl1pPr>
      <a:lvl2pPr marL="391828" algn="l" defTabSz="783654" rtl="0" eaLnBrk="1" latinLnBrk="0" hangingPunct="1">
        <a:defRPr sz="1563" kern="1200">
          <a:solidFill>
            <a:schemeClr val="tx1"/>
          </a:solidFill>
          <a:latin typeface="+mn-lt"/>
          <a:ea typeface="+mn-ea"/>
          <a:cs typeface="+mn-cs"/>
        </a:defRPr>
      </a:lvl2pPr>
      <a:lvl3pPr marL="783654" algn="l" defTabSz="783654" rtl="0" eaLnBrk="1" latinLnBrk="0" hangingPunct="1">
        <a:defRPr sz="1563" kern="1200">
          <a:solidFill>
            <a:schemeClr val="tx1"/>
          </a:solidFill>
          <a:latin typeface="+mn-lt"/>
          <a:ea typeface="+mn-ea"/>
          <a:cs typeface="+mn-cs"/>
        </a:defRPr>
      </a:lvl3pPr>
      <a:lvl4pPr marL="1175481" algn="l" defTabSz="783654" rtl="0" eaLnBrk="1" latinLnBrk="0" hangingPunct="1">
        <a:defRPr sz="1563" kern="1200">
          <a:solidFill>
            <a:schemeClr val="tx1"/>
          </a:solidFill>
          <a:latin typeface="+mn-lt"/>
          <a:ea typeface="+mn-ea"/>
          <a:cs typeface="+mn-cs"/>
        </a:defRPr>
      </a:lvl4pPr>
      <a:lvl5pPr marL="1567308" algn="l" defTabSz="783654" rtl="0" eaLnBrk="1" latinLnBrk="0" hangingPunct="1">
        <a:defRPr sz="1563" kern="1200">
          <a:solidFill>
            <a:schemeClr val="tx1"/>
          </a:solidFill>
          <a:latin typeface="+mn-lt"/>
          <a:ea typeface="+mn-ea"/>
          <a:cs typeface="+mn-cs"/>
        </a:defRPr>
      </a:lvl5pPr>
      <a:lvl6pPr marL="1959136" algn="l" defTabSz="783654" rtl="0" eaLnBrk="1" latinLnBrk="0" hangingPunct="1">
        <a:defRPr sz="1563" kern="1200">
          <a:solidFill>
            <a:schemeClr val="tx1"/>
          </a:solidFill>
          <a:latin typeface="+mn-lt"/>
          <a:ea typeface="+mn-ea"/>
          <a:cs typeface="+mn-cs"/>
        </a:defRPr>
      </a:lvl6pPr>
      <a:lvl7pPr marL="2350962" algn="l" defTabSz="783654" rtl="0" eaLnBrk="1" latinLnBrk="0" hangingPunct="1">
        <a:defRPr sz="1563" kern="1200">
          <a:solidFill>
            <a:schemeClr val="tx1"/>
          </a:solidFill>
          <a:latin typeface="+mn-lt"/>
          <a:ea typeface="+mn-ea"/>
          <a:cs typeface="+mn-cs"/>
        </a:defRPr>
      </a:lvl7pPr>
      <a:lvl8pPr marL="2742789" algn="l" defTabSz="783654" rtl="0" eaLnBrk="1" latinLnBrk="0" hangingPunct="1">
        <a:defRPr sz="1563" kern="1200">
          <a:solidFill>
            <a:schemeClr val="tx1"/>
          </a:solidFill>
          <a:latin typeface="+mn-lt"/>
          <a:ea typeface="+mn-ea"/>
          <a:cs typeface="+mn-cs"/>
        </a:defRPr>
      </a:lvl8pPr>
      <a:lvl9pPr marL="3134617" algn="l" defTabSz="783654" rtl="0" eaLnBrk="1" latinLnBrk="0" hangingPunct="1">
        <a:defRPr sz="156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68458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9" r:id="rId2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699CA9-C64F-E848-9A40-334964A74A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4F01ED-6A17-2840-B757-A26F3F148A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2F12F6-B912-1B46-AAE6-E73E962368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5D1441E-AAD0-344E-A297-A239492F1B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84C5932-C120-3C4C-A58B-4B39F2CCD9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838C6B1-FB2E-4E46-8F3F-BF35BBE93A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FA496D3-6A01-EF4E-AFF9-CD0B4EC02A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44390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s://www.indiancountryecho.org/plans-of-safe-care-toolkit/" TargetMode="External"/><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22.png"/><Relationship Id="rId5" Type="http://schemas.openxmlformats.org/officeDocument/2006/relationships/hyperlink" Target="https://www.indiancountryecho.org/plans-of-safe-care-toolkit/" TargetMode="Externa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5.xml"/><Relationship Id="rId5" Type="http://schemas.openxmlformats.org/officeDocument/2006/relationships/image" Target="../media/image25.png"/><Relationship Id="rId4" Type="http://schemas.openxmlformats.org/officeDocument/2006/relationships/hyperlink" Target="https://www.indiancountryecho.org/family-care-plans-toolki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5.xml"/><Relationship Id="rId5" Type="http://schemas.openxmlformats.org/officeDocument/2006/relationships/image" Target="../media/image27.png"/><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www.indiancountryecho.org/resources/?_sf_s=pregnancy&amp;_sfm_resources_program_relation=1476&amp;_sft_resource_type=past-presentation" TargetMode="External"/><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slides/_rels/slide19.xml.rels><?xml version="1.0" encoding="UTF-8" standalone="yes"?>
<Relationships xmlns="http://schemas.openxmlformats.org/package/2006/relationships"><Relationship Id="rId3" Type="http://schemas.openxmlformats.org/officeDocument/2006/relationships/hyperlink" Target="https://www.indiancountryecho.org/" TargetMode="External"/><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15.png"/><Relationship Id="rId5" Type="http://schemas.openxmlformats.org/officeDocument/2006/relationships/hyperlink" Target="http://ihs.gov/opioids/" TargetMode="External"/><Relationship Id="rId4" Type="http://schemas.openxmlformats.org/officeDocument/2006/relationships/hyperlink" Target="https://nccc.ucsf.edu/clinician-consultation/substance-use-managemen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8" Type="http://schemas.openxmlformats.org/officeDocument/2006/relationships/hyperlink" Target="https://www.casey.org/media/CAPTA-Paper_web.pdf" TargetMode="External"/><Relationship Id="rId3" Type="http://schemas.openxmlformats.org/officeDocument/2006/relationships/hyperlink" Target="https://www.whitehouse.gov/wp-content/uploads/2021/10/ONDCP_Report-Substance-Use-Disorder-and-Pregnancy.pdf#:~:text=Criminalizing%20SUD%20in%20pregnancy%20is%20ineffective%20and%20harmful,or%20disability%20is%20a%20violation%20of%20civil%20rights.23" TargetMode="External"/><Relationship Id="rId7" Type="http://schemas.openxmlformats.org/officeDocument/2006/relationships/hyperlink" Target="https://www.childwelfare.gov/pubpdfs/about.pdf" TargetMode="External"/><Relationship Id="rId12"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acf.hhs.gov/sites/default/files/documents/cb/afcarsreport26.pdf" TargetMode="External"/><Relationship Id="rId11" Type="http://schemas.openxmlformats.org/officeDocument/2006/relationships/hyperlink" Target="https://www.indiancountryecho.org/program/substance-use-disorder/" TargetMode="External"/><Relationship Id="rId5" Type="http://schemas.openxmlformats.org/officeDocument/2006/relationships/hyperlink" Target="https://www.help.senate.gov/imo/media/doc/052621%20CAPTA%20117th%20Section-by-Section.pdf" TargetMode="External"/><Relationship Id="rId10" Type="http://schemas.openxmlformats.org/officeDocument/2006/relationships/hyperlink" Target="https://nccc.ucsf.edu/clinician-consultation/substance-use-management/" TargetMode="External"/><Relationship Id="rId4" Type="http://schemas.openxmlformats.org/officeDocument/2006/relationships/hyperlink" Target="https://www.acf.hhs.gov/sites/default/files/documents/cb/capta.pdf" TargetMode="External"/><Relationship Id="rId9" Type="http://schemas.openxmlformats.org/officeDocument/2006/relationships/hyperlink" Target="https://ncsacw.acf.hhs.gov/topics/parental-substance-use-disorder.aspx"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mailto:Sherry.Daker@ihs.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09277B-038C-D650-864C-EF977E2F25D3}"/>
              </a:ext>
            </a:extLst>
          </p:cNvPr>
          <p:cNvSpPr/>
          <p:nvPr/>
        </p:nvSpPr>
        <p:spPr>
          <a:xfrm>
            <a:off x="1" y="0"/>
            <a:ext cx="12288980" cy="6858000"/>
          </a:xfrm>
          <a:prstGeom prst="rect">
            <a:avLst/>
          </a:prstGeom>
          <a:solidFill>
            <a:schemeClr val="bg1"/>
          </a:solidFill>
          <a:ln w="76200">
            <a:solidFill>
              <a:srgbClr val="C42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67534BCD-37DD-4AF6-AA07-B5E96CBA5F68}"/>
              </a:ext>
            </a:extLst>
          </p:cNvPr>
          <p:cNvPicPr>
            <a:picLocks noChangeAspect="1"/>
          </p:cNvPicPr>
          <p:nvPr/>
        </p:nvPicPr>
        <p:blipFill rotWithShape="1">
          <a:blip r:embed="rId3">
            <a:alphaModFix/>
          </a:blip>
          <a:srcRect l="64130" t="31842" r="2174" b="4731"/>
          <a:stretch/>
        </p:blipFill>
        <p:spPr>
          <a:xfrm rot="10800000">
            <a:off x="96980" y="96981"/>
            <a:ext cx="4011193" cy="4011190"/>
          </a:xfrm>
          <a:prstGeom prst="rect">
            <a:avLst/>
          </a:prstGeom>
        </p:spPr>
      </p:pic>
      <p:grpSp>
        <p:nvGrpSpPr>
          <p:cNvPr id="14" name="Group 13">
            <a:extLst>
              <a:ext uri="{FF2B5EF4-FFF2-40B4-BE49-F238E27FC236}">
                <a16:creationId xmlns:a16="http://schemas.microsoft.com/office/drawing/2014/main" id="{FD81C596-B18A-4285-96CB-EF907BD10A7F}"/>
              </a:ext>
            </a:extLst>
          </p:cNvPr>
          <p:cNvGrpSpPr/>
          <p:nvPr/>
        </p:nvGrpSpPr>
        <p:grpSpPr>
          <a:xfrm>
            <a:off x="718413" y="5969344"/>
            <a:ext cx="11097941" cy="738665"/>
            <a:chOff x="1996600" y="6303674"/>
            <a:chExt cx="6325222" cy="738665"/>
          </a:xfrm>
        </p:grpSpPr>
        <p:pic>
          <p:nvPicPr>
            <p:cNvPr id="10" name="Picture 9">
              <a:extLst>
                <a:ext uri="{FF2B5EF4-FFF2-40B4-BE49-F238E27FC236}">
                  <a16:creationId xmlns:a16="http://schemas.microsoft.com/office/drawing/2014/main" id="{A8F6C8B9-3466-4FE3-98DD-4E28D22571E8}"/>
                </a:ext>
              </a:extLst>
            </p:cNvPr>
            <p:cNvPicPr>
              <a:picLocks noChangeAspect="1"/>
            </p:cNvPicPr>
            <p:nvPr/>
          </p:nvPicPr>
          <p:blipFill rotWithShape="1">
            <a:blip r:embed="rId4"/>
            <a:srcRect l="55971" t="28977" r="29673" b="56905"/>
            <a:stretch/>
          </p:blipFill>
          <p:spPr>
            <a:xfrm>
              <a:off x="6907908" y="6303674"/>
              <a:ext cx="1413914" cy="738665"/>
            </a:xfrm>
            <a:prstGeom prst="rect">
              <a:avLst/>
            </a:prstGeom>
          </p:spPr>
        </p:pic>
        <p:sp>
          <p:nvSpPr>
            <p:cNvPr id="11" name="TextBox 10">
              <a:extLst>
                <a:ext uri="{FF2B5EF4-FFF2-40B4-BE49-F238E27FC236}">
                  <a16:creationId xmlns:a16="http://schemas.microsoft.com/office/drawing/2014/main" id="{836CCDCB-FFB8-4F89-A9C5-19040A5D639B}"/>
                </a:ext>
              </a:extLst>
            </p:cNvPr>
            <p:cNvSpPr txBox="1"/>
            <p:nvPr/>
          </p:nvSpPr>
          <p:spPr>
            <a:xfrm>
              <a:off x="1996600" y="6428710"/>
              <a:ext cx="49113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797"/>
                  </a:solidFill>
                  <a:effectLst/>
                  <a:uLnTx/>
                  <a:uFillTx/>
                  <a:latin typeface="Segoe UI" panose="020B0502040204020203" pitchFamily="34" charset="0"/>
                  <a:ea typeface="+mn-ea"/>
                  <a:cs typeface="Segoe UI" panose="020B0502040204020203" pitchFamily="34" charset="0"/>
                </a:rPr>
                <a:t>Substance Use Management Resources for I/T/U Providers</a:t>
              </a:r>
            </a:p>
          </p:txBody>
        </p:sp>
      </p:grpSp>
      <p:sp>
        <p:nvSpPr>
          <p:cNvPr id="3" name="AutoShape 2">
            <a:extLst>
              <a:ext uri="{FF2B5EF4-FFF2-40B4-BE49-F238E27FC236}">
                <a16:creationId xmlns:a16="http://schemas.microsoft.com/office/drawing/2014/main" id="{BCAB0DB9-E73F-4DFC-9745-B005DD7CC611}"/>
              </a:ext>
            </a:extLst>
          </p:cNvPr>
          <p:cNvSpPr>
            <a:spLocks noChangeAspect="1" noChangeArrowheads="1"/>
          </p:cNvSpPr>
          <p:nvPr/>
        </p:nvSpPr>
        <p:spPr bwMode="auto">
          <a:xfrm>
            <a:off x="5943600" y="1960418"/>
            <a:ext cx="1620982" cy="16209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E7FAB50-6917-46C5-994F-435847230CC8}"/>
              </a:ext>
            </a:extLst>
          </p:cNvPr>
          <p:cNvSpPr txBox="1"/>
          <p:nvPr/>
        </p:nvSpPr>
        <p:spPr>
          <a:xfrm>
            <a:off x="3319780" y="3299991"/>
            <a:ext cx="8897488" cy="1089529"/>
          </a:xfrm>
          <a:prstGeom prst="rect">
            <a:avLst/>
          </a:prstGeom>
          <a:noFill/>
        </p:spPr>
        <p:txBody>
          <a:bodyPr wrap="square">
            <a:spAutoFit/>
          </a:bodyPr>
          <a:lstStyle/>
          <a:p>
            <a:pPr>
              <a:lnSpc>
                <a:spcPct val="90000"/>
              </a:lnSpc>
            </a:pPr>
            <a:r>
              <a:rPr lang="en-US" sz="3600" b="1" dirty="0">
                <a:solidFill>
                  <a:srgbClr val="000000"/>
                </a:solidFill>
                <a:latin typeface="Segoe UI" panose="020B0502040204020203" pitchFamily="34" charset="0"/>
                <a:cs typeface="Segoe UI" panose="020B0502040204020203" pitchFamily="34" charset="0"/>
              </a:rPr>
              <a:t>Supporting Pregnant and Parenting People, Partners, and Families</a:t>
            </a:r>
            <a:endParaRPr lang="en-US" sz="4800" b="1" dirty="0">
              <a:solidFill>
                <a:srgbClr val="000000"/>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DA231295-2B33-FFC2-7382-4E9C1C72D85F}"/>
              </a:ext>
            </a:extLst>
          </p:cNvPr>
          <p:cNvSpPr txBox="1"/>
          <p:nvPr/>
        </p:nvSpPr>
        <p:spPr>
          <a:xfrm>
            <a:off x="5454373" y="4998667"/>
            <a:ext cx="3379304" cy="646331"/>
          </a:xfrm>
          <a:prstGeom prst="rect">
            <a:avLst/>
          </a:prstGeom>
          <a:noFill/>
        </p:spPr>
        <p:txBody>
          <a:bodyPr wrap="square">
            <a:spAutoFit/>
          </a:bodyPr>
          <a:lstStyle/>
          <a:p>
            <a:pPr marL="0" marR="0" algn="ctr">
              <a:spcBef>
                <a:spcPts val="0"/>
              </a:spcBef>
              <a:spcAft>
                <a:spcPts val="0"/>
              </a:spcAft>
            </a:pPr>
            <a:r>
              <a:rPr lang="en-US" sz="1800" b="1" i="0" u="none" strike="noStrike" dirty="0">
                <a:solidFill>
                  <a:srgbClr val="000000"/>
                </a:solidFill>
                <a:effectLst/>
                <a:latin typeface="Adobe Devanagari"/>
              </a:rPr>
              <a:t>Jessica </a:t>
            </a:r>
            <a:r>
              <a:rPr lang="en-US" sz="1800" b="1" i="0" u="none" strike="noStrike" dirty="0" err="1">
                <a:solidFill>
                  <a:srgbClr val="000000"/>
                </a:solidFill>
                <a:effectLst/>
                <a:latin typeface="Adobe Devanagari"/>
              </a:rPr>
              <a:t>Leston</a:t>
            </a:r>
            <a:r>
              <a:rPr lang="en-US" sz="1800" b="1" i="0" u="none" strike="noStrike" dirty="0">
                <a:solidFill>
                  <a:srgbClr val="000000"/>
                </a:solidFill>
                <a:effectLst/>
                <a:latin typeface="Adobe Devanagari"/>
              </a:rPr>
              <a:t>, MPH</a:t>
            </a:r>
            <a:endParaRPr lang="en-US" sz="1800" b="0" i="0" u="none" strike="noStrike" dirty="0">
              <a:solidFill>
                <a:srgbClr val="000000"/>
              </a:solidFill>
              <a:effectLst/>
              <a:latin typeface="Calibri" panose="020F0502020204030204" pitchFamily="34" charset="0"/>
            </a:endParaRPr>
          </a:p>
          <a:p>
            <a:pPr marL="0" marR="0" algn="ctr">
              <a:spcBef>
                <a:spcPts val="0"/>
              </a:spcBef>
              <a:spcAft>
                <a:spcPts val="0"/>
              </a:spcAft>
            </a:pPr>
            <a:r>
              <a:rPr lang="en-US" sz="1800" b="0" i="0" u="none" strike="noStrike" dirty="0">
                <a:solidFill>
                  <a:srgbClr val="000000"/>
                </a:solidFill>
                <a:effectLst/>
                <a:latin typeface="Adobe Devanagari"/>
              </a:rPr>
              <a:t>Partner/Owner-Raven Collective</a:t>
            </a:r>
            <a:endParaRPr lang="en-US" sz="1800" b="0" i="0" u="none" strike="noStrike" dirty="0">
              <a:solidFill>
                <a:srgbClr val="000000"/>
              </a:solidFill>
              <a:effectLst/>
              <a:latin typeface="Calibri" panose="020F0502020204030204" pitchFamily="34" charset="0"/>
            </a:endParaRPr>
          </a:p>
        </p:txBody>
      </p:sp>
      <p:grpSp>
        <p:nvGrpSpPr>
          <p:cNvPr id="20" name="docshapegroup70">
            <a:extLst>
              <a:ext uri="{FF2B5EF4-FFF2-40B4-BE49-F238E27FC236}">
                <a16:creationId xmlns:a16="http://schemas.microsoft.com/office/drawing/2014/main" id="{8B036844-C923-F663-3A55-61C60F0C6903}"/>
              </a:ext>
            </a:extLst>
          </p:cNvPr>
          <p:cNvGrpSpPr>
            <a:grpSpLocks noChangeAspect="1"/>
          </p:cNvGrpSpPr>
          <p:nvPr/>
        </p:nvGrpSpPr>
        <p:grpSpPr bwMode="auto">
          <a:xfrm rot="16200000">
            <a:off x="4838116" y="5264597"/>
            <a:ext cx="585470" cy="119380"/>
            <a:chOff x="0" y="15106"/>
            <a:chExt cx="922" cy="188"/>
          </a:xfrm>
        </p:grpSpPr>
        <p:sp>
          <p:nvSpPr>
            <p:cNvPr id="21" name="docshape71">
              <a:extLst>
                <a:ext uri="{FF2B5EF4-FFF2-40B4-BE49-F238E27FC236}">
                  <a16:creationId xmlns:a16="http://schemas.microsoft.com/office/drawing/2014/main" id="{E6C180E7-C644-A79E-6B6A-691643096022}"/>
                </a:ext>
              </a:extLst>
            </p:cNvPr>
            <p:cNvSpPr>
              <a:spLocks noChangeAspect="1" noEditPoints="1" noChangeArrowheads="1" noChangeShapeType="1" noTextEdit="1"/>
            </p:cNvSpPr>
            <p:nvPr/>
          </p:nvSpPr>
          <p:spPr bwMode="auto">
            <a:xfrm>
              <a:off x="0" y="15106"/>
              <a:ext cx="607" cy="188"/>
            </a:xfrm>
            <a:custGeom>
              <a:avLst/>
              <a:gdLst>
                <a:gd name="T0" fmla="*/ 607 w 607"/>
                <a:gd name="T1" fmla="+- 0 15106 15106"/>
                <a:gd name="T2" fmla="*/ 15106 h 188"/>
                <a:gd name="T3" fmla="*/ 344 w 607"/>
                <a:gd name="T4" fmla="+- 0 15153 15106"/>
                <a:gd name="T5" fmla="*/ 15153 h 188"/>
                <a:gd name="T6" fmla="*/ 0 w 607"/>
                <a:gd name="T7" fmla="+- 0 15174 15106"/>
                <a:gd name="T8" fmla="*/ 15174 h 188"/>
                <a:gd name="T9" fmla="*/ 1 w 607"/>
                <a:gd name="T10" fmla="+- 0 15191 15106"/>
                <a:gd name="T11" fmla="*/ 15191 h 188"/>
                <a:gd name="T12" fmla="*/ 1 w 607"/>
                <a:gd name="T13" fmla="+- 0 15209 15106"/>
                <a:gd name="T14" fmla="*/ 15209 h 188"/>
                <a:gd name="T15" fmla="*/ 0 w 607"/>
                <a:gd name="T16" fmla="+- 0 15226 15106"/>
                <a:gd name="T17" fmla="*/ 15226 h 188"/>
                <a:gd name="T18" fmla="*/ 344 w 607"/>
                <a:gd name="T19" fmla="+- 0 15247 15106"/>
                <a:gd name="T20" fmla="*/ 15247 h 188"/>
                <a:gd name="T21" fmla="*/ 607 w 607"/>
                <a:gd name="T22" fmla="+- 0 15294 15106"/>
                <a:gd name="T23" fmla="*/ 15294 h 188"/>
                <a:gd name="T24" fmla="*/ 586 w 607"/>
                <a:gd name="T25" fmla="+- 0 15222 15106"/>
                <a:gd name="T26" fmla="*/ 15222 h 188"/>
                <a:gd name="T27" fmla="*/ 510 w 607"/>
                <a:gd name="T28" fmla="+- 0 15200 15106"/>
                <a:gd name="T29" fmla="*/ 15200 h 188"/>
                <a:gd name="T30" fmla="*/ 586 w 607"/>
                <a:gd name="T31" fmla="+- 0 15178 15106"/>
                <a:gd name="T32" fmla="*/ 15178 h 188"/>
                <a:gd name="T33" fmla="*/ 607 w 607"/>
                <a:gd name="T34" fmla="+- 0 15106 15106"/>
                <a:gd name="T35" fmla="*/ 15106 h 188"/>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Lst>
              <a:rect l="0" t="0" r="r" b="b"/>
              <a:pathLst>
                <a:path w="607" h="188">
                  <a:moveTo>
                    <a:pt x="607" y="0"/>
                  </a:moveTo>
                  <a:lnTo>
                    <a:pt x="344" y="47"/>
                  </a:lnTo>
                  <a:lnTo>
                    <a:pt x="0" y="68"/>
                  </a:lnTo>
                  <a:lnTo>
                    <a:pt x="1" y="85"/>
                  </a:lnTo>
                  <a:lnTo>
                    <a:pt x="1" y="103"/>
                  </a:lnTo>
                  <a:lnTo>
                    <a:pt x="0" y="120"/>
                  </a:lnTo>
                  <a:lnTo>
                    <a:pt x="344" y="141"/>
                  </a:lnTo>
                  <a:lnTo>
                    <a:pt x="607" y="188"/>
                  </a:lnTo>
                  <a:lnTo>
                    <a:pt x="586" y="116"/>
                  </a:lnTo>
                  <a:lnTo>
                    <a:pt x="510" y="94"/>
                  </a:lnTo>
                  <a:lnTo>
                    <a:pt x="586" y="72"/>
                  </a:lnTo>
                  <a:lnTo>
                    <a:pt x="607" y="0"/>
                  </a:lnTo>
                  <a:close/>
                </a:path>
              </a:pathLst>
            </a:custGeom>
            <a:solidFill>
              <a:srgbClr val="03525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2" name="docshape72">
              <a:extLst>
                <a:ext uri="{FF2B5EF4-FFF2-40B4-BE49-F238E27FC236}">
                  <a16:creationId xmlns:a16="http://schemas.microsoft.com/office/drawing/2014/main" id="{001BB287-27AC-AF43-FD0A-1F0B48EBCF7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8" y="15106"/>
              <a:ext cx="314"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object 3">
            <a:extLst>
              <a:ext uri="{FF2B5EF4-FFF2-40B4-BE49-F238E27FC236}">
                <a16:creationId xmlns:a16="http://schemas.microsoft.com/office/drawing/2014/main" id="{2C30A9E5-54BE-0F68-1A9C-D658C4A1E1AC}"/>
              </a:ext>
            </a:extLst>
          </p:cNvPr>
          <p:cNvPicPr/>
          <p:nvPr/>
        </p:nvPicPr>
        <p:blipFill>
          <a:blip r:embed="rId6" cstate="print"/>
          <a:stretch>
            <a:fillRect/>
          </a:stretch>
        </p:blipFill>
        <p:spPr>
          <a:xfrm>
            <a:off x="6096000" y="195098"/>
            <a:ext cx="5475355" cy="3002768"/>
          </a:xfrm>
          <a:prstGeom prst="rect">
            <a:avLst/>
          </a:prstGeom>
        </p:spPr>
      </p:pic>
      <p:grpSp>
        <p:nvGrpSpPr>
          <p:cNvPr id="2" name="docshapegroup70">
            <a:extLst>
              <a:ext uri="{FF2B5EF4-FFF2-40B4-BE49-F238E27FC236}">
                <a16:creationId xmlns:a16="http://schemas.microsoft.com/office/drawing/2014/main" id="{BBABEE3B-729C-4B6A-1EC3-4ED638431B30}"/>
              </a:ext>
            </a:extLst>
          </p:cNvPr>
          <p:cNvGrpSpPr>
            <a:grpSpLocks noChangeAspect="1"/>
          </p:cNvGrpSpPr>
          <p:nvPr/>
        </p:nvGrpSpPr>
        <p:grpSpPr bwMode="auto">
          <a:xfrm rot="16200000">
            <a:off x="8802871" y="5264596"/>
            <a:ext cx="585470" cy="119380"/>
            <a:chOff x="0" y="15106"/>
            <a:chExt cx="922" cy="188"/>
          </a:xfrm>
        </p:grpSpPr>
        <p:sp>
          <p:nvSpPr>
            <p:cNvPr id="4" name="docshape71">
              <a:extLst>
                <a:ext uri="{FF2B5EF4-FFF2-40B4-BE49-F238E27FC236}">
                  <a16:creationId xmlns:a16="http://schemas.microsoft.com/office/drawing/2014/main" id="{9F24D2BB-CBDD-9087-618D-2E70B214C48E}"/>
                </a:ext>
              </a:extLst>
            </p:cNvPr>
            <p:cNvSpPr>
              <a:spLocks noChangeAspect="1" noEditPoints="1" noChangeArrowheads="1" noChangeShapeType="1" noTextEdit="1"/>
            </p:cNvSpPr>
            <p:nvPr/>
          </p:nvSpPr>
          <p:spPr bwMode="auto">
            <a:xfrm>
              <a:off x="0" y="15106"/>
              <a:ext cx="607" cy="188"/>
            </a:xfrm>
            <a:custGeom>
              <a:avLst/>
              <a:gdLst>
                <a:gd name="T0" fmla="*/ 607 w 607"/>
                <a:gd name="T1" fmla="+- 0 15106 15106"/>
                <a:gd name="T2" fmla="*/ 15106 h 188"/>
                <a:gd name="T3" fmla="*/ 344 w 607"/>
                <a:gd name="T4" fmla="+- 0 15153 15106"/>
                <a:gd name="T5" fmla="*/ 15153 h 188"/>
                <a:gd name="T6" fmla="*/ 0 w 607"/>
                <a:gd name="T7" fmla="+- 0 15174 15106"/>
                <a:gd name="T8" fmla="*/ 15174 h 188"/>
                <a:gd name="T9" fmla="*/ 1 w 607"/>
                <a:gd name="T10" fmla="+- 0 15191 15106"/>
                <a:gd name="T11" fmla="*/ 15191 h 188"/>
                <a:gd name="T12" fmla="*/ 1 w 607"/>
                <a:gd name="T13" fmla="+- 0 15209 15106"/>
                <a:gd name="T14" fmla="*/ 15209 h 188"/>
                <a:gd name="T15" fmla="*/ 0 w 607"/>
                <a:gd name="T16" fmla="+- 0 15226 15106"/>
                <a:gd name="T17" fmla="*/ 15226 h 188"/>
                <a:gd name="T18" fmla="*/ 344 w 607"/>
                <a:gd name="T19" fmla="+- 0 15247 15106"/>
                <a:gd name="T20" fmla="*/ 15247 h 188"/>
                <a:gd name="T21" fmla="*/ 607 w 607"/>
                <a:gd name="T22" fmla="+- 0 15294 15106"/>
                <a:gd name="T23" fmla="*/ 15294 h 188"/>
                <a:gd name="T24" fmla="*/ 586 w 607"/>
                <a:gd name="T25" fmla="+- 0 15222 15106"/>
                <a:gd name="T26" fmla="*/ 15222 h 188"/>
                <a:gd name="T27" fmla="*/ 510 w 607"/>
                <a:gd name="T28" fmla="+- 0 15200 15106"/>
                <a:gd name="T29" fmla="*/ 15200 h 188"/>
                <a:gd name="T30" fmla="*/ 586 w 607"/>
                <a:gd name="T31" fmla="+- 0 15178 15106"/>
                <a:gd name="T32" fmla="*/ 15178 h 188"/>
                <a:gd name="T33" fmla="*/ 607 w 607"/>
                <a:gd name="T34" fmla="+- 0 15106 15106"/>
                <a:gd name="T35" fmla="*/ 15106 h 188"/>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Lst>
              <a:rect l="0" t="0" r="r" b="b"/>
              <a:pathLst>
                <a:path w="607" h="188">
                  <a:moveTo>
                    <a:pt x="607" y="0"/>
                  </a:moveTo>
                  <a:lnTo>
                    <a:pt x="344" y="47"/>
                  </a:lnTo>
                  <a:lnTo>
                    <a:pt x="0" y="68"/>
                  </a:lnTo>
                  <a:lnTo>
                    <a:pt x="1" y="85"/>
                  </a:lnTo>
                  <a:lnTo>
                    <a:pt x="1" y="103"/>
                  </a:lnTo>
                  <a:lnTo>
                    <a:pt x="0" y="120"/>
                  </a:lnTo>
                  <a:lnTo>
                    <a:pt x="344" y="141"/>
                  </a:lnTo>
                  <a:lnTo>
                    <a:pt x="607" y="188"/>
                  </a:lnTo>
                  <a:lnTo>
                    <a:pt x="586" y="116"/>
                  </a:lnTo>
                  <a:lnTo>
                    <a:pt x="510" y="94"/>
                  </a:lnTo>
                  <a:lnTo>
                    <a:pt x="586" y="72"/>
                  </a:lnTo>
                  <a:lnTo>
                    <a:pt x="607" y="0"/>
                  </a:lnTo>
                  <a:close/>
                </a:path>
              </a:pathLst>
            </a:custGeom>
            <a:solidFill>
              <a:srgbClr val="03525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8" name="docshape72">
              <a:extLst>
                <a:ext uri="{FF2B5EF4-FFF2-40B4-BE49-F238E27FC236}">
                  <a16:creationId xmlns:a16="http://schemas.microsoft.com/office/drawing/2014/main" id="{DCCE0BF6-34CD-AC14-3611-B10AFEDD04CB}"/>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8" y="15106"/>
              <a:ext cx="314"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64416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Patient and Family Fact Sheets</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8CE6F228-379D-3EFB-5AC7-B443CF20EAFB}"/>
              </a:ext>
            </a:extLst>
          </p:cNvPr>
          <p:cNvSpPr txBox="1">
            <a:spLocks/>
          </p:cNvSpPr>
          <p:nvPr/>
        </p:nvSpPr>
        <p:spPr>
          <a:xfrm>
            <a:off x="159269" y="1633963"/>
            <a:ext cx="6973051" cy="526483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kumimoji="0" lang="en-US" sz="3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a:defRPr/>
            </a:pPr>
            <a:r>
              <a:rPr lang="en-US" dirty="0">
                <a:solidFill>
                  <a:srgbClr val="061F57"/>
                </a:solidFill>
                <a:latin typeface="Segoe UI"/>
                <a:ea typeface="+mn-lt"/>
                <a:cs typeface="Calibri" panose="020F0502020204030204"/>
              </a:rPr>
              <a:t>The Truth About Substance Use and Pregnancy </a:t>
            </a:r>
          </a:p>
          <a:p>
            <a:pPr>
              <a:defRPr/>
            </a:pPr>
            <a:r>
              <a:rPr lang="en-US" dirty="0">
                <a:solidFill>
                  <a:srgbClr val="061F57"/>
                </a:solidFill>
                <a:latin typeface="Segoe UI"/>
                <a:ea typeface="+mn-lt"/>
                <a:cs typeface="Calibri" panose="020F0502020204030204"/>
              </a:rPr>
              <a:t>Getting Help for Substance Use During Pregnancy</a:t>
            </a:r>
          </a:p>
          <a:p>
            <a:pPr>
              <a:defRPr/>
            </a:pPr>
            <a:r>
              <a:rPr lang="en-US" dirty="0">
                <a:solidFill>
                  <a:srgbClr val="061F57"/>
                </a:solidFill>
                <a:latin typeface="Segoe UI"/>
                <a:ea typeface="+mn-lt"/>
                <a:cs typeface="Calibri" panose="020F0502020204030204"/>
              </a:rPr>
              <a:t>Getting Help for Substance Use – For New Parents</a:t>
            </a:r>
          </a:p>
          <a:p>
            <a:pPr>
              <a:defRPr/>
            </a:pPr>
            <a:r>
              <a:rPr lang="en-US" dirty="0">
                <a:solidFill>
                  <a:srgbClr val="061F57"/>
                </a:solidFill>
                <a:latin typeface="Segoe UI"/>
                <a:ea typeface="+mn-lt"/>
                <a:cs typeface="Calibri" panose="020F0502020204030204"/>
              </a:rPr>
              <a:t>Supporting Something with a Substance Use Disorder</a:t>
            </a:r>
          </a:p>
          <a:p>
            <a:pPr>
              <a:defRPr/>
            </a:pPr>
            <a:r>
              <a:rPr lang="en-US" dirty="0">
                <a:solidFill>
                  <a:srgbClr val="061F57"/>
                </a:solidFill>
                <a:latin typeface="Segoe UI"/>
                <a:ea typeface="+mn-lt"/>
                <a:cs typeface="Calibri" panose="020F0502020204030204"/>
              </a:rPr>
              <a:t>Culture is Part of the Cure</a:t>
            </a:r>
            <a:endParaRPr kumimoji="0" lang="en-US" sz="2400" b="0" i="0" u="none" strike="noStrike" kern="1200" cap="none" spc="0" normalizeH="0" baseline="0" noProof="0" dirty="0">
              <a:ln>
                <a:noFill/>
              </a:ln>
              <a:solidFill>
                <a:srgbClr val="000000"/>
              </a:solidFill>
              <a:effectLst/>
              <a:uLnTx/>
              <a:uFillTx/>
              <a:latin typeface="Segoe UI"/>
              <a:ea typeface="+mn-ea"/>
              <a:cs typeface="Calibri"/>
            </a:endParaRPr>
          </a:p>
          <a:p>
            <a:pPr>
              <a:defRPr/>
            </a:pPr>
            <a:endParaRPr kumimoji="0" lang="en-US" sz="2400" b="0" i="0" u="none" strike="noStrike" kern="1200" cap="none" spc="0" normalizeH="0" baseline="0" noProof="0" dirty="0">
              <a:ln>
                <a:noFill/>
              </a:ln>
              <a:solidFill>
                <a:srgbClr val="000000"/>
              </a:solidFill>
              <a:effectLst/>
              <a:uLnTx/>
              <a:uFillTx/>
              <a:latin typeface="Segoe U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Segoe UI"/>
              <a:ea typeface="+mn-ea"/>
              <a:cs typeface="Calibri"/>
            </a:endParaRPr>
          </a:p>
        </p:txBody>
      </p:sp>
      <p:pic>
        <p:nvPicPr>
          <p:cNvPr id="3" name="Picture Placeholder 11">
            <a:hlinkClick r:id="rId3"/>
            <a:extLst>
              <a:ext uri="{FF2B5EF4-FFF2-40B4-BE49-F238E27FC236}">
                <a16:creationId xmlns:a16="http://schemas.microsoft.com/office/drawing/2014/main" id="{7D4D8FBE-9D61-C7A2-D289-700A0DFEF923}"/>
              </a:ext>
            </a:extLst>
          </p:cNvPr>
          <p:cNvPicPr>
            <a:picLocks noChangeAspect="1"/>
          </p:cNvPicPr>
          <p:nvPr/>
        </p:nvPicPr>
        <p:blipFill>
          <a:blip r:embed="rId4"/>
          <a:srcRect l="4283" r="4283"/>
          <a:stretch>
            <a:fillRect/>
          </a:stretch>
        </p:blipFill>
        <p:spPr>
          <a:xfrm>
            <a:off x="7733832" y="1610512"/>
            <a:ext cx="3702264" cy="5193557"/>
          </a:xfrm>
          <a:prstGeom prst="rect">
            <a:avLst/>
          </a:prstGeom>
        </p:spPr>
      </p:pic>
    </p:spTree>
    <p:extLst>
      <p:ext uri="{BB962C8B-B14F-4D97-AF65-F5344CB8AC3E}">
        <p14:creationId xmlns:p14="http://schemas.microsoft.com/office/powerpoint/2010/main" val="647464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Educational Poster</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2574" y="1528354"/>
            <a:ext cx="3455221" cy="5344076"/>
          </a:xfrm>
          <a:prstGeom prst="rect">
            <a:avLst/>
          </a:prstGeom>
        </p:spPr>
      </p:pic>
    </p:spTree>
    <p:extLst>
      <p:ext uri="{BB962C8B-B14F-4D97-AF65-F5344CB8AC3E}">
        <p14:creationId xmlns:p14="http://schemas.microsoft.com/office/powerpoint/2010/main" val="1762659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My Family Wellness Plan</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3" name="Picture 2">
            <a:extLst>
              <a:ext uri="{FF2B5EF4-FFF2-40B4-BE49-F238E27FC236}">
                <a16:creationId xmlns:a16="http://schemas.microsoft.com/office/drawing/2014/main" id="{AE6AF932-9B7A-0050-A126-D5DAF61E9E6A}"/>
              </a:ext>
            </a:extLst>
          </p:cNvPr>
          <p:cNvPicPr>
            <a:picLocks noChangeAspect="1"/>
          </p:cNvPicPr>
          <p:nvPr/>
        </p:nvPicPr>
        <p:blipFill>
          <a:blip r:embed="rId4"/>
          <a:stretch>
            <a:fillRect/>
          </a:stretch>
        </p:blipFill>
        <p:spPr>
          <a:xfrm>
            <a:off x="2616372" y="1528354"/>
            <a:ext cx="4461229" cy="5274031"/>
          </a:xfrm>
          <a:prstGeom prst="rect">
            <a:avLst/>
          </a:prstGeom>
        </p:spPr>
      </p:pic>
      <p:pic>
        <p:nvPicPr>
          <p:cNvPr id="4" name="Picture 3">
            <a:hlinkClick r:id="rId5"/>
            <a:extLst>
              <a:ext uri="{FF2B5EF4-FFF2-40B4-BE49-F238E27FC236}">
                <a16:creationId xmlns:a16="http://schemas.microsoft.com/office/drawing/2014/main" id="{8630F5FF-B922-D250-6610-F789AF9CB37A}"/>
              </a:ext>
            </a:extLst>
          </p:cNvPr>
          <p:cNvPicPr>
            <a:picLocks noChangeAspect="1"/>
          </p:cNvPicPr>
          <p:nvPr/>
        </p:nvPicPr>
        <p:blipFill>
          <a:blip r:embed="rId6"/>
          <a:stretch>
            <a:fillRect/>
          </a:stretch>
        </p:blipFill>
        <p:spPr>
          <a:xfrm>
            <a:off x="7297161" y="1508592"/>
            <a:ext cx="4556933" cy="5313554"/>
          </a:xfrm>
          <a:prstGeom prst="rect">
            <a:avLst/>
          </a:prstGeom>
        </p:spPr>
      </p:pic>
    </p:spTree>
    <p:extLst>
      <p:ext uri="{BB962C8B-B14F-4D97-AF65-F5344CB8AC3E}">
        <p14:creationId xmlns:p14="http://schemas.microsoft.com/office/powerpoint/2010/main" val="2658063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Care Coordination Plan</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743199" y="1819747"/>
            <a:ext cx="8990091"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Segoe UI" panose="020B0502040204020203" pitchFamily="34" charset="0"/>
                <a:cs typeface="Segoe UI" panose="020B0502040204020203" pitchFamily="34" charset="0"/>
              </a:rPr>
              <a:t>Developed prenatally and updated postnatally with the pregnant person and involved caregivers</a:t>
            </a:r>
          </a:p>
          <a:p>
            <a:pPr marL="457200" indent="-457200">
              <a:buFont typeface="Arial" panose="020B0604020202020204" pitchFamily="34" charset="0"/>
              <a:buChar char="•"/>
            </a:pPr>
            <a:endParaRPr lang="en-US" sz="2800" dirty="0">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n-US" sz="2800" b="1" dirty="0">
                <a:latin typeface="Segoe UI" panose="020B0502040204020203" pitchFamily="34" charset="0"/>
                <a:cs typeface="Segoe UI" panose="020B0502040204020203" pitchFamily="34" charset="0"/>
              </a:rPr>
              <a:t>Goal: </a:t>
            </a:r>
            <a:r>
              <a:rPr lang="en-US" sz="2800" dirty="0">
                <a:latin typeface="Segoe UI" panose="020B0502040204020203" pitchFamily="34" charset="0"/>
                <a:cs typeface="Segoe UI" panose="020B0502040204020203" pitchFamily="34" charset="0"/>
              </a:rPr>
              <a:t>ensure infants and families are connected to supportive services in their communities </a:t>
            </a:r>
          </a:p>
          <a:p>
            <a:pPr marL="457200" indent="-457200">
              <a:buFont typeface="Arial" panose="020B0604020202020204" pitchFamily="34" charset="0"/>
              <a:buChar char="•"/>
            </a:pPr>
            <a:endParaRPr lang="en-US" sz="2800" dirty="0">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n-US" sz="2800" dirty="0">
                <a:latin typeface="Segoe UI" panose="020B0502040204020203" pitchFamily="34" charset="0"/>
                <a:cs typeface="Segoe UI" panose="020B0502040204020203" pitchFamily="34" charset="0"/>
              </a:rPr>
              <a:t>Share care coordination plan with</a:t>
            </a:r>
          </a:p>
          <a:p>
            <a:pPr marL="914400" lvl="1" indent="-457200">
              <a:buFont typeface="Arial" panose="020B0604020202020204" pitchFamily="34" charset="0"/>
              <a:buChar char="•"/>
            </a:pPr>
            <a:r>
              <a:rPr lang="en-US" sz="2800" dirty="0">
                <a:latin typeface="Segoe UI" panose="020B0502040204020203" pitchFamily="34" charset="0"/>
                <a:cs typeface="Segoe UI" panose="020B0502040204020203" pitchFamily="34" charset="0"/>
              </a:rPr>
              <a:t>parent(s)/caregiver(s)</a:t>
            </a:r>
          </a:p>
          <a:p>
            <a:pPr marL="914400" lvl="1" indent="-457200">
              <a:buFont typeface="Arial" panose="020B0604020202020204" pitchFamily="34" charset="0"/>
              <a:buChar char="•"/>
            </a:pPr>
            <a:r>
              <a:rPr lang="en-US" sz="2800" dirty="0">
                <a:latin typeface="Segoe UI" panose="020B0502040204020203" pitchFamily="34" charset="0"/>
                <a:cs typeface="Segoe UI" panose="020B0502040204020203" pitchFamily="34" charset="0"/>
              </a:rPr>
              <a:t>primary provider(s)</a:t>
            </a:r>
          </a:p>
          <a:p>
            <a:pPr marL="914400" lvl="1" indent="-457200">
              <a:buFont typeface="Arial" panose="020B0604020202020204" pitchFamily="34" charset="0"/>
              <a:buChar char="•"/>
            </a:pPr>
            <a:r>
              <a:rPr lang="en-US" sz="2800" dirty="0">
                <a:latin typeface="Segoe UI" panose="020B0502040204020203" pitchFamily="34" charset="0"/>
                <a:cs typeface="Segoe UI" panose="020B0502040204020203" pitchFamily="34" charset="0"/>
              </a:rPr>
              <a:t>delivering facility </a:t>
            </a:r>
          </a:p>
        </p:txBody>
      </p:sp>
      <p:pic>
        <p:nvPicPr>
          <p:cNvPr id="6" name="Picture 5" descr="A picture containing graphical user interface&#10;&#10;Description automatically generated">
            <a:extLst>
              <a:ext uri="{FF2B5EF4-FFF2-40B4-BE49-F238E27FC236}">
                <a16:creationId xmlns:a16="http://schemas.microsoft.com/office/drawing/2014/main" id="{FA40BCC9-3D00-B659-9255-4B29DDC1B70D}"/>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Tree>
    <p:extLst>
      <p:ext uri="{BB962C8B-B14F-4D97-AF65-F5344CB8AC3E}">
        <p14:creationId xmlns:p14="http://schemas.microsoft.com/office/powerpoint/2010/main" val="4073738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Care Coordination Plan</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116" y="0"/>
            <a:ext cx="5334967"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8" y="0"/>
            <a:ext cx="5295418" cy="6858000"/>
          </a:xfrm>
          <a:prstGeom prst="rect">
            <a:avLst/>
          </a:prstGeom>
        </p:spPr>
      </p:pic>
    </p:spTree>
    <p:extLst>
      <p:ext uri="{BB962C8B-B14F-4D97-AF65-F5344CB8AC3E}">
        <p14:creationId xmlns:p14="http://schemas.microsoft.com/office/powerpoint/2010/main" val="1819404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Family Care Plans Video</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5" name="Picture 4">
            <a:hlinkClick r:id="rId4"/>
            <a:extLst>
              <a:ext uri="{FF2B5EF4-FFF2-40B4-BE49-F238E27FC236}">
                <a16:creationId xmlns:a16="http://schemas.microsoft.com/office/drawing/2014/main" id="{C79BD21B-5311-84F7-5299-8E9B1FE2D8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9300" y="1828800"/>
            <a:ext cx="7594600" cy="4267200"/>
          </a:xfrm>
          <a:prstGeom prst="rect">
            <a:avLst/>
          </a:prstGeom>
        </p:spPr>
      </p:pic>
    </p:spTree>
    <p:extLst>
      <p:ext uri="{BB962C8B-B14F-4D97-AF65-F5344CB8AC3E}">
        <p14:creationId xmlns:p14="http://schemas.microsoft.com/office/powerpoint/2010/main" val="627981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Substance Use Warmline</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4" name="Picture 3">
            <a:extLst>
              <a:ext uri="{FF2B5EF4-FFF2-40B4-BE49-F238E27FC236}">
                <a16:creationId xmlns:a16="http://schemas.microsoft.com/office/drawing/2014/main" id="{5526B2F1-39B1-90C0-E191-DF93F96E5EDB}"/>
              </a:ext>
            </a:extLst>
          </p:cNvPr>
          <p:cNvPicPr>
            <a:picLocks noChangeAspect="1"/>
          </p:cNvPicPr>
          <p:nvPr/>
        </p:nvPicPr>
        <p:blipFill>
          <a:blip r:embed="rId4"/>
          <a:stretch>
            <a:fillRect/>
          </a:stretch>
        </p:blipFill>
        <p:spPr>
          <a:xfrm>
            <a:off x="2667000" y="1620820"/>
            <a:ext cx="9306559" cy="5234939"/>
          </a:xfrm>
          <a:prstGeom prst="rect">
            <a:avLst/>
          </a:prstGeom>
          <a:solidFill>
            <a:srgbClr val="002060"/>
          </a:solidFill>
        </p:spPr>
      </p:pic>
      <p:pic>
        <p:nvPicPr>
          <p:cNvPr id="7" name="Picture 6">
            <a:extLst>
              <a:ext uri="{FF2B5EF4-FFF2-40B4-BE49-F238E27FC236}">
                <a16:creationId xmlns:a16="http://schemas.microsoft.com/office/drawing/2014/main" id="{4DFA3209-D070-A913-B6B5-19D6E6537D2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51579" y="1588095"/>
            <a:ext cx="1873759" cy="2429016"/>
          </a:xfrm>
          <a:prstGeom prst="rect">
            <a:avLst/>
          </a:prstGeom>
        </p:spPr>
      </p:pic>
    </p:spTree>
    <p:extLst>
      <p:ext uri="{BB962C8B-B14F-4D97-AF65-F5344CB8AC3E}">
        <p14:creationId xmlns:p14="http://schemas.microsoft.com/office/powerpoint/2010/main" val="3686249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Substance Use Disorder ECHO</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7" name="Picture 6">
            <a:extLst>
              <a:ext uri="{FF2B5EF4-FFF2-40B4-BE49-F238E27FC236}">
                <a16:creationId xmlns:a16="http://schemas.microsoft.com/office/drawing/2014/main" id="{808312CE-2C83-3142-E4E6-2543EB745DD8}"/>
              </a:ext>
            </a:extLst>
          </p:cNvPr>
          <p:cNvPicPr>
            <a:picLocks noChangeAspect="1"/>
          </p:cNvPicPr>
          <p:nvPr/>
        </p:nvPicPr>
        <p:blipFill>
          <a:blip r:embed="rId4"/>
          <a:stretch>
            <a:fillRect/>
          </a:stretch>
        </p:blipFill>
        <p:spPr>
          <a:xfrm>
            <a:off x="2545080" y="2961062"/>
            <a:ext cx="9127776" cy="3385859"/>
          </a:xfrm>
          <a:prstGeom prst="rect">
            <a:avLst/>
          </a:prstGeom>
        </p:spPr>
      </p:pic>
      <p:pic>
        <p:nvPicPr>
          <p:cNvPr id="8" name="Picture 7">
            <a:extLst>
              <a:ext uri="{FF2B5EF4-FFF2-40B4-BE49-F238E27FC236}">
                <a16:creationId xmlns:a16="http://schemas.microsoft.com/office/drawing/2014/main" id="{291E9E03-2D53-2ED3-E882-D8CD9F6B4894}"/>
              </a:ext>
            </a:extLst>
          </p:cNvPr>
          <p:cNvPicPr>
            <a:picLocks noChangeAspect="1"/>
          </p:cNvPicPr>
          <p:nvPr/>
        </p:nvPicPr>
        <p:blipFill>
          <a:blip r:embed="rId5"/>
          <a:stretch>
            <a:fillRect/>
          </a:stretch>
        </p:blipFill>
        <p:spPr>
          <a:xfrm>
            <a:off x="2545080" y="1945159"/>
            <a:ext cx="9479280" cy="819470"/>
          </a:xfrm>
          <a:prstGeom prst="rect">
            <a:avLst/>
          </a:prstGeom>
        </p:spPr>
      </p:pic>
      <p:pic>
        <p:nvPicPr>
          <p:cNvPr id="3" name="Picture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6959" y="1945159"/>
            <a:ext cx="1830879" cy="1830879"/>
          </a:xfrm>
          <a:prstGeom prst="rect">
            <a:avLst/>
          </a:prstGeom>
        </p:spPr>
      </p:pic>
      <p:sp>
        <p:nvSpPr>
          <p:cNvPr id="4" name="TextBox 3"/>
          <p:cNvSpPr txBox="1"/>
          <p:nvPr/>
        </p:nvSpPr>
        <p:spPr>
          <a:xfrm>
            <a:off x="3823855" y="6346921"/>
            <a:ext cx="8728363" cy="369332"/>
          </a:xfrm>
          <a:prstGeom prst="rect">
            <a:avLst/>
          </a:prstGeom>
          <a:noFill/>
        </p:spPr>
        <p:txBody>
          <a:bodyPr wrap="square" rtlCol="0">
            <a:spAutoFit/>
          </a:bodyPr>
          <a:lstStyle/>
          <a:p>
            <a:r>
              <a:rPr lang="en-US" dirty="0"/>
              <a:t>Watch these expert </a:t>
            </a:r>
            <a:r>
              <a:rPr lang="en-US" dirty="0">
                <a:hlinkClick r:id="rId7"/>
              </a:rPr>
              <a:t>presentations</a:t>
            </a:r>
            <a:r>
              <a:rPr lang="en-US" dirty="0"/>
              <a:t> on effectively treating PPP with SUDs.</a:t>
            </a:r>
          </a:p>
        </p:txBody>
      </p:sp>
    </p:spTree>
    <p:extLst>
      <p:ext uri="{BB962C8B-B14F-4D97-AF65-F5344CB8AC3E}">
        <p14:creationId xmlns:p14="http://schemas.microsoft.com/office/powerpoint/2010/main" val="3147279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0">
            <a:extLst>
              <a:ext uri="{FF2B5EF4-FFF2-40B4-BE49-F238E27FC236}">
                <a16:creationId xmlns:a16="http://schemas.microsoft.com/office/drawing/2014/main" id="{96B24067-9767-4C28-975B-00C61C616232}"/>
              </a:ext>
            </a:extLst>
          </p:cNvPr>
          <p:cNvSpPr/>
          <p:nvPr/>
        </p:nvSpPr>
        <p:spPr>
          <a:xfrm>
            <a:off x="0" y="0"/>
            <a:ext cx="12192000" cy="1592131"/>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Red Lake Nation Recovery Videos </a:t>
            </a:r>
          </a:p>
        </p:txBody>
      </p:sp>
      <p:sp>
        <p:nvSpPr>
          <p:cNvPr id="2" name="Freeform 2"/>
          <p:cNvSpPr/>
          <p:nvPr/>
        </p:nvSpPr>
        <p:spPr>
          <a:xfrm rot="-7278614">
            <a:off x="6101307" y="1388683"/>
            <a:ext cx="5586708" cy="4930270"/>
          </a:xfrm>
          <a:custGeom>
            <a:avLst/>
            <a:gdLst/>
            <a:ahLst/>
            <a:cxnLst/>
            <a:rect l="l" t="t" r="r" b="b"/>
            <a:pathLst>
              <a:path w="8380062" h="7395405">
                <a:moveTo>
                  <a:pt x="0" y="0"/>
                </a:moveTo>
                <a:lnTo>
                  <a:pt x="8380062" y="0"/>
                </a:lnTo>
                <a:lnTo>
                  <a:pt x="8380062" y="7395404"/>
                </a:lnTo>
                <a:lnTo>
                  <a:pt x="0" y="73954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8235085">
            <a:off x="775610" y="1383736"/>
            <a:ext cx="5410200" cy="4774501"/>
          </a:xfrm>
          <a:custGeom>
            <a:avLst/>
            <a:gdLst/>
            <a:ahLst/>
            <a:cxnLst/>
            <a:rect l="l" t="t" r="r" b="b"/>
            <a:pathLst>
              <a:path w="8115300" h="7161752">
                <a:moveTo>
                  <a:pt x="0" y="0"/>
                </a:moveTo>
                <a:lnTo>
                  <a:pt x="8115300" y="0"/>
                </a:lnTo>
                <a:lnTo>
                  <a:pt x="8115300" y="7161753"/>
                </a:lnTo>
                <a:lnTo>
                  <a:pt x="0" y="71617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10800000">
            <a:off x="775610" y="1466567"/>
            <a:ext cx="5410200" cy="4774501"/>
          </a:xfrm>
          <a:custGeom>
            <a:avLst/>
            <a:gdLst/>
            <a:ahLst/>
            <a:cxnLst/>
            <a:rect l="l" t="t" r="r" b="b"/>
            <a:pathLst>
              <a:path w="8115300" h="7161752">
                <a:moveTo>
                  <a:pt x="0" y="0"/>
                </a:moveTo>
                <a:lnTo>
                  <a:pt x="8115300" y="0"/>
                </a:lnTo>
                <a:lnTo>
                  <a:pt x="8115300" y="7161752"/>
                </a:lnTo>
                <a:lnTo>
                  <a:pt x="0" y="71617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5" name="Group 5"/>
          <p:cNvGrpSpPr/>
          <p:nvPr/>
        </p:nvGrpSpPr>
        <p:grpSpPr>
          <a:xfrm>
            <a:off x="1794179" y="2837597"/>
            <a:ext cx="2692843" cy="2692843"/>
            <a:chOff x="0" y="0"/>
            <a:chExt cx="5385686" cy="5385686"/>
          </a:xfrm>
        </p:grpSpPr>
        <p:sp>
          <p:nvSpPr>
            <p:cNvPr id="6" name="Freeform 6"/>
            <p:cNvSpPr/>
            <p:nvPr/>
          </p:nvSpPr>
          <p:spPr>
            <a:xfrm>
              <a:off x="0" y="0"/>
              <a:ext cx="5385686" cy="5385686"/>
            </a:xfrm>
            <a:custGeom>
              <a:avLst/>
              <a:gdLst/>
              <a:ahLst/>
              <a:cxnLst/>
              <a:rect l="l" t="t" r="r" b="b"/>
              <a:pathLst>
                <a:path w="5385686" h="5385686">
                  <a:moveTo>
                    <a:pt x="0" y="0"/>
                  </a:moveTo>
                  <a:lnTo>
                    <a:pt x="5385686" y="0"/>
                  </a:lnTo>
                  <a:lnTo>
                    <a:pt x="5385686" y="5385686"/>
                  </a:lnTo>
                  <a:lnTo>
                    <a:pt x="0" y="53856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7" name="Freeform 7"/>
          <p:cNvSpPr/>
          <p:nvPr/>
        </p:nvSpPr>
        <p:spPr>
          <a:xfrm>
            <a:off x="6185810" y="1466567"/>
            <a:ext cx="5586708" cy="4930270"/>
          </a:xfrm>
          <a:custGeom>
            <a:avLst/>
            <a:gdLst/>
            <a:ahLst/>
            <a:cxnLst/>
            <a:rect l="l" t="t" r="r" b="b"/>
            <a:pathLst>
              <a:path w="8380062" h="7395405">
                <a:moveTo>
                  <a:pt x="0" y="0"/>
                </a:moveTo>
                <a:lnTo>
                  <a:pt x="8380062" y="0"/>
                </a:lnTo>
                <a:lnTo>
                  <a:pt x="8380062" y="7395405"/>
                </a:lnTo>
                <a:lnTo>
                  <a:pt x="0" y="73954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8" name="Group 8"/>
          <p:cNvGrpSpPr/>
          <p:nvPr/>
        </p:nvGrpSpPr>
        <p:grpSpPr>
          <a:xfrm>
            <a:off x="7548239" y="2837597"/>
            <a:ext cx="2692843" cy="2692843"/>
            <a:chOff x="0" y="0"/>
            <a:chExt cx="5385686" cy="5385686"/>
          </a:xfrm>
        </p:grpSpPr>
        <p:sp>
          <p:nvSpPr>
            <p:cNvPr id="9" name="Freeform 9"/>
            <p:cNvSpPr/>
            <p:nvPr/>
          </p:nvSpPr>
          <p:spPr>
            <a:xfrm>
              <a:off x="0" y="0"/>
              <a:ext cx="5385686" cy="5385686"/>
            </a:xfrm>
            <a:custGeom>
              <a:avLst/>
              <a:gdLst/>
              <a:ahLst/>
              <a:cxnLst/>
              <a:rect l="l" t="t" r="r" b="b"/>
              <a:pathLst>
                <a:path w="5385686" h="5385686">
                  <a:moveTo>
                    <a:pt x="0" y="0"/>
                  </a:moveTo>
                  <a:lnTo>
                    <a:pt x="5385686" y="0"/>
                  </a:lnTo>
                  <a:lnTo>
                    <a:pt x="5385686" y="5385686"/>
                  </a:lnTo>
                  <a:lnTo>
                    <a:pt x="0" y="53856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sp>
        <p:nvSpPr>
          <p:cNvPr id="10" name="Freeform 10"/>
          <p:cNvSpPr/>
          <p:nvPr/>
        </p:nvSpPr>
        <p:spPr>
          <a:xfrm>
            <a:off x="281854" y="3770987"/>
            <a:ext cx="3024651" cy="2831829"/>
          </a:xfrm>
          <a:custGeom>
            <a:avLst/>
            <a:gdLst/>
            <a:ahLst/>
            <a:cxnLst/>
            <a:rect l="l" t="t" r="r" b="b"/>
            <a:pathLst>
              <a:path w="4536977" h="4247744">
                <a:moveTo>
                  <a:pt x="0" y="0"/>
                </a:moveTo>
                <a:lnTo>
                  <a:pt x="4536977" y="0"/>
                </a:lnTo>
                <a:lnTo>
                  <a:pt x="4536977" y="4247744"/>
                </a:lnTo>
                <a:lnTo>
                  <a:pt x="0" y="4247744"/>
                </a:lnTo>
                <a:lnTo>
                  <a:pt x="0" y="0"/>
                </a:lnTo>
                <a:close/>
              </a:path>
            </a:pathLst>
          </a:custGeom>
          <a:blipFill>
            <a:blip r:embed="rId15"/>
            <a:stretch>
              <a:fillRect/>
            </a:stretch>
          </a:blipFill>
        </p:spPr>
      </p:sp>
      <p:sp>
        <p:nvSpPr>
          <p:cNvPr id="13" name="TextBox 13"/>
          <p:cNvSpPr txBox="1"/>
          <p:nvPr/>
        </p:nvSpPr>
        <p:spPr>
          <a:xfrm>
            <a:off x="1879054" y="2139097"/>
            <a:ext cx="2523093" cy="718145"/>
          </a:xfrm>
          <a:prstGeom prst="rect">
            <a:avLst/>
          </a:prstGeom>
        </p:spPr>
        <p:txBody>
          <a:bodyPr lIns="0" tIns="0" rIns="0" bIns="0" rtlCol="0" anchor="t">
            <a:spAutoFit/>
          </a:bodyPr>
          <a:lstStyle/>
          <a:p>
            <a:pPr algn="ctr">
              <a:lnSpc>
                <a:spcPts val="2800"/>
              </a:lnSpc>
            </a:pPr>
            <a:r>
              <a:rPr lang="en-US" sz="2000">
                <a:solidFill>
                  <a:srgbClr val="000000"/>
                </a:solidFill>
                <a:latin typeface="Canva Sans Bold"/>
              </a:rPr>
              <a:t>Community Healing </a:t>
            </a:r>
          </a:p>
          <a:p>
            <a:pPr algn="ctr">
              <a:lnSpc>
                <a:spcPts val="2800"/>
              </a:lnSpc>
            </a:pPr>
            <a:r>
              <a:rPr lang="en-US" sz="2000">
                <a:solidFill>
                  <a:srgbClr val="000000"/>
                </a:solidFill>
                <a:latin typeface="Canva Sans"/>
              </a:rPr>
              <a:t>Best Practices </a:t>
            </a:r>
          </a:p>
        </p:txBody>
      </p:sp>
      <p:sp>
        <p:nvSpPr>
          <p:cNvPr id="14" name="TextBox 14"/>
          <p:cNvSpPr txBox="1"/>
          <p:nvPr/>
        </p:nvSpPr>
        <p:spPr>
          <a:xfrm>
            <a:off x="6801343" y="2139097"/>
            <a:ext cx="4186635" cy="718145"/>
          </a:xfrm>
          <a:prstGeom prst="rect">
            <a:avLst/>
          </a:prstGeom>
        </p:spPr>
        <p:txBody>
          <a:bodyPr lIns="0" tIns="0" rIns="0" bIns="0" rtlCol="0" anchor="t">
            <a:spAutoFit/>
          </a:bodyPr>
          <a:lstStyle/>
          <a:p>
            <a:pPr algn="ctr">
              <a:lnSpc>
                <a:spcPts val="2800"/>
              </a:lnSpc>
            </a:pPr>
            <a:r>
              <a:rPr lang="en-US" sz="2000" dirty="0">
                <a:solidFill>
                  <a:srgbClr val="000000"/>
                </a:solidFill>
                <a:latin typeface="Canva Sans Bold"/>
              </a:rPr>
              <a:t>Sharing Our Stories</a:t>
            </a:r>
          </a:p>
          <a:p>
            <a:pPr algn="ctr">
              <a:lnSpc>
                <a:spcPts val="2800"/>
              </a:lnSpc>
            </a:pPr>
            <a:r>
              <a:rPr lang="en-US" sz="2000" dirty="0">
                <a:solidFill>
                  <a:srgbClr val="000000"/>
                </a:solidFill>
                <a:latin typeface="Canva Sans"/>
              </a:rPr>
              <a:t>Living a Beautiful Life in Recovery </a:t>
            </a:r>
          </a:p>
        </p:txBody>
      </p:sp>
    </p:spTree>
    <p:extLst>
      <p:ext uri="{BB962C8B-B14F-4D97-AF65-F5344CB8AC3E}">
        <p14:creationId xmlns:p14="http://schemas.microsoft.com/office/powerpoint/2010/main" val="987867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8FE488AD-3F52-42F7-8886-CF1E6AB69A90}"/>
              </a:ext>
            </a:extLst>
          </p:cNvPr>
          <p:cNvSpPr txBox="1">
            <a:spLocks/>
          </p:cNvSpPr>
          <p:nvPr/>
        </p:nvSpPr>
        <p:spPr>
          <a:xfrm>
            <a:off x="2796032" y="1652762"/>
            <a:ext cx="9115552" cy="403480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rgbClr val="008797"/>
                </a:solidFill>
                <a:effectLst/>
                <a:uLnTx/>
                <a:uFillTx/>
                <a:latin typeface="Segoe UI" panose="020B0502040204020203" pitchFamily="34" charset="0"/>
                <a:ea typeface="+mn-lt"/>
                <a:cs typeface="Segoe UI" panose="020B0502040204020203" pitchFamily="34" charset="0"/>
              </a:rPr>
              <a:t>LEARN MORE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C00000"/>
                </a:solidFill>
                <a:effectLst/>
                <a:uLnTx/>
                <a:uFillTx/>
                <a:latin typeface="Segoe UI" panose="020B0502040204020203" pitchFamily="34" charset="0"/>
                <a:ea typeface="+mn-lt"/>
                <a:cs typeface="Segoe UI" panose="020B0502040204020203" pitchFamily="34" charset="0"/>
              </a:rPr>
              <a:t>about Substance Use Disorders </a:t>
            </a:r>
          </a:p>
          <a:p>
            <a:pPr lvl="1">
              <a:lnSpc>
                <a:spcPct val="100000"/>
              </a:lnSpc>
              <a:defRPr/>
            </a:pPr>
            <a:r>
              <a:rPr kumimoji="0" lang="en-US" sz="3200" b="1" i="0" u="none" strike="noStrike" kern="1200" cap="none" spc="0" normalizeH="0" baseline="0" noProof="0" dirty="0">
                <a:ln>
                  <a:noFill/>
                </a:ln>
                <a:solidFill>
                  <a:srgbClr val="008797"/>
                </a:solidFill>
                <a:effectLst/>
                <a:uLnTx/>
                <a:uFillTx/>
                <a:latin typeface="Segoe UI" panose="020B0502040204020203" pitchFamily="34" charset="0"/>
                <a:ea typeface="+mn-lt"/>
                <a:cs typeface="Segoe UI" panose="020B0502040204020203" pitchFamily="34" charset="0"/>
                <a:hlinkClick r:id="rId3">
                  <a:extLst>
                    <a:ext uri="{A12FA001-AC4F-418D-AE19-62706E023703}">
                      <ahyp:hlinkClr xmlns:ahyp="http://schemas.microsoft.com/office/drawing/2018/hyperlinkcolor" val="tx"/>
                    </a:ext>
                  </a:extLst>
                </a:hlinkClick>
              </a:rPr>
              <a:t>Indian Country ECHO </a:t>
            </a:r>
            <a:endParaRPr kumimoji="0" lang="en-US" sz="3200" b="1" i="0" u="none" strike="noStrike" kern="1200" cap="none" spc="0" normalizeH="0" baseline="0" noProof="0" dirty="0">
              <a:ln>
                <a:noFill/>
              </a:ln>
              <a:solidFill>
                <a:srgbClr val="008797"/>
              </a:solidFill>
              <a:effectLst/>
              <a:uLnTx/>
              <a:uFillTx/>
              <a:latin typeface="Segoe UI" panose="020B0502040204020203" pitchFamily="34" charset="0"/>
              <a:ea typeface="+mn-lt"/>
              <a:cs typeface="Segoe UI" panose="020B0502040204020203" pitchFamily="34" charset="0"/>
            </a:endParaRPr>
          </a:p>
          <a:p>
            <a:pPr lvl="1">
              <a:lnSpc>
                <a:spcPct val="100000"/>
              </a:lnSpc>
              <a:defRPr/>
            </a:pPr>
            <a:r>
              <a:rPr lang="en-US" sz="3200" b="1" dirty="0">
                <a:solidFill>
                  <a:srgbClr val="008797"/>
                </a:solidFill>
                <a:latin typeface="Segoe UI" panose="020B0502040204020203" pitchFamily="34" charset="0"/>
                <a:ea typeface="+mn-lt"/>
                <a:cs typeface="Segoe UI" panose="020B0502040204020203" pitchFamily="34" charset="0"/>
                <a:hlinkClick r:id="rId4">
                  <a:extLst>
                    <a:ext uri="{A12FA001-AC4F-418D-AE19-62706E023703}">
                      <ahyp:hlinkClr xmlns:ahyp="http://schemas.microsoft.com/office/drawing/2018/hyperlinkcolor" val="tx"/>
                    </a:ext>
                  </a:extLst>
                </a:hlinkClick>
              </a:rPr>
              <a:t>UCSF National Clinical Consultation Center</a:t>
            </a:r>
            <a:endParaRPr lang="en-US" sz="3200" b="1" dirty="0">
              <a:solidFill>
                <a:srgbClr val="008797"/>
              </a:solidFill>
              <a:latin typeface="Segoe UI" panose="020B0502040204020203" pitchFamily="34" charset="0"/>
              <a:ea typeface="+mn-lt"/>
              <a:cs typeface="Segoe UI" panose="020B0502040204020203" pitchFamily="34" charset="0"/>
            </a:endParaRPr>
          </a:p>
          <a:p>
            <a:pPr lvl="1">
              <a:lnSpc>
                <a:spcPct val="100000"/>
              </a:lnSpc>
              <a:defRPr/>
            </a:pPr>
            <a:r>
              <a:rPr kumimoji="0" lang="en-US" sz="3200" b="1" i="0" u="none" strike="noStrike" kern="1200" cap="none" spc="0" normalizeH="0" baseline="0" noProof="0" dirty="0">
                <a:ln>
                  <a:noFill/>
                </a:ln>
                <a:solidFill>
                  <a:srgbClr val="008797"/>
                </a:solidFill>
                <a:effectLst/>
                <a:uLnTx/>
                <a:uFillTx/>
                <a:latin typeface="Segoe UI" panose="020B0502040204020203" pitchFamily="34" charset="0"/>
                <a:ea typeface="+mn-lt"/>
                <a:cs typeface="Segoe UI" panose="020B0502040204020203" pitchFamily="34" charset="0"/>
                <a:hlinkClick r:id="rId5">
                  <a:extLst>
                    <a:ext uri="{A12FA001-AC4F-418D-AE19-62706E023703}">
                      <ahyp:hlinkClr xmlns:ahyp="http://schemas.microsoft.com/office/drawing/2018/hyperlinkcolor" val="tx"/>
                    </a:ext>
                  </a:extLst>
                </a:hlinkClick>
              </a:rPr>
              <a:t>IHS HOPE Committee’s website</a:t>
            </a:r>
            <a:endParaRPr kumimoji="0" lang="en-US" sz="2800" b="0" i="0" u="none" strike="noStrike" kern="1200" cap="none" spc="0" normalizeH="0" baseline="0" noProof="0" dirty="0">
              <a:ln>
                <a:noFill/>
              </a:ln>
              <a:solidFill>
                <a:srgbClr val="008797"/>
              </a:solidFill>
              <a:effectLst/>
              <a:uLnTx/>
              <a:uFillTx/>
              <a:latin typeface="Segoe U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Segoe UI"/>
              <a:ea typeface="+mn-ea"/>
              <a:cs typeface="Calibri"/>
            </a:endParaRPr>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6">
            <a:alphaModFix amt="10000"/>
          </a:blip>
          <a:srcRect l="21477" r="64354"/>
          <a:stretch/>
        </p:blipFill>
        <p:spPr>
          <a:xfrm>
            <a:off x="0" y="-15890"/>
            <a:ext cx="2844800" cy="6811909"/>
          </a:xfrm>
          <a:prstGeom prst="rect">
            <a:avLst/>
          </a:prstGeom>
        </p:spPr>
      </p:pic>
    </p:spTree>
    <p:extLst>
      <p:ext uri="{BB962C8B-B14F-4D97-AF65-F5344CB8AC3E}">
        <p14:creationId xmlns:p14="http://schemas.microsoft.com/office/powerpoint/2010/main" val="3187283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7C9B28-C8DA-4636-814B-F14D9E604179}"/>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t>WHY should we listen?</a:t>
            </a:r>
            <a:endParaRPr kumimoji="0" lang="en-US" sz="4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 name="Rectangle 5">
            <a:extLst>
              <a:ext uri="{FF2B5EF4-FFF2-40B4-BE49-F238E27FC236}">
                <a16:creationId xmlns:a16="http://schemas.microsoft.com/office/drawing/2014/main" id="{D2792662-C4C0-49B2-945D-9D6C5CC5A498}"/>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BE860E56-FBBA-182A-661D-9294E4F25701}"/>
              </a:ext>
            </a:extLst>
          </p:cNvPr>
          <p:cNvSpPr txBox="1">
            <a:spLocks/>
          </p:cNvSpPr>
          <p:nvPr/>
        </p:nvSpPr>
        <p:spPr>
          <a:xfrm>
            <a:off x="292101" y="1831613"/>
            <a:ext cx="7988299" cy="4772387"/>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a:defRPr/>
            </a:pPr>
            <a:r>
              <a:rPr kumimoji="0" lang="en-US" sz="3000" b="0" i="0" u="none" strike="noStrike" kern="1200" cap="none" spc="0" normalizeH="0" baseline="0" noProof="0" dirty="0">
                <a:ln>
                  <a:noFill/>
                </a:ln>
                <a:solidFill>
                  <a:srgbClr val="061F57"/>
                </a:solidFill>
                <a:effectLst/>
                <a:uLnTx/>
                <a:uFillTx/>
                <a:latin typeface="Segoe UI"/>
                <a:ea typeface="+mn-lt"/>
                <a:cs typeface="Calibri" panose="020F0502020204030204"/>
              </a:rPr>
              <a:t>Substance Use Disorder impacts pregnant and parenting people, infants, and families </a:t>
            </a:r>
          </a:p>
          <a:p>
            <a:pPr marL="0" indent="0">
              <a:buNone/>
              <a:defRPr/>
            </a:pPr>
            <a:endParaRPr kumimoji="0" lang="en-US" sz="30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a:defRPr/>
            </a:pPr>
            <a:r>
              <a:rPr kumimoji="0" lang="en-US" sz="3000" b="0" i="0" u="none" strike="noStrike" kern="1200" cap="none" spc="0" normalizeH="0" baseline="0" noProof="0" dirty="0">
                <a:ln>
                  <a:noFill/>
                </a:ln>
                <a:solidFill>
                  <a:srgbClr val="061F57"/>
                </a:solidFill>
                <a:effectLst/>
                <a:uLnTx/>
                <a:uFillTx/>
                <a:latin typeface="Segoe UI"/>
                <a:ea typeface="+mn-lt"/>
                <a:cs typeface="Calibri" panose="020F0502020204030204"/>
              </a:rPr>
              <a:t>The rate of child removals attributable primarily to parental substance use increased from 18.5% in 2000 to 35% in 2020</a:t>
            </a:r>
          </a:p>
          <a:p>
            <a:pPr marL="0" indent="0">
              <a:buNone/>
              <a:defRPr/>
            </a:pPr>
            <a:endParaRPr kumimoji="0" lang="en-US" sz="30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a:defRPr/>
            </a:pPr>
            <a:r>
              <a:rPr kumimoji="0" lang="en-US" sz="3000" b="0" i="0" u="none" strike="noStrike" kern="1200" cap="none" spc="0" normalizeH="0" baseline="0" noProof="0" dirty="0">
                <a:ln>
                  <a:noFill/>
                </a:ln>
                <a:solidFill>
                  <a:srgbClr val="061F57"/>
                </a:solidFill>
                <a:effectLst/>
                <a:uLnTx/>
                <a:uFillTx/>
                <a:latin typeface="Segoe UI"/>
                <a:ea typeface="+mn-lt"/>
                <a:cs typeface="Calibri" panose="020F0502020204030204"/>
              </a:rPr>
              <a:t>American Indians and Alaska Natives (AI/AN) have disproportionally higher rates of children that enter foster care each year, in part due to parental substance use</a:t>
            </a:r>
          </a:p>
          <a:p>
            <a:pPr lvl="1">
              <a:spcBef>
                <a:spcPts val="1000"/>
              </a:spcBef>
              <a:defRPr/>
            </a:pPr>
            <a:endParaRPr kumimoji="0" lang="en-US" sz="25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300" b="0" i="0" u="none" strike="noStrike" kern="1200" cap="none" spc="0" normalizeH="0" baseline="0" noProof="0" dirty="0">
              <a:ln>
                <a:noFill/>
              </a:ln>
              <a:solidFill>
                <a:srgbClr val="4E4F18"/>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solidFill>
              <a:effectLst/>
              <a:uLnTx/>
              <a:uFillTx/>
              <a:latin typeface="Segoe UI"/>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solidFill>
              <a:effectLst/>
              <a:uLnTx/>
              <a:uFillTx/>
              <a:latin typeface="Segoe U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Segoe UI"/>
              <a:ea typeface="+mn-ea"/>
              <a:cs typeface="Calibri"/>
            </a:endParaRPr>
          </a:p>
        </p:txBody>
      </p:sp>
      <p:grpSp>
        <p:nvGrpSpPr>
          <p:cNvPr id="2" name="object 3">
            <a:extLst>
              <a:ext uri="{FF2B5EF4-FFF2-40B4-BE49-F238E27FC236}">
                <a16:creationId xmlns:a16="http://schemas.microsoft.com/office/drawing/2014/main" id="{D1D31EED-B95F-C9B3-D081-3FFD2AF9EA38}"/>
              </a:ext>
            </a:extLst>
          </p:cNvPr>
          <p:cNvGrpSpPr/>
          <p:nvPr/>
        </p:nvGrpSpPr>
        <p:grpSpPr>
          <a:xfrm>
            <a:off x="4763" y="1481200"/>
            <a:ext cx="12187555" cy="47625"/>
            <a:chOff x="4763" y="1481200"/>
            <a:chExt cx="12187555" cy="47625"/>
          </a:xfrm>
        </p:grpSpPr>
        <p:sp>
          <p:nvSpPr>
            <p:cNvPr id="3" name="object 4">
              <a:extLst>
                <a:ext uri="{FF2B5EF4-FFF2-40B4-BE49-F238E27FC236}">
                  <a16:creationId xmlns:a16="http://schemas.microsoft.com/office/drawing/2014/main" id="{E55FB140-A68F-197F-ABA2-A3B0840B9D6D}"/>
                </a:ext>
              </a:extLst>
            </p:cNvPr>
            <p:cNvSpPr/>
            <p:nvPr/>
          </p:nvSpPr>
          <p:spPr>
            <a:xfrm>
              <a:off x="4763" y="1481200"/>
              <a:ext cx="12187555" cy="47625"/>
            </a:xfrm>
            <a:custGeom>
              <a:avLst/>
              <a:gdLst/>
              <a:ahLst/>
              <a:cxnLst/>
              <a:rect l="l" t="t" r="r" b="b"/>
              <a:pathLst>
                <a:path w="12187555" h="47625">
                  <a:moveTo>
                    <a:pt x="0" y="47625"/>
                  </a:moveTo>
                  <a:lnTo>
                    <a:pt x="12187236" y="47625"/>
                  </a:lnTo>
                  <a:lnTo>
                    <a:pt x="12187236" y="0"/>
                  </a:lnTo>
                  <a:lnTo>
                    <a:pt x="0" y="0"/>
                  </a:lnTo>
                  <a:lnTo>
                    <a:pt x="0" y="47625"/>
                  </a:lnTo>
                  <a:close/>
                </a:path>
              </a:pathLst>
            </a:custGeom>
            <a:solidFill>
              <a:srgbClr val="008696"/>
            </a:solidFill>
          </p:spPr>
          <p:txBody>
            <a:bodyPr wrap="square" lIns="0" tIns="0" rIns="0" bIns="0" rtlCol="0"/>
            <a:lstStyle/>
            <a:p>
              <a:endParaRPr/>
            </a:p>
          </p:txBody>
        </p:sp>
        <p:sp>
          <p:nvSpPr>
            <p:cNvPr id="5" name="object 5">
              <a:extLst>
                <a:ext uri="{FF2B5EF4-FFF2-40B4-BE49-F238E27FC236}">
                  <a16:creationId xmlns:a16="http://schemas.microsoft.com/office/drawing/2014/main" id="{CE84CDD6-6198-12CE-891E-841126F1E755}"/>
                </a:ext>
              </a:extLst>
            </p:cNvPr>
            <p:cNvSpPr/>
            <p:nvPr/>
          </p:nvSpPr>
          <p:spPr>
            <a:xfrm>
              <a:off x="4763" y="1481200"/>
              <a:ext cx="12187555" cy="47625"/>
            </a:xfrm>
            <a:custGeom>
              <a:avLst/>
              <a:gdLst/>
              <a:ahLst/>
              <a:cxnLst/>
              <a:rect l="l" t="t" r="r" b="b"/>
              <a:pathLst>
                <a:path w="12187555" h="47625">
                  <a:moveTo>
                    <a:pt x="0" y="47625"/>
                  </a:moveTo>
                  <a:lnTo>
                    <a:pt x="12187236" y="47625"/>
                  </a:lnTo>
                </a:path>
                <a:path w="12187555" h="47625">
                  <a:moveTo>
                    <a:pt x="12187236" y="0"/>
                  </a:moveTo>
                  <a:lnTo>
                    <a:pt x="0" y="0"/>
                  </a:lnTo>
                  <a:lnTo>
                    <a:pt x="0" y="47625"/>
                  </a:lnTo>
                </a:path>
              </a:pathLst>
            </a:custGeom>
            <a:ln w="9534">
              <a:solidFill>
                <a:srgbClr val="008696"/>
              </a:solidFill>
            </a:ln>
          </p:spPr>
          <p:txBody>
            <a:bodyPr wrap="square" lIns="0" tIns="0" rIns="0" bIns="0" rtlCol="0"/>
            <a:lstStyle/>
            <a:p>
              <a:endParaRPr/>
            </a:p>
          </p:txBody>
        </p:sp>
      </p:grpSp>
      <p:pic>
        <p:nvPicPr>
          <p:cNvPr id="7" name="Picture Placeholder 7" descr="A picture of a dog with his left ear standing up and wearing a scarf">
            <a:extLst>
              <a:ext uri="{FF2B5EF4-FFF2-40B4-BE49-F238E27FC236}">
                <a16:creationId xmlns:a16="http://schemas.microsoft.com/office/drawing/2014/main" id="{D0E84B47-F0E4-21E5-45A6-2CC8661C987E}"/>
              </a:ext>
            </a:extLst>
          </p:cNvPr>
          <p:cNvPicPr>
            <a:picLocks noChangeAspect="1"/>
          </p:cNvPicPr>
          <p:nvPr/>
        </p:nvPicPr>
        <p:blipFill rotWithShape="1">
          <a:blip r:embed="rId3"/>
          <a:srcRect l="2091" r="8809"/>
          <a:stretch/>
        </p:blipFill>
        <p:spPr>
          <a:xfrm>
            <a:off x="8679945" y="1831613"/>
            <a:ext cx="3254668" cy="4565667"/>
          </a:xfrm>
          <a:prstGeom prst="rect">
            <a:avLst/>
          </a:prstGeom>
        </p:spPr>
      </p:pic>
    </p:spTree>
    <p:extLst>
      <p:ext uri="{BB962C8B-B14F-4D97-AF65-F5344CB8AC3E}">
        <p14:creationId xmlns:p14="http://schemas.microsoft.com/office/powerpoint/2010/main" val="2272160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References</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5AE9B53-F97D-C9DA-E906-6F5FB29C80D1}"/>
              </a:ext>
            </a:extLst>
          </p:cNvPr>
          <p:cNvSpPr txBox="1">
            <a:spLocks/>
          </p:cNvSpPr>
          <p:nvPr/>
        </p:nvSpPr>
        <p:spPr>
          <a:xfrm>
            <a:off x="2651761" y="1941331"/>
            <a:ext cx="9057639" cy="4624570"/>
          </a:xfrm>
          <a:prstGeom prst="rect">
            <a:avLst/>
          </a:prstGeom>
        </p:spPr>
        <p:txBody>
          <a:bodyPr vert="horz" lIns="91440" tIns="45720" rIns="91440" bIns="45720" rtlCol="0" anchor="t">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kumimoji="0" lang="en-US" sz="2900" b="1" i="0" u="none" strike="noStrike" kern="1200" cap="none" spc="0" normalizeH="0" baseline="0" noProof="0" dirty="0">
              <a:ln>
                <a:noFill/>
              </a:ln>
              <a:solidFill>
                <a:srgbClr val="000000"/>
              </a:solidFill>
              <a:effectLst/>
              <a:uLnTx/>
              <a:uFillTx/>
              <a:latin typeface="Segoe UI"/>
              <a:cs typeface="Segoe UI" panose="020B0502040204020203" pitchFamily="34" charset="0"/>
            </a:endParaRPr>
          </a:p>
          <a:p>
            <a:pPr>
              <a:defRPr/>
            </a:pPr>
            <a:r>
              <a:rPr lang="en-US" sz="2900" dirty="0">
                <a:solidFill>
                  <a:srgbClr val="061F57"/>
                </a:solidFill>
                <a:latin typeface="Segoe UI"/>
                <a:ea typeface="+mn-lt"/>
                <a:cs typeface="Calibri" panose="020F0502020204030204"/>
              </a:rPr>
              <a:t>The White House Executive Office of the President Office of National Drug Control Policy. Substance Use Disorder in Pregnant: Improving Outcomes For Families. Available from: </a:t>
            </a:r>
            <a:r>
              <a:rPr lang="en-US" sz="2900" dirty="0">
                <a:solidFill>
                  <a:srgbClr val="061F57"/>
                </a:solidFill>
                <a:latin typeface="Segoe UI"/>
                <a:ea typeface="+mn-lt"/>
                <a:cs typeface="Calibri" panose="020F0502020204030204"/>
                <a:hlinkClick r:id="rId3"/>
              </a:rPr>
              <a:t>https://www.whitehouse.gov/wp-content/uploads/2021/10/ONDCP_Report-Substance-Use-Disorder-and-Pregnancy.pdf#:~:text=Criminalizing%20SUD%20in%20pregnancy%20is%20ineffective%20and%20harmful,or%20disability%20is%20a%20violation%20of%20civil%20rights.23</a:t>
            </a:r>
            <a:endParaRPr lang="en-US" sz="2900" dirty="0">
              <a:solidFill>
                <a:srgbClr val="061F57"/>
              </a:solidFill>
              <a:latin typeface="Segoe UI"/>
              <a:ea typeface="+mn-lt"/>
              <a:cs typeface="Calibri" panose="020F0502020204030204"/>
            </a:endParaRPr>
          </a:p>
          <a:p>
            <a:pPr>
              <a:defRPr/>
            </a:pPr>
            <a:r>
              <a:rPr lang="en-US" sz="2900" dirty="0">
                <a:solidFill>
                  <a:srgbClr val="061F57"/>
                </a:solidFill>
                <a:latin typeface="Segoe UI"/>
                <a:ea typeface="+mn-lt"/>
                <a:cs typeface="Calibri" panose="020F0502020204030204"/>
              </a:rPr>
              <a:t>Child Abuse Prevention and Treatment Act. Available from: </a:t>
            </a:r>
            <a:r>
              <a:rPr lang="en-US" sz="2900" dirty="0">
                <a:solidFill>
                  <a:srgbClr val="061F57"/>
                </a:solidFill>
                <a:latin typeface="Segoe UI"/>
                <a:ea typeface="+mn-lt"/>
                <a:cs typeface="Calibri" panose="020F0502020204030204"/>
                <a:hlinkClick r:id="rId4"/>
              </a:rPr>
              <a:t>https://www.acf.hhs.gov/sites/default/files/documents/cb/capta.pdf</a:t>
            </a:r>
            <a:r>
              <a:rPr lang="en-US" sz="2900" dirty="0">
                <a:solidFill>
                  <a:srgbClr val="061F57"/>
                </a:solidFill>
                <a:latin typeface="Segoe UI"/>
                <a:ea typeface="+mn-lt"/>
                <a:cs typeface="Calibri" panose="020F0502020204030204"/>
              </a:rPr>
              <a:t> </a:t>
            </a:r>
          </a:p>
          <a:p>
            <a:pPr>
              <a:defRPr/>
            </a:pPr>
            <a:r>
              <a:rPr lang="en-US" sz="2900" dirty="0">
                <a:solidFill>
                  <a:srgbClr val="061F57"/>
                </a:solidFill>
                <a:latin typeface="Segoe UI"/>
                <a:ea typeface="+mn-lt"/>
                <a:cs typeface="Calibri" panose="020F0502020204030204"/>
              </a:rPr>
              <a:t>CAPTA Reauthorization Act of 2021. Available from:  </a:t>
            </a:r>
            <a:r>
              <a:rPr lang="en-US" sz="2900" dirty="0">
                <a:solidFill>
                  <a:srgbClr val="061F57"/>
                </a:solidFill>
                <a:latin typeface="Segoe UI"/>
                <a:ea typeface="+mn-lt"/>
                <a:cs typeface="Calibri" panose="020F0502020204030204"/>
                <a:hlinkClick r:id="rId5"/>
              </a:rPr>
              <a:t>https://www.help.senate.gov/imo/media/doc/052621%20CAPTA%20117th%20Section-by-Section.pdf</a:t>
            </a:r>
            <a:r>
              <a:rPr lang="en-US" sz="2900" dirty="0">
                <a:solidFill>
                  <a:srgbClr val="061F57"/>
                </a:solidFill>
                <a:latin typeface="Segoe UI"/>
                <a:ea typeface="+mn-lt"/>
                <a:cs typeface="Calibri" panose="020F0502020204030204"/>
              </a:rPr>
              <a:t> </a:t>
            </a:r>
          </a:p>
          <a:p>
            <a:pPr>
              <a:defRPr/>
            </a:pPr>
            <a:r>
              <a:rPr lang="en-US" sz="2900" dirty="0">
                <a:solidFill>
                  <a:srgbClr val="061F57"/>
                </a:solidFill>
                <a:latin typeface="Segoe UI"/>
                <a:ea typeface="+mn-lt"/>
                <a:cs typeface="Calibri" panose="020F0502020204030204"/>
              </a:rPr>
              <a:t>U.S. Department of Health and Human Services, Administration for Children and Families, Administration on Children, Youth and Families, Children’s Bureau. (2020). Preliminary FY 2020 estimates as of October, 04, 2021. (AFCARS Report No. 28). Available from: </a:t>
            </a:r>
            <a:r>
              <a:rPr lang="en-US" sz="2900" dirty="0">
                <a:solidFill>
                  <a:srgbClr val="061F57"/>
                </a:solidFill>
                <a:latin typeface="Segoe UI"/>
                <a:ea typeface="+mn-lt"/>
                <a:cs typeface="Calibri" panose="020F0502020204030204"/>
                <a:hlinkClick r:id="rId6"/>
              </a:rPr>
              <a:t>https://www.acf.hhs.gov/sites/default/files/documents/cb/afcarsreport26.pdf</a:t>
            </a:r>
            <a:r>
              <a:rPr lang="en-US" sz="2900" dirty="0">
                <a:solidFill>
                  <a:srgbClr val="061F57"/>
                </a:solidFill>
                <a:latin typeface="Segoe UI"/>
                <a:ea typeface="+mn-lt"/>
                <a:cs typeface="Calibri" panose="020F0502020204030204"/>
              </a:rPr>
              <a:t> </a:t>
            </a:r>
          </a:p>
          <a:p>
            <a:pPr>
              <a:defRPr/>
            </a:pPr>
            <a:r>
              <a:rPr lang="en-US" sz="2900" dirty="0">
                <a:solidFill>
                  <a:srgbClr val="061F57"/>
                </a:solidFill>
                <a:latin typeface="Segoe UI"/>
                <a:ea typeface="+mn-lt"/>
                <a:cs typeface="Calibri" panose="020F0502020204030204"/>
              </a:rPr>
              <a:t>National Council of Juvenile and Family Court Judges, Disproportionality Rates for Children of Color in Foster Care (Fiscal Year 2014). Available from: </a:t>
            </a:r>
            <a:r>
              <a:rPr lang="en-US" sz="2900" dirty="0">
                <a:solidFill>
                  <a:srgbClr val="061F57"/>
                </a:solidFill>
                <a:latin typeface="Segoe UI"/>
                <a:ea typeface="+mn-lt"/>
                <a:cs typeface="Calibri" panose="020F0502020204030204"/>
                <a:hlinkClick r:id="rId7"/>
              </a:rPr>
              <a:t>https://www.childwelfare.gov/pubpdfs/about.pdf</a:t>
            </a:r>
            <a:r>
              <a:rPr lang="en-US" sz="2900" dirty="0">
                <a:solidFill>
                  <a:srgbClr val="061F57"/>
                </a:solidFill>
                <a:latin typeface="Segoe UI"/>
                <a:ea typeface="+mn-lt"/>
                <a:cs typeface="Calibri" panose="020F0502020204030204"/>
              </a:rPr>
              <a:t> </a:t>
            </a:r>
          </a:p>
          <a:p>
            <a:pPr>
              <a:defRPr/>
            </a:pPr>
            <a:r>
              <a:rPr lang="en-US" sz="2900" dirty="0">
                <a:solidFill>
                  <a:srgbClr val="061F57"/>
                </a:solidFill>
                <a:latin typeface="Segoe UI"/>
                <a:ea typeface="+mn-lt"/>
                <a:cs typeface="Calibri" panose="020F0502020204030204"/>
              </a:rPr>
              <a:t>The Child Abuse Prevention and Treatment Act: Keeping children safe and strengthening families in communities. 2019. Available from: </a:t>
            </a:r>
            <a:r>
              <a:rPr lang="en-US" sz="2900" dirty="0">
                <a:solidFill>
                  <a:srgbClr val="061F57"/>
                </a:solidFill>
                <a:latin typeface="Segoe UI"/>
                <a:ea typeface="+mn-lt"/>
                <a:cs typeface="Calibri" panose="020F0502020204030204"/>
                <a:hlinkClick r:id="rId8"/>
              </a:rPr>
              <a:t>https://www.casey.org/media/CAPTA-Paper_web.pdf</a:t>
            </a:r>
            <a:endParaRPr lang="en-US" sz="2900" dirty="0">
              <a:solidFill>
                <a:srgbClr val="061F57"/>
              </a:solidFill>
              <a:latin typeface="Segoe UI"/>
              <a:ea typeface="+mn-lt"/>
              <a:cs typeface="Calibri" panose="020F0502020204030204"/>
            </a:endParaRPr>
          </a:p>
          <a:p>
            <a:pPr>
              <a:defRPr/>
            </a:pPr>
            <a:r>
              <a:rPr lang="en-US" sz="2900" dirty="0">
                <a:solidFill>
                  <a:srgbClr val="061F57"/>
                </a:solidFill>
                <a:latin typeface="Segoe UI"/>
                <a:ea typeface="+mn-lt"/>
                <a:cs typeface="Calibri" panose="020F0502020204030204"/>
              </a:rPr>
              <a:t>National Center on Substance Abuse and Child Welfare. Children and Families Affected by Parental Substance Use Disorders (SUDs). Available from: </a:t>
            </a:r>
            <a:r>
              <a:rPr lang="en-US" sz="2900" dirty="0">
                <a:solidFill>
                  <a:srgbClr val="061F57"/>
                </a:solidFill>
                <a:latin typeface="Segoe UI"/>
                <a:ea typeface="+mn-lt"/>
                <a:cs typeface="Calibri" panose="020F0502020204030204"/>
                <a:hlinkClick r:id="rId9"/>
              </a:rPr>
              <a:t>https://ncsacw.acf.hhs.gov/topics/parental-substance-use-disorder.aspx</a:t>
            </a:r>
            <a:endParaRPr lang="en-US" sz="2900" dirty="0">
              <a:solidFill>
                <a:srgbClr val="061F57"/>
              </a:solidFill>
              <a:latin typeface="Segoe UI"/>
              <a:ea typeface="+mn-lt"/>
              <a:cs typeface="Calibri" panose="020F0502020204030204"/>
            </a:endParaRPr>
          </a:p>
          <a:p>
            <a:pPr>
              <a:defRPr/>
            </a:pPr>
            <a:r>
              <a:rPr lang="en-US" sz="2900" dirty="0">
                <a:solidFill>
                  <a:srgbClr val="061F57"/>
                </a:solidFill>
                <a:latin typeface="Segoe UI"/>
                <a:ea typeface="+mn-lt"/>
                <a:cs typeface="Calibri" panose="020F0502020204030204"/>
              </a:rPr>
              <a:t>National Clinician Consultation Center. Substance Use Warmline. Available from: </a:t>
            </a:r>
            <a:r>
              <a:rPr lang="en-US" sz="2900" dirty="0">
                <a:solidFill>
                  <a:srgbClr val="061F57"/>
                </a:solidFill>
                <a:latin typeface="Segoe UI"/>
                <a:ea typeface="+mn-lt"/>
                <a:cs typeface="Calibri" panose="020F0502020204030204"/>
                <a:hlinkClick r:id="rId10"/>
              </a:rPr>
              <a:t>https://nccc.ucsf.edu/clinician-consultation/substance-use-management/</a:t>
            </a:r>
            <a:r>
              <a:rPr lang="en-US" sz="2900" dirty="0">
                <a:solidFill>
                  <a:srgbClr val="061F57"/>
                </a:solidFill>
                <a:latin typeface="Segoe UI"/>
                <a:ea typeface="+mn-lt"/>
                <a:cs typeface="Calibri" panose="020F0502020204030204"/>
              </a:rPr>
              <a:t> </a:t>
            </a:r>
          </a:p>
          <a:p>
            <a:pPr>
              <a:defRPr/>
            </a:pPr>
            <a:r>
              <a:rPr lang="en-US" sz="2900" dirty="0">
                <a:solidFill>
                  <a:srgbClr val="061F57"/>
                </a:solidFill>
                <a:latin typeface="Segoe UI"/>
                <a:ea typeface="+mn-lt"/>
                <a:cs typeface="Calibri" panose="020F0502020204030204"/>
              </a:rPr>
              <a:t>Indian Country ECHO. Substance Use Disorder ECHO Program. Available from: </a:t>
            </a:r>
            <a:r>
              <a:rPr lang="en-US" sz="2900" dirty="0">
                <a:solidFill>
                  <a:srgbClr val="061F57"/>
                </a:solidFill>
                <a:latin typeface="Segoe UI"/>
                <a:ea typeface="+mn-lt"/>
                <a:cs typeface="Calibri" panose="020F0502020204030204"/>
                <a:hlinkClick r:id="rId11"/>
              </a:rPr>
              <a:t>https://www.indiancountryecho.org/program/substance-use-disorder/</a:t>
            </a:r>
            <a:r>
              <a:rPr lang="en-US" sz="2900" dirty="0">
                <a:solidFill>
                  <a:srgbClr val="061F57"/>
                </a:solidFill>
                <a:latin typeface="Segoe UI"/>
                <a:ea typeface="+mn-lt"/>
                <a:cs typeface="Calibri" panose="020F0502020204030204"/>
              </a:rPr>
              <a:t> </a:t>
            </a:r>
          </a:p>
          <a:p>
            <a:pPr>
              <a:defRPr/>
            </a:pPr>
            <a:endParaRPr kumimoji="0" lang="en-US" sz="2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a:lnSpc>
                <a:spcPct val="80000"/>
              </a:lnSpc>
              <a:defRPr/>
            </a:pPr>
            <a:endParaRPr kumimoji="0" lang="en-US" sz="2000" b="0" i="0" u="none" strike="noStrike" kern="1200" cap="none" spc="0" normalizeH="0" baseline="0" noProof="0" dirty="0">
              <a:ln>
                <a:noFill/>
              </a:ln>
              <a:solidFill>
                <a:srgbClr val="000000"/>
              </a:solidFill>
              <a:effectLst/>
              <a:uLnTx/>
              <a:uFillTx/>
              <a:latin typeface="Segoe UI"/>
              <a:ea typeface="+mn-ea"/>
              <a:cs typeface="Calibri"/>
            </a:endParaRPr>
          </a:p>
          <a:p>
            <a:pPr>
              <a:defRPr/>
            </a:pPr>
            <a:endParaRPr kumimoji="0" lang="en-US" sz="2000" b="0" i="0" u="none" strike="noStrike" kern="1200" cap="none" spc="0" normalizeH="0" baseline="0" noProof="0" dirty="0">
              <a:ln>
                <a:noFill/>
              </a:ln>
              <a:solidFill>
                <a:srgbClr val="000000"/>
              </a:solidFill>
              <a:effectLst/>
              <a:uLnTx/>
              <a:uFillTx/>
              <a:latin typeface="Segoe U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Calibri"/>
            </a:endParaRPr>
          </a:p>
        </p:txBody>
      </p:sp>
      <p:pic>
        <p:nvPicPr>
          <p:cNvPr id="4" name="Picture 3" descr="A picture containing graphical user interface&#10;&#10;Description automatically generated">
            <a:extLst>
              <a:ext uri="{FF2B5EF4-FFF2-40B4-BE49-F238E27FC236}">
                <a16:creationId xmlns:a16="http://schemas.microsoft.com/office/drawing/2014/main" id="{FA40BCC9-3D00-B659-9255-4B29DDC1B70D}"/>
              </a:ext>
            </a:extLst>
          </p:cNvPr>
          <p:cNvPicPr>
            <a:picLocks noChangeAspect="1"/>
          </p:cNvPicPr>
          <p:nvPr/>
        </p:nvPicPr>
        <p:blipFill rotWithShape="1">
          <a:blip r:embed="rId12">
            <a:alphaModFix amt="10000"/>
          </a:blip>
          <a:srcRect l="16778" r="64354"/>
          <a:stretch/>
        </p:blipFill>
        <p:spPr>
          <a:xfrm>
            <a:off x="-1" y="1680561"/>
            <a:ext cx="2844801" cy="5115458"/>
          </a:xfrm>
          <a:prstGeom prst="rect">
            <a:avLst/>
          </a:prstGeom>
        </p:spPr>
      </p:pic>
    </p:spTree>
    <p:extLst>
      <p:ext uri="{BB962C8B-B14F-4D97-AF65-F5344CB8AC3E}">
        <p14:creationId xmlns:p14="http://schemas.microsoft.com/office/powerpoint/2010/main" val="921990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Contact Information</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5" name="Content Placeholder 2">
            <a:extLst>
              <a:ext uri="{FF2B5EF4-FFF2-40B4-BE49-F238E27FC236}">
                <a16:creationId xmlns:a16="http://schemas.microsoft.com/office/drawing/2014/main" id="{8CE6F228-379D-3EFB-5AC7-B443CF20EAFB}"/>
              </a:ext>
            </a:extLst>
          </p:cNvPr>
          <p:cNvSpPr txBox="1">
            <a:spLocks/>
          </p:cNvSpPr>
          <p:nvPr/>
        </p:nvSpPr>
        <p:spPr>
          <a:xfrm>
            <a:off x="4580727" y="2068632"/>
            <a:ext cx="5299252" cy="18805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0" indent="0" algn="ctr">
              <a:buNone/>
              <a:defRPr/>
            </a:pPr>
            <a:r>
              <a:rPr kumimoji="0" lang="en-US" b="1" i="0" u="none" strike="noStrike" kern="1200" cap="none" spc="0" normalizeH="0" baseline="0" noProof="0" dirty="0">
                <a:ln>
                  <a:noFill/>
                </a:ln>
                <a:solidFill>
                  <a:srgbClr val="008797"/>
                </a:solidFill>
                <a:effectLst/>
                <a:uLnTx/>
                <a:uFillTx/>
                <a:latin typeface="Segoe UI"/>
                <a:ea typeface="+mn-ea"/>
                <a:cs typeface="Segoe UI"/>
              </a:rPr>
              <a:t>Sherry Daker, PharmD, MHA</a:t>
            </a:r>
            <a:endParaRPr kumimoji="0" lang="en-US" b="1"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None/>
              <a:tabLst/>
              <a:defRPr/>
            </a:pPr>
            <a:r>
              <a:rPr lang="en-US" dirty="0">
                <a:solidFill>
                  <a:srgbClr val="061F57"/>
                </a:solidFill>
                <a:latin typeface="Segoe UI"/>
                <a:ea typeface="+mn-lt"/>
                <a:cs typeface="Calibri" panose="020F0502020204030204"/>
                <a:hlinkClick r:id="rId4"/>
              </a:rPr>
              <a:t>Sherry.Daker</a:t>
            </a:r>
            <a:r>
              <a:rPr kumimoji="0" lang="en-US" b="0" i="0" u="none" strike="noStrike" kern="1200" cap="none" spc="0" normalizeH="0" baseline="0" noProof="0" dirty="0">
                <a:ln>
                  <a:noFill/>
                </a:ln>
                <a:solidFill>
                  <a:srgbClr val="061F57"/>
                </a:solidFill>
                <a:effectLst/>
                <a:uLnTx/>
                <a:uFillTx/>
                <a:latin typeface="Segoe UI"/>
                <a:ea typeface="+mn-lt"/>
                <a:cs typeface="Calibri" panose="020F0502020204030204"/>
                <a:hlinkClick r:id="rId4"/>
              </a:rPr>
              <a:t>@ihs.gov</a:t>
            </a:r>
            <a:r>
              <a:rPr kumimoji="0" lang="en-US" b="0" i="0" u="none" strike="noStrike" kern="1200" cap="none" spc="0" normalizeH="0" baseline="0" noProof="0" dirty="0">
                <a:ln>
                  <a:noFill/>
                </a:ln>
                <a:solidFill>
                  <a:srgbClr val="061F57"/>
                </a:solidFill>
                <a:effectLst/>
                <a:uLnTx/>
                <a:uFillTx/>
                <a:latin typeface="Segoe UI"/>
                <a:ea typeface="+mn-lt"/>
                <a:cs typeface="Calibri" panose="020F0502020204030204"/>
              </a:rPr>
              <a:t> </a:t>
            </a:r>
            <a:endParaRPr kumimoji="0" lang="en-US" sz="4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marL="0" marR="0" lvl="0" indent="0" algn="ctr"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0000"/>
              </a:solidFill>
              <a:effectLst/>
              <a:uLnTx/>
              <a:uFillTx/>
              <a:latin typeface="Segoe UI"/>
              <a:ea typeface="+mn-ea"/>
              <a:cs typeface="Calibri"/>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0000"/>
              </a:solidFill>
              <a:effectLst/>
              <a:uLnTx/>
              <a:uFillTx/>
              <a:latin typeface="Segoe UI"/>
              <a:ea typeface="+mn-ea"/>
              <a:cs typeface="Calibri"/>
            </a:endParaRPr>
          </a:p>
          <a:p>
            <a:pPr marL="457200" marR="0" lvl="0" indent="-4572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Calibri"/>
            </a:endParaRPr>
          </a:p>
        </p:txBody>
      </p:sp>
      <p:pic>
        <p:nvPicPr>
          <p:cNvPr id="7" name="Picture 6">
            <a:extLst>
              <a:ext uri="{FF2B5EF4-FFF2-40B4-BE49-F238E27FC236}">
                <a16:creationId xmlns:a16="http://schemas.microsoft.com/office/drawing/2014/main" id="{AC95767F-1004-82BE-3FB9-3B68B8D3211A}"/>
              </a:ext>
            </a:extLst>
          </p:cNvPr>
          <p:cNvPicPr>
            <a:picLocks noChangeAspect="1"/>
          </p:cNvPicPr>
          <p:nvPr/>
        </p:nvPicPr>
        <p:blipFill rotWithShape="1">
          <a:blip r:embed="rId5"/>
          <a:srcRect l="58946" t="28977" r="36313" b="59342"/>
          <a:stretch/>
        </p:blipFill>
        <p:spPr>
          <a:xfrm>
            <a:off x="4336894" y="2207873"/>
            <a:ext cx="395344" cy="513707"/>
          </a:xfrm>
          <a:prstGeom prst="rect">
            <a:avLst/>
          </a:prstGeom>
        </p:spPr>
      </p:pic>
    </p:spTree>
    <p:extLst>
      <p:ext uri="{BB962C8B-B14F-4D97-AF65-F5344CB8AC3E}">
        <p14:creationId xmlns:p14="http://schemas.microsoft.com/office/powerpoint/2010/main" val="213137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7C9B28-C8DA-4636-814B-F14D9E604179}"/>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Segoe UI" panose="020B0502040204020203" pitchFamily="34" charset="0"/>
                <a:cs typeface="Segoe UI" panose="020B0502040204020203" pitchFamily="34" charset="0"/>
              </a:rPr>
              <a:t>Child Abuse Prevention and Treatment Act (CAPTA) </a:t>
            </a:r>
            <a:endParaRPr kumimoji="0" lang="en-US" sz="4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 name="Rectangle 5">
            <a:extLst>
              <a:ext uri="{FF2B5EF4-FFF2-40B4-BE49-F238E27FC236}">
                <a16:creationId xmlns:a16="http://schemas.microsoft.com/office/drawing/2014/main" id="{D2792662-C4C0-49B2-945D-9D6C5CC5A498}"/>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BE860E56-FBBA-182A-661D-9294E4F25701}"/>
              </a:ext>
            </a:extLst>
          </p:cNvPr>
          <p:cNvSpPr txBox="1">
            <a:spLocks/>
          </p:cNvSpPr>
          <p:nvPr/>
        </p:nvSpPr>
        <p:spPr>
          <a:xfrm>
            <a:off x="178677" y="1767964"/>
            <a:ext cx="5703963" cy="4515157"/>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a:defRPr/>
            </a:pPr>
            <a:r>
              <a:rPr kumimoji="0" lang="en-US" sz="3300" b="0" i="0" u="none" strike="noStrike" kern="1200" cap="none" spc="0" normalizeH="0" baseline="0" noProof="0" dirty="0">
                <a:ln>
                  <a:noFill/>
                </a:ln>
                <a:solidFill>
                  <a:srgbClr val="061F57"/>
                </a:solidFill>
                <a:effectLst/>
                <a:uLnTx/>
                <a:uFillTx/>
                <a:latin typeface="Segoe UI"/>
                <a:ea typeface="+mn-lt"/>
                <a:cs typeface="Calibri" panose="020F0502020204030204"/>
              </a:rPr>
              <a:t>Federal law enacted in 1974</a:t>
            </a:r>
          </a:p>
          <a:p>
            <a:pPr>
              <a:defRPr/>
            </a:pPr>
            <a:endParaRPr kumimoji="0" lang="en-US" sz="33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a:defRPr/>
            </a:pPr>
            <a:r>
              <a:rPr kumimoji="0" lang="en-US" sz="3300" b="0" i="0" u="none" strike="noStrike" kern="1200" cap="none" spc="0" normalizeH="0" baseline="0" noProof="0" dirty="0">
                <a:ln>
                  <a:noFill/>
                </a:ln>
                <a:solidFill>
                  <a:srgbClr val="061F57"/>
                </a:solidFill>
                <a:effectLst/>
                <a:uLnTx/>
                <a:uFillTx/>
                <a:latin typeface="Segoe UI"/>
                <a:ea typeface="+mn-lt"/>
                <a:cs typeface="Calibri" panose="020F0502020204030204"/>
              </a:rPr>
              <a:t>Goal: provide services and supports for infants with prenatal exposure, those experiencing substance use disorders and their families</a:t>
            </a:r>
          </a:p>
          <a:p>
            <a:pPr>
              <a:defRPr/>
            </a:pPr>
            <a:endParaRPr kumimoji="0" lang="en-US" sz="33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a:defRPr/>
            </a:pPr>
            <a:r>
              <a:rPr kumimoji="0" lang="en-US" sz="3300" b="0" i="0" u="none" strike="noStrike" kern="1200" cap="none" spc="0" normalizeH="0" baseline="0" noProof="0" dirty="0">
                <a:ln>
                  <a:noFill/>
                </a:ln>
                <a:solidFill>
                  <a:srgbClr val="061F57"/>
                </a:solidFill>
                <a:effectLst/>
                <a:uLnTx/>
                <a:uFillTx/>
                <a:latin typeface="Segoe UI"/>
                <a:ea typeface="+mn-lt"/>
                <a:cs typeface="Calibri" panose="020F0502020204030204"/>
              </a:rPr>
              <a:t>Family focused plan to meet the needs of parent(s), infant(s), families </a:t>
            </a:r>
          </a:p>
          <a:p>
            <a:pPr>
              <a:defRPr/>
            </a:pPr>
            <a:endParaRPr kumimoji="0" lang="en-US" sz="33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a:defRPr/>
            </a:pPr>
            <a:endParaRPr kumimoji="0" lang="en-US" sz="33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a:defRPr/>
            </a:pPr>
            <a:endParaRPr kumimoji="0" lang="en-US" sz="33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500" dirty="0">
              <a:solidFill>
                <a:srgbClr val="061F57"/>
              </a:solidFill>
              <a:latin typeface="Segoe UI"/>
              <a:ea typeface="+mn-lt"/>
              <a:cs typeface="Calibri" panose="020F0502020204030204"/>
            </a:endParaRPr>
          </a:p>
          <a:p>
            <a:pPr lvl="1">
              <a:spcBef>
                <a:spcPts val="1000"/>
              </a:spcBef>
              <a:defRPr/>
            </a:pPr>
            <a:endParaRPr kumimoji="0" lang="en-US" sz="25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300" b="0" i="0" u="none" strike="noStrike" kern="1200" cap="none" spc="0" normalizeH="0" baseline="0" noProof="0" dirty="0">
              <a:ln>
                <a:noFill/>
              </a:ln>
              <a:solidFill>
                <a:srgbClr val="4E4F18"/>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solidFill>
              <a:effectLst/>
              <a:uLnTx/>
              <a:uFillTx/>
              <a:latin typeface="Segoe UI"/>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solidFill>
              <a:effectLst/>
              <a:uLnTx/>
              <a:uFillTx/>
              <a:latin typeface="Segoe U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Segoe UI"/>
              <a:ea typeface="+mn-ea"/>
              <a:cs typeface="Calibri"/>
            </a:endParaRPr>
          </a:p>
        </p:txBody>
      </p:sp>
      <p:grpSp>
        <p:nvGrpSpPr>
          <p:cNvPr id="2" name="object 3">
            <a:extLst>
              <a:ext uri="{FF2B5EF4-FFF2-40B4-BE49-F238E27FC236}">
                <a16:creationId xmlns:a16="http://schemas.microsoft.com/office/drawing/2014/main" id="{D1D31EED-B95F-C9B3-D081-3FFD2AF9EA38}"/>
              </a:ext>
            </a:extLst>
          </p:cNvPr>
          <p:cNvGrpSpPr/>
          <p:nvPr/>
        </p:nvGrpSpPr>
        <p:grpSpPr>
          <a:xfrm>
            <a:off x="4763" y="1481200"/>
            <a:ext cx="12187555" cy="47625"/>
            <a:chOff x="4763" y="1481200"/>
            <a:chExt cx="12187555" cy="47625"/>
          </a:xfrm>
        </p:grpSpPr>
        <p:sp>
          <p:nvSpPr>
            <p:cNvPr id="3" name="object 4">
              <a:extLst>
                <a:ext uri="{FF2B5EF4-FFF2-40B4-BE49-F238E27FC236}">
                  <a16:creationId xmlns:a16="http://schemas.microsoft.com/office/drawing/2014/main" id="{E55FB140-A68F-197F-ABA2-A3B0840B9D6D}"/>
                </a:ext>
              </a:extLst>
            </p:cNvPr>
            <p:cNvSpPr/>
            <p:nvPr/>
          </p:nvSpPr>
          <p:spPr>
            <a:xfrm>
              <a:off x="4763" y="1481200"/>
              <a:ext cx="12187555" cy="47625"/>
            </a:xfrm>
            <a:custGeom>
              <a:avLst/>
              <a:gdLst/>
              <a:ahLst/>
              <a:cxnLst/>
              <a:rect l="l" t="t" r="r" b="b"/>
              <a:pathLst>
                <a:path w="12187555" h="47625">
                  <a:moveTo>
                    <a:pt x="0" y="47625"/>
                  </a:moveTo>
                  <a:lnTo>
                    <a:pt x="12187236" y="47625"/>
                  </a:lnTo>
                  <a:lnTo>
                    <a:pt x="12187236" y="0"/>
                  </a:lnTo>
                  <a:lnTo>
                    <a:pt x="0" y="0"/>
                  </a:lnTo>
                  <a:lnTo>
                    <a:pt x="0" y="47625"/>
                  </a:lnTo>
                  <a:close/>
                </a:path>
              </a:pathLst>
            </a:custGeom>
            <a:solidFill>
              <a:srgbClr val="008696"/>
            </a:solidFill>
          </p:spPr>
          <p:txBody>
            <a:bodyPr wrap="square" lIns="0" tIns="0" rIns="0" bIns="0" rtlCol="0"/>
            <a:lstStyle/>
            <a:p>
              <a:endParaRPr/>
            </a:p>
          </p:txBody>
        </p:sp>
        <p:sp>
          <p:nvSpPr>
            <p:cNvPr id="5" name="object 5">
              <a:extLst>
                <a:ext uri="{FF2B5EF4-FFF2-40B4-BE49-F238E27FC236}">
                  <a16:creationId xmlns:a16="http://schemas.microsoft.com/office/drawing/2014/main" id="{CE84CDD6-6198-12CE-891E-841126F1E755}"/>
                </a:ext>
              </a:extLst>
            </p:cNvPr>
            <p:cNvSpPr/>
            <p:nvPr/>
          </p:nvSpPr>
          <p:spPr>
            <a:xfrm>
              <a:off x="4763" y="1481200"/>
              <a:ext cx="12187555" cy="47625"/>
            </a:xfrm>
            <a:custGeom>
              <a:avLst/>
              <a:gdLst/>
              <a:ahLst/>
              <a:cxnLst/>
              <a:rect l="l" t="t" r="r" b="b"/>
              <a:pathLst>
                <a:path w="12187555" h="47625">
                  <a:moveTo>
                    <a:pt x="0" y="47625"/>
                  </a:moveTo>
                  <a:lnTo>
                    <a:pt x="12187236" y="47625"/>
                  </a:lnTo>
                </a:path>
                <a:path w="12187555" h="47625">
                  <a:moveTo>
                    <a:pt x="12187236" y="0"/>
                  </a:moveTo>
                  <a:lnTo>
                    <a:pt x="0" y="0"/>
                  </a:lnTo>
                  <a:lnTo>
                    <a:pt x="0" y="47625"/>
                  </a:lnTo>
                </a:path>
              </a:pathLst>
            </a:custGeom>
            <a:ln w="9534">
              <a:solidFill>
                <a:srgbClr val="008696"/>
              </a:solidFill>
            </a:ln>
          </p:spPr>
          <p:txBody>
            <a:bodyPr wrap="square" lIns="0" tIns="0" rIns="0" bIns="0" rtlCol="0"/>
            <a:lstStyle/>
            <a:p>
              <a:endParaRPr/>
            </a:p>
          </p:txBody>
        </p:sp>
      </p:grpSp>
      <p:pic>
        <p:nvPicPr>
          <p:cNvPr id="10" name="Picture Placeholder 49">
            <a:extLst>
              <a:ext uri="{FF2B5EF4-FFF2-40B4-BE49-F238E27FC236}">
                <a16:creationId xmlns:a16="http://schemas.microsoft.com/office/drawing/2014/main" id="{364F5A8F-9374-0EDA-56B8-36A95990AC01}"/>
              </a:ext>
            </a:extLst>
          </p:cNvPr>
          <p:cNvPicPr>
            <a:picLocks noChangeAspect="1"/>
          </p:cNvPicPr>
          <p:nvPr/>
        </p:nvPicPr>
        <p:blipFill>
          <a:blip r:embed="rId3"/>
          <a:srcRect l="21368" r="21368"/>
          <a:stretch>
            <a:fillRect/>
          </a:stretch>
        </p:blipFill>
        <p:spPr>
          <a:xfrm>
            <a:off x="6095999" y="1628559"/>
            <a:ext cx="5703964" cy="5229441"/>
          </a:xfrm>
          <a:prstGeom prst="rect">
            <a:avLst/>
          </a:prstGeom>
        </p:spPr>
      </p:pic>
    </p:spTree>
    <p:extLst>
      <p:ext uri="{BB962C8B-B14F-4D97-AF65-F5344CB8AC3E}">
        <p14:creationId xmlns:p14="http://schemas.microsoft.com/office/powerpoint/2010/main" val="1573093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7C9B28-C8DA-4636-814B-F14D9E604179}"/>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Segoe UI" panose="020B0502040204020203" pitchFamily="34" charset="0"/>
                <a:cs typeface="Segoe UI" panose="020B0502040204020203" pitchFamily="34" charset="0"/>
              </a:rPr>
              <a:t>Notifying vs Reporting </a:t>
            </a:r>
            <a:br>
              <a:rPr lang="en-US" sz="4800" b="1" dirty="0">
                <a:solidFill>
                  <a:prstClr val="white"/>
                </a:solidFill>
                <a:latin typeface="Segoe UI" panose="020B0502040204020203" pitchFamily="34" charset="0"/>
                <a:cs typeface="Segoe UI" panose="020B0502040204020203" pitchFamily="34" charset="0"/>
              </a:rPr>
            </a:br>
            <a:r>
              <a:rPr lang="en-US" sz="4800" b="1" dirty="0">
                <a:solidFill>
                  <a:prstClr val="white"/>
                </a:solidFill>
                <a:latin typeface="Segoe UI" panose="020B0502040204020203" pitchFamily="34" charset="0"/>
                <a:cs typeface="Segoe UI" panose="020B0502040204020203" pitchFamily="34" charset="0"/>
              </a:rPr>
              <a:t>to Child Protective Services</a:t>
            </a:r>
            <a:endParaRPr kumimoji="0" lang="en-US" sz="4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 name="Rectangle 5">
            <a:extLst>
              <a:ext uri="{FF2B5EF4-FFF2-40B4-BE49-F238E27FC236}">
                <a16:creationId xmlns:a16="http://schemas.microsoft.com/office/drawing/2014/main" id="{D2792662-C4C0-49B2-945D-9D6C5CC5A498}"/>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BE860E56-FBBA-182A-661D-9294E4F25701}"/>
              </a:ext>
            </a:extLst>
          </p:cNvPr>
          <p:cNvSpPr txBox="1">
            <a:spLocks/>
          </p:cNvSpPr>
          <p:nvPr/>
        </p:nvSpPr>
        <p:spPr>
          <a:xfrm>
            <a:off x="1452181" y="1515364"/>
            <a:ext cx="4774682" cy="5163608"/>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a:lnSpc>
                <a:spcPct val="110000"/>
              </a:lnSpc>
              <a:defRPr/>
            </a:pPr>
            <a:r>
              <a:rPr kumimoji="0" lang="en-US" sz="3300" b="0" i="0" u="none" strike="noStrike" kern="1200" cap="none" spc="0" normalizeH="0" baseline="0" noProof="0" dirty="0">
                <a:ln>
                  <a:noFill/>
                </a:ln>
                <a:solidFill>
                  <a:srgbClr val="061F57"/>
                </a:solidFill>
                <a:effectLst/>
                <a:uLnTx/>
                <a:uFillTx/>
                <a:latin typeface="Segoe UI"/>
                <a:ea typeface="+mn-lt"/>
                <a:cs typeface="Calibri" panose="020F0502020204030204"/>
              </a:rPr>
              <a:t>Substance exposed infant </a:t>
            </a:r>
            <a:r>
              <a:rPr kumimoji="0" lang="en-US" sz="3300" b="0" i="0" u="sng" strike="noStrike" kern="1200" cap="none" spc="0" normalizeH="0" baseline="0" noProof="0" dirty="0">
                <a:ln>
                  <a:noFill/>
                </a:ln>
                <a:solidFill>
                  <a:srgbClr val="061F57"/>
                </a:solidFill>
                <a:effectLst/>
                <a:uLnTx/>
                <a:uFillTx/>
                <a:latin typeface="Segoe UI"/>
                <a:ea typeface="+mn-lt"/>
                <a:cs typeface="Calibri" panose="020F0502020204030204"/>
              </a:rPr>
              <a:t>notification</a:t>
            </a:r>
            <a:r>
              <a:rPr kumimoji="0" lang="en-US" sz="3300" b="0" i="0" u="none" strike="noStrike" kern="1200" cap="none" spc="0" normalizeH="0" baseline="0" noProof="0" dirty="0">
                <a:ln>
                  <a:noFill/>
                </a:ln>
                <a:solidFill>
                  <a:srgbClr val="061F57"/>
                </a:solidFill>
                <a:effectLst/>
                <a:uLnTx/>
                <a:uFillTx/>
                <a:latin typeface="Segoe UI"/>
                <a:ea typeface="+mn-lt"/>
                <a:cs typeface="Calibri" panose="020F0502020204030204"/>
              </a:rPr>
              <a:t> is required by CAPTA</a:t>
            </a:r>
          </a:p>
          <a:p>
            <a:pPr>
              <a:lnSpc>
                <a:spcPct val="110000"/>
              </a:lnSpc>
              <a:defRPr/>
            </a:pPr>
            <a:endParaRPr kumimoji="0" lang="en-US" sz="33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a:lnSpc>
                <a:spcPct val="110000"/>
              </a:lnSpc>
              <a:defRPr/>
            </a:pPr>
            <a:r>
              <a:rPr kumimoji="0" lang="en-US" sz="3300" b="0" i="0" u="none" strike="noStrike" kern="1200" cap="none" spc="0" normalizeH="0" baseline="0" noProof="0" dirty="0">
                <a:ln>
                  <a:noFill/>
                </a:ln>
                <a:solidFill>
                  <a:srgbClr val="061F57"/>
                </a:solidFill>
                <a:effectLst/>
                <a:uLnTx/>
                <a:uFillTx/>
                <a:latin typeface="Segoe UI"/>
                <a:ea typeface="+mn-lt"/>
                <a:cs typeface="Calibri" panose="020F0502020204030204"/>
              </a:rPr>
              <a:t>Consider notifying (and not reporting) if the individual experiencing an SUD is stable and engaged in treatment </a:t>
            </a:r>
          </a:p>
          <a:p>
            <a:pPr>
              <a:lnSpc>
                <a:spcPct val="110000"/>
              </a:lnSpc>
              <a:defRPr/>
            </a:pPr>
            <a:endParaRPr kumimoji="0" lang="en-US" sz="33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a:lnSpc>
                <a:spcPct val="110000"/>
              </a:lnSpc>
              <a:defRPr/>
            </a:pPr>
            <a:r>
              <a:rPr kumimoji="0" lang="en-US" sz="3300" b="0" i="0" u="none" strike="noStrike" kern="1200" cap="none" spc="0" normalizeH="0" baseline="0" noProof="0" dirty="0">
                <a:ln>
                  <a:noFill/>
                </a:ln>
                <a:solidFill>
                  <a:srgbClr val="061F57"/>
                </a:solidFill>
                <a:effectLst/>
                <a:uLnTx/>
                <a:uFillTx/>
                <a:latin typeface="Segoe UI"/>
                <a:ea typeface="+mn-lt"/>
                <a:cs typeface="Calibri" panose="020F0502020204030204"/>
              </a:rPr>
              <a:t>Visit childwelfare.gov/state-resources to learn more about your state’s policies</a:t>
            </a:r>
          </a:p>
          <a:p>
            <a:pPr>
              <a:lnSpc>
                <a:spcPct val="110000"/>
              </a:lnSpc>
              <a:defRPr/>
            </a:pPr>
            <a:endParaRPr kumimoji="0" lang="en-US" sz="33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a:lnSpc>
                <a:spcPct val="110000"/>
              </a:lnSpc>
              <a:defRPr/>
            </a:pPr>
            <a:endParaRPr kumimoji="0" lang="en-US" sz="33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lvl="1">
              <a:spcBef>
                <a:spcPts val="1000"/>
              </a:spcBef>
              <a:defRPr/>
            </a:pPr>
            <a:endParaRPr lang="en-US" sz="2500" dirty="0">
              <a:solidFill>
                <a:srgbClr val="061F57"/>
              </a:solidFill>
              <a:latin typeface="Segoe UI"/>
              <a:ea typeface="+mn-lt"/>
              <a:cs typeface="Calibri" panose="020F0502020204030204"/>
            </a:endParaRPr>
          </a:p>
          <a:p>
            <a:pPr lvl="1">
              <a:spcBef>
                <a:spcPts val="1000"/>
              </a:spcBef>
              <a:defRPr/>
            </a:pPr>
            <a:endParaRPr kumimoji="0" lang="en-US" sz="25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300" b="0" i="0" u="none" strike="noStrike" kern="1200" cap="none" spc="0" normalizeH="0" baseline="0" noProof="0" dirty="0">
              <a:ln>
                <a:noFill/>
              </a:ln>
              <a:solidFill>
                <a:srgbClr val="4E4F18"/>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solidFill>
              <a:effectLst/>
              <a:uLnTx/>
              <a:uFillTx/>
              <a:latin typeface="Segoe UI"/>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solidFill>
              <a:effectLst/>
              <a:uLnTx/>
              <a:uFillTx/>
              <a:latin typeface="Segoe U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Segoe UI"/>
              <a:ea typeface="+mn-ea"/>
              <a:cs typeface="Calibri"/>
            </a:endParaRPr>
          </a:p>
        </p:txBody>
      </p:sp>
      <p:grpSp>
        <p:nvGrpSpPr>
          <p:cNvPr id="2" name="object 3">
            <a:extLst>
              <a:ext uri="{FF2B5EF4-FFF2-40B4-BE49-F238E27FC236}">
                <a16:creationId xmlns:a16="http://schemas.microsoft.com/office/drawing/2014/main" id="{D1D31EED-B95F-C9B3-D081-3FFD2AF9EA38}"/>
              </a:ext>
            </a:extLst>
          </p:cNvPr>
          <p:cNvGrpSpPr/>
          <p:nvPr/>
        </p:nvGrpSpPr>
        <p:grpSpPr>
          <a:xfrm>
            <a:off x="4763" y="1481200"/>
            <a:ext cx="12187555" cy="47625"/>
            <a:chOff x="4763" y="1481200"/>
            <a:chExt cx="12187555" cy="47625"/>
          </a:xfrm>
        </p:grpSpPr>
        <p:sp>
          <p:nvSpPr>
            <p:cNvPr id="3" name="object 4">
              <a:extLst>
                <a:ext uri="{FF2B5EF4-FFF2-40B4-BE49-F238E27FC236}">
                  <a16:creationId xmlns:a16="http://schemas.microsoft.com/office/drawing/2014/main" id="{E55FB140-A68F-197F-ABA2-A3B0840B9D6D}"/>
                </a:ext>
              </a:extLst>
            </p:cNvPr>
            <p:cNvSpPr/>
            <p:nvPr/>
          </p:nvSpPr>
          <p:spPr>
            <a:xfrm>
              <a:off x="4763" y="1481200"/>
              <a:ext cx="12187555" cy="47625"/>
            </a:xfrm>
            <a:custGeom>
              <a:avLst/>
              <a:gdLst/>
              <a:ahLst/>
              <a:cxnLst/>
              <a:rect l="l" t="t" r="r" b="b"/>
              <a:pathLst>
                <a:path w="12187555" h="47625">
                  <a:moveTo>
                    <a:pt x="0" y="47625"/>
                  </a:moveTo>
                  <a:lnTo>
                    <a:pt x="12187236" y="47625"/>
                  </a:lnTo>
                  <a:lnTo>
                    <a:pt x="12187236" y="0"/>
                  </a:lnTo>
                  <a:lnTo>
                    <a:pt x="0" y="0"/>
                  </a:lnTo>
                  <a:lnTo>
                    <a:pt x="0" y="47625"/>
                  </a:lnTo>
                  <a:close/>
                </a:path>
              </a:pathLst>
            </a:custGeom>
            <a:solidFill>
              <a:srgbClr val="008696"/>
            </a:solidFill>
          </p:spPr>
          <p:txBody>
            <a:bodyPr wrap="square" lIns="0" tIns="0" rIns="0" bIns="0" rtlCol="0"/>
            <a:lstStyle/>
            <a:p>
              <a:endParaRPr/>
            </a:p>
          </p:txBody>
        </p:sp>
        <p:sp>
          <p:nvSpPr>
            <p:cNvPr id="5" name="object 5">
              <a:extLst>
                <a:ext uri="{FF2B5EF4-FFF2-40B4-BE49-F238E27FC236}">
                  <a16:creationId xmlns:a16="http://schemas.microsoft.com/office/drawing/2014/main" id="{CE84CDD6-6198-12CE-891E-841126F1E755}"/>
                </a:ext>
              </a:extLst>
            </p:cNvPr>
            <p:cNvSpPr/>
            <p:nvPr/>
          </p:nvSpPr>
          <p:spPr>
            <a:xfrm>
              <a:off x="4763" y="1481200"/>
              <a:ext cx="12187555" cy="47625"/>
            </a:xfrm>
            <a:custGeom>
              <a:avLst/>
              <a:gdLst/>
              <a:ahLst/>
              <a:cxnLst/>
              <a:rect l="l" t="t" r="r" b="b"/>
              <a:pathLst>
                <a:path w="12187555" h="47625">
                  <a:moveTo>
                    <a:pt x="0" y="47625"/>
                  </a:moveTo>
                  <a:lnTo>
                    <a:pt x="12187236" y="47625"/>
                  </a:lnTo>
                </a:path>
                <a:path w="12187555" h="47625">
                  <a:moveTo>
                    <a:pt x="12187236" y="0"/>
                  </a:moveTo>
                  <a:lnTo>
                    <a:pt x="0" y="0"/>
                  </a:lnTo>
                  <a:lnTo>
                    <a:pt x="0" y="47625"/>
                  </a:lnTo>
                </a:path>
              </a:pathLst>
            </a:custGeom>
            <a:ln w="9534">
              <a:solidFill>
                <a:srgbClr val="008696"/>
              </a:solidFill>
            </a:ln>
          </p:spPr>
          <p:txBody>
            <a:bodyPr wrap="square" lIns="0" tIns="0" rIns="0" bIns="0" rtlCol="0"/>
            <a:lstStyle/>
            <a:p>
              <a:endParaRPr/>
            </a:p>
          </p:txBody>
        </p:sp>
      </p:grpSp>
      <p:graphicFrame>
        <p:nvGraphicFramePr>
          <p:cNvPr id="7" name="Diagram 6">
            <a:extLst>
              <a:ext uri="{FF2B5EF4-FFF2-40B4-BE49-F238E27FC236}">
                <a16:creationId xmlns:a16="http://schemas.microsoft.com/office/drawing/2014/main" id="{BD4EB963-9A0D-6899-1F83-764673F3FFF7}"/>
              </a:ext>
            </a:extLst>
          </p:cNvPr>
          <p:cNvGraphicFramePr/>
          <p:nvPr>
            <p:extLst>
              <p:ext uri="{D42A27DB-BD31-4B8C-83A1-F6EECF244321}">
                <p14:modId xmlns:p14="http://schemas.microsoft.com/office/powerpoint/2010/main" val="2683471044"/>
              </p:ext>
            </p:extLst>
          </p:nvPr>
        </p:nvGraphicFramePr>
        <p:xfrm>
          <a:off x="6226863" y="2280582"/>
          <a:ext cx="5656162" cy="3808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object 6">
            <a:extLst>
              <a:ext uri="{FF2B5EF4-FFF2-40B4-BE49-F238E27FC236}">
                <a16:creationId xmlns:a16="http://schemas.microsoft.com/office/drawing/2014/main" id="{459BDC47-5120-3D2C-82CE-5C2CE03D29D8}"/>
              </a:ext>
            </a:extLst>
          </p:cNvPr>
          <p:cNvPicPr/>
          <p:nvPr/>
        </p:nvPicPr>
        <p:blipFill rotWithShape="1">
          <a:blip r:embed="rId8" cstate="print"/>
          <a:srcRect r="58297"/>
          <a:stretch/>
        </p:blipFill>
        <p:spPr>
          <a:xfrm>
            <a:off x="61901" y="1119309"/>
            <a:ext cx="1390279" cy="5981697"/>
          </a:xfrm>
          <a:prstGeom prst="rect">
            <a:avLst/>
          </a:prstGeom>
        </p:spPr>
      </p:pic>
    </p:spTree>
    <p:extLst>
      <p:ext uri="{BB962C8B-B14F-4D97-AF65-F5344CB8AC3E}">
        <p14:creationId xmlns:p14="http://schemas.microsoft.com/office/powerpoint/2010/main" val="4172501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7C9B28-C8DA-4636-814B-F14D9E604179}"/>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Segoe UI" panose="020B0502040204020203" pitchFamily="34" charset="0"/>
                <a:cs typeface="Segoe UI" panose="020B0502040204020203" pitchFamily="34" charset="0"/>
              </a:rPr>
              <a:t>Key Values</a:t>
            </a:r>
            <a:endParaRPr kumimoji="0" lang="en-US" sz="4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 name="Rectangle 5">
            <a:extLst>
              <a:ext uri="{FF2B5EF4-FFF2-40B4-BE49-F238E27FC236}">
                <a16:creationId xmlns:a16="http://schemas.microsoft.com/office/drawing/2014/main" id="{D2792662-C4C0-49B2-945D-9D6C5CC5A498}"/>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BE860E56-FBBA-182A-661D-9294E4F25701}"/>
              </a:ext>
            </a:extLst>
          </p:cNvPr>
          <p:cNvSpPr txBox="1">
            <a:spLocks/>
          </p:cNvSpPr>
          <p:nvPr/>
        </p:nvSpPr>
        <p:spPr>
          <a:xfrm>
            <a:off x="1602868" y="2006600"/>
            <a:ext cx="10309732" cy="4508500"/>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514350" indent="-514350">
              <a:lnSpc>
                <a:spcPct val="110000"/>
              </a:lnSpc>
              <a:buFont typeface="+mj-lt"/>
              <a:buAutoNum type="arabicPeriod"/>
              <a:defRPr/>
            </a:pPr>
            <a:r>
              <a:rPr lang="en-US" sz="3300" dirty="0">
                <a:solidFill>
                  <a:srgbClr val="061F57"/>
                </a:solidFill>
                <a:latin typeface="Segoe UI"/>
                <a:ea typeface="+mn-lt"/>
                <a:cs typeface="Calibri" panose="020F0502020204030204"/>
              </a:rPr>
              <a:t>Having SUD in pregnancy is not, by itself, child abuse or neglect. </a:t>
            </a:r>
          </a:p>
          <a:p>
            <a:pPr marL="514350" indent="-514350">
              <a:lnSpc>
                <a:spcPct val="110000"/>
              </a:lnSpc>
              <a:buFont typeface="+mj-lt"/>
              <a:buAutoNum type="arabicPeriod"/>
              <a:defRPr/>
            </a:pPr>
            <a:r>
              <a:rPr lang="en-US" sz="3300" dirty="0">
                <a:solidFill>
                  <a:srgbClr val="061F57"/>
                </a:solidFill>
                <a:latin typeface="Segoe UI"/>
                <a:ea typeface="+mn-lt"/>
                <a:cs typeface="Calibri" panose="020F0502020204030204"/>
              </a:rPr>
              <a:t>Criminalizing SUD in pregnancy is ineffective and harmful. </a:t>
            </a:r>
          </a:p>
          <a:p>
            <a:pPr marL="514350" indent="-514350">
              <a:lnSpc>
                <a:spcPct val="110000"/>
              </a:lnSpc>
              <a:buFont typeface="+mj-lt"/>
              <a:buAutoNum type="arabicPeriod"/>
              <a:defRPr/>
            </a:pPr>
            <a:r>
              <a:rPr lang="en-US" sz="3300" dirty="0">
                <a:solidFill>
                  <a:srgbClr val="061F57"/>
                </a:solidFill>
                <a:latin typeface="Segoe UI"/>
                <a:ea typeface="+mn-lt"/>
                <a:cs typeface="Calibri" panose="020F0502020204030204"/>
              </a:rPr>
              <a:t>Everyone has the right to effective treatment.</a:t>
            </a:r>
          </a:p>
          <a:p>
            <a:pPr marL="514350" indent="-514350">
              <a:lnSpc>
                <a:spcPct val="110000"/>
              </a:lnSpc>
              <a:buFont typeface="+mj-lt"/>
              <a:buAutoNum type="arabicPeriod"/>
              <a:defRPr/>
            </a:pPr>
            <a:r>
              <a:rPr lang="en-US" sz="3300" dirty="0">
                <a:solidFill>
                  <a:srgbClr val="061F57"/>
                </a:solidFill>
                <a:latin typeface="Segoe UI"/>
                <a:ea typeface="+mn-lt"/>
                <a:cs typeface="Calibri" panose="020F0502020204030204"/>
              </a:rPr>
              <a:t>Encourage prenatal care, treatment, and recovery support.</a:t>
            </a:r>
          </a:p>
          <a:p>
            <a:pPr lvl="1">
              <a:lnSpc>
                <a:spcPct val="110000"/>
              </a:lnSpc>
              <a:defRPr/>
            </a:pPr>
            <a:r>
              <a:rPr lang="en-US" sz="2900" dirty="0">
                <a:solidFill>
                  <a:srgbClr val="061F57"/>
                </a:solidFill>
                <a:latin typeface="Segoe UI"/>
                <a:ea typeface="+mn-lt"/>
                <a:cs typeface="Calibri" panose="020F0502020204030204"/>
              </a:rPr>
              <a:t>Barriers to access should be addressed, mitigated, and eliminated where possible.</a:t>
            </a:r>
          </a:p>
          <a:p>
            <a:pPr marL="514350" indent="-514350">
              <a:lnSpc>
                <a:spcPct val="110000"/>
              </a:lnSpc>
              <a:buFont typeface="+mj-lt"/>
              <a:buAutoNum type="arabicPeriod"/>
              <a:defRPr/>
            </a:pPr>
            <a:r>
              <a:rPr lang="en-US" sz="3300" dirty="0">
                <a:solidFill>
                  <a:srgbClr val="061F57"/>
                </a:solidFill>
                <a:latin typeface="Segoe UI"/>
                <a:ea typeface="+mn-lt"/>
                <a:cs typeface="Calibri" panose="020F0502020204030204"/>
              </a:rPr>
              <a:t>Improving effective communication and coordination of public health, criminal justice systems, treatment and early childhood systems can optimize outcomes and reduce disparities.</a:t>
            </a:r>
          </a:p>
          <a:p>
            <a:pPr>
              <a:lnSpc>
                <a:spcPct val="110000"/>
              </a:lnSpc>
              <a:defRPr/>
            </a:pPr>
            <a:endParaRPr kumimoji="0" lang="en-US" sz="33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a:lnSpc>
                <a:spcPct val="110000"/>
              </a:lnSpc>
              <a:defRPr/>
            </a:pPr>
            <a:endParaRPr kumimoji="0" lang="en-US" sz="33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lvl="1">
              <a:spcBef>
                <a:spcPts val="1000"/>
              </a:spcBef>
              <a:defRPr/>
            </a:pPr>
            <a:endParaRPr lang="en-US" sz="2500" dirty="0">
              <a:solidFill>
                <a:srgbClr val="061F57"/>
              </a:solidFill>
              <a:latin typeface="Segoe UI"/>
              <a:ea typeface="+mn-lt"/>
              <a:cs typeface="Calibri" panose="020F0502020204030204"/>
            </a:endParaRPr>
          </a:p>
          <a:p>
            <a:pPr lvl="1">
              <a:spcBef>
                <a:spcPts val="1000"/>
              </a:spcBef>
              <a:defRPr/>
            </a:pPr>
            <a:endParaRPr kumimoji="0" lang="en-US" sz="25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300" b="0" i="0" u="none" strike="noStrike" kern="1200" cap="none" spc="0" normalizeH="0" baseline="0" noProof="0" dirty="0">
              <a:ln>
                <a:noFill/>
              </a:ln>
              <a:solidFill>
                <a:srgbClr val="4E4F18"/>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solidFill>
              <a:effectLst/>
              <a:uLnTx/>
              <a:uFillTx/>
              <a:latin typeface="Segoe UI"/>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solidFill>
              <a:effectLst/>
              <a:uLnTx/>
              <a:uFillTx/>
              <a:latin typeface="Segoe U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Segoe UI"/>
              <a:ea typeface="+mn-ea"/>
              <a:cs typeface="Calibri"/>
            </a:endParaRPr>
          </a:p>
        </p:txBody>
      </p:sp>
      <p:grpSp>
        <p:nvGrpSpPr>
          <p:cNvPr id="2" name="object 3">
            <a:extLst>
              <a:ext uri="{FF2B5EF4-FFF2-40B4-BE49-F238E27FC236}">
                <a16:creationId xmlns:a16="http://schemas.microsoft.com/office/drawing/2014/main" id="{D1D31EED-B95F-C9B3-D081-3FFD2AF9EA38}"/>
              </a:ext>
            </a:extLst>
          </p:cNvPr>
          <p:cNvGrpSpPr/>
          <p:nvPr/>
        </p:nvGrpSpPr>
        <p:grpSpPr>
          <a:xfrm>
            <a:off x="4763" y="1481200"/>
            <a:ext cx="12187555" cy="47625"/>
            <a:chOff x="4763" y="1481200"/>
            <a:chExt cx="12187555" cy="47625"/>
          </a:xfrm>
        </p:grpSpPr>
        <p:sp>
          <p:nvSpPr>
            <p:cNvPr id="3" name="object 4">
              <a:extLst>
                <a:ext uri="{FF2B5EF4-FFF2-40B4-BE49-F238E27FC236}">
                  <a16:creationId xmlns:a16="http://schemas.microsoft.com/office/drawing/2014/main" id="{E55FB140-A68F-197F-ABA2-A3B0840B9D6D}"/>
                </a:ext>
              </a:extLst>
            </p:cNvPr>
            <p:cNvSpPr/>
            <p:nvPr/>
          </p:nvSpPr>
          <p:spPr>
            <a:xfrm>
              <a:off x="4763" y="1481200"/>
              <a:ext cx="12187555" cy="47625"/>
            </a:xfrm>
            <a:custGeom>
              <a:avLst/>
              <a:gdLst/>
              <a:ahLst/>
              <a:cxnLst/>
              <a:rect l="l" t="t" r="r" b="b"/>
              <a:pathLst>
                <a:path w="12187555" h="47625">
                  <a:moveTo>
                    <a:pt x="0" y="47625"/>
                  </a:moveTo>
                  <a:lnTo>
                    <a:pt x="12187236" y="47625"/>
                  </a:lnTo>
                  <a:lnTo>
                    <a:pt x="12187236" y="0"/>
                  </a:lnTo>
                  <a:lnTo>
                    <a:pt x="0" y="0"/>
                  </a:lnTo>
                  <a:lnTo>
                    <a:pt x="0" y="47625"/>
                  </a:lnTo>
                  <a:close/>
                </a:path>
              </a:pathLst>
            </a:custGeom>
            <a:solidFill>
              <a:srgbClr val="008696"/>
            </a:solidFill>
          </p:spPr>
          <p:txBody>
            <a:bodyPr wrap="square" lIns="0" tIns="0" rIns="0" bIns="0" rtlCol="0"/>
            <a:lstStyle/>
            <a:p>
              <a:endParaRPr/>
            </a:p>
          </p:txBody>
        </p:sp>
        <p:sp>
          <p:nvSpPr>
            <p:cNvPr id="5" name="object 5">
              <a:extLst>
                <a:ext uri="{FF2B5EF4-FFF2-40B4-BE49-F238E27FC236}">
                  <a16:creationId xmlns:a16="http://schemas.microsoft.com/office/drawing/2014/main" id="{CE84CDD6-6198-12CE-891E-841126F1E755}"/>
                </a:ext>
              </a:extLst>
            </p:cNvPr>
            <p:cNvSpPr/>
            <p:nvPr/>
          </p:nvSpPr>
          <p:spPr>
            <a:xfrm>
              <a:off x="4763" y="1481200"/>
              <a:ext cx="12187555" cy="47625"/>
            </a:xfrm>
            <a:custGeom>
              <a:avLst/>
              <a:gdLst/>
              <a:ahLst/>
              <a:cxnLst/>
              <a:rect l="l" t="t" r="r" b="b"/>
              <a:pathLst>
                <a:path w="12187555" h="47625">
                  <a:moveTo>
                    <a:pt x="0" y="47625"/>
                  </a:moveTo>
                  <a:lnTo>
                    <a:pt x="12187236" y="47625"/>
                  </a:lnTo>
                </a:path>
                <a:path w="12187555" h="47625">
                  <a:moveTo>
                    <a:pt x="12187236" y="0"/>
                  </a:moveTo>
                  <a:lnTo>
                    <a:pt x="0" y="0"/>
                  </a:lnTo>
                  <a:lnTo>
                    <a:pt x="0" y="47625"/>
                  </a:lnTo>
                </a:path>
              </a:pathLst>
            </a:custGeom>
            <a:ln w="9534">
              <a:solidFill>
                <a:srgbClr val="008696"/>
              </a:solidFill>
            </a:ln>
          </p:spPr>
          <p:txBody>
            <a:bodyPr wrap="square" lIns="0" tIns="0" rIns="0" bIns="0" rtlCol="0"/>
            <a:lstStyle/>
            <a:p>
              <a:endParaRPr/>
            </a:p>
          </p:txBody>
        </p:sp>
      </p:grpSp>
      <p:pic>
        <p:nvPicPr>
          <p:cNvPr id="11" name="object 6">
            <a:extLst>
              <a:ext uri="{FF2B5EF4-FFF2-40B4-BE49-F238E27FC236}">
                <a16:creationId xmlns:a16="http://schemas.microsoft.com/office/drawing/2014/main" id="{3D724A13-346F-CE6D-4EC9-9F1D3708B45F}"/>
              </a:ext>
            </a:extLst>
          </p:cNvPr>
          <p:cNvPicPr/>
          <p:nvPr/>
        </p:nvPicPr>
        <p:blipFill>
          <a:blip r:embed="rId3" cstate="print"/>
          <a:stretch>
            <a:fillRect/>
          </a:stretch>
        </p:blipFill>
        <p:spPr>
          <a:xfrm>
            <a:off x="0" y="1615077"/>
            <a:ext cx="1602868" cy="5242923"/>
          </a:xfrm>
          <a:prstGeom prst="rect">
            <a:avLst/>
          </a:prstGeom>
        </p:spPr>
      </p:pic>
    </p:spTree>
    <p:extLst>
      <p:ext uri="{BB962C8B-B14F-4D97-AF65-F5344CB8AC3E}">
        <p14:creationId xmlns:p14="http://schemas.microsoft.com/office/powerpoint/2010/main" val="715523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Framework</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5AE9B53-F97D-C9DA-E906-6F5FB29C80D1}"/>
              </a:ext>
            </a:extLst>
          </p:cNvPr>
          <p:cNvSpPr txBox="1">
            <a:spLocks/>
          </p:cNvSpPr>
          <p:nvPr/>
        </p:nvSpPr>
        <p:spPr>
          <a:xfrm>
            <a:off x="2374957" y="1941330"/>
            <a:ext cx="4828796" cy="45939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kumimoji="0" lang="en-US" sz="2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a:defRPr/>
            </a:pPr>
            <a:r>
              <a:rPr lang="en-US" sz="2400" dirty="0">
                <a:solidFill>
                  <a:srgbClr val="061F57"/>
                </a:solidFill>
                <a:latin typeface="Segoe UI"/>
                <a:ea typeface="+mn-lt"/>
                <a:cs typeface="Calibri" panose="020F0502020204030204"/>
              </a:rPr>
              <a:t>Prevention and treatment strategies for pregnant and parenting people with substance use disorders </a:t>
            </a:r>
          </a:p>
          <a:p>
            <a:pPr>
              <a:defRPr/>
            </a:pPr>
            <a:endParaRPr lang="en-US" sz="2400" dirty="0">
              <a:solidFill>
                <a:srgbClr val="061F57"/>
              </a:solidFill>
              <a:latin typeface="Segoe UI"/>
              <a:ea typeface="+mn-lt"/>
              <a:cs typeface="Calibri" panose="020F0502020204030204"/>
            </a:endParaRPr>
          </a:p>
          <a:p>
            <a:pPr>
              <a:defRPr/>
            </a:pPr>
            <a:r>
              <a:rPr lang="en-US" sz="2400" dirty="0">
                <a:solidFill>
                  <a:srgbClr val="061F57"/>
                </a:solidFill>
                <a:latin typeface="Segoe UI"/>
                <a:ea typeface="+mn-lt"/>
                <a:cs typeface="Calibri" panose="020F0502020204030204"/>
              </a:rPr>
              <a:t>Connect families to supports and services</a:t>
            </a:r>
          </a:p>
          <a:p>
            <a:pPr>
              <a:defRPr/>
            </a:pPr>
            <a:endParaRPr lang="en-US" sz="2400" dirty="0">
              <a:solidFill>
                <a:srgbClr val="061F57"/>
              </a:solidFill>
              <a:latin typeface="Segoe UI"/>
              <a:ea typeface="+mn-lt"/>
              <a:cs typeface="Calibri" panose="020F0502020204030204"/>
            </a:endParaRPr>
          </a:p>
          <a:p>
            <a:pPr>
              <a:defRPr/>
            </a:pPr>
            <a:r>
              <a:rPr lang="en-US" sz="2400" dirty="0">
                <a:solidFill>
                  <a:srgbClr val="061F57"/>
                </a:solidFill>
                <a:latin typeface="Segoe UI"/>
                <a:ea typeface="+mn-lt"/>
                <a:cs typeface="Calibri" panose="020F0502020204030204"/>
              </a:rPr>
              <a:t>Compassionate, culturally-responsive, trauma-informed care </a:t>
            </a:r>
          </a:p>
          <a:p>
            <a:pPr>
              <a:defRPr/>
            </a:pPr>
            <a:endParaRPr kumimoji="0" lang="en-US" sz="2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a:lnSpc>
                <a:spcPct val="80000"/>
              </a:lnSpc>
              <a:defRPr/>
            </a:pPr>
            <a:endParaRPr kumimoji="0" lang="en-US" sz="2000" b="0" i="0" u="none" strike="noStrike" kern="1200" cap="none" spc="0" normalizeH="0" baseline="0" noProof="0" dirty="0">
              <a:ln>
                <a:noFill/>
              </a:ln>
              <a:solidFill>
                <a:srgbClr val="000000"/>
              </a:solidFill>
              <a:effectLst/>
              <a:uLnTx/>
              <a:uFillTx/>
              <a:latin typeface="Segoe UI"/>
              <a:ea typeface="+mn-ea"/>
              <a:cs typeface="Calibri"/>
            </a:endParaRPr>
          </a:p>
          <a:p>
            <a:pPr>
              <a:defRPr/>
            </a:pPr>
            <a:endParaRPr kumimoji="0" lang="en-US" sz="2000" b="0" i="0" u="none" strike="noStrike" kern="1200" cap="none" spc="0" normalizeH="0" baseline="0" noProof="0" dirty="0">
              <a:ln>
                <a:noFill/>
              </a:ln>
              <a:solidFill>
                <a:srgbClr val="000000"/>
              </a:solidFill>
              <a:effectLst/>
              <a:uLnTx/>
              <a:uFillTx/>
              <a:latin typeface="Segoe U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Calibri"/>
            </a:endParaRPr>
          </a:p>
        </p:txBody>
      </p:sp>
      <p:pic>
        <p:nvPicPr>
          <p:cNvPr id="4" name="Picture 3" descr="A picture containing graphical user interface&#10;&#10;Description automatically generated">
            <a:extLst>
              <a:ext uri="{FF2B5EF4-FFF2-40B4-BE49-F238E27FC236}">
                <a16:creationId xmlns:a16="http://schemas.microsoft.com/office/drawing/2014/main" id="{FA40BCC9-3D00-B659-9255-4B29DDC1B70D}"/>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6" name="Picture Placeholder 8">
            <a:extLst>
              <a:ext uri="{FF2B5EF4-FFF2-40B4-BE49-F238E27FC236}">
                <a16:creationId xmlns:a16="http://schemas.microsoft.com/office/drawing/2014/main" id="{3279F25A-372D-4C03-A08B-2D4DFA79CA39}"/>
              </a:ext>
            </a:extLst>
          </p:cNvPr>
          <p:cNvPicPr>
            <a:picLocks noChangeAspect="1"/>
          </p:cNvPicPr>
          <p:nvPr/>
        </p:nvPicPr>
        <p:blipFill>
          <a:blip r:embed="rId4"/>
          <a:srcRect l="1415" r="1415"/>
          <a:stretch>
            <a:fillRect/>
          </a:stretch>
        </p:blipFill>
        <p:spPr>
          <a:xfrm>
            <a:off x="7203753" y="2026919"/>
            <a:ext cx="4988247" cy="3850455"/>
          </a:xfrm>
          <a:prstGeom prst="rect">
            <a:avLst/>
          </a:prstGeom>
        </p:spPr>
      </p:pic>
    </p:spTree>
    <p:extLst>
      <p:ext uri="{BB962C8B-B14F-4D97-AF65-F5344CB8AC3E}">
        <p14:creationId xmlns:p14="http://schemas.microsoft.com/office/powerpoint/2010/main" val="1929354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chemeClr val="bg1"/>
                </a:solidFill>
                <a:latin typeface="Segoe UI"/>
                <a:ea typeface="+mj-ea"/>
                <a:cs typeface="Segoe UI"/>
              </a:rPr>
              <a:t>Framework</a:t>
            </a: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5AE9B53-F97D-C9DA-E906-6F5FB29C80D1}"/>
              </a:ext>
            </a:extLst>
          </p:cNvPr>
          <p:cNvSpPr txBox="1">
            <a:spLocks/>
          </p:cNvSpPr>
          <p:nvPr/>
        </p:nvSpPr>
        <p:spPr>
          <a:xfrm>
            <a:off x="2374956" y="1941331"/>
            <a:ext cx="9550344" cy="395146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kumimoji="0" lang="en-US" sz="2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a:defRPr/>
            </a:pPr>
            <a:r>
              <a:rPr lang="en-US" sz="2400" dirty="0">
                <a:solidFill>
                  <a:srgbClr val="061F57"/>
                </a:solidFill>
                <a:latin typeface="Segoe UI"/>
                <a:ea typeface="+mn-lt"/>
                <a:cs typeface="Calibri" panose="020F0502020204030204"/>
              </a:rPr>
              <a:t>Policies and procedures that </a:t>
            </a:r>
          </a:p>
          <a:p>
            <a:pPr lvl="1">
              <a:defRPr/>
            </a:pPr>
            <a:r>
              <a:rPr lang="en-US" sz="2000" dirty="0">
                <a:solidFill>
                  <a:srgbClr val="061F57"/>
                </a:solidFill>
                <a:latin typeface="Segoe UI"/>
                <a:ea typeface="+mn-lt"/>
                <a:cs typeface="Calibri" panose="020F0502020204030204"/>
              </a:rPr>
              <a:t>Support access and engagement in substance use treatment.</a:t>
            </a:r>
          </a:p>
          <a:p>
            <a:pPr lvl="1">
              <a:defRPr/>
            </a:pPr>
            <a:r>
              <a:rPr lang="en-US" sz="2000" dirty="0">
                <a:solidFill>
                  <a:srgbClr val="061F57"/>
                </a:solidFill>
                <a:latin typeface="Segoe UI"/>
                <a:ea typeface="+mn-lt"/>
                <a:cs typeface="Calibri" panose="020F0502020204030204"/>
              </a:rPr>
              <a:t>Strengthen families and promote child and family well-being.</a:t>
            </a:r>
          </a:p>
          <a:p>
            <a:pPr marL="457200" lvl="1" indent="0">
              <a:buNone/>
              <a:defRPr/>
            </a:pPr>
            <a:r>
              <a:rPr lang="en-US" sz="2000" dirty="0">
                <a:solidFill>
                  <a:srgbClr val="061F57"/>
                </a:solidFill>
                <a:latin typeface="Segoe UI"/>
                <a:ea typeface="+mn-lt"/>
                <a:cs typeface="Calibri" panose="020F0502020204030204"/>
              </a:rPr>
              <a:t> </a:t>
            </a:r>
          </a:p>
          <a:p>
            <a:pPr>
              <a:defRPr/>
            </a:pPr>
            <a:r>
              <a:rPr lang="en-US" sz="2400" dirty="0">
                <a:solidFill>
                  <a:srgbClr val="061F57"/>
                </a:solidFill>
                <a:latin typeface="Segoe UI"/>
                <a:ea typeface="+mn-lt"/>
                <a:cs typeface="Calibri" panose="020F0502020204030204"/>
              </a:rPr>
              <a:t>Services for children that</a:t>
            </a:r>
          </a:p>
          <a:p>
            <a:pPr lvl="1">
              <a:defRPr/>
            </a:pPr>
            <a:r>
              <a:rPr lang="en-US" sz="2000" dirty="0">
                <a:solidFill>
                  <a:srgbClr val="061F57"/>
                </a:solidFill>
                <a:latin typeface="Segoe UI"/>
                <a:ea typeface="+mn-lt"/>
                <a:cs typeface="Calibri" panose="020F0502020204030204"/>
              </a:rPr>
              <a:t>Address their medical and developmental needs and experiences of trauma.</a:t>
            </a:r>
          </a:p>
          <a:p>
            <a:pPr lvl="1">
              <a:defRPr/>
            </a:pPr>
            <a:r>
              <a:rPr lang="en-US" sz="2000" dirty="0">
                <a:solidFill>
                  <a:srgbClr val="061F57"/>
                </a:solidFill>
                <a:latin typeface="Segoe UI"/>
                <a:ea typeface="+mn-lt"/>
                <a:cs typeface="Calibri" panose="020F0502020204030204"/>
              </a:rPr>
              <a:t>Reestablish trusting bonds with their families.</a:t>
            </a:r>
          </a:p>
          <a:p>
            <a:pPr>
              <a:defRPr/>
            </a:pPr>
            <a:endParaRPr lang="en-US" sz="2400" dirty="0">
              <a:solidFill>
                <a:srgbClr val="061F57"/>
              </a:solidFill>
              <a:latin typeface="Segoe UI"/>
              <a:ea typeface="+mn-lt"/>
              <a:cs typeface="Calibri" panose="020F0502020204030204"/>
            </a:endParaRPr>
          </a:p>
          <a:p>
            <a:pPr>
              <a:defRPr/>
            </a:pPr>
            <a:r>
              <a:rPr lang="en-US" sz="2400" dirty="0">
                <a:solidFill>
                  <a:srgbClr val="061F57"/>
                </a:solidFill>
                <a:latin typeface="Segoe UI"/>
                <a:ea typeface="+mn-lt"/>
                <a:cs typeface="Calibri" panose="020F0502020204030204"/>
              </a:rPr>
              <a:t>Linking Child Protective Services with partners in the community to build support for and resilience within families before crises occur.</a:t>
            </a:r>
          </a:p>
          <a:p>
            <a:pPr>
              <a:defRPr/>
            </a:pPr>
            <a:endParaRPr kumimoji="0" lang="en-US" sz="2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a:lnSpc>
                <a:spcPct val="80000"/>
              </a:lnSpc>
              <a:defRPr/>
            </a:pPr>
            <a:endParaRPr kumimoji="0" lang="en-US" sz="2000" b="0" i="0" u="none" strike="noStrike" kern="1200" cap="none" spc="0" normalizeH="0" baseline="0" noProof="0" dirty="0">
              <a:ln>
                <a:noFill/>
              </a:ln>
              <a:solidFill>
                <a:srgbClr val="000000"/>
              </a:solidFill>
              <a:effectLst/>
              <a:uLnTx/>
              <a:uFillTx/>
              <a:latin typeface="Segoe UI"/>
              <a:ea typeface="+mn-ea"/>
              <a:cs typeface="Calibri"/>
            </a:endParaRPr>
          </a:p>
          <a:p>
            <a:pPr>
              <a:defRPr/>
            </a:pPr>
            <a:endParaRPr kumimoji="0" lang="en-US" sz="2000" b="0" i="0" u="none" strike="noStrike" kern="1200" cap="none" spc="0" normalizeH="0" baseline="0" noProof="0" dirty="0">
              <a:ln>
                <a:noFill/>
              </a:ln>
              <a:solidFill>
                <a:srgbClr val="000000"/>
              </a:solidFill>
              <a:effectLst/>
              <a:uLnTx/>
              <a:uFillTx/>
              <a:latin typeface="Segoe U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Calibri"/>
            </a:endParaRPr>
          </a:p>
        </p:txBody>
      </p:sp>
      <p:pic>
        <p:nvPicPr>
          <p:cNvPr id="8" name="Picture 7" descr="A picture containing graphical user interface&#10;&#10;Description automatically generated">
            <a:extLst>
              <a:ext uri="{FF2B5EF4-FFF2-40B4-BE49-F238E27FC236}">
                <a16:creationId xmlns:a16="http://schemas.microsoft.com/office/drawing/2014/main" id="{FA40BCC9-3D00-B659-9255-4B29DDC1B70D}"/>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Tree>
    <p:extLst>
      <p:ext uri="{BB962C8B-B14F-4D97-AF65-F5344CB8AC3E}">
        <p14:creationId xmlns:p14="http://schemas.microsoft.com/office/powerpoint/2010/main" val="2018126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7C9B28-C8DA-4636-814B-F14D9E604179}"/>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296562" y="-4893276"/>
            <a:ext cx="13036378" cy="15866076"/>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Resources</a:t>
            </a:r>
          </a:p>
        </p:txBody>
      </p:sp>
      <p:pic>
        <p:nvPicPr>
          <p:cNvPr id="2" name="object 6">
            <a:extLst>
              <a:ext uri="{FF2B5EF4-FFF2-40B4-BE49-F238E27FC236}">
                <a16:creationId xmlns:a16="http://schemas.microsoft.com/office/drawing/2014/main" id="{D8FD4D08-B30B-5D73-3566-28F5453F5E5C}"/>
              </a:ext>
            </a:extLst>
          </p:cNvPr>
          <p:cNvPicPr/>
          <p:nvPr/>
        </p:nvPicPr>
        <p:blipFill>
          <a:blip r:embed="rId3" cstate="print"/>
          <a:stretch>
            <a:fillRect/>
          </a:stretch>
        </p:blipFill>
        <p:spPr>
          <a:xfrm>
            <a:off x="285752" y="1809691"/>
            <a:ext cx="1790700" cy="5334000"/>
          </a:xfrm>
          <a:prstGeom prst="rect">
            <a:avLst/>
          </a:prstGeom>
        </p:spPr>
      </p:pic>
    </p:spTree>
    <p:extLst>
      <p:ext uri="{BB962C8B-B14F-4D97-AF65-F5344CB8AC3E}">
        <p14:creationId xmlns:p14="http://schemas.microsoft.com/office/powerpoint/2010/main" val="3360866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Providers Guide</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8CE6F228-379D-3EFB-5AC7-B443CF20EAFB}"/>
              </a:ext>
            </a:extLst>
          </p:cNvPr>
          <p:cNvSpPr txBox="1">
            <a:spLocks/>
          </p:cNvSpPr>
          <p:nvPr/>
        </p:nvSpPr>
        <p:spPr>
          <a:xfrm>
            <a:off x="159269" y="1633963"/>
            <a:ext cx="6973051" cy="526483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kumimoji="0" lang="en-US" sz="3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a:defRPr/>
            </a:pPr>
            <a:r>
              <a:rPr lang="en-US" dirty="0">
                <a:solidFill>
                  <a:srgbClr val="061F57"/>
                </a:solidFill>
                <a:latin typeface="Segoe UI"/>
                <a:ea typeface="+mn-lt"/>
                <a:cs typeface="Calibri" panose="020F0502020204030204"/>
              </a:rPr>
              <a:t>AI/AN pregnant and parenting people experiencing substance use disorders and their infants, partners, and families benefit from high-quality healthcare that is: </a:t>
            </a:r>
          </a:p>
          <a:p>
            <a:pPr lvl="1">
              <a:defRPr/>
            </a:pPr>
            <a:r>
              <a:rPr lang="en-US" dirty="0">
                <a:solidFill>
                  <a:srgbClr val="061F57"/>
                </a:solidFill>
                <a:latin typeface="Segoe UI"/>
                <a:ea typeface="+mn-lt"/>
                <a:cs typeface="Calibri" panose="020F0502020204030204"/>
              </a:rPr>
              <a:t>Evidence-based</a:t>
            </a:r>
          </a:p>
          <a:p>
            <a:pPr lvl="1">
              <a:defRPr/>
            </a:pPr>
            <a:r>
              <a:rPr lang="en-US" dirty="0">
                <a:solidFill>
                  <a:srgbClr val="061F57"/>
                </a:solidFill>
                <a:latin typeface="Segoe UI"/>
                <a:ea typeface="+mn-lt"/>
                <a:cs typeface="Calibri" panose="020F0502020204030204"/>
              </a:rPr>
              <a:t>Culturally-responsive</a:t>
            </a:r>
          </a:p>
          <a:p>
            <a:pPr lvl="1">
              <a:defRPr/>
            </a:pPr>
            <a:r>
              <a:rPr lang="en-US" dirty="0">
                <a:solidFill>
                  <a:srgbClr val="061F57"/>
                </a:solidFill>
                <a:latin typeface="Segoe UI"/>
                <a:ea typeface="+mn-lt"/>
                <a:cs typeface="Calibri" panose="020F0502020204030204"/>
              </a:rPr>
              <a:t>Trauma Informed</a:t>
            </a:r>
          </a:p>
          <a:p>
            <a:pPr lvl="1">
              <a:defRPr/>
            </a:pPr>
            <a:r>
              <a:rPr lang="en-US" dirty="0">
                <a:solidFill>
                  <a:srgbClr val="061F57"/>
                </a:solidFill>
                <a:latin typeface="Segoe UI"/>
                <a:ea typeface="+mn-lt"/>
                <a:cs typeface="Calibri" panose="020F0502020204030204"/>
              </a:rPr>
              <a:t>Holistic in nature</a:t>
            </a:r>
          </a:p>
          <a:p>
            <a:pPr lvl="1">
              <a:defRPr/>
            </a:pPr>
            <a:r>
              <a:rPr lang="en-US" dirty="0">
                <a:solidFill>
                  <a:srgbClr val="061F57"/>
                </a:solidFill>
                <a:latin typeface="Segoe UI"/>
                <a:ea typeface="+mn-lt"/>
                <a:cs typeface="Calibri" panose="020F0502020204030204"/>
              </a:rPr>
              <a:t>Attuned to individual and family needs, and</a:t>
            </a:r>
          </a:p>
          <a:p>
            <a:pPr lvl="1">
              <a:defRPr/>
            </a:pPr>
            <a:r>
              <a:rPr lang="en-US" dirty="0">
                <a:solidFill>
                  <a:srgbClr val="061F57"/>
                </a:solidFill>
                <a:latin typeface="Segoe UI"/>
                <a:ea typeface="+mn-lt"/>
                <a:cs typeface="Calibri" panose="020F0502020204030204"/>
              </a:rPr>
              <a:t>Part of an integrated network of social, cultural, spiritual, and community-based supports.</a:t>
            </a:r>
            <a:endParaRPr kumimoji="0" lang="en-US" sz="200" b="0" i="0" u="none" strike="noStrike" kern="1200" cap="none" spc="0" normalizeH="0" baseline="0" noProof="0" dirty="0">
              <a:ln>
                <a:noFill/>
              </a:ln>
              <a:solidFill>
                <a:srgbClr val="061F57"/>
              </a:solidFill>
              <a:effectLst/>
              <a:uLnTx/>
              <a:uFillTx/>
              <a:latin typeface="Segoe UI"/>
              <a:ea typeface="+mn-lt"/>
              <a:cs typeface="Calibri" panose="020F0502020204030204"/>
            </a:endParaRPr>
          </a:p>
          <a:p>
            <a:pPr>
              <a:lnSpc>
                <a:spcPct val="80000"/>
              </a:lnSpc>
              <a:defRPr/>
            </a:pPr>
            <a:endParaRPr kumimoji="0" lang="en-US" sz="2400" b="0" i="0" u="none" strike="noStrike" kern="1200" cap="none" spc="0" normalizeH="0" baseline="0" noProof="0" dirty="0">
              <a:ln>
                <a:noFill/>
              </a:ln>
              <a:solidFill>
                <a:srgbClr val="000000"/>
              </a:solidFill>
              <a:effectLst/>
              <a:uLnTx/>
              <a:uFillTx/>
              <a:latin typeface="Segoe UI"/>
              <a:ea typeface="+mn-ea"/>
              <a:cs typeface="Calibri"/>
            </a:endParaRPr>
          </a:p>
          <a:p>
            <a:pPr>
              <a:defRPr/>
            </a:pPr>
            <a:endParaRPr kumimoji="0" lang="en-US" sz="2400" b="0" i="0" u="none" strike="noStrike" kern="1200" cap="none" spc="0" normalizeH="0" baseline="0" noProof="0" dirty="0">
              <a:ln>
                <a:noFill/>
              </a:ln>
              <a:solidFill>
                <a:srgbClr val="000000"/>
              </a:solidFill>
              <a:effectLst/>
              <a:uLnTx/>
              <a:uFillTx/>
              <a:latin typeface="Segoe U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Segoe UI"/>
              <a:ea typeface="+mn-ea"/>
              <a:cs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9031" y="1564741"/>
            <a:ext cx="4106490" cy="5293259"/>
          </a:xfrm>
          <a:prstGeom prst="rect">
            <a:avLst/>
          </a:prstGeom>
        </p:spPr>
      </p:pic>
    </p:spTree>
    <p:extLst>
      <p:ext uri="{BB962C8B-B14F-4D97-AF65-F5344CB8AC3E}">
        <p14:creationId xmlns:p14="http://schemas.microsoft.com/office/powerpoint/2010/main" val="32518523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HHSTP_35x59_ppt_sciposter_dark_072010[1]">
  <a:themeElements>
    <a:clrScheme name="NCHHSTP SciPoster Colors">
      <a:dk1>
        <a:srgbClr val="3F3F3F"/>
      </a:dk1>
      <a:lt1>
        <a:srgbClr val="0F56DC"/>
      </a:lt1>
      <a:dk2>
        <a:srgbClr val="FFFFFF"/>
      </a:dk2>
      <a:lt2>
        <a:srgbClr val="FFFFFF"/>
      </a:lt2>
      <a:accent1>
        <a:srgbClr val="006778"/>
      </a:accent1>
      <a:accent2>
        <a:srgbClr val="452325"/>
      </a:accent2>
      <a:accent3>
        <a:srgbClr val="8E258D"/>
      </a:accent3>
      <a:accent4>
        <a:srgbClr val="AA272F"/>
      </a:accent4>
      <a:accent5>
        <a:srgbClr val="EC7A08"/>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CHHSTP_PPT_dark(">
  <a:themeElements>
    <a:clrScheme name="NCHHSTP Dark PPT Colors">
      <a:dk1>
        <a:srgbClr val="0F56DC"/>
      </a:dk1>
      <a:lt1>
        <a:srgbClr val="FFC000"/>
      </a:lt1>
      <a:dk2>
        <a:srgbClr val="FFFFFF"/>
      </a:dk2>
      <a:lt2>
        <a:srgbClr val="FFFFFF"/>
      </a:lt2>
      <a:accent1>
        <a:srgbClr val="00C6D7"/>
      </a:accent1>
      <a:accent2>
        <a:srgbClr val="6F2C3E"/>
      </a:accent2>
      <a:accent3>
        <a:srgbClr val="8E258D"/>
      </a:accent3>
      <a:accent4>
        <a:srgbClr val="AA272F"/>
      </a:accent4>
      <a:accent5>
        <a:srgbClr val="EC7A08"/>
      </a:accent5>
      <a:accent6>
        <a:srgbClr val="7F7F7F"/>
      </a:accent6>
      <a:hlink>
        <a:srgbClr val="FFC000"/>
      </a:hlink>
      <a:folHlink>
        <a:srgbClr val="002060"/>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1ff1eea-ba2c-4764-8c2b-2ea5bcab6e71">
      <Terms xmlns="http://schemas.microsoft.com/office/infopath/2007/PartnerControls"/>
    </lcf76f155ced4ddcb4097134ff3c332f>
    <TaxCatchAll xmlns="59364a57-c12a-40bb-89f6-2a478ff95f2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2FBF07A9C447B448956FD000F0A539A" ma:contentTypeVersion="10" ma:contentTypeDescription="Create a new document." ma:contentTypeScope="" ma:versionID="0324361252423ca9f17e4593450e2b41">
  <xsd:schema xmlns:xsd="http://www.w3.org/2001/XMLSchema" xmlns:xs="http://www.w3.org/2001/XMLSchema" xmlns:p="http://schemas.microsoft.com/office/2006/metadata/properties" xmlns:ns2="d1ff1eea-ba2c-4764-8c2b-2ea5bcab6e71" xmlns:ns3="59364a57-c12a-40bb-89f6-2a478ff95f24" targetNamespace="http://schemas.microsoft.com/office/2006/metadata/properties" ma:root="true" ma:fieldsID="60c41056590744b96974cf4af8a7c74a" ns2:_="" ns3:_="">
    <xsd:import namespace="d1ff1eea-ba2c-4764-8c2b-2ea5bcab6e71"/>
    <xsd:import namespace="59364a57-c12a-40bb-89f6-2a478ff95f2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ff1eea-ba2c-4764-8c2b-2ea5bcab6e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2a15270-5b52-442a-994b-c7b6591eb5c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364a57-c12a-40bb-89f6-2a478ff95f2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89af4bb4-829b-420c-8717-39fd73a4bf81}" ma:internalName="TaxCatchAll" ma:showField="CatchAllData" ma:web="59364a57-c12a-40bb-89f6-2a478ff95f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0AC4BC-C81A-44D2-BBD7-75A823C0D39E}">
  <ds:schemaRefs>
    <ds:schemaRef ds:uri="http://purl.org/dc/terms/"/>
    <ds:schemaRef ds:uri="http://schemas.openxmlformats.org/package/2006/metadata/core-properties"/>
    <ds:schemaRef ds:uri="http://schemas.microsoft.com/office/2006/documentManagement/types"/>
    <ds:schemaRef ds:uri="d1ff1eea-ba2c-4764-8c2b-2ea5bcab6e71"/>
    <ds:schemaRef ds:uri="59364a57-c12a-40bb-89f6-2a478ff95f24"/>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5F7ECE83-449B-4924-BC68-9812473FFE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ff1eea-ba2c-4764-8c2b-2ea5bcab6e71"/>
    <ds:schemaRef ds:uri="59364a57-c12a-40bb-89f6-2a478ff95f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D279740-2CE7-4885-ADAB-104992694C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2030</TotalTime>
  <Words>2368</Words>
  <Application>Microsoft Macintosh PowerPoint</Application>
  <PresentationFormat>Widescreen</PresentationFormat>
  <Paragraphs>286</Paragraphs>
  <Slides>21</Slides>
  <Notes>21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21</vt:i4>
      </vt:variant>
    </vt:vector>
  </HeadingPairs>
  <TitlesOfParts>
    <vt:vector size="36" baseType="lpstr">
      <vt:lpstr>Adobe Devanagari</vt:lpstr>
      <vt:lpstr>Arial</vt:lpstr>
      <vt:lpstr>Calibri</vt:lpstr>
      <vt:lpstr>Calibri Light</vt:lpstr>
      <vt:lpstr>Canva Sans</vt:lpstr>
      <vt:lpstr>Canva Sans Bold</vt:lpstr>
      <vt:lpstr>Courier New</vt:lpstr>
      <vt:lpstr>Lato</vt:lpstr>
      <vt:lpstr>Myriad Web Pro</vt:lpstr>
      <vt:lpstr>Segoe UI</vt:lpstr>
      <vt:lpstr>Wingdings</vt:lpstr>
      <vt:lpstr>Office Theme</vt:lpstr>
      <vt:lpstr>NCHHSTP_35x59_ppt_sciposter_dark_072010[1]</vt:lpstr>
      <vt:lpstr>NCHHSTP_PPT_dark(</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Monitoring and Treating Infectious Diseases in the MAT Clinic:  An Opportunity for HCV Elimination</dc:title>
  <dc:creator>Whitney</dc:creator>
  <cp:lastModifiedBy>David Stephens</cp:lastModifiedBy>
  <cp:revision>171</cp:revision>
  <dcterms:created xsi:type="dcterms:W3CDTF">2020-02-20T04:35:50Z</dcterms:created>
  <dcterms:modified xsi:type="dcterms:W3CDTF">2024-07-10T22:07:30Z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2023-01-31T21:23:22Z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08489687-cba0-475c-b852-8df677c1a79f</vt:lpwstr>
  </property>
  <property fmtid="{D5CDD505-2E9C-101B-9397-08002B2CF9AE}" pid="8" name="MSIP_Label_8af03ff0-41c5-4c41-b55e-fabb8fae94be_ContentBits">
    <vt:lpwstr>0</vt:lpwstr>
  </property>
  <property fmtid="{D5CDD505-2E9C-101B-9397-08002B2CF9AE}" pid="9" name="ContentTypeId">
    <vt:lpwstr>0x01010032FBF07A9C447B448956FD000F0A539A</vt:lpwstr>
  </property>
</Properties>
</file>