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4"/>
  </p:sldMasterIdLst>
  <p:notesMasterIdLst>
    <p:notesMasterId r:id="rId19"/>
  </p:notesMasterIdLst>
  <p:sldIdLst>
    <p:sldId id="256" r:id="rId5"/>
    <p:sldId id="257" r:id="rId6"/>
    <p:sldId id="276" r:id="rId7"/>
    <p:sldId id="277" r:id="rId8"/>
    <p:sldId id="269" r:id="rId9"/>
    <p:sldId id="258" r:id="rId10"/>
    <p:sldId id="270" r:id="rId11"/>
    <p:sldId id="271" r:id="rId12"/>
    <p:sldId id="272" r:id="rId13"/>
    <p:sldId id="259" r:id="rId14"/>
    <p:sldId id="263" r:id="rId15"/>
    <p:sldId id="281" r:id="rId16"/>
    <p:sldId id="275"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967" autoAdjust="0"/>
  </p:normalViewPr>
  <p:slideViewPr>
    <p:cSldViewPr snapToGrid="0">
      <p:cViewPr varScale="1">
        <p:scale>
          <a:sx n="55" d="100"/>
          <a:sy n="55" d="100"/>
        </p:scale>
        <p:origin x="90" y="1368"/>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3/12/2024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r>
              <a:rPr lang="en-US"/>
              <a:t>Here we can add our photos and introduce ourselves. </a:t>
            </a:r>
            <a:endParaRPr/>
          </a:p>
        </p:txBody>
      </p:sp>
      <p:sp>
        <p:nvSpPr>
          <p:cNvPr id="142" name="Google Shape;1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51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dirty="0"/>
              <a:t>Reducing harm promotes healing Meeting people where they are, radically accepting they may not want to be abstinent. Accepting the cultural challenges and stigma people are facing in their lives and sitting with the fact that it may never be our idea standard however it can always be safer and improved</a:t>
            </a:r>
            <a:endParaRPr lang="en-US" b="0" i="0" dirty="0"/>
          </a:p>
          <a:p>
            <a:pPr marL="0" lvl="0" indent="0" algn="l" rtl="0">
              <a:lnSpc>
                <a:spcPct val="100000"/>
              </a:lnSpc>
              <a:spcBef>
                <a:spcPts val="0"/>
              </a:spcBef>
              <a:spcAft>
                <a:spcPts val="0"/>
              </a:spcAft>
              <a:buSzPts val="1100"/>
              <a:buNone/>
            </a:pPr>
            <a:endParaRPr dirty="0"/>
          </a:p>
        </p:txBody>
      </p:sp>
      <p:sp>
        <p:nvSpPr>
          <p:cNvPr id="150" name="Google Shape;15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Services and Supplies </a:t>
            </a:r>
          </a:p>
        </p:txBody>
      </p:sp>
    </p:spTree>
    <p:extLst>
      <p:ext uri="{BB962C8B-B14F-4D97-AF65-F5344CB8AC3E}">
        <p14:creationId xmlns:p14="http://schemas.microsoft.com/office/powerpoint/2010/main" val="3424370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Cell phones </a:t>
            </a:r>
            <a:r>
              <a:rPr lang="en-US"/>
              <a:t>are lifelines </a:t>
            </a:r>
          </a:p>
        </p:txBody>
      </p:sp>
    </p:spTree>
    <p:extLst>
      <p:ext uri="{BB962C8B-B14F-4D97-AF65-F5344CB8AC3E}">
        <p14:creationId xmlns:p14="http://schemas.microsoft.com/office/powerpoint/2010/main" val="381568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Am I willing to love people where they are, Am I willing to see the beauty in their existence </a:t>
            </a:r>
          </a:p>
        </p:txBody>
      </p:sp>
    </p:spTree>
    <p:extLst>
      <p:ext uri="{BB962C8B-B14F-4D97-AF65-F5344CB8AC3E}">
        <p14:creationId xmlns:p14="http://schemas.microsoft.com/office/powerpoint/2010/main" val="1501419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r>
              <a:rPr lang="en-US"/>
              <a:t>chris</a:t>
            </a:r>
            <a:endParaRPr/>
          </a:p>
        </p:txBody>
      </p:sp>
      <p:sp>
        <p:nvSpPr>
          <p:cNvPr id="156" name="Google Shape;15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Today Amee is a Regional Manager at the youth  4</a:t>
            </a:r>
            <a:r>
              <a:rPr lang="en-US" baseline="30000" dirty="0"/>
              <a:t>th</a:t>
            </a:r>
            <a:r>
              <a:rPr lang="en-US" dirty="0"/>
              <a:t> Dimension Recovery Center and a Lead Intake Coordinator at Brown Hopes Black Resilience Program Everyone's outcome is not the same but with hope  anything is possible </a:t>
            </a:r>
          </a:p>
        </p:txBody>
      </p:sp>
    </p:spTree>
    <p:extLst>
      <p:ext uri="{BB962C8B-B14F-4D97-AF65-F5344CB8AC3E}">
        <p14:creationId xmlns:p14="http://schemas.microsoft.com/office/powerpoint/2010/main" val="1152993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R="0" lvl="0">
              <a:lnSpc>
                <a:spcPct val="90000"/>
              </a:lnSpc>
            </a:pPr>
            <a:r>
              <a:rPr lang="en-US" sz="1100" b="0" i="0" kern="1200" cap="all" dirty="0">
                <a:solidFill>
                  <a:schemeClr val="tx1"/>
                </a:solidFill>
                <a:latin typeface="+mj-lt"/>
                <a:ea typeface="+mj-ea"/>
                <a:cs typeface="+mj-cs"/>
              </a:rPr>
              <a:t>these services are constantly changing a peer will know this and may even have direct contacts for each of these resources. </a:t>
            </a:r>
          </a:p>
          <a:p>
            <a:pPr marR="0" lvl="0">
              <a:lnSpc>
                <a:spcPct val="90000"/>
              </a:lnSpc>
            </a:pPr>
            <a:r>
              <a:rPr lang="en-US" sz="1100" b="0" i="0" kern="1200" cap="all" dirty="0">
                <a:solidFill>
                  <a:schemeClr val="tx1"/>
                </a:solidFill>
                <a:latin typeface="+mj-lt"/>
                <a:ea typeface="+mj-ea"/>
                <a:cs typeface="+mj-cs"/>
              </a:rPr>
              <a:t>Peers can navigate through systems like DHS, Probation, and Parole and homeless services. From a personal lens and walk Patients through the entire process </a:t>
            </a:r>
          </a:p>
          <a:p>
            <a:pPr marR="0" lvl="0">
              <a:lnSpc>
                <a:spcPct val="90000"/>
              </a:lnSpc>
            </a:pPr>
            <a:r>
              <a:rPr lang="en-US" sz="1100" b="0" i="0" kern="1200" cap="all" dirty="0">
                <a:solidFill>
                  <a:schemeClr val="tx1"/>
                </a:solidFill>
                <a:latin typeface="+mj-lt"/>
                <a:ea typeface="+mj-ea"/>
                <a:cs typeface="+mj-cs"/>
              </a:rPr>
              <a:t>clinicians are busy. allowing peers to take the lead on relationship building can be freeing. </a:t>
            </a:r>
          </a:p>
          <a:p>
            <a:pPr marR="0" lvl="0">
              <a:lnSpc>
                <a:spcPct val="90000"/>
              </a:lnSpc>
            </a:pPr>
            <a:r>
              <a:rPr lang="en-US" sz="1100" b="0" i="0" kern="1200" cap="all" dirty="0">
                <a:solidFill>
                  <a:schemeClr val="tx1"/>
                </a:solidFill>
                <a:latin typeface="+mj-lt"/>
                <a:ea typeface="+mj-ea"/>
                <a:cs typeface="+mj-cs"/>
              </a:rPr>
              <a:t>peer mentor teach the patient how to receive care respectfully. How to ask for what they need and be kind when they do it.   </a:t>
            </a:r>
            <a:r>
              <a:rPr lang="en-US" sz="1100" b="0" i="0" u="none" strike="noStrike" kern="1200" cap="all" dirty="0">
                <a:solidFill>
                  <a:schemeClr val="tx1"/>
                </a:solidFill>
                <a:latin typeface="+mj-lt"/>
                <a:ea typeface="+mj-ea"/>
                <a:cs typeface="+mj-cs"/>
                <a:sym typeface="Century Gothic"/>
              </a:rPr>
              <a:t> </a:t>
            </a:r>
          </a:p>
          <a:p>
            <a:pPr marL="0" lvl="0" indent="0" algn="l" rtl="0">
              <a:lnSpc>
                <a:spcPct val="100000"/>
              </a:lnSpc>
              <a:spcBef>
                <a:spcPts val="0"/>
              </a:spcBef>
              <a:spcAft>
                <a:spcPts val="0"/>
              </a:spcAft>
              <a:buSzPts val="1100"/>
              <a:buNone/>
            </a:pPr>
            <a:endParaRPr dirty="0"/>
          </a:p>
        </p:txBody>
      </p:sp>
      <p:sp>
        <p:nvSpPr>
          <p:cNvPr id="162" name="Google Shape;1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186" name="Google Shape;18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6307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082237582"/>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676490003"/>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02231580"/>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930613413"/>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9/3/20XX</a:t>
            </a:r>
            <a:endParaRPr lang="en-US" dirty="0"/>
          </a:p>
        </p:txBody>
      </p:sp>
      <p:sp>
        <p:nvSpPr>
          <p:cNvPr id="4"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411199594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9/3/20XX</a:t>
            </a:r>
            <a:endParaRPr lang="en-US" dirty="0"/>
          </a:p>
        </p:txBody>
      </p:sp>
      <p:sp>
        <p:nvSpPr>
          <p:cNvPr id="4"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7736651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540304496"/>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95049010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68445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Graphic 12">
            <a:extLst>
              <a:ext uri="{FF2B5EF4-FFF2-40B4-BE49-F238E27FC236}">
                <a16:creationId xmlns:a16="http://schemas.microsoft.com/office/drawing/2014/main" id="{72A6DD32-939E-3109-01B7-79354D492DB5}"/>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8" name="Graphic 13">
            <a:extLst>
              <a:ext uri="{FF2B5EF4-FFF2-40B4-BE49-F238E27FC236}">
                <a16:creationId xmlns:a16="http://schemas.microsoft.com/office/drawing/2014/main" id="{D121C219-88EF-B85B-9BEC-2DF9A59B9270}"/>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9" name="Graphic 15">
            <a:extLst>
              <a:ext uri="{FF2B5EF4-FFF2-40B4-BE49-F238E27FC236}">
                <a16:creationId xmlns:a16="http://schemas.microsoft.com/office/drawing/2014/main" id="{AD75AB7D-39EE-CD5A-6DF5-F58206321D9B}"/>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0" name="Graphic 22">
            <a:extLst>
              <a:ext uri="{FF2B5EF4-FFF2-40B4-BE49-F238E27FC236}">
                <a16:creationId xmlns:a16="http://schemas.microsoft.com/office/drawing/2014/main" id="{E4396CFF-3351-639C-1CFF-F81625CA4B74}"/>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A23FB0CA-AFD8-FB90-AAE3-9B050968A7B5}"/>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2" name="Graphic 23">
            <a:extLst>
              <a:ext uri="{FF2B5EF4-FFF2-40B4-BE49-F238E27FC236}">
                <a16:creationId xmlns:a16="http://schemas.microsoft.com/office/drawing/2014/main" id="{11688837-173D-4166-4E55-4CFD6EC016DB}"/>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402714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8" name="Graphic 15">
            <a:extLst>
              <a:ext uri="{FF2B5EF4-FFF2-40B4-BE49-F238E27FC236}">
                <a16:creationId xmlns:a16="http://schemas.microsoft.com/office/drawing/2014/main" id="{AE5668DF-CADA-244A-6B1C-5C519554DCD5}"/>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9" name="Graphic 16">
            <a:extLst>
              <a:ext uri="{FF2B5EF4-FFF2-40B4-BE49-F238E27FC236}">
                <a16:creationId xmlns:a16="http://schemas.microsoft.com/office/drawing/2014/main" id="{E53DC1E5-5E89-C626-0393-4D0ED777097C}"/>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0" name="Graphic 14">
            <a:extLst>
              <a:ext uri="{FF2B5EF4-FFF2-40B4-BE49-F238E27FC236}">
                <a16:creationId xmlns:a16="http://schemas.microsoft.com/office/drawing/2014/main" id="{34C34382-B4C5-8745-7EB3-50E83E8D26C8}"/>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61754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0" name="Graphic 15">
            <a:extLst>
              <a:ext uri="{FF2B5EF4-FFF2-40B4-BE49-F238E27FC236}">
                <a16:creationId xmlns:a16="http://schemas.microsoft.com/office/drawing/2014/main" id="{16EBDA06-078E-DACE-873C-D940B6F00B7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1" name="Graphic 16">
            <a:extLst>
              <a:ext uri="{FF2B5EF4-FFF2-40B4-BE49-F238E27FC236}">
                <a16:creationId xmlns:a16="http://schemas.microsoft.com/office/drawing/2014/main" id="{4775EE71-BE27-E06E-0504-53B73940520B}"/>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2" name="Graphic 14">
            <a:extLst>
              <a:ext uri="{FF2B5EF4-FFF2-40B4-BE49-F238E27FC236}">
                <a16:creationId xmlns:a16="http://schemas.microsoft.com/office/drawing/2014/main" id="{50F4B27A-C38D-F781-C1C4-AB85088F838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353270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9/3/20XX</a:t>
            </a:r>
            <a:endParaRPr lang="en-US" dirty="0"/>
          </a:p>
        </p:txBody>
      </p:sp>
      <p:sp>
        <p:nvSpPr>
          <p:cNvPr id="5" name="Footer Placeholder 3"/>
          <p:cNvSpPr>
            <a:spLocks noGrp="1"/>
          </p:cNvSpPr>
          <p:nvPr>
            <p:ph type="ftr" sz="quarter" idx="11"/>
          </p:nvPr>
        </p:nvSpPr>
        <p:spPr/>
        <p:txBody>
          <a:bodyPr/>
          <a:lstStyle/>
          <a:p>
            <a:r>
              <a:rPr lang="en-US"/>
              <a:t>Presentation Title</a:t>
            </a:r>
            <a:endParaRPr lang="en-US" dirty="0"/>
          </a:p>
        </p:txBody>
      </p:sp>
      <p:sp>
        <p:nvSpPr>
          <p:cNvPr id="6" name="Slide Number Placeholder 4"/>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83998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9/3/20XX</a:t>
            </a:r>
            <a:endParaRPr lang="en-US" dirty="0"/>
          </a:p>
        </p:txBody>
      </p:sp>
      <p:sp>
        <p:nvSpPr>
          <p:cNvPr id="5" name="Footer Placeholder 2"/>
          <p:cNvSpPr>
            <a:spLocks noGrp="1"/>
          </p:cNvSpPr>
          <p:nvPr>
            <p:ph type="ftr" sz="quarter" idx="11"/>
          </p:nvPr>
        </p:nvSpPr>
        <p:spPr/>
        <p:txBody>
          <a:bodyPr/>
          <a:lstStyle/>
          <a:p>
            <a:r>
              <a:rPr lang="en-US"/>
              <a:t>Presentation Title</a:t>
            </a:r>
            <a:endParaRPr lang="en-US" dirty="0"/>
          </a:p>
        </p:txBody>
      </p:sp>
      <p:sp>
        <p:nvSpPr>
          <p:cNvPr id="6" name="Slide Number Placeholder 3"/>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3471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9/3/20XX</a:t>
            </a:r>
            <a:endParaRPr lang="en-US" dirty="0"/>
          </a:p>
        </p:txBody>
      </p:sp>
      <p:sp>
        <p:nvSpPr>
          <p:cNvPr id="5" name="Footer Placeholder 5"/>
          <p:cNvSpPr>
            <a:spLocks noGrp="1"/>
          </p:cNvSpPr>
          <p:nvPr>
            <p:ph type="ftr" sz="quarter" idx="11"/>
          </p:nvPr>
        </p:nvSpPr>
        <p:spPr/>
        <p:txBody>
          <a:bodyPr/>
          <a:lstStyle/>
          <a:p>
            <a:r>
              <a:rPr lang="en-US"/>
              <a:t>Presentation Title</a:t>
            </a:r>
            <a:endParaRPr lang="en-US" dirty="0"/>
          </a:p>
        </p:txBody>
      </p:sp>
      <p:sp>
        <p:nvSpPr>
          <p:cNvPr id="6"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376528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759567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9/3/20XX</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29430477"/>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ideo" Target="https://www.youtube.com/embed/oki4iYIttNI?si=-9RPIDW7JZgeMUXO"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video" Target="https://www.youtube.com/embed/Op404xBOf4w?si=I2mU1hYP1iftX6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9"/>
          <p:cNvSpPr txBox="1">
            <a:spLocks noGrp="1"/>
          </p:cNvSpPr>
          <p:nvPr>
            <p:ph type="title"/>
          </p:nvPr>
        </p:nvSpPr>
        <p:spPr>
          <a:xfrm>
            <a:off x="7705014" y="1447800"/>
            <a:ext cx="4046719" cy="3329581"/>
          </a:xfrm>
          <a:prstGeom prst="rect">
            <a:avLst/>
          </a:prstGeom>
        </p:spPr>
        <p:txBody>
          <a:bodyPr spcFirstLastPara="1" vert="horz" lIns="91440" tIns="45720" rIns="91440" bIns="45720" rtlCol="0" anchor="b" anchorCtr="0">
            <a:normAutofit/>
          </a:bodyPr>
          <a:lstStyle/>
          <a:p>
            <a:pPr marL="0" marR="0" lvl="0" indent="0">
              <a:lnSpc>
                <a:spcPct val="90000"/>
              </a:lnSpc>
              <a:spcAft>
                <a:spcPts val="0"/>
              </a:spcAft>
              <a:buClr>
                <a:schemeClr val="lt1"/>
              </a:buClr>
              <a:buSzPts val="1400"/>
            </a:pPr>
            <a:r>
              <a:rPr lang="en-US" sz="4800" u="none" strike="noStrike" cap="none" dirty="0">
                <a:sym typeface="Century Gothic"/>
              </a:rPr>
              <a:t>Introduction to Peer Mentor’s</a:t>
            </a:r>
          </a:p>
        </p:txBody>
      </p:sp>
      <p:sp>
        <p:nvSpPr>
          <p:cNvPr id="145" name="Google Shape;145;p19"/>
          <p:cNvSpPr txBox="1">
            <a:spLocks noGrp="1"/>
          </p:cNvSpPr>
          <p:nvPr>
            <p:ph type="body" idx="1"/>
          </p:nvPr>
        </p:nvSpPr>
        <p:spPr>
          <a:xfrm>
            <a:off x="8201839" y="4777379"/>
            <a:ext cx="3342459" cy="1471019"/>
          </a:xfrm>
          <a:prstGeom prst="rect">
            <a:avLst/>
          </a:prstGeom>
        </p:spPr>
        <p:txBody>
          <a:bodyPr spcFirstLastPara="1" vert="horz" lIns="91440" tIns="45720" rIns="91440" bIns="45720" rtlCol="0" anchor="t" anchorCtr="0">
            <a:normAutofit/>
          </a:bodyPr>
          <a:lstStyle/>
          <a:p>
            <a:pPr lvl="0"/>
            <a:r>
              <a:rPr lang="en-US" sz="1800" cap="all" dirty="0"/>
              <a:t>ONesha Cochran- My Story</a:t>
            </a:r>
          </a:p>
        </p:txBody>
      </p:sp>
      <p:pic>
        <p:nvPicPr>
          <p:cNvPr id="3" name="Picture 2" descr="A group of people posing for the camera&#10;&#10;Description automatically generated">
            <a:extLst>
              <a:ext uri="{FF2B5EF4-FFF2-40B4-BE49-F238E27FC236}">
                <a16:creationId xmlns:a16="http://schemas.microsoft.com/office/drawing/2014/main" id="{E20EB03A-1427-459F-8293-E0E1C306B7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7848" y="609601"/>
            <a:ext cx="4137660" cy="5638797"/>
          </a:xfrm>
          <a:prstGeom prst="rect">
            <a:avLst/>
          </a:prstGeom>
          <a:effectLst>
            <a:outerShdw blurRad="50800" dist="38100" dir="5400000" algn="t" rotWithShape="0">
              <a:prstClr val="black">
                <a:alpha val="43000"/>
              </a:prstClr>
            </a:outerShdw>
          </a:effectLst>
        </p:spPr>
      </p:pic>
      <p:pic>
        <p:nvPicPr>
          <p:cNvPr id="5" name="Picture 4" descr="A picture containing ground, person, outdoor, boy&#10;&#10;Description automatically generated">
            <a:extLst>
              <a:ext uri="{FF2B5EF4-FFF2-40B4-BE49-F238E27FC236}">
                <a16:creationId xmlns:a16="http://schemas.microsoft.com/office/drawing/2014/main" id="{26EB0437-DB28-4AD8-8F27-1D7992F1A4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96384" y="609601"/>
            <a:ext cx="2657754" cy="2743960"/>
          </a:xfrm>
          <a:prstGeom prst="rect">
            <a:avLst/>
          </a:prstGeom>
          <a:effectLst>
            <a:outerShdw blurRad="50800" dist="38100" dir="5400000" algn="t" rotWithShape="0">
              <a:prstClr val="black">
                <a:alpha val="43000"/>
              </a:prstClr>
            </a:outerShdw>
          </a:effectLst>
        </p:spPr>
      </p:pic>
      <p:pic>
        <p:nvPicPr>
          <p:cNvPr id="147" name="Google Shape;147;p19"/>
          <p:cNvPicPr preferRelativeResize="0"/>
          <p:nvPr/>
        </p:nvPicPr>
        <p:blipFill rotWithShape="1">
          <a:blip r:embed="rId5" cstate="email">
            <a:extLst>
              <a:ext uri="{28A0092B-C50C-407E-A947-70E740481C1C}">
                <a14:useLocalDpi xmlns:a14="http://schemas.microsoft.com/office/drawing/2010/main"/>
              </a:ext>
            </a:extLst>
          </a:blip>
          <a:srcRect t="17230" r="-4" b="-4"/>
          <a:stretch/>
        </p:blipFill>
        <p:spPr>
          <a:xfrm>
            <a:off x="4896384" y="3504436"/>
            <a:ext cx="2657754" cy="2743961"/>
          </a:xfrm>
          <a:prstGeom prst="rect">
            <a:avLst/>
          </a:prstGeom>
          <a:noFill/>
          <a:effectLst>
            <a:outerShdw blurRad="50800" dist="38100" dir="5400000" algn="t" rotWithShape="0">
              <a:prstClr val="black">
                <a:alpha val="43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6296297" y="1447800"/>
            <a:ext cx="4785360" cy="3329581"/>
          </a:xfrm>
          <a:prstGeom prst="rect">
            <a:avLst/>
          </a:prstGeom>
        </p:spPr>
        <p:txBody>
          <a:bodyPr spcFirstLastPara="1" vert="horz" lIns="91440" tIns="45720" rIns="91440" bIns="45720" rtlCol="0" anchor="b" anchorCtr="0">
            <a:normAutofit/>
          </a:bodyPr>
          <a:lstStyle/>
          <a:p>
            <a:pPr marL="0" marR="0" lvl="0" indent="0">
              <a:lnSpc>
                <a:spcPct val="90000"/>
              </a:lnSpc>
              <a:spcAft>
                <a:spcPts val="0"/>
              </a:spcAft>
              <a:buClr>
                <a:schemeClr val="lt1"/>
              </a:buClr>
              <a:buSzPts val="1400"/>
            </a:pPr>
            <a:r>
              <a:rPr lang="en-US" sz="5100" b="0" i="0" u="none" strike="noStrike" kern="1200" cap="none" dirty="0">
                <a:solidFill>
                  <a:schemeClr val="tx2"/>
                </a:solidFill>
                <a:latin typeface="+mj-lt"/>
                <a:ea typeface="+mj-ea"/>
                <a:cs typeface="+mj-cs"/>
                <a:sym typeface="Century Gothic"/>
              </a:rPr>
              <a:t>Peer Mentors in Nontraditional Settings </a:t>
            </a:r>
          </a:p>
        </p:txBody>
      </p:sp>
      <p:pic>
        <p:nvPicPr>
          <p:cNvPr id="3" name="Picture 2" descr="A group of people posing for a photo&#10;&#10;Description automatically generated">
            <a:extLst>
              <a:ext uri="{FF2B5EF4-FFF2-40B4-BE49-F238E27FC236}">
                <a16:creationId xmlns:a16="http://schemas.microsoft.com/office/drawing/2014/main" id="{F4D7B971-CE9C-4218-8D7E-F6C8B5D4B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854" y="771621"/>
            <a:ext cx="5450557" cy="5314293"/>
          </a:xfrm>
          <a:prstGeom prst="rect">
            <a:avLst/>
          </a:prstGeom>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646111" y="452718"/>
            <a:ext cx="9404723" cy="1400530"/>
          </a:xfrm>
          <a:prstGeom prst="rect">
            <a:avLst/>
          </a:prstGeom>
        </p:spPr>
        <p:txBody>
          <a:bodyPr spcFirstLastPara="1" vert="horz" lIns="91440" tIns="45720" rIns="91440" bIns="45720" rtlCol="0" anchor="t" anchorCtr="0">
            <a:normAutofit/>
          </a:bodyPr>
          <a:lstStyle/>
          <a:p>
            <a:r>
              <a:rPr lang="en-US">
                <a:sym typeface="Century Gothic"/>
              </a:rPr>
              <a:t>The IMPACT TEAM </a:t>
            </a:r>
            <a:endParaRPr lang="en-US" u="none" strike="noStrike" cap="none">
              <a:sym typeface="Century Gothic"/>
            </a:endParaRPr>
          </a:p>
        </p:txBody>
      </p:sp>
      <p:pic>
        <p:nvPicPr>
          <p:cNvPr id="3" name="oki4iYIttNI"/>
          <p:cNvPicPr>
            <a:picLocks noRot="1" noChangeAspect="1"/>
          </p:cNvPicPr>
          <p:nvPr>
            <a:videoFile r:link="rId1"/>
          </p:nvPr>
        </p:nvPicPr>
        <p:blipFill>
          <a:blip r:embed="rId4"/>
          <a:stretch>
            <a:fillRect/>
          </a:stretch>
        </p:blipFill>
        <p:spPr>
          <a:xfrm>
            <a:off x="1037492" y="1362667"/>
            <a:ext cx="9013342" cy="50700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B2599-486D-BC33-6001-3A68612E0B0A}"/>
              </a:ext>
            </a:extLst>
          </p:cNvPr>
          <p:cNvSpPr>
            <a:spLocks noGrp="1"/>
          </p:cNvSpPr>
          <p:nvPr>
            <p:ph type="title"/>
          </p:nvPr>
        </p:nvSpPr>
        <p:spPr>
          <a:xfrm>
            <a:off x="647701" y="1454964"/>
            <a:ext cx="3339281" cy="3308840"/>
          </a:xfrm>
        </p:spPr>
        <p:txBody>
          <a:bodyPr vert="horz" lIns="91440" tIns="45720" rIns="91440" bIns="45720" rtlCol="0" anchor="b">
            <a:normAutofit/>
          </a:bodyPr>
          <a:lstStyle/>
          <a:p>
            <a:r>
              <a:rPr lang="en-US" sz="6000" dirty="0"/>
              <a:t>Ways to safe </a:t>
            </a:r>
          </a:p>
        </p:txBody>
      </p:sp>
      <p:sp>
        <p:nvSpPr>
          <p:cNvPr id="3" name="Date Placeholder 2">
            <a:extLst>
              <a:ext uri="{FF2B5EF4-FFF2-40B4-BE49-F238E27FC236}">
                <a16:creationId xmlns:a16="http://schemas.microsoft.com/office/drawing/2014/main" id="{7B909756-C388-9727-07C4-D130CA7D72B1}"/>
              </a:ext>
            </a:extLst>
          </p:cNvPr>
          <p:cNvSpPr>
            <a:spLocks noGrp="1"/>
          </p:cNvSpPr>
          <p:nvPr>
            <p:ph type="dt" sz="half" idx="10"/>
          </p:nvPr>
        </p:nvSpPr>
        <p:spPr>
          <a:xfrm>
            <a:off x="8129872" y="6355080"/>
            <a:ext cx="3414427" cy="304799"/>
          </a:xfrm>
        </p:spPr>
        <p:txBody>
          <a:bodyPr vert="horz" lIns="91440" tIns="45720" rIns="91440" bIns="45720" rtlCol="0" anchor="b">
            <a:normAutofit/>
          </a:bodyPr>
          <a:lstStyle/>
          <a:p>
            <a:pPr algn="r" defTabSz="914400">
              <a:spcAft>
                <a:spcPts val="600"/>
              </a:spcAft>
            </a:pPr>
            <a:r>
              <a:rPr lang="en-US">
                <a:solidFill>
                  <a:schemeClr val="tx1">
                    <a:tint val="75000"/>
                  </a:schemeClr>
                </a:solidFill>
              </a:rPr>
              <a:t>9/3/20XX</a:t>
            </a:r>
          </a:p>
        </p:txBody>
      </p:sp>
      <p:pic>
        <p:nvPicPr>
          <p:cNvPr id="7" name="Picture 6" descr="A picture containing tree, outdoor, person, ground&#10;&#10;Description automatically generated">
            <a:extLst>
              <a:ext uri="{FF2B5EF4-FFF2-40B4-BE49-F238E27FC236}">
                <a16:creationId xmlns:a16="http://schemas.microsoft.com/office/drawing/2014/main" id="{78C16A64-A04F-06C8-B12E-E997EAB885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34682" y="10"/>
            <a:ext cx="7557319" cy="6857990"/>
          </a:xfrm>
          <a:prstGeom prst="rect">
            <a:avLst/>
          </a:prstGeom>
        </p:spPr>
      </p:pic>
    </p:spTree>
    <p:extLst>
      <p:ext uri="{BB962C8B-B14F-4D97-AF65-F5344CB8AC3E}">
        <p14:creationId xmlns:p14="http://schemas.microsoft.com/office/powerpoint/2010/main" val="175499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A8006D-CF49-7E0D-78DA-483A19D8A014}"/>
              </a:ext>
            </a:extLst>
          </p:cNvPr>
          <p:cNvPicPr>
            <a:picLocks noChangeAspect="1"/>
          </p:cNvPicPr>
          <p:nvPr/>
        </p:nvPicPr>
        <p:blipFill>
          <a:blip r:embed="rId2" cstate="email">
            <a:extLst>
              <a:ext uri="{28A0092B-C50C-407E-A947-70E740481C1C}">
                <a14:useLocalDpi xmlns:a14="http://schemas.microsoft.com/office/drawing/2010/main"/>
              </a:ext>
            </a:extLst>
          </a:blip>
          <a:srcRect t="824" b="824"/>
          <a:stretch/>
        </p:blipFill>
        <p:spPr>
          <a:xfrm>
            <a:off x="4037012" y="833171"/>
            <a:ext cx="6139177" cy="5571066"/>
          </a:xfrm>
          <a:prstGeom prst="rect">
            <a:avLst/>
          </a:prstGeom>
        </p:spPr>
      </p:pic>
      <p:sp>
        <p:nvSpPr>
          <p:cNvPr id="5" name="TextBox 4">
            <a:extLst>
              <a:ext uri="{FF2B5EF4-FFF2-40B4-BE49-F238E27FC236}">
                <a16:creationId xmlns:a16="http://schemas.microsoft.com/office/drawing/2014/main" id="{EBC36115-1694-BDAF-9A44-EAA4320B5C51}"/>
              </a:ext>
            </a:extLst>
          </p:cNvPr>
          <p:cNvSpPr txBox="1"/>
          <p:nvPr/>
        </p:nvSpPr>
        <p:spPr>
          <a:xfrm>
            <a:off x="293511" y="944168"/>
            <a:ext cx="3567289" cy="1754326"/>
          </a:xfrm>
          <a:prstGeom prst="rect">
            <a:avLst/>
          </a:prstGeom>
          <a:noFill/>
        </p:spPr>
        <p:txBody>
          <a:bodyPr wrap="square" rtlCol="0">
            <a:spAutoFit/>
          </a:bodyPr>
          <a:lstStyle/>
          <a:p>
            <a:r>
              <a:rPr lang="en-US" sz="5400" b="1" dirty="0">
                <a:latin typeface="Algerian" panose="04020705040A02060702" pitchFamily="82" charset="0"/>
              </a:rPr>
              <a:t>Let's  Review </a:t>
            </a:r>
          </a:p>
        </p:txBody>
      </p:sp>
    </p:spTree>
    <p:extLst>
      <p:ext uri="{BB962C8B-B14F-4D97-AF65-F5344CB8AC3E}">
        <p14:creationId xmlns:p14="http://schemas.microsoft.com/office/powerpoint/2010/main" val="2271587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7D901-089E-4AC1-B00A-A81D6A98C18A}"/>
              </a:ext>
            </a:extLst>
          </p:cNvPr>
          <p:cNvSpPr>
            <a:spLocks noGrp="1"/>
          </p:cNvSpPr>
          <p:nvPr>
            <p:ph type="title"/>
          </p:nvPr>
        </p:nvSpPr>
        <p:spPr>
          <a:xfrm>
            <a:off x="635458" y="4542502"/>
            <a:ext cx="9181185" cy="1189985"/>
          </a:xfrm>
        </p:spPr>
        <p:txBody>
          <a:bodyPr vert="horz" lIns="91440" tIns="45720" rIns="91440" bIns="45720" rtlCol="0" anchor="b">
            <a:normAutofit/>
          </a:bodyPr>
          <a:lstStyle/>
          <a:p>
            <a:r>
              <a:rPr lang="en-US" sz="6000"/>
              <a:t>QUESTIONS</a:t>
            </a:r>
          </a:p>
        </p:txBody>
      </p:sp>
      <p:pic>
        <p:nvPicPr>
          <p:cNvPr id="6" name="Content Placeholder 5">
            <a:extLst>
              <a:ext uri="{FF2B5EF4-FFF2-40B4-BE49-F238E27FC236}">
                <a16:creationId xmlns:a16="http://schemas.microsoft.com/office/drawing/2014/main" id="{CF4021D7-E82B-46F5-B8D5-BD1DD2067002}"/>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1"/>
          <a:stretch/>
        </p:blipFill>
        <p:spPr>
          <a:xfrm>
            <a:off x="635458" y="640080"/>
            <a:ext cx="4517593" cy="3602736"/>
          </a:xfrm>
          <a:prstGeom prst="rect">
            <a:avLst/>
          </a:prstGeom>
          <a:effectLst>
            <a:outerShdw blurRad="50800" dist="38100" dir="5400000" algn="t" rotWithShape="0">
              <a:prstClr val="black">
                <a:alpha val="43000"/>
              </a:prstClr>
            </a:outerShdw>
          </a:effectLst>
        </p:spPr>
      </p:pic>
      <p:pic>
        <p:nvPicPr>
          <p:cNvPr id="8" name="Picture 7" descr="A person posing for the camera&#10;&#10;Description automatically generated">
            <a:extLst>
              <a:ext uri="{FF2B5EF4-FFF2-40B4-BE49-F238E27FC236}">
                <a16:creationId xmlns:a16="http://schemas.microsoft.com/office/drawing/2014/main" id="{70F5055A-329D-4AFC-82B8-0BDE7808182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
          <a:stretch/>
        </p:blipFill>
        <p:spPr>
          <a:xfrm>
            <a:off x="5299050" y="640080"/>
            <a:ext cx="4517593" cy="3602736"/>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088930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title"/>
          </p:nvPr>
        </p:nvSpPr>
        <p:spPr>
          <a:xfrm>
            <a:off x="6742112" y="1454963"/>
            <a:ext cx="4802187" cy="3308380"/>
          </a:xfrm>
          <a:prstGeom prst="rect">
            <a:avLst/>
          </a:prstGeom>
        </p:spPr>
        <p:txBody>
          <a:bodyPr spcFirstLastPara="1" vert="horz" lIns="91440" tIns="45720" rIns="91440" bIns="45720" rtlCol="0" anchor="b" anchorCtr="0">
            <a:normAutofit fontScale="90000"/>
          </a:bodyPr>
          <a:lstStyle/>
          <a:p>
            <a:pPr marL="0" marR="0" lvl="0" indent="0">
              <a:lnSpc>
                <a:spcPct val="90000"/>
              </a:lnSpc>
              <a:spcAft>
                <a:spcPts val="0"/>
              </a:spcAft>
              <a:buClr>
                <a:schemeClr val="lt1"/>
              </a:buClr>
              <a:buSzPts val="1400"/>
            </a:pPr>
            <a:r>
              <a:rPr lang="en-US" sz="6100" dirty="0">
                <a:sym typeface="Century Gothic"/>
              </a:rPr>
              <a:t>What role does a peer play in reducing harm? </a:t>
            </a:r>
            <a:endParaRPr lang="en-US" sz="6100" u="none" strike="noStrike" cap="none" dirty="0">
              <a:sym typeface="Century Gothic"/>
            </a:endParaRPr>
          </a:p>
        </p:txBody>
      </p:sp>
      <p:pic>
        <p:nvPicPr>
          <p:cNvPr id="3" name="Picture 2" descr="A picture containing tree, outdoor, toy">
            <a:extLst>
              <a:ext uri="{FF2B5EF4-FFF2-40B4-BE49-F238E27FC236}">
                <a16:creationId xmlns:a16="http://schemas.microsoft.com/office/drawing/2014/main" id="{1F2E5B26-10AB-D770-554A-E47ACA9C45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31730" y="685719"/>
            <a:ext cx="5638797" cy="5486561"/>
          </a:xfrm>
          <a:prstGeom prst="rect">
            <a:avLst/>
          </a:prstGeom>
          <a:effectLst>
            <a:outerShdw blurRad="50800" dist="38100" dir="5400000" algn="t" rotWithShape="0">
              <a:prstClr val="black">
                <a:alpha val="43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a:extLst>
              <a:ext uri="{FF2B5EF4-FFF2-40B4-BE49-F238E27FC236}">
                <a16:creationId xmlns:a16="http://schemas.microsoft.com/office/drawing/2014/main" id="{1BA69C80-CED1-C72F-82A0-D218E79BCE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6285703" y="1302505"/>
            <a:ext cx="3500562" cy="2625421"/>
          </a:xfrm>
          <a:prstGeom prst="rect">
            <a:avLst/>
          </a:prstGeom>
          <a:effectLst/>
        </p:spPr>
      </p:pic>
      <p:sp>
        <p:nvSpPr>
          <p:cNvPr id="2" name="Title 1">
            <a:extLst>
              <a:ext uri="{FF2B5EF4-FFF2-40B4-BE49-F238E27FC236}">
                <a16:creationId xmlns:a16="http://schemas.microsoft.com/office/drawing/2014/main" id="{F8FDCEE6-2E21-9F54-CD97-F0CE7EF39E0F}"/>
              </a:ext>
            </a:extLst>
          </p:cNvPr>
          <p:cNvSpPr>
            <a:spLocks noGrp="1"/>
          </p:cNvSpPr>
          <p:nvPr>
            <p:ph type="title"/>
          </p:nvPr>
        </p:nvSpPr>
        <p:spPr>
          <a:xfrm>
            <a:off x="635458" y="4854344"/>
            <a:ext cx="9345155" cy="861802"/>
          </a:xfrm>
        </p:spPr>
        <p:txBody>
          <a:bodyPr vert="horz" lIns="91440" tIns="45720" rIns="91440" bIns="45720" rtlCol="0" anchor="b">
            <a:normAutofit/>
          </a:bodyPr>
          <a:lstStyle/>
          <a:p>
            <a:pPr>
              <a:lnSpc>
                <a:spcPct val="90000"/>
              </a:lnSpc>
            </a:pPr>
            <a:r>
              <a:rPr lang="en-US" sz="3700" dirty="0"/>
              <a:t>Outreach the Heart of a peers role</a:t>
            </a:r>
          </a:p>
        </p:txBody>
      </p:sp>
      <p:pic>
        <p:nvPicPr>
          <p:cNvPr id="6" name="Picture 5" descr="A picture containing person, outdoor, smiling, posing&#10;&#10;Description automatically generated">
            <a:extLst>
              <a:ext uri="{FF2B5EF4-FFF2-40B4-BE49-F238E27FC236}">
                <a16:creationId xmlns:a16="http://schemas.microsoft.com/office/drawing/2014/main" id="{0823D3E2-1EF1-5782-F929-190AC4609D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3855" y="1251079"/>
            <a:ext cx="5490972" cy="2676848"/>
          </a:xfrm>
          <a:prstGeom prst="rect">
            <a:avLst/>
          </a:prstGeom>
          <a:effectLst/>
        </p:spPr>
      </p:pic>
    </p:spTree>
    <p:extLst>
      <p:ext uri="{BB962C8B-B14F-4D97-AF65-F5344CB8AC3E}">
        <p14:creationId xmlns:p14="http://schemas.microsoft.com/office/powerpoint/2010/main" val="2113771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9654B-DA9F-EA9F-E457-AFA0BAB756F4}"/>
              </a:ext>
            </a:extLst>
          </p:cNvPr>
          <p:cNvSpPr>
            <a:spLocks noGrp="1"/>
          </p:cNvSpPr>
          <p:nvPr>
            <p:ph type="title"/>
          </p:nvPr>
        </p:nvSpPr>
        <p:spPr/>
        <p:txBody>
          <a:bodyPr/>
          <a:lstStyle/>
          <a:p>
            <a:r>
              <a:rPr lang="en-US" dirty="0"/>
              <a:t>What I put in the bag </a:t>
            </a:r>
          </a:p>
        </p:txBody>
      </p:sp>
      <p:sp>
        <p:nvSpPr>
          <p:cNvPr id="4" name="Rectangle 3">
            <a:extLst>
              <a:ext uri="{FF2B5EF4-FFF2-40B4-BE49-F238E27FC236}">
                <a16:creationId xmlns:a16="http://schemas.microsoft.com/office/drawing/2014/main" id="{B9AFD480-7763-989A-CDC0-78B03B87B3C7}"/>
              </a:ext>
            </a:extLst>
          </p:cNvPr>
          <p:cNvSpPr/>
          <p:nvPr/>
        </p:nvSpPr>
        <p:spPr>
          <a:xfrm>
            <a:off x="2809512" y="2003012"/>
            <a:ext cx="3179075"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NARCAN</a:t>
            </a:r>
          </a:p>
        </p:txBody>
      </p:sp>
      <p:sp>
        <p:nvSpPr>
          <p:cNvPr id="5" name="Rectangle 4">
            <a:extLst>
              <a:ext uri="{FF2B5EF4-FFF2-40B4-BE49-F238E27FC236}">
                <a16:creationId xmlns:a16="http://schemas.microsoft.com/office/drawing/2014/main" id="{230EDB34-135B-1343-EAC2-0C38F13A8721}"/>
              </a:ext>
            </a:extLst>
          </p:cNvPr>
          <p:cNvSpPr/>
          <p:nvPr/>
        </p:nvSpPr>
        <p:spPr>
          <a:xfrm>
            <a:off x="6158423" y="1948626"/>
            <a:ext cx="2929008"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NEEDLES</a:t>
            </a:r>
          </a:p>
        </p:txBody>
      </p:sp>
      <p:sp>
        <p:nvSpPr>
          <p:cNvPr id="6" name="Rectangle 5">
            <a:extLst>
              <a:ext uri="{FF2B5EF4-FFF2-40B4-BE49-F238E27FC236}">
                <a16:creationId xmlns:a16="http://schemas.microsoft.com/office/drawing/2014/main" id="{6E7FE082-32D9-EF4F-5D6A-4032614B447D}"/>
              </a:ext>
            </a:extLst>
          </p:cNvPr>
          <p:cNvSpPr/>
          <p:nvPr/>
        </p:nvSpPr>
        <p:spPr>
          <a:xfrm>
            <a:off x="6566226" y="4734058"/>
            <a:ext cx="5216493"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BAR B Q GRILLS</a:t>
            </a:r>
          </a:p>
        </p:txBody>
      </p:sp>
      <p:sp>
        <p:nvSpPr>
          <p:cNvPr id="7" name="Rectangle 6">
            <a:extLst>
              <a:ext uri="{FF2B5EF4-FFF2-40B4-BE49-F238E27FC236}">
                <a16:creationId xmlns:a16="http://schemas.microsoft.com/office/drawing/2014/main" id="{D248A381-2519-6B38-6039-80621B943F13}"/>
              </a:ext>
            </a:extLst>
          </p:cNvPr>
          <p:cNvSpPr/>
          <p:nvPr/>
        </p:nvSpPr>
        <p:spPr>
          <a:xfrm>
            <a:off x="2523215" y="4441759"/>
            <a:ext cx="1875835"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PIPES</a:t>
            </a:r>
          </a:p>
        </p:txBody>
      </p:sp>
      <p:sp>
        <p:nvSpPr>
          <p:cNvPr id="8" name="Rectangle 7">
            <a:extLst>
              <a:ext uri="{FF2B5EF4-FFF2-40B4-BE49-F238E27FC236}">
                <a16:creationId xmlns:a16="http://schemas.microsoft.com/office/drawing/2014/main" id="{EF0E9B64-89B8-F7CB-317A-81C665258DFC}"/>
              </a:ext>
            </a:extLst>
          </p:cNvPr>
          <p:cNvSpPr/>
          <p:nvPr/>
        </p:nvSpPr>
        <p:spPr>
          <a:xfrm>
            <a:off x="333590" y="1391582"/>
            <a:ext cx="486703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FOOD/Cell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ph</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Rectangle 8">
            <a:extLst>
              <a:ext uri="{FF2B5EF4-FFF2-40B4-BE49-F238E27FC236}">
                <a16:creationId xmlns:a16="http://schemas.microsoft.com/office/drawing/2014/main" id="{41CE9A0F-DFA6-5086-05F3-6B19938315B2}"/>
              </a:ext>
            </a:extLst>
          </p:cNvPr>
          <p:cNvSpPr/>
          <p:nvPr/>
        </p:nvSpPr>
        <p:spPr>
          <a:xfrm>
            <a:off x="6840594" y="3149098"/>
            <a:ext cx="5299416"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WATER/REUSABLE BOTTLES</a:t>
            </a:r>
          </a:p>
        </p:txBody>
      </p:sp>
      <p:sp>
        <p:nvSpPr>
          <p:cNvPr id="10" name="Rectangle 9">
            <a:extLst>
              <a:ext uri="{FF2B5EF4-FFF2-40B4-BE49-F238E27FC236}">
                <a16:creationId xmlns:a16="http://schemas.microsoft.com/office/drawing/2014/main" id="{2847BDE6-D862-051C-E6F7-C2B3F7893B3C}"/>
              </a:ext>
            </a:extLst>
          </p:cNvPr>
          <p:cNvSpPr/>
          <p:nvPr/>
        </p:nvSpPr>
        <p:spPr>
          <a:xfrm>
            <a:off x="-968870" y="2817571"/>
            <a:ext cx="7471956" cy="1754326"/>
          </a:xfrm>
          <a:prstGeom prst="rect">
            <a:avLst/>
          </a:prstGeom>
          <a:noFill/>
        </p:spPr>
        <p:txBody>
          <a:bodyPr wrap="squar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WARM CLOTHES/COATS</a:t>
            </a:r>
          </a:p>
        </p:txBody>
      </p:sp>
      <p:sp>
        <p:nvSpPr>
          <p:cNvPr id="11" name="Rectangle 10">
            <a:extLst>
              <a:ext uri="{FF2B5EF4-FFF2-40B4-BE49-F238E27FC236}">
                <a16:creationId xmlns:a16="http://schemas.microsoft.com/office/drawing/2014/main" id="{92057D6D-034C-0513-79D0-79819186A83D}"/>
              </a:ext>
            </a:extLst>
          </p:cNvPr>
          <p:cNvSpPr/>
          <p:nvPr/>
        </p:nvSpPr>
        <p:spPr>
          <a:xfrm>
            <a:off x="5769163" y="1256129"/>
            <a:ext cx="5668539"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DOG/CAT FOOD</a:t>
            </a:r>
          </a:p>
        </p:txBody>
      </p:sp>
      <p:sp>
        <p:nvSpPr>
          <p:cNvPr id="12" name="Rectangle 11">
            <a:extLst>
              <a:ext uri="{FF2B5EF4-FFF2-40B4-BE49-F238E27FC236}">
                <a16:creationId xmlns:a16="http://schemas.microsoft.com/office/drawing/2014/main" id="{E79E812C-087C-56F2-C0EA-DEF8FFDE89F5}"/>
              </a:ext>
            </a:extLst>
          </p:cNvPr>
          <p:cNvSpPr/>
          <p:nvPr/>
        </p:nvSpPr>
        <p:spPr>
          <a:xfrm>
            <a:off x="7659474" y="2514878"/>
            <a:ext cx="4123245"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GIFT CARDS</a:t>
            </a:r>
          </a:p>
        </p:txBody>
      </p:sp>
      <p:sp>
        <p:nvSpPr>
          <p:cNvPr id="13" name="Rectangle 12">
            <a:extLst>
              <a:ext uri="{FF2B5EF4-FFF2-40B4-BE49-F238E27FC236}">
                <a16:creationId xmlns:a16="http://schemas.microsoft.com/office/drawing/2014/main" id="{75B5C729-F286-873E-C91D-25AB1E83E6D8}"/>
              </a:ext>
            </a:extLst>
          </p:cNvPr>
          <p:cNvSpPr/>
          <p:nvPr/>
        </p:nvSpPr>
        <p:spPr>
          <a:xfrm>
            <a:off x="1019772" y="5734420"/>
            <a:ext cx="5296643"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LOTS OF SOCKS</a:t>
            </a:r>
          </a:p>
        </p:txBody>
      </p:sp>
      <p:sp>
        <p:nvSpPr>
          <p:cNvPr id="15" name="Rectangle 14">
            <a:extLst>
              <a:ext uri="{FF2B5EF4-FFF2-40B4-BE49-F238E27FC236}">
                <a16:creationId xmlns:a16="http://schemas.microsoft.com/office/drawing/2014/main" id="{B036BBD0-8BEC-9E7A-E296-B12D05085A94}"/>
              </a:ext>
            </a:extLst>
          </p:cNvPr>
          <p:cNvSpPr/>
          <p:nvPr/>
        </p:nvSpPr>
        <p:spPr>
          <a:xfrm>
            <a:off x="5096368" y="2967335"/>
            <a:ext cx="1999265" cy="923330"/>
          </a:xfrm>
          <a:prstGeom prst="rect">
            <a:avLst/>
          </a:prstGeom>
          <a:noFill/>
        </p:spPr>
        <p:txBody>
          <a:bodyPr wrap="non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TENTS</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6" name="Rectangle 15">
            <a:extLst>
              <a:ext uri="{FF2B5EF4-FFF2-40B4-BE49-F238E27FC236}">
                <a16:creationId xmlns:a16="http://schemas.microsoft.com/office/drawing/2014/main" id="{F4B9CCD3-C1EC-D0E5-7075-67D87524CED4}"/>
              </a:ext>
            </a:extLst>
          </p:cNvPr>
          <p:cNvSpPr/>
          <p:nvPr/>
        </p:nvSpPr>
        <p:spPr>
          <a:xfrm>
            <a:off x="4597900" y="4229828"/>
            <a:ext cx="3358613"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BALNKETS</a:t>
            </a:r>
          </a:p>
        </p:txBody>
      </p:sp>
      <p:sp>
        <p:nvSpPr>
          <p:cNvPr id="17" name="Rectangle 16">
            <a:extLst>
              <a:ext uri="{FF2B5EF4-FFF2-40B4-BE49-F238E27FC236}">
                <a16:creationId xmlns:a16="http://schemas.microsoft.com/office/drawing/2014/main" id="{8B4287AA-A65A-E48E-EF35-C9688DD9DED1}"/>
              </a:ext>
            </a:extLst>
          </p:cNvPr>
          <p:cNvSpPr/>
          <p:nvPr/>
        </p:nvSpPr>
        <p:spPr>
          <a:xfrm>
            <a:off x="6496756" y="5854016"/>
            <a:ext cx="449514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BACK PACKS</a:t>
            </a:r>
          </a:p>
        </p:txBody>
      </p:sp>
    </p:spTree>
    <p:extLst>
      <p:ext uri="{BB962C8B-B14F-4D97-AF65-F5344CB8AC3E}">
        <p14:creationId xmlns:p14="http://schemas.microsoft.com/office/powerpoint/2010/main" val="655001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D9345-AA41-4747-98E5-006126BBAAF8}"/>
              </a:ext>
            </a:extLst>
          </p:cNvPr>
          <p:cNvSpPr>
            <a:spLocks noGrp="1"/>
          </p:cNvSpPr>
          <p:nvPr>
            <p:ph type="title"/>
          </p:nvPr>
        </p:nvSpPr>
        <p:spPr>
          <a:xfrm>
            <a:off x="7676444" y="1454963"/>
            <a:ext cx="3867855" cy="3308380"/>
          </a:xfrm>
        </p:spPr>
        <p:txBody>
          <a:bodyPr vert="horz" lIns="91440" tIns="45720" rIns="91440" bIns="45720" rtlCol="0" anchor="b">
            <a:normAutofit fontScale="90000"/>
          </a:bodyPr>
          <a:lstStyle/>
          <a:p>
            <a:r>
              <a:rPr lang="en-US" sz="6000" dirty="0"/>
              <a:t>Facing stigma With Needle Exchange</a:t>
            </a:r>
          </a:p>
        </p:txBody>
      </p:sp>
      <p:pic>
        <p:nvPicPr>
          <p:cNvPr id="5" name="Picture 4">
            <a:extLst>
              <a:ext uri="{FF2B5EF4-FFF2-40B4-BE49-F238E27FC236}">
                <a16:creationId xmlns:a16="http://schemas.microsoft.com/office/drawing/2014/main" id="{0AB5EB4B-A1C1-41ED-9D1F-7FAC814A59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7848" y="609601"/>
            <a:ext cx="6946288" cy="563879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91972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635458" y="4542502"/>
            <a:ext cx="9186063" cy="1189985"/>
          </a:xfrm>
          <a:prstGeom prst="rect">
            <a:avLst/>
          </a:prstGeom>
        </p:spPr>
        <p:txBody>
          <a:bodyPr spcFirstLastPara="1" vert="horz" lIns="91440" tIns="45720" rIns="91440" bIns="45720" rtlCol="0" anchor="b" anchorCtr="0">
            <a:normAutofit/>
          </a:bodyPr>
          <a:lstStyle/>
          <a:p>
            <a:pPr marL="0" marR="0" lvl="0" indent="0">
              <a:lnSpc>
                <a:spcPct val="90000"/>
              </a:lnSpc>
              <a:spcAft>
                <a:spcPts val="0"/>
              </a:spcAft>
              <a:buClr>
                <a:schemeClr val="lt1"/>
              </a:buClr>
              <a:buSzPts val="1400"/>
            </a:pPr>
            <a:r>
              <a:rPr lang="en-US" sz="3800" dirty="0"/>
              <a:t>Can Peer Support Help People change?</a:t>
            </a:r>
            <a:endParaRPr lang="en-US" sz="3800" u="none" strike="noStrike" cap="none" dirty="0">
              <a:sym typeface="Century Gothic"/>
            </a:endParaRPr>
          </a:p>
        </p:txBody>
      </p:sp>
      <p:pic>
        <p:nvPicPr>
          <p:cNvPr id="6" name="Picture 5" descr="A picture containing person, person, smiling, posing&#10;&#10;Description automatically generated">
            <a:extLst>
              <a:ext uri="{FF2B5EF4-FFF2-40B4-BE49-F238E27FC236}">
                <a16:creationId xmlns:a16="http://schemas.microsoft.com/office/drawing/2014/main" id="{87BEA983-2183-75E8-5255-F34E120B4A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635459" y="640080"/>
            <a:ext cx="3432201" cy="3602736"/>
          </a:xfrm>
          <a:prstGeom prst="rect">
            <a:avLst/>
          </a:prstGeom>
          <a:effectLst>
            <a:outerShdw blurRad="50800" dist="38100" dir="5400000" algn="t" rotWithShape="0">
              <a:prstClr val="black">
                <a:alpha val="43000"/>
              </a:prstClr>
            </a:outerShdw>
          </a:effectLst>
        </p:spPr>
      </p:pic>
      <p:pic>
        <p:nvPicPr>
          <p:cNvPr id="5" name="Picture 4">
            <a:extLst>
              <a:ext uri="{FF2B5EF4-FFF2-40B4-BE49-F238E27FC236}">
                <a16:creationId xmlns:a16="http://schemas.microsoft.com/office/drawing/2014/main" id="{0C4A1B71-08FC-44CC-9DCD-39011062DF6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13656" y="640080"/>
            <a:ext cx="5607864" cy="3602736"/>
          </a:xfrm>
          <a:prstGeom prst="rect">
            <a:avLst/>
          </a:prstGeom>
          <a:effectLst>
            <a:outerShdw blurRad="50800" dist="38100" dir="5400000" algn="t" rotWithShape="0">
              <a:prstClr val="black">
                <a:alpha val="43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B2788-1692-7605-2DAF-CB64CD6A2C31}"/>
              </a:ext>
            </a:extLst>
          </p:cNvPr>
          <p:cNvSpPr>
            <a:spLocks noGrp="1"/>
          </p:cNvSpPr>
          <p:nvPr>
            <p:ph type="title"/>
          </p:nvPr>
        </p:nvSpPr>
        <p:spPr>
          <a:xfrm>
            <a:off x="8201837" y="1454963"/>
            <a:ext cx="3342462" cy="3308380"/>
          </a:xfrm>
        </p:spPr>
        <p:txBody>
          <a:bodyPr vert="horz" lIns="91440" tIns="45720" rIns="91440" bIns="45720" rtlCol="0" anchor="b">
            <a:normAutofit/>
          </a:bodyPr>
          <a:lstStyle/>
          <a:p>
            <a:pPr>
              <a:lnSpc>
                <a:spcPct val="90000"/>
              </a:lnSpc>
            </a:pPr>
            <a:r>
              <a:rPr lang="en-US" sz="2900"/>
              <a:t>When Harm Reduction is Implemented without Judgement the Person may gradually change</a:t>
            </a:r>
          </a:p>
        </p:txBody>
      </p:sp>
      <p:pic>
        <p:nvPicPr>
          <p:cNvPr id="4" name="Picture 3" descr="A picture containing person, indoor, posing&#10;&#10;Description automatically generated">
            <a:extLst>
              <a:ext uri="{FF2B5EF4-FFF2-40B4-BE49-F238E27FC236}">
                <a16:creationId xmlns:a16="http://schemas.microsoft.com/office/drawing/2014/main" id="{B23FCA9D-F1F5-3F5B-6DA8-0B9ED04E948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7848" y="609601"/>
            <a:ext cx="6946288" cy="563879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29859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CA110-67AA-A533-A444-DE8331EAD868}"/>
              </a:ext>
            </a:extLst>
          </p:cNvPr>
          <p:cNvSpPr>
            <a:spLocks noGrp="1"/>
          </p:cNvSpPr>
          <p:nvPr>
            <p:ph type="title"/>
          </p:nvPr>
        </p:nvSpPr>
        <p:spPr>
          <a:xfrm>
            <a:off x="781577" y="215652"/>
            <a:ext cx="9404723" cy="1400530"/>
          </a:xfrm>
        </p:spPr>
        <p:txBody>
          <a:bodyPr>
            <a:normAutofit/>
          </a:bodyPr>
          <a:lstStyle/>
          <a:p>
            <a:r>
              <a:rPr lang="en-US" sz="3600" dirty="0"/>
              <a:t>The Hard Part is Inspiring Participants to believe change is possible</a:t>
            </a:r>
          </a:p>
        </p:txBody>
      </p:sp>
      <p:pic>
        <p:nvPicPr>
          <p:cNvPr id="4" name="Op404xBOf4w"/>
          <p:cNvPicPr>
            <a:picLocks noRot="1" noChangeAspect="1"/>
          </p:cNvPicPr>
          <p:nvPr>
            <a:videoFile r:link="rId1"/>
          </p:nvPr>
        </p:nvPicPr>
        <p:blipFill>
          <a:blip r:embed="rId3"/>
          <a:stretch>
            <a:fillRect/>
          </a:stretch>
        </p:blipFill>
        <p:spPr>
          <a:xfrm>
            <a:off x="2215662" y="1472711"/>
            <a:ext cx="8704385" cy="4896217"/>
          </a:xfrm>
          <a:prstGeom prst="rect">
            <a:avLst/>
          </a:prstGeom>
        </p:spPr>
      </p:pic>
    </p:spTree>
    <p:extLst>
      <p:ext uri="{BB962C8B-B14F-4D97-AF65-F5344CB8AC3E}">
        <p14:creationId xmlns:p14="http://schemas.microsoft.com/office/powerpoint/2010/main" val="39479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89EF-26DC-E443-AFBC-4AA85918F194}"/>
              </a:ext>
            </a:extLst>
          </p:cNvPr>
          <p:cNvSpPr>
            <a:spLocks noGrp="1"/>
          </p:cNvSpPr>
          <p:nvPr>
            <p:ph type="title"/>
          </p:nvPr>
        </p:nvSpPr>
        <p:spPr>
          <a:xfrm>
            <a:off x="6742112" y="1454963"/>
            <a:ext cx="4802187" cy="3308380"/>
          </a:xfrm>
        </p:spPr>
        <p:txBody>
          <a:bodyPr vert="horz" lIns="91440" tIns="45720" rIns="91440" bIns="45720" rtlCol="0" anchor="b">
            <a:normAutofit/>
          </a:bodyPr>
          <a:lstStyle/>
          <a:p>
            <a:r>
              <a:rPr lang="en-US" sz="6700"/>
              <a:t>And When They Believe…..</a:t>
            </a:r>
          </a:p>
        </p:txBody>
      </p:sp>
      <p:pic>
        <p:nvPicPr>
          <p:cNvPr id="4" name="Picture 3" descr="A person wearing glasses">
            <a:extLst>
              <a:ext uri="{FF2B5EF4-FFF2-40B4-BE49-F238E27FC236}">
                <a16:creationId xmlns:a16="http://schemas.microsoft.com/office/drawing/2014/main" id="{FEB27C81-9CBF-B7CA-9A2F-973F8EA3E5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7848" y="609601"/>
            <a:ext cx="5486561" cy="563879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6086552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741A13FD4ED14391A13A920C359674" ma:contentTypeVersion="18" ma:contentTypeDescription="Create a new document." ma:contentTypeScope="" ma:versionID="1281d5338d6895bd4a0d3e986d7d31f2">
  <xsd:schema xmlns:xsd="http://www.w3.org/2001/XMLSchema" xmlns:xs="http://www.w3.org/2001/XMLSchema" xmlns:p="http://schemas.microsoft.com/office/2006/metadata/properties" xmlns:ns2="0e038788-414a-4a1a-89df-8b94fd1268d8" xmlns:ns3="8957598b-99e0-4075-93e6-351f01cf2787" targetNamespace="http://schemas.microsoft.com/office/2006/metadata/properties" ma:root="true" ma:fieldsID="d20c380c1fcef33c261d161cdfe58fba" ns2:_="" ns3:_="">
    <xsd:import namespace="0e038788-414a-4a1a-89df-8b94fd1268d8"/>
    <xsd:import namespace="8957598b-99e0-4075-93e6-351f01cf27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38788-414a-4a1a-89df-8b94fd1268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d1f02-b2ee-4df6-addf-38d848148b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57598b-99e0-4075-93e6-351f01cf27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bf5acd9-779c-4f29-96bd-41ce33a9a158}" ma:internalName="TaxCatchAll" ma:showField="CatchAllData" ma:web="8957598b-99e0-4075-93e6-351f01cf27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0e038788-414a-4a1a-89df-8b94fd1268d8" xsi:nil="true"/>
    <lcf76f155ced4ddcb4097134ff3c332f xmlns="0e038788-414a-4a1a-89df-8b94fd1268d8">
      <Terms xmlns="http://schemas.microsoft.com/office/infopath/2007/PartnerControls"/>
    </lcf76f155ced4ddcb4097134ff3c332f>
    <TaxCatchAll xmlns="8957598b-99e0-4075-93e6-351f01cf2787" xsi:nil="true"/>
  </documentManagement>
</p:properties>
</file>

<file path=customXml/itemProps1.xml><?xml version="1.0" encoding="utf-8"?>
<ds:datastoreItem xmlns:ds="http://schemas.openxmlformats.org/officeDocument/2006/customXml" ds:itemID="{0435B0E8-B742-43CF-8562-43C765B81F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38788-414a-4a1a-89df-8b94fd1268d8"/>
    <ds:schemaRef ds:uri="8957598b-99e0-4075-93e6-351f01cf27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3.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 ds:uri="0e038788-414a-4a1a-89df-8b94fd1268d8"/>
    <ds:schemaRef ds:uri="8957598b-99e0-4075-93e6-351f01cf2787"/>
  </ds:schemaRefs>
</ds:datastoreItem>
</file>

<file path=docProps/app.xml><?xml version="1.0" encoding="utf-8"?>
<Properties xmlns="http://schemas.openxmlformats.org/officeDocument/2006/extended-properties" xmlns:vt="http://schemas.openxmlformats.org/officeDocument/2006/docPropsVTypes">
  <Template>Ion</Template>
  <TotalTime>208</TotalTime>
  <Words>329</Words>
  <Application>Microsoft Office PowerPoint</Application>
  <PresentationFormat>Widescreen</PresentationFormat>
  <Paragraphs>40</Paragraphs>
  <Slides>14</Slides>
  <Notes>10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Algerian</vt:lpstr>
      <vt:lpstr>Arial</vt:lpstr>
      <vt:lpstr>Calibri</vt:lpstr>
      <vt:lpstr>Calibri Light</vt:lpstr>
      <vt:lpstr>Century Gothic</vt:lpstr>
      <vt:lpstr>Wingdings 3</vt:lpstr>
      <vt:lpstr>Ion</vt:lpstr>
      <vt:lpstr>Introduction to Peer Mentor’s</vt:lpstr>
      <vt:lpstr>What role does a peer play in reducing harm? </vt:lpstr>
      <vt:lpstr>Outreach the Heart of a peers role</vt:lpstr>
      <vt:lpstr>What I put in the bag </vt:lpstr>
      <vt:lpstr>Facing stigma With Needle Exchange</vt:lpstr>
      <vt:lpstr>Can Peer Support Help People change?</vt:lpstr>
      <vt:lpstr>When Harm Reduction is Implemented without Judgement the Person may gradually change</vt:lpstr>
      <vt:lpstr>The Hard Part is Inspiring Participants to believe change is possible</vt:lpstr>
      <vt:lpstr>And When They Believe…..</vt:lpstr>
      <vt:lpstr>Peer Mentors in Nontraditional Settings </vt:lpstr>
      <vt:lpstr>The IMPACT TEAM </vt:lpstr>
      <vt:lpstr>Ways to safe </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PEERS Perspective to Harm Reduction Day 1</dc:title>
  <dc:creator>onesha cochran</dc:creator>
  <cp:lastModifiedBy>Jessica Rienstra</cp:lastModifiedBy>
  <cp:revision>4</cp:revision>
  <dcterms:created xsi:type="dcterms:W3CDTF">2023-02-07T06:14:08Z</dcterms:created>
  <dcterms:modified xsi:type="dcterms:W3CDTF">2024-03-12T17:43:31Z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0x010100EA741A13FD4ED14391A13A920C359674</vt:lpwstr>
  </property>
  <property fmtid="{D5CDD505-2E9C-101B-9397-08002B2CF9AE}" pid="3" name="MediaServiceImageTags">
    <vt:lpwstr/>
  </property>
</Properties>
</file>