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02" r:id="rId3"/>
    <p:sldMasterId id="2147483716" r:id="rId4"/>
    <p:sldMasterId id="2147483736" r:id="rId5"/>
  </p:sldMasterIdLst>
  <p:notesMasterIdLst>
    <p:notesMasterId r:id="rId66"/>
  </p:notesMasterIdLst>
  <p:sldIdLst>
    <p:sldId id="517" r:id="rId6"/>
    <p:sldId id="4888" r:id="rId7"/>
    <p:sldId id="422" r:id="rId8"/>
    <p:sldId id="4864" r:id="rId9"/>
    <p:sldId id="4894" r:id="rId10"/>
    <p:sldId id="4863" r:id="rId11"/>
    <p:sldId id="492" r:id="rId12"/>
    <p:sldId id="486" r:id="rId13"/>
    <p:sldId id="1833" r:id="rId14"/>
    <p:sldId id="1832" r:id="rId15"/>
    <p:sldId id="4867" r:id="rId16"/>
    <p:sldId id="4874" r:id="rId17"/>
    <p:sldId id="4870" r:id="rId18"/>
    <p:sldId id="527" r:id="rId19"/>
    <p:sldId id="528" r:id="rId20"/>
    <p:sldId id="4868" r:id="rId21"/>
    <p:sldId id="4876" r:id="rId22"/>
    <p:sldId id="4892" r:id="rId23"/>
    <p:sldId id="4878" r:id="rId24"/>
    <p:sldId id="1636" r:id="rId25"/>
    <p:sldId id="1831" r:id="rId26"/>
    <p:sldId id="4869" r:id="rId27"/>
    <p:sldId id="1622" r:id="rId28"/>
    <p:sldId id="1730" r:id="rId29"/>
    <p:sldId id="1752" r:id="rId30"/>
    <p:sldId id="1810" r:id="rId31"/>
    <p:sldId id="1813" r:id="rId32"/>
    <p:sldId id="1666" r:id="rId33"/>
    <p:sldId id="1816" r:id="rId34"/>
    <p:sldId id="4866" r:id="rId35"/>
    <p:sldId id="4881" r:id="rId36"/>
    <p:sldId id="4882" r:id="rId37"/>
    <p:sldId id="4883" r:id="rId38"/>
    <p:sldId id="4858" r:id="rId39"/>
    <p:sldId id="4889" r:id="rId40"/>
    <p:sldId id="4865" r:id="rId41"/>
    <p:sldId id="4885" r:id="rId42"/>
    <p:sldId id="521" r:id="rId43"/>
    <p:sldId id="609" r:id="rId44"/>
    <p:sldId id="610" r:id="rId45"/>
    <p:sldId id="611" r:id="rId46"/>
    <p:sldId id="612" r:id="rId47"/>
    <p:sldId id="615" r:id="rId48"/>
    <p:sldId id="616" r:id="rId49"/>
    <p:sldId id="614" r:id="rId50"/>
    <p:sldId id="613" r:id="rId51"/>
    <p:sldId id="526" r:id="rId52"/>
    <p:sldId id="4890" r:id="rId53"/>
    <p:sldId id="605" r:id="rId54"/>
    <p:sldId id="533" r:id="rId55"/>
    <p:sldId id="631" r:id="rId56"/>
    <p:sldId id="630" r:id="rId57"/>
    <p:sldId id="531" r:id="rId58"/>
    <p:sldId id="4891" r:id="rId59"/>
    <p:sldId id="4854" r:id="rId60"/>
    <p:sldId id="4884" r:id="rId61"/>
    <p:sldId id="596" r:id="rId62"/>
    <p:sldId id="4873" r:id="rId63"/>
    <p:sldId id="597" r:id="rId64"/>
    <p:sldId id="182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E499A"/>
    <a:srgbClr val="061F57"/>
    <a:srgbClr val="3A7D85"/>
    <a:srgbClr val="0C5963"/>
    <a:srgbClr val="63ABBA"/>
    <a:srgbClr val="B29A3A"/>
    <a:srgbClr val="7C1C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5B480-C219-4766-8BFE-51AE5AC99734}" v="47" dt="2024-07-26T18:14:35.5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78348" autoAdjust="0"/>
  </p:normalViewPr>
  <p:slideViewPr>
    <p:cSldViewPr snapToGrid="0">
      <p:cViewPr varScale="1">
        <p:scale>
          <a:sx n="83" d="100"/>
          <a:sy n="83" d="100"/>
        </p:scale>
        <p:origin x="6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Hoover" userId="10e5f9b8-f082-4d2d-9a28-c4f401e248d8" providerId="ADAL" clId="{8815B480-C219-4766-8BFE-51AE5AC99734}"/>
    <pc:docChg chg="undo redo custSel addSld delSld modSld sldOrd">
      <pc:chgData name="Ashley Hoover" userId="10e5f9b8-f082-4d2d-9a28-c4f401e248d8" providerId="ADAL" clId="{8815B480-C219-4766-8BFE-51AE5AC99734}" dt="2024-07-26T18:18:31.730" v="1565" actId="47"/>
      <pc:docMkLst>
        <pc:docMk/>
      </pc:docMkLst>
      <pc:sldChg chg="del">
        <pc:chgData name="Ashley Hoover" userId="10e5f9b8-f082-4d2d-9a28-c4f401e248d8" providerId="ADAL" clId="{8815B480-C219-4766-8BFE-51AE5AC99734}" dt="2024-07-23T16:29:49.065" v="0" actId="47"/>
        <pc:sldMkLst>
          <pc:docMk/>
          <pc:sldMk cId="2377711102" sldId="256"/>
        </pc:sldMkLst>
      </pc:sldChg>
      <pc:sldChg chg="del">
        <pc:chgData name="Ashley Hoover" userId="10e5f9b8-f082-4d2d-9a28-c4f401e248d8" providerId="ADAL" clId="{8815B480-C219-4766-8BFE-51AE5AC99734}" dt="2024-07-23T21:18:40.393" v="6" actId="47"/>
        <pc:sldMkLst>
          <pc:docMk/>
          <pc:sldMk cId="2544237782" sldId="257"/>
        </pc:sldMkLst>
      </pc:sldChg>
      <pc:sldChg chg="del">
        <pc:chgData name="Ashley Hoover" userId="10e5f9b8-f082-4d2d-9a28-c4f401e248d8" providerId="ADAL" clId="{8815B480-C219-4766-8BFE-51AE5AC99734}" dt="2024-07-23T21:18:34.712" v="5" actId="47"/>
        <pc:sldMkLst>
          <pc:docMk/>
          <pc:sldMk cId="4145056094" sldId="258"/>
        </pc:sldMkLst>
      </pc:sldChg>
      <pc:sldChg chg="del">
        <pc:chgData name="Ashley Hoover" userId="10e5f9b8-f082-4d2d-9a28-c4f401e248d8" providerId="ADAL" clId="{8815B480-C219-4766-8BFE-51AE5AC99734}" dt="2024-07-23T16:30:16.369" v="2" actId="47"/>
        <pc:sldMkLst>
          <pc:docMk/>
          <pc:sldMk cId="3627285278" sldId="259"/>
        </pc:sldMkLst>
      </pc:sldChg>
      <pc:sldChg chg="del">
        <pc:chgData name="Ashley Hoover" userId="10e5f9b8-f082-4d2d-9a28-c4f401e248d8" providerId="ADAL" clId="{8815B480-C219-4766-8BFE-51AE5AC99734}" dt="2024-07-23T16:30:16.369" v="2" actId="47"/>
        <pc:sldMkLst>
          <pc:docMk/>
          <pc:sldMk cId="4249289355" sldId="260"/>
        </pc:sldMkLst>
      </pc:sldChg>
      <pc:sldChg chg="del">
        <pc:chgData name="Ashley Hoover" userId="10e5f9b8-f082-4d2d-9a28-c4f401e248d8" providerId="ADAL" clId="{8815B480-C219-4766-8BFE-51AE5AC99734}" dt="2024-07-26T17:35:38.494" v="1307" actId="47"/>
        <pc:sldMkLst>
          <pc:docMk/>
          <pc:sldMk cId="0" sldId="287"/>
        </pc:sldMkLst>
      </pc:sldChg>
      <pc:sldChg chg="del">
        <pc:chgData name="Ashley Hoover" userId="10e5f9b8-f082-4d2d-9a28-c4f401e248d8" providerId="ADAL" clId="{8815B480-C219-4766-8BFE-51AE5AC99734}" dt="2024-07-26T17:35:40.548" v="1308" actId="47"/>
        <pc:sldMkLst>
          <pc:docMk/>
          <pc:sldMk cId="0" sldId="307"/>
        </pc:sldMkLst>
      </pc:sldChg>
      <pc:sldChg chg="modSp mod">
        <pc:chgData name="Ashley Hoover" userId="10e5f9b8-f082-4d2d-9a28-c4f401e248d8" providerId="ADAL" clId="{8815B480-C219-4766-8BFE-51AE5AC99734}" dt="2024-07-26T17:39:33.856" v="1428" actId="20577"/>
        <pc:sldMkLst>
          <pc:docMk/>
          <pc:sldMk cId="1610325738" sldId="517"/>
        </pc:sldMkLst>
        <pc:spChg chg="mod">
          <ac:chgData name="Ashley Hoover" userId="10e5f9b8-f082-4d2d-9a28-c4f401e248d8" providerId="ADAL" clId="{8815B480-C219-4766-8BFE-51AE5AC99734}" dt="2024-07-26T17:39:33.856" v="1428" actId="20577"/>
          <ac:spMkLst>
            <pc:docMk/>
            <pc:sldMk cId="1610325738" sldId="517"/>
            <ac:spMk id="5" creationId="{E5E30D72-7281-490E-BE50-066480688A52}"/>
          </ac:spMkLst>
        </pc:spChg>
      </pc:sldChg>
      <pc:sldChg chg="del ord">
        <pc:chgData name="Ashley Hoover" userId="10e5f9b8-f082-4d2d-9a28-c4f401e248d8" providerId="ADAL" clId="{8815B480-C219-4766-8BFE-51AE5AC99734}" dt="2024-07-26T17:40:22.944" v="1429" actId="2696"/>
        <pc:sldMkLst>
          <pc:docMk/>
          <pc:sldMk cId="127988" sldId="521"/>
        </pc:sldMkLst>
      </pc:sldChg>
      <pc:sldChg chg="add">
        <pc:chgData name="Ashley Hoover" userId="10e5f9b8-f082-4d2d-9a28-c4f401e248d8" providerId="ADAL" clId="{8815B480-C219-4766-8BFE-51AE5AC99734}" dt="2024-07-26T17:40:30.641" v="1430"/>
        <pc:sldMkLst>
          <pc:docMk/>
          <pc:sldMk cId="3161055793" sldId="521"/>
        </pc:sldMkLst>
      </pc:sldChg>
      <pc:sldChg chg="modSp mod">
        <pc:chgData name="Ashley Hoover" userId="10e5f9b8-f082-4d2d-9a28-c4f401e248d8" providerId="ADAL" clId="{8815B480-C219-4766-8BFE-51AE5AC99734}" dt="2024-07-26T17:33:38.764" v="1301" actId="122"/>
        <pc:sldMkLst>
          <pc:docMk/>
          <pc:sldMk cId="2278267936" sldId="527"/>
        </pc:sldMkLst>
        <pc:spChg chg="mod">
          <ac:chgData name="Ashley Hoover" userId="10e5f9b8-f082-4d2d-9a28-c4f401e248d8" providerId="ADAL" clId="{8815B480-C219-4766-8BFE-51AE5AC99734}" dt="2024-07-26T17:33:38.764" v="1301" actId="122"/>
          <ac:spMkLst>
            <pc:docMk/>
            <pc:sldMk cId="2278267936" sldId="527"/>
            <ac:spMk id="3" creationId="{0560F9BB-BAED-846A-7122-31307FF79A4D}"/>
          </ac:spMkLst>
        </pc:spChg>
      </pc:sldChg>
      <pc:sldChg chg="modSp mod ord">
        <pc:chgData name="Ashley Hoover" userId="10e5f9b8-f082-4d2d-9a28-c4f401e248d8" providerId="ADAL" clId="{8815B480-C219-4766-8BFE-51AE5AC99734}" dt="2024-07-26T16:19:20.216" v="1074" actId="1076"/>
        <pc:sldMkLst>
          <pc:docMk/>
          <pc:sldMk cId="684679581" sldId="531"/>
        </pc:sldMkLst>
        <pc:spChg chg="mod">
          <ac:chgData name="Ashley Hoover" userId="10e5f9b8-f082-4d2d-9a28-c4f401e248d8" providerId="ADAL" clId="{8815B480-C219-4766-8BFE-51AE5AC99734}" dt="2024-07-26T16:19:20.216" v="1074" actId="1076"/>
          <ac:spMkLst>
            <pc:docMk/>
            <pc:sldMk cId="684679581" sldId="531"/>
            <ac:spMk id="2" creationId="{3F068B68-EF7C-4F61-A6F1-FEEFCA178EDC}"/>
          </ac:spMkLst>
        </pc:spChg>
      </pc:sldChg>
      <pc:sldChg chg="del">
        <pc:chgData name="Ashley Hoover" userId="10e5f9b8-f082-4d2d-9a28-c4f401e248d8" providerId="ADAL" clId="{8815B480-C219-4766-8BFE-51AE5AC99734}" dt="2024-07-26T15:58:51.897" v="768" actId="2696"/>
        <pc:sldMkLst>
          <pc:docMk/>
          <pc:sldMk cId="2817735097" sldId="532"/>
        </pc:sldMkLst>
      </pc:sldChg>
      <pc:sldChg chg="modSp add del mod">
        <pc:chgData name="Ashley Hoover" userId="10e5f9b8-f082-4d2d-9a28-c4f401e248d8" providerId="ADAL" clId="{8815B480-C219-4766-8BFE-51AE5AC99734}" dt="2024-07-26T16:08:27.018" v="921" actId="47"/>
        <pc:sldMkLst>
          <pc:docMk/>
          <pc:sldMk cId="4229812198" sldId="532"/>
        </pc:sldMkLst>
        <pc:spChg chg="mod">
          <ac:chgData name="Ashley Hoover" userId="10e5f9b8-f082-4d2d-9a28-c4f401e248d8" providerId="ADAL" clId="{8815B480-C219-4766-8BFE-51AE5AC99734}" dt="2024-07-26T16:04:24.637" v="875" actId="14100"/>
          <ac:spMkLst>
            <pc:docMk/>
            <pc:sldMk cId="4229812198" sldId="532"/>
            <ac:spMk id="6" creationId="{D85D4B25-D57F-45B5-328A-95AFECD206E2}"/>
          </ac:spMkLst>
        </pc:spChg>
        <pc:spChg chg="mod">
          <ac:chgData name="Ashley Hoover" userId="10e5f9b8-f082-4d2d-9a28-c4f401e248d8" providerId="ADAL" clId="{8815B480-C219-4766-8BFE-51AE5AC99734}" dt="2024-07-26T16:05:17.176" v="891" actId="14100"/>
          <ac:spMkLst>
            <pc:docMk/>
            <pc:sldMk cId="4229812198" sldId="532"/>
            <ac:spMk id="7" creationId="{398D7617-4924-D060-AE37-2DD11E170CCB}"/>
          </ac:spMkLst>
        </pc:spChg>
        <pc:spChg chg="mod">
          <ac:chgData name="Ashley Hoover" userId="10e5f9b8-f082-4d2d-9a28-c4f401e248d8" providerId="ADAL" clId="{8815B480-C219-4766-8BFE-51AE5AC99734}" dt="2024-07-26T16:06:34.522" v="904" actId="20577"/>
          <ac:spMkLst>
            <pc:docMk/>
            <pc:sldMk cId="4229812198" sldId="532"/>
            <ac:spMk id="8" creationId="{AD9D7207-1AA3-63D6-F230-94ACA6E03F77}"/>
          </ac:spMkLst>
        </pc:spChg>
        <pc:grpChg chg="mod">
          <ac:chgData name="Ashley Hoover" userId="10e5f9b8-f082-4d2d-9a28-c4f401e248d8" providerId="ADAL" clId="{8815B480-C219-4766-8BFE-51AE5AC99734}" dt="2024-07-26T16:06:01.570" v="895" actId="1076"/>
          <ac:grpSpMkLst>
            <pc:docMk/>
            <pc:sldMk cId="4229812198" sldId="532"/>
            <ac:grpSpMk id="13" creationId="{3F7D7A67-DB9F-5AA3-9EBA-D46FFE5CA663}"/>
          </ac:grpSpMkLst>
        </pc:grpChg>
        <pc:picChg chg="mod">
          <ac:chgData name="Ashley Hoover" userId="10e5f9b8-f082-4d2d-9a28-c4f401e248d8" providerId="ADAL" clId="{8815B480-C219-4766-8BFE-51AE5AC99734}" dt="2024-07-26T16:05:09.123" v="888" actId="1076"/>
          <ac:picMkLst>
            <pc:docMk/>
            <pc:sldMk cId="4229812198" sldId="532"/>
            <ac:picMk id="9" creationId="{D45B6E5C-5858-C355-A376-C49F9BB83EB7}"/>
          </ac:picMkLst>
        </pc:picChg>
        <pc:picChg chg="mod">
          <ac:chgData name="Ashley Hoover" userId="10e5f9b8-f082-4d2d-9a28-c4f401e248d8" providerId="ADAL" clId="{8815B480-C219-4766-8BFE-51AE5AC99734}" dt="2024-07-26T16:05:57.921" v="894" actId="14100"/>
          <ac:picMkLst>
            <pc:docMk/>
            <pc:sldMk cId="4229812198" sldId="532"/>
            <ac:picMk id="10" creationId="{CBA67A1E-8EFB-5DC4-8BAC-2468424173C1}"/>
          </ac:picMkLst>
        </pc:picChg>
        <pc:picChg chg="mod">
          <ac:chgData name="Ashley Hoover" userId="10e5f9b8-f082-4d2d-9a28-c4f401e248d8" providerId="ADAL" clId="{8815B480-C219-4766-8BFE-51AE5AC99734}" dt="2024-07-26T16:04:07.140" v="866" actId="14100"/>
          <ac:picMkLst>
            <pc:docMk/>
            <pc:sldMk cId="4229812198" sldId="532"/>
            <ac:picMk id="11" creationId="{C23C86B9-750B-DC08-E34C-4DD97A431F3F}"/>
          </ac:picMkLst>
        </pc:picChg>
        <pc:picChg chg="mod">
          <ac:chgData name="Ashley Hoover" userId="10e5f9b8-f082-4d2d-9a28-c4f401e248d8" providerId="ADAL" clId="{8815B480-C219-4766-8BFE-51AE5AC99734}" dt="2024-07-26T16:05:14.076" v="890" actId="1076"/>
          <ac:picMkLst>
            <pc:docMk/>
            <pc:sldMk cId="4229812198" sldId="532"/>
            <ac:picMk id="12" creationId="{78580E19-D47D-FADF-0E3A-F1CF1364834B}"/>
          </ac:picMkLst>
        </pc:picChg>
        <pc:picChg chg="mod">
          <ac:chgData name="Ashley Hoover" userId="10e5f9b8-f082-4d2d-9a28-c4f401e248d8" providerId="ADAL" clId="{8815B480-C219-4766-8BFE-51AE5AC99734}" dt="2024-07-26T16:05:11.961" v="889" actId="1076"/>
          <ac:picMkLst>
            <pc:docMk/>
            <pc:sldMk cId="4229812198" sldId="532"/>
            <ac:picMk id="17" creationId="{A06FFCAC-F5A9-4FD6-EFB1-144CB92F800E}"/>
          </ac:picMkLst>
        </pc:picChg>
        <pc:picChg chg="mod">
          <ac:chgData name="Ashley Hoover" userId="10e5f9b8-f082-4d2d-9a28-c4f401e248d8" providerId="ADAL" clId="{8815B480-C219-4766-8BFE-51AE5AC99734}" dt="2024-07-26T16:04:10.364" v="867" actId="1076"/>
          <ac:picMkLst>
            <pc:docMk/>
            <pc:sldMk cId="4229812198" sldId="532"/>
            <ac:picMk id="18" creationId="{69B00259-F4A1-AE28-9DA6-064630AC3260}"/>
          </ac:picMkLst>
        </pc:picChg>
      </pc:sldChg>
      <pc:sldChg chg="modSp mod">
        <pc:chgData name="Ashley Hoover" userId="10e5f9b8-f082-4d2d-9a28-c4f401e248d8" providerId="ADAL" clId="{8815B480-C219-4766-8BFE-51AE5AC99734}" dt="2024-07-26T13:16:37.181" v="483" actId="207"/>
        <pc:sldMkLst>
          <pc:docMk/>
          <pc:sldMk cId="2043763851" sldId="533"/>
        </pc:sldMkLst>
        <pc:spChg chg="mod">
          <ac:chgData name="Ashley Hoover" userId="10e5f9b8-f082-4d2d-9a28-c4f401e248d8" providerId="ADAL" clId="{8815B480-C219-4766-8BFE-51AE5AC99734}" dt="2024-07-26T13:16:37.181" v="483" actId="207"/>
          <ac:spMkLst>
            <pc:docMk/>
            <pc:sldMk cId="2043763851" sldId="533"/>
            <ac:spMk id="6" creationId="{3F1D3292-E6AF-7E9C-990E-09E28945A9AB}"/>
          </ac:spMkLst>
        </pc:spChg>
      </pc:sldChg>
      <pc:sldChg chg="modSp mod">
        <pc:chgData name="Ashley Hoover" userId="10e5f9b8-f082-4d2d-9a28-c4f401e248d8" providerId="ADAL" clId="{8815B480-C219-4766-8BFE-51AE5AC99734}" dt="2024-07-26T13:20:32.446" v="632" actId="20577"/>
        <pc:sldMkLst>
          <pc:docMk/>
          <pc:sldMk cId="4076554665" sldId="596"/>
        </pc:sldMkLst>
        <pc:spChg chg="mod">
          <ac:chgData name="Ashley Hoover" userId="10e5f9b8-f082-4d2d-9a28-c4f401e248d8" providerId="ADAL" clId="{8815B480-C219-4766-8BFE-51AE5AC99734}" dt="2024-07-26T13:20:32.446" v="632" actId="20577"/>
          <ac:spMkLst>
            <pc:docMk/>
            <pc:sldMk cId="4076554665" sldId="596"/>
            <ac:spMk id="3" creationId="{A7482958-E8E9-4E1E-9AAF-9706777CA305}"/>
          </ac:spMkLst>
        </pc:spChg>
      </pc:sldChg>
      <pc:sldChg chg="modSp mod">
        <pc:chgData name="Ashley Hoover" userId="10e5f9b8-f082-4d2d-9a28-c4f401e248d8" providerId="ADAL" clId="{8815B480-C219-4766-8BFE-51AE5AC99734}" dt="2024-07-26T13:22:25.904" v="690" actId="20577"/>
        <pc:sldMkLst>
          <pc:docMk/>
          <pc:sldMk cId="2149913524" sldId="605"/>
        </pc:sldMkLst>
        <pc:spChg chg="mod">
          <ac:chgData name="Ashley Hoover" userId="10e5f9b8-f082-4d2d-9a28-c4f401e248d8" providerId="ADAL" clId="{8815B480-C219-4766-8BFE-51AE5AC99734}" dt="2024-07-26T13:22:25.904" v="690" actId="20577"/>
          <ac:spMkLst>
            <pc:docMk/>
            <pc:sldMk cId="2149913524" sldId="605"/>
            <ac:spMk id="15" creationId="{6C1EBCD8-8423-4560-B59D-AD03D371BF9E}"/>
          </ac:spMkLst>
        </pc:spChg>
      </pc:sldChg>
      <pc:sldChg chg="add del">
        <pc:chgData name="Ashley Hoover" userId="10e5f9b8-f082-4d2d-9a28-c4f401e248d8" providerId="ADAL" clId="{8815B480-C219-4766-8BFE-51AE5AC99734}" dt="2024-07-26T18:18:31.730" v="1565" actId="47"/>
        <pc:sldMkLst>
          <pc:docMk/>
          <pc:sldMk cId="3257217794" sldId="619"/>
        </pc:sldMkLst>
      </pc:sldChg>
      <pc:sldChg chg="del ord">
        <pc:chgData name="Ashley Hoover" userId="10e5f9b8-f082-4d2d-9a28-c4f401e248d8" providerId="ADAL" clId="{8815B480-C219-4766-8BFE-51AE5AC99734}" dt="2024-07-26T17:40:22.944" v="1429" actId="2696"/>
        <pc:sldMkLst>
          <pc:docMk/>
          <pc:sldMk cId="3985248308" sldId="619"/>
        </pc:sldMkLst>
      </pc:sldChg>
      <pc:sldChg chg="del">
        <pc:chgData name="Ashley Hoover" userId="10e5f9b8-f082-4d2d-9a28-c4f401e248d8" providerId="ADAL" clId="{8815B480-C219-4766-8BFE-51AE5AC99734}" dt="2024-07-26T13:24:31.892" v="763" actId="47"/>
        <pc:sldMkLst>
          <pc:docMk/>
          <pc:sldMk cId="439574468" sldId="620"/>
        </pc:sldMkLst>
      </pc:sldChg>
      <pc:sldChg chg="del">
        <pc:chgData name="Ashley Hoover" userId="10e5f9b8-f082-4d2d-9a28-c4f401e248d8" providerId="ADAL" clId="{8815B480-C219-4766-8BFE-51AE5AC99734}" dt="2024-07-26T13:24:31.892" v="763" actId="47"/>
        <pc:sldMkLst>
          <pc:docMk/>
          <pc:sldMk cId="3534001879" sldId="621"/>
        </pc:sldMkLst>
      </pc:sldChg>
      <pc:sldChg chg="del">
        <pc:chgData name="Ashley Hoover" userId="10e5f9b8-f082-4d2d-9a28-c4f401e248d8" providerId="ADAL" clId="{8815B480-C219-4766-8BFE-51AE5AC99734}" dt="2024-07-26T13:24:31.892" v="763" actId="47"/>
        <pc:sldMkLst>
          <pc:docMk/>
          <pc:sldMk cId="3051868118" sldId="622"/>
        </pc:sldMkLst>
      </pc:sldChg>
      <pc:sldChg chg="del">
        <pc:chgData name="Ashley Hoover" userId="10e5f9b8-f082-4d2d-9a28-c4f401e248d8" providerId="ADAL" clId="{8815B480-C219-4766-8BFE-51AE5AC99734}" dt="2024-07-26T13:24:31.892" v="763" actId="47"/>
        <pc:sldMkLst>
          <pc:docMk/>
          <pc:sldMk cId="3861038511" sldId="624"/>
        </pc:sldMkLst>
      </pc:sldChg>
      <pc:sldChg chg="del">
        <pc:chgData name="Ashley Hoover" userId="10e5f9b8-f082-4d2d-9a28-c4f401e248d8" providerId="ADAL" clId="{8815B480-C219-4766-8BFE-51AE5AC99734}" dt="2024-07-26T13:24:31.892" v="763" actId="47"/>
        <pc:sldMkLst>
          <pc:docMk/>
          <pc:sldMk cId="465177371" sldId="626"/>
        </pc:sldMkLst>
      </pc:sldChg>
      <pc:sldChg chg="del">
        <pc:chgData name="Ashley Hoover" userId="10e5f9b8-f082-4d2d-9a28-c4f401e248d8" providerId="ADAL" clId="{8815B480-C219-4766-8BFE-51AE5AC99734}" dt="2024-07-26T15:58:51.897" v="768" actId="2696"/>
        <pc:sldMkLst>
          <pc:docMk/>
          <pc:sldMk cId="2309015212" sldId="627"/>
        </pc:sldMkLst>
      </pc:sldChg>
      <pc:sldChg chg="add del">
        <pc:chgData name="Ashley Hoover" userId="10e5f9b8-f082-4d2d-9a28-c4f401e248d8" providerId="ADAL" clId="{8815B480-C219-4766-8BFE-51AE5AC99734}" dt="2024-07-26T16:18:44.911" v="1073" actId="47"/>
        <pc:sldMkLst>
          <pc:docMk/>
          <pc:sldMk cId="3939196027" sldId="627"/>
        </pc:sldMkLst>
      </pc:sldChg>
      <pc:sldChg chg="addSp delSp modSp mod modNotesTx">
        <pc:chgData name="Ashley Hoover" userId="10e5f9b8-f082-4d2d-9a28-c4f401e248d8" providerId="ADAL" clId="{8815B480-C219-4766-8BFE-51AE5AC99734}" dt="2024-07-26T17:57:40.013" v="1550" actId="20577"/>
        <pc:sldMkLst>
          <pc:docMk/>
          <pc:sldMk cId="1393091176" sldId="630"/>
        </pc:sldMkLst>
        <pc:spChg chg="mod">
          <ac:chgData name="Ashley Hoover" userId="10e5f9b8-f082-4d2d-9a28-c4f401e248d8" providerId="ADAL" clId="{8815B480-C219-4766-8BFE-51AE5AC99734}" dt="2024-07-26T01:08:59.772" v="421" actId="20577"/>
          <ac:spMkLst>
            <pc:docMk/>
            <pc:sldMk cId="1393091176" sldId="630"/>
            <ac:spMk id="9" creationId="{F70C6A49-1A52-45FA-B803-BC1ED832D428}"/>
          </ac:spMkLst>
        </pc:spChg>
        <pc:picChg chg="add mod">
          <ac:chgData name="Ashley Hoover" userId="10e5f9b8-f082-4d2d-9a28-c4f401e248d8" providerId="ADAL" clId="{8815B480-C219-4766-8BFE-51AE5AC99734}" dt="2024-07-26T00:47:53.664" v="252" actId="1076"/>
          <ac:picMkLst>
            <pc:docMk/>
            <pc:sldMk cId="1393091176" sldId="630"/>
            <ac:picMk id="6" creationId="{D365E6C2-247D-56FA-429D-8BE99AC6F840}"/>
          </ac:picMkLst>
        </pc:picChg>
        <pc:picChg chg="del mod">
          <ac:chgData name="Ashley Hoover" userId="10e5f9b8-f082-4d2d-9a28-c4f401e248d8" providerId="ADAL" clId="{8815B480-C219-4766-8BFE-51AE5AC99734}" dt="2024-07-26T00:47:44.679" v="249" actId="478"/>
          <ac:picMkLst>
            <pc:docMk/>
            <pc:sldMk cId="1393091176" sldId="630"/>
            <ac:picMk id="7" creationId="{91104D0E-30DE-20E2-8E57-281FCDC28407}"/>
          </ac:picMkLst>
        </pc:picChg>
      </pc:sldChg>
      <pc:sldChg chg="modSp add mod modNotesTx">
        <pc:chgData name="Ashley Hoover" userId="10e5f9b8-f082-4d2d-9a28-c4f401e248d8" providerId="ADAL" clId="{8815B480-C219-4766-8BFE-51AE5AC99734}" dt="2024-07-26T17:42:33.074" v="1437" actId="14100"/>
        <pc:sldMkLst>
          <pc:docMk/>
          <pc:sldMk cId="2943668006" sldId="631"/>
        </pc:sldMkLst>
        <pc:spChg chg="mod">
          <ac:chgData name="Ashley Hoover" userId="10e5f9b8-f082-4d2d-9a28-c4f401e248d8" providerId="ADAL" clId="{8815B480-C219-4766-8BFE-51AE5AC99734}" dt="2024-07-26T01:09:59.445" v="438" actId="27636"/>
          <ac:spMkLst>
            <pc:docMk/>
            <pc:sldMk cId="2943668006" sldId="631"/>
            <ac:spMk id="2" creationId="{004515B3-50BF-4E59-A3BD-CAFD21109188}"/>
          </ac:spMkLst>
        </pc:spChg>
        <pc:spChg chg="mod">
          <ac:chgData name="Ashley Hoover" userId="10e5f9b8-f082-4d2d-9a28-c4f401e248d8" providerId="ADAL" clId="{8815B480-C219-4766-8BFE-51AE5AC99734}" dt="2024-07-26T17:42:33.074" v="1437" actId="14100"/>
          <ac:spMkLst>
            <pc:docMk/>
            <pc:sldMk cId="2943668006" sldId="631"/>
            <ac:spMk id="8" creationId="{3CBC24C0-DEA9-5AAD-B051-E35015ECCB5C}"/>
          </ac:spMkLst>
        </pc:spChg>
      </pc:sldChg>
      <pc:sldChg chg="del">
        <pc:chgData name="Ashley Hoover" userId="10e5f9b8-f082-4d2d-9a28-c4f401e248d8" providerId="ADAL" clId="{8815B480-C219-4766-8BFE-51AE5AC99734}" dt="2024-07-26T01:09:46.353" v="422" actId="2696"/>
        <pc:sldMkLst>
          <pc:docMk/>
          <pc:sldMk cId="4081286427" sldId="631"/>
        </pc:sldMkLst>
      </pc:sldChg>
      <pc:sldChg chg="modSp del mod">
        <pc:chgData name="Ashley Hoover" userId="10e5f9b8-f082-4d2d-9a28-c4f401e248d8" providerId="ADAL" clId="{8815B480-C219-4766-8BFE-51AE5AC99734}" dt="2024-07-26T17:37:57.799" v="1339" actId="47"/>
        <pc:sldMkLst>
          <pc:docMk/>
          <pc:sldMk cId="3147006099" sldId="1820"/>
        </pc:sldMkLst>
        <pc:spChg chg="mod">
          <ac:chgData name="Ashley Hoover" userId="10e5f9b8-f082-4d2d-9a28-c4f401e248d8" providerId="ADAL" clId="{8815B480-C219-4766-8BFE-51AE5AC99734}" dt="2024-07-26T13:20:09.062" v="618" actId="403"/>
          <ac:spMkLst>
            <pc:docMk/>
            <pc:sldMk cId="3147006099" sldId="1820"/>
            <ac:spMk id="8" creationId="{003BBC57-FFE2-4DB2-BDEE-865610E8949B}"/>
          </ac:spMkLst>
        </pc:spChg>
      </pc:sldChg>
      <pc:sldChg chg="modSp mod ord">
        <pc:chgData name="Ashley Hoover" userId="10e5f9b8-f082-4d2d-9a28-c4f401e248d8" providerId="ADAL" clId="{8815B480-C219-4766-8BFE-51AE5AC99734}" dt="2024-07-26T18:16:06.081" v="1564"/>
        <pc:sldMkLst>
          <pc:docMk/>
          <pc:sldMk cId="3882132993" sldId="1827"/>
        </pc:sldMkLst>
        <pc:spChg chg="mod">
          <ac:chgData name="Ashley Hoover" userId="10e5f9b8-f082-4d2d-9a28-c4f401e248d8" providerId="ADAL" clId="{8815B480-C219-4766-8BFE-51AE5AC99734}" dt="2024-07-26T13:18:59.895" v="573" actId="403"/>
          <ac:spMkLst>
            <pc:docMk/>
            <pc:sldMk cId="3882132993" sldId="1827"/>
            <ac:spMk id="8" creationId="{003BBC57-FFE2-4DB2-BDEE-865610E8949B}"/>
          </ac:spMkLst>
        </pc:spChg>
      </pc:sldChg>
      <pc:sldChg chg="modSp del mod ord">
        <pc:chgData name="Ashley Hoover" userId="10e5f9b8-f082-4d2d-9a28-c4f401e248d8" providerId="ADAL" clId="{8815B480-C219-4766-8BFE-51AE5AC99734}" dt="2024-07-26T17:36:04.037" v="1309" actId="47"/>
        <pc:sldMkLst>
          <pc:docMk/>
          <pc:sldMk cId="1069966623" sldId="1829"/>
        </pc:sldMkLst>
        <pc:spChg chg="mod">
          <ac:chgData name="Ashley Hoover" userId="10e5f9b8-f082-4d2d-9a28-c4f401e248d8" providerId="ADAL" clId="{8815B480-C219-4766-8BFE-51AE5AC99734}" dt="2024-07-26T13:19:06.197" v="574" actId="403"/>
          <ac:spMkLst>
            <pc:docMk/>
            <pc:sldMk cId="1069966623" sldId="1829"/>
            <ac:spMk id="8" creationId="{003BBC57-FFE2-4DB2-BDEE-865610E8949B}"/>
          </ac:spMkLst>
        </pc:spChg>
        <pc:picChg chg="mod">
          <ac:chgData name="Ashley Hoover" userId="10e5f9b8-f082-4d2d-9a28-c4f401e248d8" providerId="ADAL" clId="{8815B480-C219-4766-8BFE-51AE5AC99734}" dt="2024-07-24T19:49:23.559" v="26" actId="1076"/>
          <ac:picMkLst>
            <pc:docMk/>
            <pc:sldMk cId="1069966623" sldId="1829"/>
            <ac:picMk id="6" creationId="{10ACB75E-3D9B-DEE3-C848-0DA9B6302806}"/>
          </ac:picMkLst>
        </pc:picChg>
        <pc:picChg chg="mod">
          <ac:chgData name="Ashley Hoover" userId="10e5f9b8-f082-4d2d-9a28-c4f401e248d8" providerId="ADAL" clId="{8815B480-C219-4766-8BFE-51AE5AC99734}" dt="2024-07-24T19:49:20.390" v="25" actId="1076"/>
          <ac:picMkLst>
            <pc:docMk/>
            <pc:sldMk cId="1069966623" sldId="1829"/>
            <ac:picMk id="3074" creationId="{FA5E28B2-850B-DFD7-BA4B-3F802A630584}"/>
          </ac:picMkLst>
        </pc:picChg>
      </pc:sldChg>
      <pc:sldChg chg="modSp mod ord">
        <pc:chgData name="Ashley Hoover" userId="10e5f9b8-f082-4d2d-9a28-c4f401e248d8" providerId="ADAL" clId="{8815B480-C219-4766-8BFE-51AE5AC99734}" dt="2024-07-26T16:34:04.342" v="1078" actId="1076"/>
        <pc:sldMkLst>
          <pc:docMk/>
          <pc:sldMk cId="2184499920" sldId="4854"/>
        </pc:sldMkLst>
        <pc:spChg chg="mod">
          <ac:chgData name="Ashley Hoover" userId="10e5f9b8-f082-4d2d-9a28-c4f401e248d8" providerId="ADAL" clId="{8815B480-C219-4766-8BFE-51AE5AC99734}" dt="2024-07-26T16:34:00.600" v="1077" actId="1076"/>
          <ac:spMkLst>
            <pc:docMk/>
            <pc:sldMk cId="2184499920" sldId="4854"/>
            <ac:spMk id="2" creationId="{A1341A09-AE9A-78CA-4DEE-8FD1D8E24C73}"/>
          </ac:spMkLst>
        </pc:spChg>
        <pc:spChg chg="mod">
          <ac:chgData name="Ashley Hoover" userId="10e5f9b8-f082-4d2d-9a28-c4f401e248d8" providerId="ADAL" clId="{8815B480-C219-4766-8BFE-51AE5AC99734}" dt="2024-07-26T13:19:20.989" v="597" actId="403"/>
          <ac:spMkLst>
            <pc:docMk/>
            <pc:sldMk cId="2184499920" sldId="4854"/>
            <ac:spMk id="8" creationId="{003BBC57-FFE2-4DB2-BDEE-865610E8949B}"/>
          </ac:spMkLst>
        </pc:spChg>
        <pc:spChg chg="mod">
          <ac:chgData name="Ashley Hoover" userId="10e5f9b8-f082-4d2d-9a28-c4f401e248d8" providerId="ADAL" clId="{8815B480-C219-4766-8BFE-51AE5AC99734}" dt="2024-07-24T19:51:56.488" v="235" actId="20577"/>
          <ac:spMkLst>
            <pc:docMk/>
            <pc:sldMk cId="2184499920" sldId="4854"/>
            <ac:spMk id="12" creationId="{0A82FD4B-7C36-5CB0-3500-5A5A1E615493}"/>
          </ac:spMkLst>
        </pc:spChg>
        <pc:spChg chg="mod">
          <ac:chgData name="Ashley Hoover" userId="10e5f9b8-f082-4d2d-9a28-c4f401e248d8" providerId="ADAL" clId="{8815B480-C219-4766-8BFE-51AE5AC99734}" dt="2024-07-26T16:34:04.342" v="1078" actId="1076"/>
          <ac:spMkLst>
            <pc:docMk/>
            <pc:sldMk cId="2184499920" sldId="4854"/>
            <ac:spMk id="14" creationId="{2BBE1B01-24DC-88BE-296F-38EBF5221A4F}"/>
          </ac:spMkLst>
        </pc:spChg>
      </pc:sldChg>
      <pc:sldChg chg="addSp delSp modSp mod ord">
        <pc:chgData name="Ashley Hoover" userId="10e5f9b8-f082-4d2d-9a28-c4f401e248d8" providerId="ADAL" clId="{8815B480-C219-4766-8BFE-51AE5AC99734}" dt="2024-07-26T17:55:30.084" v="1546" actId="20577"/>
        <pc:sldMkLst>
          <pc:docMk/>
          <pc:sldMk cId="4073555682" sldId="4858"/>
        </pc:sldMkLst>
        <pc:spChg chg="del">
          <ac:chgData name="Ashley Hoover" userId="10e5f9b8-f082-4d2d-9a28-c4f401e248d8" providerId="ADAL" clId="{8815B480-C219-4766-8BFE-51AE5AC99734}" dt="2024-07-24T19:47:01.213" v="7" actId="478"/>
          <ac:spMkLst>
            <pc:docMk/>
            <pc:sldMk cId="4073555682" sldId="4858"/>
            <ac:spMk id="2" creationId="{A1341A09-AE9A-78CA-4DEE-8FD1D8E24C73}"/>
          </ac:spMkLst>
        </pc:spChg>
        <pc:spChg chg="del">
          <ac:chgData name="Ashley Hoover" userId="10e5f9b8-f082-4d2d-9a28-c4f401e248d8" providerId="ADAL" clId="{8815B480-C219-4766-8BFE-51AE5AC99734}" dt="2024-07-24T19:47:19.581" v="11" actId="21"/>
          <ac:spMkLst>
            <pc:docMk/>
            <pc:sldMk cId="4073555682" sldId="4858"/>
            <ac:spMk id="3" creationId="{6A61FF49-5379-56D9-0DD0-0E922E973456}"/>
          </ac:spMkLst>
        </pc:spChg>
        <pc:spChg chg="mod">
          <ac:chgData name="Ashley Hoover" userId="10e5f9b8-f082-4d2d-9a28-c4f401e248d8" providerId="ADAL" clId="{8815B480-C219-4766-8BFE-51AE5AC99734}" dt="2024-07-24T19:47:04.072" v="8" actId="6549"/>
          <ac:spMkLst>
            <pc:docMk/>
            <pc:sldMk cId="4073555682" sldId="4858"/>
            <ac:spMk id="8" creationId="{003BBC57-FFE2-4DB2-BDEE-865610E8949B}"/>
          </ac:spMkLst>
        </pc:spChg>
        <pc:spChg chg="mod">
          <ac:chgData name="Ashley Hoover" userId="10e5f9b8-f082-4d2d-9a28-c4f401e248d8" providerId="ADAL" clId="{8815B480-C219-4766-8BFE-51AE5AC99734}" dt="2024-07-26T17:55:30.084" v="1546" actId="20577"/>
          <ac:spMkLst>
            <pc:docMk/>
            <pc:sldMk cId="4073555682" sldId="4858"/>
            <ac:spMk id="12" creationId="{0A82FD4B-7C36-5CB0-3500-5A5A1E615493}"/>
          </ac:spMkLst>
        </pc:spChg>
        <pc:picChg chg="add mod">
          <ac:chgData name="Ashley Hoover" userId="10e5f9b8-f082-4d2d-9a28-c4f401e248d8" providerId="ADAL" clId="{8815B480-C219-4766-8BFE-51AE5AC99734}" dt="2024-07-24T19:48:17.218" v="19" actId="14100"/>
          <ac:picMkLst>
            <pc:docMk/>
            <pc:sldMk cId="4073555682" sldId="4858"/>
            <ac:picMk id="7" creationId="{D73DC9DD-D61C-10A9-51E9-35AED25D81F4}"/>
          </ac:picMkLst>
        </pc:picChg>
      </pc:sldChg>
      <pc:sldChg chg="ord">
        <pc:chgData name="Ashley Hoover" userId="10e5f9b8-f082-4d2d-9a28-c4f401e248d8" providerId="ADAL" clId="{8815B480-C219-4766-8BFE-51AE5AC99734}" dt="2024-07-26T13:04:52.529" v="481"/>
        <pc:sldMkLst>
          <pc:docMk/>
          <pc:sldMk cId="3591377843" sldId="4870"/>
        </pc:sldMkLst>
      </pc:sldChg>
      <pc:sldChg chg="modSp mod">
        <pc:chgData name="Ashley Hoover" userId="10e5f9b8-f082-4d2d-9a28-c4f401e248d8" providerId="ADAL" clId="{8815B480-C219-4766-8BFE-51AE5AC99734}" dt="2024-07-26T13:21:19.041" v="654" actId="20577"/>
        <pc:sldMkLst>
          <pc:docMk/>
          <pc:sldMk cId="1312742150" sldId="4873"/>
        </pc:sldMkLst>
        <pc:spChg chg="mod">
          <ac:chgData name="Ashley Hoover" userId="10e5f9b8-f082-4d2d-9a28-c4f401e248d8" providerId="ADAL" clId="{8815B480-C219-4766-8BFE-51AE5AC99734}" dt="2024-07-26T13:21:19.041" v="654" actId="20577"/>
          <ac:spMkLst>
            <pc:docMk/>
            <pc:sldMk cId="1312742150" sldId="4873"/>
            <ac:spMk id="6" creationId="{1AB7AF66-D0F2-4866-8359-42EFD0E5292E}"/>
          </ac:spMkLst>
        </pc:spChg>
      </pc:sldChg>
      <pc:sldChg chg="ord">
        <pc:chgData name="Ashley Hoover" userId="10e5f9b8-f082-4d2d-9a28-c4f401e248d8" providerId="ADAL" clId="{8815B480-C219-4766-8BFE-51AE5AC99734}" dt="2024-07-26T13:04:52.529" v="481"/>
        <pc:sldMkLst>
          <pc:docMk/>
          <pc:sldMk cId="311713528" sldId="4874"/>
        </pc:sldMkLst>
      </pc:sldChg>
      <pc:sldChg chg="del">
        <pc:chgData name="Ashley Hoover" userId="10e5f9b8-f082-4d2d-9a28-c4f401e248d8" providerId="ADAL" clId="{8815B480-C219-4766-8BFE-51AE5AC99734}" dt="2024-07-26T13:14:23.160" v="482" actId="47"/>
        <pc:sldMkLst>
          <pc:docMk/>
          <pc:sldMk cId="220916397" sldId="4879"/>
        </pc:sldMkLst>
      </pc:sldChg>
      <pc:sldChg chg="del">
        <pc:chgData name="Ashley Hoover" userId="10e5f9b8-f082-4d2d-9a28-c4f401e248d8" providerId="ADAL" clId="{8815B480-C219-4766-8BFE-51AE5AC99734}" dt="2024-07-26T17:52:19.437" v="1528" actId="47"/>
        <pc:sldMkLst>
          <pc:docMk/>
          <pc:sldMk cId="448948742" sldId="4880"/>
        </pc:sldMkLst>
      </pc:sldChg>
      <pc:sldChg chg="modSp mod">
        <pc:chgData name="Ashley Hoover" userId="10e5f9b8-f082-4d2d-9a28-c4f401e248d8" providerId="ADAL" clId="{8815B480-C219-4766-8BFE-51AE5AC99734}" dt="2024-07-26T00:51:53.561" v="288" actId="20577"/>
        <pc:sldMkLst>
          <pc:docMk/>
          <pc:sldMk cId="3180331397" sldId="4883"/>
        </pc:sldMkLst>
        <pc:spChg chg="mod">
          <ac:chgData name="Ashley Hoover" userId="10e5f9b8-f082-4d2d-9a28-c4f401e248d8" providerId="ADAL" clId="{8815B480-C219-4766-8BFE-51AE5AC99734}" dt="2024-07-26T00:51:53.561" v="288" actId="20577"/>
          <ac:spMkLst>
            <pc:docMk/>
            <pc:sldMk cId="3180331397" sldId="4883"/>
            <ac:spMk id="10" creationId="{7DF44A45-8698-1318-1FFE-07F736F60823}"/>
          </ac:spMkLst>
        </pc:spChg>
      </pc:sldChg>
      <pc:sldChg chg="modSp del mod">
        <pc:chgData name="Ashley Hoover" userId="10e5f9b8-f082-4d2d-9a28-c4f401e248d8" providerId="ADAL" clId="{8815B480-C219-4766-8BFE-51AE5AC99734}" dt="2024-07-26T17:40:22.944" v="1429" actId="2696"/>
        <pc:sldMkLst>
          <pc:docMk/>
          <pc:sldMk cId="1080368954" sldId="4885"/>
        </pc:sldMkLst>
        <pc:spChg chg="mod">
          <ac:chgData name="Ashley Hoover" userId="10e5f9b8-f082-4d2d-9a28-c4f401e248d8" providerId="ADAL" clId="{8815B480-C219-4766-8BFE-51AE5AC99734}" dt="2024-07-26T01:22:57.746" v="477" actId="20577"/>
          <ac:spMkLst>
            <pc:docMk/>
            <pc:sldMk cId="1080368954" sldId="4885"/>
            <ac:spMk id="6" creationId="{667D422E-3FB8-44DD-BBEE-77ECB48396AA}"/>
          </ac:spMkLst>
        </pc:spChg>
      </pc:sldChg>
      <pc:sldChg chg="add">
        <pc:chgData name="Ashley Hoover" userId="10e5f9b8-f082-4d2d-9a28-c4f401e248d8" providerId="ADAL" clId="{8815B480-C219-4766-8BFE-51AE5AC99734}" dt="2024-07-26T17:40:30.641" v="1430"/>
        <pc:sldMkLst>
          <pc:docMk/>
          <pc:sldMk cId="1346382079" sldId="4885"/>
        </pc:sldMkLst>
      </pc:sldChg>
      <pc:sldChg chg="addSp delSp modSp del mod modNotesTx">
        <pc:chgData name="Ashley Hoover" userId="10e5f9b8-f082-4d2d-9a28-c4f401e248d8" providerId="ADAL" clId="{8815B480-C219-4766-8BFE-51AE5AC99734}" dt="2024-07-26T15:58:28.691" v="767" actId="47"/>
        <pc:sldMkLst>
          <pc:docMk/>
          <pc:sldMk cId="2977240618" sldId="4886"/>
        </pc:sldMkLst>
        <pc:spChg chg="mod">
          <ac:chgData name="Ashley Hoover" userId="10e5f9b8-f082-4d2d-9a28-c4f401e248d8" providerId="ADAL" clId="{8815B480-C219-4766-8BFE-51AE5AC99734}" dt="2024-07-26T01:05:20.011" v="393" actId="948"/>
          <ac:spMkLst>
            <pc:docMk/>
            <pc:sldMk cId="2977240618" sldId="4886"/>
            <ac:spMk id="3" creationId="{56A8E893-2F8D-9BBA-962F-D20F6D254610}"/>
          </ac:spMkLst>
        </pc:spChg>
        <pc:spChg chg="add del">
          <ac:chgData name="Ashley Hoover" userId="10e5f9b8-f082-4d2d-9a28-c4f401e248d8" providerId="ADAL" clId="{8815B480-C219-4766-8BFE-51AE5AC99734}" dt="2024-07-26T15:58:20.478" v="765" actId="22"/>
          <ac:spMkLst>
            <pc:docMk/>
            <pc:sldMk cId="2977240618" sldId="4886"/>
            <ac:spMk id="6" creationId="{469666B1-B0AC-FCCF-12E7-9A8C68E667D2}"/>
          </ac:spMkLst>
        </pc:spChg>
      </pc:sldChg>
      <pc:sldChg chg="del">
        <pc:chgData name="Ashley Hoover" userId="10e5f9b8-f082-4d2d-9a28-c4f401e248d8" providerId="ADAL" clId="{8815B480-C219-4766-8BFE-51AE5AC99734}" dt="2024-07-23T16:30:03.769" v="1" actId="47"/>
        <pc:sldMkLst>
          <pc:docMk/>
          <pc:sldMk cId="3390452406" sldId="4887"/>
        </pc:sldMkLst>
      </pc:sldChg>
      <pc:sldChg chg="addSp delSp modSp add mod">
        <pc:chgData name="Ashley Hoover" userId="10e5f9b8-f082-4d2d-9a28-c4f401e248d8" providerId="ADAL" clId="{8815B480-C219-4766-8BFE-51AE5AC99734}" dt="2024-07-26T17:56:01.647" v="1549" actId="403"/>
        <pc:sldMkLst>
          <pc:docMk/>
          <pc:sldMk cId="2014433151" sldId="4889"/>
        </pc:sldMkLst>
        <pc:spChg chg="mod">
          <ac:chgData name="Ashley Hoover" userId="10e5f9b8-f082-4d2d-9a28-c4f401e248d8" providerId="ADAL" clId="{8815B480-C219-4766-8BFE-51AE5AC99734}" dt="2024-07-26T00:54:44.127" v="352" actId="120"/>
          <ac:spMkLst>
            <pc:docMk/>
            <pc:sldMk cId="2014433151" sldId="4889"/>
            <ac:spMk id="2" creationId="{E5D54A07-2945-0636-3E1D-9DFE726C1E4D}"/>
          </ac:spMkLst>
        </pc:spChg>
        <pc:spChg chg="del">
          <ac:chgData name="Ashley Hoover" userId="10e5f9b8-f082-4d2d-9a28-c4f401e248d8" providerId="ADAL" clId="{8815B480-C219-4766-8BFE-51AE5AC99734}" dt="2024-07-26T01:04:17.430" v="387" actId="478"/>
          <ac:spMkLst>
            <pc:docMk/>
            <pc:sldMk cId="2014433151" sldId="4889"/>
            <ac:spMk id="3" creationId="{2E442150-5390-998E-A658-9D054421E383}"/>
          </ac:spMkLst>
        </pc:spChg>
        <pc:spChg chg="add mod">
          <ac:chgData name="Ashley Hoover" userId="10e5f9b8-f082-4d2d-9a28-c4f401e248d8" providerId="ADAL" clId="{8815B480-C219-4766-8BFE-51AE5AC99734}" dt="2024-07-26T17:51:12.578" v="1527" actId="1076"/>
          <ac:spMkLst>
            <pc:docMk/>
            <pc:sldMk cId="2014433151" sldId="4889"/>
            <ac:spMk id="9" creationId="{F5799982-61B0-033F-2565-997A6A1CBD65}"/>
          </ac:spMkLst>
        </pc:spChg>
        <pc:spChg chg="mod">
          <ac:chgData name="Ashley Hoover" userId="10e5f9b8-f082-4d2d-9a28-c4f401e248d8" providerId="ADAL" clId="{8815B480-C219-4766-8BFE-51AE5AC99734}" dt="2024-07-26T17:56:01.647" v="1549" actId="403"/>
          <ac:spMkLst>
            <pc:docMk/>
            <pc:sldMk cId="2014433151" sldId="4889"/>
            <ac:spMk id="10" creationId="{7DF44A45-8698-1318-1FFE-07F736F60823}"/>
          </ac:spMkLst>
        </pc:spChg>
        <pc:spChg chg="del">
          <ac:chgData name="Ashley Hoover" userId="10e5f9b8-f082-4d2d-9a28-c4f401e248d8" providerId="ADAL" clId="{8815B480-C219-4766-8BFE-51AE5AC99734}" dt="2024-07-26T01:04:23.938" v="389" actId="478"/>
          <ac:spMkLst>
            <pc:docMk/>
            <pc:sldMk cId="2014433151" sldId="4889"/>
            <ac:spMk id="11" creationId="{41141074-7F19-F8BF-6DFE-6323B8586132}"/>
          </ac:spMkLst>
        </pc:spChg>
        <pc:picChg chg="del">
          <ac:chgData name="Ashley Hoover" userId="10e5f9b8-f082-4d2d-9a28-c4f401e248d8" providerId="ADAL" clId="{8815B480-C219-4766-8BFE-51AE5AC99734}" dt="2024-07-26T01:04:19" v="388" actId="478"/>
          <ac:picMkLst>
            <pc:docMk/>
            <pc:sldMk cId="2014433151" sldId="4889"/>
            <ac:picMk id="7" creationId="{0B4266DD-A22D-0AEF-A2FE-8EBBA6B9811B}"/>
          </ac:picMkLst>
        </pc:picChg>
        <pc:picChg chg="add mod">
          <ac:chgData name="Ashley Hoover" userId="10e5f9b8-f082-4d2d-9a28-c4f401e248d8" providerId="ADAL" clId="{8815B480-C219-4766-8BFE-51AE5AC99734}" dt="2024-07-26T17:48:26.782" v="1455" actId="14100"/>
          <ac:picMkLst>
            <pc:docMk/>
            <pc:sldMk cId="2014433151" sldId="4889"/>
            <ac:picMk id="8" creationId="{DCA262BA-3A1A-0733-FD2A-23409D34F7DB}"/>
          </ac:picMkLst>
        </pc:picChg>
        <pc:picChg chg="del">
          <ac:chgData name="Ashley Hoover" userId="10e5f9b8-f082-4d2d-9a28-c4f401e248d8" providerId="ADAL" clId="{8815B480-C219-4766-8BFE-51AE5AC99734}" dt="2024-07-26T01:04:25.272" v="390" actId="478"/>
          <ac:picMkLst>
            <pc:docMk/>
            <pc:sldMk cId="2014433151" sldId="4889"/>
            <ac:picMk id="13" creationId="{44A54255-4A75-2ED8-4BBD-86FEAB142B75}"/>
          </ac:picMkLst>
        </pc:picChg>
      </pc:sldChg>
      <pc:sldChg chg="addSp delSp modSp add mod ord modNotesTx">
        <pc:chgData name="Ashley Hoover" userId="10e5f9b8-f082-4d2d-9a28-c4f401e248d8" providerId="ADAL" clId="{8815B480-C219-4766-8BFE-51AE5AC99734}" dt="2024-07-26T18:15:49.149" v="1562"/>
        <pc:sldMkLst>
          <pc:docMk/>
          <pc:sldMk cId="3645779575" sldId="4890"/>
        </pc:sldMkLst>
        <pc:spChg chg="mod">
          <ac:chgData name="Ashley Hoover" userId="10e5f9b8-f082-4d2d-9a28-c4f401e248d8" providerId="ADAL" clId="{8815B480-C219-4766-8BFE-51AE5AC99734}" dt="2024-07-26T16:18:41.186" v="1072" actId="20577"/>
          <ac:spMkLst>
            <pc:docMk/>
            <pc:sldMk cId="3645779575" sldId="4890"/>
            <ac:spMk id="2" creationId="{004515B3-50BF-4E59-A3BD-CAFD21109188}"/>
          </ac:spMkLst>
        </pc:spChg>
        <pc:spChg chg="add del mod">
          <ac:chgData name="Ashley Hoover" userId="10e5f9b8-f082-4d2d-9a28-c4f401e248d8" providerId="ADAL" clId="{8815B480-C219-4766-8BFE-51AE5AC99734}" dt="2024-07-26T16:01:01.717" v="819" actId="478"/>
          <ac:spMkLst>
            <pc:docMk/>
            <pc:sldMk cId="3645779575" sldId="4890"/>
            <ac:spMk id="7" creationId="{912F6BCE-7953-29F5-E5A8-FC08511AA60C}"/>
          </ac:spMkLst>
        </pc:spChg>
        <pc:spChg chg="del">
          <ac:chgData name="Ashley Hoover" userId="10e5f9b8-f082-4d2d-9a28-c4f401e248d8" providerId="ADAL" clId="{8815B480-C219-4766-8BFE-51AE5AC99734}" dt="2024-07-26T15:59:49.911" v="775" actId="478"/>
          <ac:spMkLst>
            <pc:docMk/>
            <pc:sldMk cId="3645779575" sldId="4890"/>
            <ac:spMk id="12" creationId="{23FDC2CB-0233-4B07-8B91-D4E3E6000A30}"/>
          </ac:spMkLst>
        </pc:spChg>
        <pc:spChg chg="del">
          <ac:chgData name="Ashley Hoover" userId="10e5f9b8-f082-4d2d-9a28-c4f401e248d8" providerId="ADAL" clId="{8815B480-C219-4766-8BFE-51AE5AC99734}" dt="2024-07-26T16:00:08.789" v="800" actId="478"/>
          <ac:spMkLst>
            <pc:docMk/>
            <pc:sldMk cId="3645779575" sldId="4890"/>
            <ac:spMk id="13" creationId="{9D227C36-3C98-4293-A091-4C27A352D649}"/>
          </ac:spMkLst>
        </pc:spChg>
        <pc:spChg chg="del">
          <ac:chgData name="Ashley Hoover" userId="10e5f9b8-f082-4d2d-9a28-c4f401e248d8" providerId="ADAL" clId="{8815B480-C219-4766-8BFE-51AE5AC99734}" dt="2024-07-26T15:59:54.276" v="777" actId="478"/>
          <ac:spMkLst>
            <pc:docMk/>
            <pc:sldMk cId="3645779575" sldId="4890"/>
            <ac:spMk id="14" creationId="{C5A91BFB-7E89-4F8F-98AB-8A069B18A90F}"/>
          </ac:spMkLst>
        </pc:spChg>
        <pc:spChg chg="del">
          <ac:chgData name="Ashley Hoover" userId="10e5f9b8-f082-4d2d-9a28-c4f401e248d8" providerId="ADAL" clId="{8815B480-C219-4766-8BFE-51AE5AC99734}" dt="2024-07-26T16:00:11.949" v="802" actId="478"/>
          <ac:spMkLst>
            <pc:docMk/>
            <pc:sldMk cId="3645779575" sldId="4890"/>
            <ac:spMk id="15" creationId="{6C1EBCD8-8423-4560-B59D-AD03D371BF9E}"/>
          </ac:spMkLst>
        </pc:spChg>
        <pc:spChg chg="add mod">
          <ac:chgData name="Ashley Hoover" userId="10e5f9b8-f082-4d2d-9a28-c4f401e248d8" providerId="ADAL" clId="{8815B480-C219-4766-8BFE-51AE5AC99734}" dt="2024-07-26T17:41:54.775" v="1435" actId="1076"/>
          <ac:spMkLst>
            <pc:docMk/>
            <pc:sldMk cId="3645779575" sldId="4890"/>
            <ac:spMk id="16" creationId="{8DC05236-00FE-CDEC-2676-601ED4A5914E}"/>
          </ac:spMkLst>
        </pc:spChg>
        <pc:spChg chg="add mod">
          <ac:chgData name="Ashley Hoover" userId="10e5f9b8-f082-4d2d-9a28-c4f401e248d8" providerId="ADAL" clId="{8815B480-C219-4766-8BFE-51AE5AC99734}" dt="2024-07-26T17:41:51.438" v="1434" actId="1076"/>
          <ac:spMkLst>
            <pc:docMk/>
            <pc:sldMk cId="3645779575" sldId="4890"/>
            <ac:spMk id="17" creationId="{A31F9A3F-60FB-F020-22BC-681DA18BF4FD}"/>
          </ac:spMkLst>
        </pc:spChg>
        <pc:spChg chg="add mod">
          <ac:chgData name="Ashley Hoover" userId="10e5f9b8-f082-4d2d-9a28-c4f401e248d8" providerId="ADAL" clId="{8815B480-C219-4766-8BFE-51AE5AC99734}" dt="2024-07-26T16:14:38.689" v="945" actId="1076"/>
          <ac:spMkLst>
            <pc:docMk/>
            <pc:sldMk cId="3645779575" sldId="4890"/>
            <ac:spMk id="18" creationId="{1362BC2E-1981-8BEE-E446-2B50F554A414}"/>
          </ac:spMkLst>
        </pc:spChg>
        <pc:spChg chg="add mod">
          <ac:chgData name="Ashley Hoover" userId="10e5f9b8-f082-4d2d-9a28-c4f401e248d8" providerId="ADAL" clId="{8815B480-C219-4766-8BFE-51AE5AC99734}" dt="2024-07-26T16:05:43.009" v="892"/>
          <ac:spMkLst>
            <pc:docMk/>
            <pc:sldMk cId="3645779575" sldId="4890"/>
            <ac:spMk id="21" creationId="{7FCAF706-DAD0-CF19-8C7D-BFFE679E892B}"/>
          </ac:spMkLst>
        </pc:spChg>
        <pc:spChg chg="add mod">
          <ac:chgData name="Ashley Hoover" userId="10e5f9b8-f082-4d2d-9a28-c4f401e248d8" providerId="ADAL" clId="{8815B480-C219-4766-8BFE-51AE5AC99734}" dt="2024-07-26T16:14:30.520" v="944" actId="1076"/>
          <ac:spMkLst>
            <pc:docMk/>
            <pc:sldMk cId="3645779575" sldId="4890"/>
            <ac:spMk id="22" creationId="{FAD8433B-218F-8F2F-7699-F76B8113837E}"/>
          </ac:spMkLst>
        </pc:spChg>
        <pc:spChg chg="add mod">
          <ac:chgData name="Ashley Hoover" userId="10e5f9b8-f082-4d2d-9a28-c4f401e248d8" providerId="ADAL" clId="{8815B480-C219-4766-8BFE-51AE5AC99734}" dt="2024-07-26T16:14:14.433" v="943" actId="1076"/>
          <ac:spMkLst>
            <pc:docMk/>
            <pc:sldMk cId="3645779575" sldId="4890"/>
            <ac:spMk id="26" creationId="{E137CA74-326C-238B-E6C2-9DA7CF3D63CE}"/>
          </ac:spMkLst>
        </pc:spChg>
        <pc:spChg chg="add del mod">
          <ac:chgData name="Ashley Hoover" userId="10e5f9b8-f082-4d2d-9a28-c4f401e248d8" providerId="ADAL" clId="{8815B480-C219-4766-8BFE-51AE5AC99734}" dt="2024-07-26T16:06:59.228" v="909" actId="22"/>
          <ac:spMkLst>
            <pc:docMk/>
            <pc:sldMk cId="3645779575" sldId="4890"/>
            <ac:spMk id="33" creationId="{408304FF-EB79-D822-9E4A-54EFB2D5F9AB}"/>
          </ac:spMkLst>
        </pc:spChg>
        <pc:spChg chg="add mod">
          <ac:chgData name="Ashley Hoover" userId="10e5f9b8-f082-4d2d-9a28-c4f401e248d8" providerId="ADAL" clId="{8815B480-C219-4766-8BFE-51AE5AC99734}" dt="2024-07-26T17:41:31.556" v="1431" actId="1076"/>
          <ac:spMkLst>
            <pc:docMk/>
            <pc:sldMk cId="3645779575" sldId="4890"/>
            <ac:spMk id="38" creationId="{AB3EF825-E740-7753-92E1-A1F63F6282BC}"/>
          </ac:spMkLst>
        </pc:spChg>
        <pc:spChg chg="add mod">
          <ac:chgData name="Ashley Hoover" userId="10e5f9b8-f082-4d2d-9a28-c4f401e248d8" providerId="ADAL" clId="{8815B480-C219-4766-8BFE-51AE5AC99734}" dt="2024-07-26T17:41:31.556" v="1431" actId="1076"/>
          <ac:spMkLst>
            <pc:docMk/>
            <pc:sldMk cId="3645779575" sldId="4890"/>
            <ac:spMk id="39" creationId="{2565E8EA-8AE3-86CC-9BB8-30906BA0D60C}"/>
          </ac:spMkLst>
        </pc:spChg>
        <pc:spChg chg="add mod">
          <ac:chgData name="Ashley Hoover" userId="10e5f9b8-f082-4d2d-9a28-c4f401e248d8" providerId="ADAL" clId="{8815B480-C219-4766-8BFE-51AE5AC99734}" dt="2024-07-26T17:41:31.556" v="1431" actId="1076"/>
          <ac:spMkLst>
            <pc:docMk/>
            <pc:sldMk cId="3645779575" sldId="4890"/>
            <ac:spMk id="40" creationId="{F4BE158A-EF2A-00FF-C18A-D477AE1F52D2}"/>
          </ac:spMkLst>
        </pc:spChg>
        <pc:grpChg chg="del">
          <ac:chgData name="Ashley Hoover" userId="10e5f9b8-f082-4d2d-9a28-c4f401e248d8" providerId="ADAL" clId="{8815B480-C219-4766-8BFE-51AE5AC99734}" dt="2024-07-26T15:59:50.919" v="776" actId="478"/>
          <ac:grpSpMkLst>
            <pc:docMk/>
            <pc:sldMk cId="3645779575" sldId="4890"/>
            <ac:grpSpMk id="10" creationId="{DD7E0531-573F-43F5-817D-464767E79799}"/>
          </ac:grpSpMkLst>
        </pc:grpChg>
        <pc:grpChg chg="add mod">
          <ac:chgData name="Ashley Hoover" userId="10e5f9b8-f082-4d2d-9a28-c4f401e248d8" providerId="ADAL" clId="{8815B480-C219-4766-8BFE-51AE5AC99734}" dt="2024-07-26T16:14:14.433" v="943" actId="1076"/>
          <ac:grpSpMkLst>
            <pc:docMk/>
            <pc:sldMk cId="3645779575" sldId="4890"/>
            <ac:grpSpMk id="28" creationId="{022D0C2A-3CAB-AC4E-1483-FC27B4FC685E}"/>
          </ac:grpSpMkLst>
        </pc:grpChg>
        <pc:picChg chg="del">
          <ac:chgData name="Ashley Hoover" userId="10e5f9b8-f082-4d2d-9a28-c4f401e248d8" providerId="ADAL" clId="{8815B480-C219-4766-8BFE-51AE5AC99734}" dt="2024-07-26T15:59:47.681" v="774" actId="478"/>
          <ac:picMkLst>
            <pc:docMk/>
            <pc:sldMk cId="3645779575" sldId="4890"/>
            <ac:picMk id="3" creationId="{DDCC0E7B-59E6-48FA-9ECC-3099FC5BD6F4}"/>
          </ac:picMkLst>
        </pc:picChg>
        <pc:picChg chg="del">
          <ac:chgData name="Ashley Hoover" userId="10e5f9b8-f082-4d2d-9a28-c4f401e248d8" providerId="ADAL" clId="{8815B480-C219-4766-8BFE-51AE5AC99734}" dt="2024-07-26T16:00:10.586" v="801" actId="478"/>
          <ac:picMkLst>
            <pc:docMk/>
            <pc:sldMk cId="3645779575" sldId="4890"/>
            <ac:picMk id="6" creationId="{29CDF509-AA9F-48B9-B104-C754E4D0AAAD}"/>
          </ac:picMkLst>
        </pc:picChg>
        <pc:picChg chg="del">
          <ac:chgData name="Ashley Hoover" userId="10e5f9b8-f082-4d2d-9a28-c4f401e248d8" providerId="ADAL" clId="{8815B480-C219-4766-8BFE-51AE5AC99734}" dt="2024-07-26T16:00:04.303" v="799" actId="478"/>
          <ac:picMkLst>
            <pc:docMk/>
            <pc:sldMk cId="3645779575" sldId="4890"/>
            <ac:picMk id="11" creationId="{70125016-4BAE-432F-93A3-8EF7A785185E}"/>
          </ac:picMkLst>
        </pc:picChg>
        <pc:picChg chg="add mod">
          <ac:chgData name="Ashley Hoover" userId="10e5f9b8-f082-4d2d-9a28-c4f401e248d8" providerId="ADAL" clId="{8815B480-C219-4766-8BFE-51AE5AC99734}" dt="2024-07-26T16:14:38.689" v="945" actId="1076"/>
          <ac:picMkLst>
            <pc:docMk/>
            <pc:sldMk cId="3645779575" sldId="4890"/>
            <ac:picMk id="19" creationId="{4E6002CE-1725-8612-F892-0F724AA4BB40}"/>
          </ac:picMkLst>
        </pc:picChg>
        <pc:picChg chg="add mod">
          <ac:chgData name="Ashley Hoover" userId="10e5f9b8-f082-4d2d-9a28-c4f401e248d8" providerId="ADAL" clId="{8815B480-C219-4766-8BFE-51AE5AC99734}" dt="2024-07-26T16:14:38.689" v="945" actId="1076"/>
          <ac:picMkLst>
            <pc:docMk/>
            <pc:sldMk cId="3645779575" sldId="4890"/>
            <ac:picMk id="20" creationId="{30EB91AA-A5FE-80E2-FD6A-B87944188F6D}"/>
          </ac:picMkLst>
        </pc:picChg>
        <pc:picChg chg="add mod">
          <ac:chgData name="Ashley Hoover" userId="10e5f9b8-f082-4d2d-9a28-c4f401e248d8" providerId="ADAL" clId="{8815B480-C219-4766-8BFE-51AE5AC99734}" dt="2024-07-26T16:14:30.520" v="944" actId="1076"/>
          <ac:picMkLst>
            <pc:docMk/>
            <pc:sldMk cId="3645779575" sldId="4890"/>
            <ac:picMk id="23" creationId="{CAC9024E-2696-2529-7E4C-3AAC78B0D6B0}"/>
          </ac:picMkLst>
        </pc:picChg>
        <pc:picChg chg="add mod">
          <ac:chgData name="Ashley Hoover" userId="10e5f9b8-f082-4d2d-9a28-c4f401e248d8" providerId="ADAL" clId="{8815B480-C219-4766-8BFE-51AE5AC99734}" dt="2024-07-26T16:14:30.520" v="944" actId="1076"/>
          <ac:picMkLst>
            <pc:docMk/>
            <pc:sldMk cId="3645779575" sldId="4890"/>
            <ac:picMk id="24" creationId="{5496DCB0-6F00-D5D9-CE4F-E35A4020D4D0}"/>
          </ac:picMkLst>
        </pc:picChg>
        <pc:picChg chg="add mod">
          <ac:chgData name="Ashley Hoover" userId="10e5f9b8-f082-4d2d-9a28-c4f401e248d8" providerId="ADAL" clId="{8815B480-C219-4766-8BFE-51AE5AC99734}" dt="2024-07-26T16:14:30.520" v="944" actId="1076"/>
          <ac:picMkLst>
            <pc:docMk/>
            <pc:sldMk cId="3645779575" sldId="4890"/>
            <ac:picMk id="25" creationId="{7E408431-790C-3F5D-C0BA-5ED63233F91F}"/>
          </ac:picMkLst>
        </pc:picChg>
        <pc:picChg chg="add mod">
          <ac:chgData name="Ashley Hoover" userId="10e5f9b8-f082-4d2d-9a28-c4f401e248d8" providerId="ADAL" clId="{8815B480-C219-4766-8BFE-51AE5AC99734}" dt="2024-07-26T16:14:14.433" v="943" actId="1076"/>
          <ac:picMkLst>
            <pc:docMk/>
            <pc:sldMk cId="3645779575" sldId="4890"/>
            <ac:picMk id="27" creationId="{67B73EBC-4E8B-1B84-5FC6-97EE210AB686}"/>
          </ac:picMkLst>
        </pc:picChg>
        <pc:picChg chg="mod">
          <ac:chgData name="Ashley Hoover" userId="10e5f9b8-f082-4d2d-9a28-c4f401e248d8" providerId="ADAL" clId="{8815B480-C219-4766-8BFE-51AE5AC99734}" dt="2024-07-26T16:06:45.308" v="905"/>
          <ac:picMkLst>
            <pc:docMk/>
            <pc:sldMk cId="3645779575" sldId="4890"/>
            <ac:picMk id="29" creationId="{1EFF4ACB-7C8F-9D75-DB13-13485BE6F114}"/>
          </ac:picMkLst>
        </pc:picChg>
        <pc:picChg chg="mod">
          <ac:chgData name="Ashley Hoover" userId="10e5f9b8-f082-4d2d-9a28-c4f401e248d8" providerId="ADAL" clId="{8815B480-C219-4766-8BFE-51AE5AC99734}" dt="2024-07-26T16:06:45.308" v="905"/>
          <ac:picMkLst>
            <pc:docMk/>
            <pc:sldMk cId="3645779575" sldId="4890"/>
            <ac:picMk id="30" creationId="{EDAFFFF9-4D7A-37C2-71F9-D398B4FC2977}"/>
          </ac:picMkLst>
        </pc:picChg>
        <pc:picChg chg="mod">
          <ac:chgData name="Ashley Hoover" userId="10e5f9b8-f082-4d2d-9a28-c4f401e248d8" providerId="ADAL" clId="{8815B480-C219-4766-8BFE-51AE5AC99734}" dt="2024-07-26T16:06:45.308" v="905"/>
          <ac:picMkLst>
            <pc:docMk/>
            <pc:sldMk cId="3645779575" sldId="4890"/>
            <ac:picMk id="31" creationId="{901D78CA-8EFA-CC36-CA73-F47CAB6D5A75}"/>
          </ac:picMkLst>
        </pc:picChg>
        <pc:picChg chg="add mod">
          <ac:chgData name="Ashley Hoover" userId="10e5f9b8-f082-4d2d-9a28-c4f401e248d8" providerId="ADAL" clId="{8815B480-C219-4766-8BFE-51AE5AC99734}" dt="2024-07-26T17:41:31.556" v="1431" actId="1076"/>
          <ac:picMkLst>
            <pc:docMk/>
            <pc:sldMk cId="3645779575" sldId="4890"/>
            <ac:picMk id="34" creationId="{944ED715-C063-45C1-196C-FE7A94B76D72}"/>
          </ac:picMkLst>
        </pc:picChg>
        <pc:picChg chg="add del mod">
          <ac:chgData name="Ashley Hoover" userId="10e5f9b8-f082-4d2d-9a28-c4f401e248d8" providerId="ADAL" clId="{8815B480-C219-4766-8BFE-51AE5AC99734}" dt="2024-07-26T16:11:09.438" v="928" actId="478"/>
          <ac:picMkLst>
            <pc:docMk/>
            <pc:sldMk cId="3645779575" sldId="4890"/>
            <ac:picMk id="35" creationId="{99546968-B23A-5F68-8C16-9FF839F6DAA0}"/>
          </ac:picMkLst>
        </pc:picChg>
        <pc:picChg chg="add mod">
          <ac:chgData name="Ashley Hoover" userId="10e5f9b8-f082-4d2d-9a28-c4f401e248d8" providerId="ADAL" clId="{8815B480-C219-4766-8BFE-51AE5AC99734}" dt="2024-07-26T17:41:31.556" v="1431" actId="1076"/>
          <ac:picMkLst>
            <pc:docMk/>
            <pc:sldMk cId="3645779575" sldId="4890"/>
            <ac:picMk id="36" creationId="{DA26782C-28A5-A7C2-27FF-FD117592CE3A}"/>
          </ac:picMkLst>
        </pc:picChg>
        <pc:picChg chg="add mod">
          <ac:chgData name="Ashley Hoover" userId="10e5f9b8-f082-4d2d-9a28-c4f401e248d8" providerId="ADAL" clId="{8815B480-C219-4766-8BFE-51AE5AC99734}" dt="2024-07-26T17:41:31.556" v="1431" actId="1076"/>
          <ac:picMkLst>
            <pc:docMk/>
            <pc:sldMk cId="3645779575" sldId="4890"/>
            <ac:picMk id="37" creationId="{4529717D-391C-4129-C35D-265BF9BA4478}"/>
          </ac:picMkLst>
        </pc:picChg>
      </pc:sldChg>
      <pc:sldChg chg="addSp delSp modSp add mod">
        <pc:chgData name="Ashley Hoover" userId="10e5f9b8-f082-4d2d-9a28-c4f401e248d8" providerId="ADAL" clId="{8815B480-C219-4766-8BFE-51AE5AC99734}" dt="2024-07-26T17:37:29.487" v="1338" actId="14100"/>
        <pc:sldMkLst>
          <pc:docMk/>
          <pc:sldMk cId="2736900911" sldId="4891"/>
        </pc:sldMkLst>
        <pc:spChg chg="mod">
          <ac:chgData name="Ashley Hoover" userId="10e5f9b8-f082-4d2d-9a28-c4f401e248d8" providerId="ADAL" clId="{8815B480-C219-4766-8BFE-51AE5AC99734}" dt="2024-07-26T17:00:43.799" v="1174" actId="207"/>
          <ac:spMkLst>
            <pc:docMk/>
            <pc:sldMk cId="2736900911" sldId="4891"/>
            <ac:spMk id="2" creationId="{474B66D1-F5C7-CCED-C1E6-BFA22A22FB56}"/>
          </ac:spMkLst>
        </pc:spChg>
        <pc:spChg chg="add mod">
          <ac:chgData name="Ashley Hoover" userId="10e5f9b8-f082-4d2d-9a28-c4f401e248d8" providerId="ADAL" clId="{8815B480-C219-4766-8BFE-51AE5AC99734}" dt="2024-07-26T17:37:22.094" v="1336" actId="115"/>
          <ac:spMkLst>
            <pc:docMk/>
            <pc:sldMk cId="2736900911" sldId="4891"/>
            <ac:spMk id="11" creationId="{5E13FC0E-4ECF-B8A5-4BED-8FFE8E8391F2}"/>
          </ac:spMkLst>
        </pc:spChg>
        <pc:picChg chg="add mod">
          <ac:chgData name="Ashley Hoover" userId="10e5f9b8-f082-4d2d-9a28-c4f401e248d8" providerId="ADAL" clId="{8815B480-C219-4766-8BFE-51AE5AC99734}" dt="2024-07-26T17:37:29.487" v="1338" actId="14100"/>
          <ac:picMkLst>
            <pc:docMk/>
            <pc:sldMk cId="2736900911" sldId="4891"/>
            <ac:picMk id="4" creationId="{5B1FEFCF-8938-BB05-29ED-8E22928A4A2C}"/>
          </ac:picMkLst>
        </pc:picChg>
        <pc:picChg chg="del mod">
          <ac:chgData name="Ashley Hoover" userId="10e5f9b8-f082-4d2d-9a28-c4f401e248d8" providerId="ADAL" clId="{8815B480-C219-4766-8BFE-51AE5AC99734}" dt="2024-07-26T16:57:09.514" v="1122" actId="478"/>
          <ac:picMkLst>
            <pc:docMk/>
            <pc:sldMk cId="2736900911" sldId="4891"/>
            <ac:picMk id="6" creationId="{10ACB75E-3D9B-DEE3-C848-0DA9B6302806}"/>
          </ac:picMkLst>
        </pc:picChg>
        <pc:picChg chg="add mod">
          <ac:chgData name="Ashley Hoover" userId="10e5f9b8-f082-4d2d-9a28-c4f401e248d8" providerId="ADAL" clId="{8815B480-C219-4766-8BFE-51AE5AC99734}" dt="2024-07-26T17:36:18.466" v="1313" actId="1076"/>
          <ac:picMkLst>
            <pc:docMk/>
            <pc:sldMk cId="2736900911" sldId="4891"/>
            <ac:picMk id="10" creationId="{E4DE25C2-86F9-3F5B-1373-E2E221AC4031}"/>
          </ac:picMkLst>
        </pc:picChg>
        <pc:picChg chg="del mod">
          <ac:chgData name="Ashley Hoover" userId="10e5f9b8-f082-4d2d-9a28-c4f401e248d8" providerId="ADAL" clId="{8815B480-C219-4766-8BFE-51AE5AC99734}" dt="2024-07-26T16:39:18.412" v="1088" actId="478"/>
          <ac:picMkLst>
            <pc:docMk/>
            <pc:sldMk cId="2736900911" sldId="4891"/>
            <ac:picMk id="3074" creationId="{FA5E28B2-850B-DFD7-BA4B-3F802A630584}"/>
          </ac:picMkLst>
        </pc:picChg>
      </pc:sldChg>
      <pc:sldChg chg="add del">
        <pc:chgData name="Ashley Hoover" userId="10e5f9b8-f082-4d2d-9a28-c4f401e248d8" providerId="ADAL" clId="{8815B480-C219-4766-8BFE-51AE5AC99734}" dt="2024-07-26T17:02:19.913" v="1191"/>
        <pc:sldMkLst>
          <pc:docMk/>
          <pc:sldMk cId="1071318709" sldId="4892"/>
        </pc:sldMkLst>
      </pc:sldChg>
      <pc:sldChg chg="addSp delSp add del mod">
        <pc:chgData name="Ashley Hoover" userId="10e5f9b8-f082-4d2d-9a28-c4f401e248d8" providerId="ADAL" clId="{8815B480-C219-4766-8BFE-51AE5AC99734}" dt="2024-07-26T17:02:05.513" v="1189" actId="2696"/>
        <pc:sldMkLst>
          <pc:docMk/>
          <pc:sldMk cId="3543361488" sldId="4892"/>
        </pc:sldMkLst>
        <pc:picChg chg="del">
          <ac:chgData name="Ashley Hoover" userId="10e5f9b8-f082-4d2d-9a28-c4f401e248d8" providerId="ADAL" clId="{8815B480-C219-4766-8BFE-51AE5AC99734}" dt="2024-07-26T16:49:03.590" v="1116" actId="478"/>
          <ac:picMkLst>
            <pc:docMk/>
            <pc:sldMk cId="3543361488" sldId="4892"/>
            <ac:picMk id="3" creationId="{D7F8AE95-02E8-5B22-1009-685F901F5383}"/>
          </ac:picMkLst>
        </pc:picChg>
        <pc:picChg chg="del">
          <ac:chgData name="Ashley Hoover" userId="10e5f9b8-f082-4d2d-9a28-c4f401e248d8" providerId="ADAL" clId="{8815B480-C219-4766-8BFE-51AE5AC99734}" dt="2024-07-26T16:49:04.451" v="1117" actId="478"/>
          <ac:picMkLst>
            <pc:docMk/>
            <pc:sldMk cId="3543361488" sldId="4892"/>
            <ac:picMk id="6" creationId="{7FD15C05-8E84-7CCB-D8E7-237F7FDA8867}"/>
          </ac:picMkLst>
        </pc:picChg>
        <pc:picChg chg="del">
          <ac:chgData name="Ashley Hoover" userId="10e5f9b8-f082-4d2d-9a28-c4f401e248d8" providerId="ADAL" clId="{8815B480-C219-4766-8BFE-51AE5AC99734}" dt="2024-07-26T16:49:02.705" v="1115" actId="478"/>
          <ac:picMkLst>
            <pc:docMk/>
            <pc:sldMk cId="3543361488" sldId="4892"/>
            <ac:picMk id="7" creationId="{395A5789-4406-4816-29CE-9A1D785312EF}"/>
          </ac:picMkLst>
        </pc:picChg>
        <pc:picChg chg="add">
          <ac:chgData name="Ashley Hoover" userId="10e5f9b8-f082-4d2d-9a28-c4f401e248d8" providerId="ADAL" clId="{8815B480-C219-4766-8BFE-51AE5AC99734}" dt="2024-07-26T16:49:09.620" v="1121" actId="22"/>
          <ac:picMkLst>
            <pc:docMk/>
            <pc:sldMk cId="3543361488" sldId="4892"/>
            <ac:picMk id="9" creationId="{EFE0A6BF-FE71-09BF-9386-8BD961C35232}"/>
          </ac:picMkLst>
        </pc:picChg>
      </pc:sldChg>
      <pc:sldChg chg="addSp delSp modSp add mod modNotesTx">
        <pc:chgData name="Ashley Hoover" userId="10e5f9b8-f082-4d2d-9a28-c4f401e248d8" providerId="ADAL" clId="{8815B480-C219-4766-8BFE-51AE5AC99734}" dt="2024-07-26T17:04:49.783" v="1291" actId="1076"/>
        <pc:sldMkLst>
          <pc:docMk/>
          <pc:sldMk cId="3732919665" sldId="4892"/>
        </pc:sldMkLst>
        <pc:spChg chg="del">
          <ac:chgData name="Ashley Hoover" userId="10e5f9b8-f082-4d2d-9a28-c4f401e248d8" providerId="ADAL" clId="{8815B480-C219-4766-8BFE-51AE5AC99734}" dt="2024-07-26T17:02:26.976" v="1193" actId="478"/>
          <ac:spMkLst>
            <pc:docMk/>
            <pc:sldMk cId="3732919665" sldId="4892"/>
            <ac:spMk id="2" creationId="{004515B3-50BF-4E59-A3BD-CAFD21109188}"/>
          </ac:spMkLst>
        </pc:spChg>
        <pc:spChg chg="add del mod">
          <ac:chgData name="Ashley Hoover" userId="10e5f9b8-f082-4d2d-9a28-c4f401e248d8" providerId="ADAL" clId="{8815B480-C219-4766-8BFE-51AE5AC99734}" dt="2024-07-26T17:02:29.638" v="1194" actId="478"/>
          <ac:spMkLst>
            <pc:docMk/>
            <pc:sldMk cId="3732919665" sldId="4892"/>
            <ac:spMk id="6" creationId="{A77DCAB0-BE38-D9FA-CC99-EEC150CFEBB7}"/>
          </ac:spMkLst>
        </pc:spChg>
        <pc:spChg chg="add mod">
          <ac:chgData name="Ashley Hoover" userId="10e5f9b8-f082-4d2d-9a28-c4f401e248d8" providerId="ADAL" clId="{8815B480-C219-4766-8BFE-51AE5AC99734}" dt="2024-07-26T17:04:49.783" v="1291" actId="1076"/>
          <ac:spMkLst>
            <pc:docMk/>
            <pc:sldMk cId="3732919665" sldId="4892"/>
            <ac:spMk id="7" creationId="{DE26A1AF-F36B-90B0-8C2F-C93FDBBF7750}"/>
          </ac:spMkLst>
        </pc:spChg>
        <pc:picChg chg="mod">
          <ac:chgData name="Ashley Hoover" userId="10e5f9b8-f082-4d2d-9a28-c4f401e248d8" providerId="ADAL" clId="{8815B480-C219-4766-8BFE-51AE5AC99734}" dt="2024-07-26T17:02:57.120" v="1199" actId="14100"/>
          <ac:picMkLst>
            <pc:docMk/>
            <pc:sldMk cId="3732919665" sldId="4892"/>
            <ac:picMk id="9" creationId="{EFE0A6BF-FE71-09BF-9386-8BD961C35232}"/>
          </ac:picMkLst>
        </pc:picChg>
      </pc:sldChg>
      <pc:sldChg chg="delSp add del mod">
        <pc:chgData name="Ashley Hoover" userId="10e5f9b8-f082-4d2d-9a28-c4f401e248d8" providerId="ADAL" clId="{8815B480-C219-4766-8BFE-51AE5AC99734}" dt="2024-07-26T17:34:29.346" v="1302" actId="47"/>
        <pc:sldMkLst>
          <pc:docMk/>
          <pc:sldMk cId="2112798266" sldId="4893"/>
        </pc:sldMkLst>
        <pc:picChg chg="del">
          <ac:chgData name="Ashley Hoover" userId="10e5f9b8-f082-4d2d-9a28-c4f401e248d8" providerId="ADAL" clId="{8815B480-C219-4766-8BFE-51AE5AC99734}" dt="2024-07-26T16:49:07.174" v="1119" actId="478"/>
          <ac:picMkLst>
            <pc:docMk/>
            <pc:sldMk cId="2112798266" sldId="4893"/>
            <ac:picMk id="3" creationId="{D7F8AE95-02E8-5B22-1009-685F901F5383}"/>
          </ac:picMkLst>
        </pc:picChg>
        <pc:picChg chg="del">
          <ac:chgData name="Ashley Hoover" userId="10e5f9b8-f082-4d2d-9a28-c4f401e248d8" providerId="ADAL" clId="{8815B480-C219-4766-8BFE-51AE5AC99734}" dt="2024-07-26T16:49:07.934" v="1120" actId="478"/>
          <ac:picMkLst>
            <pc:docMk/>
            <pc:sldMk cId="2112798266" sldId="4893"/>
            <ac:picMk id="6" creationId="{7FD15C05-8E84-7CCB-D8E7-237F7FDA8867}"/>
          </ac:picMkLst>
        </pc:picChg>
        <pc:picChg chg="del">
          <ac:chgData name="Ashley Hoover" userId="10e5f9b8-f082-4d2d-9a28-c4f401e248d8" providerId="ADAL" clId="{8815B480-C219-4766-8BFE-51AE5AC99734}" dt="2024-07-26T16:49:06.443" v="1118" actId="478"/>
          <ac:picMkLst>
            <pc:docMk/>
            <pc:sldMk cId="2112798266" sldId="4893"/>
            <ac:picMk id="7" creationId="{395A5789-4406-4816-29CE-9A1D785312EF}"/>
          </ac:picMkLst>
        </pc:picChg>
      </pc:sldChg>
      <pc:sldChg chg="addSp delSp modSp add del mod">
        <pc:chgData name="Ashley Hoover" userId="10e5f9b8-f082-4d2d-9a28-c4f401e248d8" providerId="ADAL" clId="{8815B480-C219-4766-8BFE-51AE5AC99734}" dt="2024-07-26T18:12:37.033" v="1555" actId="2696"/>
        <pc:sldMkLst>
          <pc:docMk/>
          <pc:sldMk cId="1315067473" sldId="4894"/>
        </pc:sldMkLst>
        <pc:picChg chg="add mod">
          <ac:chgData name="Ashley Hoover" userId="10e5f9b8-f082-4d2d-9a28-c4f401e248d8" providerId="ADAL" clId="{8815B480-C219-4766-8BFE-51AE5AC99734}" dt="2024-07-26T18:12:31.660" v="1554" actId="14100"/>
          <ac:picMkLst>
            <pc:docMk/>
            <pc:sldMk cId="1315067473" sldId="4894"/>
            <ac:picMk id="3" creationId="{9ACB0EF1-3877-E4BF-F2B9-020E48630B93}"/>
          </ac:picMkLst>
        </pc:picChg>
        <pc:picChg chg="del">
          <ac:chgData name="Ashley Hoover" userId="10e5f9b8-f082-4d2d-9a28-c4f401e248d8" providerId="ADAL" clId="{8815B480-C219-4766-8BFE-51AE5AC99734}" dt="2024-07-26T18:12:26.907" v="1552" actId="478"/>
          <ac:picMkLst>
            <pc:docMk/>
            <pc:sldMk cId="1315067473" sldId="4894"/>
            <ac:picMk id="9" creationId="{EFE0A6BF-FE71-09BF-9386-8BD961C35232}"/>
          </ac:picMkLst>
        </pc:picChg>
      </pc:sldChg>
      <pc:sldChg chg="add del">
        <pc:chgData name="Ashley Hoover" userId="10e5f9b8-f082-4d2d-9a28-c4f401e248d8" providerId="ADAL" clId="{8815B480-C219-4766-8BFE-51AE5AC99734}" dt="2024-07-26T18:14:35.554" v="1559"/>
        <pc:sldMkLst>
          <pc:docMk/>
          <pc:sldMk cId="1336497460" sldId="4894"/>
        </pc:sldMkLst>
      </pc:sldChg>
      <pc:sldChg chg="add">
        <pc:chgData name="Ashley Hoover" userId="10e5f9b8-f082-4d2d-9a28-c4f401e248d8" providerId="ADAL" clId="{8815B480-C219-4766-8BFE-51AE5AC99734}" dt="2024-07-26T18:14:35.574" v="1560"/>
        <pc:sldMkLst>
          <pc:docMk/>
          <pc:sldMk cId="1608686010" sldId="4894"/>
        </pc:sldMkLst>
      </pc:sldChg>
      <pc:sldChg chg="add del">
        <pc:chgData name="Ashley Hoover" userId="10e5f9b8-f082-4d2d-9a28-c4f401e248d8" providerId="ADAL" clId="{8815B480-C219-4766-8BFE-51AE5AC99734}" dt="2024-07-26T18:14:30.476" v="1557"/>
        <pc:sldMkLst>
          <pc:docMk/>
          <pc:sldMk cId="2881012101" sldId="4894"/>
        </pc:sldMkLst>
      </pc:sldChg>
      <pc:sldMasterChg chg="delSldLayout">
        <pc:chgData name="Ashley Hoover" userId="10e5f9b8-f082-4d2d-9a28-c4f401e248d8" providerId="ADAL" clId="{8815B480-C219-4766-8BFE-51AE5AC99734}" dt="2024-07-26T15:58:28.691" v="767" actId="47"/>
        <pc:sldMasterMkLst>
          <pc:docMk/>
          <pc:sldMasterMk cId="1395929858" sldId="2147483648"/>
        </pc:sldMasterMkLst>
        <pc:sldLayoutChg chg="del">
          <pc:chgData name="Ashley Hoover" userId="10e5f9b8-f082-4d2d-9a28-c4f401e248d8" providerId="ADAL" clId="{8815B480-C219-4766-8BFE-51AE5AC99734}" dt="2024-07-26T15:58:28.691" v="767" actId="47"/>
          <pc:sldLayoutMkLst>
            <pc:docMk/>
            <pc:sldMasterMk cId="1395929858" sldId="2147483648"/>
            <pc:sldLayoutMk cId="2495292906" sldId="214748373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AF525-7CF1-4B28-9695-45C5554B2014}" type="datetimeFigureOut">
              <a:rPr lang="en-US" smtClean="0"/>
              <a:t>7/26/2024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92371-339D-466E-9CC5-93E1BC5846A3}" type="slidenum">
              <a:rPr lang="en-US" smtClean="0"/>
              <a:t>‹#›</a:t>
            </a:fld>
            <a:endParaRPr lang="en-US"/>
          </a:p>
        </p:txBody>
      </p:sp>
    </p:spTree>
    <p:extLst>
      <p:ext uri="{BB962C8B-B14F-4D97-AF65-F5344CB8AC3E}">
        <p14:creationId xmlns:p14="http://schemas.microsoft.com/office/powerpoint/2010/main" val="204009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std/pregnancy/stdfact-pregnancy.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std/treatment-guidelines/default.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mailto:Tina.Tah@ihs.gov"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mailto:Melissa.Wyaco@i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bc-powerpoint.officeapps.live.com/pods/ppt.aspx?wdPodsUrl=https://gbc-powerpoint.officeapps.live.com/pods/&amp;wdPopsUrl=https://gbc-powerpoint.officeapps.live.com/&amp;fastBoot=true&amp;sw=1644&amp;sh=813&amp;thPanel=866&amp;ro=false&amp;sftc=1&amp;NoAuth=1&amp;jsApi=1&amp;jsapiver=v1&amp;fileName=Navajo%20Epi-Aid_Closeout_FOR%20TMS_2022.02.22.pptx&amp;wdoverrides=devicepixelratio:1,RenderGifSlideShow:true&amp;ui=en-US&amp;rs=en-US&amp;mscc=1&amp;wdOrigin=ItemsView&amp;postMessageToken=558425A0-7031-1000-9F42-BBBC2EFFBDBA&amp;wdEnableRoaming=1&amp;wdODB=1&amp;fs=17147132&amp;hid=558425A0-7031-1000-9F42-BBBC2EFFBDBA&amp;usid=cd923f50-0844-7797-70e6-6479b9bf0b73&amp;fileGetUrlBool=true#_ftnref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cdc.gov/std/syphilis/stdfact-syphilis-detailed.ht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bc-powerpoint.officeapps.live.com/pods/ppt.aspx?wdPodsUrl=https://gbc-powerpoint.officeapps.live.com/pods/&amp;wdPopsUrl=https://gbc-powerpoint.officeapps.live.com/&amp;fastBoot=true&amp;sw=1644&amp;sh=813&amp;thPanel=866&amp;ro=false&amp;sftc=1&amp;NoAuth=1&amp;jsApi=1&amp;jsapiver=v1&amp;fileName=Navajo%20Epi-Aid_Closeout_FOR%20TMS_2022.02.22.pptx&amp;wdoverrides=devicepixelratio:1,RenderGifSlideShow:true&amp;ui=en-US&amp;rs=en-US&amp;mscc=1&amp;wdOrigin=ItemsView&amp;postMessageToken=558425A0-7031-1000-9F42-BBBC2EFFBDBA&amp;wdEnableRoaming=1&amp;wdODB=1&amp;fs=17147132&amp;hid=558425A0-7031-1000-9F42-BBBC2EFFBDBA&amp;usid=cd923f50-0844-7797-70e6-6479b9bf0b73&amp;fileGetUrlBool=true#_ftnref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dc.gov/std/syphilis/stdfact-syphilis-detailed.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1</a:t>
            </a:fld>
            <a:endParaRPr lang="en-US"/>
          </a:p>
        </p:txBody>
      </p:sp>
    </p:spTree>
    <p:extLst>
      <p:ext uri="{BB962C8B-B14F-4D97-AF65-F5344CB8AC3E}">
        <p14:creationId xmlns:p14="http://schemas.microsoft.com/office/powerpoint/2010/main" val="2386039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Now I won’t get into the visual clinical manifestations of syphilis in this discussion, but can absolutely provide that slide deck for any and all that are interested that goes into greater detail around clinical manifestations for all stages of syphilis, including a guideline for screening for ocular syphilis. Here, I’d like to simply show an overview of the various stages and their symptoms.</a:t>
            </a:r>
          </a:p>
          <a:p>
            <a:pPr>
              <a:defRPr/>
            </a:pPr>
            <a:endParaRPr lang="en-US" dirty="0"/>
          </a:p>
          <a:p>
            <a:pPr>
              <a:defRPr/>
            </a:pPr>
            <a:r>
              <a:rPr lang="en-US" dirty="0"/>
              <a:t>Early syphilis is a term that includes primary, secondary, and early latent stages. These have the greatest potential for vertical transmission.</a:t>
            </a:r>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76547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dirty="0">
                <a:solidFill>
                  <a:srgbClr val="016773"/>
                </a:solidFill>
                <a:latin typeface="Calibri" panose="020F0502020204030204"/>
              </a:rPr>
              <a:t>Syphilis </a:t>
            </a:r>
            <a:r>
              <a:rPr lang="en-US" b="0" dirty="0"/>
              <a:t>can also spread through the placenta from </a:t>
            </a:r>
            <a:r>
              <a:rPr lang="en-US" b="0" dirty="0">
                <a:hlinkClick r:id="rId3"/>
              </a:rPr>
              <a:t>a mother with syphilis to her unborn baby</a:t>
            </a:r>
            <a:r>
              <a:rPr lang="en-US" b="0" dirty="0"/>
              <a:t>, referred to as congenital syphilis.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Congenital syphilis is uniquely devastating. It can result in permanent and lifelong disability, and pre and post-natal deaths.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Each case of congenital syphilis is essentially a sentinel event. When congenital syphilis occurs, it indicates a significant amount of syphilis spreading in the larger community.</a:t>
            </a:r>
            <a:endParaRPr lang="en-US" sz="1200" b="1" dirty="0">
              <a:solidFill>
                <a:srgbClr val="016773"/>
              </a:solidFill>
              <a:latin typeface="Calibri" panose="020F0502020204030204"/>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dirty="0">
                <a:solidFill>
                  <a:srgbClr val="000000"/>
                </a:solidFill>
                <a:effectLst/>
                <a:latin typeface="Open Sans" panose="020B0606030504020204" pitchFamily="34" charset="0"/>
              </a:rPr>
              <a:t>Data show both syphilis and congenital syphilis rates have increased almost every year across the country, since 2015.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dirty="0">
              <a:solidFill>
                <a:srgbClr val="000000"/>
              </a:solidFill>
              <a:effectLst/>
              <a:latin typeface="Open Sans" panose="020B0606030504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dirty="0">
                <a:solidFill>
                  <a:srgbClr val="000000"/>
                </a:solidFill>
                <a:effectLst/>
                <a:latin typeface="Open Sans" panose="020B0606030504020204" pitchFamily="34" charset="0"/>
              </a:rPr>
              <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0" i="0" dirty="0">
              <a:solidFill>
                <a:srgbClr val="000000"/>
              </a:solidFill>
              <a:effectLst/>
              <a:latin typeface="Open Sans" panose="020B0606030504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solidFill>
                  <a:srgbClr val="000000"/>
                </a:solidFill>
              </a:rPr>
              <a:t>Placentas often have signs of infection and inflammation. </a:t>
            </a:r>
            <a:endParaRPr lang="en-US" sz="1200" b="1" dirty="0">
              <a:solidFill>
                <a:srgbClr val="016773"/>
              </a:solidFill>
              <a:latin typeface="Calibri" panose="020F0502020204030204"/>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b="1" dirty="0">
              <a:solidFill>
                <a:srgbClr val="016773"/>
              </a:solidFill>
              <a:latin typeface="Calibri" panose="020F0502020204030204"/>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1" dirty="0">
                <a:solidFill>
                  <a:srgbClr val="016773"/>
                </a:solidFill>
                <a:latin typeface="Calibri" panose="020F0502020204030204"/>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a:solidFill>
                  <a:srgbClr val="016773"/>
                </a:solidFill>
                <a:latin typeface="+mn-lt"/>
              </a:rPr>
              <a:t>Congenital Syphilis (CS) is devastating and indicates a significant amount of syphilis spreading in a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While we care about and want to treat all syphilis, congenital syphilis is uniquely devastating. It can result in permanent and lifelong disability, and pre and post-natal deaths. Each case of congenital syphilis is essentially a sentinel event. When congenital syphilis occurs, it indicates a significant amount of syphilis spreading in the larger community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solidFill>
                <a:prstClr val="black"/>
              </a:solidFill>
              <a:latin typeface="Calibri" panose="020F0502020204030204"/>
              <a:hlinkClick r:id="" action="ppaction://noaction"/>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prstClr val="black"/>
                </a:solidFill>
                <a:latin typeface="Calibri" panose="020F0502020204030204"/>
                <a:hlinkClick r:id="" action="ppaction://noaction"/>
              </a:rPr>
              <a:t>Maternal screening is important</a:t>
            </a:r>
          </a:p>
          <a:p>
            <a:r>
              <a:rPr lang="en-US" sz="2400" dirty="0"/>
              <a:t>Maternal Screening for Syphilis</a:t>
            </a:r>
          </a:p>
          <a:p>
            <a:pPr marL="557213" indent="-557213">
              <a:buAutoNum type="arabicPeriod"/>
            </a:pPr>
            <a:r>
              <a:rPr lang="en-US" sz="1200" b="0" dirty="0">
                <a:solidFill>
                  <a:srgbClr val="000000"/>
                </a:solidFill>
              </a:rPr>
              <a:t>All pregnant women should be tested for syphilis early in pregnancy at the </a:t>
            </a:r>
            <a:r>
              <a:rPr lang="en-US" sz="1200" dirty="0">
                <a:solidFill>
                  <a:srgbClr val="000000"/>
                </a:solidFill>
              </a:rPr>
              <a:t>first prenatal visit </a:t>
            </a:r>
            <a:r>
              <a:rPr lang="en-US" sz="1200" b="0" dirty="0">
                <a:solidFill>
                  <a:srgbClr val="000000"/>
                </a:solidFill>
              </a:rPr>
              <a:t>or at the time of pregnancy confirmation </a:t>
            </a:r>
          </a:p>
          <a:p>
            <a:pPr marL="557213" indent="-557213">
              <a:buAutoNum type="arabicPeriod"/>
            </a:pPr>
            <a:r>
              <a:rPr lang="en-US" sz="1200" b="0" dirty="0">
                <a:solidFill>
                  <a:srgbClr val="000000"/>
                </a:solidFill>
              </a:rPr>
              <a:t>In </a:t>
            </a:r>
            <a:r>
              <a:rPr lang="en-US" sz="1200" dirty="0">
                <a:solidFill>
                  <a:srgbClr val="000000"/>
                </a:solidFill>
              </a:rPr>
              <a:t>high prevalence areas or who are at high individual risk*</a:t>
            </a:r>
            <a:r>
              <a:rPr lang="en-US" sz="1200" b="0" dirty="0">
                <a:solidFill>
                  <a:srgbClr val="000000"/>
                </a:solidFill>
              </a:rPr>
              <a:t>, retesting at </a:t>
            </a:r>
            <a:r>
              <a:rPr lang="en-US" sz="1200" b="0" u="sng" dirty="0">
                <a:solidFill>
                  <a:srgbClr val="000000"/>
                </a:solidFill>
              </a:rPr>
              <a:t>28 weeks</a:t>
            </a:r>
            <a:r>
              <a:rPr lang="en-US" sz="1200" b="0" dirty="0">
                <a:solidFill>
                  <a:srgbClr val="000000"/>
                </a:solidFill>
              </a:rPr>
              <a:t> and delivery is recommended. High-risk* pregnant women should be screened at</a:t>
            </a:r>
            <a:r>
              <a:rPr lang="en-US" sz="1200" dirty="0">
                <a:solidFill>
                  <a:srgbClr val="000000"/>
                </a:solidFill>
              </a:rPr>
              <a:t> delivery</a:t>
            </a:r>
            <a:r>
              <a:rPr lang="en-US" sz="1200" b="0" dirty="0">
                <a:solidFill>
                  <a:srgbClr val="000000"/>
                </a:solidFill>
              </a:rPr>
              <a:t>.</a:t>
            </a:r>
          </a:p>
          <a:p>
            <a:pPr marL="557213" indent="-557213">
              <a:buFont typeface="Arial" panose="020B0604020202020204" pitchFamily="34" charset="0"/>
              <a:buAutoNum type="arabicPeriod"/>
            </a:pPr>
            <a:r>
              <a:rPr lang="en-US" sz="1200" b="0" dirty="0">
                <a:solidFill>
                  <a:srgbClr val="000000"/>
                </a:solidFill>
              </a:rPr>
              <a:t>No mother or baby should be discharged from the hospital without documentation of maternal syphilis testing (during pregnancy and/or delivery)</a:t>
            </a:r>
          </a:p>
          <a:p>
            <a:pPr marL="557213" indent="-557213">
              <a:buFont typeface="Arial" panose="020B0604020202020204" pitchFamily="34" charset="0"/>
              <a:buAutoNum type="arabicPeriod"/>
            </a:pPr>
            <a:r>
              <a:rPr lang="en-US" sz="1200" b="0" dirty="0">
                <a:solidFill>
                  <a:srgbClr val="000000"/>
                </a:solidFill>
              </a:rPr>
              <a:t>Women who experience a </a:t>
            </a:r>
            <a:r>
              <a:rPr lang="en-US" sz="1200" dirty="0">
                <a:solidFill>
                  <a:srgbClr val="000000"/>
                </a:solidFill>
              </a:rPr>
              <a:t>fetal death </a:t>
            </a:r>
            <a:r>
              <a:rPr lang="en-US" sz="1200" b="0" dirty="0">
                <a:solidFill>
                  <a:srgbClr val="000000"/>
                </a:solidFill>
              </a:rPr>
              <a:t>at ≥20 weeks should be tested for syphilis.</a:t>
            </a:r>
          </a:p>
          <a:p>
            <a:pPr marL="0" indent="0"/>
            <a:r>
              <a:rPr lang="en-US" sz="1200" b="0" dirty="0">
                <a:solidFill>
                  <a:srgbClr val="000000"/>
                </a:solidFill>
              </a:rPr>
              <a:t>*Examples of high risk:  </a:t>
            </a:r>
            <a:r>
              <a:rPr lang="en-US" sz="1200" i="1" dirty="0">
                <a:solidFill>
                  <a:srgbClr val="000000"/>
                </a:solidFill>
              </a:rPr>
              <a:t>multiple prior STIs, recent incarceration, substance misuse, homelessness, transactional sex</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solidFill>
                <a:prstClr val="black"/>
              </a:solidFill>
              <a:latin typeface="Calibri" panose="020F0502020204030204"/>
              <a:hlinkClick r:id="" action="ppaction://noaction"/>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solidFill>
                <a:prstClr val="black"/>
              </a:solidFill>
              <a:latin typeface="Calibri" panose="020F0502020204030204"/>
              <a:hlinkClick r:id="" action="ppaction://noaction"/>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prstClr val="black"/>
                </a:solidFill>
                <a:latin typeface="Calibri" panose="020F0502020204030204"/>
                <a:hlinkClick r:id="" action="ppaction://noaction"/>
              </a:rPr>
              <a:t>Something about congenital syphilis – risk to baby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solidFill>
                <a:prstClr val="black"/>
              </a:solidFill>
              <a:latin typeface="Calibri" panose="020F0502020204030204"/>
              <a:hlinkClick r:id="" action="ppaction://noaction"/>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prstClr val="black"/>
                </a:solidFill>
                <a:latin typeface="Calibri" panose="020F0502020204030204"/>
                <a:hlinkClick r:id="" action="ppaction://noaction"/>
              </a:rPr>
              <a:t>https://www.cdc.gov/ncbddd/birthdefects/surveillancemanual/quick-reference-handbook/congenital-syphilis.html</a:t>
            </a:r>
            <a:r>
              <a:rPr lang="en-US" sz="1200" dirty="0">
                <a:solidFill>
                  <a:prstClr val="black"/>
                </a:solidFill>
                <a:latin typeface="Calibri" panose="020F0502020204030204"/>
              </a:rPr>
              <a:t>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1433307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4">
                    <a:lumMod val="75000"/>
                  </a:schemeClr>
                </a:solidFill>
              </a:rPr>
              <a:t>The intersection between women with syphilis and substance use has important implications, especially when seeking care during pregnancy.  this NY times magazine article reported on this recently…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4">
                    <a:lumMod val="75000"/>
                  </a:schemeClr>
                </a:solidFill>
              </a:rPr>
              <a:t>Now we’ll look at congenital syphilis epidemiology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94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9E931-ABC9-13DE-8D4E-7E76373CA2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D0FCD-1266-AEFF-DD78-A36A7759F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E3746-854A-FAFC-E199-E4799762BF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Illicit use of opioids includes prescription opioids not taken as prescribed, fentanyl, and heroin.</a:t>
            </a:r>
          </a:p>
          <a:p>
            <a:pPr>
              <a:lnSpc>
                <a:spcPct val="115000"/>
              </a:lnSpc>
            </a:pPr>
            <a:r>
              <a:rPr lang="en-US" sz="1200" kern="1200" dirty="0">
                <a:solidFill>
                  <a:schemeClr val="tx1"/>
                </a:solidFill>
                <a:effectLst/>
                <a:latin typeface="+mn-lt"/>
                <a:ea typeface="+mn-ea"/>
                <a:cs typeface="+mn-cs"/>
              </a:rPr>
              <a:t>¶¶ Illicit nonprescription substance includes other illicit, nonprescription substances (e.g., cocaine, methamphetamines, inhalants, or hallucinogens such as LSD or PCP).</a:t>
            </a:r>
          </a:p>
          <a:p>
            <a:pPr>
              <a:lnSpc>
                <a:spcPct val="115000"/>
              </a:lnSpc>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6F830CB-8B45-88D9-5F5B-A0DF3A222134}"/>
              </a:ext>
            </a:extLst>
          </p:cNvPr>
          <p:cNvSpPr>
            <a:spLocks noGrp="1"/>
          </p:cNvSpPr>
          <p:nvPr>
            <p:ph type="sldNum" sz="quarter" idx="5"/>
          </p:nvPr>
        </p:nvSpPr>
        <p:spPr/>
        <p:txBody>
          <a:bodyPr/>
          <a:lstStyle/>
          <a:p>
            <a:fld id="{83E0F0F4-4215-4694-A1B5-E0A1D09AC16D}" type="slidenum">
              <a:rPr lang="en-US" smtClean="0"/>
              <a:t>13</a:t>
            </a:fld>
            <a:endParaRPr lang="en-US"/>
          </a:p>
        </p:txBody>
      </p:sp>
    </p:spTree>
    <p:extLst>
      <p:ext uri="{BB962C8B-B14F-4D97-AF65-F5344CB8AC3E}">
        <p14:creationId xmlns:p14="http://schemas.microsoft.com/office/powerpoint/2010/main" val="494161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4">
                    <a:lumMod val="75000"/>
                  </a:schemeClr>
                </a:solidFill>
              </a:rPr>
              <a:t>Vertical transmission of syphilis is highest with early stages of maternal syphilis, specifically secondary syphilis.</a:t>
            </a:r>
          </a:p>
          <a:p>
            <a:endParaRPr lang="en-US" dirty="0">
              <a:solidFill>
                <a:schemeClr val="accent4">
                  <a:lumMod val="75000"/>
                </a:schemeClr>
              </a:solidFill>
            </a:endParaRPr>
          </a:p>
          <a:p>
            <a:r>
              <a:rPr lang="en-US" dirty="0">
                <a:solidFill>
                  <a:schemeClr val="accent4">
                    <a:lumMod val="75000"/>
                  </a:schemeClr>
                </a:solidFill>
              </a:rPr>
              <a:t>Though again, vertical transmission of syphilis can occur at any stage.</a:t>
            </a:r>
            <a:endParaRPr lang="en-US" dirty="0"/>
          </a:p>
          <a:p>
            <a:pPr>
              <a:lnSpc>
                <a:spcPct val="115000"/>
              </a:lnSpc>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14</a:t>
            </a:fld>
            <a:endParaRPr lang="en-US"/>
          </a:p>
        </p:txBody>
      </p:sp>
    </p:spTree>
    <p:extLst>
      <p:ext uri="{BB962C8B-B14F-4D97-AF65-F5344CB8AC3E}">
        <p14:creationId xmlns:p14="http://schemas.microsoft.com/office/powerpoint/2010/main" val="1106208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accent4">
                    <a:lumMod val="75000"/>
                  </a:schemeClr>
                </a:solidFill>
              </a:rPr>
              <a:t>Syphilis during pregnancy is associated with miscarriage,  stillbirth rate,  preterm delivery,  increased risk of perinatal death, and  congenital infection.</a:t>
            </a:r>
          </a:p>
          <a:p>
            <a:pPr marL="0" indent="0">
              <a:buNone/>
            </a:pPr>
            <a:endParaRPr lang="en-US" dirty="0">
              <a:solidFill>
                <a:schemeClr val="accent4">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4">
                    <a:lumMod val="75000"/>
                  </a:schemeClr>
                </a:solidFill>
              </a:rPr>
              <a:t>Infants with congenital syphilis who survive can experience lifelong physical and neurologic problems due to chronic inflammation and scarring.</a:t>
            </a:r>
          </a:p>
          <a:p>
            <a:pPr>
              <a:lnSpc>
                <a:spcPct val="115000"/>
              </a:lnSpc>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15</a:t>
            </a:fld>
            <a:endParaRPr lang="en-US"/>
          </a:p>
        </p:txBody>
      </p:sp>
    </p:spTree>
    <p:extLst>
      <p:ext uri="{BB962C8B-B14F-4D97-AF65-F5344CB8AC3E}">
        <p14:creationId xmlns:p14="http://schemas.microsoft.com/office/powerpoint/2010/main" val="3313288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a:t>
            </a:r>
            <a:r>
              <a:rPr lang="en-US" dirty="0">
                <a:solidFill>
                  <a:schemeClr val="accent4">
                    <a:lumMod val="75000"/>
                  </a:schemeClr>
                </a:solidFill>
              </a:rPr>
              <a:t>timely identification and adequate treatment of maternal syphilis can prevent these terrible consequences of congenital infections.</a:t>
            </a:r>
          </a:p>
          <a:p>
            <a:r>
              <a:rPr lang="en-US" dirty="0">
                <a:solidFill>
                  <a:schemeClr val="accent4">
                    <a:lumMod val="75000"/>
                  </a:schemeClr>
                </a:solidFill>
              </a:rPr>
              <a:t>Which is very important as we transition to a discussion of recent trends in syphilis diagnoses.</a:t>
            </a:r>
            <a:r>
              <a:rPr lang="en-US" dirty="0"/>
              <a:t> Congenital syphilis is often considered the “tip of the iceberg” of a whole host of social challenges surrounding STIs. </a:t>
            </a:r>
          </a:p>
          <a:p>
            <a:pPr>
              <a:lnSpc>
                <a:spcPct val="115000"/>
              </a:lnSpc>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16</a:t>
            </a:fld>
            <a:endParaRPr lang="en-US"/>
          </a:p>
        </p:txBody>
      </p:sp>
    </p:spTree>
    <p:extLst>
      <p:ext uri="{BB962C8B-B14F-4D97-AF65-F5344CB8AC3E}">
        <p14:creationId xmlns:p14="http://schemas.microsoft.com/office/powerpoint/2010/main" val="1724263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the highest rate of reported cases of congenital syphilis per 100,000 live births was among mothers who were non-Hispanic American Indian or Alaska Native (644.7), followed by mothers who were non-Hispanic Native Hawaiian or other Pacific Islander (404.4).</a:t>
            </a:r>
          </a:p>
          <a:p>
            <a:pPr marL="0" lvl="0" indent="0">
              <a:buNone/>
            </a:pPr>
            <a:endParaRPr/>
          </a:p>
          <a:p>
            <a:pPr marL="0" lvl="0" indent="0">
              <a:buNone/>
            </a:pPr>
            <a:r>
              <a:t>During 2021 to 2022, the greatest increase in rate of reported cases of congenital syphilis per 100,000 live births was among mothers who were non-Hispanic Native Hawaiian or other Pacific Islander (192.1 to 404.4; 110.5% increase). Mothers who were non-Hispanic and of multiple races had the greatest five-year increase in rate of congenital syphilis (5.9 to 79.0; 1,239.0% increase from 2018).</a:t>
            </a:r>
          </a:p>
          <a:p>
            <a:pPr marL="0" lvl="0" indent="0">
              <a:buNone/>
            </a:pPr>
            <a:endParaRPr/>
          </a:p>
          <a:p>
            <a:pPr marL="0" lvl="0" indent="0">
              <a:buNone/>
            </a:pPr>
            <a:r>
              <a:t>There were no decreases in the rate of reported cases of congenital syphilis per 100,000 live births among any race or Hispanic ethnicity group during 2021 to 2022. There were also no decreases in the rate of congenital syphilis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“CS - Rates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930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2371-339D-466E-9CC5-93E1BC5846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896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for a rate of 102.5 per 100,000 live births.</a:t>
            </a:r>
          </a:p>
          <a:p>
            <a:pPr marL="0" lvl="0" indent="0">
              <a:buNone/>
            </a:pPr>
            <a:endParaRPr dirty="0"/>
          </a:p>
          <a:p>
            <a:pPr marL="0" lvl="0" indent="0">
              <a:buNone/>
            </a:pPr>
            <a:r>
              <a:rPr dirty="0"/>
              <a:t>In 2022, 51 congenital syphilis cases (1.4%) were infant deaths, 231 cases (6.2%) were stillbirths, 1,421 cases (37.8%) were born alive with congenital syphilis-related signs or symptoms, 2,039 cases (54.3%) were born alive with no documented congenital syphilis-related signs or symptoms, and 13 cases (0.3%) were missing information on vital status.</a:t>
            </a:r>
          </a:p>
          <a:p>
            <a:pPr marL="0" lvl="0" indent="0">
              <a:buNone/>
            </a:pPr>
            <a:endParaRPr dirty="0"/>
          </a:p>
          <a:p>
            <a:pPr marL="0" lvl="0" indent="0">
              <a:buNone/>
            </a:pPr>
            <a:r>
              <a:rPr dirty="0"/>
              <a:t>In 2022, there were 282 congenital syphilis-related deaths (231 stillbirths and 51 infant deaths), an increase of 24.8% from 2021 (226 in 2021 to 282 in 2022) and an increase of 193.8% from 2018 (96 in 2018 to 282 in 2022).</a:t>
            </a:r>
          </a:p>
          <a:p>
            <a:pPr marL="0" lvl="0" indent="0">
              <a:buNone/>
            </a:pPr>
            <a:endParaRPr dirty="0"/>
          </a:p>
          <a:p>
            <a:pPr marL="0" lvl="0" indent="0">
              <a:buNone/>
            </a:pPr>
            <a:r>
              <a:rPr dirty="0"/>
              <a:t>The number of infants reported with congenital syphilis who were born alive with congenital syphilis-related signs and symptoms increased 32.7% from 2021 to 2022 (1,071 in 2021 to 1,421 in 2022) and increased 225.2% from 2018 to 2022 (437 in 2018 to 1,421 in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a:t>
            </a:r>
          </a:p>
          <a:p>
            <a:pPr marL="0" lvl="0" indent="0">
              <a:buNone/>
            </a:pPr>
            <a:endParaRPr dirty="0"/>
          </a:p>
          <a:p>
            <a:pPr marL="0" lvl="0" indent="0">
              <a:buNone/>
            </a:pPr>
            <a:r>
              <a:rPr dirty="0"/>
              <a:t>Data for all figures are available at https://www.cdc.gov/std/statistics/2022/data.zip. The file “CS - Cases by Vital Status and Clinical Signs and Symptoms (US 2018-2022).xlsx”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429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little background on the origin of the assessment tool we used. In January of 2022, a CDC team including several EIS officers was invited by a tribal nation to assist with an investigation of an outbreak of syphilis. During this investigation a facility assessment survey tool was implemented to evaluate capacity, preparedness, best practices and areas for improvement in response to syphilis and other STI outbreaks. Around the same time, we adapted this assessment for use among IHS, tribal and urban Indian clinics in the pacific northwest region, specifically in Oregon, Washington and Idaho states, and some of that information will be presented here. </a:t>
            </a:r>
          </a:p>
        </p:txBody>
      </p:sp>
      <p:sp>
        <p:nvSpPr>
          <p:cNvPr id="4" name="Slide Number Placeholder 3"/>
          <p:cNvSpPr>
            <a:spLocks noGrp="1"/>
          </p:cNvSpPr>
          <p:nvPr>
            <p:ph type="sldNum" sz="quarter" idx="5"/>
          </p:nvPr>
        </p:nvSpPr>
        <p:spPr/>
        <p:txBody>
          <a:bodyPr/>
          <a:lstStyle/>
          <a:p>
            <a:fld id="{F2792371-339D-466E-9CC5-93E1BC5846A3}" type="slidenum">
              <a:rPr lang="en-US" smtClean="0"/>
              <a:t>2</a:t>
            </a:fld>
            <a:endParaRPr lang="en-US"/>
          </a:p>
        </p:txBody>
      </p:sp>
    </p:spTree>
    <p:extLst>
      <p:ext uri="{BB962C8B-B14F-4D97-AF65-F5344CB8AC3E}">
        <p14:creationId xmlns:p14="http://schemas.microsoft.com/office/powerpoint/2010/main" val="161849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Now that we’ve described recent epidemiology of syphilis, let’s move into screening practices.</a:t>
            </a:r>
          </a:p>
          <a:p>
            <a:pPr marL="171450" indent="-171450">
              <a:buFont typeface="Arial" panose="020B0604020202020204" pitchFamily="34" charset="0"/>
              <a:buChar char="•"/>
            </a:pPr>
            <a:r>
              <a:rPr lang="en-US" dirty="0"/>
              <a:t>Syphilis still requires complex testing requirements.</a:t>
            </a:r>
          </a:p>
          <a:p>
            <a:pPr marL="171450" indent="-171450">
              <a:buFont typeface="Arial" panose="020B0604020202020204" pitchFamily="34" charset="0"/>
              <a:buChar char="•"/>
            </a:pPr>
            <a:r>
              <a:rPr lang="en-US" dirty="0"/>
              <a:t>There are two testing algorithms possible, and treatment varies based on the clinical stage, with primary and secondary stages requiring one dose of penicillin, and later stages requiring multiple doses.</a:t>
            </a:r>
          </a:p>
          <a:p>
            <a:pPr marL="171450" indent="-171450">
              <a:buFont typeface="Arial" panose="020B0604020202020204" pitchFamily="34" charset="0"/>
              <a:buChar char="•"/>
            </a:pPr>
            <a:r>
              <a:rPr lang="en-US" dirty="0"/>
              <a:t>This need for multiple doses for later stages can lead to patient loss to follow-up and can make disease control difficult.</a:t>
            </a:r>
          </a:p>
          <a:p>
            <a:r>
              <a:rPr lang="en-US" dirty="0"/>
              <a:t>So who should be tested/screened?</a:t>
            </a:r>
          </a:p>
          <a:p>
            <a:pPr marL="0" marR="0" lvl="0" indent="0" eaLnBrk="1" fontAlgn="base" hangingPunct="1">
              <a:lnSpc>
                <a:spcPct val="90000"/>
              </a:lnSpc>
              <a:spcAft>
                <a:spcPts val="600"/>
              </a:spcAft>
              <a:buClrTx/>
              <a:buSzTx/>
              <a:buFontTx/>
              <a:buNone/>
              <a:tabLst/>
              <a:defRPr/>
            </a:pPr>
            <a:endParaRPr kumimoji="0" lang="en-US" sz="1200" b="1" i="0" u="none" strike="noStrike" kern="1200" cap="none" spc="0" normalizeH="0" baseline="0" noProof="0" dirty="0">
              <a:ln>
                <a:noFill/>
              </a:ln>
              <a:solidFill>
                <a:schemeClr val="tx1"/>
              </a:solidFill>
              <a:effectLst/>
              <a:uLnTx/>
              <a:uFillTx/>
              <a:latin typeface="+mn-lt"/>
              <a:ea typeface="+mj-ea"/>
              <a:cs typeface="+mj-cs"/>
            </a:endParaRPr>
          </a:p>
          <a:p>
            <a:pPr marL="685800" marR="0" lvl="0" indent="-685800" eaLnBrk="1" fontAlgn="base" hangingPunct="1">
              <a:lnSpc>
                <a:spcPct val="90000"/>
              </a:lnSpc>
              <a:spcAft>
                <a:spcPts val="600"/>
              </a:spcAft>
              <a:buClrTx/>
              <a:buSzTx/>
              <a:buFontTx/>
              <a:buChar char="-"/>
              <a:tabLst/>
              <a:defRPr/>
            </a:pPr>
            <a:endParaRPr kumimoji="0" lang="en-US" sz="1200" b="1" i="0" u="none" strike="noStrike" kern="1200" cap="none" spc="0" normalizeH="0" baseline="0" noProof="0" dirty="0">
              <a:ln>
                <a:noFill/>
              </a:ln>
              <a:solidFill>
                <a:schemeClr val="tx1"/>
              </a:solidFill>
              <a:effectLst/>
              <a:uLnTx/>
              <a:uFillTx/>
              <a:latin typeface="+mn-lt"/>
              <a:ea typeface="+mj-ea"/>
              <a:cs typeface="+mj-cs"/>
            </a:endParaRPr>
          </a:p>
          <a:p>
            <a:pPr marL="685800" marR="0" lvl="0" indent="-685800" eaLnBrk="1" fontAlgn="base" hangingPunct="1">
              <a:lnSpc>
                <a:spcPct val="90000"/>
              </a:lnSpc>
              <a:spcAft>
                <a:spcPts val="600"/>
              </a:spcAft>
              <a:buClrTx/>
              <a:buSzTx/>
              <a:buFontTx/>
              <a:buChar char="-"/>
              <a:tabLst/>
              <a:defRPr/>
            </a:pPr>
            <a:r>
              <a:rPr kumimoji="0" lang="en-US" sz="1200" b="1" i="0" u="none" strike="noStrike" kern="1200" cap="none" spc="0" normalizeH="0" baseline="0" noProof="0" dirty="0">
                <a:ln>
                  <a:noFill/>
                </a:ln>
                <a:solidFill>
                  <a:schemeClr val="tx1"/>
                </a:solidFill>
                <a:effectLst/>
                <a:uLnTx/>
                <a:uFillTx/>
                <a:latin typeface="+mn-lt"/>
                <a:ea typeface="+mj-ea"/>
                <a:cs typeface="+mj-cs"/>
              </a:rPr>
              <a:t>Patients with classic symptoms</a:t>
            </a:r>
          </a:p>
          <a:p>
            <a:pPr marL="685800" marR="0" lvl="0" indent="-685800" eaLnBrk="1" fontAlgn="base" hangingPunct="1">
              <a:lnSpc>
                <a:spcPct val="90000"/>
              </a:lnSpc>
              <a:spcAft>
                <a:spcPts val="600"/>
              </a:spcAft>
              <a:buClrTx/>
              <a:buSzTx/>
              <a:buFontTx/>
              <a:buChar char="-"/>
              <a:tabLst/>
              <a:defRPr/>
            </a:pPr>
            <a:endParaRPr kumimoji="0" lang="en-US" sz="1200" b="1" i="0" u="none" strike="noStrike" kern="1200" cap="none" spc="0" normalizeH="0" baseline="0" noProof="0" dirty="0">
              <a:ln>
                <a:noFill/>
              </a:ln>
              <a:solidFill>
                <a:schemeClr val="tx1"/>
              </a:solidFill>
              <a:effectLst/>
              <a:uLnTx/>
              <a:uFillTx/>
              <a:latin typeface="+mn-lt"/>
              <a:ea typeface="+mj-ea"/>
              <a:cs typeface="+mj-cs"/>
            </a:endParaRPr>
          </a:p>
          <a:p>
            <a:pPr marL="685800" marR="0" lvl="0" indent="-685800" eaLnBrk="1" fontAlgn="base" hangingPunct="1">
              <a:lnSpc>
                <a:spcPct val="90000"/>
              </a:lnSpc>
              <a:spcAft>
                <a:spcPts val="600"/>
              </a:spcAft>
              <a:buClrTx/>
              <a:buSzTx/>
              <a:buFontTx/>
              <a:buChar char="-"/>
              <a:tabLst/>
              <a:defRPr/>
            </a:pPr>
            <a:r>
              <a:rPr lang="en-US" sz="1200" dirty="0">
                <a:solidFill>
                  <a:schemeClr val="tx1"/>
                </a:solidFill>
                <a:latin typeface="+mn-lt"/>
              </a:rPr>
              <a:t>Patients with symptoms without an alternative diagnosis</a:t>
            </a:r>
          </a:p>
          <a:p>
            <a:pPr marL="685800" marR="0" lvl="0" indent="-685800" eaLnBrk="1" fontAlgn="base" hangingPunct="1">
              <a:lnSpc>
                <a:spcPct val="90000"/>
              </a:lnSpc>
              <a:spcAft>
                <a:spcPts val="600"/>
              </a:spcAft>
              <a:buClrTx/>
              <a:buSzTx/>
              <a:buFontTx/>
              <a:buChar char="-"/>
              <a:tabLst/>
              <a:defRPr/>
            </a:pPr>
            <a:endParaRPr kumimoji="0" lang="en-US" sz="1200" b="1" i="0" u="none" strike="noStrike" kern="1200" cap="none" spc="0" normalizeH="0" baseline="0" noProof="0" dirty="0">
              <a:ln>
                <a:noFill/>
              </a:ln>
              <a:solidFill>
                <a:schemeClr val="tx1"/>
              </a:solidFill>
              <a:effectLst/>
              <a:uLnTx/>
              <a:uFillTx/>
              <a:latin typeface="+mn-lt"/>
              <a:ea typeface="+mj-ea"/>
              <a:cs typeface="+mj-cs"/>
            </a:endParaRPr>
          </a:p>
          <a:p>
            <a:pPr marL="685800" marR="0" lvl="0" indent="-685800" eaLnBrk="1" fontAlgn="base" hangingPunct="1">
              <a:lnSpc>
                <a:spcPct val="90000"/>
              </a:lnSpc>
              <a:spcAft>
                <a:spcPts val="600"/>
              </a:spcAft>
              <a:buClrTx/>
              <a:buSzTx/>
              <a:buFontTx/>
              <a:buChar char="-"/>
              <a:tabLst/>
              <a:defRPr/>
            </a:pPr>
            <a:r>
              <a:rPr kumimoji="0" lang="en-US" sz="1200" b="1" i="0" u="none" strike="noStrike" kern="1200" cap="none" spc="0" normalizeH="0" baseline="0" noProof="0" dirty="0">
                <a:ln>
                  <a:noFill/>
                </a:ln>
                <a:solidFill>
                  <a:schemeClr val="tx1"/>
                </a:solidFill>
                <a:effectLst/>
                <a:uLnTx/>
                <a:uFillTx/>
                <a:latin typeface="+mn-lt"/>
                <a:ea typeface="+mj-ea"/>
                <a:cs typeface="+mj-cs"/>
              </a:rPr>
              <a:t>Patients at risk in high prevalence setting</a:t>
            </a:r>
          </a:p>
          <a:p>
            <a:r>
              <a:rPr lang="en-US" dirty="0"/>
              <a: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CACB5-424E-47AB-A0CD-60753A2941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46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two types of serologic tests for syphilis: non-treponemal tests and treponemal tests. This table compares the two.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Non-treponemal tests, such as RPRs and VDRLs, detect nonspecific antibodies caused by inflammation. They are quantitative, measured in titers, and positive in active disease.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Treponemal tests include tests such as FTA-ABS, TP-PA, enzyme immunoassays, and rapid treponemal assays. These tests detect antibodies specific to syphilis. They are qualitative and remain positive forever in 85% of people.</a:t>
            </a:r>
          </a:p>
          <a:p>
            <a:endParaRPr lang="en-US" dirty="0"/>
          </a:p>
          <a:p>
            <a:endParaRPr lang="en-US" dirty="0"/>
          </a:p>
          <a:p>
            <a:pPr marL="0" lvl="0" indent="0">
              <a:buNone/>
            </a:pPr>
            <a:r>
              <a:rPr lang="en-US" sz="1200" b="1" dirty="0">
                <a:solidFill>
                  <a:srgbClr val="00788A"/>
                </a:solidFill>
                <a:latin typeface="Calibri" panose="020F0502020204030204" pitchFamily="34" charset="0"/>
                <a:ea typeface="Calibri" panose="020F0502020204030204" pitchFamily="34" charset="0"/>
                <a:cs typeface="Calibri" panose="020F0502020204030204" pitchFamily="34" charset="0"/>
              </a:rPr>
              <a:t>BOTH a treponemal test and a nontreponemal test are needed to confirm the diagnosis of syphilis.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533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851F6-C801-E99B-674D-D372568FF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372C8-E8EE-1415-8A50-076561D99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7E34D-E55F-80E9-A7F7-BED99FB29AC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There are two types of serologic tests for syphilis: non-treponemal tests and treponemal tests. This table compares the two.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Non-treponemal tests, such as RPRs and VDRLs, detect nonspecific antibodies caused by inflammation. They are quantitative, measured in titers, and positive in active disease.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Treponemal tests include tests such as FTA-ABS, TP-PA, enzyme immunoassays, and rapid treponemal assays. These tests detect antibodies specific to syphilis. They are qualitative and remain positive forever in 85% of people.</a:t>
            </a:r>
          </a:p>
          <a:p>
            <a:endParaRPr lang="en-US" dirty="0"/>
          </a:p>
          <a:p>
            <a:endParaRPr lang="en-US" dirty="0"/>
          </a:p>
          <a:p>
            <a:pPr marL="0" lvl="0" indent="0">
              <a:buNone/>
            </a:pPr>
            <a:r>
              <a:rPr lang="en-US" sz="1200" b="1" dirty="0">
                <a:solidFill>
                  <a:srgbClr val="00788A"/>
                </a:solidFill>
                <a:latin typeface="Calibri" panose="020F0502020204030204" pitchFamily="34" charset="0"/>
                <a:ea typeface="Calibri" panose="020F0502020204030204" pitchFamily="34" charset="0"/>
                <a:cs typeface="Calibri" panose="020F0502020204030204" pitchFamily="34" charset="0"/>
              </a:rPr>
              <a:t>BOTH a treponemal test and a nontreponemal test are needed to confirm the diagnosis of syphilis. </a:t>
            </a:r>
            <a:endParaRPr lang="en-US" dirty="0"/>
          </a:p>
        </p:txBody>
      </p:sp>
      <p:sp>
        <p:nvSpPr>
          <p:cNvPr id="4" name="Slide Number Placeholder 3">
            <a:extLst>
              <a:ext uri="{FF2B5EF4-FFF2-40B4-BE49-F238E27FC236}">
                <a16:creationId xmlns:a16="http://schemas.microsoft.com/office/drawing/2014/main" id="{2FC037B9-51A1-CC88-BEF7-E38867B73D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753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in using these types of tests there are 2 commonly used algorithms, the traditional and the reverse. </a:t>
            </a:r>
          </a:p>
          <a:p>
            <a:endParaRPr lang="en-US" altLang="en-US" dirty="0"/>
          </a:p>
          <a:p>
            <a:r>
              <a:rPr lang="en-US" altLang="en-US" dirty="0"/>
              <a:t>There are advantages and disadvantages to either algorithm. The decision for which algorithm to use, will be based on a variety of factors, including availability, cost, and (ideally) local prevalence and population risk factors. </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traditional algorithm results in a missed treatment opportunities in asymptomatic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because non-</a:t>
            </a:r>
            <a:r>
              <a:rPr lang="en-US" altLang="en-US" dirty="0" err="1"/>
              <a:t>trep</a:t>
            </a:r>
            <a:r>
              <a:rPr lang="en-US" altLang="en-US" dirty="0"/>
              <a:t> tests can result false negatives during the incubation phase and the test is manual and labor intensive, which means results aren’t immediate.</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reverse algorithm results in a potential overtreatment of patients because a </a:t>
            </a:r>
            <a:r>
              <a:rPr lang="en-US" altLang="en-US" dirty="0" err="1"/>
              <a:t>trep</a:t>
            </a:r>
            <a:r>
              <a:rPr lang="en-US" altLang="en-US" dirty="0"/>
              <a:t> test alone cannot tell us if there is active disease or if this is a previous infection that was treated. As you saw on the previous slide, there is lifelong reactivity in about 85% of people that have ever had syphilis so it’s difficult to discern a new or old infection without a titer or more information.</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Nevertheless, using a reverse algorithm should be considered in a high prevalence or outbreak setting, if treating based on a single result (so treating presumptively before the second test has returned)</a:t>
            </a:r>
          </a:p>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F16235-3B44-4127-A4AA-41CEFB505EF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833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wake us up, let’s start with a quiz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Duplicate slide again later with answer</a:t>
            </a:r>
          </a:p>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24</a:t>
            </a:fld>
            <a:endParaRPr lang="en-US"/>
          </a:p>
        </p:txBody>
      </p:sp>
    </p:spTree>
    <p:extLst>
      <p:ext uri="{BB962C8B-B14F-4D97-AF65-F5344CB8AC3E}">
        <p14:creationId xmlns:p14="http://schemas.microsoft.com/office/powerpoint/2010/main" val="442942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Duplicate slide again later with answer</a:t>
            </a:r>
          </a:p>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25</a:t>
            </a:fld>
            <a:endParaRPr lang="en-US"/>
          </a:p>
        </p:txBody>
      </p:sp>
    </p:spTree>
    <p:extLst>
      <p:ext uri="{BB962C8B-B14F-4D97-AF65-F5344CB8AC3E}">
        <p14:creationId xmlns:p14="http://schemas.microsoft.com/office/powerpoint/2010/main" val="2667101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t>Now let’s move on to treatment:</a:t>
            </a:r>
            <a:endParaRPr lang="en-US" sz="1800" b="1" i="0" u="none" strike="noStrike" kern="1200" dirty="0">
              <a:solidFill>
                <a:srgbClr val="FFFFFF"/>
              </a:solidFill>
              <a:effectLst/>
              <a:latin typeface="Calibri" panose="020F0502020204030204" pitchFamily="34" charset="0"/>
            </a:endParaRPr>
          </a:p>
          <a:p>
            <a:pPr marL="0" algn="l" rtl="0" eaLnBrk="1" fontAlgn="t" latinLnBrk="0" hangingPunct="1">
              <a:spcBef>
                <a:spcPts val="0"/>
              </a:spcBef>
              <a:spcAft>
                <a:spcPts val="0"/>
              </a:spcAft>
            </a:pPr>
            <a:r>
              <a:rPr lang="en-US" sz="1800" b="1" i="0" u="none" strike="noStrike" kern="1200" dirty="0">
                <a:solidFill>
                  <a:srgbClr val="FFFFFF"/>
                </a:solidFill>
                <a:effectLst/>
                <a:latin typeface="Calibri" panose="020F0502020204030204" pitchFamily="34" charset="0"/>
              </a:rPr>
              <a:t>-----------------------------------------</a:t>
            </a:r>
          </a:p>
          <a:p>
            <a:pPr marL="0" marR="0" indent="0" algn="l" rtl="0" eaLnBrk="1" fontAlgn="auto" latinLnBrk="0" hangingPunct="1">
              <a:spcBef>
                <a:spcPts val="0"/>
              </a:spcBef>
              <a:spcAft>
                <a:spcPts val="0"/>
              </a:spcAft>
            </a:pPr>
            <a:endParaRPr lang="en-US" sz="1800" b="1" i="0" u="none" strike="noStrike" kern="120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panose="020F0502020204030204"/>
                <a:hlinkClick r:id="rId3"/>
              </a:rPr>
              <a:t>https://www.cdc.gov/std/treatment-guidelines/default.htm</a:t>
            </a:r>
            <a:r>
              <a:rPr lang="en-US" sz="1800" dirty="0">
                <a:solidFill>
                  <a:prstClr val="black"/>
                </a:solidFill>
                <a:latin typeface="Calibri" panose="020F0502020204030204"/>
              </a:rPr>
              <a:t> </a:t>
            </a:r>
          </a:p>
          <a:p>
            <a:pPr marL="0" marR="0" indent="0" algn="l" rtl="0" eaLnBrk="1" fontAlgn="auto" latinLnBrk="0" hangingPunct="1">
              <a:spcBef>
                <a:spcPts val="0"/>
              </a:spcBef>
              <a:spcAft>
                <a:spcPts val="0"/>
              </a:spcAft>
            </a:pP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565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Early syphilis, which includes the entire period from the time infection through the first year of infection (as long is there’s no evidence of neurosyphilis) is treated with</a:t>
            </a:r>
          </a:p>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Benzathine penicillin 2.4 million units IM in a </a:t>
            </a:r>
            <a:r>
              <a:rPr lang="en-US" sz="1200" b="1" i="0" u="none" strike="noStrike" kern="1200" dirty="0">
                <a:solidFill>
                  <a:srgbClr val="000000"/>
                </a:solidFill>
                <a:effectLst/>
                <a:latin typeface="Calibri" panose="020F0502020204030204" pitchFamily="34" charset="0"/>
              </a:rPr>
              <a:t>single dose</a:t>
            </a:r>
          </a:p>
          <a:p>
            <a:pPr marL="0" algn="l" rtl="0" eaLnBrk="1" fontAlgn="t" latinLnBrk="0" hangingPunct="1">
              <a:spcBef>
                <a:spcPts val="0"/>
              </a:spcBef>
              <a:spcAft>
                <a:spcPts val="0"/>
              </a:spcAft>
            </a:pPr>
            <a:endParaRPr lang="en-US" sz="1200" b="1" i="0" u="none" strike="noStrike" kern="1200" dirty="0">
              <a:solidFill>
                <a:srgbClr val="000000"/>
              </a:solidFill>
              <a:effectLst/>
              <a:latin typeface="Calibri" panose="020F050202020403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dirty="0"/>
              <a:t>Late syphilis, which includes late latent, late unknown duration, and tertiary (non-neurosyphilis). These patients generally aren’t symptomatic or typically as contagious, and are treated with </a:t>
            </a:r>
            <a:r>
              <a:rPr lang="en-US" sz="1200" b="0" i="0" u="none" strike="noStrike" kern="1200" dirty="0">
                <a:solidFill>
                  <a:srgbClr val="000000"/>
                </a:solidFill>
                <a:effectLst/>
                <a:latin typeface="Calibri" panose="020F0502020204030204" pitchFamily="34" charset="0"/>
              </a:rPr>
              <a:t>Benzathine penicillin 2.4 million units total administered as </a:t>
            </a:r>
            <a:r>
              <a:rPr lang="en-US" sz="1200" b="1" i="0" u="none" strike="noStrike" kern="1200" dirty="0">
                <a:solidFill>
                  <a:srgbClr val="000000"/>
                </a:solidFill>
                <a:effectLst/>
                <a:latin typeface="Calibri" panose="020F0502020204030204" pitchFamily="34" charset="0"/>
              </a:rPr>
              <a:t>3 doses of 2.4 million units IM each at 1-week intervals</a:t>
            </a:r>
          </a:p>
          <a:p>
            <a:pPr marL="0" algn="l" rtl="0" eaLnBrk="1" fontAlgn="t" latinLnBrk="0" hangingPunct="1">
              <a:spcBef>
                <a:spcPts val="0"/>
              </a:spcBef>
              <a:spcAft>
                <a:spcPts val="0"/>
              </a:spcAft>
            </a:pPr>
            <a:endParaRPr lang="en-US" sz="1200" b="1" i="0" u="none" strike="noStrike" kern="1200" dirty="0">
              <a:solidFill>
                <a:srgbClr val="000000"/>
              </a:solidFill>
              <a:effectLst/>
              <a:latin typeface="Calibri" panose="020F0502020204030204" pitchFamily="34" charset="0"/>
            </a:endParaRPr>
          </a:p>
          <a:p>
            <a:pPr marL="0" algn="l" rtl="0" eaLnBrk="1" fontAlgn="t" latinLnBrk="0" hangingPunct="1">
              <a:spcBef>
                <a:spcPts val="0"/>
              </a:spcBef>
              <a:spcAft>
                <a:spcPts val="0"/>
              </a:spcAft>
            </a:pPr>
            <a:endParaRPr lang="en-US" sz="1200" b="1" i="0" u="none" strike="noStrike" kern="1200" dirty="0">
              <a:solidFill>
                <a:srgbClr val="000000"/>
              </a:solidFill>
              <a:effectLst/>
              <a:latin typeface="Calibri" panose="020F0502020204030204" pitchFamily="34" charset="0"/>
            </a:endParaRPr>
          </a:p>
          <a:p>
            <a:pPr marL="0" algn="l" rtl="0" eaLnBrk="1" fontAlgn="t" latinLnBrk="0" hangingPunct="1">
              <a:spcBef>
                <a:spcPts val="0"/>
              </a:spcBef>
              <a:spcAft>
                <a:spcPts val="0"/>
              </a:spcAft>
            </a:pPr>
            <a:r>
              <a:rPr lang="en-US" sz="1200" b="1" i="0" u="none" strike="noStrike" kern="1200" dirty="0">
                <a:solidFill>
                  <a:srgbClr val="FFFFFF"/>
                </a:solidFill>
                <a:effectLst/>
                <a:latin typeface="Calibri" panose="020F0502020204030204" pitchFamily="34" charset="0"/>
              </a:rPr>
              <a:t>Neurosyphilis, ocular syphilis and </a:t>
            </a:r>
            <a:r>
              <a:rPr lang="en-US" sz="1200" b="1" i="0" u="none" strike="noStrike" kern="1200" dirty="0" err="1">
                <a:solidFill>
                  <a:srgbClr val="FFFFFF"/>
                </a:solidFill>
                <a:effectLst/>
                <a:latin typeface="Calibri" panose="020F0502020204030204" pitchFamily="34" charset="0"/>
              </a:rPr>
              <a:t>otosyphilis</a:t>
            </a:r>
            <a:r>
              <a:rPr lang="en-US" sz="1200" b="1" i="0" u="none" strike="noStrike" kern="1200" dirty="0">
                <a:solidFill>
                  <a:srgbClr val="FFFFFF"/>
                </a:solidFill>
                <a:effectLst/>
                <a:latin typeface="Calibri" panose="020F0502020204030204" pitchFamily="34" charset="0"/>
              </a:rPr>
              <a:t> </a:t>
            </a:r>
            <a:endParaRPr lang="en-US" sz="12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Aqueous crystalline penicillin G 18-24 million units per day, administered as 3-4 million units by </a:t>
            </a:r>
            <a:r>
              <a:rPr lang="en-US" sz="1200" b="1" i="0" u="none" strike="noStrike" kern="1200" dirty="0">
                <a:solidFill>
                  <a:srgbClr val="000000"/>
                </a:solidFill>
                <a:effectLst/>
                <a:latin typeface="Calibri" panose="020F0502020204030204" pitchFamily="34" charset="0"/>
              </a:rPr>
              <a:t>IV every 4 hours or continuous infusion for 10-14 days</a:t>
            </a:r>
            <a:endParaRPr lang="en-US" sz="12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US" sz="1200" b="0" i="0" u="none" strike="noStrike" kern="1200" dirty="0">
              <a:solidFill>
                <a:srgbClr val="000000"/>
              </a:solidFill>
              <a:effectLst/>
              <a:latin typeface="Calibri" panose="020F0502020204030204" pitchFamily="34" charset="0"/>
            </a:endParaRPr>
          </a:p>
          <a:p>
            <a:pPr marL="0" algn="l" rtl="0" eaLnBrk="1" fontAlgn="t" latinLnBrk="0" hangingPunct="1">
              <a:spcBef>
                <a:spcPts val="0"/>
              </a:spcBef>
              <a:spcAft>
                <a:spcPts val="0"/>
              </a:spcAft>
            </a:pPr>
            <a:endParaRPr lang="en-US" sz="1200" b="0" i="0" u="none" strike="noStrike" kern="1200" dirty="0">
              <a:solidFill>
                <a:srgbClr val="000000"/>
              </a:solidFill>
              <a:effectLst/>
              <a:latin typeface="Calibri" panose="020F0502020204030204" pitchFamily="34" charset="0"/>
            </a:endParaRPr>
          </a:p>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Alternative:  procaine penicillin G 2.4 million units IM 1x/day PLUS probenecid 500 mg orally 4x/day, both for 10-14 days</a:t>
            </a:r>
            <a:endParaRPr lang="en-US" sz="1200" b="0" i="0" u="none" strike="noStrike" dirty="0">
              <a:effectLst/>
              <a:latin typeface="Arial" panose="020B0604020202020204" pitchFamily="34" charset="0"/>
            </a:endParaRPr>
          </a:p>
          <a:p>
            <a:endParaRPr lang="en-US" dirty="0"/>
          </a:p>
          <a:p>
            <a:pPr marL="0" algn="l" rtl="0" eaLnBrk="1" fontAlgn="t" latinLnBrk="0" hangingPunct="1">
              <a:spcBef>
                <a:spcPts val="0"/>
              </a:spcBef>
              <a:spcAft>
                <a:spcPts val="0"/>
              </a:spcAft>
            </a:pPr>
            <a:endParaRPr lang="en-US" sz="1200" b="0" i="0" u="none" strike="noStrike" dirty="0">
              <a:effectLst/>
              <a:latin typeface="Arial" panose="020B0604020202020204" pitchFamily="34" charset="0"/>
            </a:endParaRPr>
          </a:p>
          <a:p>
            <a:pPr marL="0" lv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508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won’t get into treatment of congenital syphilis in this talk, but again, can provide resources for those interested in learning more about diagnosing and treating an infant with congenital syphilis.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F7F7F">
                    <a:lumMod val="50000"/>
                  </a:srgbClr>
                </a:solidFill>
                <a:latin typeface="Myriad Web Pro"/>
              </a:rPr>
              <a:t>(Benzathine penicillin is the only appropriate treatment for syphilis during pregnancy) </a:t>
            </a:r>
            <a:endParaRPr kumimoji="0" lang="en-US" sz="1200" i="0" u="none" strike="noStrike" kern="1200" cap="none" spc="0" normalizeH="0" baseline="0" noProof="0" dirty="0">
              <a:ln>
                <a:noFill/>
              </a:ln>
              <a:solidFill>
                <a:srgbClr val="7F7F7F">
                  <a:lumMod val="50000"/>
                </a:srgbClr>
              </a:solidFill>
              <a:effectLst/>
              <a:uLnTx/>
              <a:uFillTx/>
              <a:latin typeface="Myriad Web Pro"/>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242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Here, the bottom line is treat any persons who reports sexual exposure to someone with syphilis, even in the absence of signs or symptoms of infection or a positive test result. Serological testing can be falsely negative early in infection (i.e., “incubating syphilis”). Test these individuals for syphilis but treatment should not be withheld awaiting test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0F0F4-4215-4694-A1B5-E0A1D09A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37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rising total cases of syphilis we’re also seeing some shifts in the classic epidemiology of syphilis.  Before I get into the next few slides with graphs, I again want to emphasize that the point of this is not to exclusively identify disparities among AI/AN but to inform us how to best direct screening and treatment efforts to the communities we serve. </a:t>
            </a:r>
            <a:endParaRPr lang="en-US" b="0" i="0" u="none" dirty="0">
              <a:solidFill>
                <a:srgbClr val="000000"/>
              </a:solidFill>
              <a:effectLst/>
              <a:latin typeface="Open Sans" panose="020B0606030504020204" pitchFamily="34" charset="0"/>
            </a:endParaRPr>
          </a:p>
          <a:p>
            <a:pPr algn="just">
              <a:spcBef>
                <a:spcPts val="0"/>
              </a:spcBef>
              <a:spcAft>
                <a:spcPts val="0"/>
              </a:spcAft>
            </a:pPr>
            <a:endParaRPr lang="en-US" u="none"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885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F1AA9-BD83-CB6B-AB13-4E8515A26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8F48A-2BBE-3371-DA40-9F22BA478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83D7A-3A05-C120-961D-0E81E9E185B5}"/>
              </a:ext>
            </a:extLst>
          </p:cNvPr>
          <p:cNvSpPr>
            <a:spLocks noGrp="1"/>
          </p:cNvSpPr>
          <p:nvPr>
            <p:ph type="body" idx="1"/>
          </p:nvPr>
        </p:nvSpPr>
        <p:spPr/>
        <p:txBody>
          <a:bodyPr/>
          <a:lstStyle/>
          <a:p>
            <a:pPr marL="457200" marR="0" lvl="1" indent="0">
              <a:spcBef>
                <a:spcPts val="0"/>
              </a:spcBef>
              <a:spcAft>
                <a:spcPts val="0"/>
              </a:spcAft>
              <a:buFont typeface="Courier New" panose="02070309020205020404" pitchFamily="49"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5395365-B087-779D-CAA3-87A2D1C6E205}"/>
              </a:ext>
            </a:extLst>
          </p:cNvPr>
          <p:cNvSpPr>
            <a:spLocks noGrp="1"/>
          </p:cNvSpPr>
          <p:nvPr>
            <p:ph type="sldNum" sz="quarter" idx="5"/>
          </p:nvPr>
        </p:nvSpPr>
        <p:spPr/>
        <p:txBody>
          <a:bodyPr/>
          <a:lstStyle/>
          <a:p>
            <a:fld id="{F2792371-339D-466E-9CC5-93E1BC5846A3}" type="slidenum">
              <a:rPr lang="en-US" smtClean="0"/>
              <a:t>30</a:t>
            </a:fld>
            <a:endParaRPr lang="en-US"/>
          </a:p>
        </p:txBody>
      </p:sp>
    </p:spTree>
    <p:extLst>
      <p:ext uri="{BB962C8B-B14F-4D97-AF65-F5344CB8AC3E}">
        <p14:creationId xmlns:p14="http://schemas.microsoft.com/office/powerpoint/2010/main" val="2669206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F1AA9-BD83-CB6B-AB13-4E8515A26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8F48A-2BBE-3371-DA40-9F22BA478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83D7A-3A05-C120-961D-0E81E9E185B5}"/>
              </a:ext>
            </a:extLst>
          </p:cNvPr>
          <p:cNvSpPr>
            <a:spLocks noGrp="1"/>
          </p:cNvSpPr>
          <p:nvPr>
            <p:ph type="body" idx="1"/>
          </p:nvPr>
        </p:nvSpPr>
        <p:spPr/>
        <p:txBody>
          <a:bodyPr/>
          <a:lstStyle/>
          <a:p>
            <a:pPr marL="457200" marR="0" lvl="1" indent="0">
              <a:spcBef>
                <a:spcPts val="0"/>
              </a:spcBef>
              <a:spcAft>
                <a:spcPts val="0"/>
              </a:spcAft>
              <a:buFont typeface="Courier New" panose="02070309020205020404" pitchFamily="49"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5395365-B087-779D-CAA3-87A2D1C6E205}"/>
              </a:ext>
            </a:extLst>
          </p:cNvPr>
          <p:cNvSpPr>
            <a:spLocks noGrp="1"/>
          </p:cNvSpPr>
          <p:nvPr>
            <p:ph type="sldNum" sz="quarter" idx="5"/>
          </p:nvPr>
        </p:nvSpPr>
        <p:spPr/>
        <p:txBody>
          <a:bodyPr/>
          <a:lstStyle/>
          <a:p>
            <a:fld id="{F2792371-339D-466E-9CC5-93E1BC5846A3}" type="slidenum">
              <a:rPr lang="en-US" smtClean="0"/>
              <a:t>31</a:t>
            </a:fld>
            <a:endParaRPr lang="en-US"/>
          </a:p>
        </p:txBody>
      </p:sp>
    </p:spTree>
    <p:extLst>
      <p:ext uri="{BB962C8B-B14F-4D97-AF65-F5344CB8AC3E}">
        <p14:creationId xmlns:p14="http://schemas.microsoft.com/office/powerpoint/2010/main" val="1903878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F1AA9-BD83-CB6B-AB13-4E8515A26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8F48A-2BBE-3371-DA40-9F22BA478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83D7A-3A05-C120-961D-0E81E9E185B5}"/>
              </a:ext>
            </a:extLst>
          </p:cNvPr>
          <p:cNvSpPr>
            <a:spLocks noGrp="1"/>
          </p:cNvSpPr>
          <p:nvPr>
            <p:ph type="body" idx="1"/>
          </p:nvPr>
        </p:nvSpPr>
        <p:spPr/>
        <p:txBody>
          <a:bodyPr/>
          <a:lstStyle/>
          <a:p>
            <a:pPr marL="457200" marR="0" lvl="1" indent="0">
              <a:spcBef>
                <a:spcPts val="0"/>
              </a:spcBef>
              <a:spcAft>
                <a:spcPts val="0"/>
              </a:spcAft>
              <a:buFont typeface="Courier New" panose="02070309020205020404" pitchFamily="49"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5395365-B087-779D-CAA3-87A2D1C6E205}"/>
              </a:ext>
            </a:extLst>
          </p:cNvPr>
          <p:cNvSpPr>
            <a:spLocks noGrp="1"/>
          </p:cNvSpPr>
          <p:nvPr>
            <p:ph type="sldNum" sz="quarter" idx="5"/>
          </p:nvPr>
        </p:nvSpPr>
        <p:spPr/>
        <p:txBody>
          <a:bodyPr/>
          <a:lstStyle/>
          <a:p>
            <a:fld id="{F2792371-339D-466E-9CC5-93E1BC5846A3}" type="slidenum">
              <a:rPr lang="en-US" smtClean="0"/>
              <a:t>32</a:t>
            </a:fld>
            <a:endParaRPr lang="en-US"/>
          </a:p>
        </p:txBody>
      </p:sp>
    </p:spTree>
    <p:extLst>
      <p:ext uri="{BB962C8B-B14F-4D97-AF65-F5344CB8AC3E}">
        <p14:creationId xmlns:p14="http://schemas.microsoft.com/office/powerpoint/2010/main" val="2900110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F1AA9-BD83-CB6B-AB13-4E8515A26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8F48A-2BBE-3371-DA40-9F22BA478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83D7A-3A05-C120-961D-0E81E9E185B5}"/>
              </a:ext>
            </a:extLst>
          </p:cNvPr>
          <p:cNvSpPr>
            <a:spLocks noGrp="1"/>
          </p:cNvSpPr>
          <p:nvPr>
            <p:ph type="body" idx="1"/>
          </p:nvPr>
        </p:nvSpPr>
        <p:spPr/>
        <p:txBody>
          <a:bodyPr/>
          <a:lstStyle/>
          <a:p>
            <a:pPr marL="457200" marR="0" lvl="1" indent="0">
              <a:spcBef>
                <a:spcPts val="0"/>
              </a:spcBef>
              <a:spcAft>
                <a:spcPts val="0"/>
              </a:spcAft>
              <a:buFont typeface="Courier New" panose="02070309020205020404" pitchFamily="49"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5395365-B087-779D-CAA3-87A2D1C6E205}"/>
              </a:ext>
            </a:extLst>
          </p:cNvPr>
          <p:cNvSpPr>
            <a:spLocks noGrp="1"/>
          </p:cNvSpPr>
          <p:nvPr>
            <p:ph type="sldNum" sz="quarter" idx="5"/>
          </p:nvPr>
        </p:nvSpPr>
        <p:spPr/>
        <p:txBody>
          <a:bodyPr/>
          <a:lstStyle/>
          <a:p>
            <a:fld id="{F2792371-339D-466E-9CC5-93E1BC5846A3}" type="slidenum">
              <a:rPr lang="en-US" smtClean="0"/>
              <a:t>33</a:t>
            </a:fld>
            <a:endParaRPr lang="en-US"/>
          </a:p>
        </p:txBody>
      </p:sp>
    </p:spTree>
    <p:extLst>
      <p:ext uri="{BB962C8B-B14F-4D97-AF65-F5344CB8AC3E}">
        <p14:creationId xmlns:p14="http://schemas.microsoft.com/office/powerpoint/2010/main" val="2423307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t>
            </a:r>
            <a:r>
              <a:rPr lang="en-US" dirty="0" err="1"/>
              <a:t>DoxyPrEP</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a pilot study, 30 MSM living with HIV with previous syphilis (two or more episodes since HIV diagnosis) were randomly assigned to doxycycline 100 mg for 48 weeks versus a financial incentive–based behavioral intervention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reminder that current studies have shown promise among MSM and   </a:t>
            </a:r>
          </a:p>
          <a:p>
            <a:pPr marL="566928" lvl="3" indent="0">
              <a:buNone/>
            </a:pPr>
            <a:r>
              <a:rPr lang="en-US" sz="1200" dirty="0"/>
              <a:t>    transgender women, but not among cis-gender women</a:t>
            </a:r>
          </a:p>
          <a:p>
            <a:pPr lvl="3">
              <a:buFont typeface="Courier New" panose="02070309020205020404" pitchFamily="49" charset="0"/>
              <a:buChar char="o"/>
            </a:pPr>
            <a:r>
              <a:rPr lang="en-US" sz="1200" dirty="0"/>
              <a:t> Only Doxycycline has been studied, no other antibiotics</a:t>
            </a:r>
          </a:p>
          <a:p>
            <a:pPr lvl="0">
              <a:buFont typeface="Courier New" panose="02070309020205020404" pitchFamily="49" charset="0"/>
              <a:buChar char="o"/>
            </a:pPr>
            <a:r>
              <a:rPr lang="en-US" sz="1200" dirty="0"/>
              <a:t>Doxycycline may cause fatty liver disease in pregnant people and fetal tooth staining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 Centers for Disease Control and Prevention, DRAFT Guidelines for the Use of Doxy-PEP for Prevention of Bacterial STI. Accessed March 12, 2024. </a:t>
            </a:r>
            <a:endParaRPr lang="en-US" dirty="0"/>
          </a:p>
        </p:txBody>
      </p:sp>
      <p:sp>
        <p:nvSpPr>
          <p:cNvPr id="4" name="Slide Number Placeholder 3"/>
          <p:cNvSpPr>
            <a:spLocks noGrp="1"/>
          </p:cNvSpPr>
          <p:nvPr>
            <p:ph type="sldNum" sz="quarter" idx="5"/>
          </p:nvPr>
        </p:nvSpPr>
        <p:spPr/>
        <p:txBody>
          <a:bodyPr/>
          <a:lstStyle/>
          <a:p>
            <a:fld id="{83E0F0F4-4215-4694-A1B5-E0A1D09AC16D}" type="slidenum">
              <a:rPr lang="en-US" smtClean="0"/>
              <a:t>34</a:t>
            </a:fld>
            <a:endParaRPr lang="en-US"/>
          </a:p>
        </p:txBody>
      </p:sp>
    </p:spTree>
    <p:extLst>
      <p:ext uri="{BB962C8B-B14F-4D97-AF65-F5344CB8AC3E}">
        <p14:creationId xmlns:p14="http://schemas.microsoft.com/office/powerpoint/2010/main" val="1112934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F1AA9-BD83-CB6B-AB13-4E8515A26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8F48A-2BBE-3371-DA40-9F22BA478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83D7A-3A05-C120-961D-0E81E9E185B5}"/>
              </a:ext>
            </a:extLst>
          </p:cNvPr>
          <p:cNvSpPr>
            <a:spLocks noGrp="1"/>
          </p:cNvSpPr>
          <p:nvPr>
            <p:ph type="body" idx="1"/>
          </p:nvPr>
        </p:nvSpPr>
        <p:spPr/>
        <p:txBody>
          <a:bodyPr/>
          <a:lstStyle/>
          <a:p>
            <a:pPr marL="457200" marR="0" lvl="1" indent="0">
              <a:spcBef>
                <a:spcPts val="0"/>
              </a:spcBef>
              <a:spcAft>
                <a:spcPts val="0"/>
              </a:spcAft>
              <a:buFont typeface="Courier New" panose="02070309020205020404" pitchFamily="49"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5395365-B087-779D-CAA3-87A2D1C6E205}"/>
              </a:ext>
            </a:extLst>
          </p:cNvPr>
          <p:cNvSpPr>
            <a:spLocks noGrp="1"/>
          </p:cNvSpPr>
          <p:nvPr>
            <p:ph type="sldNum" sz="quarter" idx="5"/>
          </p:nvPr>
        </p:nvSpPr>
        <p:spPr/>
        <p:txBody>
          <a:bodyPr/>
          <a:lstStyle/>
          <a:p>
            <a:fld id="{F2792371-339D-466E-9CC5-93E1BC5846A3}" type="slidenum">
              <a:rPr lang="en-US" smtClean="0"/>
              <a:t>35</a:t>
            </a:fld>
            <a:endParaRPr lang="en-US"/>
          </a:p>
        </p:txBody>
      </p:sp>
    </p:spTree>
    <p:extLst>
      <p:ext uri="{BB962C8B-B14F-4D97-AF65-F5344CB8AC3E}">
        <p14:creationId xmlns:p14="http://schemas.microsoft.com/office/powerpoint/2010/main" val="2783468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5E5BB-7A32-ECF1-B6C5-F566BB9B7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061A8-1264-76D0-7E67-8A6E2E9C2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6C9D0A-019B-B9AB-CBA1-2431430A36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861E3E3D-3A25-3ABB-D48F-C87CB6DF1C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2371-339D-466E-9CC5-93E1BC5846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488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200" kern="1200" dirty="0">
                <a:solidFill>
                  <a:schemeClr val="tx1"/>
                </a:solidFill>
                <a:effectLst/>
                <a:latin typeface="+mn-lt"/>
                <a:ea typeface="+mn-ea"/>
                <a:cs typeface="+mn-cs"/>
              </a:rPr>
              <a:t>We’ve had four main goals for this project:</a:t>
            </a:r>
          </a:p>
          <a:p>
            <a:pPr>
              <a:lnSpc>
                <a:spcPct val="115000"/>
              </a:lnSpc>
            </a:pPr>
            <a:endParaRPr lang="en-US" sz="1200" kern="1200" dirty="0">
              <a:solidFill>
                <a:schemeClr val="tx1"/>
              </a:solidFill>
              <a:effectLst/>
              <a:latin typeface="+mn-lt"/>
              <a:ea typeface="+mn-ea"/>
              <a:cs typeface="+mn-cs"/>
            </a:endParaRPr>
          </a:p>
          <a:p>
            <a:pPr>
              <a:lnSpc>
                <a:spcPct val="115000"/>
              </a:lnSpc>
            </a:pPr>
            <a:r>
              <a:rPr lang="en-US" sz="1200" kern="1200" dirty="0">
                <a:solidFill>
                  <a:schemeClr val="tx1"/>
                </a:solidFill>
                <a:effectLst/>
                <a:latin typeface="+mn-lt"/>
                <a:ea typeface="+mn-ea"/>
                <a:cs typeface="+mn-cs"/>
              </a:rPr>
              <a:t>-Provider training to support care and treatment</a:t>
            </a:r>
          </a:p>
          <a:p>
            <a:pPr>
              <a:lnSpc>
                <a:spcPct val="115000"/>
              </a:lnSpc>
            </a:pPr>
            <a:r>
              <a:rPr lang="en-US" sz="1200" kern="1200" dirty="0">
                <a:solidFill>
                  <a:schemeClr val="tx1"/>
                </a:solidFill>
                <a:effectLst/>
                <a:latin typeface="+mn-lt"/>
                <a:ea typeface="+mn-ea"/>
                <a:cs typeface="+mn-cs"/>
              </a:rPr>
              <a:t>-Assess clinic capacity to provide STI/HIV/HCV clinical care, surveillance, and partner services</a:t>
            </a:r>
          </a:p>
          <a:p>
            <a:pPr>
              <a:lnSpc>
                <a:spcPct val="115000"/>
              </a:lnSpc>
            </a:pPr>
            <a:r>
              <a:rPr lang="en-US" sz="1200" kern="1200" dirty="0">
                <a:solidFill>
                  <a:schemeClr val="tx1"/>
                </a:solidFill>
                <a:effectLst/>
                <a:latin typeface="+mn-lt"/>
                <a:ea typeface="+mn-ea"/>
                <a:cs typeface="+mn-cs"/>
              </a:rPr>
              <a:t>-Provide site specific recommendations for syphilis control and prevention</a:t>
            </a:r>
          </a:p>
          <a:p>
            <a:pPr>
              <a:lnSpc>
                <a:spcPct val="115000"/>
              </a:lnSpc>
            </a:pPr>
            <a:r>
              <a:rPr lang="en-US" sz="1200" kern="1200" dirty="0">
                <a:solidFill>
                  <a:schemeClr val="tx1"/>
                </a:solidFill>
                <a:effectLst/>
                <a:latin typeface="+mn-lt"/>
                <a:ea typeface="+mn-ea"/>
                <a:cs typeface="+mn-cs"/>
              </a:rPr>
              <a:t>-Share aggregate findings to support guidance for other clinics locally/nationally.</a:t>
            </a:r>
          </a:p>
          <a:p>
            <a:pPr>
              <a:lnSpc>
                <a:spcPct val="115000"/>
              </a:lnSpc>
            </a:pPr>
            <a:endParaRPr lang="en-US" sz="1200" kern="1200" dirty="0">
              <a:solidFill>
                <a:schemeClr val="tx1"/>
              </a:solidFill>
              <a:effectLst/>
              <a:latin typeface="+mn-lt"/>
              <a:ea typeface="+mn-ea"/>
              <a:cs typeface="+mn-cs"/>
            </a:endParaRPr>
          </a:p>
          <a:p>
            <a:pPr>
              <a:lnSpc>
                <a:spcPct val="115000"/>
              </a:lnSpc>
            </a:pPr>
            <a:r>
              <a:rPr lang="en-US" sz="1200" kern="1200" dirty="0">
                <a:solidFill>
                  <a:schemeClr val="tx1"/>
                </a:solidFill>
                <a:effectLst/>
                <a:latin typeface="+mn-lt"/>
                <a:ea typeface="+mn-ea"/>
                <a:cs typeface="+mn-cs"/>
              </a:rPr>
              <a:t>We’ve also used some of this information collected to support our collaboration with state partners to strengthen response in Tribal communities.</a:t>
            </a:r>
          </a:p>
          <a:p>
            <a:pPr>
              <a:lnSpc>
                <a:spcPct val="115000"/>
              </a:lnSpc>
            </a:pPr>
            <a:endParaRPr lang="en-US" sz="1200" kern="1200" dirty="0">
              <a:solidFill>
                <a:schemeClr val="tx1"/>
              </a:solidFill>
              <a:effectLst/>
              <a:latin typeface="+mn-lt"/>
              <a:ea typeface="+mn-ea"/>
              <a:cs typeface="+mn-cs"/>
            </a:endParaRPr>
          </a:p>
          <a:p>
            <a:pPr>
              <a:lnSpc>
                <a:spcPct val="115000"/>
              </a:lnSpc>
            </a:pPr>
            <a:r>
              <a:rPr lang="en-US" sz="1200" kern="1200" dirty="0">
                <a:solidFill>
                  <a:schemeClr val="tx1"/>
                </a:solidFill>
                <a:effectLst/>
                <a:latin typeface="+mn-lt"/>
                <a:ea typeface="+mn-ea"/>
                <a:cs typeface="+mn-cs"/>
              </a:rPr>
              <a:t>During these site visits, we typically start with an in-service provider training followed by both formal and informal interviews with various clinic staff to gather information for the assessments.</a:t>
            </a:r>
          </a:p>
        </p:txBody>
      </p:sp>
      <p:sp>
        <p:nvSpPr>
          <p:cNvPr id="4" name="Slide Number Placeholder 3"/>
          <p:cNvSpPr>
            <a:spLocks noGrp="1"/>
          </p:cNvSpPr>
          <p:nvPr>
            <p:ph type="sldNum" sz="quarter" idx="5"/>
          </p:nvPr>
        </p:nvSpPr>
        <p:spPr/>
        <p:txBody>
          <a:bodyPr/>
          <a:lstStyle/>
          <a:p>
            <a:fld id="{83E0F0F4-4215-4694-A1B5-E0A1D09AC16D}" type="slidenum">
              <a:rPr lang="en-US" smtClean="0"/>
              <a:t>37</a:t>
            </a:fld>
            <a:endParaRPr lang="en-US"/>
          </a:p>
        </p:txBody>
      </p:sp>
    </p:spTree>
    <p:extLst>
      <p:ext uri="{BB962C8B-B14F-4D97-AF65-F5344CB8AC3E}">
        <p14:creationId xmlns:p14="http://schemas.microsoft.com/office/powerpoint/2010/main" val="2072376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 are some snapshots of the in-service training we provided as part of each visit. These were most often done during admin time at the clinics and took anywhere between 45 minutes to an hour. We visited most sites in person, but we did conduct a couple remotely, as you can see by the screenshot on the right. Each site was different in terms of who attended these trainings, but we typically had most clinicians from each clinic, public health nurses, clinic administration,  lab and pharm staff, as well as some folks from behavioral health.</a:t>
            </a:r>
          </a:p>
        </p:txBody>
      </p:sp>
      <p:sp>
        <p:nvSpPr>
          <p:cNvPr id="4" name="Slide Number Placeholder 3"/>
          <p:cNvSpPr>
            <a:spLocks noGrp="1"/>
          </p:cNvSpPr>
          <p:nvPr>
            <p:ph type="sldNum" sz="quarter" idx="5"/>
          </p:nvPr>
        </p:nvSpPr>
        <p:spPr/>
        <p:txBody>
          <a:bodyPr/>
          <a:lstStyle/>
          <a:p>
            <a:fld id="{F2792371-339D-466E-9CC5-93E1BC5846A3}" type="slidenum">
              <a:rPr lang="en-US" smtClean="0"/>
              <a:t>38</a:t>
            </a:fld>
            <a:endParaRPr lang="en-US"/>
          </a:p>
        </p:txBody>
      </p:sp>
    </p:spTree>
    <p:extLst>
      <p:ext uri="{BB962C8B-B14F-4D97-AF65-F5344CB8AC3E}">
        <p14:creationId xmlns:p14="http://schemas.microsoft.com/office/powerpoint/2010/main" val="21097723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mentioned earlier, </a:t>
            </a:r>
            <a:r>
              <a:rPr lang="en-US" sz="1200" kern="1200" dirty="0">
                <a:solidFill>
                  <a:schemeClr val="tx1"/>
                </a:solidFill>
                <a:effectLst/>
                <a:latin typeface="+mn-lt"/>
                <a:ea typeface="+mn-ea"/>
                <a:cs typeface="+mn-cs"/>
              </a:rPr>
              <a:t>we followed the in-service trainings by conducting both formal and informal interviews with various clinic staff to gather information for the assessments. We started out with a very formal process but as Ashley and I became more comfortable with the information we were trying to collect, we were able to gather this information in more informal conversations.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some examples of types of roles we interviewed.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Provider Staff</a:t>
            </a:r>
          </a:p>
          <a:p>
            <a:endParaRPr lang="en-US" dirty="0"/>
          </a:p>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39</a:t>
            </a:fld>
            <a:endParaRPr lang="en-US"/>
          </a:p>
        </p:txBody>
      </p:sp>
    </p:spTree>
    <p:extLst>
      <p:ext uri="{BB962C8B-B14F-4D97-AF65-F5344CB8AC3E}">
        <p14:creationId xmlns:p14="http://schemas.microsoft.com/office/powerpoint/2010/main" val="3063279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highest rate of reported primary and secondary syphilis cases per 100,000 persons was among non-Hispanic American Indian or Alaska Native persons (67.0), followed by non-Hispanic Black or African American persons (44.4).</a:t>
            </a:r>
          </a:p>
          <a:p>
            <a:pPr marL="0" lvl="0" indent="0">
              <a:buNone/>
            </a:pPr>
            <a:endParaRPr/>
          </a:p>
          <a:p>
            <a:pPr marL="0" lvl="0" indent="0">
              <a:buNone/>
            </a:pPr>
            <a:r>
              <a:t>During 2021 to 2022, the greatest increase in rate of reported primary and secondary syphilis cases per 100,000 persons was among non-Hispanic American Indian or Alaska Native persons (46.7 to 67.0; 43.5% increase). Non-Hispanic American Indian or Alaska Native persons also had the greatest five-year increase in rate of reported primary and secondary syphilis (15.4 to 67.0; 335.1% increase from 2018).</a:t>
            </a:r>
          </a:p>
          <a:p>
            <a:pPr marL="0" lvl="0" indent="0">
              <a:buNone/>
            </a:pPr>
            <a:endParaRPr/>
          </a:p>
          <a:p>
            <a:pPr marL="0" lvl="0" indent="0">
              <a:buNone/>
            </a:pPr>
            <a:r>
              <a:t>During 2021 to 2022, the only decrease in rate of reported primary and secondary syphilis cases per 100,000 persons was among non-Hispanic Native Hawaiian or other Pacific Islander persons (33.9 to 30.2; 10.9% decrease). There were no decreases in the rate of reported primary and secondary syphilis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Race Hispanic Ethnicity (US 2018-2022).xlsx”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Pharmacy staff</a:t>
            </a:r>
          </a:p>
        </p:txBody>
      </p:sp>
      <p:sp>
        <p:nvSpPr>
          <p:cNvPr id="4" name="Slide Number Placeholder 3"/>
          <p:cNvSpPr>
            <a:spLocks noGrp="1"/>
          </p:cNvSpPr>
          <p:nvPr>
            <p:ph type="sldNum" sz="quarter" idx="5"/>
          </p:nvPr>
        </p:nvSpPr>
        <p:spPr/>
        <p:txBody>
          <a:bodyPr/>
          <a:lstStyle/>
          <a:p>
            <a:fld id="{F2792371-339D-466E-9CC5-93E1BC5846A3}" type="slidenum">
              <a:rPr lang="en-US" smtClean="0"/>
              <a:t>40</a:t>
            </a:fld>
            <a:endParaRPr lang="en-US"/>
          </a:p>
        </p:txBody>
      </p:sp>
    </p:spTree>
    <p:extLst>
      <p:ext uri="{BB962C8B-B14F-4D97-AF65-F5344CB8AC3E}">
        <p14:creationId xmlns:p14="http://schemas.microsoft.com/office/powerpoint/2010/main" val="559695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Health Staff</a:t>
            </a:r>
          </a:p>
        </p:txBody>
      </p:sp>
      <p:sp>
        <p:nvSpPr>
          <p:cNvPr id="4" name="Slide Number Placeholder 3"/>
          <p:cNvSpPr>
            <a:spLocks noGrp="1"/>
          </p:cNvSpPr>
          <p:nvPr>
            <p:ph type="sldNum" sz="quarter" idx="5"/>
          </p:nvPr>
        </p:nvSpPr>
        <p:spPr/>
        <p:txBody>
          <a:bodyPr/>
          <a:lstStyle/>
          <a:p>
            <a:fld id="{F2792371-339D-466E-9CC5-93E1BC5846A3}" type="slidenum">
              <a:rPr lang="en-US" smtClean="0"/>
              <a:t>41</a:t>
            </a:fld>
            <a:endParaRPr lang="en-US"/>
          </a:p>
        </p:txBody>
      </p:sp>
    </p:spTree>
    <p:extLst>
      <p:ext uri="{BB962C8B-B14F-4D97-AF65-F5344CB8AC3E}">
        <p14:creationId xmlns:p14="http://schemas.microsoft.com/office/powerpoint/2010/main" val="12968919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 staff</a:t>
            </a:r>
          </a:p>
        </p:txBody>
      </p:sp>
      <p:sp>
        <p:nvSpPr>
          <p:cNvPr id="4" name="Slide Number Placeholder 3"/>
          <p:cNvSpPr>
            <a:spLocks noGrp="1"/>
          </p:cNvSpPr>
          <p:nvPr>
            <p:ph type="sldNum" sz="quarter" idx="5"/>
          </p:nvPr>
        </p:nvSpPr>
        <p:spPr/>
        <p:txBody>
          <a:bodyPr/>
          <a:lstStyle/>
          <a:p>
            <a:fld id="{F2792371-339D-466E-9CC5-93E1BC5846A3}" type="slidenum">
              <a:rPr lang="en-US" smtClean="0"/>
              <a:t>42</a:t>
            </a:fld>
            <a:endParaRPr lang="en-US"/>
          </a:p>
        </p:txBody>
      </p:sp>
    </p:spTree>
    <p:extLst>
      <p:ext uri="{BB962C8B-B14F-4D97-AF65-F5344CB8AC3E}">
        <p14:creationId xmlns:p14="http://schemas.microsoft.com/office/powerpoint/2010/main" val="1600664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facility assessment itself is quite long and we were able to collect a lot of information from each site. These are just a couple of different indicators we discussed with each department.</a:t>
            </a:r>
          </a:p>
          <a:p>
            <a:endParaRPr lang="en-US" dirty="0"/>
          </a:p>
          <a:p>
            <a:r>
              <a:rPr lang="en-US" dirty="0"/>
              <a:t>For the Lab,</a:t>
            </a:r>
          </a:p>
          <a:p>
            <a:r>
              <a:rPr lang="en-US" dirty="0"/>
              <a:t>Reverse algorithm specifically for syphilis</a:t>
            </a:r>
          </a:p>
          <a:p>
            <a:r>
              <a:rPr lang="en-US" dirty="0"/>
              <a:t>Turnaround time for all test results</a:t>
            </a:r>
            <a:endParaRPr lang="en-US" dirty="0">
              <a:cs typeface="Calibri"/>
            </a:endParaRPr>
          </a:p>
          <a:p>
            <a:r>
              <a:rPr lang="en-US" dirty="0"/>
              <a:t>Lab reporting processes both to the county/state level and back to the clinic.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2792371-339D-466E-9CC5-93E1BC5846A3}" type="slidenum">
              <a:rPr lang="en-US" smtClean="0"/>
              <a:t>43</a:t>
            </a:fld>
            <a:endParaRPr lang="en-US"/>
          </a:p>
        </p:txBody>
      </p:sp>
    </p:spTree>
    <p:extLst>
      <p:ext uri="{BB962C8B-B14F-4D97-AF65-F5344CB8AC3E}">
        <p14:creationId xmlns:p14="http://schemas.microsoft.com/office/powerpoint/2010/main" val="22724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Pharmacy</a:t>
            </a:r>
          </a:p>
          <a:p>
            <a:r>
              <a:rPr lang="en-US" dirty="0"/>
              <a:t>Treatment availability? For syphilis, </a:t>
            </a:r>
            <a:r>
              <a:rPr lang="en-US" dirty="0" err="1"/>
              <a:t>gc</a:t>
            </a:r>
            <a:r>
              <a:rPr lang="en-US" dirty="0"/>
              <a:t>/</a:t>
            </a:r>
            <a:r>
              <a:rPr lang="en-US" dirty="0" err="1"/>
              <a:t>ct</a:t>
            </a:r>
            <a:r>
              <a:rPr lang="en-US" dirty="0"/>
              <a:t>, HIV, PrEP, and SUD treatment availability </a:t>
            </a:r>
            <a:endParaRPr lang="en-US" dirty="0">
              <a:cs typeface="Calibri"/>
            </a:endParaRPr>
          </a:p>
          <a:p>
            <a:r>
              <a:rPr lang="en-US" dirty="0"/>
              <a:t>Costs of these treatments, specifically for </a:t>
            </a:r>
            <a:r>
              <a:rPr lang="en-US" dirty="0" err="1"/>
              <a:t>bicillin</a:t>
            </a:r>
            <a:endParaRPr lang="en-US" dirty="0">
              <a:cs typeface="Calibri"/>
            </a:endParaRPr>
          </a:p>
          <a:p>
            <a:r>
              <a:rPr lang="en-US" dirty="0"/>
              <a:t>Order sets?</a:t>
            </a:r>
            <a:endParaRPr lang="en-US" dirty="0">
              <a:cs typeface="Calibri"/>
            </a:endParaRPr>
          </a:p>
        </p:txBody>
      </p:sp>
      <p:sp>
        <p:nvSpPr>
          <p:cNvPr id="4" name="Slide Number Placeholder 3"/>
          <p:cNvSpPr>
            <a:spLocks noGrp="1"/>
          </p:cNvSpPr>
          <p:nvPr>
            <p:ph type="sldNum" sz="quarter" idx="5"/>
          </p:nvPr>
        </p:nvSpPr>
        <p:spPr/>
        <p:txBody>
          <a:bodyPr/>
          <a:lstStyle/>
          <a:p>
            <a:fld id="{F2792371-339D-466E-9CC5-93E1BC5846A3}" type="slidenum">
              <a:rPr lang="en-US" smtClean="0"/>
              <a:t>44</a:t>
            </a:fld>
            <a:endParaRPr lang="en-US"/>
          </a:p>
        </p:txBody>
      </p:sp>
    </p:spTree>
    <p:extLst>
      <p:ext uri="{BB962C8B-B14F-4D97-AF65-F5344CB8AC3E}">
        <p14:creationId xmlns:p14="http://schemas.microsoft.com/office/powerpoint/2010/main" val="38214567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Public Health</a:t>
            </a:r>
          </a:p>
          <a:p>
            <a:endParaRPr lang="en-US" dirty="0"/>
          </a:p>
          <a:p>
            <a:r>
              <a:rPr lang="en-US" dirty="0"/>
              <a:t>Case Investigation ?</a:t>
            </a:r>
          </a:p>
          <a:p>
            <a:r>
              <a:rPr lang="en-US" dirty="0"/>
              <a:t>Case Reporting?</a:t>
            </a:r>
          </a:p>
          <a:p>
            <a:r>
              <a:rPr lang="en-US" dirty="0"/>
              <a:t>Any linkage to care processes within the clinic</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F2792371-339D-466E-9CC5-93E1BC5846A3}" type="slidenum">
              <a:rPr lang="en-US" smtClean="0"/>
              <a:t>45</a:t>
            </a:fld>
            <a:endParaRPr lang="en-US"/>
          </a:p>
        </p:txBody>
      </p:sp>
    </p:spTree>
    <p:extLst>
      <p:ext uri="{BB962C8B-B14F-4D97-AF65-F5344CB8AC3E}">
        <p14:creationId xmlns:p14="http://schemas.microsoft.com/office/powerpoint/2010/main" val="1680410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clinicians: </a:t>
            </a:r>
          </a:p>
          <a:p>
            <a:endParaRPr lang="en-US" dirty="0">
              <a:cs typeface="Calibri"/>
            </a:endParaRPr>
          </a:p>
          <a:p>
            <a:r>
              <a:rPr lang="en-US" dirty="0"/>
              <a:t>Comfort and barriers to taking sexual histories</a:t>
            </a:r>
          </a:p>
          <a:p>
            <a:r>
              <a:rPr lang="en-US" dirty="0"/>
              <a:t>Screening Practices—who is screened, barriers to screening</a:t>
            </a:r>
            <a:endParaRPr lang="en-US" dirty="0">
              <a:cs typeface="Calibri"/>
            </a:endParaRPr>
          </a:p>
          <a:p>
            <a:r>
              <a:rPr lang="en-US" dirty="0"/>
              <a:t>Staging—comfort with staging syphilis</a:t>
            </a:r>
          </a:p>
          <a:p>
            <a:r>
              <a:rPr lang="en-US" dirty="0"/>
              <a:t>Follow-up? What type of follow-up providers can give and </a:t>
            </a:r>
          </a:p>
          <a:p>
            <a:r>
              <a:rPr lang="en-US" dirty="0"/>
              <a:t>Knowledge of community risk?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Order sets for testing and treatment for providers</a:t>
            </a:r>
          </a:p>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46</a:t>
            </a:fld>
            <a:endParaRPr lang="en-US"/>
          </a:p>
        </p:txBody>
      </p:sp>
    </p:spTree>
    <p:extLst>
      <p:ext uri="{BB962C8B-B14F-4D97-AF65-F5344CB8AC3E}">
        <p14:creationId xmlns:p14="http://schemas.microsoft.com/office/powerpoint/2010/main" val="2082696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last year, we were able to visit nine different facilities across Oregon, Idaho, and Washington. These are some of the initial findings from these visits.</a:t>
            </a:r>
          </a:p>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47</a:t>
            </a:fld>
            <a:endParaRPr lang="en-US"/>
          </a:p>
        </p:txBody>
      </p:sp>
    </p:spTree>
    <p:extLst>
      <p:ext uri="{BB962C8B-B14F-4D97-AF65-F5344CB8AC3E}">
        <p14:creationId xmlns:p14="http://schemas.microsoft.com/office/powerpoint/2010/main" val="3718570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Barriers to screening, treatment, and taking a sexual history: </a:t>
            </a:r>
            <a:endParaRPr lang="en-US" dirty="0">
              <a:cs typeface="Calibri"/>
            </a:endParaRPr>
          </a:p>
          <a:p>
            <a:r>
              <a:rPr lang="en-US" dirty="0"/>
              <a:t>Geographic Factors</a:t>
            </a:r>
            <a:endParaRPr lang="en-US" dirty="0">
              <a:cs typeface="Calibri"/>
            </a:endParaRPr>
          </a:p>
          <a:p>
            <a:pPr marL="628650" lvl="1" indent="-171450">
              <a:buFont typeface="Arial" panose="020B0604020202020204" pitchFamily="34" charset="0"/>
              <a:buChar char="•"/>
            </a:pPr>
            <a:r>
              <a:rPr lang="en-US" dirty="0"/>
              <a:t>Many patients live far from the clinic</a:t>
            </a:r>
            <a:endParaRPr lang="en-US" dirty="0">
              <a:cs typeface="Calibri"/>
            </a:endParaRPr>
          </a:p>
          <a:p>
            <a:pPr marL="628650" lvl="1" indent="-171450">
              <a:buFont typeface="Arial" panose="020B0604020202020204" pitchFamily="34" charset="0"/>
              <a:buChar char="•"/>
            </a:pPr>
            <a:r>
              <a:rPr lang="en-US" dirty="0"/>
              <a:t>Small towns with limited resources and fear of others finding out (hand in hand with stigma and social factors)</a:t>
            </a:r>
            <a:endParaRPr lang="en-US" dirty="0">
              <a:cs typeface="Calibri"/>
            </a:endParaRPr>
          </a:p>
          <a:p>
            <a:r>
              <a:rPr lang="en-US" dirty="0"/>
              <a:t>Social Factors--</a:t>
            </a:r>
            <a:endParaRPr lang="en-US" dirty="0">
              <a:cs typeface="Calibri"/>
            </a:endParaRPr>
          </a:p>
          <a:p>
            <a:pPr marL="628650" lvl="1" indent="-171450">
              <a:buFont typeface="Arial" panose="020B0604020202020204" pitchFamily="34" charset="0"/>
              <a:buChar char="•"/>
            </a:pPr>
            <a:r>
              <a:rPr lang="en-US" dirty="0"/>
              <a:t>Stigma, taboos, and lack of trust with providers within the healthcare system. “</a:t>
            </a:r>
            <a:r>
              <a:rPr lang="en-US" sz="1200" b="0" i="0" kern="1200" dirty="0">
                <a:solidFill>
                  <a:schemeClr val="tx1"/>
                </a:solidFill>
                <a:effectLst/>
                <a:latin typeface="+mn-lt"/>
                <a:ea typeface="+mn-ea"/>
                <a:cs typeface="+mn-cs"/>
              </a:rPr>
              <a:t>Taboos, discomfort in discussing sexual history”</a:t>
            </a:r>
            <a:endParaRPr lang="en-US" sz="1200" b="0" i="0" kern="1200" dirty="0">
              <a:solidFill>
                <a:schemeClr val="tx1"/>
              </a:solidFill>
              <a:effectLst/>
              <a:latin typeface="+mn-lt"/>
              <a:cs typeface="Calibri"/>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Building trust within the healthcare system</a:t>
            </a:r>
            <a:endParaRPr lang="en-US" sz="1200" b="0" i="0" kern="1200" dirty="0">
              <a:solidFill>
                <a:schemeClr val="tx1"/>
              </a:solidFill>
              <a:effectLst/>
              <a:latin typeface="+mn-lt"/>
              <a:cs typeface="Calibri"/>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Hard to reach populations—vulnerable populations not coming to clinic</a:t>
            </a:r>
            <a:endParaRPr lang="en-US" dirty="0"/>
          </a:p>
          <a:p>
            <a:pPr marL="0" indent="0">
              <a:buFont typeface="Arial" panose="020B0604020202020204" pitchFamily="34" charset="0"/>
              <a:buNone/>
            </a:pPr>
            <a:r>
              <a:rPr lang="en-US" dirty="0"/>
              <a:t>Admin Factors—</a:t>
            </a:r>
            <a:endParaRPr lang="en-US" dirty="0">
              <a:cs typeface="Calibri"/>
            </a:endParaRPr>
          </a:p>
          <a:p>
            <a:pPr marL="628650" lvl="1" indent="-171450">
              <a:buFont typeface="Arial" panose="020B0604020202020204" pitchFamily="34" charset="0"/>
              <a:buChar char="•"/>
            </a:pPr>
            <a:r>
              <a:rPr lang="en-US" dirty="0"/>
              <a:t>Time limitations in clinic; “</a:t>
            </a:r>
            <a:r>
              <a:rPr lang="en-US" sz="1200" b="0" i="0" kern="1200" dirty="0">
                <a:solidFill>
                  <a:schemeClr val="tx1"/>
                </a:solidFill>
                <a:effectLst/>
                <a:latin typeface="+mn-lt"/>
                <a:ea typeface="+mn-ea"/>
                <a:cs typeface="+mn-cs"/>
              </a:rPr>
              <a:t>Patients are seen in the field, so history is really being done by the Community Health Reps and/or Public Health Nurses, often no time in clinic to address this”</a:t>
            </a:r>
            <a:endParaRPr lang="en-US" sz="1200" b="0" i="0" kern="1200" dirty="0">
              <a:solidFill>
                <a:schemeClr val="tx1"/>
              </a:solidFill>
              <a:effectLst/>
              <a:latin typeface="+mn-lt"/>
              <a:cs typeface="Calibri"/>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Need additional staffing that are qualified and trained, suggested a tribal nurse dedicated to providing field treatment and partner services.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“Only really done if indicated for MAT program screening and if someone does test positive”</a:t>
            </a:r>
            <a:endParaRPr lang="en-US" sz="1200" b="0" i="0" kern="1200" dirty="0">
              <a:solidFill>
                <a:schemeClr val="tx1"/>
              </a:solidFill>
              <a:effectLst/>
              <a:latin typeface="+mn-lt"/>
              <a:cs typeface="Calibri"/>
            </a:endParaRPr>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From our visits, we also identified what types of training were important to providers and other clinical staff. Commonly there were requests for further information on STI screening and treatment recommendation, development of improved history taking and patient engagement, and interpreting syphilis lab results at varying intervals. </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48</a:t>
            </a:fld>
            <a:endParaRPr lang="en-US"/>
          </a:p>
        </p:txBody>
      </p:sp>
    </p:spTree>
    <p:extLst>
      <p:ext uri="{BB962C8B-B14F-4D97-AF65-F5344CB8AC3E}">
        <p14:creationId xmlns:p14="http://schemas.microsoft.com/office/powerpoint/2010/main" val="37315127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identified several best practices concerning syphilis detection and treatment. Many sites had established collaboration with county, local health jurisdictions, and even the state on disease intervention. Some had access to the state STI surveillance system and many worked with their local DIS and/or county Epidemiologists to conduct case investigation and linkage to care (when treatment was not an option at the clinic).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noted on a previous slide, many sites were using reverse algorithm for syphilis, which is recommended for high-risk populations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Most clinics had easy access to </a:t>
            </a:r>
            <a:r>
              <a:rPr lang="en-US" dirty="0" err="1"/>
              <a:t>bicillin</a:t>
            </a:r>
            <a:r>
              <a:rPr lang="en-US" dirty="0"/>
              <a:t>. They either stocked </a:t>
            </a:r>
            <a:r>
              <a:rPr lang="en-US" dirty="0" err="1"/>
              <a:t>bicillin</a:t>
            </a:r>
            <a:r>
              <a:rPr lang="en-US" dirty="0"/>
              <a:t> or had a working relationship with their local health jurisdiction to obtain doses. Many also worked with their LHJs or the state to procure doses through 340b pricing. </a:t>
            </a:r>
          </a:p>
          <a:p>
            <a:endParaRPr lang="en-US" dirty="0"/>
          </a:p>
          <a:p>
            <a:r>
              <a:rPr lang="en-US" dirty="0"/>
              <a:t>Most sites also had PrEP and MAT availability, with capacity for further syndemic treatment approaches</a:t>
            </a:r>
          </a:p>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49</a:t>
            </a:fld>
            <a:endParaRPr lang="en-US"/>
          </a:p>
        </p:txBody>
      </p:sp>
    </p:spTree>
    <p:extLst>
      <p:ext uri="{BB962C8B-B14F-4D97-AF65-F5344CB8AC3E}">
        <p14:creationId xmlns:p14="http://schemas.microsoft.com/office/powerpoint/2010/main" val="2628908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2371-339D-466E-9CC5-93E1BC5846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828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tx1"/>
                </a:solidFill>
              </a:rPr>
              <a:t>While we identified many best practices, we also identified some areas of growth for sites, including</a:t>
            </a:r>
          </a:p>
          <a:p>
            <a:pPr marL="0" indent="0">
              <a:buNone/>
            </a:pPr>
            <a:endParaRPr lang="en-US" sz="1200" dirty="0">
              <a:solidFill>
                <a:schemeClr val="tx1"/>
              </a:solidFill>
            </a:endParaRPr>
          </a:p>
          <a:p>
            <a:pPr marL="0" indent="0">
              <a:buNone/>
            </a:pPr>
            <a:r>
              <a:rPr lang="en-US" sz="1200" dirty="0">
                <a:solidFill>
                  <a:schemeClr val="tx1"/>
                </a:solidFill>
              </a:rPr>
              <a:t>Implementing Standardized STI screening order sets with EMRs</a:t>
            </a:r>
          </a:p>
          <a:p>
            <a:pPr marL="0" indent="0">
              <a:buNone/>
            </a:pPr>
            <a:endParaRPr lang="en-US" sz="1200" dirty="0">
              <a:solidFill>
                <a:schemeClr val="tx1"/>
              </a:solidFill>
            </a:endParaRPr>
          </a:p>
          <a:p>
            <a:pPr marL="0" indent="0">
              <a:buNone/>
            </a:pPr>
            <a:r>
              <a:rPr lang="en-US" sz="1200" dirty="0">
                <a:solidFill>
                  <a:schemeClr val="tx1"/>
                </a:solidFill>
              </a:rPr>
              <a:t>Electronic health record notifications for testing and treatment reminders</a:t>
            </a:r>
            <a:endParaRPr lang="en-US" sz="1200" b="1" dirty="0">
              <a:solidFill>
                <a:schemeClr val="tx1"/>
              </a:solidFill>
            </a:endParaRPr>
          </a:p>
          <a:p>
            <a:endParaRPr lang="en-US" dirty="0"/>
          </a:p>
          <a:p>
            <a:r>
              <a:rPr lang="en-US" dirty="0">
                <a:cs typeface="Calibri"/>
              </a:rPr>
              <a:t>Screening in all clinical services: </a:t>
            </a:r>
            <a:r>
              <a:rPr lang="en-US" dirty="0"/>
              <a:t>Coordination with substance use disorder treatment programs and other behavioral health programs offered within Tribal health for increased access to STI screening</a:t>
            </a:r>
          </a:p>
          <a:p>
            <a:endParaRPr lang="en-US" dirty="0">
              <a:cs typeface="Calibri" panose="020F0502020204030204"/>
            </a:endParaRPr>
          </a:p>
          <a:p>
            <a:r>
              <a:rPr lang="en-US" dirty="0">
                <a:cs typeface="Calibri" panose="020F0502020204030204"/>
              </a:rPr>
              <a:t>Adopting the practice of presumptive treatment for symptomatic persons and their partners (specifically for syphilis), and</a:t>
            </a:r>
          </a:p>
          <a:p>
            <a:endParaRPr lang="en-US" dirty="0">
              <a:cs typeface="Calibri" panose="020F0502020204030204"/>
            </a:endParaRPr>
          </a:p>
          <a:p>
            <a:r>
              <a:rPr lang="en-US" dirty="0">
                <a:cs typeface="Calibri" panose="020F0502020204030204"/>
              </a:rPr>
              <a:t>Increasing practices around in-field treatment</a:t>
            </a:r>
          </a:p>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50</a:t>
            </a:fld>
            <a:endParaRPr lang="en-US"/>
          </a:p>
        </p:txBody>
      </p:sp>
    </p:spTree>
    <p:extLst>
      <p:ext uri="{BB962C8B-B14F-4D97-AF65-F5344CB8AC3E}">
        <p14:creationId xmlns:p14="http://schemas.microsoft.com/office/powerpoint/2010/main" val="27032828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After each site visit, we follow up with each site to share our findings and offer resources to address the areas of growth identified.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We acknowledge that a</a:t>
            </a:r>
            <a:r>
              <a:rPr lang="en-US" dirty="0"/>
              <a:t>wareness around syphilis increases in Indian country is growing at the local level and a lot of work to address this is happening without our support/intervention; however, we do believe the visits themselves have hopefully started conversations and changes around facility improvements concerning syndemic response as we ramp up this work to address the increasing rates of syphilis and other STIs. </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And while we don’t yet have a full list of actions that sites have taken to address some of these identified areas of growth, we do know a couple of the sites have implemented some best practices, especially those that have seen significant increases in syphilis in their communities.</a:t>
            </a:r>
          </a:p>
          <a:p>
            <a:endParaRPr lang="en-US" dirty="0"/>
          </a:p>
          <a:p>
            <a:endParaRPr lang="en-US" dirty="0"/>
          </a:p>
          <a:p>
            <a:pPr marL="0" indent="0">
              <a:buFont typeface="Arial" panose="020B0604020202020204" pitchFamily="34" charset="0"/>
              <a:buNone/>
            </a:pPr>
            <a:r>
              <a:rPr lang="en-US" dirty="0"/>
              <a:t>We’re still in the process of figuring out a post visit follow-up process with each site to provide additional support and guidance as we all work toward reducing cases of syphilis, HIV, and other STIs in Indian Country.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do know there are specific areas of concern that will need to be addressed in this process, including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Figuring out impact of the shortage of bicillin at the local level and potential changes in available resources; staffing changes, field treatment implementation, and coordination of care with state/local health jurisdictions.</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t>Identification of sites with higher incidence; use that as indicator for more frequent follow up </a:t>
            </a:r>
            <a:endParaRPr lang="en-US" dirty="0">
              <a:cs typeface="Calibri"/>
            </a:endParaRPr>
          </a:p>
          <a:p>
            <a:pPr marL="171450" indent="-171450">
              <a:buFont typeface="Arial" panose="020B0604020202020204" pitchFamily="34" charset="0"/>
              <a:buChar char="•"/>
            </a:pPr>
            <a:r>
              <a:rPr lang="en-US" dirty="0"/>
              <a:t>Areas for </a:t>
            </a:r>
            <a:r>
              <a:rPr lang="en-US" dirty="0" err="1"/>
              <a:t>followup</a:t>
            </a:r>
            <a:r>
              <a:rPr lang="en-US" dirty="0"/>
              <a:t> include </a:t>
            </a:r>
            <a:r>
              <a:rPr lang="en-US" dirty="0" err="1"/>
              <a:t>tx</a:t>
            </a:r>
            <a:r>
              <a:rPr lang="en-US" dirty="0"/>
              <a:t> availability; identification of CS cases; coordination of care with LHJs; field treatment implementation</a:t>
            </a:r>
            <a:endParaRPr lang="en-US" dirty="0">
              <a:cs typeface="Calibri"/>
            </a:endParaRPr>
          </a:p>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51</a:t>
            </a:fld>
            <a:endParaRPr lang="en-US"/>
          </a:p>
        </p:txBody>
      </p:sp>
    </p:spTree>
    <p:extLst>
      <p:ext uri="{BB962C8B-B14F-4D97-AF65-F5344CB8AC3E}">
        <p14:creationId xmlns:p14="http://schemas.microsoft.com/office/powerpoint/2010/main" val="3898552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52</a:t>
            </a:fld>
            <a:endParaRPr lang="en-US"/>
          </a:p>
        </p:txBody>
      </p:sp>
    </p:spTree>
    <p:extLst>
      <p:ext uri="{BB962C8B-B14F-4D97-AF65-F5344CB8AC3E}">
        <p14:creationId xmlns:p14="http://schemas.microsoft.com/office/powerpoint/2010/main" val="1463952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53</a:t>
            </a:fld>
            <a:endParaRPr lang="en-US"/>
          </a:p>
        </p:txBody>
      </p:sp>
    </p:spTree>
    <p:extLst>
      <p:ext uri="{BB962C8B-B14F-4D97-AF65-F5344CB8AC3E}">
        <p14:creationId xmlns:p14="http://schemas.microsoft.com/office/powerpoint/2010/main" val="42351814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8797"/>
                </a:solidFill>
                <a:effectLst/>
                <a:latin typeface="Lato" panose="020F0502020204030203" pitchFamily="34" charset="0"/>
              </a:rPr>
              <a:t>This toolkit is </a:t>
            </a:r>
            <a:r>
              <a:rPr lang="en-US" b="1" i="0" dirty="0" err="1">
                <a:solidFill>
                  <a:srgbClr val="008797"/>
                </a:solidFill>
                <a:effectLst/>
                <a:latin typeface="Lato" panose="020F0502020204030203" pitchFamily="34" charset="0"/>
              </a:rPr>
              <a:t>is</a:t>
            </a:r>
            <a:r>
              <a:rPr lang="en-US" b="1" i="0" dirty="0">
                <a:solidFill>
                  <a:srgbClr val="008797"/>
                </a:solidFill>
                <a:effectLst/>
                <a:latin typeface="Lato" panose="020F0502020204030203" pitchFamily="34" charset="0"/>
              </a:rPr>
              <a:t> culturally specific and designed to:</a:t>
            </a:r>
          </a:p>
          <a:p>
            <a:pPr algn="l">
              <a:buFont typeface="Arial" panose="020B0604020202020204" pitchFamily="34" charset="0"/>
              <a:buChar char="•"/>
            </a:pPr>
            <a:r>
              <a:rPr lang="en-US" b="0" i="0" dirty="0">
                <a:solidFill>
                  <a:srgbClr val="414040"/>
                </a:solidFill>
                <a:effectLst/>
                <a:latin typeface="Lato" panose="020F0502020204030203" pitchFamily="34" charset="0"/>
              </a:rPr>
              <a:t>Help clinicians care for AI/AN pregnant and parenting people  and their infants impacted by SUDs</a:t>
            </a:r>
          </a:p>
          <a:p>
            <a:pPr algn="l">
              <a:buFont typeface="Arial" panose="020B0604020202020204" pitchFamily="34" charset="0"/>
              <a:buChar char="•"/>
            </a:pPr>
            <a:r>
              <a:rPr lang="en-US" b="0" i="0" dirty="0">
                <a:solidFill>
                  <a:srgbClr val="414040"/>
                </a:solidFill>
                <a:effectLst/>
                <a:latin typeface="Lato" panose="020F0502020204030203" pitchFamily="34" charset="0"/>
              </a:rPr>
              <a:t>Support pregnant and parenting people transitioning into and remaining in active recovery, and</a:t>
            </a:r>
          </a:p>
          <a:p>
            <a:pPr algn="l">
              <a:buFont typeface="Arial" panose="020B0604020202020204" pitchFamily="34" charset="0"/>
              <a:buChar char="•"/>
            </a:pPr>
            <a:r>
              <a:rPr lang="en-US" b="0" i="0" dirty="0">
                <a:solidFill>
                  <a:srgbClr val="414040"/>
                </a:solidFill>
                <a:effectLst/>
                <a:latin typeface="Lato" panose="020F0502020204030203" pitchFamily="34" charset="0"/>
              </a:rPr>
              <a:t>Assist affected partners and families in growing stronger</a:t>
            </a:r>
          </a:p>
          <a:p>
            <a:pPr algn="l"/>
            <a:r>
              <a:rPr lang="en-US" b="1" i="0" dirty="0">
                <a:solidFill>
                  <a:srgbClr val="008797"/>
                </a:solidFill>
                <a:effectLst/>
                <a:latin typeface="Lato" panose="020F0502020204030203" pitchFamily="34" charset="0"/>
              </a:rPr>
              <a:t>The toolkit offers:</a:t>
            </a:r>
          </a:p>
          <a:p>
            <a:pPr algn="l">
              <a:buFont typeface="Arial" panose="020B0604020202020204" pitchFamily="34" charset="0"/>
              <a:buChar char="•"/>
            </a:pPr>
            <a:r>
              <a:rPr lang="en-US" b="0" i="0" dirty="0">
                <a:solidFill>
                  <a:srgbClr val="414040"/>
                </a:solidFill>
                <a:effectLst/>
                <a:latin typeface="Lato" panose="020F0502020204030203" pitchFamily="34" charset="0"/>
              </a:rPr>
              <a:t>A guide for clinicians on improving outcomes for AI/AN pregnant and parenting people and their infants, partners, and families</a:t>
            </a:r>
          </a:p>
          <a:p>
            <a:pPr algn="l">
              <a:buFont typeface="Arial" panose="020B0604020202020204" pitchFamily="34" charset="0"/>
              <a:buChar char="•"/>
            </a:pPr>
            <a:r>
              <a:rPr lang="en-US" b="0" i="0" dirty="0">
                <a:solidFill>
                  <a:srgbClr val="414040"/>
                </a:solidFill>
                <a:effectLst/>
                <a:latin typeface="Lato" panose="020F0502020204030203" pitchFamily="34" charset="0"/>
              </a:rPr>
              <a:t>A variety of handouts for AI/AN pregnant and parenting people and their supports</a:t>
            </a:r>
          </a:p>
          <a:p>
            <a:pPr algn="l">
              <a:buFont typeface="Arial" panose="020B0604020202020204" pitchFamily="34" charset="0"/>
              <a:buChar char="•"/>
            </a:pPr>
            <a:r>
              <a:rPr lang="en-US" b="0" i="0" dirty="0">
                <a:solidFill>
                  <a:srgbClr val="414040"/>
                </a:solidFill>
                <a:effectLst/>
                <a:latin typeface="Lato" panose="020F0502020204030203" pitchFamily="34" charset="0"/>
              </a:rPr>
              <a:t>Eye catching posts to share on organizational social media accounts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3E0F0F4-4215-4694-A1B5-E0A1D09AC16D}" type="slidenum">
              <a:rPr lang="en-US" smtClean="0"/>
              <a:t>54</a:t>
            </a:fld>
            <a:endParaRPr lang="en-US"/>
          </a:p>
        </p:txBody>
      </p:sp>
    </p:spTree>
    <p:extLst>
      <p:ext uri="{BB962C8B-B14F-4D97-AF65-F5344CB8AC3E}">
        <p14:creationId xmlns:p14="http://schemas.microsoft.com/office/powerpoint/2010/main" val="3870891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3E0F0F4-4215-4694-A1B5-E0A1D09AC16D}" type="slidenum">
              <a:rPr lang="en-US" smtClean="0"/>
              <a:t>55</a:t>
            </a:fld>
            <a:endParaRPr lang="en-US"/>
          </a:p>
        </p:txBody>
      </p:sp>
    </p:spTree>
    <p:extLst>
      <p:ext uri="{BB962C8B-B14F-4D97-AF65-F5344CB8AC3E}">
        <p14:creationId xmlns:p14="http://schemas.microsoft.com/office/powerpoint/2010/main" val="4137098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3E0F0F4-4215-4694-A1B5-E0A1D09AC16D}" type="slidenum">
              <a:rPr lang="en-US" smtClean="0"/>
              <a:t>56</a:t>
            </a:fld>
            <a:endParaRPr lang="en-US"/>
          </a:p>
        </p:txBody>
      </p:sp>
    </p:spTree>
    <p:extLst>
      <p:ext uri="{BB962C8B-B14F-4D97-AF65-F5344CB8AC3E}">
        <p14:creationId xmlns:p14="http://schemas.microsoft.com/office/powerpoint/2010/main" val="22950307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57</a:t>
            </a:fld>
            <a:endParaRPr lang="en-US"/>
          </a:p>
        </p:txBody>
      </p:sp>
    </p:spTree>
    <p:extLst>
      <p:ext uri="{BB962C8B-B14F-4D97-AF65-F5344CB8AC3E}">
        <p14:creationId xmlns:p14="http://schemas.microsoft.com/office/powerpoint/2010/main" val="41606654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58</a:t>
            </a:fld>
            <a:endParaRPr lang="en-US"/>
          </a:p>
        </p:txBody>
      </p:sp>
    </p:spTree>
    <p:extLst>
      <p:ext uri="{BB962C8B-B14F-4D97-AF65-F5344CB8AC3E}">
        <p14:creationId xmlns:p14="http://schemas.microsoft.com/office/powerpoint/2010/main" val="25820495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92371-339D-466E-9CC5-93E1BC5846A3}" type="slidenum">
              <a:rPr lang="en-US" smtClean="0"/>
              <a:t>59</a:t>
            </a:fld>
            <a:endParaRPr lang="en-US"/>
          </a:p>
        </p:txBody>
      </p:sp>
    </p:spTree>
    <p:extLst>
      <p:ext uri="{BB962C8B-B14F-4D97-AF65-F5344CB8AC3E}">
        <p14:creationId xmlns:p14="http://schemas.microsoft.com/office/powerpoint/2010/main" val="2166075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primary and secondary syphilis was higher among men (26.8 per 100,000) compared to women (8.7 per 100,000).</a:t>
            </a:r>
          </a:p>
          <a:p>
            <a:pPr marL="0" lvl="0" indent="0">
              <a:buNone/>
            </a:pPr>
            <a:endParaRPr/>
          </a:p>
          <a:p>
            <a:pPr marL="0" lvl="0" indent="0">
              <a:buNone/>
            </a:pPr>
            <a:r>
              <a:t>Among men, non-Hispanic American Indian or Alaska Native men had the highest rate of reported cases of primary and secondary syphilis (74.7 per 100,000), followed by non-Hispanic Black or African American men (70.9 per 100,000) and non-Hispanic Native Hawaiian or other Pacific Islander men (40.4 per 100,000). Among women, non-Hispanic American Indian or Alaska Native women also had the highest rate of reported cases of primary and secondary syphilis (59.5 per 100,000), followed by non-Hispanic Black or African American women (19.9 per 100,000) and non-Hispanic Native Hawaiian or other Pacific Islander women (19.7 per 100,000).</a:t>
            </a:r>
          </a:p>
          <a:p>
            <a:pPr marL="0" lvl="0" indent="0">
              <a:buNone/>
            </a:pPr>
            <a:endParaRPr/>
          </a:p>
          <a:p>
            <a:pPr marL="0" lvl="0" indent="0">
              <a:buNone/>
            </a:pPr>
            <a:r>
              <a:t>Using non-Hispanic White persons as the referent category, the greatest relative racial disparity in rates of reported primary and secondary syphilis across both sexes was observed among non-Hispanic American Indian or Alaska Native women, with a rate ratio of 10.0 times that of non-Hispanic White women. Among men, the greatest relative disparity was observed among non-Hispanic American Indian or Alaska Native men as well, with a rate 5.2 times that of non-Hispanic White 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Race Hispanic Ethnicity and Sex (US 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I want to talk about some additional resources and models for outbreak 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Adoption of</a:t>
            </a:r>
            <a:r>
              <a:rPr lang="en-US" sz="1200" b="1" dirty="0"/>
              <a:t> "Express STI Testing" </a:t>
            </a:r>
            <a:r>
              <a:rPr lang="en-US" sz="1200" dirty="0"/>
              <a:t>Express STI services refer to triage-based STI testing without a full clinical exam, using standing orders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idea here is the more efficient the process (decreased</a:t>
            </a:r>
            <a:r>
              <a:rPr lang="en-US" sz="1200" baseline="0" dirty="0"/>
              <a:t> wait times, decreased time to get results, decrease in the # of people you need to speak with)</a:t>
            </a:r>
            <a:r>
              <a:rPr lang="en-US" sz="1200" dirty="0"/>
              <a:t>, the greater likelihood of</a:t>
            </a:r>
            <a:r>
              <a:rPr lang="en-US" sz="1200" baseline="0" dirty="0"/>
              <a:t> patients returning. (Drive-thru vs dining-in)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Research shows that express STI services increase clinic capacity and reduce the time to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Side note: This plan also includes policy examples for PHNs providing field treatment of benzathine penicillin. For questions, contact </a:t>
            </a:r>
            <a:r>
              <a:rPr lang="en-US" sz="1200" u="sng" dirty="0">
                <a:hlinkClick r:id="rId3"/>
              </a:rPr>
              <a:t>Tina </a:t>
            </a:r>
            <a:r>
              <a:rPr lang="en-US" sz="1200" u="sng" dirty="0" err="1">
                <a:hlinkClick r:id="rId3"/>
              </a:rPr>
              <a:t>Tah</a:t>
            </a:r>
            <a:r>
              <a:rPr lang="en-US" sz="1200" dirty="0"/>
              <a:t> or </a:t>
            </a:r>
            <a:r>
              <a:rPr lang="en-US" sz="1200" u="sng" dirty="0">
                <a:hlinkClick r:id="rId4"/>
              </a:rPr>
              <a:t>Melissa </a:t>
            </a:r>
            <a:r>
              <a:rPr lang="en-US" sz="1200" u="sng" dirty="0" err="1">
                <a:hlinkClick r:id="rId4"/>
              </a:rPr>
              <a:t>Wyaco</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3E0F0F4-4215-4694-A1B5-E0A1D09AC16D}" type="slidenum">
              <a:rPr lang="en-US" smtClean="0"/>
              <a:t>60</a:t>
            </a:fld>
            <a:endParaRPr lang="en-US"/>
          </a:p>
        </p:txBody>
      </p:sp>
    </p:spTree>
    <p:extLst>
      <p:ext uri="{BB962C8B-B14F-4D97-AF65-F5344CB8AC3E}">
        <p14:creationId xmlns:p14="http://schemas.microsoft.com/office/powerpoint/2010/main" val="31317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 first, let’s do a review of syphilis.</a:t>
            </a:r>
          </a:p>
          <a:p>
            <a:pPr marL="0" indent="0" algn="just">
              <a:spcBef>
                <a:spcPts val="0"/>
              </a:spcBef>
              <a:spcAft>
                <a:spcPts val="0"/>
              </a:spcAft>
              <a:buFont typeface="Arial" panose="020B0604020202020204" pitchFamily="34" charset="0"/>
              <a:buNone/>
            </a:pPr>
            <a:endParaRPr lang="en-US" dirty="0"/>
          </a:p>
          <a:p>
            <a:pPr marL="171450" indent="-171450" algn="just">
              <a:spcBef>
                <a:spcPts val="0"/>
              </a:spcBef>
              <a:spcAft>
                <a:spcPts val="0"/>
              </a:spcAft>
              <a:buFont typeface="Arial" panose="020B0604020202020204" pitchFamily="34" charset="0"/>
              <a:buChar char="•"/>
            </a:pPr>
            <a:r>
              <a:rPr lang="en-US" dirty="0"/>
              <a:t>Syphilis is a sexually transmitted infection (or STI), </a:t>
            </a:r>
            <a:r>
              <a:rPr lang="en-US" sz="1200" kern="1200" dirty="0">
                <a:solidFill>
                  <a:schemeClr val="tx1"/>
                </a:solidFill>
                <a:effectLst/>
                <a:latin typeface="+mn-lt"/>
                <a:ea typeface="+mn-ea"/>
                <a:cs typeface="+mn-cs"/>
              </a:rPr>
              <a:t>caused by the spirochete bacterium Treponema pallidum</a:t>
            </a:r>
            <a:r>
              <a:rPr lang="en-US" dirty="0"/>
              <a:t>, the image of which is shown here.</a:t>
            </a:r>
          </a:p>
          <a:p>
            <a:pPr marL="171450" marR="0" lvl="0" indent="-1714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Syphilis is spread through vaginal, anal, or oral sex.</a:t>
            </a:r>
          </a:p>
          <a:p>
            <a:pPr marL="171450" indent="-171450" algn="just">
              <a:spcBef>
                <a:spcPts val="0"/>
              </a:spcBef>
              <a:spcAft>
                <a:spcPts val="0"/>
              </a:spcAft>
              <a:buFont typeface="Arial" panose="020B0604020202020204" pitchFamily="34" charset="0"/>
              <a:buChar char="•"/>
            </a:pPr>
            <a:endParaRPr lang="en-US" b="0" i="0" dirty="0">
              <a:solidFill>
                <a:srgbClr val="000000"/>
              </a:solidFill>
              <a:effectLst/>
              <a:latin typeface="Open Sans" panose="020B0606030504020204" pitchFamily="34" charset="0"/>
            </a:endParaRPr>
          </a:p>
          <a:p>
            <a:pPr algn="l"/>
            <a:r>
              <a:rPr lang="en-US" b="0" i="0" u="none" dirty="0">
                <a:solidFill>
                  <a:srgbClr val="000000"/>
                </a:solidFill>
                <a:effectLst/>
                <a:latin typeface="Open Sans" panose="020B0606030504020204" pitchFamily="34" charset="0"/>
              </a:rPr>
              <a:t>*</a:t>
            </a:r>
            <a:r>
              <a:rPr lang="en-US" b="0" i="0" u="none" dirty="0">
                <a:solidFill>
                  <a:schemeClr val="tx1"/>
                </a:solidFill>
                <a:effectLst/>
                <a:latin typeface="+mn-lt"/>
              </a:rPr>
              <a:t> </a:t>
            </a:r>
            <a:r>
              <a:rPr lang="en-US" b="0" i="0" dirty="0">
                <a:solidFill>
                  <a:srgbClr val="000000"/>
                </a:solidFill>
                <a:effectLst/>
                <a:latin typeface="Open Sans" panose="020B0606030504020204" pitchFamily="34" charset="0"/>
              </a:rPr>
              <a:t>Many refer to syphilis as “The Great Pretender”, as its symptoms vary and can look like many other diseases. </a:t>
            </a:r>
          </a:p>
          <a:p>
            <a:pPr marL="171450" indent="-171450" algn="just">
              <a:spcBef>
                <a:spcPts val="0"/>
              </a:spcBef>
              <a:spcAft>
                <a:spcPts val="0"/>
              </a:spcAft>
              <a:buFont typeface="Arial" panose="020B0604020202020204" pitchFamily="34" charset="0"/>
              <a:buChar char="•"/>
            </a:pPr>
            <a:endParaRPr lang="en-US" b="0" i="0" dirty="0">
              <a:solidFill>
                <a:srgbClr val="000000"/>
              </a:solidFill>
              <a:effectLst/>
              <a:latin typeface="Open Sans" panose="020B0606030504020204" pitchFamily="34" charset="0"/>
            </a:endParaRPr>
          </a:p>
          <a:p>
            <a:pPr marL="171450" indent="-171450" algn="just">
              <a:spcBef>
                <a:spcPts val="0"/>
              </a:spcBef>
              <a:spcAft>
                <a:spcPts val="0"/>
              </a:spcAft>
              <a:buFont typeface="Arial" panose="020B0604020202020204" pitchFamily="34" charset="0"/>
              <a:buChar char="•"/>
            </a:pPr>
            <a:endParaRPr lang="en-US" b="0" i="0" dirty="0">
              <a:solidFill>
                <a:srgbClr val="000000"/>
              </a:solidFill>
              <a:effectLst/>
              <a:latin typeface="Open Sans" panose="020B0606030504020204" pitchFamily="34" charset="0"/>
            </a:endParaRPr>
          </a:p>
          <a:p>
            <a:pPr algn="just">
              <a:spcBef>
                <a:spcPts val="0"/>
              </a:spcBef>
              <a:spcAft>
                <a:spcPts val="0"/>
              </a:spcAft>
            </a:pPr>
            <a:endParaRPr lang="en-US" u="none" dirty="0"/>
          </a:p>
          <a:p>
            <a:pPr algn="just">
              <a:spcBef>
                <a:spcPts val="0"/>
              </a:spcBef>
              <a:spcAft>
                <a:spcPts val="0"/>
              </a:spcAft>
            </a:pPr>
            <a:r>
              <a:rPr lang="en-US" dirty="0"/>
              <a:t/>
            </a:r>
            <a:br>
              <a:rPr lang="en-US" dirty="0"/>
            </a:br>
            <a:r>
              <a:rPr lang="en-US" dirty="0"/>
              <a:t/>
            </a:r>
            <a:br>
              <a:rPr lang="en-US" dirty="0"/>
            </a:br>
            <a:endParaRPr lang="en-US" dirty="0"/>
          </a:p>
          <a:p>
            <a:pPr algn="just">
              <a:spcBef>
                <a:spcPts val="0"/>
              </a:spcBef>
              <a:spcAft>
                <a:spcPts val="0"/>
              </a:spcAft>
            </a:pPr>
            <a:r>
              <a:rPr lang="en-US" dirty="0">
                <a:hlinkClick r:id="rId3"/>
              </a:rPr>
              <a:t>[1]</a:t>
            </a:r>
            <a:r>
              <a:rPr lang="en-US" dirty="0"/>
              <a:t> </a:t>
            </a:r>
            <a:r>
              <a:rPr lang="en-US" dirty="0">
                <a:hlinkClick r:id="rId4"/>
              </a:rPr>
              <a:t>https://www.cdc.gov/std/syphilis/stdfact-syphilis-detailed.htm</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763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clinical stages of syphilis can be overwhelming, but there are a few main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is that syphilis goes through several stages. </a:t>
            </a:r>
            <a:r>
              <a:rPr lang="en-US" dirty="0">
                <a:cs typeface="Times New Roman" pitchFamily="18" charset="0"/>
              </a:rPr>
              <a:t>Generally, the progression of syphilis is thought to be primary, then secondary, then tertiary. But you can go in and out of latent stages and neurosyphilis can happen at any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Times New Roman" pitchFamily="18" charset="0"/>
              </a:rPr>
              <a:t>And, the signs and symptoms, as well as the transmission risks, vary by syphilis stage.</a:t>
            </a:r>
          </a:p>
          <a:p>
            <a:pPr marL="171450" indent="-171450" algn="just">
              <a:spcBef>
                <a:spcPts val="0"/>
              </a:spcBef>
              <a:spcAft>
                <a:spcPts val="0"/>
              </a:spcAft>
              <a:buFont typeface="Arial" panose="020B0604020202020204" pitchFamily="34" charset="0"/>
              <a:buChar char="•"/>
            </a:pPr>
            <a:endParaRPr lang="en-US" b="0" i="0" dirty="0">
              <a:solidFill>
                <a:srgbClr val="000000"/>
              </a:solidFill>
              <a:effectLst/>
              <a:latin typeface="Open Sans" panose="020B0606030504020204" pitchFamily="34" charset="0"/>
            </a:endParaRPr>
          </a:p>
          <a:p>
            <a:pPr algn="l"/>
            <a:endParaRPr lang="en-US" b="0" i="0" u="none" dirty="0">
              <a:solidFill>
                <a:srgbClr val="000000"/>
              </a:solidFill>
              <a:effectLst/>
              <a:latin typeface="Open Sans" panose="020B0606030504020204" pitchFamily="34" charset="0"/>
            </a:endParaRPr>
          </a:p>
          <a:p>
            <a:pPr algn="just">
              <a:spcBef>
                <a:spcPts val="0"/>
              </a:spcBef>
              <a:spcAft>
                <a:spcPts val="0"/>
              </a:spcAft>
            </a:pPr>
            <a:endParaRPr lang="en-US" u="none" dirty="0"/>
          </a:p>
          <a:p>
            <a:pPr algn="just">
              <a:spcBef>
                <a:spcPts val="0"/>
              </a:spcBef>
              <a:spcAft>
                <a:spcPts val="0"/>
              </a:spcAft>
            </a:pPr>
            <a:r>
              <a:rPr lang="en-US" dirty="0"/>
              <a:t/>
            </a:r>
            <a:br>
              <a:rPr lang="en-US" dirty="0"/>
            </a:br>
            <a:r>
              <a:rPr lang="en-US" dirty="0"/>
              <a:t/>
            </a:r>
            <a:br>
              <a:rPr lang="en-US" dirty="0"/>
            </a:br>
            <a:endParaRPr lang="en-US" dirty="0"/>
          </a:p>
          <a:p>
            <a:pPr algn="just">
              <a:spcBef>
                <a:spcPts val="0"/>
              </a:spcBef>
              <a:spcAft>
                <a:spcPts val="0"/>
              </a:spcAft>
            </a:pPr>
            <a:r>
              <a:rPr lang="en-US" dirty="0">
                <a:hlinkClick r:id="rId3"/>
              </a:rPr>
              <a:t>[1]</a:t>
            </a:r>
            <a:r>
              <a:rPr lang="en-US" dirty="0"/>
              <a:t> </a:t>
            </a:r>
            <a:r>
              <a:rPr lang="en-US" dirty="0">
                <a:hlinkClick r:id="rId4"/>
              </a:rPr>
              <a:t>https://www.cdc.gov/std/syphilis/stdfact-syphilis-detailed.htm</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855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31825" y="1106488"/>
            <a:ext cx="5308600" cy="2987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30% of untreated people with syphilis progress to tertiary syphilis in five to 30 years and is marked by lesions of the cardiovascular system</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Primary and secondary syphilis are the most infectious stages and indicate recent acquisition of syphilis. They are often lumped together and referred to as “P&amp;S Syphilis.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Latent syphilis is asymptomatic with no visible signs or symptoms. 60 to 85% of people are asymptomatic for years without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_____________________</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Neurosyphilis can occur at any stage and can include meningitis-like symptoms, partial paralysis, and dementia. And again, I want to reinforce this point: neurosyphilis can occur at any stage of syphilis. So, it’s important to consider an evaluation  for signs and symptoms when you’ve diagnosed syphilis.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diagnosis a person with primary or secondary syphilis, please do a thorough evaluation for signs and symptoms of neurosyphilis.</a:t>
            </a:r>
          </a:p>
          <a:p>
            <a:pPr>
              <a:defRPr/>
            </a:pPr>
            <a:endParaRPr lang="en-US" dirty="0"/>
          </a:p>
          <a:p>
            <a:pPr>
              <a:defRPr/>
            </a:pPr>
            <a:endParaRPr lang="en-US" dirty="0"/>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02571" indent="-270221" eaLnBrk="0" hangingPunct="0">
              <a:defRPr>
                <a:solidFill>
                  <a:schemeClr val="tx1"/>
                </a:solidFill>
                <a:latin typeface="Calibri" pitchFamily="34" charset="0"/>
              </a:defRPr>
            </a:lvl2pPr>
            <a:lvl3pPr marL="1080881" indent="-216177" eaLnBrk="0" hangingPunct="0">
              <a:defRPr>
                <a:solidFill>
                  <a:schemeClr val="tx1"/>
                </a:solidFill>
                <a:latin typeface="Calibri" pitchFamily="34" charset="0"/>
              </a:defRPr>
            </a:lvl3pPr>
            <a:lvl4pPr marL="1513233" indent="-216177" eaLnBrk="0" hangingPunct="0">
              <a:defRPr>
                <a:solidFill>
                  <a:schemeClr val="tx1"/>
                </a:solidFill>
                <a:latin typeface="Calibri" pitchFamily="34" charset="0"/>
              </a:defRPr>
            </a:lvl4pPr>
            <a:lvl5pPr marL="1945585" indent="-216177" eaLnBrk="0" hangingPunct="0">
              <a:defRPr>
                <a:solidFill>
                  <a:schemeClr val="tx1"/>
                </a:solidFill>
                <a:latin typeface="Calibri" pitchFamily="34" charset="0"/>
              </a:defRPr>
            </a:lvl5pPr>
            <a:lvl6pPr marL="2377938" indent="-216177" eaLnBrk="0" fontAlgn="base" hangingPunct="0">
              <a:spcBef>
                <a:spcPct val="0"/>
              </a:spcBef>
              <a:spcAft>
                <a:spcPct val="0"/>
              </a:spcAft>
              <a:defRPr>
                <a:solidFill>
                  <a:schemeClr val="tx1"/>
                </a:solidFill>
                <a:latin typeface="Calibri" pitchFamily="34" charset="0"/>
              </a:defRPr>
            </a:lvl6pPr>
            <a:lvl7pPr marL="2810290" indent="-216177" eaLnBrk="0" fontAlgn="base" hangingPunct="0">
              <a:spcBef>
                <a:spcPct val="0"/>
              </a:spcBef>
              <a:spcAft>
                <a:spcPct val="0"/>
              </a:spcAft>
              <a:defRPr>
                <a:solidFill>
                  <a:schemeClr val="tx1"/>
                </a:solidFill>
                <a:latin typeface="Calibri" pitchFamily="34" charset="0"/>
              </a:defRPr>
            </a:lvl7pPr>
            <a:lvl8pPr marL="3242642" indent="-216177" eaLnBrk="0" fontAlgn="base" hangingPunct="0">
              <a:spcBef>
                <a:spcPct val="0"/>
              </a:spcBef>
              <a:spcAft>
                <a:spcPct val="0"/>
              </a:spcAft>
              <a:defRPr>
                <a:solidFill>
                  <a:schemeClr val="tx1"/>
                </a:solidFill>
                <a:latin typeface="Calibri" pitchFamily="34" charset="0"/>
              </a:defRPr>
            </a:lvl8pPr>
            <a:lvl9pPr marL="3674995" indent="-216177"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60247-313B-4434-A130-5C1EAEC14D2C}"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15140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A667-70B1-4258-9FA4-A75E989124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6C3E8B-1169-45F2-A0E3-B5C31AAE9F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343CAF-52E2-4212-83AE-BFF58CA0222B}"/>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D150B5BC-2E5A-4525-991C-E6FDCD244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F8489-7209-4D98-A8E6-F4130E1C30B5}"/>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3442151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8C78-FEDE-427C-AD7D-FB4C6413E8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041563-F760-4314-A494-FF958EDECA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0E557-8B59-4DCF-95D6-A196739ED02D}"/>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076A830C-427D-406E-968D-41D005447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CD3E2-4E1B-4396-9A67-F1022A43A183}"/>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2838159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3F626-61AE-4F69-8B3A-7E055A4A2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5115C3-AE57-4A45-8E74-2464F7866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B3D52-DCCF-4681-9B3B-809D3CA2DBCC}"/>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D995E1B3-BB83-4B6A-9DC7-EE42DFBFE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0C6AD-A937-44C1-92C6-955C09C8BB93}"/>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263604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A667-70B1-4258-9FA4-A75E989124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6C3E8B-1169-45F2-A0E3-B5C31AAE9F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343CAF-52E2-4212-83AE-BFF58CA0222B}"/>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D150B5BC-2E5A-4525-991C-E6FDCD244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F8489-7209-4D98-A8E6-F4130E1C30B5}"/>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2183559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3E05-AABF-4A4B-B537-41D63D7FB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20C775-7B67-4385-A0FA-9166DC207F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EC898-7CD7-4317-82CD-7B0FE8590CBE}"/>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8B06FBEC-DB56-4EAC-BCDD-B288E7E7D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E6E9D-31A3-4C54-9479-0802B623BD5E}"/>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1304647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F019-3DFB-4AE9-AF40-3B18CC8414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09EE51-7FDA-48CA-8E17-B6CA900D0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173DA1-8FA0-4C49-8BB6-BDB3FDC6E0BD}"/>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F484C3B1-6773-4D36-B2A5-148A8C6C7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154D3-8C90-460B-8B67-40AA3086189E}"/>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2766260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9C1AD-0E5A-4746-9260-FACBE25FB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0106BE-1E85-48FE-83F5-685F8CAE26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54AA66-2B3F-4575-9A9D-06631EB3BB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202D0A-B7B7-4AB8-9CA4-260597BFED32}"/>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6" name="Footer Placeholder 5">
            <a:extLst>
              <a:ext uri="{FF2B5EF4-FFF2-40B4-BE49-F238E27FC236}">
                <a16:creationId xmlns:a16="http://schemas.microsoft.com/office/drawing/2014/main" id="{25805584-26A0-4F55-8488-EB45E6196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241E2-2C03-49CD-8E21-154998404FDD}"/>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1959037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3C5C3-29B4-45B0-84C4-E6BCD81D70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79E1C-1556-4657-8E59-C4594CF2A9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07DDEE-1202-445D-8F43-2DA67C7A3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482FC7-88B3-4340-9B7C-234B27852A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E80C12-5D01-429C-87FF-32EEE90DEA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18F66-80A0-4846-9B43-553138795E38}"/>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8" name="Footer Placeholder 7">
            <a:extLst>
              <a:ext uri="{FF2B5EF4-FFF2-40B4-BE49-F238E27FC236}">
                <a16:creationId xmlns:a16="http://schemas.microsoft.com/office/drawing/2014/main" id="{5242A78A-C140-4908-98F6-A16E5E39F8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72AA37-9604-4BCF-B929-FB54A0E3C680}"/>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1594768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3AC3-6605-40C1-A442-BCCBBF90A5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FB1B35-63EA-4E76-A6C5-C6E9C90A9886}"/>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4" name="Footer Placeholder 3">
            <a:extLst>
              <a:ext uri="{FF2B5EF4-FFF2-40B4-BE49-F238E27FC236}">
                <a16:creationId xmlns:a16="http://schemas.microsoft.com/office/drawing/2014/main" id="{4065D959-45A9-425A-AF35-37BB335265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12DA7D-B0F4-422E-B3AA-AA9DE97BE1C9}"/>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2751143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D1853B-1267-4B15-B9E5-25F1726392DA}"/>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3" name="Footer Placeholder 2">
            <a:extLst>
              <a:ext uri="{FF2B5EF4-FFF2-40B4-BE49-F238E27FC236}">
                <a16:creationId xmlns:a16="http://schemas.microsoft.com/office/drawing/2014/main" id="{0A02ECE6-D55E-4A0D-8EC3-5E05147ED6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7901CB-3484-4132-B694-D69B8B56A1BB}"/>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2341633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E1085-D8E9-4BF0-8AFA-FD8F86E2B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2FA523-2479-4C5F-888C-C894CFE6F1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D48E85-9589-40C8-9D1E-F84EB04A50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58CA1-025A-44ED-9982-DC3BC81FD5A9}"/>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6" name="Footer Placeholder 5">
            <a:extLst>
              <a:ext uri="{FF2B5EF4-FFF2-40B4-BE49-F238E27FC236}">
                <a16:creationId xmlns:a16="http://schemas.microsoft.com/office/drawing/2014/main" id="{BFD2B096-186A-4F9E-A2CC-5DC153805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921BA-A5C1-4039-9488-705261920453}"/>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88356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3E05-AABF-4A4B-B537-41D63D7FB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20C775-7B67-4385-A0FA-9166DC207F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EC898-7CD7-4317-82CD-7B0FE8590CBE}"/>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8B06FBEC-DB56-4EAC-BCDD-B288E7E7D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E6E9D-31A3-4C54-9479-0802B623BD5E}"/>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1787795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49C8D-A5E8-4A68-939F-5ED56BB02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29D4F4-C852-4FDE-8C7E-92EEC628A0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B0E02A9-836B-4214-9B25-C649B6A75F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94B5E-78AA-455C-8940-E05B430297AA}"/>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6" name="Footer Placeholder 5">
            <a:extLst>
              <a:ext uri="{FF2B5EF4-FFF2-40B4-BE49-F238E27FC236}">
                <a16:creationId xmlns:a16="http://schemas.microsoft.com/office/drawing/2014/main" id="{F9BA0E85-CFFA-474C-9D14-4E5C14021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4703A-A186-4398-904C-763921EE51A3}"/>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80446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8C78-FEDE-427C-AD7D-FB4C6413E8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041563-F760-4314-A494-FF958EDECA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0E557-8B59-4DCF-95D6-A196739ED02D}"/>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076A830C-427D-406E-968D-41D005447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CD3E2-4E1B-4396-9A67-F1022A43A183}"/>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2972790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3F626-61AE-4F69-8B3A-7E055A4A2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5115C3-AE57-4A45-8E74-2464F7866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B3D52-DCCF-4681-9B3B-809D3CA2DBCC}"/>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D995E1B3-BB83-4B6A-9DC7-EE42DFBFE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0C6AD-A937-44C1-92C6-955C09C8BB93}"/>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136861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68710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65056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89888"/>
            <a:ext cx="11216640" cy="1182624"/>
          </a:xfrm>
        </p:spPr>
        <p:txBody>
          <a:bodyPr anchor="t">
            <a:normAutofit/>
          </a:bodyPr>
          <a:lstStyle>
            <a:lvl1pPr algn="l">
              <a:defRPr sz="3733" b="1">
                <a:solidFill>
                  <a:srgbClr val="00788A"/>
                </a:solidFill>
                <a:latin typeface="+mn-lt"/>
              </a:defRPr>
            </a:lvl1pPr>
          </a:lstStyle>
          <a:p>
            <a:r>
              <a:rPr lang="en-US" dirty="0"/>
              <a:t>Click to edit Master title style</a:t>
            </a:r>
          </a:p>
        </p:txBody>
      </p:sp>
      <p:sp>
        <p:nvSpPr>
          <p:cNvPr id="3" name="Subtitle 2"/>
          <p:cNvSpPr>
            <a:spLocks noGrp="1"/>
          </p:cNvSpPr>
          <p:nvPr>
            <p:ph type="subTitle" idx="1"/>
          </p:nvPr>
        </p:nvSpPr>
        <p:spPr>
          <a:xfrm>
            <a:off x="609600" y="2865120"/>
            <a:ext cx="8534400" cy="463296"/>
          </a:xfrm>
        </p:spPr>
        <p:txBody>
          <a:bodyPr>
            <a:normAutofit/>
          </a:bodyPr>
          <a:lstStyle>
            <a:lvl1pPr marL="0" indent="0" algn="l">
              <a:buNone/>
              <a:defRPr sz="2667" b="1">
                <a:solidFill>
                  <a:srgbClr val="00788A"/>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09600" y="6356351"/>
            <a:ext cx="2743200" cy="365125"/>
          </a:xfrm>
        </p:spPr>
        <p:txBody>
          <a:bodyPr/>
          <a:lstStyle/>
          <a:p>
            <a:fld id="{48BDFDD9-E08D-4C81-B20C-0A09A4E04F81}" type="datetimeFigureOut">
              <a:rPr lang="en-US" smtClean="0"/>
              <a:t>7/26/2024</a:t>
            </a:fld>
            <a:endParaRPr lang="en-US"/>
          </a:p>
        </p:txBody>
      </p:sp>
      <p:sp>
        <p:nvSpPr>
          <p:cNvPr id="5" name="Footer Placeholder 4"/>
          <p:cNvSpPr>
            <a:spLocks noGrp="1"/>
          </p:cNvSpPr>
          <p:nvPr>
            <p:ph type="ftr" sz="quarter" idx="11"/>
          </p:nvPr>
        </p:nvSpPr>
        <p:spPr>
          <a:xfrm>
            <a:off x="4038600" y="6356351"/>
            <a:ext cx="4114800" cy="365125"/>
          </a:xfrm>
        </p:spPr>
        <p:txBody>
          <a:bodyPr/>
          <a:lstStyle/>
          <a:p>
            <a:endParaRPr lang="en-US" dirty="0"/>
          </a:p>
        </p:txBody>
      </p:sp>
      <p:sp>
        <p:nvSpPr>
          <p:cNvPr id="6" name="Slide Number Placeholder 5"/>
          <p:cNvSpPr>
            <a:spLocks noGrp="1"/>
          </p:cNvSpPr>
          <p:nvPr>
            <p:ph type="sldNum" sz="quarter" idx="12"/>
          </p:nvPr>
        </p:nvSpPr>
        <p:spPr>
          <a:xfrm>
            <a:off x="9083040" y="6356351"/>
            <a:ext cx="2743200" cy="365125"/>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4F940E32-2B25-431F-84EA-1D2AE6283AD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15561"/>
          <a:stretch/>
        </p:blipFill>
        <p:spPr>
          <a:xfrm>
            <a:off x="0" y="1"/>
            <a:ext cx="12192000" cy="1210615"/>
          </a:xfrm>
          <a:prstGeom prst="rect">
            <a:avLst/>
          </a:prstGeom>
        </p:spPr>
      </p:pic>
      <p:sp>
        <p:nvSpPr>
          <p:cNvPr id="8" name="TextBox 7">
            <a:extLst>
              <a:ext uri="{FF2B5EF4-FFF2-40B4-BE49-F238E27FC236}">
                <a16:creationId xmlns:a16="http://schemas.microsoft.com/office/drawing/2014/main" id="{ECF1532D-311C-41AE-B050-31584709DCAD}"/>
              </a:ext>
            </a:extLst>
          </p:cNvPr>
          <p:cNvSpPr txBox="1"/>
          <p:nvPr userDrawn="1"/>
        </p:nvSpPr>
        <p:spPr>
          <a:xfrm>
            <a:off x="609600" y="120203"/>
            <a:ext cx="9204101" cy="830997"/>
          </a:xfrm>
          <a:prstGeom prst="rect">
            <a:avLst/>
          </a:prstGeom>
          <a:noFill/>
        </p:spPr>
        <p:txBody>
          <a:bodyPr wrap="square" rtlCol="0">
            <a:spAutoFit/>
          </a:bodyPr>
          <a:lstStyle/>
          <a:p>
            <a:r>
              <a:rPr lang="en-US" sz="2400" b="1" dirty="0">
                <a:solidFill>
                  <a:schemeClr val="bg2"/>
                </a:solidFill>
                <a:latin typeface="Calibri" panose="020F0502020204030204" pitchFamily="34" charset="0"/>
              </a:rPr>
              <a:t>National Center for HIV, Viral Hepatitis, STD, and TB Prevention</a:t>
            </a:r>
          </a:p>
          <a:p>
            <a:r>
              <a:rPr lang="en-US" sz="2400" b="1" dirty="0">
                <a:solidFill>
                  <a:schemeClr val="bg2"/>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609600" y="3950208"/>
            <a:ext cx="8534400" cy="1292352"/>
          </a:xfrm>
        </p:spPr>
        <p:txBody>
          <a:bodyPr/>
          <a:lstStyle>
            <a:lvl1pPr marL="0" indent="0">
              <a:buNone/>
              <a:defRPr sz="2400">
                <a:solidFill>
                  <a:srgbClr val="00788A"/>
                </a:solidFill>
              </a:defRPr>
            </a:lvl1pPr>
            <a:lvl2pPr>
              <a:defRPr sz="2133"/>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3239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427C5C-317B-4847-A1A5-078BB1406833}"/>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
        <p:nvSpPr>
          <p:cNvPr id="2" name="Title 1"/>
          <p:cNvSpPr>
            <a:spLocks noGrp="1"/>
          </p:cNvSpPr>
          <p:nvPr>
            <p:ph type="title"/>
          </p:nvPr>
        </p:nvSpPr>
        <p:spPr>
          <a:xfrm>
            <a:off x="609600" y="280416"/>
            <a:ext cx="10972800" cy="1146048"/>
          </a:xfrm>
        </p:spPr>
        <p:txBody>
          <a:bodyPr anchor="b"/>
          <a:lstStyle>
            <a:lvl1pPr>
              <a:defRPr sz="3733" b="1">
                <a:solidFill>
                  <a:srgbClr val="00788A"/>
                </a:solidFill>
                <a:latin typeface="+mn-lt"/>
              </a:defRPr>
            </a:lvl1pPr>
          </a:lstStyle>
          <a:p>
            <a:r>
              <a:rPr lang="en-US" dirty="0"/>
              <a:t>Click to edit Master title style</a:t>
            </a:r>
          </a:p>
        </p:txBody>
      </p:sp>
      <p:sp>
        <p:nvSpPr>
          <p:cNvPr id="3" name="Content Placeholder 2"/>
          <p:cNvSpPr>
            <a:spLocks noGrp="1"/>
          </p:cNvSpPr>
          <p:nvPr>
            <p:ph idx="1"/>
          </p:nvPr>
        </p:nvSpPr>
        <p:spPr>
          <a:xfrm>
            <a:off x="609600" y="1548384"/>
            <a:ext cx="10972800" cy="4462272"/>
          </a:xfrm>
        </p:spPr>
        <p:txBody>
          <a:bodyPr/>
          <a:lstStyle>
            <a:lvl1pPr marL="0" indent="0">
              <a:buFont typeface="Wingdings" panose="05000000000000000000" pitchFamily="2" charset="2"/>
              <a:buNone/>
              <a:defRPr sz="3200" b="0">
                <a:solidFill>
                  <a:schemeClr val="tx1"/>
                </a:solidFill>
              </a:defRPr>
            </a:lvl1pPr>
            <a:lvl2pPr marL="685783" indent="-228594">
              <a:buClr>
                <a:srgbClr val="00788A"/>
              </a:buClr>
              <a:buFont typeface="Calibri" panose="020F0502020204030204" pitchFamily="34" charset="0"/>
              <a:buChar char="‒"/>
              <a:defRPr sz="2667"/>
            </a:lvl2pPr>
            <a:lvl3pPr>
              <a:buClr>
                <a:srgbClr val="C00000"/>
              </a:buClr>
              <a:defRPr sz="2667"/>
            </a:lvl3pPr>
            <a:lvl4pPr>
              <a:defRPr sz="2400"/>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228302" y="6356351"/>
            <a:ext cx="2124497" cy="336413"/>
          </a:xfrm>
        </p:spPr>
        <p:txBody>
          <a:bodyPr/>
          <a:lstStyle/>
          <a:p>
            <a:fld id="{48BDFDD9-E08D-4C81-B20C-0A09A4E04F81}"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839200" y="6356351"/>
            <a:ext cx="2743200" cy="365125"/>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7C6F41CA-1176-495B-90D4-07CEA856F13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195693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462272"/>
            <a:ext cx="11058144" cy="1158240"/>
          </a:xfrm>
        </p:spPr>
        <p:txBody>
          <a:bodyPr anchor="b">
            <a:normAutofit/>
          </a:bodyPr>
          <a:lstStyle>
            <a:lvl1pPr>
              <a:defRPr sz="48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5900928"/>
            <a:ext cx="10363200" cy="573024"/>
          </a:xfrm>
        </p:spPr>
        <p:txBody>
          <a:bodyPr/>
          <a:lstStyle>
            <a:lvl1pPr marL="0" indent="0">
              <a:buNone/>
              <a:defRPr sz="2667">
                <a:solidFill>
                  <a:schemeClr val="bg2"/>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356351"/>
            <a:ext cx="2743200" cy="365125"/>
          </a:xfrm>
        </p:spPr>
        <p:txBody>
          <a:bodyPr/>
          <a:lstStyle>
            <a:lvl1pPr>
              <a:defRPr>
                <a:solidFill>
                  <a:schemeClr val="bg2"/>
                </a:solidFill>
              </a:defRPr>
            </a:lvl1pPr>
          </a:lstStyle>
          <a:p>
            <a:fld id="{48BDFDD9-E08D-4C81-B20C-0A09A4E04F81}" type="datetimeFigureOut">
              <a:rPr lang="en-US" smtClean="0"/>
              <a:pPr/>
              <a:t>7/26/2024</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8924544" y="6356351"/>
            <a:ext cx="2743200" cy="365125"/>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2563443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chor="b">
            <a:normAutofit/>
          </a:bodyPr>
          <a:lstStyle>
            <a:lvl1pPr>
              <a:defRPr sz="32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609600" y="1357795"/>
            <a:ext cx="10972800" cy="4291197"/>
          </a:xfrm>
        </p:spPr>
        <p:txBody>
          <a:bodyPr/>
          <a:lstStyle>
            <a:lvl1pPr marL="0" indent="0">
              <a:buFont typeface="Wingdings" panose="05000000000000000000" pitchFamily="2" charset="2"/>
              <a:buNone/>
              <a:defRPr b="0">
                <a:solidFill>
                  <a:schemeClr val="tx1"/>
                </a:solidFill>
              </a:defRPr>
            </a:lvl1pPr>
            <a:lvl2pPr marL="685783" indent="-228594">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828800" y="5803961"/>
            <a:ext cx="8534400" cy="858099"/>
          </a:xfrm>
        </p:spPr>
        <p:txBody>
          <a:bodyPr anchor="t">
            <a:normAutofit/>
          </a:bodyPr>
          <a:lstStyle>
            <a:lvl1pPr marL="0" indent="0" algn="l">
              <a:buFont typeface="Wingdings" panose="05000000000000000000" pitchFamily="2" charset="2"/>
              <a:buNone/>
              <a:defRPr sz="1333" b="0">
                <a:solidFill>
                  <a:schemeClr val="tx1"/>
                </a:solidFill>
              </a:defRPr>
            </a:lvl1pPr>
            <a:lvl2pPr marL="685783" indent="-228594" algn="l">
              <a:buClr>
                <a:srgbClr val="00788A"/>
              </a:buClr>
              <a:buFont typeface="Calibri" panose="020F0502020204030204" pitchFamily="34" charset="0"/>
              <a:buChar char="‒"/>
              <a:defRPr sz="1333"/>
            </a:lvl2pPr>
            <a:lvl3pPr algn="l">
              <a:buClr>
                <a:srgbClr val="C00000"/>
              </a:buClr>
              <a:defRPr sz="1333"/>
            </a:lvl3pPr>
            <a:lvl4pPr algn="l">
              <a:defRPr sz="1333"/>
            </a:lvl4pPr>
            <a:lvl5pPr algn="l">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11660936" y="6336268"/>
            <a:ext cx="425116" cy="338554"/>
          </a:xfrm>
          <a:prstGeom prst="rect">
            <a:avLst/>
          </a:prstGeom>
          <a:noFill/>
        </p:spPr>
        <p:txBody>
          <a:bodyPr wrap="none" rtlCol="0">
            <a:spAutoFit/>
          </a:bodyPr>
          <a:lstStyle/>
          <a:p>
            <a:fld id="{69FE1C53-EC00-467A-90D0-1E634E0048C1}" type="slidenum">
              <a:rPr lang="en-US" sz="1600" smtClean="0"/>
              <a:t>‹#›</a:t>
            </a:fld>
            <a:endParaRPr lang="en-US" sz="1600" dirty="0"/>
          </a:p>
        </p:txBody>
      </p:sp>
    </p:spTree>
    <p:extLst>
      <p:ext uri="{BB962C8B-B14F-4D97-AF65-F5344CB8AC3E}">
        <p14:creationId xmlns:p14="http://schemas.microsoft.com/office/powerpoint/2010/main" val="191127622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7/26/2024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344774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F019-3DFB-4AE9-AF40-3B18CC8414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09EE51-7FDA-48CA-8E17-B6CA900D0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173DA1-8FA0-4C49-8BB6-BDB3FDC6E0BD}"/>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F484C3B1-6773-4D36-B2A5-148A8C6C7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154D3-8C90-460B-8B67-40AA3086189E}"/>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3108715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7/26/2024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2726405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7/26/2024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1235129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2398452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3422644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67953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4208060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A667-70B1-4258-9FA4-A75E989124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6C3E8B-1169-45F2-A0E3-B5C31AAE9F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343CAF-52E2-4212-83AE-BFF58CA0222B}"/>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D150B5BC-2E5A-4525-991C-E6FDCD244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F8489-7209-4D98-A8E6-F4130E1C30B5}"/>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1613305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98166" y="1887986"/>
            <a:ext cx="7561277" cy="1325820"/>
          </a:xfrm>
        </p:spPr>
        <p:txBody>
          <a:bodyPr>
            <a:noAutofit/>
          </a:bodyPr>
          <a:lstStyle>
            <a:lvl1pPr algn="l">
              <a:defRPr sz="4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398166" y="3370570"/>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398166" y="4908710"/>
            <a:ext cx="5736965" cy="365125"/>
          </a:xfrm>
        </p:spPr>
        <p:txBody>
          <a:bodyPr>
            <a:normAutofit/>
          </a:bodyPr>
          <a:lstStyle>
            <a:lvl1pPr marL="0" indent="0">
              <a:buNone/>
              <a:defRPr sz="2000" b="0" i="0">
                <a:solidFill>
                  <a:srgbClr val="FFFFFF"/>
                </a:solidFill>
                <a:latin typeface="AvenirNext LT Pro Regular"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Date</a:t>
            </a:r>
          </a:p>
        </p:txBody>
      </p:sp>
      <p:pic>
        <p:nvPicPr>
          <p:cNvPr id="5" name="Picture 4">
            <a:extLst>
              <a:ext uri="{FF2B5EF4-FFF2-40B4-BE49-F238E27FC236}">
                <a16:creationId xmlns:a16="http://schemas.microsoft.com/office/drawing/2014/main" id="{32C6B820-1CB8-9C46-BF36-C9B0F6F34C74}"/>
              </a:ext>
            </a:extLst>
          </p:cNvPr>
          <p:cNvPicPr>
            <a:picLocks noChangeAspect="1"/>
          </p:cNvPicPr>
          <p:nvPr userDrawn="1"/>
        </p:nvPicPr>
        <p:blipFill>
          <a:blip r:embed="rId3"/>
          <a:stretch>
            <a:fillRect/>
          </a:stretch>
        </p:blipFill>
        <p:spPr>
          <a:xfrm>
            <a:off x="10516221" y="5883125"/>
            <a:ext cx="1407331" cy="747828"/>
          </a:xfrm>
          <a:prstGeom prst="rect">
            <a:avLst/>
          </a:prstGeom>
        </p:spPr>
      </p:pic>
    </p:spTree>
    <p:extLst>
      <p:ext uri="{BB962C8B-B14F-4D97-AF65-F5344CB8AC3E}">
        <p14:creationId xmlns:p14="http://schemas.microsoft.com/office/powerpoint/2010/main" val="4116653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98166" y="1887986"/>
            <a:ext cx="7561277" cy="1325820"/>
          </a:xfrm>
        </p:spPr>
        <p:txBody>
          <a:bodyPr>
            <a:noAutofit/>
          </a:bodyPr>
          <a:lstStyle>
            <a:lvl1pPr algn="l">
              <a:defRPr sz="4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398166" y="3370570"/>
            <a:ext cx="7561277" cy="719569"/>
          </a:xfrm>
        </p:spPr>
        <p:txBody>
          <a:bodyPr>
            <a:normAutofit/>
          </a:bodyPr>
          <a:lstStyle>
            <a:lvl1pPr marL="0" indent="0" algn="l">
              <a:buNone/>
              <a:defRPr sz="2800" b="0" i="0">
                <a:solidFill>
                  <a:srgbClr val="FFFFFF"/>
                </a:solidFill>
                <a:latin typeface="Avenir Next LT Pro" panose="020B0504020202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398166" y="4908710"/>
            <a:ext cx="5736965" cy="365125"/>
          </a:xfrm>
        </p:spPr>
        <p:txBody>
          <a:bodyPr>
            <a:normAutofit/>
          </a:bodyPr>
          <a:lstStyle>
            <a:lvl1pPr marL="0" indent="0">
              <a:buNone/>
              <a:defRPr sz="2000" b="0" i="0">
                <a:solidFill>
                  <a:srgbClr val="FFFFFF"/>
                </a:solidFill>
                <a:latin typeface="Avenir Next LT Pro" panose="020B0504020202020204" pitchFamily="34"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Date</a:t>
            </a:r>
          </a:p>
        </p:txBody>
      </p:sp>
      <p:pic>
        <p:nvPicPr>
          <p:cNvPr id="8" name="Picture 7">
            <a:extLst>
              <a:ext uri="{FF2B5EF4-FFF2-40B4-BE49-F238E27FC236}">
                <a16:creationId xmlns:a16="http://schemas.microsoft.com/office/drawing/2014/main" id="{560524B4-615D-744B-BEE5-B854EBEC6204}"/>
              </a:ext>
            </a:extLst>
          </p:cNvPr>
          <p:cNvPicPr>
            <a:picLocks noChangeAspect="1"/>
          </p:cNvPicPr>
          <p:nvPr userDrawn="1"/>
        </p:nvPicPr>
        <p:blipFill>
          <a:blip r:embed="rId3"/>
          <a:stretch>
            <a:fillRect/>
          </a:stretch>
        </p:blipFill>
        <p:spPr>
          <a:xfrm>
            <a:off x="10516221" y="5883125"/>
            <a:ext cx="1407331" cy="747828"/>
          </a:xfrm>
          <a:prstGeom prst="rect">
            <a:avLst/>
          </a:prstGeom>
        </p:spPr>
      </p:pic>
    </p:spTree>
    <p:extLst>
      <p:ext uri="{BB962C8B-B14F-4D97-AF65-F5344CB8AC3E}">
        <p14:creationId xmlns:p14="http://schemas.microsoft.com/office/powerpoint/2010/main" val="882122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5EAB6-89D6-8D4C-A66F-066C1C457DB6}"/>
              </a:ext>
            </a:extLst>
          </p:cNvPr>
          <p:cNvSpPr>
            <a:spLocks noGrp="1"/>
          </p:cNvSpPr>
          <p:nvPr>
            <p:ph type="title"/>
          </p:nvPr>
        </p:nvSpPr>
        <p:spPr>
          <a:xfrm>
            <a:off x="1" y="-1"/>
            <a:ext cx="11582401" cy="1096161"/>
          </a:xfrm>
        </p:spPr>
        <p:txBody>
          <a:bodyPr>
            <a:normAutofit/>
          </a:bodyPr>
          <a:lstStyle>
            <a:lvl1pPr algn="l">
              <a:defRPr sz="4267"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603251" y="1460500"/>
            <a:ext cx="11404191" cy="4665664"/>
          </a:xfrm>
        </p:spPr>
        <p:txBody>
          <a:bodyPr/>
          <a:lstStyle>
            <a:lvl1pPr marL="0" indent="0">
              <a:buNone/>
              <a:defRPr sz="3200" b="0" i="0">
                <a:latin typeface="Avenir Next LT Pro" panose="020B0504020202020204" pitchFamily="34" charset="77"/>
              </a:defRPr>
            </a:lvl1pPr>
            <a:lvl2pPr marL="742932" indent="-285744">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67613182-5F0A-7E4A-A0D0-977DEDDC8A84}"/>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33852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9C1AD-0E5A-4746-9260-FACBE25FB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0106BE-1E85-48FE-83F5-685F8CAE26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54AA66-2B3F-4575-9A9D-06631EB3BB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202D0A-B7B7-4AB8-9CA4-260597BFED32}"/>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6" name="Footer Placeholder 5">
            <a:extLst>
              <a:ext uri="{FF2B5EF4-FFF2-40B4-BE49-F238E27FC236}">
                <a16:creationId xmlns:a16="http://schemas.microsoft.com/office/drawing/2014/main" id="{25805584-26A0-4F55-8488-EB45E6196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241E2-2C03-49CD-8E21-154998404FDD}"/>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3517823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2450" y="3429000"/>
            <a:ext cx="10166349" cy="896992"/>
          </a:xfrm>
        </p:spPr>
        <p:txBody>
          <a:bodyPr anchor="t">
            <a:noAutofit/>
          </a:bodyPr>
          <a:lstStyle>
            <a:lvl1pPr algn="l">
              <a:defRPr sz="5333" b="1" i="0" cap="none"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ADD DIVIDER TITLE</a:t>
            </a:r>
          </a:p>
        </p:txBody>
      </p:sp>
      <p:sp>
        <p:nvSpPr>
          <p:cNvPr id="4" name="Slide Number Placeholder 5">
            <a:extLst>
              <a:ext uri="{FF2B5EF4-FFF2-40B4-BE49-F238E27FC236}">
                <a16:creationId xmlns:a16="http://schemas.microsoft.com/office/drawing/2014/main" id="{0FCCBAB9-0AC7-DA44-9D1F-06BC82342E5B}"/>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3490883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1060784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2400" cy="1084976"/>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3286875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97395" y="1"/>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4391367" y="438784"/>
            <a:ext cx="6576477" cy="5331685"/>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3127957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97395" y="1"/>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4391367" y="438784"/>
            <a:ext cx="6576477" cy="5331685"/>
          </a:xfrm>
        </p:spPr>
        <p:txBody>
          <a:bodyPr/>
          <a:lstStyle>
            <a:lvl1pPr marL="0" indent="0">
              <a:buNone/>
              <a:defRPr sz="3200" b="0" i="0">
                <a:latin typeface="Avenir Next LT Pro" panose="020B0504020202020204" pitchFamily="34" charset="77"/>
              </a:defRPr>
            </a:lvl1pPr>
            <a:lvl2pPr marL="914377" indent="-457189">
              <a:buClr>
                <a:schemeClr val="tx1"/>
              </a:buClr>
              <a:buFont typeface="Arial" panose="020B0604020202020204" pitchFamily="34" charset="0"/>
              <a:buChar char="•"/>
              <a:defRPr sz="2667" b="0" i="0">
                <a:latin typeface="Avenir Next LT Pro" panose="020B0504020202020204" pitchFamily="34" charset="77"/>
              </a:defRPr>
            </a:lvl2pPr>
            <a:lvl3pPr marL="1142971" indent="-228594">
              <a:buClr>
                <a:schemeClr val="tx1"/>
              </a:buClr>
              <a:buFont typeface="Arial" panose="020B0604020202020204" pitchFamily="34" charset="0"/>
              <a:buChar char="•"/>
              <a:defRPr sz="2400" b="0" i="0">
                <a:latin typeface="Avenir Next LT Pro" panose="020B0504020202020204" pitchFamily="34" charset="77"/>
              </a:defRPr>
            </a:lvl3pPr>
            <a:lvl4pPr>
              <a:buClr>
                <a:schemeClr val="tx1"/>
              </a:buClr>
              <a:defRPr sz="1867" b="0" i="0">
                <a:latin typeface="Avenir Next LT Pro" panose="020B0504020202020204" pitchFamily="34" charset="77"/>
              </a:defRPr>
            </a:lvl4pPr>
            <a:lvl5pPr>
              <a:buClr>
                <a:schemeClr val="tx1"/>
              </a:buClr>
              <a:defRPr sz="1867"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3748816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1"/>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3488354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6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95" y="1"/>
            <a:ext cx="3900044" cy="68580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224634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3C5E6B0-C30F-B949-80C7-5A15D6B243F7}"/>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820930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3728EB-CFE6-8941-A81C-52F7F077B3BF}"/>
              </a:ext>
            </a:extLst>
          </p:cNvPr>
          <p:cNvSpPr>
            <a:spLocks noGrp="1"/>
          </p:cNvSpPr>
          <p:nvPr>
            <p:ph type="sldNum" sz="quarter" idx="10"/>
          </p:nvPr>
        </p:nvSpPr>
        <p:spPr/>
        <p:txBody>
          <a:bodyPr/>
          <a:lstStyle/>
          <a:p>
            <a:fld id="{0C2FA08C-26E4-CA4A-8F70-5CDDC8BEA5E9}" type="slidenum">
              <a:rPr lang="en-US" smtClean="0"/>
              <a:pPr/>
              <a:t>‹#›</a:t>
            </a:fld>
            <a:endParaRPr lang="en-US"/>
          </a:p>
        </p:txBody>
      </p:sp>
    </p:spTree>
    <p:extLst>
      <p:ext uri="{BB962C8B-B14F-4D97-AF65-F5344CB8AC3E}">
        <p14:creationId xmlns:p14="http://schemas.microsoft.com/office/powerpoint/2010/main" val="3351691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01602D9-7BBF-BD4C-9466-03D4140B0DA2}"/>
              </a:ext>
            </a:extLst>
          </p:cNvPr>
          <p:cNvSpPr>
            <a:spLocks noGrp="1"/>
          </p:cNvSpPr>
          <p:nvPr>
            <p:ph type="title"/>
          </p:nvPr>
        </p:nvSpPr>
        <p:spPr>
          <a:xfrm>
            <a:off x="1341121" y="2092908"/>
            <a:ext cx="10534860" cy="1146049"/>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BA67B7F0-B361-EB48-9ED0-F07580A149F8}"/>
              </a:ext>
            </a:extLst>
          </p:cNvPr>
          <p:cNvPicPr>
            <a:picLocks noChangeAspect="1"/>
          </p:cNvPicPr>
          <p:nvPr userDrawn="1"/>
        </p:nvPicPr>
        <p:blipFill>
          <a:blip r:embed="rId3"/>
          <a:stretch>
            <a:fillRect/>
          </a:stretch>
        </p:blipFill>
        <p:spPr>
          <a:xfrm>
            <a:off x="389172" y="5939218"/>
            <a:ext cx="1407331" cy="747828"/>
          </a:xfrm>
          <a:prstGeom prst="rect">
            <a:avLst/>
          </a:prstGeom>
        </p:spPr>
      </p:pic>
      <p:sp>
        <p:nvSpPr>
          <p:cNvPr id="8" name="Slide Number Placeholder 5">
            <a:extLst>
              <a:ext uri="{FF2B5EF4-FFF2-40B4-BE49-F238E27FC236}">
                <a16:creationId xmlns:a16="http://schemas.microsoft.com/office/drawing/2014/main" id="{53989335-67C5-D441-BD69-30ABDAA4B75C}"/>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135332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3C5C3-29B4-45B0-84C4-E6BCD81D70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79E1C-1556-4657-8E59-C4594CF2A9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07DDEE-1202-445D-8F43-2DA67C7A3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482FC7-88B3-4340-9B7C-234B27852A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E80C12-5D01-429C-87FF-32EEE90DEA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18F66-80A0-4846-9B43-553138795E38}"/>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8" name="Footer Placeholder 7">
            <a:extLst>
              <a:ext uri="{FF2B5EF4-FFF2-40B4-BE49-F238E27FC236}">
                <a16:creationId xmlns:a16="http://schemas.microsoft.com/office/drawing/2014/main" id="{5242A78A-C140-4908-98F6-A16E5E39F8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72AA37-9604-4BCF-B929-FB54A0E3C680}"/>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31695036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663218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a:t>Bottom band: NCHHSTP</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80"/>
            <a:ext cx="12192000" cy="120721"/>
          </a:xfrm>
          <a:prstGeom prst="rect">
            <a:avLst/>
          </a:prstGeom>
        </p:spPr>
      </p:pic>
      <p:sp>
        <p:nvSpPr>
          <p:cNvPr id="4" name="Rectangle 3">
            <a:extLst>
              <a:ext uri="{FF2B5EF4-FFF2-40B4-BE49-F238E27FC236}">
                <a16:creationId xmlns:a16="http://schemas.microsoft.com/office/drawing/2014/main" id="{39C14C27-2394-4FE5-8687-820730B173A1}"/>
              </a:ext>
            </a:extLst>
          </p:cNvPr>
          <p:cNvSpPr/>
          <p:nvPr userDrawn="1"/>
        </p:nvSpPr>
        <p:spPr>
          <a:xfrm>
            <a:off x="-141768" y="-198474"/>
            <a:ext cx="13241080" cy="75278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00354824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chor="b">
            <a:normAutofit/>
          </a:bodyPr>
          <a:lstStyle>
            <a:lvl1pPr>
              <a:defRPr sz="32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609600" y="1357795"/>
            <a:ext cx="10972800" cy="4291197"/>
          </a:xfrm>
        </p:spPr>
        <p:txBody>
          <a:bodyPr/>
          <a:lstStyle>
            <a:lvl1pPr marL="0" indent="0">
              <a:buFont typeface="Wingdings" panose="05000000000000000000" pitchFamily="2" charset="2"/>
              <a:buNone/>
              <a:defRPr b="0">
                <a:solidFill>
                  <a:schemeClr val="tx1"/>
                </a:solidFill>
              </a:defRPr>
            </a:lvl1pPr>
            <a:lvl2pPr marL="685783" indent="-228594">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828800" y="5803961"/>
            <a:ext cx="8534400" cy="858099"/>
          </a:xfrm>
        </p:spPr>
        <p:txBody>
          <a:bodyPr anchor="t">
            <a:normAutofit/>
          </a:bodyPr>
          <a:lstStyle>
            <a:lvl1pPr marL="0" indent="0" algn="l">
              <a:buFont typeface="Wingdings" panose="05000000000000000000" pitchFamily="2" charset="2"/>
              <a:buNone/>
              <a:defRPr sz="1333" b="0">
                <a:solidFill>
                  <a:schemeClr val="tx1"/>
                </a:solidFill>
              </a:defRPr>
            </a:lvl1pPr>
            <a:lvl2pPr marL="685783" indent="-228594" algn="l">
              <a:buClr>
                <a:srgbClr val="00788A"/>
              </a:buClr>
              <a:buFont typeface="Calibri" panose="020F0502020204030204" pitchFamily="34" charset="0"/>
              <a:buChar char="‒"/>
              <a:defRPr sz="1333"/>
            </a:lvl2pPr>
            <a:lvl3pPr algn="l">
              <a:buClr>
                <a:srgbClr val="C00000"/>
              </a:buClr>
              <a:defRPr sz="1333"/>
            </a:lvl3pPr>
            <a:lvl4pPr algn="l">
              <a:defRPr sz="1333"/>
            </a:lvl4pPr>
            <a:lvl5pPr algn="l">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11660936" y="6336268"/>
            <a:ext cx="425116" cy="338554"/>
          </a:xfrm>
          <a:prstGeom prst="rect">
            <a:avLst/>
          </a:prstGeom>
          <a:noFill/>
        </p:spPr>
        <p:txBody>
          <a:bodyPr wrap="none" rtlCol="0">
            <a:spAutoFit/>
          </a:bodyPr>
          <a:lstStyle/>
          <a:p>
            <a:fld id="{69FE1C53-EC00-467A-90D0-1E634E0048C1}" type="slidenum">
              <a:rPr lang="en-US" sz="1600" smtClean="0"/>
              <a:t>‹#›</a:t>
            </a:fld>
            <a:endParaRPr lang="en-US" sz="1600" dirty="0"/>
          </a:p>
        </p:txBody>
      </p:sp>
    </p:spTree>
    <p:extLst>
      <p:ext uri="{BB962C8B-B14F-4D97-AF65-F5344CB8AC3E}">
        <p14:creationId xmlns:p14="http://schemas.microsoft.com/office/powerpoint/2010/main" val="1088204165"/>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424733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C9D9F4-29FB-4BA2-BE36-B4D7D38689B7}"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3FCD7-D31D-4634-8E02-76D5D9BBFF7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4020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C9D9F4-29FB-4BA2-BE36-B4D7D38689B7}"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3FCD7-D31D-4634-8E02-76D5D9BBFF74}" type="slidenum">
              <a:rPr lang="en-US" smtClean="0"/>
              <a:t>‹#›</a:t>
            </a:fld>
            <a:endParaRPr lang="en-US"/>
          </a:p>
        </p:txBody>
      </p:sp>
    </p:spTree>
    <p:extLst>
      <p:ext uri="{BB962C8B-B14F-4D97-AF65-F5344CB8AC3E}">
        <p14:creationId xmlns:p14="http://schemas.microsoft.com/office/powerpoint/2010/main" val="3525857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C9D9F4-29FB-4BA2-BE36-B4D7D38689B7}"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3FCD7-D31D-4634-8E02-76D5D9BBFF7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8694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C9D9F4-29FB-4BA2-BE36-B4D7D38689B7}"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3FCD7-D31D-4634-8E02-76D5D9BBFF74}" type="slidenum">
              <a:rPr lang="en-US" smtClean="0"/>
              <a:t>‹#›</a:t>
            </a:fld>
            <a:endParaRPr lang="en-US"/>
          </a:p>
        </p:txBody>
      </p:sp>
    </p:spTree>
    <p:extLst>
      <p:ext uri="{BB962C8B-B14F-4D97-AF65-F5344CB8AC3E}">
        <p14:creationId xmlns:p14="http://schemas.microsoft.com/office/powerpoint/2010/main" val="3939376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C9D9F4-29FB-4BA2-BE36-B4D7D38689B7}" type="datetimeFigureOut">
              <a:rPr lang="en-US" smtClean="0"/>
              <a:t>7/26/2024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03FCD7-D31D-4634-8E02-76D5D9BBFF74}" type="slidenum">
              <a:rPr lang="en-US" smtClean="0"/>
              <a:t>‹#›</a:t>
            </a:fld>
            <a:endParaRPr lang="en-US"/>
          </a:p>
        </p:txBody>
      </p:sp>
    </p:spTree>
    <p:extLst>
      <p:ext uri="{BB962C8B-B14F-4D97-AF65-F5344CB8AC3E}">
        <p14:creationId xmlns:p14="http://schemas.microsoft.com/office/powerpoint/2010/main" val="25628685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C9D9F4-29FB-4BA2-BE36-B4D7D38689B7}" type="datetimeFigureOut">
              <a:rPr lang="en-US" smtClean="0"/>
              <a:t>7/26/2024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03FCD7-D31D-4634-8E02-76D5D9BBFF74}" type="slidenum">
              <a:rPr lang="en-US" smtClean="0"/>
              <a:t>‹#›</a:t>
            </a:fld>
            <a:endParaRPr lang="en-US"/>
          </a:p>
        </p:txBody>
      </p:sp>
    </p:spTree>
    <p:extLst>
      <p:ext uri="{BB962C8B-B14F-4D97-AF65-F5344CB8AC3E}">
        <p14:creationId xmlns:p14="http://schemas.microsoft.com/office/powerpoint/2010/main" val="94876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3AC3-6605-40C1-A442-BCCBBF90A5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FB1B35-63EA-4E76-A6C5-C6E9C90A9886}"/>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4" name="Footer Placeholder 3">
            <a:extLst>
              <a:ext uri="{FF2B5EF4-FFF2-40B4-BE49-F238E27FC236}">
                <a16:creationId xmlns:a16="http://schemas.microsoft.com/office/drawing/2014/main" id="{4065D959-45A9-425A-AF35-37BB335265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12DA7D-B0F4-422E-B3AA-AA9DE97BE1C9}"/>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39323810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EC9D9F4-29FB-4BA2-BE36-B4D7D38689B7}" type="datetimeFigureOut">
              <a:rPr lang="en-US" smtClean="0"/>
              <a:t>7/26/2024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A03FCD7-D31D-4634-8E02-76D5D9BBFF74}" type="slidenum">
              <a:rPr lang="en-US" smtClean="0"/>
              <a:t>‹#›</a:t>
            </a:fld>
            <a:endParaRPr lang="en-US"/>
          </a:p>
        </p:txBody>
      </p:sp>
    </p:spTree>
    <p:extLst>
      <p:ext uri="{BB962C8B-B14F-4D97-AF65-F5344CB8AC3E}">
        <p14:creationId xmlns:p14="http://schemas.microsoft.com/office/powerpoint/2010/main" val="2025105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EC9D9F4-29FB-4BA2-BE36-B4D7D38689B7}" type="datetimeFigureOut">
              <a:rPr lang="en-US" smtClean="0"/>
              <a:t>7/26/2024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A03FCD7-D31D-4634-8E02-76D5D9BBFF74}" type="slidenum">
              <a:rPr lang="en-US" smtClean="0"/>
              <a:t>‹#›</a:t>
            </a:fld>
            <a:endParaRPr lang="en-US"/>
          </a:p>
        </p:txBody>
      </p:sp>
    </p:spTree>
    <p:extLst>
      <p:ext uri="{BB962C8B-B14F-4D97-AF65-F5344CB8AC3E}">
        <p14:creationId xmlns:p14="http://schemas.microsoft.com/office/powerpoint/2010/main" val="3422151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EC9D9F4-29FB-4BA2-BE36-B4D7D38689B7}"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3FCD7-D31D-4634-8E02-76D5D9BBFF74}" type="slidenum">
              <a:rPr lang="en-US" smtClean="0"/>
              <a:t>‹#›</a:t>
            </a:fld>
            <a:endParaRPr lang="en-US"/>
          </a:p>
        </p:txBody>
      </p:sp>
    </p:spTree>
    <p:extLst>
      <p:ext uri="{BB962C8B-B14F-4D97-AF65-F5344CB8AC3E}">
        <p14:creationId xmlns:p14="http://schemas.microsoft.com/office/powerpoint/2010/main" val="1147581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C9D9F4-29FB-4BA2-BE36-B4D7D38689B7}"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3FCD7-D31D-4634-8E02-76D5D9BBFF74}" type="slidenum">
              <a:rPr lang="en-US" smtClean="0"/>
              <a:t>‹#›</a:t>
            </a:fld>
            <a:endParaRPr lang="en-US"/>
          </a:p>
        </p:txBody>
      </p:sp>
    </p:spTree>
    <p:extLst>
      <p:ext uri="{BB962C8B-B14F-4D97-AF65-F5344CB8AC3E}">
        <p14:creationId xmlns:p14="http://schemas.microsoft.com/office/powerpoint/2010/main" val="964403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C9D9F4-29FB-4BA2-BE36-B4D7D38689B7}"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3FCD7-D31D-4634-8E02-76D5D9BBFF74}" type="slidenum">
              <a:rPr lang="en-US" smtClean="0"/>
              <a:t>‹#›</a:t>
            </a:fld>
            <a:endParaRPr lang="en-US"/>
          </a:p>
        </p:txBody>
      </p:sp>
    </p:spTree>
    <p:extLst>
      <p:ext uri="{BB962C8B-B14F-4D97-AF65-F5344CB8AC3E}">
        <p14:creationId xmlns:p14="http://schemas.microsoft.com/office/powerpoint/2010/main" val="180099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D1853B-1267-4B15-B9E5-25F1726392DA}"/>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3" name="Footer Placeholder 2">
            <a:extLst>
              <a:ext uri="{FF2B5EF4-FFF2-40B4-BE49-F238E27FC236}">
                <a16:creationId xmlns:a16="http://schemas.microsoft.com/office/drawing/2014/main" id="{0A02ECE6-D55E-4A0D-8EC3-5E05147ED6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7901CB-3484-4132-B694-D69B8B56A1BB}"/>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1799623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E1085-D8E9-4BF0-8AFA-FD8F86E2B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2FA523-2479-4C5F-888C-C894CFE6F1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D48E85-9589-40C8-9D1E-F84EB04A50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58CA1-025A-44ED-9982-DC3BC81FD5A9}"/>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6" name="Footer Placeholder 5">
            <a:extLst>
              <a:ext uri="{FF2B5EF4-FFF2-40B4-BE49-F238E27FC236}">
                <a16:creationId xmlns:a16="http://schemas.microsoft.com/office/drawing/2014/main" id="{BFD2B096-186A-4F9E-A2CC-5DC153805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921BA-A5C1-4039-9488-705261920453}"/>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2220709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49C8D-A5E8-4A68-939F-5ED56BB02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29D4F4-C852-4FDE-8C7E-92EEC628A0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E02A9-836B-4214-9B25-C649B6A75F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94B5E-78AA-455C-8940-E05B430297AA}"/>
              </a:ext>
            </a:extLst>
          </p:cNvPr>
          <p:cNvSpPr>
            <a:spLocks noGrp="1"/>
          </p:cNvSpPr>
          <p:nvPr>
            <p:ph type="dt" sz="half" idx="10"/>
          </p:nvPr>
        </p:nvSpPr>
        <p:spPr/>
        <p:txBody>
          <a:bodyPr/>
          <a:lstStyle/>
          <a:p>
            <a:fld id="{1FAF2D7F-FE5A-4C55-8F8E-FFE0FF308C7C}" type="datetimeFigureOut">
              <a:rPr lang="en-US" smtClean="0"/>
              <a:t>7/26/2024</a:t>
            </a:fld>
            <a:endParaRPr lang="en-US"/>
          </a:p>
        </p:txBody>
      </p:sp>
      <p:sp>
        <p:nvSpPr>
          <p:cNvPr id="6" name="Footer Placeholder 5">
            <a:extLst>
              <a:ext uri="{FF2B5EF4-FFF2-40B4-BE49-F238E27FC236}">
                <a16:creationId xmlns:a16="http://schemas.microsoft.com/office/drawing/2014/main" id="{F9BA0E85-CFFA-474C-9D14-4E5C14021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4703A-A186-4398-904C-763921EE51A3}"/>
              </a:ext>
            </a:extLst>
          </p:cNvPr>
          <p:cNvSpPr>
            <a:spLocks noGrp="1"/>
          </p:cNvSpPr>
          <p:nvPr>
            <p:ph type="sldNum" sz="quarter" idx="12"/>
          </p:nvPr>
        </p:nvSpPr>
        <p:spPr/>
        <p:txBody>
          <a:bodyPr/>
          <a:lstStyle/>
          <a:p>
            <a:fld id="{96E9D39C-A712-4A5A-9694-8EE9A5EE48A3}" type="slidenum">
              <a:rPr lang="en-US" smtClean="0"/>
              <a:t>‹#›</a:t>
            </a:fld>
            <a:endParaRPr lang="en-US"/>
          </a:p>
        </p:txBody>
      </p:sp>
    </p:spTree>
    <p:extLst>
      <p:ext uri="{BB962C8B-B14F-4D97-AF65-F5344CB8AC3E}">
        <p14:creationId xmlns:p14="http://schemas.microsoft.com/office/powerpoint/2010/main" val="596114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3.jpe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46F607-0C67-41F8-BFB6-F0E0FFECD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D07D1-E93E-40F5-85D6-38CC6B4374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DFE01-A369-4901-8322-6B1E53885A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2EF3E0DD-53C7-4D93-B63B-E52E7A7817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FA8F6F-FA9C-4390-87DB-52D3BA6C05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9D39C-A712-4A5A-9694-8EE9A5EE48A3}" type="slidenum">
              <a:rPr lang="en-US" smtClean="0"/>
              <a:t>‹#›</a:t>
            </a:fld>
            <a:endParaRPr lang="en-US"/>
          </a:p>
        </p:txBody>
      </p:sp>
    </p:spTree>
    <p:extLst>
      <p:ext uri="{BB962C8B-B14F-4D97-AF65-F5344CB8AC3E}">
        <p14:creationId xmlns:p14="http://schemas.microsoft.com/office/powerpoint/2010/main" val="1395929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46F607-0C67-41F8-BFB6-F0E0FFECD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D07D1-E93E-40F5-85D6-38CC6B4374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DFE01-A369-4901-8322-6B1E53885A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F2D7F-FE5A-4C55-8F8E-FFE0FF308C7C}" type="datetimeFigureOut">
              <a:rPr lang="en-US" smtClean="0"/>
              <a:t>7/26/2024</a:t>
            </a:fld>
            <a:endParaRPr lang="en-US"/>
          </a:p>
        </p:txBody>
      </p:sp>
      <p:sp>
        <p:nvSpPr>
          <p:cNvPr id="5" name="Footer Placeholder 4">
            <a:extLst>
              <a:ext uri="{FF2B5EF4-FFF2-40B4-BE49-F238E27FC236}">
                <a16:creationId xmlns:a16="http://schemas.microsoft.com/office/drawing/2014/main" id="{2EF3E0DD-53C7-4D93-B63B-E52E7A7817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FA8F6F-FA9C-4390-87DB-52D3BA6C05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9D39C-A712-4A5A-9694-8EE9A5EE48A3}" type="slidenum">
              <a:rPr lang="en-US" smtClean="0"/>
              <a:t>‹#›</a:t>
            </a:fld>
            <a:endParaRPr lang="en-US"/>
          </a:p>
        </p:txBody>
      </p:sp>
    </p:spTree>
    <p:extLst>
      <p:ext uri="{BB962C8B-B14F-4D97-AF65-F5344CB8AC3E}">
        <p14:creationId xmlns:p14="http://schemas.microsoft.com/office/powerpoint/2010/main" val="228006428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3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DFDD9-E08D-4C81-B20C-0A09A4E04F81}" type="datetimeFigureOut">
              <a:rPr lang="en-US" smtClean="0"/>
              <a:t>7/26/2024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20E59-B269-4201-9312-514125AC37CC}" type="slidenum">
              <a:rPr lang="en-US" smtClean="0"/>
              <a:t>‹#›</a:t>
            </a:fld>
            <a:endParaRPr lang="en-US"/>
          </a:p>
        </p:txBody>
      </p:sp>
    </p:spTree>
    <p:extLst>
      <p:ext uri="{BB962C8B-B14F-4D97-AF65-F5344CB8AC3E}">
        <p14:creationId xmlns:p14="http://schemas.microsoft.com/office/powerpoint/2010/main" val="301616038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1582400" cy="10849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5951" y="1441452"/>
            <a:ext cx="11391492" cy="4684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1446B4D3-0040-7C4D-A395-09CF69D5C115}"/>
              </a:ext>
            </a:extLst>
          </p:cNvPr>
          <p:cNvSpPr>
            <a:spLocks noGrp="1"/>
          </p:cNvSpPr>
          <p:nvPr>
            <p:ph type="sldNum" sz="quarter" idx="4"/>
          </p:nvPr>
        </p:nvSpPr>
        <p:spPr>
          <a:xfrm>
            <a:off x="11392887" y="6313133"/>
            <a:ext cx="614556" cy="366183"/>
          </a:xfrm>
          <a:prstGeom prst="rect">
            <a:avLst/>
          </a:prstGeom>
        </p:spPr>
        <p:txBody>
          <a:bodyPr vert="horz" lIns="91440" tIns="45720" rIns="91440" bIns="45720" rtlCol="0" anchor="ctr"/>
          <a:lstStyle>
            <a:lvl1pPr algn="r">
              <a:defRPr sz="1067"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a:p>
        </p:txBody>
      </p:sp>
    </p:spTree>
    <p:extLst>
      <p:ext uri="{BB962C8B-B14F-4D97-AF65-F5344CB8AC3E}">
        <p14:creationId xmlns:p14="http://schemas.microsoft.com/office/powerpoint/2010/main" val="406737881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hf hdr="0" ftr="0" dt="0"/>
  <p:txStyles>
    <p:titleStyle>
      <a:lvl1pPr algn="l" defTabSz="457189" rtl="0" eaLnBrk="1" latinLnBrk="0" hangingPunct="1">
        <a:spcBef>
          <a:spcPct val="0"/>
        </a:spcBef>
        <a:buNone/>
        <a:defRPr sz="4267" b="1"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p:titleStyle>
    <p:bodyStyle>
      <a:lvl1pPr marL="0" indent="0" algn="l" defTabSz="457189" rtl="0" eaLnBrk="1" latinLnBrk="0" hangingPunct="1">
        <a:spcBef>
          <a:spcPct val="20000"/>
        </a:spcBef>
        <a:buFont typeface="Arial"/>
        <a:buNone/>
        <a:defRPr sz="32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742932" indent="-285744" algn="l" defTabSz="457189" rtl="0" eaLnBrk="1" latinLnBrk="0" hangingPunct="1">
        <a:spcBef>
          <a:spcPct val="20000"/>
        </a:spcBef>
        <a:buClr>
          <a:schemeClr val="tx1"/>
        </a:buClr>
        <a:buFont typeface="Arial" panose="020B0604020202020204" pitchFamily="34" charset="0"/>
        <a:buChar char="•"/>
        <a:defRPr sz="2667"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1142971" indent="-228594" algn="l" defTabSz="457189" rtl="0" eaLnBrk="1" latinLnBrk="0" hangingPunct="1">
        <a:spcBef>
          <a:spcPct val="20000"/>
        </a:spcBef>
        <a:buClr>
          <a:schemeClr val="tx1"/>
        </a:buClr>
        <a:buFont typeface="Arial"/>
        <a:buChar char="•"/>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600160" indent="-228594" algn="l" defTabSz="457189" rtl="0" eaLnBrk="1" latinLnBrk="0" hangingPunct="1">
        <a:spcBef>
          <a:spcPct val="20000"/>
        </a:spcBef>
        <a:buClr>
          <a:schemeClr val="tx1"/>
        </a:buClr>
        <a:buFont typeface="Arial"/>
        <a:buChar char="–"/>
        <a:defRPr sz="1867"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2057349" indent="-228594" algn="l" defTabSz="457189" rtl="0" eaLnBrk="1" latinLnBrk="0" hangingPunct="1">
        <a:spcBef>
          <a:spcPct val="20000"/>
        </a:spcBef>
        <a:buClr>
          <a:schemeClr val="tx1"/>
        </a:buClr>
        <a:buFont typeface="Arial"/>
        <a:buChar char="»"/>
        <a:defRPr sz="1867"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EC9D9F4-29FB-4BA2-BE36-B4D7D38689B7}" type="datetimeFigureOut">
              <a:rPr lang="en-US" smtClean="0"/>
              <a:t>7/26/2024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A03FCD7-D31D-4634-8E02-76D5D9BBFF7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12313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26.png"/><Relationship Id="rId5" Type="http://schemas.openxmlformats.org/officeDocument/2006/relationships/hyperlink" Target="http://dx.doi.org/10.15585/mmwr.mm7203a3"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27.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3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7.emf"/><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4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chrome-extension://efaidnbmnnnibpcajpcglclefindmkaj/https:/www.ihs.gov/sites/nptc/themes/responsive2017/display_objects/documents/guidance/NPTC-Formulary-Brief-DoxyPEP.pdf" TargetMode="Externa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5.jpe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sv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image" Target="../media/image51.svg"/><Relationship Id="rId4" Type="http://schemas.openxmlformats.org/officeDocument/2006/relationships/image" Target="../media/image17.png"/><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4.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58.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5.jpeg"/><Relationship Id="rId7"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5.jpeg"/><Relationship Id="rId7"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6.png"/><Relationship Id="rId10" Type="http://schemas.openxmlformats.org/officeDocument/2006/relationships/image" Target="../media/image62.svg"/><Relationship Id="rId4" Type="http://schemas.openxmlformats.org/officeDocument/2006/relationships/image" Target="../media/image17.png"/><Relationship Id="rId9"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5.jpeg"/><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5.jpeg"/><Relationship Id="rId7"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eg"/><Relationship Id="rId7"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image" Target="../media/image17.png"/><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image" Target="../media/image61.png"/><Relationship Id="rId3" Type="http://schemas.openxmlformats.org/officeDocument/2006/relationships/image" Target="../media/image15.jpeg"/><Relationship Id="rId7" Type="http://schemas.openxmlformats.org/officeDocument/2006/relationships/image" Target="../media/image75.png"/><Relationship Id="rId12" Type="http://schemas.openxmlformats.org/officeDocument/2006/relationships/image" Target="../media/image84.svg"/><Relationship Id="rId17" Type="http://schemas.openxmlformats.org/officeDocument/2006/relationships/image" Target="../media/image58.png"/><Relationship Id="rId2" Type="http://schemas.openxmlformats.org/officeDocument/2006/relationships/notesSlide" Target="../notesSlides/notesSlide48.xml"/><Relationship Id="rId16" Type="http://schemas.openxmlformats.org/officeDocument/2006/relationships/image" Target="../media/image88.sv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1.png"/><Relationship Id="rId10" Type="http://schemas.openxmlformats.org/officeDocument/2006/relationships/image" Target="../media/image78.png"/><Relationship Id="rId4" Type="http://schemas.openxmlformats.org/officeDocument/2006/relationships/image" Target="../media/image17.png"/><Relationship Id="rId9" Type="http://schemas.openxmlformats.org/officeDocument/2006/relationships/image" Target="../media/image77.png"/><Relationship Id="rId14" Type="http://schemas.openxmlformats.org/officeDocument/2006/relationships/image" Target="../media/image86.svg"/></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5.jpeg"/><Relationship Id="rId7"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7.png"/><Relationship Id="rId9"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5.jpeg"/><Relationship Id="rId7"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9.svg"/><Relationship Id="rId4" Type="http://schemas.openxmlformats.org/officeDocument/2006/relationships/image" Target="../media/image17.png"/><Relationship Id="rId9"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hyperlink" Target="https://www.surveymonkey.com/r/RM3CRQG" TargetMode="Externa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jpe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mailto:aedwards@npaihb.org" TargetMode="External"/><Relationship Id="rId5" Type="http://schemas.openxmlformats.org/officeDocument/2006/relationships/hyperlink" Target="mailto:ahoover@npaihb.org" TargetMode="External"/><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r="-2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8B68-EF7C-4F61-A6F1-FEEFCA178EDC}"/>
              </a:ext>
            </a:extLst>
          </p:cNvPr>
          <p:cNvSpPr>
            <a:spLocks noGrp="1"/>
          </p:cNvSpPr>
          <p:nvPr>
            <p:ph type="ctrTitle"/>
          </p:nvPr>
        </p:nvSpPr>
        <p:spPr>
          <a:xfrm>
            <a:off x="350874" y="794479"/>
            <a:ext cx="11461898" cy="2895019"/>
          </a:xfrm>
        </p:spPr>
        <p:txBody>
          <a:bodyPr>
            <a:noAutofit/>
          </a:bodyPr>
          <a:lstStyle/>
          <a:p>
            <a:r>
              <a:rPr lang="en-US" b="1" dirty="0">
                <a:solidFill>
                  <a:schemeClr val="bg1"/>
                </a:solidFill>
                <a:latin typeface="Calibri" panose="020F0502020204030204" pitchFamily="34" charset="0"/>
                <a:cs typeface="Calibri" panose="020F0502020204030204" pitchFamily="34" charset="0"/>
              </a:rPr>
              <a:t>Addressing the Syndemic: Comprehensive Syndemic Facility Assessments</a:t>
            </a:r>
            <a:br>
              <a:rPr lang="en-US"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(with a bonus syphilis overview)</a:t>
            </a:r>
            <a:endParaRPr lang="en-US" b="1" dirty="0">
              <a:solidFill>
                <a:schemeClr val="bg1"/>
              </a:solidFill>
              <a:latin typeface="Segoe UI" panose="020B0502040204020203" pitchFamily="34" charset="0"/>
              <a:cs typeface="Segoe UI" panose="020B0502040204020203" pitchFamily="34" charset="0"/>
            </a:endParaRPr>
          </a:p>
        </p:txBody>
      </p:sp>
      <p:pic>
        <p:nvPicPr>
          <p:cNvPr id="11" name="Picture 10" descr="Text&#10;&#10;Description automatically generated">
            <a:extLst>
              <a:ext uri="{FF2B5EF4-FFF2-40B4-BE49-F238E27FC236}">
                <a16:creationId xmlns:a16="http://schemas.microsoft.com/office/drawing/2014/main" id="{17E4F5E9-764A-4055-8DA6-5D306586082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18633" y="5877848"/>
            <a:ext cx="4269403" cy="980152"/>
          </a:xfrm>
          <a:prstGeom prst="rect">
            <a:avLst/>
          </a:prstGeom>
        </p:spPr>
      </p:pic>
      <p:sp>
        <p:nvSpPr>
          <p:cNvPr id="5" name="Subtitle 2">
            <a:extLst>
              <a:ext uri="{FF2B5EF4-FFF2-40B4-BE49-F238E27FC236}">
                <a16:creationId xmlns:a16="http://schemas.microsoft.com/office/drawing/2014/main" id="{E5E30D72-7281-490E-BE50-066480688A52}"/>
              </a:ext>
            </a:extLst>
          </p:cNvPr>
          <p:cNvSpPr>
            <a:spLocks noGrp="1"/>
          </p:cNvSpPr>
          <p:nvPr>
            <p:ph type="subTitle" idx="1"/>
          </p:nvPr>
        </p:nvSpPr>
        <p:spPr>
          <a:xfrm>
            <a:off x="1356189" y="3937039"/>
            <a:ext cx="9291527" cy="1655762"/>
          </a:xfrm>
        </p:spPr>
        <p:txBody>
          <a:bodyPr vert="horz" lIns="91440" tIns="45720" rIns="91440" bIns="45720" rtlCol="0" anchor="t">
            <a:normAutofit fontScale="92500" lnSpcReduction="10000"/>
          </a:bodyPr>
          <a:lstStyle/>
          <a:p>
            <a:r>
              <a:rPr lang="en-US" dirty="0">
                <a:solidFill>
                  <a:schemeClr val="bg1"/>
                </a:solidFill>
              </a:rPr>
              <a:t>Ashley Hoover, MPH </a:t>
            </a:r>
          </a:p>
          <a:p>
            <a:r>
              <a:rPr lang="en-US" dirty="0">
                <a:solidFill>
                  <a:schemeClr val="bg1"/>
                </a:solidFill>
              </a:rPr>
              <a:t>Northwest Portland Area Indian Health Board (NPAIHB)</a:t>
            </a:r>
          </a:p>
          <a:p>
            <a:r>
              <a:rPr lang="en-US" dirty="0">
                <a:solidFill>
                  <a:schemeClr val="bg1"/>
                </a:solidFill>
              </a:rPr>
              <a:t>Indian Country ECHO Ending the Syndemic: Fentanyl + OUD Training</a:t>
            </a:r>
          </a:p>
          <a:p>
            <a:r>
              <a:rPr lang="en-US" dirty="0">
                <a:solidFill>
                  <a:schemeClr val="bg1"/>
                </a:solidFill>
                <a:cs typeface="Segoe UI"/>
              </a:rPr>
              <a:t>July 26, 2024</a:t>
            </a:r>
          </a:p>
        </p:txBody>
      </p:sp>
      <p:cxnSp>
        <p:nvCxnSpPr>
          <p:cNvPr id="4" name="Straight Connector 3">
            <a:extLst>
              <a:ext uri="{FF2B5EF4-FFF2-40B4-BE49-F238E27FC236}">
                <a16:creationId xmlns:a16="http://schemas.microsoft.com/office/drawing/2014/main" id="{E26A1017-78A2-4F84-B127-1C8DFA513200}"/>
              </a:ext>
            </a:extLst>
          </p:cNvPr>
          <p:cNvCxnSpPr>
            <a:cxnSpLocks/>
          </p:cNvCxnSpPr>
          <p:nvPr/>
        </p:nvCxnSpPr>
        <p:spPr>
          <a:xfrm>
            <a:off x="1356189" y="3689498"/>
            <a:ext cx="890423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325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3924679" y="2126061"/>
            <a:ext cx="2042240" cy="1328469"/>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Rash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Mucocutaneous lesions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Lymphadenopathy</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Rectangle 11"/>
          <p:cNvSpPr/>
          <p:nvPr/>
        </p:nvSpPr>
        <p:spPr>
          <a:xfrm>
            <a:off x="3924679" y="1609311"/>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Secondary</a:t>
            </a:r>
          </a:p>
        </p:txBody>
      </p:sp>
      <p:sp>
        <p:nvSpPr>
          <p:cNvPr id="8" name="Rectangle 7"/>
          <p:cNvSpPr/>
          <p:nvPr/>
        </p:nvSpPr>
        <p:spPr>
          <a:xfrm>
            <a:off x="1645823" y="2126060"/>
            <a:ext cx="2030764" cy="1328468"/>
          </a:xfrm>
          <a:prstGeom prst="rect">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Painless ulcer or chancre</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1645823" y="1609311"/>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Primary</a:t>
            </a:r>
          </a:p>
        </p:txBody>
      </p:sp>
      <p:sp>
        <p:nvSpPr>
          <p:cNvPr id="10" name="TextBox 9">
            <a:extLst>
              <a:ext uri="{FF2B5EF4-FFF2-40B4-BE49-F238E27FC236}">
                <a16:creationId xmlns:a16="http://schemas.microsoft.com/office/drawing/2014/main" id="{3E710F0C-BC62-4DDD-B7BB-4C385C71949A}"/>
              </a:ext>
            </a:extLst>
          </p:cNvPr>
          <p:cNvSpPr txBox="1"/>
          <p:nvPr/>
        </p:nvSpPr>
        <p:spPr>
          <a:xfrm>
            <a:off x="6210443" y="2110679"/>
            <a:ext cx="2042240" cy="616521"/>
          </a:xfrm>
          <a:prstGeom prst="rect">
            <a:avLst/>
          </a:prstGeom>
          <a:solidFill>
            <a:srgbClr val="E6CD9A"/>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NO SYMPTOMS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673C96CD-345B-4C47-BFAD-8EDFDEA89E1A}"/>
              </a:ext>
            </a:extLst>
          </p:cNvPr>
          <p:cNvSpPr/>
          <p:nvPr/>
        </p:nvSpPr>
        <p:spPr>
          <a:xfrm>
            <a:off x="6210443" y="1598550"/>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Latent</a:t>
            </a:r>
          </a:p>
        </p:txBody>
      </p:sp>
      <p:sp>
        <p:nvSpPr>
          <p:cNvPr id="14" name="TextBox 13">
            <a:extLst>
              <a:ext uri="{FF2B5EF4-FFF2-40B4-BE49-F238E27FC236}">
                <a16:creationId xmlns:a16="http://schemas.microsoft.com/office/drawing/2014/main" id="{2EAD02FB-DAF3-45CD-868B-6593953FA915}"/>
              </a:ext>
            </a:extLst>
          </p:cNvPr>
          <p:cNvSpPr txBox="1"/>
          <p:nvPr/>
        </p:nvSpPr>
        <p:spPr>
          <a:xfrm>
            <a:off x="6231813" y="2847963"/>
            <a:ext cx="2247668" cy="1200329"/>
          </a:xfrm>
          <a:prstGeom prst="rect">
            <a:avLst/>
          </a:prstGeom>
          <a:solidFill>
            <a:schemeClr val="bg2">
              <a:lumMod val="95000"/>
            </a:schemeClr>
          </a:solidFill>
          <a:ln>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EARLY LATENT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&lt;=1 year since infection</a:t>
            </a:r>
          </a:p>
        </p:txBody>
      </p:sp>
      <p:sp>
        <p:nvSpPr>
          <p:cNvPr id="15" name="TextBox 14">
            <a:extLst>
              <a:ext uri="{FF2B5EF4-FFF2-40B4-BE49-F238E27FC236}">
                <a16:creationId xmlns:a16="http://schemas.microsoft.com/office/drawing/2014/main" id="{6BC9B434-6A94-41B0-8158-B83984E8D7D6}"/>
              </a:ext>
            </a:extLst>
          </p:cNvPr>
          <p:cNvSpPr txBox="1"/>
          <p:nvPr/>
        </p:nvSpPr>
        <p:spPr>
          <a:xfrm>
            <a:off x="8522145" y="2847963"/>
            <a:ext cx="2247668" cy="1200329"/>
          </a:xfrm>
          <a:prstGeom prst="rect">
            <a:avLst/>
          </a:prstGeom>
          <a:solidFill>
            <a:schemeClr val="bg2">
              <a:lumMod val="95000"/>
            </a:schemeClr>
          </a:solidFill>
          <a:ln>
            <a:solidFill>
              <a:srgbClr val="00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LATE LATENT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&gt;1 year since infection</a:t>
            </a:r>
          </a:p>
        </p:txBody>
      </p:sp>
      <p:sp>
        <p:nvSpPr>
          <p:cNvPr id="16" name="Right Arrow 5">
            <a:extLst>
              <a:ext uri="{FF2B5EF4-FFF2-40B4-BE49-F238E27FC236}">
                <a16:creationId xmlns:a16="http://schemas.microsoft.com/office/drawing/2014/main" id="{6DAF0195-D832-4DD4-A805-C1FF67E92293}"/>
              </a:ext>
            </a:extLst>
          </p:cNvPr>
          <p:cNvSpPr/>
          <p:nvPr/>
        </p:nvSpPr>
        <p:spPr>
          <a:xfrm rot="5400000">
            <a:off x="1423626" y="3900308"/>
            <a:ext cx="1240972" cy="367772"/>
          </a:xfrm>
          <a:prstGeom prst="right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7" name="Right Arrow 7">
            <a:extLst>
              <a:ext uri="{FF2B5EF4-FFF2-40B4-BE49-F238E27FC236}">
                <a16:creationId xmlns:a16="http://schemas.microsoft.com/office/drawing/2014/main" id="{BC2B3EC8-7CA6-48B5-A0AC-9BAAB69CEA33}"/>
              </a:ext>
            </a:extLst>
          </p:cNvPr>
          <p:cNvSpPr/>
          <p:nvPr/>
        </p:nvSpPr>
        <p:spPr>
          <a:xfrm rot="5400000">
            <a:off x="3767191" y="3900309"/>
            <a:ext cx="1240971" cy="367772"/>
          </a:xfrm>
          <a:prstGeom prst="right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8" name="Right Arrow 8">
            <a:extLst>
              <a:ext uri="{FF2B5EF4-FFF2-40B4-BE49-F238E27FC236}">
                <a16:creationId xmlns:a16="http://schemas.microsoft.com/office/drawing/2014/main" id="{AA50BE73-8E9E-4363-A146-94A82DFE97FA}"/>
              </a:ext>
            </a:extLst>
          </p:cNvPr>
          <p:cNvSpPr/>
          <p:nvPr/>
        </p:nvSpPr>
        <p:spPr>
          <a:xfrm rot="5400000">
            <a:off x="6299691" y="4187519"/>
            <a:ext cx="646228" cy="367772"/>
          </a:xfrm>
          <a:prstGeom prst="right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9" name="Rectangle 18">
            <a:extLst>
              <a:ext uri="{FF2B5EF4-FFF2-40B4-BE49-F238E27FC236}">
                <a16:creationId xmlns:a16="http://schemas.microsoft.com/office/drawing/2014/main" id="{8B1CBAA2-25CE-443B-907E-7B0EC4AE0ACD}"/>
              </a:ext>
            </a:extLst>
          </p:cNvPr>
          <p:cNvSpPr/>
          <p:nvPr/>
        </p:nvSpPr>
        <p:spPr>
          <a:xfrm>
            <a:off x="1869037" y="4741348"/>
            <a:ext cx="4944139" cy="1506805"/>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20" name="TextBox 19">
            <a:extLst>
              <a:ext uri="{FF2B5EF4-FFF2-40B4-BE49-F238E27FC236}">
                <a16:creationId xmlns:a16="http://schemas.microsoft.com/office/drawing/2014/main" id="{768D76B3-1111-48F3-984C-DF56C03D737F}"/>
              </a:ext>
            </a:extLst>
          </p:cNvPr>
          <p:cNvSpPr txBox="1"/>
          <p:nvPr/>
        </p:nvSpPr>
        <p:spPr>
          <a:xfrm>
            <a:off x="2260085" y="4740049"/>
            <a:ext cx="3985866" cy="150810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666E"/>
                </a:solidFill>
                <a:effectLst/>
                <a:uLnTx/>
                <a:uFillTx/>
                <a:latin typeface="Calibri" panose="020F0502020204030204" pitchFamily="34" charset="0"/>
                <a:ea typeface="+mn-ea"/>
                <a:cs typeface="+mn-cs"/>
              </a:rPr>
              <a:t>EARLY SYPHILIS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 b="1" i="0" u="none" strike="noStrike" kern="1200" cap="none" spc="0" normalizeH="0" baseline="0" noProof="0" dirty="0">
              <a:ln>
                <a:noFill/>
              </a:ln>
              <a:solidFill>
                <a:srgbClr val="00666E"/>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666E"/>
                </a:solidFill>
                <a:effectLst/>
                <a:uLnTx/>
                <a:uFillTx/>
                <a:latin typeface="Calibri" panose="020F0502020204030204" pitchFamily="34" charset="0"/>
                <a:ea typeface="+mn-ea"/>
                <a:cs typeface="+mn-cs"/>
              </a:rPr>
              <a:t>Primary, Secondary, or Early Latent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666E"/>
                </a:solidFill>
                <a:effectLst/>
                <a:uLnTx/>
                <a:uFillTx/>
                <a:latin typeface="Calibri" panose="020F0502020204030204" pitchFamily="34" charset="0"/>
                <a:ea typeface="+mn-ea"/>
                <a:cs typeface="+mn-cs"/>
              </a:rPr>
              <a:t>(greatest potential for </a:t>
            </a:r>
            <a:br>
              <a:rPr kumimoji="0" lang="en-US" sz="2000" b="1" i="0" u="none" strike="noStrike" kern="1200" cap="none" spc="0" normalizeH="0" baseline="0" noProof="0" dirty="0">
                <a:ln>
                  <a:noFill/>
                </a:ln>
                <a:solidFill>
                  <a:srgbClr val="00666E"/>
                </a:solidFill>
                <a:effectLst/>
                <a:uLnTx/>
                <a:uFillTx/>
                <a:latin typeface="Calibri" panose="020F0502020204030204" pitchFamily="34" charset="0"/>
                <a:ea typeface="+mn-ea"/>
                <a:cs typeface="+mn-cs"/>
              </a:rPr>
            </a:br>
            <a:r>
              <a:rPr kumimoji="0" lang="en-US" sz="2000" b="1" i="0" u="none" strike="noStrike" kern="1200" cap="none" spc="0" normalizeH="0" baseline="0" noProof="0" dirty="0">
                <a:ln>
                  <a:noFill/>
                </a:ln>
                <a:solidFill>
                  <a:srgbClr val="00666E"/>
                </a:solidFill>
                <a:effectLst/>
                <a:uLnTx/>
                <a:uFillTx/>
                <a:latin typeface="Calibri" panose="020F0502020204030204" pitchFamily="34" charset="0"/>
                <a:ea typeface="+mn-ea"/>
                <a:cs typeface="+mn-cs"/>
              </a:rPr>
              <a:t>transmission in pregnancy)</a:t>
            </a:r>
          </a:p>
        </p:txBody>
      </p:sp>
      <p:sp>
        <p:nvSpPr>
          <p:cNvPr id="2" name="Title 1">
            <a:extLst>
              <a:ext uri="{FF2B5EF4-FFF2-40B4-BE49-F238E27FC236}">
                <a16:creationId xmlns:a16="http://schemas.microsoft.com/office/drawing/2014/main" id="{1EABE005-D7B3-1C37-7D2F-7D7F061180C8}"/>
              </a:ext>
            </a:extLst>
          </p:cNvPr>
          <p:cNvSpPr txBox="1">
            <a:spLocks/>
          </p:cNvSpPr>
          <p:nvPr/>
        </p:nvSpPr>
        <p:spPr>
          <a:xfrm>
            <a:off x="0" y="-115552"/>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B5C5D2">
                    <a:lumMod val="20000"/>
                    <a:lumOff val="80000"/>
                  </a:srgbClr>
                </a:solidFill>
                <a:effectLst/>
                <a:uLnTx/>
                <a:uFillTx/>
                <a:latin typeface="Calibri" panose="020F0502020204030204" pitchFamily="34" charset="0"/>
                <a:ea typeface="Calibri" panose="020F0502020204030204" pitchFamily="34" charset="0"/>
                <a:cs typeface="Calibri" panose="020F0502020204030204" pitchFamily="34" charset="0"/>
              </a:rPr>
              <a:t>Clinical Stages</a:t>
            </a:r>
          </a:p>
        </p:txBody>
      </p:sp>
      <p:pic>
        <p:nvPicPr>
          <p:cNvPr id="3" name="Picture 2" descr="Text&#10;&#10;Description automatically generated">
            <a:extLst>
              <a:ext uri="{FF2B5EF4-FFF2-40B4-BE49-F238E27FC236}">
                <a16:creationId xmlns:a16="http://schemas.microsoft.com/office/drawing/2014/main" id="{9A02F185-37CF-E28C-D353-9F680D5494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4" name="Straight Connector 3">
            <a:extLst>
              <a:ext uri="{FF2B5EF4-FFF2-40B4-BE49-F238E27FC236}">
                <a16:creationId xmlns:a16="http://schemas.microsoft.com/office/drawing/2014/main" id="{95026B75-515F-E5C3-76C6-604F9DA79529}"/>
              </a:ext>
            </a:extLst>
          </p:cNvPr>
          <p:cNvCxnSpPr>
            <a:cxnSpLocks/>
          </p:cNvCxnSpPr>
          <p:nvPr/>
        </p:nvCxnSpPr>
        <p:spPr>
          <a:xfrm>
            <a:off x="8556848" y="280046"/>
            <a:ext cx="0" cy="1045535"/>
          </a:xfrm>
          <a:prstGeom prst="line">
            <a:avLst/>
          </a:prstGeom>
          <a:ln>
            <a:solidFill>
              <a:schemeClr val="accent4">
                <a:lumMod val="20000"/>
                <a:lumOff val="80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03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D7D003-344D-47D5-BC6F-DD3B812541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1051" y="-235519"/>
            <a:ext cx="13507452" cy="8955601"/>
          </a:xfrm>
          <a:prstGeom prst="rect">
            <a:avLst/>
          </a:prstGeom>
        </p:spPr>
      </p:pic>
      <p:sp>
        <p:nvSpPr>
          <p:cNvPr id="2" name="Title 1">
            <a:extLst>
              <a:ext uri="{FF2B5EF4-FFF2-40B4-BE49-F238E27FC236}">
                <a16:creationId xmlns:a16="http://schemas.microsoft.com/office/drawing/2014/main" id="{8CBF10F8-20E5-4C7D-B98F-155AE0446E75}"/>
              </a:ext>
            </a:extLst>
          </p:cNvPr>
          <p:cNvSpPr>
            <a:spLocks noGrp="1"/>
          </p:cNvSpPr>
          <p:nvPr>
            <p:ph type="title"/>
          </p:nvPr>
        </p:nvSpPr>
        <p:spPr/>
        <p:txBody>
          <a:bodyPr/>
          <a:lstStyle/>
          <a:p>
            <a:r>
              <a:rPr lang="en-US" sz="4800" dirty="0">
                <a:solidFill>
                  <a:schemeClr val="accent4">
                    <a:lumMod val="20000"/>
                    <a:lumOff val="80000"/>
                  </a:schemeClr>
                </a:solidFill>
              </a:rPr>
              <a:t>Congenital syphilis (CS)</a:t>
            </a:r>
          </a:p>
        </p:txBody>
      </p:sp>
    </p:spTree>
    <p:extLst>
      <p:ext uri="{BB962C8B-B14F-4D97-AF65-F5344CB8AC3E}">
        <p14:creationId xmlns:p14="http://schemas.microsoft.com/office/powerpoint/2010/main" val="47992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28F9A04-1215-48AF-9483-358DDF38F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152"/>
            <a:ext cx="12192000" cy="7985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A743FDD2-12B6-479A-8ED7-F2D33BBFD626}"/>
              </a:ext>
            </a:extLst>
          </p:cNvPr>
          <p:cNvSpPr>
            <a:spLocks noGrp="1"/>
          </p:cNvSpPr>
          <p:nvPr>
            <p:ph type="body" sz="quarter" idx="10"/>
          </p:nvPr>
        </p:nvSpPr>
        <p:spPr>
          <a:xfrm>
            <a:off x="0" y="3596640"/>
            <a:ext cx="12192000" cy="2779776"/>
          </a:xfrm>
          <a:solidFill>
            <a:schemeClr val="accent4">
              <a:lumMod val="20000"/>
              <a:lumOff val="80000"/>
              <a:alpha val="76000"/>
            </a:schemeClr>
          </a:solidFill>
        </p:spPr>
        <p:txBody>
          <a:bodyPr>
            <a:normAutofit lnSpcReduction="10000"/>
          </a:bodyPr>
          <a:lstStyle/>
          <a:p>
            <a:pPr marL="0" indent="0">
              <a:buNone/>
            </a:pPr>
            <a:r>
              <a:rPr lang="en-US" i="0" dirty="0">
                <a:solidFill>
                  <a:srgbClr val="00666E"/>
                </a:solidFill>
                <a:effectLst/>
                <a:latin typeface="nyt-imperial"/>
              </a:rPr>
              <a:t>“When women who are engaging in substance abuse become pregnant, they frequently avoid prenatal care for fear of being drug-tested and potentially losing custody of the child. That means many of them aren’t tested for syphilis and don’t receive the treatment that would prevent their baby from getting it.”</a:t>
            </a:r>
            <a:endParaRPr lang="en-US" dirty="0">
              <a:solidFill>
                <a:srgbClr val="00666E"/>
              </a:solidFill>
            </a:endParaRPr>
          </a:p>
        </p:txBody>
      </p:sp>
      <p:pic>
        <p:nvPicPr>
          <p:cNvPr id="6" name="Picture 5">
            <a:extLst>
              <a:ext uri="{FF2B5EF4-FFF2-40B4-BE49-F238E27FC236}">
                <a16:creationId xmlns:a16="http://schemas.microsoft.com/office/drawing/2014/main" id="{E356BEEF-481A-4BC5-BDBD-6980D6A1BB50}"/>
              </a:ext>
            </a:extLst>
          </p:cNvPr>
          <p:cNvPicPr>
            <a:picLocks noChangeAspect="1"/>
          </p:cNvPicPr>
          <p:nvPr/>
        </p:nvPicPr>
        <p:blipFill>
          <a:blip r:embed="rId4"/>
          <a:stretch>
            <a:fillRect/>
          </a:stretch>
        </p:blipFill>
        <p:spPr>
          <a:xfrm>
            <a:off x="176784" y="663511"/>
            <a:ext cx="6048375" cy="1800225"/>
          </a:xfrm>
          <a:prstGeom prst="rect">
            <a:avLst/>
          </a:prstGeom>
        </p:spPr>
      </p:pic>
    </p:spTree>
    <p:extLst>
      <p:ext uri="{BB962C8B-B14F-4D97-AF65-F5344CB8AC3E}">
        <p14:creationId xmlns:p14="http://schemas.microsoft.com/office/powerpoint/2010/main" val="311713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55053-7E18-D698-8ED9-02464769BC0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DB462E8-6B3B-9323-9ADB-37D659FF090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B5C5D2">
                    <a:lumMod val="20000"/>
                    <a:lumOff val="80000"/>
                  </a:srgbClr>
                </a:solidFill>
                <a:latin typeface="Calibri" panose="020F0502020204030204" pitchFamily="34" charset="0"/>
                <a:ea typeface="Calibri" panose="020F0502020204030204" pitchFamily="34" charset="0"/>
                <a:cs typeface="Calibri" panose="020F0502020204030204" pitchFamily="34" charset="0"/>
              </a:rPr>
              <a:t>Intersecting epidemics: </a:t>
            </a:r>
          </a:p>
          <a:p>
            <a:r>
              <a:rPr lang="en-US" b="1" dirty="0">
                <a:solidFill>
                  <a:srgbClr val="B5C5D2">
                    <a:lumMod val="20000"/>
                    <a:lumOff val="80000"/>
                  </a:srgbClr>
                </a:solidFill>
                <a:latin typeface="Calibri" panose="020F0502020204030204" pitchFamily="34" charset="0"/>
                <a:ea typeface="Calibri" panose="020F0502020204030204" pitchFamily="34" charset="0"/>
                <a:cs typeface="Calibri" panose="020F0502020204030204" pitchFamily="34" charset="0"/>
              </a:rPr>
              <a:t>substance use and syphilis</a:t>
            </a:r>
          </a:p>
        </p:txBody>
      </p:sp>
      <p:pic>
        <p:nvPicPr>
          <p:cNvPr id="5" name="Picture 4" descr="Text&#10;&#10;Description automatically generated">
            <a:extLst>
              <a:ext uri="{FF2B5EF4-FFF2-40B4-BE49-F238E27FC236}">
                <a16:creationId xmlns:a16="http://schemas.microsoft.com/office/drawing/2014/main" id="{656D6EC7-13D9-7C04-B07A-5CBD63A828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graphicFrame>
        <p:nvGraphicFramePr>
          <p:cNvPr id="4" name="Table 4">
            <a:extLst>
              <a:ext uri="{FF2B5EF4-FFF2-40B4-BE49-F238E27FC236}">
                <a16:creationId xmlns:a16="http://schemas.microsoft.com/office/drawing/2014/main" id="{F906970A-7987-5856-CC90-4AFF44042CD0}"/>
              </a:ext>
            </a:extLst>
          </p:cNvPr>
          <p:cNvGraphicFramePr>
            <a:graphicFrameLocks noGrp="1"/>
          </p:cNvGraphicFramePr>
          <p:nvPr>
            <p:extLst>
              <p:ext uri="{D42A27DB-BD31-4B8C-83A1-F6EECF244321}">
                <p14:modId xmlns:p14="http://schemas.microsoft.com/office/powerpoint/2010/main" val="1683265993"/>
              </p:ext>
            </p:extLst>
          </p:nvPr>
        </p:nvGraphicFramePr>
        <p:xfrm>
          <a:off x="1111486" y="3252741"/>
          <a:ext cx="8748784" cy="2357945"/>
        </p:xfrm>
        <a:graphic>
          <a:graphicData uri="http://schemas.openxmlformats.org/drawingml/2006/table">
            <a:tbl>
              <a:tblPr firstRow="1" bandRow="1">
                <a:tableStyleId>{D27102A9-8310-4765-A935-A1911B00CA55}</a:tableStyleId>
              </a:tblPr>
              <a:tblGrid>
                <a:gridCol w="4374392">
                  <a:extLst>
                    <a:ext uri="{9D8B030D-6E8A-4147-A177-3AD203B41FA5}">
                      <a16:colId xmlns:a16="http://schemas.microsoft.com/office/drawing/2014/main" val="2121638343"/>
                    </a:ext>
                  </a:extLst>
                </a:gridCol>
                <a:gridCol w="4374392">
                  <a:extLst>
                    <a:ext uri="{9D8B030D-6E8A-4147-A177-3AD203B41FA5}">
                      <a16:colId xmlns:a16="http://schemas.microsoft.com/office/drawing/2014/main" val="776551412"/>
                    </a:ext>
                  </a:extLst>
                </a:gridCol>
              </a:tblGrid>
              <a:tr h="471589">
                <a:tc>
                  <a:txBody>
                    <a:bodyPr/>
                    <a:lstStyle/>
                    <a:p>
                      <a:r>
                        <a:rPr lang="en-US" b="1" dirty="0">
                          <a:solidFill>
                            <a:schemeClr val="bg2"/>
                          </a:solidFill>
                        </a:rPr>
                        <a:t> </a:t>
                      </a:r>
                      <a:endParaRPr lang="en-US" b="1" dirty="0">
                        <a:solidFill>
                          <a:schemeClr val="bg2"/>
                        </a:solidFill>
                        <a:latin typeface="+mj-lt"/>
                      </a:endParaRPr>
                    </a:p>
                  </a:txBody>
                  <a:tcPr/>
                </a:tc>
                <a:tc>
                  <a:txBody>
                    <a:bodyPr/>
                    <a:lstStyle/>
                    <a:p>
                      <a:pPr algn="ctr"/>
                      <a:r>
                        <a:rPr lang="en-US" b="1" dirty="0">
                          <a:solidFill>
                            <a:schemeClr val="accent1">
                              <a:lumMod val="75000"/>
                            </a:schemeClr>
                          </a:solidFill>
                        </a:rPr>
                        <a:t>Adjusted Prevalence Ratio</a:t>
                      </a:r>
                      <a:endParaRPr lang="en-US" b="1" dirty="0">
                        <a:solidFill>
                          <a:schemeClr val="accent1">
                            <a:lumMod val="75000"/>
                          </a:schemeClr>
                        </a:solidFill>
                        <a:latin typeface="+mj-lt"/>
                      </a:endParaRPr>
                    </a:p>
                  </a:txBody>
                  <a:tcPr/>
                </a:tc>
                <a:extLst>
                  <a:ext uri="{0D108BD9-81ED-4DB2-BD59-A6C34878D82A}">
                    <a16:rowId xmlns:a16="http://schemas.microsoft.com/office/drawing/2014/main" val="3261588997"/>
                  </a:ext>
                </a:extLst>
              </a:tr>
              <a:tr h="471589">
                <a:tc>
                  <a:txBody>
                    <a:bodyPr/>
                    <a:lstStyle/>
                    <a:p>
                      <a:r>
                        <a:rPr lang="en-US" b="1" dirty="0">
                          <a:solidFill>
                            <a:srgbClr val="00788A"/>
                          </a:solidFill>
                        </a:rPr>
                        <a:t>Any high-risk substance use [HRSU]</a:t>
                      </a:r>
                      <a:endParaRPr lang="en-US" b="1" dirty="0">
                        <a:solidFill>
                          <a:srgbClr val="00788A"/>
                        </a:solidFill>
                        <a:latin typeface="+mj-lt"/>
                      </a:endParaRPr>
                    </a:p>
                  </a:txBody>
                  <a:tcPr/>
                </a:tc>
                <a:tc>
                  <a:txBody>
                    <a:bodyPr/>
                    <a:lstStyle/>
                    <a:p>
                      <a:endParaRPr lang="en-US" b="1" dirty="0">
                        <a:solidFill>
                          <a:srgbClr val="00788A"/>
                        </a:solidFill>
                        <a:latin typeface="+mj-lt"/>
                      </a:endParaRPr>
                    </a:p>
                  </a:txBody>
                  <a:tcPr/>
                </a:tc>
                <a:extLst>
                  <a:ext uri="{0D108BD9-81ED-4DB2-BD59-A6C34878D82A}">
                    <a16:rowId xmlns:a16="http://schemas.microsoft.com/office/drawing/2014/main" val="3496705398"/>
                  </a:ext>
                </a:extLst>
              </a:tr>
              <a:tr h="471589">
                <a:tc>
                  <a:txBody>
                    <a:bodyPr/>
                    <a:lstStyle/>
                    <a:p>
                      <a:r>
                        <a:rPr lang="en-US" b="1" dirty="0">
                          <a:solidFill>
                            <a:srgbClr val="00788A"/>
                          </a:solidFill>
                        </a:rPr>
                        <a:t>    Women</a:t>
                      </a:r>
                      <a:endParaRPr lang="en-US" b="1" dirty="0">
                        <a:solidFill>
                          <a:srgbClr val="00788A"/>
                        </a:solidFill>
                        <a:latin typeface="+mj-lt"/>
                      </a:endParaRPr>
                    </a:p>
                  </a:txBody>
                  <a:tcPr/>
                </a:tc>
                <a:tc>
                  <a:txBody>
                    <a:bodyPr/>
                    <a:lstStyle/>
                    <a:p>
                      <a:pPr algn="ctr"/>
                      <a:r>
                        <a:rPr lang="en-US" b="1" dirty="0">
                          <a:solidFill>
                            <a:srgbClr val="00788A"/>
                          </a:solidFill>
                        </a:rPr>
                        <a:t>2.63 [2.39-2.90]</a:t>
                      </a:r>
                      <a:endParaRPr lang="en-US" b="1" dirty="0">
                        <a:solidFill>
                          <a:srgbClr val="00788A"/>
                        </a:solidFill>
                        <a:latin typeface="+mj-lt"/>
                      </a:endParaRPr>
                    </a:p>
                  </a:txBody>
                  <a:tcPr/>
                </a:tc>
                <a:extLst>
                  <a:ext uri="{0D108BD9-81ED-4DB2-BD59-A6C34878D82A}">
                    <a16:rowId xmlns:a16="http://schemas.microsoft.com/office/drawing/2014/main" val="415784626"/>
                  </a:ext>
                </a:extLst>
              </a:tr>
              <a:tr h="471589">
                <a:tc>
                  <a:txBody>
                    <a:bodyPr/>
                    <a:lstStyle/>
                    <a:p>
                      <a:r>
                        <a:rPr lang="en-US" b="1" dirty="0">
                          <a:solidFill>
                            <a:srgbClr val="00788A"/>
                          </a:solidFill>
                        </a:rPr>
                        <a:t>    Men who have sex with women [MSW]</a:t>
                      </a:r>
                      <a:endParaRPr lang="en-US" b="1" dirty="0">
                        <a:solidFill>
                          <a:srgbClr val="00788A"/>
                        </a:solidFill>
                        <a:latin typeface="+mj-lt"/>
                      </a:endParaRPr>
                    </a:p>
                  </a:txBody>
                  <a:tcPr/>
                </a:tc>
                <a:tc>
                  <a:txBody>
                    <a:bodyPr/>
                    <a:lstStyle/>
                    <a:p>
                      <a:pPr algn="ctr"/>
                      <a:r>
                        <a:rPr lang="en-US" b="1" dirty="0">
                          <a:solidFill>
                            <a:srgbClr val="00788A"/>
                          </a:solidFill>
                        </a:rPr>
                        <a:t>1.38 [1.31-1.46]</a:t>
                      </a:r>
                      <a:endParaRPr lang="en-US" b="1" dirty="0">
                        <a:solidFill>
                          <a:srgbClr val="00788A"/>
                        </a:solidFill>
                        <a:latin typeface="+mj-lt"/>
                      </a:endParaRPr>
                    </a:p>
                  </a:txBody>
                  <a:tcPr/>
                </a:tc>
                <a:extLst>
                  <a:ext uri="{0D108BD9-81ED-4DB2-BD59-A6C34878D82A}">
                    <a16:rowId xmlns:a16="http://schemas.microsoft.com/office/drawing/2014/main" val="3810106789"/>
                  </a:ext>
                </a:extLst>
              </a:tr>
              <a:tr h="471589">
                <a:tc>
                  <a:txBody>
                    <a:bodyPr/>
                    <a:lstStyle/>
                    <a:p>
                      <a:r>
                        <a:rPr lang="en-US" b="1" dirty="0">
                          <a:solidFill>
                            <a:srgbClr val="00788A"/>
                          </a:solidFill>
                        </a:rPr>
                        <a:t>    Men who have sex with men [MSM}</a:t>
                      </a:r>
                      <a:endParaRPr lang="en-US" b="1" dirty="0">
                        <a:solidFill>
                          <a:srgbClr val="00788A"/>
                        </a:solidFill>
                        <a:latin typeface="+mj-lt"/>
                      </a:endParaRPr>
                    </a:p>
                  </a:txBody>
                  <a:tcPr/>
                </a:tc>
                <a:tc>
                  <a:txBody>
                    <a:bodyPr/>
                    <a:lstStyle/>
                    <a:p>
                      <a:pPr algn="ctr"/>
                      <a:r>
                        <a:rPr lang="en-US" b="1" dirty="0">
                          <a:solidFill>
                            <a:srgbClr val="00788A"/>
                          </a:solidFill>
                        </a:rPr>
                        <a:t>1.30 [1.26-1.34]</a:t>
                      </a:r>
                      <a:endParaRPr lang="en-US" b="1" dirty="0">
                        <a:solidFill>
                          <a:srgbClr val="00788A"/>
                        </a:solidFill>
                        <a:latin typeface="+mj-lt"/>
                      </a:endParaRPr>
                    </a:p>
                  </a:txBody>
                  <a:tcPr/>
                </a:tc>
                <a:extLst>
                  <a:ext uri="{0D108BD9-81ED-4DB2-BD59-A6C34878D82A}">
                    <a16:rowId xmlns:a16="http://schemas.microsoft.com/office/drawing/2014/main" val="808233373"/>
                  </a:ext>
                </a:extLst>
              </a:tr>
            </a:tbl>
          </a:graphicData>
        </a:graphic>
      </p:graphicFrame>
      <p:cxnSp>
        <p:nvCxnSpPr>
          <p:cNvPr id="6" name="Straight Connector 5">
            <a:extLst>
              <a:ext uri="{FF2B5EF4-FFF2-40B4-BE49-F238E27FC236}">
                <a16:creationId xmlns:a16="http://schemas.microsoft.com/office/drawing/2014/main" id="{3D16FF0A-7C76-8A79-2DF0-DC2B8D8B9691}"/>
              </a:ext>
            </a:extLst>
          </p:cNvPr>
          <p:cNvCxnSpPr>
            <a:cxnSpLocks/>
          </p:cNvCxnSpPr>
          <p:nvPr/>
        </p:nvCxnSpPr>
        <p:spPr>
          <a:xfrm>
            <a:off x="8556848" y="280046"/>
            <a:ext cx="0" cy="1045535"/>
          </a:xfrm>
          <a:prstGeom prst="line">
            <a:avLst/>
          </a:prstGeom>
          <a:ln>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6571B33-3F64-7B92-CDD3-84148958C848}"/>
              </a:ext>
            </a:extLst>
          </p:cNvPr>
          <p:cNvSpPr txBox="1"/>
          <p:nvPr/>
        </p:nvSpPr>
        <p:spPr>
          <a:xfrm>
            <a:off x="73478" y="1798811"/>
            <a:ext cx="12045043" cy="1077218"/>
          </a:xfrm>
          <a:prstGeom prst="rect">
            <a:avLst/>
          </a:prstGeom>
          <a:noFill/>
        </p:spPr>
        <p:txBody>
          <a:bodyPr wrap="square" rtlCol="0">
            <a:spAutoFit/>
          </a:bodyPr>
          <a:lstStyle/>
          <a:p>
            <a:pPr algn="ctr"/>
            <a:r>
              <a:rPr lang="en-US" sz="3200" b="0" i="0" dirty="0">
                <a:solidFill>
                  <a:schemeClr val="accent1">
                    <a:lumMod val="75000"/>
                  </a:schemeClr>
                </a:solidFill>
                <a:effectLst/>
                <a:latin typeface="Open Sans" panose="020B0606030504020204" pitchFamily="34" charset="0"/>
              </a:rPr>
              <a:t>Substance Use Among Persons with Syphilis During Pregnancy — Arizona and Georgia, 2018–2021</a:t>
            </a:r>
          </a:p>
        </p:txBody>
      </p:sp>
      <p:sp>
        <p:nvSpPr>
          <p:cNvPr id="2" name="TextBox 1">
            <a:extLst>
              <a:ext uri="{FF2B5EF4-FFF2-40B4-BE49-F238E27FC236}">
                <a16:creationId xmlns:a16="http://schemas.microsoft.com/office/drawing/2014/main" id="{BFE59BE3-3C9C-D1D7-6987-276A817398A0}"/>
              </a:ext>
            </a:extLst>
          </p:cNvPr>
          <p:cNvSpPr txBox="1"/>
          <p:nvPr/>
        </p:nvSpPr>
        <p:spPr>
          <a:xfrm>
            <a:off x="2383972" y="6384769"/>
            <a:ext cx="10081900" cy="646331"/>
          </a:xfrm>
          <a:prstGeom prst="rect">
            <a:avLst/>
          </a:prstGeom>
          <a:noFill/>
        </p:spPr>
        <p:txBody>
          <a:bodyPr wrap="square" rtlCol="0">
            <a:spAutoFit/>
          </a:bodyPr>
          <a:lstStyle/>
          <a:p>
            <a:r>
              <a:rPr lang="en-US" sz="1200" b="0" i="0" dirty="0">
                <a:solidFill>
                  <a:srgbClr val="000000"/>
                </a:solidFill>
                <a:effectLst/>
                <a:latin typeface="Open Sans" panose="020B0606030504020204" pitchFamily="34" charset="0"/>
              </a:rPr>
              <a:t>Carlson JM, </a:t>
            </a:r>
            <a:r>
              <a:rPr lang="en-US" sz="1200" b="0" i="0" dirty="0" err="1">
                <a:solidFill>
                  <a:srgbClr val="000000"/>
                </a:solidFill>
                <a:effectLst/>
                <a:latin typeface="Open Sans" panose="020B0606030504020204" pitchFamily="34" charset="0"/>
              </a:rPr>
              <a:t>Tannis</a:t>
            </a:r>
            <a:r>
              <a:rPr lang="en-US" sz="1200" b="0" i="0" dirty="0">
                <a:solidFill>
                  <a:srgbClr val="000000"/>
                </a:solidFill>
                <a:effectLst/>
                <a:latin typeface="Open Sans" panose="020B0606030504020204" pitchFamily="34" charset="0"/>
              </a:rPr>
              <a:t> A, Woodworth KR, et al. Substance Use Among Persons with Syphilis During Pregnancy — Arizona and Georgia, 2018–2021. MMWR </a:t>
            </a:r>
            <a:r>
              <a:rPr lang="en-US" sz="1200" b="0" i="0" dirty="0" err="1">
                <a:solidFill>
                  <a:srgbClr val="000000"/>
                </a:solidFill>
                <a:effectLst/>
                <a:latin typeface="Open Sans" panose="020B0606030504020204" pitchFamily="34" charset="0"/>
              </a:rPr>
              <a:t>Morb</a:t>
            </a:r>
            <a:r>
              <a:rPr lang="en-US" sz="1200" b="0" i="0" dirty="0">
                <a:solidFill>
                  <a:srgbClr val="000000"/>
                </a:solidFill>
                <a:effectLst/>
                <a:latin typeface="Open Sans" panose="020B0606030504020204" pitchFamily="34" charset="0"/>
              </a:rPr>
              <a:t> Mortal </a:t>
            </a:r>
            <a:r>
              <a:rPr lang="en-US" sz="1200" b="0" i="0" dirty="0" err="1">
                <a:solidFill>
                  <a:srgbClr val="000000"/>
                </a:solidFill>
                <a:effectLst/>
                <a:latin typeface="Open Sans" panose="020B0606030504020204" pitchFamily="34" charset="0"/>
              </a:rPr>
              <a:t>Wkly</a:t>
            </a:r>
            <a:r>
              <a:rPr lang="en-US" sz="1200" b="0" i="0" dirty="0">
                <a:solidFill>
                  <a:srgbClr val="000000"/>
                </a:solidFill>
                <a:effectLst/>
                <a:latin typeface="Open Sans" panose="020B0606030504020204" pitchFamily="34" charset="0"/>
              </a:rPr>
              <a:t> Rep 2023;72:63–67. DOI: </a:t>
            </a:r>
            <a:r>
              <a:rPr lang="en-US" sz="1200" b="0" i="0" u="none" strike="noStrike" dirty="0">
                <a:solidFill>
                  <a:srgbClr val="075290"/>
                </a:solidFill>
                <a:effectLst/>
                <a:latin typeface="Open Sans" panose="020B0606030504020204" pitchFamily="34" charset="0"/>
                <a:hlinkClick r:id="rId5"/>
              </a:rPr>
              <a:t>http://dx.doi.org/10.15585/mmwr.mm7203a3</a:t>
            </a:r>
            <a:r>
              <a:rPr lang="en-US" sz="1200" dirty="0"/>
              <a:t/>
            </a:r>
            <a:br>
              <a:rPr lang="en-US" sz="1200" dirty="0"/>
            </a:br>
            <a:endParaRPr lang="en-US" sz="1200" dirty="0"/>
          </a:p>
        </p:txBody>
      </p:sp>
      <p:pic>
        <p:nvPicPr>
          <p:cNvPr id="9" name="Picture 8">
            <a:extLst>
              <a:ext uri="{FF2B5EF4-FFF2-40B4-BE49-F238E27FC236}">
                <a16:creationId xmlns:a16="http://schemas.microsoft.com/office/drawing/2014/main" id="{FA614C82-E4BA-F241-1CBF-D1FEDF873A40}"/>
              </a:ext>
            </a:extLst>
          </p:cNvPr>
          <p:cNvPicPr>
            <a:picLocks noChangeAspect="1"/>
          </p:cNvPicPr>
          <p:nvPr/>
        </p:nvPicPr>
        <p:blipFill>
          <a:blip r:embed="rId6"/>
          <a:stretch>
            <a:fillRect/>
          </a:stretch>
        </p:blipFill>
        <p:spPr>
          <a:xfrm>
            <a:off x="252817" y="3081171"/>
            <a:ext cx="11833321" cy="2701084"/>
          </a:xfrm>
          <a:prstGeom prst="rect">
            <a:avLst/>
          </a:prstGeom>
        </p:spPr>
      </p:pic>
    </p:spTree>
    <p:extLst>
      <p:ext uri="{BB962C8B-B14F-4D97-AF65-F5344CB8AC3E}">
        <p14:creationId xmlns:p14="http://schemas.microsoft.com/office/powerpoint/2010/main" val="3591377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3BBC57-FFE2-4DB2-BDEE-865610E8949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6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Text&#10;&#10;Description automatically generated">
            <a:extLst>
              <a:ext uri="{FF2B5EF4-FFF2-40B4-BE49-F238E27FC236}">
                <a16:creationId xmlns:a16="http://schemas.microsoft.com/office/drawing/2014/main" id="{EFC6686F-7DB1-440A-AE6D-7BE1C6E4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sp>
        <p:nvSpPr>
          <p:cNvPr id="2" name="TextBox 1">
            <a:extLst>
              <a:ext uri="{FF2B5EF4-FFF2-40B4-BE49-F238E27FC236}">
                <a16:creationId xmlns:a16="http://schemas.microsoft.com/office/drawing/2014/main" id="{B4BE05D7-4076-4267-DC7B-4C51346F253B}"/>
              </a:ext>
            </a:extLst>
          </p:cNvPr>
          <p:cNvSpPr txBox="1"/>
          <p:nvPr/>
        </p:nvSpPr>
        <p:spPr>
          <a:xfrm>
            <a:off x="7768683" y="6466746"/>
            <a:ext cx="5858107" cy="276999"/>
          </a:xfrm>
          <a:prstGeom prst="rect">
            <a:avLst/>
          </a:prstGeom>
          <a:noFill/>
        </p:spPr>
        <p:txBody>
          <a:bodyPr wrap="square" rtlCol="0">
            <a:spAutoFit/>
          </a:bodyPr>
          <a:lstStyle/>
          <a:p>
            <a:r>
              <a:rPr lang="en-US" sz="1200" dirty="0">
                <a:solidFill>
                  <a:srgbClr val="000000"/>
                </a:solidFill>
                <a:latin typeface="Calibri" panose="020F0502020204030204" pitchFamily="34" charset="0"/>
              </a:rPr>
              <a:t>Cooper, Sanchez. Congenital Syphilis. </a:t>
            </a:r>
            <a:r>
              <a:rPr lang="en-US" sz="1200" i="1" dirty="0">
                <a:solidFill>
                  <a:srgbClr val="000000"/>
                </a:solidFill>
                <a:latin typeface="Calibri" panose="020F0502020204030204" pitchFamily="34" charset="0"/>
              </a:rPr>
              <a:t>Seminars in Perinatology. </a:t>
            </a:r>
            <a:r>
              <a:rPr lang="en-US" sz="1200" dirty="0">
                <a:solidFill>
                  <a:srgbClr val="000000"/>
                </a:solidFill>
                <a:latin typeface="Calibri" panose="020F0502020204030204" pitchFamily="34" charset="0"/>
              </a:rPr>
              <a:t>2018</a:t>
            </a:r>
            <a:r>
              <a:rPr lang="en-US" sz="1200" i="1" dirty="0">
                <a:solidFill>
                  <a:srgbClr val="000000"/>
                </a:solidFill>
                <a:latin typeface="Calibri" panose="020F0502020204030204" pitchFamily="34" charset="0"/>
              </a:rPr>
              <a:t>.</a:t>
            </a:r>
          </a:p>
        </p:txBody>
      </p:sp>
      <p:sp>
        <p:nvSpPr>
          <p:cNvPr id="3" name="Title 1">
            <a:extLst>
              <a:ext uri="{FF2B5EF4-FFF2-40B4-BE49-F238E27FC236}">
                <a16:creationId xmlns:a16="http://schemas.microsoft.com/office/drawing/2014/main" id="{0560F9BB-BAED-846A-7122-31307FF79A4D}"/>
              </a:ext>
            </a:extLst>
          </p:cNvPr>
          <p:cNvSpPr>
            <a:spLocks noGrp="1"/>
          </p:cNvSpPr>
          <p:nvPr>
            <p:ph type="title"/>
          </p:nvPr>
        </p:nvSpPr>
        <p:spPr>
          <a:xfrm>
            <a:off x="457201" y="2779150"/>
            <a:ext cx="6232754" cy="2347861"/>
          </a:xfrm>
        </p:spPr>
        <p:txBody>
          <a:bodyPr>
            <a:normAutofit fontScale="90000"/>
          </a:bodyPr>
          <a:lstStyle/>
          <a:p>
            <a:pPr algn="ctr"/>
            <a:r>
              <a:rPr lang="en-US" b="1" dirty="0">
                <a:solidFill>
                  <a:srgbClr val="000000"/>
                </a:solidFill>
              </a:rPr>
              <a:t>Vertical transmission </a:t>
            </a:r>
            <a:r>
              <a:rPr lang="en-US" b="0" dirty="0">
                <a:solidFill>
                  <a:srgbClr val="000000"/>
                </a:solidFill>
              </a:rPr>
              <a:t>is highest with early stages of maternal syphilis, </a:t>
            </a:r>
            <a:r>
              <a:rPr lang="en-US" b="0" dirty="0">
                <a:solidFill>
                  <a:srgbClr val="C00000"/>
                </a:solidFill>
              </a:rPr>
              <a:t>specifically </a:t>
            </a:r>
            <a:r>
              <a:rPr lang="en-US" b="1" dirty="0">
                <a:solidFill>
                  <a:srgbClr val="C00000"/>
                </a:solidFill>
              </a:rPr>
              <a:t>secondary syphilis</a:t>
            </a:r>
            <a:r>
              <a:rPr lang="en-US" b="0" dirty="0">
                <a:solidFill>
                  <a:srgbClr val="000000"/>
                </a:solidFill>
              </a:rPr>
              <a:t>.</a:t>
            </a:r>
          </a:p>
        </p:txBody>
      </p:sp>
      <p:pic>
        <p:nvPicPr>
          <p:cNvPr id="4" name="Picture 3" descr="A close up of a mans face&#10;&#10;Description automatically generated">
            <a:extLst>
              <a:ext uri="{FF2B5EF4-FFF2-40B4-BE49-F238E27FC236}">
                <a16:creationId xmlns:a16="http://schemas.microsoft.com/office/drawing/2014/main" id="{0C163BF5-5B34-B387-B5D1-86E93E922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4865" y="1912646"/>
            <a:ext cx="4640101" cy="4080870"/>
          </a:xfrm>
          <a:prstGeom prst="rect">
            <a:avLst/>
          </a:prstGeom>
        </p:spPr>
      </p:pic>
    </p:spTree>
    <p:extLst>
      <p:ext uri="{BB962C8B-B14F-4D97-AF65-F5344CB8AC3E}">
        <p14:creationId xmlns:p14="http://schemas.microsoft.com/office/powerpoint/2010/main" val="2278267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3BBC57-FFE2-4DB2-BDEE-865610E8949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B5C5D2">
                    <a:lumMod val="20000"/>
                    <a:lumOff val="80000"/>
                  </a:srgbClr>
                </a:solidFill>
                <a:latin typeface="Calibri" panose="020F0502020204030204" pitchFamily="34" charset="0"/>
                <a:ea typeface="Calibri" panose="020F0502020204030204" pitchFamily="34" charset="0"/>
                <a:cs typeface="Calibri" panose="020F0502020204030204" pitchFamily="34" charset="0"/>
              </a:rPr>
              <a:t>Syphilis during pregnancy </a:t>
            </a:r>
          </a:p>
          <a:p>
            <a:r>
              <a:rPr lang="en-US" b="1" dirty="0">
                <a:solidFill>
                  <a:srgbClr val="B5C5D2">
                    <a:lumMod val="20000"/>
                    <a:lumOff val="80000"/>
                  </a:srgbClr>
                </a:solidFill>
                <a:latin typeface="Calibri" panose="020F0502020204030204" pitchFamily="34" charset="0"/>
                <a:ea typeface="Calibri" panose="020F0502020204030204" pitchFamily="34" charset="0"/>
                <a:cs typeface="Calibri" panose="020F0502020204030204" pitchFamily="34" charset="0"/>
              </a:rPr>
              <a:t>is associated with</a:t>
            </a:r>
          </a:p>
        </p:txBody>
      </p:sp>
      <p:pic>
        <p:nvPicPr>
          <p:cNvPr id="5" name="Picture 4" descr="Text&#10;&#10;Description automatically generated">
            <a:extLst>
              <a:ext uri="{FF2B5EF4-FFF2-40B4-BE49-F238E27FC236}">
                <a16:creationId xmlns:a16="http://schemas.microsoft.com/office/drawing/2014/main" id="{EFC6686F-7DB1-440A-AE6D-7BE1C6E4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7" name="Straight Connector 6">
            <a:extLst>
              <a:ext uri="{FF2B5EF4-FFF2-40B4-BE49-F238E27FC236}">
                <a16:creationId xmlns:a16="http://schemas.microsoft.com/office/drawing/2014/main" id="{8D831D95-4A8B-40D1-B9CD-02537F821619}"/>
              </a:ext>
            </a:extLst>
          </p:cNvPr>
          <p:cNvCxnSpPr>
            <a:cxnSpLocks/>
          </p:cNvCxnSpPr>
          <p:nvPr/>
        </p:nvCxnSpPr>
        <p:spPr>
          <a:xfrm>
            <a:off x="8556848" y="280046"/>
            <a:ext cx="0" cy="1045535"/>
          </a:xfrm>
          <a:prstGeom prst="line">
            <a:avLst/>
          </a:prstGeom>
          <a:ln>
            <a:solidFill>
              <a:srgbClr val="E6E6E6"/>
            </a:solidFill>
          </a:ln>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0054601-7C70-AFE7-DC3A-E2B89C5A9590}"/>
              </a:ext>
            </a:extLst>
          </p:cNvPr>
          <p:cNvPicPr>
            <a:picLocks noChangeAspect="1"/>
          </p:cNvPicPr>
          <p:nvPr/>
        </p:nvPicPr>
        <p:blipFill>
          <a:blip r:embed="rId5"/>
          <a:stretch>
            <a:fillRect/>
          </a:stretch>
        </p:blipFill>
        <p:spPr>
          <a:xfrm>
            <a:off x="529869" y="1874004"/>
            <a:ext cx="11132261" cy="4548010"/>
          </a:xfrm>
          <a:prstGeom prst="rect">
            <a:avLst/>
          </a:prstGeom>
        </p:spPr>
      </p:pic>
      <p:pic>
        <p:nvPicPr>
          <p:cNvPr id="4" name="Picture 3" descr="A close up of a logo&#10;&#10;Description automatically generated">
            <a:extLst>
              <a:ext uri="{FF2B5EF4-FFF2-40B4-BE49-F238E27FC236}">
                <a16:creationId xmlns:a16="http://schemas.microsoft.com/office/drawing/2014/main" id="{36519A24-1B09-6040-25E0-69267B196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9579" y="1847423"/>
            <a:ext cx="4062551" cy="4062551"/>
          </a:xfrm>
          <a:prstGeom prst="rect">
            <a:avLst/>
          </a:prstGeom>
        </p:spPr>
      </p:pic>
      <p:sp>
        <p:nvSpPr>
          <p:cNvPr id="6" name="TextBox 5">
            <a:extLst>
              <a:ext uri="{FF2B5EF4-FFF2-40B4-BE49-F238E27FC236}">
                <a16:creationId xmlns:a16="http://schemas.microsoft.com/office/drawing/2014/main" id="{79475E79-F2C1-E743-A4F9-8A10D153A99E}"/>
              </a:ext>
            </a:extLst>
          </p:cNvPr>
          <p:cNvSpPr txBox="1"/>
          <p:nvPr/>
        </p:nvSpPr>
        <p:spPr>
          <a:xfrm>
            <a:off x="7527111" y="5716984"/>
            <a:ext cx="4207485" cy="667786"/>
          </a:xfrm>
          <a:prstGeom prst="rect">
            <a:avLst/>
          </a:prstGeom>
          <a:noFill/>
        </p:spPr>
        <p:txBody>
          <a:bodyPr wrap="square" rtlCol="0">
            <a:noAutofit/>
          </a:bodyPr>
          <a:lstStyle/>
          <a:p>
            <a:r>
              <a:rPr lang="en-US" sz="1100" dirty="0">
                <a:solidFill>
                  <a:srgbClr val="000000"/>
                </a:solidFill>
                <a:latin typeface="Calibri" panose="020F0502020204030204" pitchFamily="34" charset="0"/>
              </a:rPr>
              <a:t/>
            </a:r>
            <a:br>
              <a:rPr lang="en-US" sz="1100" dirty="0">
                <a:solidFill>
                  <a:srgbClr val="000000"/>
                </a:solidFill>
                <a:latin typeface="Calibri" panose="020F0502020204030204" pitchFamily="34" charset="0"/>
              </a:rPr>
            </a:br>
            <a:r>
              <a:rPr lang="en-US" sz="1100" dirty="0">
                <a:solidFill>
                  <a:srgbClr val="000000"/>
                </a:solidFill>
                <a:latin typeface="Calibri" panose="020F0502020204030204" pitchFamily="34" charset="0"/>
              </a:rPr>
              <a:t>Gomez et al. Untreated Maternal Syphilis and Adverse Outcomes of Pregnancy. Bulletin of the WHO. 2013.</a:t>
            </a:r>
          </a:p>
        </p:txBody>
      </p:sp>
    </p:spTree>
    <p:extLst>
      <p:ext uri="{BB962C8B-B14F-4D97-AF65-F5344CB8AC3E}">
        <p14:creationId xmlns:p14="http://schemas.microsoft.com/office/powerpoint/2010/main" val="3105549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3BBC57-FFE2-4DB2-BDEE-865610E8949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6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Text&#10;&#10;Description automatically generated">
            <a:extLst>
              <a:ext uri="{FF2B5EF4-FFF2-40B4-BE49-F238E27FC236}">
                <a16:creationId xmlns:a16="http://schemas.microsoft.com/office/drawing/2014/main" id="{EFC6686F-7DB1-440A-AE6D-7BE1C6E4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pic>
        <p:nvPicPr>
          <p:cNvPr id="2" name="Picture 1" descr="A close up of a logo&#10;&#10;Description automatically generated">
            <a:extLst>
              <a:ext uri="{FF2B5EF4-FFF2-40B4-BE49-F238E27FC236}">
                <a16:creationId xmlns:a16="http://schemas.microsoft.com/office/drawing/2014/main" id="{D4370AD9-5745-CB98-AA2E-8F3DFC2E5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459" y="2416038"/>
            <a:ext cx="3688507" cy="3688507"/>
          </a:xfrm>
          <a:prstGeom prst="rect">
            <a:avLst/>
          </a:prstGeom>
        </p:spPr>
      </p:pic>
      <p:sp>
        <p:nvSpPr>
          <p:cNvPr id="3" name="Text Placeholder 2">
            <a:extLst>
              <a:ext uri="{FF2B5EF4-FFF2-40B4-BE49-F238E27FC236}">
                <a16:creationId xmlns:a16="http://schemas.microsoft.com/office/drawing/2014/main" id="{18F42BC7-8561-FF24-C283-0B48FFF782EE}"/>
              </a:ext>
            </a:extLst>
          </p:cNvPr>
          <p:cNvSpPr txBox="1">
            <a:spLocks/>
          </p:cNvSpPr>
          <p:nvPr/>
        </p:nvSpPr>
        <p:spPr>
          <a:xfrm>
            <a:off x="3612322" y="1970734"/>
            <a:ext cx="8380021" cy="445558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solidFill>
                <a:srgbClr val="000000"/>
              </a:solidFill>
              <a:latin typeface="+mj-lt"/>
            </a:endParaRPr>
          </a:p>
          <a:p>
            <a:pPr algn="ctr"/>
            <a:r>
              <a:rPr lang="en-US" sz="2800" dirty="0">
                <a:solidFill>
                  <a:srgbClr val="000000"/>
                </a:solidFill>
                <a:latin typeface="+mj-lt"/>
              </a:rPr>
              <a:t>Timely* diagnosis and treatment of maternal syphilis can prevent congenital syphilis.</a:t>
            </a:r>
          </a:p>
          <a:p>
            <a:pPr algn="ctr"/>
            <a:endParaRPr lang="en-US" sz="2800" dirty="0">
              <a:solidFill>
                <a:srgbClr val="000000"/>
              </a:solidFill>
              <a:latin typeface="+mj-lt"/>
            </a:endParaRPr>
          </a:p>
          <a:p>
            <a:pPr algn="ctr"/>
            <a:endParaRPr lang="en-US" sz="1400" dirty="0">
              <a:solidFill>
                <a:srgbClr val="000000"/>
              </a:solidFill>
              <a:latin typeface="+mj-lt"/>
            </a:endParaRPr>
          </a:p>
          <a:p>
            <a:pPr algn="ctr"/>
            <a:r>
              <a:rPr lang="en-US" sz="2400" b="1" i="1" dirty="0">
                <a:solidFill>
                  <a:srgbClr val="000000"/>
                </a:solidFill>
                <a:latin typeface="+mj-lt"/>
              </a:rPr>
              <a:t>*Timely = initiated at least 30 days before delivery</a:t>
            </a:r>
          </a:p>
        </p:txBody>
      </p:sp>
    </p:spTree>
    <p:extLst>
      <p:ext uri="{BB962C8B-B14F-4D97-AF65-F5344CB8AC3E}">
        <p14:creationId xmlns:p14="http://schemas.microsoft.com/office/powerpoint/2010/main" val="4043452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rPr dirty="0"/>
              <a:t>Congenital Syphilis — Rates of Reported Cases by Year of Birth, Race/Hispanic Ethnicity of Mother, United States, 2018–2022</a:t>
            </a:r>
          </a:p>
        </p:txBody>
      </p:sp>
      <p:pic>
        <p:nvPicPr>
          <p:cNvPr id="3" name="Picture 1" descr="Line graph showing rates of reported congenital syphilis cases by year of birth and race and Hispanic ethnicity of mother in the United States from 2013 to 2022."/>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
        <p:nvSpPr>
          <p:cNvPr id="4" name="Content Placeholder 3"/>
          <p:cNvSpPr>
            <a:spLocks noGrp="1"/>
          </p:cNvSpPr>
          <p:nvPr>
            <p:ph sz="half" idx="2"/>
          </p:nvPr>
        </p:nvSpPr>
        <p:spPr/>
        <p:txBody>
          <a:bodyPr/>
          <a:lstStyle/>
          <a:p>
            <a:r>
              <a:t>* Per 100,000 live births</a:t>
            </a:r>
          </a:p>
          <a:p>
            <a:r>
              <a:rPr b="1"/>
              <a:t>ACRONYMS:</a:t>
            </a:r>
            <a:r>
              <a:t> AI/AN = American Indian or Alaska Native; Black/AA = Black or African American; NH/PI = Native Hawaiian or other Pacific Islander  </a:t>
            </a:r>
          </a:p>
        </p:txBody>
      </p:sp>
    </p:spTree>
    <p:extLst>
      <p:ext uri="{BB962C8B-B14F-4D97-AF65-F5344CB8AC3E}">
        <p14:creationId xmlns:p14="http://schemas.microsoft.com/office/powerpoint/2010/main" val="2849801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FE0A6BF-FE71-09BF-9386-8BD961C35232}"/>
              </a:ext>
            </a:extLst>
          </p:cNvPr>
          <p:cNvPicPr>
            <a:picLocks noChangeAspect="1"/>
          </p:cNvPicPr>
          <p:nvPr/>
        </p:nvPicPr>
        <p:blipFill>
          <a:blip r:embed="rId4"/>
          <a:stretch>
            <a:fillRect/>
          </a:stretch>
        </p:blipFill>
        <p:spPr>
          <a:xfrm>
            <a:off x="1485899" y="322576"/>
            <a:ext cx="9854281" cy="5935107"/>
          </a:xfrm>
          <a:prstGeom prst="rect">
            <a:avLst/>
          </a:prstGeom>
        </p:spPr>
      </p:pic>
      <p:sp>
        <p:nvSpPr>
          <p:cNvPr id="7" name="TextBox 6">
            <a:extLst>
              <a:ext uri="{FF2B5EF4-FFF2-40B4-BE49-F238E27FC236}">
                <a16:creationId xmlns:a16="http://schemas.microsoft.com/office/drawing/2014/main" id="{DE26A1AF-F36B-90B0-8C2F-C93FDBBF7750}"/>
              </a:ext>
            </a:extLst>
          </p:cNvPr>
          <p:cNvSpPr txBox="1"/>
          <p:nvPr/>
        </p:nvSpPr>
        <p:spPr>
          <a:xfrm>
            <a:off x="271093" y="6350758"/>
            <a:ext cx="9201517" cy="369332"/>
          </a:xfrm>
          <a:prstGeom prst="rect">
            <a:avLst/>
          </a:prstGeom>
          <a:noFill/>
        </p:spPr>
        <p:txBody>
          <a:bodyPr wrap="square" rtlCol="0">
            <a:spAutoFit/>
          </a:bodyPr>
          <a:lstStyle/>
          <a:p>
            <a:r>
              <a:rPr lang="en-US" dirty="0"/>
              <a:t>Source: Washington State Department of Health STI Epidemiological Profile, 2023</a:t>
            </a:r>
          </a:p>
        </p:txBody>
      </p:sp>
    </p:spTree>
    <p:extLst>
      <p:ext uri="{BB962C8B-B14F-4D97-AF65-F5344CB8AC3E}">
        <p14:creationId xmlns:p14="http://schemas.microsoft.com/office/powerpoint/2010/main" val="3732919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t>Congenital Syphilis — Reported Cases by Vital Status and Clinical Signs and Symptoms* of Infection, United States, 2018–2022</a:t>
            </a:r>
          </a:p>
        </p:txBody>
      </p:sp>
      <p:pic>
        <p:nvPicPr>
          <p:cNvPr id="3" name="Picture 1" descr="Area plot showing number of cases of congenital syphilis by vital status and clinical signs and symptoms of infection in the United States from 2018 to 2022."/>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r>
              <a:t>* Infants with signs and/or symptoms of congenital syphilis have documentation of at least one of the following: long bone changes consistent with congenital syphilis, snuffles, condylomata lata, syphilitic skin rash, pseudoparalysis, hepatosplenomegaly, edema, jaundice due to syphilitic hepatitis, reactive CSF-VDRL, elevated CSF WBC or protein values, or evidence of direct detection of </a:t>
            </a:r>
            <a:r>
              <a:rPr i="1"/>
              <a:t>T. pallidum</a:t>
            </a:r>
            <a:r>
              <a:t>.</a:t>
            </a:r>
          </a:p>
          <a:p>
            <a:r>
              <a:rPr b="1"/>
              <a:t>NOTE:</a:t>
            </a:r>
            <a:r>
              <a:t> Of the 11,999 congenital syphilis cases reported during 2018 to 2022, 33 (0.3%) did not have sufficient information to be categorized.</a:t>
            </a:r>
          </a:p>
        </p:txBody>
      </p:sp>
    </p:spTree>
    <p:extLst>
      <p:ext uri="{BB962C8B-B14F-4D97-AF65-F5344CB8AC3E}">
        <p14:creationId xmlns:p14="http://schemas.microsoft.com/office/powerpoint/2010/main" val="2517894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panose="020F0502020204030204" pitchFamily="34" charset="0"/>
                <a:cs typeface="Calibri" panose="020F0502020204030204" pitchFamily="34" charset="0"/>
              </a:rPr>
              <a:t>Background</a:t>
            </a: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 name="Picture 5" descr="A picture containing icon&#10;&#10;Description automatically generated">
            <a:extLst>
              <a:ext uri="{FF2B5EF4-FFF2-40B4-BE49-F238E27FC236}">
                <a16:creationId xmlns:a16="http://schemas.microsoft.com/office/drawing/2014/main" id="{9770D02D-D9E8-5FBE-B6FA-A885CB9625BA}"/>
              </a:ext>
            </a:extLst>
          </p:cNvPr>
          <p:cNvPicPr>
            <a:picLocks noChangeAspect="1"/>
          </p:cNvPicPr>
          <p:nvPr/>
        </p:nvPicPr>
        <p:blipFill>
          <a:blip r:embed="rId5"/>
          <a:stretch>
            <a:fillRect/>
          </a:stretch>
        </p:blipFill>
        <p:spPr>
          <a:xfrm>
            <a:off x="-5751" y="1698561"/>
            <a:ext cx="12203501" cy="6336350"/>
          </a:xfrm>
          <a:prstGeom prst="rect">
            <a:avLst/>
          </a:prstGeom>
        </p:spPr>
      </p:pic>
    </p:spTree>
    <p:extLst>
      <p:ext uri="{BB962C8B-B14F-4D97-AF65-F5344CB8AC3E}">
        <p14:creationId xmlns:p14="http://schemas.microsoft.com/office/powerpoint/2010/main" val="1520853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B906C9-F5CC-4FB5-A518-33432AA7FBCF}"/>
              </a:ext>
            </a:extLst>
          </p:cNvPr>
          <p:cNvPicPr>
            <a:picLocks noChangeAspect="1"/>
          </p:cNvPicPr>
          <p:nvPr/>
        </p:nvPicPr>
        <p:blipFill rotWithShape="1">
          <a:blip r:embed="rId3">
            <a:alphaModFix amt="40000"/>
          </a:blip>
          <a:srcRect r="885" b="-6"/>
          <a:stretch/>
        </p:blipFill>
        <p:spPr>
          <a:xfrm>
            <a:off x="3249962" y="2042"/>
            <a:ext cx="9059839" cy="6855958"/>
          </a:xfrm>
          <a:prstGeom prst="rect">
            <a:avLst/>
          </a:prstGeom>
          <a:solidFill>
            <a:srgbClr val="006166">
              <a:alpha val="77000"/>
            </a:srgbClr>
          </a:solidFill>
        </p:spPr>
      </p:pic>
      <p:sp>
        <p:nvSpPr>
          <p:cNvPr id="4" name="Title 1">
            <a:extLst>
              <a:ext uri="{FF2B5EF4-FFF2-40B4-BE49-F238E27FC236}">
                <a16:creationId xmlns:a16="http://schemas.microsoft.com/office/drawing/2014/main" id="{8869DF80-C4E2-4051-974A-2C9F514CBDA6}"/>
              </a:ext>
            </a:extLst>
          </p:cNvPr>
          <p:cNvSpPr txBox="1">
            <a:spLocks/>
          </p:cNvSpPr>
          <p:nvPr/>
        </p:nvSpPr>
        <p:spPr>
          <a:xfrm>
            <a:off x="6325898" y="759966"/>
            <a:ext cx="5635595" cy="6421820"/>
          </a:xfrm>
          <a:prstGeom prst="rect">
            <a:avLst/>
          </a:prstGeom>
        </p:spPr>
        <p:txBody>
          <a:bodyPr vert="horz" lIns="91440" tIns="45720" rIns="91440" bIns="45720" rtlCol="0" anchor="b" anchorCtr="0">
            <a:normAutofit fontScale="92500" lnSpcReduction="20000"/>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j-ea"/>
                <a:cs typeface="+mj-cs"/>
              </a:rPr>
              <a:t>Who should you test/screen?</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685800" marR="0" lvl="0" indent="-685800" algn="l" defTabSz="914400" rtl="0" eaLnBrk="1" fontAlgn="base" latinLnBrk="0" hangingPunct="1">
              <a:lnSpc>
                <a:spcPct val="90000"/>
              </a:lnSpc>
              <a:spcBef>
                <a:spcPct val="0"/>
              </a:spcBef>
              <a:spcAft>
                <a:spcPts val="600"/>
              </a:spcAft>
              <a:buClrTx/>
              <a:buSzTx/>
              <a:buFontTx/>
              <a:buChar char="-"/>
              <a:tabLst/>
              <a:defRPr/>
            </a:pPr>
            <a:r>
              <a:rPr kumimoji="0" lang="en-US" sz="4300" b="1" i="0" u="none" strike="noStrike" kern="1200" cap="none" spc="0" normalizeH="0" baseline="0" noProof="0" dirty="0">
                <a:ln>
                  <a:noFill/>
                </a:ln>
                <a:solidFill>
                  <a:prstClr val="black"/>
                </a:solidFill>
                <a:effectLst/>
                <a:uLnTx/>
                <a:uFillTx/>
                <a:latin typeface="Calibri" panose="020F0502020204030204"/>
                <a:ea typeface="+mj-ea"/>
                <a:cs typeface="+mj-cs"/>
              </a:rPr>
              <a:t>Patients with classic symptoms</a:t>
            </a:r>
          </a:p>
          <a:p>
            <a:pPr marL="685800" marR="0" lvl="0" indent="-685800" algn="l" defTabSz="914400" rtl="0" eaLnBrk="1" fontAlgn="base" latinLnBrk="0" hangingPunct="1">
              <a:lnSpc>
                <a:spcPct val="90000"/>
              </a:lnSpc>
              <a:spcBef>
                <a:spcPct val="0"/>
              </a:spcBef>
              <a:spcAft>
                <a:spcPts val="600"/>
              </a:spcAft>
              <a:buClrTx/>
              <a:buSzTx/>
              <a:buFontTx/>
              <a:buChar char="-"/>
              <a:tabLst/>
              <a:defRPr/>
            </a:pPr>
            <a:endParaRPr kumimoji="0" lang="en-US" sz="43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685800" marR="0" lvl="0" indent="-685800" algn="l" defTabSz="914400" rtl="0" eaLnBrk="1" fontAlgn="base" latinLnBrk="0" hangingPunct="1">
              <a:lnSpc>
                <a:spcPct val="90000"/>
              </a:lnSpc>
              <a:spcBef>
                <a:spcPct val="0"/>
              </a:spcBef>
              <a:spcAft>
                <a:spcPts val="600"/>
              </a:spcAft>
              <a:buClrTx/>
              <a:buSzTx/>
              <a:buFontTx/>
              <a:buChar char="-"/>
              <a:tabLst/>
              <a:defRPr/>
            </a:pPr>
            <a:r>
              <a:rPr kumimoji="0" lang="en-US" sz="4300" b="1" i="0" u="none" strike="noStrike" kern="1200" cap="none" spc="0" normalizeH="0" baseline="0" noProof="0" dirty="0">
                <a:ln>
                  <a:noFill/>
                </a:ln>
                <a:solidFill>
                  <a:prstClr val="black"/>
                </a:solidFill>
                <a:effectLst/>
                <a:uLnTx/>
                <a:uFillTx/>
                <a:latin typeface="Calibri" panose="020F0502020204030204"/>
                <a:ea typeface="+mj-ea"/>
                <a:cs typeface="+mj-cs"/>
              </a:rPr>
              <a:t>Patients with symptoms without an alternative diagnosis</a:t>
            </a:r>
          </a:p>
          <a:p>
            <a:pPr marL="685800" marR="0" lvl="0" indent="-685800" algn="l" defTabSz="914400" rtl="0" eaLnBrk="1" fontAlgn="base" latinLnBrk="0" hangingPunct="1">
              <a:lnSpc>
                <a:spcPct val="90000"/>
              </a:lnSpc>
              <a:spcBef>
                <a:spcPct val="0"/>
              </a:spcBef>
              <a:spcAft>
                <a:spcPts val="600"/>
              </a:spcAft>
              <a:buClrTx/>
              <a:buSzTx/>
              <a:buFontTx/>
              <a:buChar char="-"/>
              <a:tabLst/>
              <a:defRPr/>
            </a:pPr>
            <a:endParaRPr kumimoji="0" lang="en-US" sz="43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685800" marR="0" lvl="0" indent="-685800" algn="l" defTabSz="914400" rtl="0" eaLnBrk="1" fontAlgn="base" latinLnBrk="0" hangingPunct="1">
              <a:lnSpc>
                <a:spcPct val="90000"/>
              </a:lnSpc>
              <a:spcBef>
                <a:spcPct val="0"/>
              </a:spcBef>
              <a:spcAft>
                <a:spcPts val="600"/>
              </a:spcAft>
              <a:buClrTx/>
              <a:buSzTx/>
              <a:buFontTx/>
              <a:buChar char="-"/>
              <a:tabLst/>
              <a:defRPr/>
            </a:pPr>
            <a:r>
              <a:rPr kumimoji="0" lang="en-US" sz="4300" b="1" i="0" u="none" strike="noStrike" kern="1200" cap="none" spc="0" normalizeH="0" baseline="0" noProof="0" dirty="0">
                <a:ln>
                  <a:noFill/>
                </a:ln>
                <a:solidFill>
                  <a:prstClr val="black"/>
                </a:solidFill>
                <a:effectLst/>
                <a:uLnTx/>
                <a:uFillTx/>
                <a:latin typeface="Calibri" panose="020F0502020204030204"/>
                <a:ea typeface="+mj-ea"/>
                <a:cs typeface="+mj-cs"/>
              </a:rPr>
              <a:t>Patients in a high prevalence setting</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60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 name="Picture 4" descr="Test tubes with blood">
            <a:extLst>
              <a:ext uri="{FF2B5EF4-FFF2-40B4-BE49-F238E27FC236}">
                <a16:creationId xmlns:a16="http://schemas.microsoft.com/office/drawing/2014/main" id="{CEE8C49E-B6FB-4C79-B7D5-5D9A710016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84" r="-1" b="-1"/>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760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3BBC57-FFE2-4DB2-BDEE-865610E8949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solidFill>
                  <a:prstClr val="white"/>
                </a:solidFill>
                <a:latin typeface="Calibri" panose="020F0502020204030204" pitchFamily="34" charset="0"/>
                <a:ea typeface="Calibri" panose="020F0502020204030204" pitchFamily="34" charset="0"/>
                <a:cs typeface="Calibri" panose="020F0502020204030204" pitchFamily="34" charset="0"/>
              </a:rPr>
              <a:t>Two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Types of serologic tests for syphilis</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Text&#10;&#10;Description automatically generated">
            <a:extLst>
              <a:ext uri="{FF2B5EF4-FFF2-40B4-BE49-F238E27FC236}">
                <a16:creationId xmlns:a16="http://schemas.microsoft.com/office/drawing/2014/main" id="{EFC6686F-7DB1-440A-AE6D-7BE1C6E4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4" name="Straight Connector 3">
            <a:extLst>
              <a:ext uri="{FF2B5EF4-FFF2-40B4-BE49-F238E27FC236}">
                <a16:creationId xmlns:a16="http://schemas.microsoft.com/office/drawing/2014/main" id="{8E670163-9E8E-3516-DCC3-C6148DB18C36}"/>
              </a:ext>
            </a:extLst>
          </p:cNvPr>
          <p:cNvCxnSpPr>
            <a:cxnSpLocks/>
          </p:cNvCxnSpPr>
          <p:nvPr/>
        </p:nvCxnSpPr>
        <p:spPr>
          <a:xfrm>
            <a:off x="8556848" y="28004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A43489-24A5-3C08-2B5D-20CD4FF0B45C}"/>
              </a:ext>
            </a:extLst>
          </p:cNvPr>
          <p:cNvSpPr txBox="1"/>
          <p:nvPr/>
        </p:nvSpPr>
        <p:spPr>
          <a:xfrm>
            <a:off x="8960886" y="6384770"/>
            <a:ext cx="25439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2021  STI Treatment Guidelines</a:t>
            </a:r>
          </a:p>
        </p:txBody>
      </p:sp>
      <p:pic>
        <p:nvPicPr>
          <p:cNvPr id="7" name="Picture 6">
            <a:extLst>
              <a:ext uri="{FF2B5EF4-FFF2-40B4-BE49-F238E27FC236}">
                <a16:creationId xmlns:a16="http://schemas.microsoft.com/office/drawing/2014/main" id="{2A80189C-D795-AB11-EED8-715DA3BF773E}"/>
              </a:ext>
            </a:extLst>
          </p:cNvPr>
          <p:cNvPicPr>
            <a:picLocks noChangeAspect="1"/>
          </p:cNvPicPr>
          <p:nvPr/>
        </p:nvPicPr>
        <p:blipFill>
          <a:blip r:embed="rId5"/>
          <a:stretch>
            <a:fillRect/>
          </a:stretch>
        </p:blipFill>
        <p:spPr>
          <a:xfrm>
            <a:off x="855219" y="2021177"/>
            <a:ext cx="10481561" cy="4363593"/>
          </a:xfrm>
          <a:prstGeom prst="rect">
            <a:avLst/>
          </a:prstGeom>
        </p:spPr>
      </p:pic>
    </p:spTree>
    <p:extLst>
      <p:ext uri="{BB962C8B-B14F-4D97-AF65-F5344CB8AC3E}">
        <p14:creationId xmlns:p14="http://schemas.microsoft.com/office/powerpoint/2010/main" val="1908674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DA206-5958-0B00-5873-9CA006E02BD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F29F960-5A3A-3FE0-3095-8554BE6BE7C3}"/>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prstClr val="white"/>
                </a:solidFill>
                <a:latin typeface="Calibri" panose="020F0502020204030204" pitchFamily="34" charset="0"/>
                <a:ea typeface="Calibri" panose="020F0502020204030204" pitchFamily="34" charset="0"/>
                <a:cs typeface="Calibri" panose="020F0502020204030204" pitchFamily="34" charset="0"/>
              </a:rPr>
              <a:t>Serologic Diagnosis of Syphilis</a:t>
            </a:r>
          </a:p>
        </p:txBody>
      </p:sp>
      <p:pic>
        <p:nvPicPr>
          <p:cNvPr id="5" name="Picture 4" descr="Text&#10;&#10;Description automatically generated">
            <a:extLst>
              <a:ext uri="{FF2B5EF4-FFF2-40B4-BE49-F238E27FC236}">
                <a16:creationId xmlns:a16="http://schemas.microsoft.com/office/drawing/2014/main" id="{E016D79B-086E-7A15-82BD-65B1878D76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4" name="Straight Connector 3">
            <a:extLst>
              <a:ext uri="{FF2B5EF4-FFF2-40B4-BE49-F238E27FC236}">
                <a16:creationId xmlns:a16="http://schemas.microsoft.com/office/drawing/2014/main" id="{7E2ADD47-345C-E4DD-8C43-999B714FCA84}"/>
              </a:ext>
            </a:extLst>
          </p:cNvPr>
          <p:cNvCxnSpPr>
            <a:cxnSpLocks/>
          </p:cNvCxnSpPr>
          <p:nvPr/>
        </p:nvCxnSpPr>
        <p:spPr>
          <a:xfrm>
            <a:off x="8556848" y="28004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417CCAB-7365-C914-0329-7F7F7B47F052}"/>
              </a:ext>
            </a:extLst>
          </p:cNvPr>
          <p:cNvPicPr>
            <a:picLocks noChangeAspect="1"/>
          </p:cNvPicPr>
          <p:nvPr/>
        </p:nvPicPr>
        <p:blipFill>
          <a:blip r:embed="rId5"/>
          <a:stretch>
            <a:fillRect/>
          </a:stretch>
        </p:blipFill>
        <p:spPr>
          <a:xfrm>
            <a:off x="1628776" y="1694029"/>
            <a:ext cx="9944100" cy="5174166"/>
          </a:xfrm>
          <a:prstGeom prst="rect">
            <a:avLst/>
          </a:prstGeom>
        </p:spPr>
      </p:pic>
    </p:spTree>
    <p:extLst>
      <p:ext uri="{BB962C8B-B14F-4D97-AF65-F5344CB8AC3E}">
        <p14:creationId xmlns:p14="http://schemas.microsoft.com/office/powerpoint/2010/main" val="4155309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416691" y="211071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Traditional</a:t>
            </a:r>
          </a:p>
        </p:txBody>
      </p:sp>
      <p:cxnSp>
        <p:nvCxnSpPr>
          <p:cNvPr id="10" name="Straight Connector 9"/>
          <p:cNvCxnSpPr>
            <a:cxnSpLocks/>
          </p:cNvCxnSpPr>
          <p:nvPr/>
        </p:nvCxnSpPr>
        <p:spPr>
          <a:xfrm flipH="1">
            <a:off x="2818435" y="3764290"/>
            <a:ext cx="6555129" cy="0"/>
          </a:xfrm>
          <a:prstGeom prst="line">
            <a:avLst/>
          </a:prstGeom>
          <a:ln w="38100">
            <a:solidFill>
              <a:srgbClr val="9A4E9E"/>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6658D49-07D9-4CFB-BD26-0FDCA245419B}"/>
              </a:ext>
            </a:extLst>
          </p:cNvPr>
          <p:cNvGrpSpPr/>
          <p:nvPr/>
        </p:nvGrpSpPr>
        <p:grpSpPr>
          <a:xfrm>
            <a:off x="2546433" y="1758870"/>
            <a:ext cx="7384648" cy="1226915"/>
            <a:chOff x="2546433" y="1758870"/>
            <a:chExt cx="7384648" cy="1226915"/>
          </a:xfrm>
        </p:grpSpPr>
        <p:sp>
          <p:nvSpPr>
            <p:cNvPr id="3" name="Rectangle: Rounded Corners 2">
              <a:extLst>
                <a:ext uri="{FF2B5EF4-FFF2-40B4-BE49-F238E27FC236}">
                  <a16:creationId xmlns:a16="http://schemas.microsoft.com/office/drawing/2014/main" id="{75C353C3-396D-4B7B-B397-CBA91C357FBC}"/>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cxnSp>
          <p:nvCxnSpPr>
            <p:cNvPr id="5" name="Straight Arrow Connector 4">
              <a:extLst>
                <a:ext uri="{FF2B5EF4-FFF2-40B4-BE49-F238E27FC236}">
                  <a16:creationId xmlns:a16="http://schemas.microsoft.com/office/drawing/2014/main" id="{225AFDC3-E4A4-4AF0-BAED-30C9BEF6E2BD}"/>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Rounded Corners 12">
              <a:extLst>
                <a:ext uri="{FF2B5EF4-FFF2-40B4-BE49-F238E27FC236}">
                  <a16:creationId xmlns:a16="http://schemas.microsoft.com/office/drawing/2014/main" id="{9BCECCD3-FF75-473E-8B9E-B3C705434C6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grpSp>
      <p:sp>
        <p:nvSpPr>
          <p:cNvPr id="15" name="TextBox 14">
            <a:extLst>
              <a:ext uri="{FF2B5EF4-FFF2-40B4-BE49-F238E27FC236}">
                <a16:creationId xmlns:a16="http://schemas.microsoft.com/office/drawing/2014/main" id="{E32A3FD0-7122-4AD0-BACF-723F63C20884}"/>
              </a:ext>
            </a:extLst>
          </p:cNvPr>
          <p:cNvSpPr txBox="1"/>
          <p:nvPr/>
        </p:nvSpPr>
        <p:spPr>
          <a:xfrm>
            <a:off x="650110" y="4832697"/>
            <a:ext cx="1909823" cy="523220"/>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Reverse</a:t>
            </a:r>
          </a:p>
        </p:txBody>
      </p:sp>
      <p:grpSp>
        <p:nvGrpSpPr>
          <p:cNvPr id="16" name="Group 15">
            <a:extLst>
              <a:ext uri="{FF2B5EF4-FFF2-40B4-BE49-F238E27FC236}">
                <a16:creationId xmlns:a16="http://schemas.microsoft.com/office/drawing/2014/main" id="{5EBE7F39-9DCE-49C4-9FC3-7FE1BC8AB83B}"/>
              </a:ext>
            </a:extLst>
          </p:cNvPr>
          <p:cNvGrpSpPr/>
          <p:nvPr/>
        </p:nvGrpSpPr>
        <p:grpSpPr>
          <a:xfrm>
            <a:off x="2559933" y="4480850"/>
            <a:ext cx="7384648" cy="1226915"/>
            <a:chOff x="2546433" y="1758870"/>
            <a:chExt cx="7384648" cy="1226915"/>
          </a:xfrm>
        </p:grpSpPr>
        <p:sp>
          <p:nvSpPr>
            <p:cNvPr id="17" name="Rectangle: Rounded Corners 16">
              <a:extLst>
                <a:ext uri="{FF2B5EF4-FFF2-40B4-BE49-F238E27FC236}">
                  <a16:creationId xmlns:a16="http://schemas.microsoft.com/office/drawing/2014/main" id="{0EE90A18-F877-4FE4-AC32-BEE6592DFABA}"/>
                </a:ext>
              </a:extLst>
            </p:cNvPr>
            <p:cNvSpPr/>
            <p:nvPr/>
          </p:nvSpPr>
          <p:spPr>
            <a:xfrm>
              <a:off x="2546433"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Treponemal Test</a:t>
              </a:r>
            </a:p>
          </p:txBody>
        </p:sp>
        <p:cxnSp>
          <p:nvCxnSpPr>
            <p:cNvPr id="18" name="Straight Arrow Connector 17">
              <a:extLst>
                <a:ext uri="{FF2B5EF4-FFF2-40B4-BE49-F238E27FC236}">
                  <a16:creationId xmlns:a16="http://schemas.microsoft.com/office/drawing/2014/main" id="{E6033559-C20A-450F-BE59-699D503825F0}"/>
                </a:ext>
              </a:extLst>
            </p:cNvPr>
            <p:cNvCxnSpPr/>
            <p:nvPr/>
          </p:nvCxnSpPr>
          <p:spPr>
            <a:xfrm>
              <a:off x="5451677" y="2372327"/>
              <a:ext cx="1632031" cy="0"/>
            </a:xfrm>
            <a:prstGeom prst="straightConnector1">
              <a:avLst/>
            </a:prstGeom>
            <a:ln w="57150">
              <a:solidFill>
                <a:srgbClr val="00788A"/>
              </a:solidFill>
              <a:tailEnd type="triangle"/>
            </a:ln>
          </p:spPr>
          <p:style>
            <a:lnRef idx="1">
              <a:schemeClr val="accent2"/>
            </a:lnRef>
            <a:fillRef idx="0">
              <a:schemeClr val="accent2"/>
            </a:fillRef>
            <a:effectRef idx="0">
              <a:schemeClr val="accent2"/>
            </a:effectRef>
            <a:fontRef idx="minor">
              <a:schemeClr val="tx1"/>
            </a:fontRef>
          </p:style>
        </p:cxnSp>
        <p:sp>
          <p:nvSpPr>
            <p:cNvPr id="19" name="Rectangle: Rounded Corners 18">
              <a:extLst>
                <a:ext uri="{FF2B5EF4-FFF2-40B4-BE49-F238E27FC236}">
                  <a16:creationId xmlns:a16="http://schemas.microsoft.com/office/drawing/2014/main" id="{D3051F8A-2E95-420B-8D79-6C53BF5D0B22}"/>
                </a:ext>
              </a:extLst>
            </p:cNvPr>
            <p:cNvSpPr/>
            <p:nvPr/>
          </p:nvSpPr>
          <p:spPr>
            <a:xfrm>
              <a:off x="7419374" y="1758870"/>
              <a:ext cx="2511707" cy="1226915"/>
            </a:xfrm>
            <a:prstGeom prst="roundRect">
              <a:avLst/>
            </a:prstGeom>
            <a:noFill/>
            <a:ln w="28575">
              <a:solidFill>
                <a:srgbClr val="00788A"/>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Non-Treponemal Test</a:t>
              </a:r>
            </a:p>
          </p:txBody>
        </p:sp>
      </p:grpSp>
      <p:sp>
        <p:nvSpPr>
          <p:cNvPr id="2" name="Text Placeholder 2">
            <a:extLst>
              <a:ext uri="{FF2B5EF4-FFF2-40B4-BE49-F238E27FC236}">
                <a16:creationId xmlns:a16="http://schemas.microsoft.com/office/drawing/2014/main" id="{09A19176-E844-C475-D469-45F05CFF042E}"/>
              </a:ext>
            </a:extLst>
          </p:cNvPr>
          <p:cNvSpPr>
            <a:spLocks noGrp="1"/>
          </p:cNvSpPr>
          <p:nvPr>
            <p:ph type="body" sz="quarter" idx="10"/>
          </p:nvPr>
        </p:nvSpPr>
        <p:spPr>
          <a:xfrm>
            <a:off x="4119301" y="3113996"/>
            <a:ext cx="4296782" cy="522082"/>
          </a:xfrm>
        </p:spPr>
        <p:txBody>
          <a:bodyPr>
            <a:normAutofit/>
          </a:bodyPr>
          <a:lstStyle/>
          <a:p>
            <a:pPr marL="0" indent="0">
              <a:buNone/>
            </a:pPr>
            <a:r>
              <a:rPr lang="en-US" sz="2400" dirty="0">
                <a:solidFill>
                  <a:srgbClr val="C00000"/>
                </a:solidFill>
              </a:rPr>
              <a:t>Missed treatment opportunities</a:t>
            </a:r>
          </a:p>
        </p:txBody>
      </p:sp>
      <p:sp>
        <p:nvSpPr>
          <p:cNvPr id="4" name="Text Placeholder 2">
            <a:extLst>
              <a:ext uri="{FF2B5EF4-FFF2-40B4-BE49-F238E27FC236}">
                <a16:creationId xmlns:a16="http://schemas.microsoft.com/office/drawing/2014/main" id="{58E4C42E-BF3D-73D8-54EC-3FFE717F55EC}"/>
              </a:ext>
            </a:extLst>
          </p:cNvPr>
          <p:cNvSpPr txBox="1">
            <a:spLocks/>
          </p:cNvSpPr>
          <p:nvPr/>
        </p:nvSpPr>
        <p:spPr>
          <a:xfrm>
            <a:off x="4995015" y="6032822"/>
            <a:ext cx="2201967" cy="574454"/>
          </a:xfrm>
          <a:prstGeom prst="rect">
            <a:avLst/>
          </a:prstGeom>
        </p:spPr>
        <p:txBody>
          <a:bodyPr vert="horz" lIns="91440" tIns="45720" rIns="91440" bIns="45720" rtlCol="0">
            <a:normAutofit/>
          </a:bodyPr>
          <a:lstStyle>
            <a:lvl1pPr marL="457189" indent="-457189" algn="l" defTabSz="914400" rtl="0" eaLnBrk="1" latinLnBrk="0" hangingPunct="1">
              <a:lnSpc>
                <a:spcPct val="90000"/>
              </a:lnSpc>
              <a:spcBef>
                <a:spcPts val="1000"/>
              </a:spcBef>
              <a:buClr>
                <a:srgbClr val="00788A"/>
              </a:buClr>
              <a:buFont typeface="Wingdings" panose="05000000000000000000" pitchFamily="2" charset="2"/>
              <a:buChar char="§"/>
              <a:defRPr sz="3200" b="1" kern="1200">
                <a:solidFill>
                  <a:srgbClr val="00788A"/>
                </a:solidFill>
                <a:latin typeface="+mn-lt"/>
                <a:ea typeface="+mn-ea"/>
                <a:cs typeface="+mn-cs"/>
              </a:defRPr>
            </a:lvl1pPr>
            <a:lvl2pPr marL="685800" indent="-228600" algn="l" defTabSz="914400" rtl="0" eaLnBrk="1" latinLnBrk="0" hangingPunct="1">
              <a:lnSpc>
                <a:spcPct val="90000"/>
              </a:lnSpc>
              <a:spcBef>
                <a:spcPts val="500"/>
              </a:spcBef>
              <a:buClr>
                <a:srgbClr val="9A4E9E"/>
              </a:buClr>
              <a:buFont typeface="Arial" panose="020B0604020202020204" pitchFamily="34" charset="0"/>
              <a:buChar char="•"/>
              <a:defRPr sz="2667" kern="1200">
                <a:solidFill>
                  <a:schemeClr val="accent4">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667"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67"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667"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788A"/>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Overtreatment</a:t>
            </a:r>
            <a:endPar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49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852C-EF15-460A-BE08-D2430911A602}"/>
              </a:ext>
            </a:extLst>
          </p:cNvPr>
          <p:cNvSpPr>
            <a:spLocks noGrp="1"/>
          </p:cNvSpPr>
          <p:nvPr>
            <p:ph type="title"/>
          </p:nvPr>
        </p:nvSpPr>
        <p:spPr>
          <a:xfrm>
            <a:off x="130111" y="-49816"/>
            <a:ext cx="11059884" cy="1162051"/>
          </a:xfrm>
        </p:spPr>
        <p:txBody>
          <a:bodyPr/>
          <a:lstStyle/>
          <a:p>
            <a:r>
              <a:rPr lang="en-US" dirty="0"/>
              <a:t>Case Question</a:t>
            </a:r>
          </a:p>
        </p:txBody>
      </p:sp>
      <p:sp>
        <p:nvSpPr>
          <p:cNvPr id="3" name="Text Placeholder 2">
            <a:extLst>
              <a:ext uri="{FF2B5EF4-FFF2-40B4-BE49-F238E27FC236}">
                <a16:creationId xmlns:a16="http://schemas.microsoft.com/office/drawing/2014/main" id="{A8591AE2-D57D-4B66-9B8A-3BBE0E470953}"/>
              </a:ext>
            </a:extLst>
          </p:cNvPr>
          <p:cNvSpPr>
            <a:spLocks noGrp="1"/>
          </p:cNvSpPr>
          <p:nvPr>
            <p:ph type="body" idx="1"/>
          </p:nvPr>
        </p:nvSpPr>
        <p:spPr>
          <a:xfrm>
            <a:off x="226063" y="1451286"/>
            <a:ext cx="11835826" cy="1977713"/>
          </a:xfrm>
        </p:spPr>
        <p:txBody>
          <a:bodyPr>
            <a:norm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a:buNone/>
              <a:tabLst/>
              <a:defRPr/>
            </a:pPr>
            <a:r>
              <a:rPr kumimoji="0" lang="en-US" sz="2800" b="0" i="0" u="none" strike="noStrike" kern="0" cap="none" spc="0" normalizeH="0" baseline="0" noProof="0" dirty="0">
                <a:ln>
                  <a:noFill/>
                </a:ln>
                <a:solidFill>
                  <a:srgbClr val="FFFFFF"/>
                </a:solidFill>
                <a:effectLst/>
                <a:uLnTx/>
                <a:uFillTx/>
                <a:latin typeface="Calibri"/>
                <a:cs typeface="Calibri"/>
                <a:sym typeface="Calibri"/>
              </a:rPr>
              <a:t>28-year-old pregnant female presents to clinic with complaints of abnormal vaginal discharge. She has not been linked to prenatal care, so you decide to add a syphilis screening to your work-up. Three days later, results come back with an RPR value of 1:16. How do you interpret these results?</a:t>
            </a:r>
          </a:p>
          <a:p>
            <a:endParaRPr lang="en-US" dirty="0"/>
          </a:p>
        </p:txBody>
      </p:sp>
      <p:sp>
        <p:nvSpPr>
          <p:cNvPr id="4" name="Text Placeholder 2">
            <a:extLst>
              <a:ext uri="{FF2B5EF4-FFF2-40B4-BE49-F238E27FC236}">
                <a16:creationId xmlns:a16="http://schemas.microsoft.com/office/drawing/2014/main" id="{BEF12E20-16F0-44F6-9CF2-B1B46947E6D3}"/>
              </a:ext>
            </a:extLst>
          </p:cNvPr>
          <p:cNvSpPr txBox="1">
            <a:spLocks/>
          </p:cNvSpPr>
          <p:nvPr/>
        </p:nvSpPr>
        <p:spPr>
          <a:xfrm>
            <a:off x="301375" y="2822142"/>
            <a:ext cx="10363200" cy="3457213"/>
          </a:xfrm>
          <a:prstGeom prst="rect">
            <a:avLst/>
          </a:prstGeom>
        </p:spPr>
        <p:txBody>
          <a:bodyPr vert="horz" lIns="91440" tIns="45720" rIns="91440" bIns="45720" rtlCol="0" anchor="b">
            <a:normAutofit/>
          </a:bodyPr>
          <a:lstStyle>
            <a:lvl1pPr marL="0" indent="0" algn="l" defTabSz="914400" rtl="0" eaLnBrk="1" latinLnBrk="0" hangingPunct="1">
              <a:lnSpc>
                <a:spcPts val="2933"/>
              </a:lnSpc>
              <a:spcBef>
                <a:spcPts val="1000"/>
              </a:spcBef>
              <a:buFont typeface="Arial" panose="020B0604020202020204" pitchFamily="34" charset="0"/>
              <a:buNone/>
              <a:defRPr sz="2667" kern="1200" baseline="0">
                <a:solidFill>
                  <a:schemeClr val="bg2"/>
                </a:solidFill>
                <a:latin typeface="Calibri" pitchFamily="34" charset="0"/>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133" kern="1200">
                <a:solidFill>
                  <a:schemeClr val="tx1">
                    <a:tint val="75000"/>
                  </a:schemeClr>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933"/>
              </a:lnSpc>
              <a:spcBef>
                <a:spcPts val="1000"/>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E7E6E6"/>
              </a:solidFill>
              <a:effectLst/>
              <a:uLnTx/>
              <a:uFillTx/>
              <a:latin typeface="Calibri" pitchFamily="34" charset="0"/>
              <a:ea typeface="+mn-ea"/>
              <a:cs typeface="+mn-cs"/>
            </a:endParaRPr>
          </a:p>
        </p:txBody>
      </p:sp>
      <p:sp>
        <p:nvSpPr>
          <p:cNvPr id="5" name="Title 1">
            <a:extLst>
              <a:ext uri="{FF2B5EF4-FFF2-40B4-BE49-F238E27FC236}">
                <a16:creationId xmlns:a16="http://schemas.microsoft.com/office/drawing/2014/main" id="{E8321E07-8E0A-4EF2-B119-498CB5EFBB99}"/>
              </a:ext>
            </a:extLst>
          </p:cNvPr>
          <p:cNvSpPr txBox="1">
            <a:spLocks/>
          </p:cNvSpPr>
          <p:nvPr/>
        </p:nvSpPr>
        <p:spPr>
          <a:xfrm>
            <a:off x="427516" y="87581"/>
            <a:ext cx="9300154" cy="5319132"/>
          </a:xfrm>
          <a:prstGeom prst="rect">
            <a:avLst/>
          </a:prstGeom>
        </p:spPr>
        <p:txBody>
          <a:bodyPr vert="horz" lIns="91440" tIns="45720" rIns="91440" bIns="45720" rtlCol="0" anchor="b" anchorCtr="0">
            <a:normAutofit/>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This patient has syphilis and should receive treatment</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This patient has a biologic false positive and nothing more is needed</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More information is needed to interpret these results</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This is a problem for the ID docs and OBs</a:t>
            </a:r>
          </a:p>
        </p:txBody>
      </p:sp>
    </p:spTree>
    <p:extLst>
      <p:ext uri="{BB962C8B-B14F-4D97-AF65-F5344CB8AC3E}">
        <p14:creationId xmlns:p14="http://schemas.microsoft.com/office/powerpoint/2010/main" val="4061248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852C-EF15-460A-BE08-D2430911A602}"/>
              </a:ext>
            </a:extLst>
          </p:cNvPr>
          <p:cNvSpPr>
            <a:spLocks noGrp="1"/>
          </p:cNvSpPr>
          <p:nvPr>
            <p:ph type="title"/>
          </p:nvPr>
        </p:nvSpPr>
        <p:spPr>
          <a:xfrm>
            <a:off x="130111" y="-49816"/>
            <a:ext cx="11059884" cy="1162051"/>
          </a:xfrm>
        </p:spPr>
        <p:txBody>
          <a:bodyPr/>
          <a:lstStyle/>
          <a:p>
            <a:r>
              <a:rPr lang="en-US" dirty="0"/>
              <a:t>Case Question</a:t>
            </a:r>
          </a:p>
        </p:txBody>
      </p:sp>
      <p:sp>
        <p:nvSpPr>
          <p:cNvPr id="3" name="Text Placeholder 2">
            <a:extLst>
              <a:ext uri="{FF2B5EF4-FFF2-40B4-BE49-F238E27FC236}">
                <a16:creationId xmlns:a16="http://schemas.microsoft.com/office/drawing/2014/main" id="{A8591AE2-D57D-4B66-9B8A-3BBE0E470953}"/>
              </a:ext>
            </a:extLst>
          </p:cNvPr>
          <p:cNvSpPr>
            <a:spLocks noGrp="1"/>
          </p:cNvSpPr>
          <p:nvPr>
            <p:ph type="body" idx="1"/>
          </p:nvPr>
        </p:nvSpPr>
        <p:spPr>
          <a:xfrm>
            <a:off x="226063" y="1249632"/>
            <a:ext cx="11835826" cy="2179368"/>
          </a:xfrm>
        </p:spPr>
        <p:txBody>
          <a:bodyPr>
            <a:norm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a:buNone/>
              <a:tabLst/>
              <a:defRPr/>
            </a:pPr>
            <a:r>
              <a:rPr kumimoji="0" lang="en-US" sz="2800" b="0" i="0" u="none" strike="noStrike" kern="0" cap="none" spc="0" normalizeH="0" baseline="0" noProof="0" dirty="0">
                <a:ln>
                  <a:noFill/>
                </a:ln>
                <a:solidFill>
                  <a:srgbClr val="FFFFFF"/>
                </a:solidFill>
                <a:effectLst/>
                <a:uLnTx/>
                <a:uFillTx/>
                <a:latin typeface="Calibri"/>
                <a:cs typeface="Calibri"/>
                <a:sym typeface="Calibri"/>
              </a:rPr>
              <a:t>28-year-old pregnant female presents to clinic with complaints of abnormal vaginal discharge. She has not been linked to prenatal care, so you decide to add a syphilis screening to your work-up. Three days later, results come back with an RPR value of 1:16. How do you interpret these results?</a:t>
            </a:r>
          </a:p>
          <a:p>
            <a:endParaRPr lang="en-US" dirty="0"/>
          </a:p>
        </p:txBody>
      </p:sp>
      <p:sp>
        <p:nvSpPr>
          <p:cNvPr id="4" name="Text Placeholder 2">
            <a:extLst>
              <a:ext uri="{FF2B5EF4-FFF2-40B4-BE49-F238E27FC236}">
                <a16:creationId xmlns:a16="http://schemas.microsoft.com/office/drawing/2014/main" id="{BEF12E20-16F0-44F6-9CF2-B1B46947E6D3}"/>
              </a:ext>
            </a:extLst>
          </p:cNvPr>
          <p:cNvSpPr txBox="1">
            <a:spLocks/>
          </p:cNvSpPr>
          <p:nvPr/>
        </p:nvSpPr>
        <p:spPr>
          <a:xfrm>
            <a:off x="301375" y="2822142"/>
            <a:ext cx="10363200" cy="3457213"/>
          </a:xfrm>
          <a:prstGeom prst="rect">
            <a:avLst/>
          </a:prstGeom>
        </p:spPr>
        <p:txBody>
          <a:bodyPr vert="horz" lIns="91440" tIns="45720" rIns="91440" bIns="45720" rtlCol="0" anchor="b">
            <a:normAutofit/>
          </a:bodyPr>
          <a:lstStyle>
            <a:lvl1pPr marL="0" indent="0" algn="l" defTabSz="914400" rtl="0" eaLnBrk="1" latinLnBrk="0" hangingPunct="1">
              <a:lnSpc>
                <a:spcPts val="2933"/>
              </a:lnSpc>
              <a:spcBef>
                <a:spcPts val="1000"/>
              </a:spcBef>
              <a:buFont typeface="Arial" panose="020B0604020202020204" pitchFamily="34" charset="0"/>
              <a:buNone/>
              <a:defRPr sz="2667" kern="1200" baseline="0">
                <a:solidFill>
                  <a:schemeClr val="bg2"/>
                </a:solidFill>
                <a:latin typeface="Calibri" pitchFamily="34" charset="0"/>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133" kern="1200">
                <a:solidFill>
                  <a:schemeClr val="tx1">
                    <a:tint val="75000"/>
                  </a:schemeClr>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1867"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933"/>
              </a:lnSpc>
              <a:spcBef>
                <a:spcPts val="1000"/>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E7E6E6"/>
              </a:solidFill>
              <a:effectLst/>
              <a:uLnTx/>
              <a:uFillTx/>
              <a:latin typeface="Calibri" pitchFamily="34" charset="0"/>
              <a:ea typeface="+mn-ea"/>
              <a:cs typeface="+mn-cs"/>
            </a:endParaRPr>
          </a:p>
        </p:txBody>
      </p:sp>
      <p:sp>
        <p:nvSpPr>
          <p:cNvPr id="5" name="Title 1">
            <a:extLst>
              <a:ext uri="{FF2B5EF4-FFF2-40B4-BE49-F238E27FC236}">
                <a16:creationId xmlns:a16="http://schemas.microsoft.com/office/drawing/2014/main" id="{E8321E07-8E0A-4EF2-B119-498CB5EFBB99}"/>
              </a:ext>
            </a:extLst>
          </p:cNvPr>
          <p:cNvSpPr txBox="1">
            <a:spLocks/>
          </p:cNvSpPr>
          <p:nvPr/>
        </p:nvSpPr>
        <p:spPr>
          <a:xfrm>
            <a:off x="427516" y="87581"/>
            <a:ext cx="9300154" cy="5319132"/>
          </a:xfrm>
          <a:prstGeom prst="rect">
            <a:avLst/>
          </a:prstGeom>
        </p:spPr>
        <p:txBody>
          <a:bodyPr vert="horz" lIns="91440" tIns="45720" rIns="91440" bIns="45720" rtlCol="0" anchor="b" anchorCtr="0">
            <a:normAutofit/>
          </a:bodyPr>
          <a:lstStyle>
            <a:lvl1pPr algn="l" rtl="0" eaLnBrk="0" fontAlgn="base" hangingPunct="0">
              <a:lnSpc>
                <a:spcPts val="4000"/>
              </a:lnSpc>
              <a:spcBef>
                <a:spcPct val="0"/>
              </a:spcBef>
              <a:spcAft>
                <a:spcPct val="0"/>
              </a:spcAft>
              <a:defRPr sz="3733" b="1" kern="1200" baseline="0">
                <a:solidFill>
                  <a:srgbClr val="00788A"/>
                </a:solidFill>
                <a:effectLst/>
                <a:latin typeface="Calibri" pitchFamily="34" charset="0"/>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a:lstStyle>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This patient has syphilis and should receive treatment</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This patient has a biologic false positive and nothing more is needed</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i="0" u="none" strike="noStrike" kern="1200" cap="none" spc="0" normalizeH="0" baseline="0" noProof="0" dirty="0">
                <a:ln>
                  <a:noFill/>
                </a:ln>
                <a:solidFill>
                  <a:schemeClr val="accent3">
                    <a:lumMod val="60000"/>
                    <a:lumOff val="40000"/>
                  </a:schemeClr>
                </a:solidFill>
                <a:effectLst/>
                <a:uLnTx/>
                <a:uFillTx/>
                <a:latin typeface="Calibri" pitchFamily="34" charset="0"/>
                <a:ea typeface="+mj-ea"/>
                <a:cs typeface="+mj-cs"/>
              </a:rPr>
              <a:t>More information is needed to interpret these results</a:t>
            </a:r>
          </a:p>
          <a:p>
            <a:pPr marL="742950" marR="0" lvl="0" indent="-742950" algn="l" defTabSz="914400" rtl="0" eaLnBrk="0" fontAlgn="base" latinLnBrk="0" hangingPunct="0">
              <a:lnSpc>
                <a:spcPct val="100000"/>
              </a:lnSpc>
              <a:spcBef>
                <a:spcPct val="20000"/>
              </a:spcBef>
              <a:spcAft>
                <a:spcPct val="0"/>
              </a:spcAft>
              <a:buClr>
                <a:prstClr val="white">
                  <a:lumMod val="75000"/>
                  <a:lumOff val="25000"/>
                </a:prstClr>
              </a:buClr>
              <a:buSzPct val="70000"/>
              <a:buFont typeface="+mj-lt"/>
              <a:buAutoNum type="alphaUcPeriod"/>
              <a:tabLst/>
              <a:defRPr/>
            </a:pPr>
            <a:r>
              <a:rPr kumimoji="0" lang="en-US" sz="2800" b="0" i="0" u="none" strike="noStrike" kern="1200" cap="none" spc="0" normalizeH="0" baseline="0" noProof="0" dirty="0">
                <a:ln>
                  <a:noFill/>
                </a:ln>
                <a:solidFill>
                  <a:prstClr val="white">
                    <a:lumMod val="75000"/>
                    <a:lumOff val="25000"/>
                  </a:prstClr>
                </a:solidFill>
                <a:effectLst/>
                <a:uLnTx/>
                <a:uFillTx/>
                <a:latin typeface="Calibri" pitchFamily="34" charset="0"/>
                <a:ea typeface="+mj-ea"/>
                <a:cs typeface="+mj-cs"/>
              </a:rPr>
              <a:t>This is a problem for the ID docs and OBs</a:t>
            </a:r>
          </a:p>
        </p:txBody>
      </p:sp>
    </p:spTree>
    <p:extLst>
      <p:ext uri="{BB962C8B-B14F-4D97-AF65-F5344CB8AC3E}">
        <p14:creationId xmlns:p14="http://schemas.microsoft.com/office/powerpoint/2010/main" val="3680561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64A654-10DB-4F1A-923B-15ECB1F42A01}"/>
              </a:ext>
            </a:extLst>
          </p:cNvPr>
          <p:cNvSpPr>
            <a:spLocks noGrp="1"/>
          </p:cNvSpPr>
          <p:nvPr>
            <p:ph type="body" sz="quarter" idx="10"/>
          </p:nvPr>
        </p:nvSpPr>
        <p:spPr>
          <a:xfrm>
            <a:off x="217089" y="1062620"/>
            <a:ext cx="10972800" cy="5069227"/>
          </a:xfrm>
        </p:spPr>
        <p:txBody>
          <a:bodyPr/>
          <a:lstStyle/>
          <a:p>
            <a:pPr lvl="1"/>
            <a:endParaRPr lang="en-US" b="1"/>
          </a:p>
          <a:p>
            <a:pPr lvl="1"/>
            <a:endParaRPr lang="en-US" b="1"/>
          </a:p>
          <a:p>
            <a:pPr lvl="1"/>
            <a:endParaRPr lang="en-US" b="1"/>
          </a:p>
          <a:p>
            <a:pPr lvl="1"/>
            <a:endParaRPr lang="en-US" b="1"/>
          </a:p>
          <a:p>
            <a:endParaRPr lang="en-US"/>
          </a:p>
        </p:txBody>
      </p:sp>
      <p:pic>
        <p:nvPicPr>
          <p:cNvPr id="7" name="Picture 6">
            <a:extLst>
              <a:ext uri="{FF2B5EF4-FFF2-40B4-BE49-F238E27FC236}">
                <a16:creationId xmlns:a16="http://schemas.microsoft.com/office/drawing/2014/main" id="{885AFF91-05CF-4B79-B3FA-B294D220D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3" y="-176463"/>
            <a:ext cx="12208043" cy="9156032"/>
          </a:xfrm>
          <a:prstGeom prst="rect">
            <a:avLst/>
          </a:prstGeom>
        </p:spPr>
      </p:pic>
      <p:sp>
        <p:nvSpPr>
          <p:cNvPr id="8" name="Title 1">
            <a:extLst>
              <a:ext uri="{FF2B5EF4-FFF2-40B4-BE49-F238E27FC236}">
                <a16:creationId xmlns:a16="http://schemas.microsoft.com/office/drawing/2014/main" id="{7F871B3F-BAA1-4D77-9E1D-37697D7F940B}"/>
              </a:ext>
            </a:extLst>
          </p:cNvPr>
          <p:cNvSpPr>
            <a:spLocks noGrp="1"/>
          </p:cNvSpPr>
          <p:nvPr>
            <p:ph type="title"/>
          </p:nvPr>
        </p:nvSpPr>
        <p:spPr>
          <a:xfrm>
            <a:off x="609600" y="274639"/>
            <a:ext cx="10972800" cy="1143000"/>
          </a:xfrm>
        </p:spPr>
        <p:txBody>
          <a:bodyPr/>
          <a:lstStyle/>
          <a:p>
            <a:pPr algn="r"/>
            <a:r>
              <a:rPr lang="en-US" sz="4800" dirty="0">
                <a:solidFill>
                  <a:schemeClr val="accent4">
                    <a:lumMod val="20000"/>
                    <a:lumOff val="80000"/>
                  </a:schemeClr>
                </a:solidFill>
              </a:rPr>
              <a:t>Treatment</a:t>
            </a:r>
          </a:p>
        </p:txBody>
      </p:sp>
    </p:spTree>
    <p:extLst>
      <p:ext uri="{BB962C8B-B14F-4D97-AF65-F5344CB8AC3E}">
        <p14:creationId xmlns:p14="http://schemas.microsoft.com/office/powerpoint/2010/main" val="2055785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3BBC57-FFE2-4DB2-BDEE-865610E8949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 Summary</a:t>
            </a:r>
            <a:endPar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Text&#10;&#10;Description automatically generated">
            <a:extLst>
              <a:ext uri="{FF2B5EF4-FFF2-40B4-BE49-F238E27FC236}">
                <a16:creationId xmlns:a16="http://schemas.microsoft.com/office/drawing/2014/main" id="{EFC6686F-7DB1-440A-AE6D-7BE1C6E4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4" name="Straight Connector 3">
            <a:extLst>
              <a:ext uri="{FF2B5EF4-FFF2-40B4-BE49-F238E27FC236}">
                <a16:creationId xmlns:a16="http://schemas.microsoft.com/office/drawing/2014/main" id="{8E670163-9E8E-3516-DCC3-C6148DB18C36}"/>
              </a:ext>
            </a:extLst>
          </p:cNvPr>
          <p:cNvCxnSpPr>
            <a:cxnSpLocks/>
          </p:cNvCxnSpPr>
          <p:nvPr/>
        </p:nvCxnSpPr>
        <p:spPr>
          <a:xfrm>
            <a:off x="8556848" y="28004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C856FEF-73E5-6B47-0F3E-832C94BCBDDE}"/>
              </a:ext>
            </a:extLst>
          </p:cNvPr>
          <p:cNvPicPr>
            <a:picLocks noChangeAspect="1"/>
          </p:cNvPicPr>
          <p:nvPr/>
        </p:nvPicPr>
        <p:blipFill>
          <a:blip r:embed="rId5"/>
          <a:stretch>
            <a:fillRect/>
          </a:stretch>
        </p:blipFill>
        <p:spPr>
          <a:xfrm>
            <a:off x="409619" y="2163918"/>
            <a:ext cx="11107875" cy="3694496"/>
          </a:xfrm>
          <a:prstGeom prst="rect">
            <a:avLst/>
          </a:prstGeom>
        </p:spPr>
      </p:pic>
      <p:sp>
        <p:nvSpPr>
          <p:cNvPr id="2" name="TextBox 1">
            <a:extLst>
              <a:ext uri="{FF2B5EF4-FFF2-40B4-BE49-F238E27FC236}">
                <a16:creationId xmlns:a16="http://schemas.microsoft.com/office/drawing/2014/main" id="{1AA4CB1A-DFB9-AFD1-1692-EF3DE22A25CF}"/>
              </a:ext>
            </a:extLst>
          </p:cNvPr>
          <p:cNvSpPr txBox="1"/>
          <p:nvPr/>
        </p:nvSpPr>
        <p:spPr>
          <a:xfrm>
            <a:off x="997191" y="2770081"/>
            <a:ext cx="6300592" cy="369332"/>
          </a:xfrm>
          <a:prstGeom prst="rect">
            <a:avLst/>
          </a:prstGeom>
          <a:noFill/>
        </p:spPr>
        <p:txBody>
          <a:bodyPr wrap="square" rtlCol="0">
            <a:spAutoFit/>
          </a:bodyPr>
          <a:lstStyle/>
          <a:p>
            <a:r>
              <a:rPr lang="en-US" dirty="0">
                <a:solidFill>
                  <a:srgbClr val="FF0000"/>
                </a:solidFill>
              </a:rPr>
              <a:t>Single dose 2.4 MU Benzathine Penicillin G</a:t>
            </a:r>
          </a:p>
        </p:txBody>
      </p:sp>
      <p:sp>
        <p:nvSpPr>
          <p:cNvPr id="3" name="TextBox 2">
            <a:extLst>
              <a:ext uri="{FF2B5EF4-FFF2-40B4-BE49-F238E27FC236}">
                <a16:creationId xmlns:a16="http://schemas.microsoft.com/office/drawing/2014/main" id="{FC449B05-5F0A-ABEB-FAB6-0D0EB800E365}"/>
              </a:ext>
            </a:extLst>
          </p:cNvPr>
          <p:cNvSpPr txBox="1"/>
          <p:nvPr/>
        </p:nvSpPr>
        <p:spPr>
          <a:xfrm>
            <a:off x="997191" y="3928238"/>
            <a:ext cx="6300592" cy="369332"/>
          </a:xfrm>
          <a:prstGeom prst="rect">
            <a:avLst/>
          </a:prstGeom>
          <a:noFill/>
        </p:spPr>
        <p:txBody>
          <a:bodyPr wrap="square" rtlCol="0">
            <a:spAutoFit/>
          </a:bodyPr>
          <a:lstStyle/>
          <a:p>
            <a:r>
              <a:rPr lang="en-US" dirty="0">
                <a:solidFill>
                  <a:srgbClr val="FF0000"/>
                </a:solidFill>
              </a:rPr>
              <a:t>3 doses 2.4 MU Benzathine Penicillin G</a:t>
            </a:r>
          </a:p>
        </p:txBody>
      </p:sp>
      <p:sp>
        <p:nvSpPr>
          <p:cNvPr id="6" name="TextBox 5">
            <a:extLst>
              <a:ext uri="{FF2B5EF4-FFF2-40B4-BE49-F238E27FC236}">
                <a16:creationId xmlns:a16="http://schemas.microsoft.com/office/drawing/2014/main" id="{90B3C98A-FC86-5796-D97D-D0EA80B45DCC}"/>
              </a:ext>
            </a:extLst>
          </p:cNvPr>
          <p:cNvSpPr txBox="1"/>
          <p:nvPr/>
        </p:nvSpPr>
        <p:spPr>
          <a:xfrm>
            <a:off x="997191" y="5212083"/>
            <a:ext cx="7703507" cy="646331"/>
          </a:xfrm>
          <a:prstGeom prst="rect">
            <a:avLst/>
          </a:prstGeom>
          <a:noFill/>
        </p:spPr>
        <p:txBody>
          <a:bodyPr wrap="square" rtlCol="0">
            <a:spAutoFit/>
          </a:bodyPr>
          <a:lstStyle/>
          <a:p>
            <a:r>
              <a:rPr lang="en-US" dirty="0">
                <a:solidFill>
                  <a:srgbClr val="FF0000"/>
                </a:solidFill>
              </a:rPr>
              <a:t>IV Aqueous crystalline penicillin G 18 – 24 million units/day x 10-14 days</a:t>
            </a:r>
          </a:p>
          <a:p>
            <a:endParaRPr lang="en-US" dirty="0"/>
          </a:p>
        </p:txBody>
      </p:sp>
    </p:spTree>
    <p:extLst>
      <p:ext uri="{BB962C8B-B14F-4D97-AF65-F5344CB8AC3E}">
        <p14:creationId xmlns:p14="http://schemas.microsoft.com/office/powerpoint/2010/main" val="2075042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8C355-91D2-4CAE-9461-F320C4EEC2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0"/>
                    </a14:imgEffect>
                    <a14:imgEffect>
                      <a14:brightnessContrast bright="-1000" contrast="12000"/>
                    </a14:imgEffect>
                  </a14:imgLayer>
                </a14:imgProps>
              </a:ext>
              <a:ext uri="{28A0092B-C50C-407E-A947-70E740481C1C}">
                <a14:useLocalDpi xmlns:a14="http://schemas.microsoft.com/office/drawing/2010/main" val="0"/>
              </a:ext>
            </a:extLst>
          </a:blip>
          <a:srcRect t="12208" b="3080"/>
          <a:stretch/>
        </p:blipFill>
        <p:spPr>
          <a:xfrm>
            <a:off x="-135467" y="-364065"/>
            <a:ext cx="12462933" cy="7918173"/>
          </a:xfrm>
          <a:prstGeom prst="rect">
            <a:avLst/>
          </a:prstGeom>
        </p:spPr>
      </p:pic>
      <p:sp>
        <p:nvSpPr>
          <p:cNvPr id="6" name="Rectangle 5">
            <a:extLst>
              <a:ext uri="{FF2B5EF4-FFF2-40B4-BE49-F238E27FC236}">
                <a16:creationId xmlns:a16="http://schemas.microsoft.com/office/drawing/2014/main" id="{9138590E-1BA4-45C3-9800-3183EC860216}"/>
              </a:ext>
            </a:extLst>
          </p:cNvPr>
          <p:cNvSpPr/>
          <p:nvPr/>
        </p:nvSpPr>
        <p:spPr>
          <a:xfrm>
            <a:off x="-135467" y="-364065"/>
            <a:ext cx="12462933" cy="7918173"/>
          </a:xfrm>
          <a:prstGeom prst="rect">
            <a:avLst/>
          </a:prstGeom>
          <a:solidFill>
            <a:srgbClr val="0061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C4CA1AF-4344-4F15-91D5-AF635480CB81}"/>
              </a:ext>
            </a:extLst>
          </p:cNvPr>
          <p:cNvSpPr/>
          <p:nvPr/>
        </p:nvSpPr>
        <p:spPr>
          <a:xfrm>
            <a:off x="377369" y="348344"/>
            <a:ext cx="11429999" cy="6226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0" name="TextBox 9">
            <a:extLst>
              <a:ext uri="{FF2B5EF4-FFF2-40B4-BE49-F238E27FC236}">
                <a16:creationId xmlns:a16="http://schemas.microsoft.com/office/drawing/2014/main" id="{B7EB9D50-A42C-44B6-B5D1-15DE9338A4A1}"/>
              </a:ext>
            </a:extLst>
          </p:cNvPr>
          <p:cNvSpPr txBox="1"/>
          <p:nvPr/>
        </p:nvSpPr>
        <p:spPr>
          <a:xfrm>
            <a:off x="4438309" y="991807"/>
            <a:ext cx="36250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88A"/>
                </a:solidFill>
                <a:effectLst/>
                <a:uLnTx/>
                <a:uFillTx/>
                <a:latin typeface="Myriad Web Pro"/>
                <a:ea typeface="+mn-ea"/>
                <a:cs typeface="+mn-cs"/>
              </a:rPr>
              <a:t>Pregnant People</a:t>
            </a:r>
          </a:p>
        </p:txBody>
      </p:sp>
      <p:sp>
        <p:nvSpPr>
          <p:cNvPr id="4" name="TextBox 3">
            <a:extLst>
              <a:ext uri="{FF2B5EF4-FFF2-40B4-BE49-F238E27FC236}">
                <a16:creationId xmlns:a16="http://schemas.microsoft.com/office/drawing/2014/main" id="{E7290C5B-E4A1-4DCB-9A48-BA91514654BF}"/>
              </a:ext>
            </a:extLst>
          </p:cNvPr>
          <p:cNvSpPr txBox="1"/>
          <p:nvPr/>
        </p:nvSpPr>
        <p:spPr>
          <a:xfrm>
            <a:off x="3246927" y="4574558"/>
            <a:ext cx="60077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F7F7F">
                    <a:lumMod val="50000"/>
                  </a:srgbClr>
                </a:solidFill>
                <a:effectLst/>
                <a:uLnTx/>
                <a:uFillTx/>
                <a:latin typeface="Myriad Web Pro"/>
                <a:ea typeface="+mn-ea"/>
                <a:cs typeface="+mn-cs"/>
              </a:rPr>
              <a:t>According to Stage</a:t>
            </a:r>
          </a:p>
        </p:txBody>
      </p:sp>
      <p:sp>
        <p:nvSpPr>
          <p:cNvPr id="12" name="TextBox 11">
            <a:extLst>
              <a:ext uri="{FF2B5EF4-FFF2-40B4-BE49-F238E27FC236}">
                <a16:creationId xmlns:a16="http://schemas.microsoft.com/office/drawing/2014/main" id="{33D4CCF4-D94B-467C-AD6D-608DF9C7A796}"/>
              </a:ext>
            </a:extLst>
          </p:cNvPr>
          <p:cNvSpPr txBox="1"/>
          <p:nvPr/>
        </p:nvSpPr>
        <p:spPr>
          <a:xfrm>
            <a:off x="5154320" y="3945236"/>
            <a:ext cx="2192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88A"/>
                </a:solidFill>
                <a:effectLst/>
                <a:uLnTx/>
                <a:uFillTx/>
                <a:latin typeface="Myriad Web Pro"/>
                <a:ea typeface="+mn-ea"/>
                <a:cs typeface="+mn-cs"/>
              </a:rPr>
              <a:t>Treatment</a:t>
            </a:r>
          </a:p>
        </p:txBody>
      </p:sp>
      <p:cxnSp>
        <p:nvCxnSpPr>
          <p:cNvPr id="14" name="Straight Connector 13">
            <a:extLst>
              <a:ext uri="{FF2B5EF4-FFF2-40B4-BE49-F238E27FC236}">
                <a16:creationId xmlns:a16="http://schemas.microsoft.com/office/drawing/2014/main" id="{3CA8307F-89CE-4E93-A93F-34005936DC44}"/>
              </a:ext>
            </a:extLst>
          </p:cNvPr>
          <p:cNvCxnSpPr/>
          <p:nvPr/>
        </p:nvCxnSpPr>
        <p:spPr>
          <a:xfrm>
            <a:off x="2743200" y="3555992"/>
            <a:ext cx="7426712" cy="0"/>
          </a:xfrm>
          <a:prstGeom prst="line">
            <a:avLst/>
          </a:prstGeom>
          <a:ln w="28575">
            <a:solidFill>
              <a:srgbClr val="BF311A"/>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735BD9E-E40A-47B4-80B7-E9AA117D6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13154" y="1655898"/>
            <a:ext cx="1158427" cy="1773102"/>
          </a:xfrm>
          <a:prstGeom prst="rect">
            <a:avLst/>
          </a:prstGeom>
        </p:spPr>
      </p:pic>
    </p:spTree>
    <p:extLst>
      <p:ext uri="{BB962C8B-B14F-4D97-AF65-F5344CB8AC3E}">
        <p14:creationId xmlns:p14="http://schemas.microsoft.com/office/powerpoint/2010/main" val="73154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3BBC57-FFE2-4DB2-BDEE-865610E8949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Management of Sex Partners</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Text&#10;&#10;Description automatically generated">
            <a:extLst>
              <a:ext uri="{FF2B5EF4-FFF2-40B4-BE49-F238E27FC236}">
                <a16:creationId xmlns:a16="http://schemas.microsoft.com/office/drawing/2014/main" id="{EFC6686F-7DB1-440A-AE6D-7BE1C6E4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4" name="Straight Connector 3">
            <a:extLst>
              <a:ext uri="{FF2B5EF4-FFF2-40B4-BE49-F238E27FC236}">
                <a16:creationId xmlns:a16="http://schemas.microsoft.com/office/drawing/2014/main" id="{8E670163-9E8E-3516-DCC3-C6148DB18C36}"/>
              </a:ext>
            </a:extLst>
          </p:cNvPr>
          <p:cNvCxnSpPr>
            <a:cxnSpLocks/>
          </p:cNvCxnSpPr>
          <p:nvPr/>
        </p:nvCxnSpPr>
        <p:spPr>
          <a:xfrm>
            <a:off x="8556848" y="28004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194A208-CA36-0650-3BAB-AF6B9965C1B8}"/>
              </a:ext>
            </a:extLst>
          </p:cNvPr>
          <p:cNvPicPr>
            <a:picLocks noChangeAspect="1"/>
          </p:cNvPicPr>
          <p:nvPr/>
        </p:nvPicPr>
        <p:blipFill rotWithShape="1">
          <a:blip r:embed="rId5"/>
          <a:srcRect t="13348"/>
          <a:stretch/>
        </p:blipFill>
        <p:spPr>
          <a:xfrm>
            <a:off x="1892443" y="1798811"/>
            <a:ext cx="8399873" cy="4694082"/>
          </a:xfrm>
          <a:prstGeom prst="rect">
            <a:avLst/>
          </a:prstGeom>
        </p:spPr>
      </p:pic>
    </p:spTree>
    <p:extLst>
      <p:ext uri="{BB962C8B-B14F-4D97-AF65-F5344CB8AC3E}">
        <p14:creationId xmlns:p14="http://schemas.microsoft.com/office/powerpoint/2010/main" val="2449211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ettyImages-486710522.jpg">
            <a:extLst>
              <a:ext uri="{FF2B5EF4-FFF2-40B4-BE49-F238E27FC236}">
                <a16:creationId xmlns:a16="http://schemas.microsoft.com/office/drawing/2014/main" id="{603580B3-5E66-4823-89D7-A3287E7527DB}"/>
              </a:ext>
            </a:extLst>
          </p:cNvPr>
          <p:cNvPicPr>
            <a:picLocks noChangeAspect="1"/>
          </p:cNvPicPr>
          <p:nvPr/>
        </p:nvPicPr>
        <p:blipFill>
          <a:blip r:embed="rId3"/>
          <a:stretch>
            <a:fillRect/>
          </a:stretch>
        </p:blipFill>
        <p:spPr>
          <a:xfrm>
            <a:off x="-710033" y="1"/>
            <a:ext cx="13221629" cy="9290287"/>
          </a:xfrm>
          <a:prstGeom prst="rect">
            <a:avLst/>
          </a:prstGeom>
        </p:spPr>
      </p:pic>
      <p:sp>
        <p:nvSpPr>
          <p:cNvPr id="10" name="Title 1">
            <a:extLst>
              <a:ext uri="{FF2B5EF4-FFF2-40B4-BE49-F238E27FC236}">
                <a16:creationId xmlns:a16="http://schemas.microsoft.com/office/drawing/2014/main" id="{E5159167-7B93-4639-B58C-5867D197246E}"/>
              </a:ext>
            </a:extLst>
          </p:cNvPr>
          <p:cNvSpPr>
            <a:spLocks noGrp="1"/>
          </p:cNvSpPr>
          <p:nvPr>
            <p:ph type="title"/>
          </p:nvPr>
        </p:nvSpPr>
        <p:spPr>
          <a:xfrm>
            <a:off x="1018390" y="812522"/>
            <a:ext cx="10972800" cy="1143000"/>
          </a:xfrm>
        </p:spPr>
        <p:txBody>
          <a:bodyPr anchor="t">
            <a:normAutofit/>
          </a:bodyPr>
          <a:lstStyle/>
          <a:p>
            <a:r>
              <a:rPr lang="en-US" sz="4800" dirty="0">
                <a:solidFill>
                  <a:schemeClr val="bg2"/>
                </a:solidFill>
              </a:rPr>
              <a:t>Syphilis epidemiology is changing</a:t>
            </a:r>
          </a:p>
        </p:txBody>
      </p:sp>
    </p:spTree>
    <p:extLst>
      <p:ext uri="{BB962C8B-B14F-4D97-AF65-F5344CB8AC3E}">
        <p14:creationId xmlns:p14="http://schemas.microsoft.com/office/powerpoint/2010/main" val="2201871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BE6C2-60E9-A84A-4B5E-A6F3773E5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54A07-2945-0636-3E1D-9DFE726C1E4D}"/>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fontScale="90000"/>
          </a:bodyPr>
          <a:lstStyle/>
          <a:p>
            <a:r>
              <a:rPr lang="en-US" sz="6000" b="1" dirty="0">
                <a:solidFill>
                  <a:schemeClr val="bg1"/>
                </a:solidFill>
                <a:latin typeface="Calibri" panose="020F0502020204030204" pitchFamily="34" charset="0"/>
                <a:cs typeface="Calibri" panose="020F0502020204030204" pitchFamily="34" charset="0"/>
              </a:rPr>
              <a:t>IHS CMO Tribal Leader </a:t>
            </a:r>
            <a:br>
              <a:rPr lang="en-US" sz="6000" b="1"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Letter on Syphilis</a:t>
            </a:r>
          </a:p>
        </p:txBody>
      </p:sp>
      <p:pic>
        <p:nvPicPr>
          <p:cNvPr id="4" name="Picture 3" descr="Text&#10;&#10;Description automatically generated">
            <a:extLst>
              <a:ext uri="{FF2B5EF4-FFF2-40B4-BE49-F238E27FC236}">
                <a16:creationId xmlns:a16="http://schemas.microsoft.com/office/drawing/2014/main" id="{AD79DAB7-237C-AD35-F159-71B2365826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AAFAA7C6-7610-851E-DD4D-69CB8365428B}"/>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F44A45-8698-1318-1FFE-07F736F60823}"/>
              </a:ext>
            </a:extLst>
          </p:cNvPr>
          <p:cNvSpPr txBox="1"/>
          <p:nvPr/>
        </p:nvSpPr>
        <p:spPr>
          <a:xfrm>
            <a:off x="-1" y="1841340"/>
            <a:ext cx="1219200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4">
                    <a:lumMod val="75000"/>
                  </a:schemeClr>
                </a:solidFill>
                <a:latin typeface="Segoe UI"/>
                <a:cs typeface="Segoe UI"/>
              </a:rPr>
              <a:t>IHS Recommended Guidelines for Syphilis Testing, Treatment and Prevention 2/15/2024</a:t>
            </a:r>
          </a:p>
          <a:p>
            <a:pPr algn="ctr"/>
            <a:endParaRPr lang="en-US" sz="2800" b="1" dirty="0">
              <a:solidFill>
                <a:schemeClr val="accent4">
                  <a:lumMod val="75000"/>
                </a:schemeClr>
              </a:solidFill>
              <a:latin typeface="Segoe UI"/>
              <a:cs typeface="Segoe UI"/>
            </a:endParaRPr>
          </a:p>
          <a:p>
            <a:r>
              <a:rPr lang="en-US" sz="2400" b="1" dirty="0">
                <a:solidFill>
                  <a:srgbClr val="7F7F7F"/>
                </a:solidFill>
                <a:latin typeface="Segoe UI"/>
                <a:cs typeface="Segoe UI"/>
              </a:rPr>
              <a:t>1. </a:t>
            </a:r>
            <a:r>
              <a:rPr lang="en-US" sz="2400" b="1" dirty="0">
                <a:solidFill>
                  <a:srgbClr val="C00000"/>
                </a:solidFill>
                <a:latin typeface="Segoe UI"/>
                <a:cs typeface="Segoe UI"/>
              </a:rPr>
              <a:t>Offer annual syphilis testing</a:t>
            </a:r>
            <a:r>
              <a:rPr lang="en-US" sz="2400" b="1" dirty="0">
                <a:solidFill>
                  <a:srgbClr val="7F7F7F"/>
                </a:solidFill>
                <a:latin typeface="Segoe UI"/>
                <a:cs typeface="Segoe UI"/>
              </a:rPr>
              <a:t> for persons ages 13 and older to eliminate syphilis </a:t>
            </a:r>
          </a:p>
          <a:p>
            <a:r>
              <a:rPr lang="en-US" sz="2400" b="1" dirty="0">
                <a:solidFill>
                  <a:srgbClr val="7F7F7F"/>
                </a:solidFill>
                <a:latin typeface="Segoe UI"/>
                <a:cs typeface="Segoe UI"/>
              </a:rPr>
              <a:t>transmission by early case recognition. </a:t>
            </a:r>
          </a:p>
          <a:p>
            <a:endParaRPr lang="en-US" sz="2400" b="1" dirty="0">
              <a:solidFill>
                <a:srgbClr val="7F7F7F"/>
              </a:solidFill>
              <a:latin typeface="Segoe UI"/>
              <a:cs typeface="Segoe UI"/>
            </a:endParaRPr>
          </a:p>
          <a:p>
            <a:r>
              <a:rPr lang="en-US" sz="2400" b="1" dirty="0">
                <a:solidFill>
                  <a:srgbClr val="7F7F7F"/>
                </a:solidFill>
                <a:latin typeface="Segoe UI"/>
                <a:cs typeface="Segoe UI"/>
              </a:rPr>
              <a:t>2. </a:t>
            </a:r>
            <a:r>
              <a:rPr lang="en-US" sz="2400" b="1" dirty="0">
                <a:solidFill>
                  <a:srgbClr val="C00000"/>
                </a:solidFill>
                <a:latin typeface="Segoe UI"/>
                <a:cs typeface="Segoe UI"/>
              </a:rPr>
              <a:t>Prescribe and administer Penicillin G Benzathine for every age and every stage of syphilis infection </a:t>
            </a:r>
            <a:r>
              <a:rPr lang="en-US" sz="2400" b="1" dirty="0">
                <a:solidFill>
                  <a:srgbClr val="7F7F7F"/>
                </a:solidFill>
                <a:latin typeface="Segoe UI"/>
                <a:cs typeface="Segoe UI"/>
              </a:rPr>
              <a:t>in the absence of contraindications to therapy. </a:t>
            </a:r>
          </a:p>
          <a:p>
            <a:endParaRPr lang="en-US" sz="2400" b="1" dirty="0">
              <a:solidFill>
                <a:srgbClr val="7F7F7F"/>
              </a:solidFill>
              <a:latin typeface="Segoe UI"/>
              <a:cs typeface="Segoe UI"/>
            </a:endParaRPr>
          </a:p>
          <a:p>
            <a:pPr marL="800100" lvl="1" indent="-342900">
              <a:buFont typeface="Arial" panose="020B0604020202020204" pitchFamily="34" charset="0"/>
              <a:buChar char="•"/>
            </a:pPr>
            <a:r>
              <a:rPr lang="en-US" sz="2000" b="1" dirty="0">
                <a:solidFill>
                  <a:srgbClr val="7F7F7F"/>
                </a:solidFill>
                <a:latin typeface="Segoe UI"/>
                <a:cs typeface="Segoe UI"/>
              </a:rPr>
              <a:t>The IHS National Supply Service Center (NSSC) and IHS Pharmaceutical Prime Vendor report that all reasonable orders for Bicillin are currently being fulfilled. For questions about how to order this medication, please get in touch with Weston.Thompson@ihs.gov at NSSC.</a:t>
            </a:r>
          </a:p>
        </p:txBody>
      </p:sp>
    </p:spTree>
    <p:extLst>
      <p:ext uri="{BB962C8B-B14F-4D97-AF65-F5344CB8AC3E}">
        <p14:creationId xmlns:p14="http://schemas.microsoft.com/office/powerpoint/2010/main" val="3033633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BE6C2-60E9-A84A-4B5E-A6F3773E5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54A07-2945-0636-3E1D-9DFE726C1E4D}"/>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fontScale="90000"/>
          </a:bodyPr>
          <a:lstStyle/>
          <a:p>
            <a:r>
              <a:rPr lang="en-US" sz="6000" b="1" dirty="0">
                <a:solidFill>
                  <a:schemeClr val="bg1"/>
                </a:solidFill>
                <a:latin typeface="Calibri" panose="020F0502020204030204" pitchFamily="34" charset="0"/>
                <a:cs typeface="Calibri" panose="020F0502020204030204" pitchFamily="34" charset="0"/>
              </a:rPr>
              <a:t>IHS CMO Tribal Leader </a:t>
            </a:r>
            <a:br>
              <a:rPr lang="en-US" sz="6000" b="1"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Letter on Syphilis</a:t>
            </a:r>
          </a:p>
        </p:txBody>
      </p:sp>
      <p:pic>
        <p:nvPicPr>
          <p:cNvPr id="4" name="Picture 3" descr="Text&#10;&#10;Description automatically generated">
            <a:extLst>
              <a:ext uri="{FF2B5EF4-FFF2-40B4-BE49-F238E27FC236}">
                <a16:creationId xmlns:a16="http://schemas.microsoft.com/office/drawing/2014/main" id="{AD79DAB7-237C-AD35-F159-71B2365826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AAFAA7C6-7610-851E-DD4D-69CB8365428B}"/>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F44A45-8698-1318-1FFE-07F736F60823}"/>
              </a:ext>
            </a:extLst>
          </p:cNvPr>
          <p:cNvSpPr txBox="1"/>
          <p:nvPr/>
        </p:nvSpPr>
        <p:spPr>
          <a:xfrm>
            <a:off x="249665" y="1841340"/>
            <a:ext cx="1194233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7F7F"/>
                </a:solidFill>
                <a:effectLst/>
                <a:uLnTx/>
                <a:uFillTx/>
                <a:latin typeface="Segoe UI"/>
                <a:ea typeface="+mn-ea"/>
                <a:cs typeface="Segoe UI"/>
              </a:rPr>
              <a:t>3. </a:t>
            </a:r>
            <a:r>
              <a:rPr kumimoji="0" lang="en-US" sz="2400" b="1" i="0" u="none" strike="noStrike" kern="1200" cap="none" spc="0" normalizeH="0" baseline="0" noProof="0" dirty="0">
                <a:ln>
                  <a:noFill/>
                </a:ln>
                <a:solidFill>
                  <a:srgbClr val="C00000"/>
                </a:solidFill>
                <a:effectLst/>
                <a:uLnTx/>
                <a:uFillTx/>
                <a:latin typeface="Segoe UI"/>
                <a:ea typeface="+mn-ea"/>
                <a:cs typeface="Segoe UI"/>
              </a:rPr>
              <a:t>Turn on the annual Electronic Health Record reminder at all sites </a:t>
            </a:r>
            <a:r>
              <a:rPr kumimoji="0" lang="en-US" sz="2400" b="1" i="0" u="none" strike="noStrike" kern="1200" cap="none" spc="0" normalizeH="0" baseline="0" noProof="0" dirty="0">
                <a:ln>
                  <a:noFill/>
                </a:ln>
                <a:solidFill>
                  <a:srgbClr val="7F7F7F"/>
                </a:solidFill>
                <a:effectLst/>
                <a:uLnTx/>
                <a:uFillTx/>
                <a:latin typeface="Segoe UI"/>
                <a:ea typeface="+mn-ea"/>
                <a:cs typeface="Segoe UI"/>
              </a:rPr>
              <a:t>to facilitate testing for two years or until incidence rates decrease locally to baseline. </a:t>
            </a:r>
          </a:p>
          <a:p>
            <a:endParaRPr lang="en-US" sz="2000" b="1" dirty="0">
              <a:solidFill>
                <a:srgbClr val="7F7F7F"/>
              </a:solidFill>
              <a:latin typeface="Segoe UI"/>
              <a:cs typeface="Segoe UI"/>
            </a:endParaRPr>
          </a:p>
          <a:p>
            <a:r>
              <a:rPr lang="en-US" sz="2400" b="1" dirty="0">
                <a:solidFill>
                  <a:srgbClr val="7F7F7F"/>
                </a:solidFill>
                <a:latin typeface="Segoe UI"/>
                <a:cs typeface="Segoe UI"/>
              </a:rPr>
              <a:t>4. Provide </a:t>
            </a:r>
            <a:r>
              <a:rPr lang="en-US" sz="2400" b="1" dirty="0">
                <a:solidFill>
                  <a:srgbClr val="C00000"/>
                </a:solidFill>
                <a:latin typeface="Segoe UI"/>
                <a:cs typeface="Segoe UI"/>
              </a:rPr>
              <a:t>three-point syphilis testing for all pregnant people </a:t>
            </a:r>
            <a:r>
              <a:rPr lang="en-US" sz="2400" b="1" dirty="0">
                <a:solidFill>
                  <a:srgbClr val="7F7F7F"/>
                </a:solidFill>
                <a:latin typeface="Segoe UI"/>
                <a:cs typeface="Segoe UI"/>
              </a:rPr>
              <a:t>at the first prenatal visit, the beginning of the third trimester, and delivery. </a:t>
            </a:r>
          </a:p>
          <a:p>
            <a:endParaRPr lang="en-US" sz="2400" b="1" dirty="0">
              <a:solidFill>
                <a:srgbClr val="7F7F7F"/>
              </a:solidFill>
              <a:latin typeface="Segoe UI"/>
              <a:cs typeface="Segoe UI"/>
            </a:endParaRPr>
          </a:p>
          <a:p>
            <a:r>
              <a:rPr lang="en-US" sz="2400" b="1" dirty="0">
                <a:solidFill>
                  <a:srgbClr val="7F7F7F"/>
                </a:solidFill>
                <a:latin typeface="Segoe UI"/>
                <a:cs typeface="Segoe UI"/>
              </a:rPr>
              <a:t>5. Adoption of an HIV/Viral Hepatitis/STI </a:t>
            </a:r>
            <a:r>
              <a:rPr lang="en-US" sz="2400" b="1" dirty="0">
                <a:solidFill>
                  <a:srgbClr val="C00000"/>
                </a:solidFill>
                <a:latin typeface="Segoe UI"/>
                <a:cs typeface="Segoe UI"/>
              </a:rPr>
              <a:t>testing bundle </a:t>
            </a:r>
            <a:r>
              <a:rPr lang="en-US" sz="2400" b="1" dirty="0">
                <a:solidFill>
                  <a:srgbClr val="7F7F7F"/>
                </a:solidFill>
                <a:latin typeface="Segoe UI"/>
                <a:cs typeface="Segoe UI"/>
              </a:rPr>
              <a:t>(plus pregnancy test when appropriate) at all sites to screen broadly:</a:t>
            </a:r>
          </a:p>
          <a:p>
            <a:pPr lvl="1"/>
            <a:r>
              <a:rPr lang="en-US" sz="2000" b="1" dirty="0">
                <a:solidFill>
                  <a:srgbClr val="7F7F7F"/>
                </a:solidFill>
                <a:latin typeface="Segoe UI"/>
                <a:cs typeface="Segoe UI"/>
              </a:rPr>
              <a:t>-Syphilis screening test with reflex RPR + titer. </a:t>
            </a:r>
          </a:p>
          <a:p>
            <a:pPr lvl="1"/>
            <a:r>
              <a:rPr lang="en-US" sz="2000" b="1" dirty="0">
                <a:solidFill>
                  <a:srgbClr val="7F7F7F"/>
                </a:solidFill>
                <a:latin typeface="Segoe UI"/>
                <a:cs typeface="Segoe UI"/>
              </a:rPr>
              <a:t>-HIV serology (with documentation of consent if required in the local state jurisdiction.) </a:t>
            </a:r>
          </a:p>
          <a:p>
            <a:pPr lvl="1"/>
            <a:r>
              <a:rPr lang="en-US" sz="2000" b="1" dirty="0">
                <a:solidFill>
                  <a:srgbClr val="7F7F7F"/>
                </a:solidFill>
                <a:latin typeface="Segoe UI"/>
                <a:cs typeface="Segoe UI"/>
              </a:rPr>
              <a:t>-Screening for gonorrhea and chlamydia at three sites: Urine, Pharynx, Rectum. </a:t>
            </a:r>
          </a:p>
          <a:p>
            <a:pPr lvl="1"/>
            <a:r>
              <a:rPr lang="en-US" sz="2000" b="1" dirty="0">
                <a:solidFill>
                  <a:srgbClr val="7F7F7F"/>
                </a:solidFill>
                <a:latin typeface="Segoe UI"/>
                <a:cs typeface="Segoe UI"/>
              </a:rPr>
              <a:t>-Screening for hepatitis B and C. </a:t>
            </a:r>
          </a:p>
          <a:p>
            <a:pPr lvl="1"/>
            <a:r>
              <a:rPr lang="en-US" sz="2000" b="1" dirty="0">
                <a:solidFill>
                  <a:srgbClr val="7F7F7F"/>
                </a:solidFill>
                <a:latin typeface="Segoe UI"/>
                <a:cs typeface="Segoe UI"/>
              </a:rPr>
              <a:t>-Pregnancy test. </a:t>
            </a:r>
          </a:p>
          <a:p>
            <a:pPr marL="457200" indent="-457200">
              <a:buFont typeface="Calibri"/>
              <a:buChar char="-"/>
            </a:pPr>
            <a:endParaRPr lang="en-US" sz="2000" b="1" dirty="0">
              <a:solidFill>
                <a:srgbClr val="7F7F7F"/>
              </a:solidFill>
              <a:latin typeface="Segoe UI"/>
              <a:cs typeface="Segoe UI"/>
            </a:endParaRPr>
          </a:p>
        </p:txBody>
      </p:sp>
    </p:spTree>
    <p:extLst>
      <p:ext uri="{BB962C8B-B14F-4D97-AF65-F5344CB8AC3E}">
        <p14:creationId xmlns:p14="http://schemas.microsoft.com/office/powerpoint/2010/main" val="2506324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BE6C2-60E9-A84A-4B5E-A6F3773E5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54A07-2945-0636-3E1D-9DFE726C1E4D}"/>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fontScale="90000"/>
          </a:bodyPr>
          <a:lstStyle/>
          <a:p>
            <a:r>
              <a:rPr lang="en-US" sz="6000" b="1" dirty="0">
                <a:solidFill>
                  <a:schemeClr val="bg1"/>
                </a:solidFill>
                <a:latin typeface="Calibri" panose="020F0502020204030204" pitchFamily="34" charset="0"/>
                <a:cs typeface="Calibri" panose="020F0502020204030204" pitchFamily="34" charset="0"/>
              </a:rPr>
              <a:t>IHS CMO Tribal Leader </a:t>
            </a:r>
            <a:br>
              <a:rPr lang="en-US" sz="6000" b="1"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Letter on Syphilis</a:t>
            </a:r>
          </a:p>
        </p:txBody>
      </p:sp>
      <p:pic>
        <p:nvPicPr>
          <p:cNvPr id="4" name="Picture 3" descr="Text&#10;&#10;Description automatically generated">
            <a:extLst>
              <a:ext uri="{FF2B5EF4-FFF2-40B4-BE49-F238E27FC236}">
                <a16:creationId xmlns:a16="http://schemas.microsoft.com/office/drawing/2014/main" id="{AD79DAB7-237C-AD35-F159-71B2365826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AAFAA7C6-7610-851E-DD4D-69CB8365428B}"/>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F44A45-8698-1318-1FFE-07F736F60823}"/>
              </a:ext>
            </a:extLst>
          </p:cNvPr>
          <p:cNvSpPr txBox="1"/>
          <p:nvPr/>
        </p:nvSpPr>
        <p:spPr>
          <a:xfrm>
            <a:off x="249665" y="1841340"/>
            <a:ext cx="1194233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7F7F7F"/>
                </a:solidFill>
                <a:latin typeface="Segoe UI"/>
                <a:cs typeface="Segoe UI"/>
              </a:rPr>
              <a:t>6.Adopt and </a:t>
            </a:r>
            <a:r>
              <a:rPr lang="en-US" sz="2000" b="1" dirty="0">
                <a:solidFill>
                  <a:srgbClr val="C00000"/>
                </a:solidFill>
                <a:latin typeface="Segoe UI"/>
                <a:cs typeface="Segoe UI"/>
              </a:rPr>
              <a:t>provide Express STI testing services </a:t>
            </a:r>
            <a:r>
              <a:rPr lang="en-US" sz="2000" b="1" dirty="0">
                <a:solidFill>
                  <a:srgbClr val="7F7F7F"/>
                </a:solidFill>
                <a:latin typeface="Segoe UI"/>
                <a:cs typeface="Segoe UI"/>
              </a:rPr>
              <a:t>at all sites. </a:t>
            </a:r>
          </a:p>
          <a:p>
            <a:r>
              <a:rPr lang="en-US" sz="2000" b="1" dirty="0">
                <a:solidFill>
                  <a:srgbClr val="7F7F7F"/>
                </a:solidFill>
                <a:latin typeface="Segoe UI"/>
                <a:cs typeface="Segoe UI"/>
              </a:rPr>
              <a:t>	-Provide </a:t>
            </a:r>
            <a:r>
              <a:rPr lang="en-US" sz="2000" b="1" dirty="0">
                <a:solidFill>
                  <a:srgbClr val="C00000"/>
                </a:solidFill>
                <a:latin typeface="Segoe UI"/>
                <a:cs typeface="Segoe UI"/>
              </a:rPr>
              <a:t>universal screening and treatment for syphilis in Urgent Care and Emergency </a:t>
            </a:r>
          </a:p>
          <a:p>
            <a:r>
              <a:rPr lang="en-US" sz="2000" b="1" dirty="0">
                <a:solidFill>
                  <a:srgbClr val="C00000"/>
                </a:solidFill>
                <a:latin typeface="Segoe UI"/>
                <a:cs typeface="Segoe UI"/>
              </a:rPr>
              <a:t>	Department settings</a:t>
            </a:r>
            <a:r>
              <a:rPr lang="en-US" sz="2000" b="1" dirty="0">
                <a:solidFill>
                  <a:srgbClr val="7F7F7F"/>
                </a:solidFill>
                <a:latin typeface="Segoe UI"/>
                <a:cs typeface="Segoe UI"/>
              </a:rPr>
              <a:t>, as many individuals utilize Urgent Care and Emergency </a:t>
            </a:r>
          </a:p>
          <a:p>
            <a:r>
              <a:rPr lang="en-US" sz="2000" b="1" dirty="0">
                <a:solidFill>
                  <a:srgbClr val="7F7F7F"/>
                </a:solidFill>
                <a:latin typeface="Segoe UI"/>
                <a:cs typeface="Segoe UI"/>
              </a:rPr>
              <a:t>	Departments as their primary access to care.</a:t>
            </a:r>
          </a:p>
          <a:p>
            <a:r>
              <a:rPr lang="en-US" sz="2000" b="1" dirty="0">
                <a:solidFill>
                  <a:srgbClr val="7F7F7F"/>
                </a:solidFill>
                <a:latin typeface="Segoe UI"/>
                <a:cs typeface="Segoe UI"/>
              </a:rPr>
              <a:t> </a:t>
            </a:r>
          </a:p>
          <a:p>
            <a:r>
              <a:rPr lang="en-US" sz="2000" b="1" dirty="0">
                <a:solidFill>
                  <a:srgbClr val="7F7F7F"/>
                </a:solidFill>
                <a:latin typeface="Segoe UI"/>
                <a:cs typeface="Segoe UI"/>
              </a:rPr>
              <a:t>7. Provide </a:t>
            </a:r>
            <a:r>
              <a:rPr lang="en-US" sz="2000" b="1" dirty="0">
                <a:solidFill>
                  <a:srgbClr val="C00000"/>
                </a:solidFill>
                <a:latin typeface="Segoe UI"/>
                <a:cs typeface="Segoe UI"/>
              </a:rPr>
              <a:t>field testing </a:t>
            </a:r>
            <a:r>
              <a:rPr lang="en-US" sz="2000" b="1" dirty="0">
                <a:solidFill>
                  <a:srgbClr val="7F7F7F"/>
                </a:solidFill>
                <a:latin typeface="Segoe UI"/>
                <a:cs typeface="Segoe UI"/>
              </a:rPr>
              <a:t>outside hospitals and clinics to increase screening rates. </a:t>
            </a:r>
          </a:p>
          <a:p>
            <a:r>
              <a:rPr lang="en-US" sz="2000" b="1" dirty="0">
                <a:solidFill>
                  <a:srgbClr val="7F7F7F"/>
                </a:solidFill>
                <a:latin typeface="Segoe UI"/>
                <a:cs typeface="Segoe UI"/>
              </a:rPr>
              <a:t>	-Utilize point-of-care, rapid syphilis, or dual HIV/syphilis antibody tests.</a:t>
            </a:r>
          </a:p>
          <a:p>
            <a:endParaRPr lang="en-US" sz="2000" b="1" dirty="0">
              <a:solidFill>
                <a:srgbClr val="7F7F7F"/>
              </a:solidFill>
              <a:latin typeface="Segoe UI"/>
              <a:cs typeface="Segoe UI"/>
            </a:endParaRPr>
          </a:p>
          <a:p>
            <a:r>
              <a:rPr lang="en-US" sz="2000" b="1" dirty="0">
                <a:solidFill>
                  <a:srgbClr val="7F7F7F"/>
                </a:solidFill>
                <a:latin typeface="Segoe UI"/>
                <a:cs typeface="Segoe UI"/>
              </a:rPr>
              <a:t>8. Provide field treatment for syphilis whenever necessary for adults diagnosed with syphilis </a:t>
            </a:r>
          </a:p>
          <a:p>
            <a:r>
              <a:rPr lang="en-US" sz="2000" b="1" dirty="0">
                <a:solidFill>
                  <a:srgbClr val="7F7F7F"/>
                </a:solidFill>
                <a:latin typeface="Segoe UI"/>
                <a:cs typeface="Segoe UI"/>
              </a:rPr>
              <a:t>and their partners. </a:t>
            </a:r>
          </a:p>
          <a:p>
            <a:pPr lvl="2"/>
            <a:r>
              <a:rPr lang="en-US" sz="2000" b="1" dirty="0">
                <a:solidFill>
                  <a:srgbClr val="7F7F7F"/>
                </a:solidFill>
                <a:latin typeface="Segoe UI"/>
                <a:cs typeface="Segoe UI"/>
              </a:rPr>
              <a:t>-Note: When field testing, </a:t>
            </a:r>
            <a:r>
              <a:rPr lang="en-US" sz="2000" b="1" dirty="0">
                <a:solidFill>
                  <a:srgbClr val="C00000"/>
                </a:solidFill>
                <a:latin typeface="Segoe UI"/>
                <a:cs typeface="Segoe UI"/>
              </a:rPr>
              <a:t>provide immediate treatment following a reactive syphilis </a:t>
            </a:r>
          </a:p>
          <a:p>
            <a:pPr lvl="2"/>
            <a:r>
              <a:rPr lang="en-US" sz="2000" b="1" dirty="0">
                <a:solidFill>
                  <a:srgbClr val="C00000"/>
                </a:solidFill>
                <a:latin typeface="Segoe UI"/>
                <a:cs typeface="Segoe UI"/>
              </a:rPr>
              <a:t>antibody result</a:t>
            </a:r>
            <a:r>
              <a:rPr lang="en-US" sz="2000" b="1" dirty="0">
                <a:solidFill>
                  <a:srgbClr val="7F7F7F"/>
                </a:solidFill>
                <a:latin typeface="Segoe UI"/>
                <a:cs typeface="Segoe UI"/>
              </a:rPr>
              <a:t> if there is uncertainty that the individual may not follow up </a:t>
            </a:r>
          </a:p>
          <a:p>
            <a:pPr lvl="2"/>
            <a:r>
              <a:rPr lang="en-US" sz="2000" b="1" dirty="0">
                <a:solidFill>
                  <a:srgbClr val="7F7F7F"/>
                </a:solidFill>
                <a:latin typeface="Segoe UI"/>
                <a:cs typeface="Segoe UI"/>
              </a:rPr>
              <a:t>appropriately. </a:t>
            </a:r>
          </a:p>
        </p:txBody>
      </p:sp>
    </p:spTree>
    <p:extLst>
      <p:ext uri="{BB962C8B-B14F-4D97-AF65-F5344CB8AC3E}">
        <p14:creationId xmlns:p14="http://schemas.microsoft.com/office/powerpoint/2010/main" val="3142374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BE6C2-60E9-A84A-4B5E-A6F3773E5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54A07-2945-0636-3E1D-9DFE726C1E4D}"/>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fontScale="90000"/>
          </a:bodyPr>
          <a:lstStyle/>
          <a:p>
            <a:r>
              <a:rPr lang="en-US" sz="6000" b="1" dirty="0">
                <a:solidFill>
                  <a:schemeClr val="bg1"/>
                </a:solidFill>
                <a:latin typeface="Calibri" panose="020F0502020204030204" pitchFamily="34" charset="0"/>
                <a:cs typeface="Calibri" panose="020F0502020204030204" pitchFamily="34" charset="0"/>
              </a:rPr>
              <a:t>IHS CMO Tribal Leader </a:t>
            </a:r>
            <a:br>
              <a:rPr lang="en-US" sz="6000" b="1"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Letter on Syphilis</a:t>
            </a:r>
          </a:p>
        </p:txBody>
      </p:sp>
      <p:pic>
        <p:nvPicPr>
          <p:cNvPr id="4" name="Picture 3" descr="Text&#10;&#10;Description automatically generated">
            <a:extLst>
              <a:ext uri="{FF2B5EF4-FFF2-40B4-BE49-F238E27FC236}">
                <a16:creationId xmlns:a16="http://schemas.microsoft.com/office/drawing/2014/main" id="{AD79DAB7-237C-AD35-F159-71B2365826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AAFAA7C6-7610-851E-DD4D-69CB8365428B}"/>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F44A45-8698-1318-1FFE-07F736F60823}"/>
              </a:ext>
            </a:extLst>
          </p:cNvPr>
          <p:cNvSpPr txBox="1"/>
          <p:nvPr/>
        </p:nvSpPr>
        <p:spPr>
          <a:xfrm>
            <a:off x="249665" y="1841340"/>
            <a:ext cx="1194233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7F7F7F"/>
                </a:solidFill>
                <a:latin typeface="Segoe UI"/>
                <a:cs typeface="Segoe UI"/>
              </a:rPr>
              <a:t>9. Provide </a:t>
            </a:r>
            <a:r>
              <a:rPr lang="en-US" sz="2400" b="1" dirty="0">
                <a:solidFill>
                  <a:srgbClr val="C00000"/>
                </a:solidFill>
                <a:latin typeface="Segoe UI"/>
                <a:cs typeface="Segoe UI"/>
              </a:rPr>
              <a:t>presumptive treatment of syphilis </a:t>
            </a:r>
            <a:r>
              <a:rPr lang="en-US" sz="2400" b="1" dirty="0">
                <a:solidFill>
                  <a:srgbClr val="7F7F7F"/>
                </a:solidFill>
                <a:latin typeface="Segoe UI"/>
                <a:cs typeface="Segoe UI"/>
              </a:rPr>
              <a:t>for anyone having signs or symptoms of syphilis </a:t>
            </a:r>
            <a:r>
              <a:rPr lang="en-US" sz="2400" b="1" u="sng" dirty="0">
                <a:solidFill>
                  <a:srgbClr val="7F7F7F"/>
                </a:solidFill>
                <a:latin typeface="Segoe UI"/>
                <a:cs typeface="Segoe UI"/>
              </a:rPr>
              <a:t>or with known exposure to syphilis</a:t>
            </a:r>
            <a:r>
              <a:rPr lang="en-US" sz="2400" b="1" dirty="0">
                <a:solidFill>
                  <a:srgbClr val="7F7F7F"/>
                </a:solidFill>
                <a:latin typeface="Segoe UI"/>
                <a:cs typeface="Segoe UI"/>
              </a:rPr>
              <a:t>. </a:t>
            </a:r>
          </a:p>
          <a:p>
            <a:r>
              <a:rPr lang="en-US" sz="2400" b="1" dirty="0">
                <a:solidFill>
                  <a:srgbClr val="7F7F7F"/>
                </a:solidFill>
                <a:latin typeface="Segoe UI"/>
                <a:cs typeface="Segoe UI"/>
              </a:rPr>
              <a:t>	-Provide testing and treatment with Penicillin G Benzathine for all contacts 	and partners, </a:t>
            </a:r>
            <a:r>
              <a:rPr lang="en-US" sz="2400" b="1" u="sng" dirty="0">
                <a:solidFill>
                  <a:srgbClr val="C00000"/>
                </a:solidFill>
                <a:latin typeface="Segoe UI"/>
                <a:cs typeface="Segoe UI"/>
              </a:rPr>
              <a:t>including non-beneficiaries</a:t>
            </a:r>
            <a:r>
              <a:rPr lang="en-US" sz="2400" b="1" dirty="0">
                <a:solidFill>
                  <a:srgbClr val="7F7F7F"/>
                </a:solidFill>
                <a:latin typeface="Segoe UI"/>
                <a:cs typeface="Segoe UI"/>
              </a:rPr>
              <a:t>. </a:t>
            </a:r>
          </a:p>
          <a:p>
            <a:endParaRPr lang="en-US" sz="2400" b="1" dirty="0">
              <a:solidFill>
                <a:srgbClr val="7F7F7F"/>
              </a:solidFill>
              <a:latin typeface="Segoe UI"/>
              <a:cs typeface="Segoe UI"/>
            </a:endParaRPr>
          </a:p>
          <a:p>
            <a:r>
              <a:rPr lang="en-US" sz="2400" b="1" dirty="0">
                <a:solidFill>
                  <a:srgbClr val="7F7F7F"/>
                </a:solidFill>
                <a:latin typeface="Segoe UI"/>
                <a:cs typeface="Segoe UI"/>
              </a:rPr>
              <a:t>10. </a:t>
            </a:r>
            <a:r>
              <a:rPr lang="en-US" sz="2400" b="1" dirty="0">
                <a:solidFill>
                  <a:srgbClr val="C00000"/>
                </a:solidFill>
                <a:latin typeface="Segoe UI"/>
                <a:cs typeface="Segoe UI"/>
              </a:rPr>
              <a:t>Offer and provide </a:t>
            </a:r>
            <a:r>
              <a:rPr lang="en-US" sz="2400" b="1" dirty="0" err="1">
                <a:solidFill>
                  <a:srgbClr val="C00000"/>
                </a:solidFill>
                <a:latin typeface="Segoe UI"/>
                <a:cs typeface="Segoe UI"/>
              </a:rPr>
              <a:t>DoxyPEP</a:t>
            </a:r>
            <a:r>
              <a:rPr lang="en-US" sz="2400" b="1" dirty="0">
                <a:solidFill>
                  <a:srgbClr val="C00000"/>
                </a:solidFill>
                <a:latin typeface="Segoe UI"/>
                <a:cs typeface="Segoe UI"/>
              </a:rPr>
              <a:t> </a:t>
            </a:r>
            <a:r>
              <a:rPr lang="en-US" sz="2400" b="1" dirty="0">
                <a:solidFill>
                  <a:srgbClr val="7F7F7F"/>
                </a:solidFill>
                <a:latin typeface="Segoe UI"/>
                <a:cs typeface="Segoe UI"/>
              </a:rPr>
              <a:t>to appropriate populations indicated in the </a:t>
            </a:r>
            <a:r>
              <a:rPr lang="en-US" sz="2400" b="1" dirty="0">
                <a:solidFill>
                  <a:srgbClr val="7F7F7F"/>
                </a:solidFill>
                <a:latin typeface="Segoe UI"/>
                <a:cs typeface="Segoe UI"/>
                <a:hlinkClick r:id="rId5"/>
              </a:rPr>
              <a:t>updated IHS guidelines </a:t>
            </a:r>
            <a:r>
              <a:rPr lang="en-US" sz="2400" b="1" dirty="0">
                <a:solidFill>
                  <a:srgbClr val="7F7F7F"/>
                </a:solidFill>
                <a:latin typeface="Segoe UI"/>
                <a:cs typeface="Segoe UI"/>
              </a:rPr>
              <a:t>to prevent bacterial STIs, including syphilis.</a:t>
            </a:r>
          </a:p>
        </p:txBody>
      </p:sp>
      <p:sp>
        <p:nvSpPr>
          <p:cNvPr id="3" name="TextBox 2">
            <a:extLst>
              <a:ext uri="{FF2B5EF4-FFF2-40B4-BE49-F238E27FC236}">
                <a16:creationId xmlns:a16="http://schemas.microsoft.com/office/drawing/2014/main" id="{2E442150-5390-998E-A658-9D054421E383}"/>
              </a:ext>
            </a:extLst>
          </p:cNvPr>
          <p:cNvSpPr txBox="1"/>
          <p:nvPr/>
        </p:nvSpPr>
        <p:spPr>
          <a:xfrm>
            <a:off x="113187" y="5331527"/>
            <a:ext cx="2961564" cy="523220"/>
          </a:xfrm>
          <a:prstGeom prst="rect">
            <a:avLst/>
          </a:prstGeom>
          <a:noFill/>
        </p:spPr>
        <p:txBody>
          <a:bodyPr wrap="square" rtlCol="0">
            <a:spAutoFit/>
          </a:bodyPr>
          <a:lstStyle/>
          <a:p>
            <a:r>
              <a:rPr lang="en-US" sz="2800" b="1" dirty="0">
                <a:solidFill>
                  <a:srgbClr val="C00000"/>
                </a:solidFill>
              </a:rPr>
              <a:t>IHS STI Toolkit</a:t>
            </a:r>
          </a:p>
        </p:txBody>
      </p:sp>
      <p:pic>
        <p:nvPicPr>
          <p:cNvPr id="7" name="Picture 6" descr="A qr code on a white background&#10;&#10;Description automatically generated">
            <a:extLst>
              <a:ext uri="{FF2B5EF4-FFF2-40B4-BE49-F238E27FC236}">
                <a16:creationId xmlns:a16="http://schemas.microsoft.com/office/drawing/2014/main" id="{0B4266DD-A22D-0AEF-A2FE-8EBBA6B98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3615" y="4951515"/>
            <a:ext cx="1706254" cy="1706254"/>
          </a:xfrm>
          <a:prstGeom prst="rect">
            <a:avLst/>
          </a:prstGeom>
        </p:spPr>
      </p:pic>
      <p:sp>
        <p:nvSpPr>
          <p:cNvPr id="11" name="TextBox 10">
            <a:extLst>
              <a:ext uri="{FF2B5EF4-FFF2-40B4-BE49-F238E27FC236}">
                <a16:creationId xmlns:a16="http://schemas.microsoft.com/office/drawing/2014/main" id="{41141074-7F19-F8BF-6DFE-6323B8586132}"/>
              </a:ext>
            </a:extLst>
          </p:cNvPr>
          <p:cNvSpPr txBox="1"/>
          <p:nvPr/>
        </p:nvSpPr>
        <p:spPr>
          <a:xfrm>
            <a:off x="5135370" y="5212339"/>
            <a:ext cx="4115084" cy="954107"/>
          </a:xfrm>
          <a:prstGeom prst="rect">
            <a:avLst/>
          </a:prstGeom>
          <a:noFill/>
        </p:spPr>
        <p:txBody>
          <a:bodyPr wrap="square" rtlCol="0">
            <a:spAutoFit/>
          </a:bodyPr>
          <a:lstStyle/>
          <a:p>
            <a:r>
              <a:rPr lang="en-US" sz="2800" b="1" dirty="0">
                <a:solidFill>
                  <a:srgbClr val="C00000"/>
                </a:solidFill>
              </a:rPr>
              <a:t>Indian Country ECHO Resource Hub</a:t>
            </a:r>
          </a:p>
        </p:txBody>
      </p:sp>
      <p:pic>
        <p:nvPicPr>
          <p:cNvPr id="13" name="Picture 12" descr="A qr code on a white background&#10;&#10;Description automatically generated">
            <a:extLst>
              <a:ext uri="{FF2B5EF4-FFF2-40B4-BE49-F238E27FC236}">
                <a16:creationId xmlns:a16="http://schemas.microsoft.com/office/drawing/2014/main" id="{44A54255-4A75-2ED8-4BBD-86FEAB142B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5477" y="4912978"/>
            <a:ext cx="1706254" cy="1706254"/>
          </a:xfrm>
          <a:prstGeom prst="rect">
            <a:avLst/>
          </a:prstGeom>
        </p:spPr>
      </p:pic>
    </p:spTree>
    <p:extLst>
      <p:ext uri="{BB962C8B-B14F-4D97-AF65-F5344CB8AC3E}">
        <p14:creationId xmlns:p14="http://schemas.microsoft.com/office/powerpoint/2010/main" val="3180331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3BBC57-FFE2-4DB2-BDEE-865610E8949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chemeClr val="bg1"/>
                </a:solidFill>
                <a:latin typeface="Calibri" panose="020F0502020204030204" pitchFamily="34" charset="0"/>
                <a:ea typeface="Calibri" panose="020F0502020204030204" pitchFamily="34" charset="0"/>
                <a:cs typeface="Calibri" panose="020F0502020204030204" pitchFamily="34" charset="0"/>
              </a:rPr>
              <a:t>DoxyPEP</a:t>
            </a:r>
            <a:endPar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Text&#10;&#10;Description automatically generated">
            <a:extLst>
              <a:ext uri="{FF2B5EF4-FFF2-40B4-BE49-F238E27FC236}">
                <a16:creationId xmlns:a16="http://schemas.microsoft.com/office/drawing/2014/main" id="{EFC6686F-7DB1-440A-AE6D-7BE1C6E4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sp>
        <p:nvSpPr>
          <p:cNvPr id="12" name="Text Placeholder 2">
            <a:extLst>
              <a:ext uri="{FF2B5EF4-FFF2-40B4-BE49-F238E27FC236}">
                <a16:creationId xmlns:a16="http://schemas.microsoft.com/office/drawing/2014/main" id="{0A82FD4B-7C36-5CB0-3500-5A5A1E615493}"/>
              </a:ext>
            </a:extLst>
          </p:cNvPr>
          <p:cNvSpPr txBox="1">
            <a:spLocks/>
          </p:cNvSpPr>
          <p:nvPr/>
        </p:nvSpPr>
        <p:spPr>
          <a:xfrm>
            <a:off x="335427" y="1841341"/>
            <a:ext cx="6393986" cy="4944325"/>
          </a:xfrm>
          <a:prstGeom prst="rect">
            <a:avLst/>
          </a:prstGeom>
        </p:spPr>
        <p:txBody>
          <a:bodyPr vert="horz" lIns="91440" tIns="45720" rIns="91440" bIns="45720" rtlCol="0">
            <a:normAutofit fontScale="92500" lnSpcReduction="10000"/>
          </a:bodyPr>
          <a:lstStyle>
            <a:lvl1pPr marL="457189" indent="-457189" algn="l" defTabSz="457189" rtl="0" eaLnBrk="1" latinLnBrk="0" hangingPunct="1">
              <a:spcBef>
                <a:spcPct val="20000"/>
              </a:spcBef>
              <a:buClr>
                <a:srgbClr val="00788A"/>
              </a:buClr>
              <a:buFont typeface="Wingdings" panose="05000000000000000000" pitchFamily="2" charset="2"/>
              <a:buChar char="§"/>
              <a:defRPr sz="3200" b="1" i="0" kern="1200">
                <a:solidFill>
                  <a:srgbClr val="00788A"/>
                </a:solidFill>
                <a:latin typeface="Avenir Next LT Pro" panose="020B0504020202020204" pitchFamily="34" charset="77"/>
                <a:ea typeface="Helvetica Neue" panose="02000503000000020004" pitchFamily="2" charset="0"/>
                <a:cs typeface="Helvetica Neue" panose="02000503000000020004" pitchFamily="2" charset="0"/>
              </a:defRPr>
            </a:lvl1pPr>
            <a:lvl2pPr marL="742932" indent="-285744" algn="l" defTabSz="457189" rtl="0" eaLnBrk="1" latinLnBrk="0" hangingPunct="1">
              <a:spcBef>
                <a:spcPct val="20000"/>
              </a:spcBef>
              <a:buClr>
                <a:srgbClr val="9A4E9E"/>
              </a:buClr>
              <a:buFont typeface="Arial" panose="020B0604020202020204" pitchFamily="34" charset="0"/>
              <a:buChar char="•"/>
              <a:defRPr sz="2667" b="0" i="0" kern="1200">
                <a:solidFill>
                  <a:schemeClr val="accent4">
                    <a:lumMod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1142971" indent="-228594" algn="l" defTabSz="457189" rtl="0" eaLnBrk="1" latinLnBrk="0" hangingPunct="1">
              <a:spcBef>
                <a:spcPct val="20000"/>
              </a:spcBef>
              <a:buClr>
                <a:srgbClr val="C00000"/>
              </a:buClr>
              <a:buFont typeface="Arial"/>
              <a:buChar char="•"/>
              <a:defRPr sz="2667" b="0" i="0" kern="1200">
                <a:solidFill>
                  <a:schemeClr val="accent4">
                    <a:lumMod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600160" indent="-228594" algn="l" defTabSz="457189" rtl="0" eaLnBrk="1" latinLnBrk="0" hangingPunct="1">
              <a:spcBef>
                <a:spcPct val="20000"/>
              </a:spcBef>
              <a:buClr>
                <a:schemeClr val="tx1"/>
              </a:buClr>
              <a:buFont typeface="Arial"/>
              <a:buChar char="–"/>
              <a:defRPr sz="2667" b="0" i="0" kern="1200">
                <a:solidFill>
                  <a:schemeClr val="accent4">
                    <a:lumMod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2057349" indent="-228594" algn="l" defTabSz="457189" rtl="0" eaLnBrk="1" latinLnBrk="0" hangingPunct="1">
              <a:spcBef>
                <a:spcPct val="20000"/>
              </a:spcBef>
              <a:buClr>
                <a:schemeClr val="tx1"/>
              </a:buClr>
              <a:buFont typeface="Arial"/>
              <a:buChar char="»"/>
              <a:defRPr sz="2667" b="0" i="0" kern="1200">
                <a:solidFill>
                  <a:schemeClr val="accent4">
                    <a:lumMod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
                <a:srgbClr val="00788A"/>
              </a:buClr>
              <a:buSzTx/>
              <a:buNone/>
              <a:tabLst/>
              <a:defRPr/>
            </a:pPr>
            <a:r>
              <a:rPr lang="en-US" sz="2800" dirty="0" err="1">
                <a:solidFill>
                  <a:schemeClr val="accent5">
                    <a:lumMod val="75000"/>
                  </a:schemeClr>
                </a:solidFill>
                <a:latin typeface="Calibri"/>
              </a:rPr>
              <a:t>DoxyPEP</a:t>
            </a:r>
            <a:r>
              <a:rPr lang="en-US" sz="2800" dirty="0">
                <a:solidFill>
                  <a:schemeClr val="accent5">
                    <a:lumMod val="75000"/>
                  </a:schemeClr>
                </a:solidFill>
                <a:latin typeface="Calibri"/>
              </a:rPr>
              <a:t> (post-exposure prophylaxis)</a:t>
            </a:r>
            <a:endParaRPr lang="en-US" sz="2000" dirty="0">
              <a:solidFill>
                <a:schemeClr val="accent5">
                  <a:lumMod val="75000"/>
                </a:schemeClr>
              </a:solidFill>
              <a:latin typeface="Calibri"/>
            </a:endParaRPr>
          </a:p>
          <a:p>
            <a:pPr lvl="1"/>
            <a:r>
              <a:rPr lang="en-US" sz="2400" dirty="0">
                <a:solidFill>
                  <a:schemeClr val="accent5">
                    <a:lumMod val="75000"/>
                  </a:schemeClr>
                </a:solidFill>
                <a:latin typeface="Calibri"/>
              </a:rPr>
              <a:t>Take 1 dose of Doxycycline 200mg 24-72hrs after condomless sex</a:t>
            </a:r>
          </a:p>
          <a:p>
            <a:pPr lvl="1"/>
            <a:r>
              <a:rPr lang="en-US" sz="2400" dirty="0">
                <a:solidFill>
                  <a:schemeClr val="accent5">
                    <a:lumMod val="75000"/>
                  </a:schemeClr>
                </a:solidFill>
                <a:latin typeface="Calibri"/>
              </a:rPr>
              <a:t>Who should receive </a:t>
            </a:r>
            <a:r>
              <a:rPr lang="en-US" sz="2400" dirty="0" err="1">
                <a:solidFill>
                  <a:schemeClr val="accent5">
                    <a:lumMod val="75000"/>
                  </a:schemeClr>
                </a:solidFill>
                <a:latin typeface="Calibri"/>
              </a:rPr>
              <a:t>DoxyPEP</a:t>
            </a:r>
            <a:r>
              <a:rPr lang="en-US" sz="2400" dirty="0">
                <a:solidFill>
                  <a:schemeClr val="accent5">
                    <a:lumMod val="75000"/>
                  </a:schemeClr>
                </a:solidFill>
                <a:latin typeface="Calibri"/>
              </a:rPr>
              <a:t>? </a:t>
            </a:r>
          </a:p>
          <a:p>
            <a:pPr lvl="2"/>
            <a:r>
              <a:rPr lang="en-US" sz="2400" dirty="0">
                <a:solidFill>
                  <a:schemeClr val="accent5">
                    <a:lumMod val="75000"/>
                  </a:schemeClr>
                </a:solidFill>
                <a:latin typeface="Calibri"/>
              </a:rPr>
              <a:t>MSM/Trans Women (TGW) on HIV PrEP or living with HIV.  </a:t>
            </a:r>
          </a:p>
          <a:p>
            <a:pPr lvl="2"/>
            <a:r>
              <a:rPr lang="en-US" sz="2400" dirty="0">
                <a:solidFill>
                  <a:schemeClr val="accent5">
                    <a:lumMod val="75000"/>
                  </a:schemeClr>
                </a:solidFill>
                <a:latin typeface="Calibri"/>
              </a:rPr>
              <a:t>If not on HIV PrEP, MSM/TGW with history of STIs within the past 12 months, sex work</a:t>
            </a:r>
          </a:p>
          <a:p>
            <a:pPr lvl="1"/>
            <a:endParaRPr lang="en-US" sz="2400" dirty="0">
              <a:solidFill>
                <a:schemeClr val="accent5">
                  <a:lumMod val="75000"/>
                </a:schemeClr>
              </a:solidFill>
              <a:latin typeface="Calibri"/>
            </a:endParaRPr>
          </a:p>
          <a:p>
            <a:pPr lvl="1"/>
            <a:endParaRPr lang="en-US" sz="2400" dirty="0">
              <a:solidFill>
                <a:schemeClr val="accent5">
                  <a:lumMod val="75000"/>
                </a:schemeClr>
              </a:solidFill>
              <a:latin typeface="Calibri"/>
            </a:endParaRPr>
          </a:p>
          <a:p>
            <a:pPr marL="457188" lvl="1" indent="0" algn="ctr">
              <a:buNone/>
            </a:pPr>
            <a:r>
              <a:rPr lang="en-US" sz="2400" b="1" dirty="0">
                <a:latin typeface="Calibri"/>
              </a:rPr>
              <a:t>In study, found a 65% reduction in chlamydia, gonorrhea, and syphilis among men who have sex with men (MSM) and transgender women </a:t>
            </a:r>
          </a:p>
          <a:p>
            <a:pPr lvl="1"/>
            <a:endParaRPr lang="en-US" sz="2400" dirty="0">
              <a:solidFill>
                <a:schemeClr val="accent5">
                  <a:lumMod val="75000"/>
                </a:schemeClr>
              </a:solidFill>
              <a:latin typeface="Calibri"/>
            </a:endParaRPr>
          </a:p>
        </p:txBody>
      </p:sp>
      <p:cxnSp>
        <p:nvCxnSpPr>
          <p:cNvPr id="6" name="Straight Connector 5">
            <a:extLst>
              <a:ext uri="{FF2B5EF4-FFF2-40B4-BE49-F238E27FC236}">
                <a16:creationId xmlns:a16="http://schemas.microsoft.com/office/drawing/2014/main" id="{3CAB58A6-B537-FD36-F33C-043F9A7F3230}"/>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7" name="Picture 6" descr="A person standing in a garden&#10;&#10;Description automatically generated">
            <a:extLst>
              <a:ext uri="{FF2B5EF4-FFF2-40B4-BE49-F238E27FC236}">
                <a16:creationId xmlns:a16="http://schemas.microsoft.com/office/drawing/2014/main" id="{D73DC9DD-D61C-10A9-51E9-35AED25D81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9564" y="1841341"/>
            <a:ext cx="4793673" cy="4793673"/>
          </a:xfrm>
          <a:prstGeom prst="rect">
            <a:avLst/>
          </a:prstGeom>
        </p:spPr>
      </p:pic>
    </p:spTree>
    <p:extLst>
      <p:ext uri="{BB962C8B-B14F-4D97-AF65-F5344CB8AC3E}">
        <p14:creationId xmlns:p14="http://schemas.microsoft.com/office/powerpoint/2010/main" val="4073555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BE6C2-60E9-A84A-4B5E-A6F3773E5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54A07-2945-0636-3E1D-9DFE726C1E4D}"/>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Autofit/>
          </a:bodyPr>
          <a:lstStyle/>
          <a:p>
            <a:r>
              <a:rPr lang="en-US" b="1" dirty="0">
                <a:solidFill>
                  <a:schemeClr val="bg1"/>
                </a:solidFill>
                <a:latin typeface="Calibri" panose="020F0502020204030204" pitchFamily="34" charset="0"/>
                <a:cs typeface="Calibri" panose="020F0502020204030204" pitchFamily="34" charset="0"/>
              </a:rPr>
              <a:t>HHS Tribal Leader Consultation </a:t>
            </a:r>
            <a:br>
              <a:rPr lang="en-US" b="1" dirty="0">
                <a:solidFill>
                  <a:schemeClr val="bg1"/>
                </a:solidFill>
                <a:latin typeface="Calibri" panose="020F0502020204030204" pitchFamily="34" charset="0"/>
                <a:cs typeface="Calibri" panose="020F0502020204030204" pitchFamily="34" charset="0"/>
              </a:rPr>
            </a:br>
            <a:r>
              <a:rPr lang="en-US" b="1" dirty="0">
                <a:solidFill>
                  <a:schemeClr val="bg1"/>
                </a:solidFill>
                <a:latin typeface="Calibri" panose="020F0502020204030204" pitchFamily="34" charset="0"/>
                <a:cs typeface="Calibri" panose="020F0502020204030204" pitchFamily="34" charset="0"/>
              </a:rPr>
              <a:t>on Syphilis &amp; Congenital Syphilis</a:t>
            </a:r>
          </a:p>
        </p:txBody>
      </p:sp>
      <p:pic>
        <p:nvPicPr>
          <p:cNvPr id="4" name="Picture 3" descr="Text&#10;&#10;Description automatically generated">
            <a:extLst>
              <a:ext uri="{FF2B5EF4-FFF2-40B4-BE49-F238E27FC236}">
                <a16:creationId xmlns:a16="http://schemas.microsoft.com/office/drawing/2014/main" id="{AD79DAB7-237C-AD35-F159-71B2365826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AAFAA7C6-7610-851E-DD4D-69CB8365428B}"/>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F44A45-8698-1318-1FFE-07F736F60823}"/>
              </a:ext>
            </a:extLst>
          </p:cNvPr>
          <p:cNvSpPr txBox="1"/>
          <p:nvPr/>
        </p:nvSpPr>
        <p:spPr>
          <a:xfrm>
            <a:off x="285750" y="1714239"/>
            <a:ext cx="119423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accent4">
                    <a:lumMod val="50000"/>
                  </a:schemeClr>
                </a:solidFill>
                <a:latin typeface="Segoe UI"/>
                <a:cs typeface="Segoe UI"/>
              </a:rPr>
              <a:t>The U.S. Department of Health and Human Services (HHS) Office of the Assistant Secretary for Health (OASH) will hold a Tribal consultation on </a:t>
            </a:r>
            <a:r>
              <a:rPr lang="en-US" sz="2400" b="1" dirty="0">
                <a:solidFill>
                  <a:srgbClr val="FF0000"/>
                </a:solidFill>
                <a:latin typeface="Segoe UI"/>
                <a:cs typeface="Segoe UI"/>
              </a:rPr>
              <a:t>August 5, 2024</a:t>
            </a:r>
            <a:r>
              <a:rPr lang="en-US" sz="2400" b="1" dirty="0">
                <a:solidFill>
                  <a:schemeClr val="accent4">
                    <a:lumMod val="50000"/>
                  </a:schemeClr>
                </a:solidFill>
                <a:latin typeface="Segoe UI"/>
                <a:cs typeface="Segoe UI"/>
              </a:rPr>
              <a:t>, to discuss the syphilis and congenital syphilis outbreak in Tribal Communities.</a:t>
            </a:r>
          </a:p>
        </p:txBody>
      </p:sp>
      <p:pic>
        <p:nvPicPr>
          <p:cNvPr id="8" name="Picture 7" descr="A qr code on a white background&#10;&#10;Description automatically generated">
            <a:extLst>
              <a:ext uri="{FF2B5EF4-FFF2-40B4-BE49-F238E27FC236}">
                <a16:creationId xmlns:a16="http://schemas.microsoft.com/office/drawing/2014/main" id="{DCA262BA-3A1A-0733-FD2A-23409D34F7D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84550" y="3606477"/>
            <a:ext cx="2179961" cy="2179961"/>
          </a:xfrm>
          <a:prstGeom prst="rect">
            <a:avLst/>
          </a:prstGeom>
        </p:spPr>
      </p:pic>
      <p:sp>
        <p:nvSpPr>
          <p:cNvPr id="9" name="TextBox 8">
            <a:extLst>
              <a:ext uri="{FF2B5EF4-FFF2-40B4-BE49-F238E27FC236}">
                <a16:creationId xmlns:a16="http://schemas.microsoft.com/office/drawing/2014/main" id="{F5799982-61B0-033F-2565-997A6A1CBD65}"/>
              </a:ext>
            </a:extLst>
          </p:cNvPr>
          <p:cNvSpPr txBox="1"/>
          <p:nvPr/>
        </p:nvSpPr>
        <p:spPr>
          <a:xfrm>
            <a:off x="285750" y="3097047"/>
            <a:ext cx="9398800" cy="4093428"/>
          </a:xfrm>
          <a:prstGeom prst="rect">
            <a:avLst/>
          </a:prstGeom>
          <a:noFill/>
        </p:spPr>
        <p:txBody>
          <a:bodyPr wrap="square" rtlCol="0">
            <a:spAutoFit/>
          </a:bodyPr>
          <a:lstStyle/>
          <a:p>
            <a:pPr marL="285750" indent="-285750">
              <a:buFont typeface="Arial" panose="020B0604020202020204" pitchFamily="34" charset="0"/>
              <a:buChar char="•"/>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Innovative and new ways are needed to ensure timely screening and treatment for all AI/AN people</a:t>
            </a:r>
          </a:p>
          <a:p>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Invest in maternal child health and reproductive healthcare for AI/AN people</a:t>
            </a:r>
          </a:p>
          <a:p>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2400" b="1"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Increase care for the syndemic issue of syphilis and substance use disorder in AI/AN communities</a:t>
            </a:r>
          </a:p>
          <a:p>
            <a:endParaRPr lang="en-US" sz="2400"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Invest in comprehensive culturally-specific sexual health education is urgently needed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014433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r="-23000"/>
          </a:stretch>
        </a:blipFill>
        <a:effectLst/>
      </p:bgPr>
    </p:bg>
    <p:spTree>
      <p:nvGrpSpPr>
        <p:cNvPr id="1" name="">
          <a:extLst>
            <a:ext uri="{FF2B5EF4-FFF2-40B4-BE49-F238E27FC236}">
              <a16:creationId xmlns:a16="http://schemas.microsoft.com/office/drawing/2014/main" id="{53E38198-BD20-30AC-0B8B-B3860AC6BB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F7AF6-C976-7F3A-1278-9BE97B8A4A02}"/>
              </a:ext>
            </a:extLst>
          </p:cNvPr>
          <p:cNvSpPr>
            <a:spLocks noGrp="1"/>
          </p:cNvSpPr>
          <p:nvPr>
            <p:ph type="ctrTitle"/>
          </p:nvPr>
        </p:nvSpPr>
        <p:spPr>
          <a:xfrm>
            <a:off x="350874" y="1073889"/>
            <a:ext cx="11461898" cy="2615609"/>
          </a:xfrm>
        </p:spPr>
        <p:txBody>
          <a:bodyPr>
            <a:noAutofit/>
          </a:bodyPr>
          <a:lstStyle/>
          <a:p>
            <a:r>
              <a:rPr lang="en-US" b="1" dirty="0">
                <a:solidFill>
                  <a:schemeClr val="bg1"/>
                </a:solidFill>
                <a:latin typeface="Calibri" panose="020F0502020204030204" pitchFamily="34" charset="0"/>
                <a:cs typeface="Calibri" panose="020F0502020204030204" pitchFamily="34" charset="0"/>
              </a:rPr>
              <a:t>Facility Assessments</a:t>
            </a:r>
            <a:endParaRPr lang="en-US" b="1" dirty="0">
              <a:solidFill>
                <a:schemeClr val="bg1"/>
              </a:solidFill>
              <a:latin typeface="Segoe UI" panose="020B0502040204020203" pitchFamily="34" charset="0"/>
              <a:cs typeface="Segoe UI" panose="020B0502040204020203" pitchFamily="34" charset="0"/>
            </a:endParaRPr>
          </a:p>
        </p:txBody>
      </p:sp>
      <p:pic>
        <p:nvPicPr>
          <p:cNvPr id="11" name="Picture 10" descr="Text&#10;&#10;Description automatically generated">
            <a:extLst>
              <a:ext uri="{FF2B5EF4-FFF2-40B4-BE49-F238E27FC236}">
                <a16:creationId xmlns:a16="http://schemas.microsoft.com/office/drawing/2014/main" id="{3261CA19-5FBF-9955-2051-39D8E0672B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18633" y="5877848"/>
            <a:ext cx="4269403" cy="980152"/>
          </a:xfrm>
          <a:prstGeom prst="rect">
            <a:avLst/>
          </a:prstGeom>
        </p:spPr>
      </p:pic>
      <p:cxnSp>
        <p:nvCxnSpPr>
          <p:cNvPr id="4" name="Straight Connector 3">
            <a:extLst>
              <a:ext uri="{FF2B5EF4-FFF2-40B4-BE49-F238E27FC236}">
                <a16:creationId xmlns:a16="http://schemas.microsoft.com/office/drawing/2014/main" id="{2E8F69E4-9EE1-F449-9685-D0E7D51E7F86}"/>
              </a:ext>
            </a:extLst>
          </p:cNvPr>
          <p:cNvCxnSpPr>
            <a:cxnSpLocks/>
          </p:cNvCxnSpPr>
          <p:nvPr/>
        </p:nvCxnSpPr>
        <p:spPr>
          <a:xfrm>
            <a:off x="1356189" y="3689498"/>
            <a:ext cx="890423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897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3BBC57-FFE2-4DB2-BDEE-865610E8949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Goals</a:t>
            </a:r>
          </a:p>
        </p:txBody>
      </p:sp>
      <p:pic>
        <p:nvPicPr>
          <p:cNvPr id="5" name="Picture 4" descr="Text&#10;&#10;Description automatically generated">
            <a:extLst>
              <a:ext uri="{FF2B5EF4-FFF2-40B4-BE49-F238E27FC236}">
                <a16:creationId xmlns:a16="http://schemas.microsoft.com/office/drawing/2014/main" id="{EFC6686F-7DB1-440A-AE6D-7BE1C6E4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7" name="Straight Connector 6">
            <a:extLst>
              <a:ext uri="{FF2B5EF4-FFF2-40B4-BE49-F238E27FC236}">
                <a16:creationId xmlns:a16="http://schemas.microsoft.com/office/drawing/2014/main" id="{8D831D95-4A8B-40D1-B9CD-02537F82161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667D422E-3FB8-44DD-BBEE-77ECB48396AA}"/>
              </a:ext>
            </a:extLst>
          </p:cNvPr>
          <p:cNvSpPr txBox="1">
            <a:spLocks/>
          </p:cNvSpPr>
          <p:nvPr/>
        </p:nvSpPr>
        <p:spPr>
          <a:xfrm>
            <a:off x="1629071" y="1582220"/>
            <a:ext cx="10124563" cy="443704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1" dirty="0">
              <a:latin typeface="Segoe UI"/>
              <a:ea typeface="Times New Roman" panose="02020603050405020304" pitchFamily="18" charset="0"/>
              <a:cs typeface="Calibri" panose="020F0502020204030204" pitchFamily="34" charset="0"/>
            </a:endParaRPr>
          </a:p>
          <a:p>
            <a:r>
              <a:rPr lang="en-US" sz="2400" b="1" dirty="0">
                <a:latin typeface="Segoe UI"/>
                <a:ea typeface="Times New Roman" panose="02020603050405020304" pitchFamily="18" charset="0"/>
                <a:cs typeface="Calibri"/>
              </a:rPr>
              <a:t>Provider training to support care and treatment</a:t>
            </a:r>
          </a:p>
          <a:p>
            <a:endParaRPr lang="en-US" sz="2400" b="1" dirty="0">
              <a:latin typeface="Segoe UI"/>
              <a:ea typeface="Times New Roman" panose="02020603050405020304" pitchFamily="18" charset="0"/>
              <a:cs typeface="Calibri" panose="020F0502020204030204" pitchFamily="34" charset="0"/>
            </a:endParaRPr>
          </a:p>
          <a:p>
            <a:r>
              <a:rPr lang="en-US" sz="2400" b="1" dirty="0">
                <a:latin typeface="Segoe UI"/>
                <a:ea typeface="Times New Roman" panose="02020603050405020304" pitchFamily="18" charset="0"/>
                <a:cs typeface="Calibri"/>
              </a:rPr>
              <a:t>Assess clinic capacity to provide STI/HIV/HCV clinical care, surveillance, and partner services</a:t>
            </a:r>
          </a:p>
          <a:p>
            <a:endParaRPr lang="en-US" sz="2400" b="1" dirty="0">
              <a:latin typeface="Segoe UI"/>
              <a:ea typeface="Times New Roman" panose="02020603050405020304" pitchFamily="18" charset="0"/>
              <a:cs typeface="Calibri" panose="020F0502020204030204" pitchFamily="34" charset="0"/>
            </a:endParaRPr>
          </a:p>
          <a:p>
            <a:r>
              <a:rPr lang="en-US" sz="2400" b="1" dirty="0">
                <a:latin typeface="Segoe UI"/>
                <a:ea typeface="Times New Roman" panose="02020603050405020304" pitchFamily="18" charset="0"/>
                <a:cs typeface="Calibri"/>
              </a:rPr>
              <a:t>Provide site specific recommendations for syndemic response</a:t>
            </a:r>
          </a:p>
          <a:p>
            <a:endParaRPr lang="en-US" sz="2400" b="1" dirty="0">
              <a:latin typeface="Segoe UI"/>
              <a:ea typeface="Times New Roman" panose="02020603050405020304" pitchFamily="18" charset="0"/>
              <a:cs typeface="Calibri" panose="020F0502020204030204" pitchFamily="34" charset="0"/>
            </a:endParaRPr>
          </a:p>
          <a:p>
            <a:r>
              <a:rPr lang="en-US" sz="2400" b="1" dirty="0">
                <a:latin typeface="Segoe UI"/>
                <a:ea typeface="Times New Roman" panose="02020603050405020304" pitchFamily="18" charset="0"/>
                <a:cs typeface="Calibri"/>
              </a:rPr>
              <a:t>Share aggregate findings to support guidance for other clinics locally/nationally</a:t>
            </a:r>
          </a:p>
          <a:p>
            <a:endParaRPr lang="en-US" sz="2400" dirty="0">
              <a:latin typeface="Segoe UI"/>
              <a:cs typeface="Calibri" panose="020F0502020204030204" pitchFamily="34" charset="0"/>
            </a:endParaRPr>
          </a:p>
        </p:txBody>
      </p:sp>
      <p:pic>
        <p:nvPicPr>
          <p:cNvPr id="9" name="Graphic 8" descr="Stethoscope with solid fill">
            <a:extLst>
              <a:ext uri="{FF2B5EF4-FFF2-40B4-BE49-F238E27FC236}">
                <a16:creationId xmlns:a16="http://schemas.microsoft.com/office/drawing/2014/main" id="{F12AEE2A-FB60-4AB0-B216-8CA89367E5A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608180" y="1936165"/>
            <a:ext cx="778833" cy="778833"/>
          </a:xfrm>
          <a:prstGeom prst="rect">
            <a:avLst/>
          </a:prstGeom>
        </p:spPr>
      </p:pic>
      <p:pic>
        <p:nvPicPr>
          <p:cNvPr id="10" name="Graphic 9" descr="Comment Like with solid fill">
            <a:extLst>
              <a:ext uri="{FF2B5EF4-FFF2-40B4-BE49-F238E27FC236}">
                <a16:creationId xmlns:a16="http://schemas.microsoft.com/office/drawing/2014/main" id="{5DF056B7-9875-4076-B637-5C186A28F81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p:blipFill>
        <p:spPr>
          <a:xfrm>
            <a:off x="602522" y="4913874"/>
            <a:ext cx="871640" cy="871640"/>
          </a:xfrm>
          <a:prstGeom prst="rect">
            <a:avLst/>
          </a:prstGeom>
        </p:spPr>
      </p:pic>
      <p:pic>
        <p:nvPicPr>
          <p:cNvPr id="11" name="Graphic 10" descr="Checklist">
            <a:extLst>
              <a:ext uri="{FF2B5EF4-FFF2-40B4-BE49-F238E27FC236}">
                <a16:creationId xmlns:a16="http://schemas.microsoft.com/office/drawing/2014/main" id="{398E05DC-1BB6-4C7C-A3D5-4B7AD1E76FA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02522" y="3889564"/>
            <a:ext cx="784490" cy="784490"/>
          </a:xfrm>
          <a:prstGeom prst="rect">
            <a:avLst/>
          </a:prstGeom>
        </p:spPr>
      </p:pic>
      <p:pic>
        <p:nvPicPr>
          <p:cNvPr id="12" name="Graphic 11" descr="Research">
            <a:extLst>
              <a:ext uri="{FF2B5EF4-FFF2-40B4-BE49-F238E27FC236}">
                <a16:creationId xmlns:a16="http://schemas.microsoft.com/office/drawing/2014/main" id="{52F3BAD1-BB70-4110-B9BB-38E852EAF16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08180" y="2837618"/>
            <a:ext cx="778832" cy="778832"/>
          </a:xfrm>
          <a:prstGeom prst="rect">
            <a:avLst/>
          </a:prstGeom>
        </p:spPr>
      </p:pic>
    </p:spTree>
    <p:extLst>
      <p:ext uri="{BB962C8B-B14F-4D97-AF65-F5344CB8AC3E}">
        <p14:creationId xmlns:p14="http://schemas.microsoft.com/office/powerpoint/2010/main" val="1346382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panose="020F0502020204030204" pitchFamily="34" charset="0"/>
                <a:cs typeface="Calibri" panose="020F0502020204030204" pitchFamily="34" charset="0"/>
              </a:rPr>
              <a:t>Provider Training</a:t>
            </a: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 name="Picture 5" descr="Graphical user interface, website&#10;&#10;Description automatically generated">
            <a:extLst>
              <a:ext uri="{FF2B5EF4-FFF2-40B4-BE49-F238E27FC236}">
                <a16:creationId xmlns:a16="http://schemas.microsoft.com/office/drawing/2014/main" id="{D7F8AE95-02E8-5B22-1009-685F901F5383}"/>
              </a:ext>
            </a:extLst>
          </p:cNvPr>
          <p:cNvPicPr>
            <a:picLocks noChangeAspect="1"/>
          </p:cNvPicPr>
          <p:nvPr/>
        </p:nvPicPr>
        <p:blipFill>
          <a:blip r:embed="rId5"/>
          <a:stretch>
            <a:fillRect/>
          </a:stretch>
        </p:blipFill>
        <p:spPr>
          <a:xfrm rot="10800000">
            <a:off x="4198333" y="3911702"/>
            <a:ext cx="3795982" cy="2858817"/>
          </a:xfrm>
          <a:prstGeom prst="rect">
            <a:avLst/>
          </a:prstGeom>
          <a:ln>
            <a:noFill/>
          </a:ln>
          <a:effectLst>
            <a:softEdge rad="112500"/>
          </a:effectLst>
        </p:spPr>
      </p:pic>
      <p:pic>
        <p:nvPicPr>
          <p:cNvPr id="6" name="Picture 6">
            <a:extLst>
              <a:ext uri="{FF2B5EF4-FFF2-40B4-BE49-F238E27FC236}">
                <a16:creationId xmlns:a16="http://schemas.microsoft.com/office/drawing/2014/main" id="{7FD15C05-8E84-7CCB-D8E7-237F7FDA8867}"/>
              </a:ext>
            </a:extLst>
          </p:cNvPr>
          <p:cNvPicPr>
            <a:picLocks noChangeAspect="1"/>
          </p:cNvPicPr>
          <p:nvPr/>
        </p:nvPicPr>
        <p:blipFill rotWithShape="1">
          <a:blip r:embed="rId6"/>
          <a:srcRect r="16413" b="540"/>
          <a:stretch/>
        </p:blipFill>
        <p:spPr>
          <a:xfrm>
            <a:off x="8132277" y="1698838"/>
            <a:ext cx="3788547" cy="2539977"/>
          </a:xfrm>
          <a:prstGeom prst="rect">
            <a:avLst/>
          </a:prstGeom>
          <a:ln>
            <a:noFill/>
          </a:ln>
          <a:effectLst>
            <a:softEdge rad="112500"/>
          </a:effectLst>
        </p:spPr>
      </p:pic>
      <p:pic>
        <p:nvPicPr>
          <p:cNvPr id="7" name="Picture 7">
            <a:extLst>
              <a:ext uri="{FF2B5EF4-FFF2-40B4-BE49-F238E27FC236}">
                <a16:creationId xmlns:a16="http://schemas.microsoft.com/office/drawing/2014/main" id="{395A5789-4406-4816-29CE-9A1D785312EF}"/>
              </a:ext>
            </a:extLst>
          </p:cNvPr>
          <p:cNvPicPr>
            <a:picLocks noChangeAspect="1"/>
          </p:cNvPicPr>
          <p:nvPr/>
        </p:nvPicPr>
        <p:blipFill>
          <a:blip r:embed="rId7"/>
          <a:stretch>
            <a:fillRect/>
          </a:stretch>
        </p:blipFill>
        <p:spPr>
          <a:xfrm>
            <a:off x="166777" y="1938378"/>
            <a:ext cx="3835879" cy="2161733"/>
          </a:xfrm>
          <a:prstGeom prst="rect">
            <a:avLst/>
          </a:prstGeom>
          <a:effectLst>
            <a:softEdge rad="101600"/>
          </a:effectLst>
        </p:spPr>
      </p:pic>
    </p:spTree>
    <p:extLst>
      <p:ext uri="{BB962C8B-B14F-4D97-AF65-F5344CB8AC3E}">
        <p14:creationId xmlns:p14="http://schemas.microsoft.com/office/powerpoint/2010/main" val="3161055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a:cs typeface="Calibri"/>
              </a:rPr>
              <a:t>Facility Assessments:</a:t>
            </a:r>
            <a:br>
              <a:rPr lang="en-US" sz="6000" b="1">
                <a:solidFill>
                  <a:schemeClr val="bg1"/>
                </a:solidFill>
                <a:latin typeface="Calibri"/>
                <a:cs typeface="Calibri"/>
              </a:rPr>
            </a:br>
            <a:r>
              <a:rPr lang="en-US" sz="4800" b="1">
                <a:solidFill>
                  <a:schemeClr val="bg1"/>
                </a:solidFill>
                <a:latin typeface="Calibri"/>
                <a:cs typeface="Calibri"/>
              </a:rPr>
              <a:t>Who we Interviewed</a:t>
            </a:r>
            <a:endParaRPr lang="en-US">
              <a:solidFill>
                <a:schemeClr val="bg1"/>
              </a:solidFill>
              <a:cs typeface="Segoe UI"/>
            </a:endParaRP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7" name="Graphic 6" descr="Doctor male with solid fill">
            <a:extLst>
              <a:ext uri="{FF2B5EF4-FFF2-40B4-BE49-F238E27FC236}">
                <a16:creationId xmlns:a16="http://schemas.microsoft.com/office/drawing/2014/main" id="{1B8E0DA2-319E-452A-B01F-1391AFB795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81263" y="2480621"/>
            <a:ext cx="1557087" cy="1557087"/>
          </a:xfrm>
          <a:prstGeom prst="rect">
            <a:avLst/>
          </a:prstGeom>
        </p:spPr>
      </p:pic>
      <p:sp>
        <p:nvSpPr>
          <p:cNvPr id="12" name="TextBox 11">
            <a:extLst>
              <a:ext uri="{FF2B5EF4-FFF2-40B4-BE49-F238E27FC236}">
                <a16:creationId xmlns:a16="http://schemas.microsoft.com/office/drawing/2014/main" id="{2461BD24-A6E7-48BB-AB59-5AC5F86319A9}"/>
              </a:ext>
            </a:extLst>
          </p:cNvPr>
          <p:cNvSpPr txBox="1"/>
          <p:nvPr/>
        </p:nvSpPr>
        <p:spPr>
          <a:xfrm>
            <a:off x="2038350" y="2480621"/>
            <a:ext cx="3872510" cy="1200329"/>
          </a:xfrm>
          <a:prstGeom prst="rect">
            <a:avLst/>
          </a:prstGeom>
          <a:noFill/>
        </p:spPr>
        <p:txBody>
          <a:bodyPr wrap="square" lIns="91440" tIns="45720" rIns="91440" bIns="45720" rtlCol="0" anchor="t">
            <a:spAutoFit/>
          </a:bodyPr>
          <a:lstStyle/>
          <a:p>
            <a:r>
              <a:rPr lang="en-US" b="1" dirty="0">
                <a:latin typeface="Segoe UI"/>
                <a:cs typeface="Segoe UI"/>
              </a:rPr>
              <a:t>Acting Medical Director</a:t>
            </a:r>
          </a:p>
          <a:p>
            <a:endParaRPr lang="en-US" b="1" dirty="0">
              <a:latin typeface="Segoe UI"/>
              <a:cs typeface="Segoe UI"/>
            </a:endParaRPr>
          </a:p>
          <a:p>
            <a:r>
              <a:rPr lang="en-US" b="1" dirty="0"/>
              <a:t>Primary Care Physicians/Providers</a:t>
            </a:r>
            <a:endParaRPr lang="en-US" b="1" dirty="0">
              <a:cs typeface="Segoe UI"/>
            </a:endParaRPr>
          </a:p>
          <a:p>
            <a:endParaRPr lang="en-US" b="1" dirty="0">
              <a:latin typeface="Segoe UI"/>
              <a:cs typeface="Segoe UI"/>
            </a:endParaRPr>
          </a:p>
        </p:txBody>
      </p:sp>
    </p:spTree>
    <p:extLst>
      <p:ext uri="{BB962C8B-B14F-4D97-AF65-F5344CB8AC3E}">
        <p14:creationId xmlns:p14="http://schemas.microsoft.com/office/powerpoint/2010/main" val="3156645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lstStyle/>
          <a:p>
            <a:r>
              <a:t>Primary and Secondary Syphilis — Rates of Reported Cases by Race/Hispanic Ethnicity, United States, 2018–2022</a:t>
            </a:r>
          </a:p>
        </p:txBody>
      </p:sp>
      <p:pic>
        <p:nvPicPr>
          <p:cNvPr id="3" name="Picture 1" descr="Line graph showing rates of reported primary and secondary syphilis cases by race/Hispanic ethnicity in the United States from 2018 to 2022."/>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
        <p:nvSpPr>
          <p:cNvPr id="4" name="Content Placeholder 3"/>
          <p:cNvSpPr>
            <a:spLocks noGrp="1"/>
          </p:cNvSpPr>
          <p:nvPr>
            <p:ph sz="half" idx="2"/>
          </p:nvPr>
        </p:nvSpPr>
        <p:spPr/>
        <p:txBody>
          <a:bodyPr/>
          <a:lstStyle/>
          <a:p>
            <a:r>
              <a:t>* Per 100,000</a:t>
            </a:r>
          </a:p>
          <a:p>
            <a:r>
              <a:rPr b="1"/>
              <a:t>ACRONYMS:</a:t>
            </a:r>
            <a:r>
              <a:t> AI/AN = American Indian or Alaska Native; Black/AA = Black or African American; NH/PI = Native Hawaiian or other Pacific Islander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a:cs typeface="Calibri"/>
              </a:rPr>
              <a:t>Facility Assessments:</a:t>
            </a:r>
            <a:br>
              <a:rPr lang="en-US" sz="6000" b="1">
                <a:solidFill>
                  <a:schemeClr val="bg1"/>
                </a:solidFill>
                <a:latin typeface="Calibri"/>
                <a:cs typeface="Calibri"/>
              </a:rPr>
            </a:br>
            <a:r>
              <a:rPr lang="en-US" sz="4800" b="1">
                <a:solidFill>
                  <a:schemeClr val="bg1"/>
                </a:solidFill>
                <a:latin typeface="Calibri"/>
                <a:cs typeface="Calibri"/>
              </a:rPr>
              <a:t>Who we Interviewed</a:t>
            </a:r>
            <a:endParaRPr lang="en-US">
              <a:solidFill>
                <a:schemeClr val="bg1"/>
              </a:solidFill>
              <a:cs typeface="Segoe UI"/>
            </a:endParaRP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B7AE5FB-318A-408B-B3FB-327FEE72FE15}"/>
              </a:ext>
            </a:extLst>
          </p:cNvPr>
          <p:cNvPicPr>
            <a:picLocks noChangeAspect="1"/>
          </p:cNvPicPr>
          <p:nvPr/>
        </p:nvPicPr>
        <p:blipFill rotWithShape="1">
          <a:blip r:embed="rId5">
            <a:duotone>
              <a:schemeClr val="accent2">
                <a:shade val="45000"/>
                <a:satMod val="135000"/>
              </a:schemeClr>
              <a:prstClr val="white"/>
            </a:duotone>
          </a:blip>
          <a:srcRect b="17339"/>
          <a:stretch/>
        </p:blipFill>
        <p:spPr>
          <a:xfrm>
            <a:off x="481263" y="4761901"/>
            <a:ext cx="1557087" cy="1287114"/>
          </a:xfrm>
          <a:prstGeom prst="rect">
            <a:avLst/>
          </a:prstGeom>
        </p:spPr>
      </p:pic>
      <p:pic>
        <p:nvPicPr>
          <p:cNvPr id="7" name="Graphic 6" descr="Doctor male with solid fill">
            <a:extLst>
              <a:ext uri="{FF2B5EF4-FFF2-40B4-BE49-F238E27FC236}">
                <a16:creationId xmlns:a16="http://schemas.microsoft.com/office/drawing/2014/main" id="{1B8E0DA2-319E-452A-B01F-1391AFB795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1263" y="2480621"/>
            <a:ext cx="1557087" cy="1557087"/>
          </a:xfrm>
          <a:prstGeom prst="rect">
            <a:avLst/>
          </a:prstGeom>
        </p:spPr>
      </p:pic>
      <p:sp>
        <p:nvSpPr>
          <p:cNvPr id="12" name="TextBox 11">
            <a:extLst>
              <a:ext uri="{FF2B5EF4-FFF2-40B4-BE49-F238E27FC236}">
                <a16:creationId xmlns:a16="http://schemas.microsoft.com/office/drawing/2014/main" id="{2461BD24-A6E7-48BB-AB59-5AC5F86319A9}"/>
              </a:ext>
            </a:extLst>
          </p:cNvPr>
          <p:cNvSpPr txBox="1"/>
          <p:nvPr/>
        </p:nvSpPr>
        <p:spPr>
          <a:xfrm>
            <a:off x="2088095" y="2520500"/>
            <a:ext cx="3872510" cy="1200329"/>
          </a:xfrm>
          <a:prstGeom prst="rect">
            <a:avLst/>
          </a:prstGeom>
          <a:noFill/>
        </p:spPr>
        <p:txBody>
          <a:bodyPr wrap="square" lIns="91440" tIns="45720" rIns="91440" bIns="45720" rtlCol="0" anchor="t">
            <a:spAutoFit/>
          </a:bodyPr>
          <a:lstStyle/>
          <a:p>
            <a:r>
              <a:rPr lang="en-US" dirty="0"/>
              <a:t>Acting Medical Director</a:t>
            </a:r>
          </a:p>
          <a:p>
            <a:endParaRPr lang="en-US" dirty="0"/>
          </a:p>
          <a:p>
            <a:r>
              <a:rPr lang="en-US" dirty="0"/>
              <a:t>Primary Care Physicians/Providers</a:t>
            </a:r>
            <a:endParaRPr lang="en-US" dirty="0">
              <a:cs typeface="Segoe UI"/>
            </a:endParaRPr>
          </a:p>
          <a:p>
            <a:endParaRPr lang="en-US" dirty="0"/>
          </a:p>
        </p:txBody>
      </p:sp>
      <p:sp>
        <p:nvSpPr>
          <p:cNvPr id="13" name="TextBox 12">
            <a:extLst>
              <a:ext uri="{FF2B5EF4-FFF2-40B4-BE49-F238E27FC236}">
                <a16:creationId xmlns:a16="http://schemas.microsoft.com/office/drawing/2014/main" id="{576C9CB5-22EF-4EBE-9E46-7779C6D4726F}"/>
              </a:ext>
            </a:extLst>
          </p:cNvPr>
          <p:cNvSpPr txBox="1"/>
          <p:nvPr/>
        </p:nvSpPr>
        <p:spPr>
          <a:xfrm>
            <a:off x="2038350" y="4802490"/>
            <a:ext cx="3622302" cy="1200329"/>
          </a:xfrm>
          <a:prstGeom prst="rect">
            <a:avLst/>
          </a:prstGeom>
          <a:noFill/>
        </p:spPr>
        <p:txBody>
          <a:bodyPr wrap="square" rtlCol="0">
            <a:spAutoFit/>
          </a:bodyPr>
          <a:lstStyle/>
          <a:p>
            <a:r>
              <a:rPr lang="en-US" b="1"/>
              <a:t>Clinical Pharmacist</a:t>
            </a:r>
          </a:p>
          <a:p>
            <a:endParaRPr lang="en-US" b="1"/>
          </a:p>
          <a:p>
            <a:r>
              <a:rPr lang="en-US" b="1"/>
              <a:t>Pharmacy Director</a:t>
            </a:r>
          </a:p>
          <a:p>
            <a:endParaRPr lang="en-US" b="1"/>
          </a:p>
        </p:txBody>
      </p:sp>
    </p:spTree>
    <p:extLst>
      <p:ext uri="{BB962C8B-B14F-4D97-AF65-F5344CB8AC3E}">
        <p14:creationId xmlns:p14="http://schemas.microsoft.com/office/powerpoint/2010/main" val="1986064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a:cs typeface="Calibri"/>
              </a:rPr>
              <a:t>Facility Assessments:</a:t>
            </a:r>
            <a:br>
              <a:rPr lang="en-US" sz="6000" b="1">
                <a:solidFill>
                  <a:schemeClr val="bg1"/>
                </a:solidFill>
                <a:latin typeface="Calibri"/>
                <a:cs typeface="Calibri"/>
              </a:rPr>
            </a:br>
            <a:r>
              <a:rPr lang="en-US" sz="4800" b="1">
                <a:solidFill>
                  <a:schemeClr val="bg1"/>
                </a:solidFill>
                <a:latin typeface="Calibri"/>
                <a:cs typeface="Calibri"/>
              </a:rPr>
              <a:t>Who we Interviewed</a:t>
            </a:r>
            <a:endParaRPr lang="en-US">
              <a:solidFill>
                <a:schemeClr val="bg1"/>
              </a:solidFill>
              <a:cs typeface="Segoe UI"/>
            </a:endParaRP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D4A15B0-317D-42E0-A8CE-C6DB8E83728D}"/>
              </a:ext>
            </a:extLst>
          </p:cNvPr>
          <p:cNvPicPr>
            <a:picLocks noChangeAspect="1"/>
          </p:cNvPicPr>
          <p:nvPr/>
        </p:nvPicPr>
        <p:blipFill rotWithShape="1">
          <a:blip r:embed="rId5">
            <a:duotone>
              <a:schemeClr val="accent6">
                <a:shade val="45000"/>
                <a:satMod val="135000"/>
              </a:schemeClr>
              <a:prstClr val="white"/>
            </a:duotone>
          </a:blip>
          <a:srcRect t="5669" r="4106" b="22392"/>
          <a:stretch/>
        </p:blipFill>
        <p:spPr>
          <a:xfrm flipH="1">
            <a:off x="6503076" y="2516646"/>
            <a:ext cx="1585359" cy="1189334"/>
          </a:xfrm>
          <a:prstGeom prst="rect">
            <a:avLst/>
          </a:prstGeom>
        </p:spPr>
      </p:pic>
      <p:pic>
        <p:nvPicPr>
          <p:cNvPr id="6" name="Picture 5">
            <a:extLst>
              <a:ext uri="{FF2B5EF4-FFF2-40B4-BE49-F238E27FC236}">
                <a16:creationId xmlns:a16="http://schemas.microsoft.com/office/drawing/2014/main" id="{7B7AE5FB-318A-408B-B3FB-327FEE72FE15}"/>
              </a:ext>
            </a:extLst>
          </p:cNvPr>
          <p:cNvPicPr>
            <a:picLocks noChangeAspect="1"/>
          </p:cNvPicPr>
          <p:nvPr/>
        </p:nvPicPr>
        <p:blipFill rotWithShape="1">
          <a:blip r:embed="rId6">
            <a:duotone>
              <a:schemeClr val="accent2">
                <a:shade val="45000"/>
                <a:satMod val="135000"/>
              </a:schemeClr>
              <a:prstClr val="white"/>
            </a:duotone>
          </a:blip>
          <a:srcRect b="17339"/>
          <a:stretch/>
        </p:blipFill>
        <p:spPr>
          <a:xfrm>
            <a:off x="481263" y="4761901"/>
            <a:ext cx="1557087" cy="1287114"/>
          </a:xfrm>
          <a:prstGeom prst="rect">
            <a:avLst/>
          </a:prstGeom>
        </p:spPr>
      </p:pic>
      <p:pic>
        <p:nvPicPr>
          <p:cNvPr id="7" name="Graphic 6" descr="Doctor male with solid fill">
            <a:extLst>
              <a:ext uri="{FF2B5EF4-FFF2-40B4-BE49-F238E27FC236}">
                <a16:creationId xmlns:a16="http://schemas.microsoft.com/office/drawing/2014/main" id="{1B8E0DA2-319E-452A-B01F-1391AFB795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81263" y="2480621"/>
            <a:ext cx="1557087" cy="1557087"/>
          </a:xfrm>
          <a:prstGeom prst="rect">
            <a:avLst/>
          </a:prstGeom>
        </p:spPr>
      </p:pic>
      <p:sp>
        <p:nvSpPr>
          <p:cNvPr id="10" name="TextBox 9">
            <a:extLst>
              <a:ext uri="{FF2B5EF4-FFF2-40B4-BE49-F238E27FC236}">
                <a16:creationId xmlns:a16="http://schemas.microsoft.com/office/drawing/2014/main" id="{3CA8FBFB-8F3C-4F20-B931-5AA2088AD7CD}"/>
              </a:ext>
            </a:extLst>
          </p:cNvPr>
          <p:cNvSpPr txBox="1"/>
          <p:nvPr/>
        </p:nvSpPr>
        <p:spPr>
          <a:xfrm>
            <a:off x="8088435" y="2516646"/>
            <a:ext cx="3622302" cy="1477328"/>
          </a:xfrm>
          <a:prstGeom prst="rect">
            <a:avLst/>
          </a:prstGeom>
          <a:noFill/>
        </p:spPr>
        <p:txBody>
          <a:bodyPr wrap="square" rtlCol="0">
            <a:spAutoFit/>
          </a:bodyPr>
          <a:lstStyle/>
          <a:p>
            <a:r>
              <a:rPr lang="en-US" b="1"/>
              <a:t>Public Health Nurse</a:t>
            </a:r>
          </a:p>
          <a:p>
            <a:endParaRPr lang="en-US" b="1"/>
          </a:p>
          <a:p>
            <a:r>
              <a:rPr lang="en-US" b="1"/>
              <a:t>Infection Control Nurse</a:t>
            </a:r>
          </a:p>
          <a:p>
            <a:endParaRPr lang="en-US" b="1"/>
          </a:p>
          <a:p>
            <a:r>
              <a:rPr lang="en-US" b="1"/>
              <a:t>Public Health Director</a:t>
            </a:r>
          </a:p>
        </p:txBody>
      </p:sp>
      <p:sp>
        <p:nvSpPr>
          <p:cNvPr id="12" name="TextBox 11">
            <a:extLst>
              <a:ext uri="{FF2B5EF4-FFF2-40B4-BE49-F238E27FC236}">
                <a16:creationId xmlns:a16="http://schemas.microsoft.com/office/drawing/2014/main" id="{2461BD24-A6E7-48BB-AB59-5AC5F86319A9}"/>
              </a:ext>
            </a:extLst>
          </p:cNvPr>
          <p:cNvSpPr txBox="1"/>
          <p:nvPr/>
        </p:nvSpPr>
        <p:spPr>
          <a:xfrm>
            <a:off x="2088095" y="2520500"/>
            <a:ext cx="3872510" cy="1200329"/>
          </a:xfrm>
          <a:prstGeom prst="rect">
            <a:avLst/>
          </a:prstGeom>
          <a:noFill/>
        </p:spPr>
        <p:txBody>
          <a:bodyPr wrap="square" lIns="91440" tIns="45720" rIns="91440" bIns="45720" rtlCol="0" anchor="t">
            <a:spAutoFit/>
          </a:bodyPr>
          <a:lstStyle/>
          <a:p>
            <a:r>
              <a:rPr lang="en-US" dirty="0"/>
              <a:t>Acting Medical Director</a:t>
            </a:r>
          </a:p>
          <a:p>
            <a:endParaRPr lang="en-US" dirty="0"/>
          </a:p>
          <a:p>
            <a:r>
              <a:rPr lang="en-US" dirty="0"/>
              <a:t>Primary Care Physicians/Providers</a:t>
            </a:r>
            <a:endParaRPr lang="en-US" dirty="0">
              <a:cs typeface="Segoe UI"/>
            </a:endParaRPr>
          </a:p>
          <a:p>
            <a:endParaRPr lang="en-US" dirty="0"/>
          </a:p>
        </p:txBody>
      </p:sp>
      <p:sp>
        <p:nvSpPr>
          <p:cNvPr id="13" name="TextBox 12">
            <a:extLst>
              <a:ext uri="{FF2B5EF4-FFF2-40B4-BE49-F238E27FC236}">
                <a16:creationId xmlns:a16="http://schemas.microsoft.com/office/drawing/2014/main" id="{576C9CB5-22EF-4EBE-9E46-7779C6D4726F}"/>
              </a:ext>
            </a:extLst>
          </p:cNvPr>
          <p:cNvSpPr txBox="1"/>
          <p:nvPr/>
        </p:nvSpPr>
        <p:spPr>
          <a:xfrm>
            <a:off x="2038350" y="4802490"/>
            <a:ext cx="3622302" cy="1200329"/>
          </a:xfrm>
          <a:prstGeom prst="rect">
            <a:avLst/>
          </a:prstGeom>
          <a:noFill/>
        </p:spPr>
        <p:txBody>
          <a:bodyPr wrap="square" rtlCol="0">
            <a:spAutoFit/>
          </a:bodyPr>
          <a:lstStyle/>
          <a:p>
            <a:r>
              <a:rPr lang="en-US"/>
              <a:t>Clinical Pharmacist</a:t>
            </a:r>
          </a:p>
          <a:p>
            <a:endParaRPr lang="en-US"/>
          </a:p>
          <a:p>
            <a:r>
              <a:rPr lang="en-US"/>
              <a:t>Pharmacy Director</a:t>
            </a:r>
          </a:p>
          <a:p>
            <a:endParaRPr lang="en-US"/>
          </a:p>
        </p:txBody>
      </p:sp>
    </p:spTree>
    <p:extLst>
      <p:ext uri="{BB962C8B-B14F-4D97-AF65-F5344CB8AC3E}">
        <p14:creationId xmlns:p14="http://schemas.microsoft.com/office/powerpoint/2010/main" val="2156740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a:cs typeface="Calibri"/>
              </a:rPr>
              <a:t>Facility Assessments:</a:t>
            </a:r>
            <a:br>
              <a:rPr lang="en-US" sz="6000" b="1">
                <a:solidFill>
                  <a:schemeClr val="bg1"/>
                </a:solidFill>
                <a:latin typeface="Calibri"/>
                <a:cs typeface="Calibri"/>
              </a:rPr>
            </a:br>
            <a:r>
              <a:rPr lang="en-US" sz="4800" b="1">
                <a:solidFill>
                  <a:schemeClr val="bg1"/>
                </a:solidFill>
                <a:latin typeface="Calibri"/>
                <a:cs typeface="Calibri"/>
              </a:rPr>
              <a:t>Who we Interviewed</a:t>
            </a:r>
            <a:endParaRPr lang="en-US">
              <a:solidFill>
                <a:schemeClr val="bg1"/>
              </a:solidFill>
              <a:cs typeface="Segoe UI"/>
            </a:endParaRP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D4A15B0-317D-42E0-A8CE-C6DB8E83728D}"/>
              </a:ext>
            </a:extLst>
          </p:cNvPr>
          <p:cNvPicPr>
            <a:picLocks noChangeAspect="1"/>
          </p:cNvPicPr>
          <p:nvPr/>
        </p:nvPicPr>
        <p:blipFill rotWithShape="1">
          <a:blip r:embed="rId5">
            <a:duotone>
              <a:schemeClr val="accent6">
                <a:shade val="45000"/>
                <a:satMod val="135000"/>
              </a:schemeClr>
              <a:prstClr val="white"/>
            </a:duotone>
          </a:blip>
          <a:srcRect t="5669" r="4106" b="22392"/>
          <a:stretch/>
        </p:blipFill>
        <p:spPr>
          <a:xfrm flipH="1">
            <a:off x="6503076" y="2516646"/>
            <a:ext cx="1585359" cy="1189334"/>
          </a:xfrm>
          <a:prstGeom prst="rect">
            <a:avLst/>
          </a:prstGeom>
        </p:spPr>
      </p:pic>
      <p:pic>
        <p:nvPicPr>
          <p:cNvPr id="6" name="Picture 5">
            <a:extLst>
              <a:ext uri="{FF2B5EF4-FFF2-40B4-BE49-F238E27FC236}">
                <a16:creationId xmlns:a16="http://schemas.microsoft.com/office/drawing/2014/main" id="{7B7AE5FB-318A-408B-B3FB-327FEE72FE15}"/>
              </a:ext>
            </a:extLst>
          </p:cNvPr>
          <p:cNvPicPr>
            <a:picLocks noChangeAspect="1"/>
          </p:cNvPicPr>
          <p:nvPr/>
        </p:nvPicPr>
        <p:blipFill rotWithShape="1">
          <a:blip r:embed="rId6">
            <a:duotone>
              <a:schemeClr val="accent2">
                <a:shade val="45000"/>
                <a:satMod val="135000"/>
              </a:schemeClr>
              <a:prstClr val="white"/>
            </a:duotone>
          </a:blip>
          <a:srcRect b="17339"/>
          <a:stretch/>
        </p:blipFill>
        <p:spPr>
          <a:xfrm>
            <a:off x="481263" y="4761901"/>
            <a:ext cx="1557087" cy="1287114"/>
          </a:xfrm>
          <a:prstGeom prst="rect">
            <a:avLst/>
          </a:prstGeom>
        </p:spPr>
      </p:pic>
      <p:pic>
        <p:nvPicPr>
          <p:cNvPr id="7" name="Graphic 6" descr="Doctor male with solid fill">
            <a:extLst>
              <a:ext uri="{FF2B5EF4-FFF2-40B4-BE49-F238E27FC236}">
                <a16:creationId xmlns:a16="http://schemas.microsoft.com/office/drawing/2014/main" id="{1B8E0DA2-319E-452A-B01F-1391AFB795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81263" y="2480621"/>
            <a:ext cx="1557087" cy="1557087"/>
          </a:xfrm>
          <a:prstGeom prst="rect">
            <a:avLst/>
          </a:prstGeom>
        </p:spPr>
      </p:pic>
      <p:pic>
        <p:nvPicPr>
          <p:cNvPr id="8" name="Graphic 6" descr="Test tubes with solid fill">
            <a:extLst>
              <a:ext uri="{FF2B5EF4-FFF2-40B4-BE49-F238E27FC236}">
                <a16:creationId xmlns:a16="http://schemas.microsoft.com/office/drawing/2014/main" id="{9ABA223D-7A42-45BF-9309-35892E45BAED}"/>
              </a:ext>
            </a:extLst>
          </p:cNvPr>
          <p:cNvPicPr>
            <a:picLocks noChangeAspect="1"/>
          </p:cNvPicPr>
          <p:nvPr/>
        </p:nvPicPr>
        <p:blipFill>
          <a:blip r:embed="rId9">
            <a:duotone>
              <a:schemeClr val="accent4">
                <a:shade val="45000"/>
                <a:satMod val="135000"/>
              </a:schemeClr>
              <a:prstClr val="white"/>
            </a:duotone>
            <a:extLst>
              <a:ext uri="{96DAC541-7B7A-43D3-8B79-37D633B846F1}">
                <asvg:svgBlip xmlns:asvg="http://schemas.microsoft.com/office/drawing/2016/SVG/main" xmlns="" r:embed="rId10"/>
              </a:ext>
            </a:extLst>
          </a:blip>
          <a:stretch>
            <a:fillRect/>
          </a:stretch>
        </p:blipFill>
        <p:spPr>
          <a:xfrm>
            <a:off x="6655245" y="4773274"/>
            <a:ext cx="1281022" cy="1281022"/>
          </a:xfrm>
          <a:prstGeom prst="rect">
            <a:avLst/>
          </a:prstGeom>
        </p:spPr>
      </p:pic>
      <p:sp>
        <p:nvSpPr>
          <p:cNvPr id="10" name="TextBox 9">
            <a:extLst>
              <a:ext uri="{FF2B5EF4-FFF2-40B4-BE49-F238E27FC236}">
                <a16:creationId xmlns:a16="http://schemas.microsoft.com/office/drawing/2014/main" id="{3CA8FBFB-8F3C-4F20-B931-5AA2088AD7CD}"/>
              </a:ext>
            </a:extLst>
          </p:cNvPr>
          <p:cNvSpPr txBox="1"/>
          <p:nvPr/>
        </p:nvSpPr>
        <p:spPr>
          <a:xfrm>
            <a:off x="8088435" y="2516646"/>
            <a:ext cx="3622302" cy="1477328"/>
          </a:xfrm>
          <a:prstGeom prst="rect">
            <a:avLst/>
          </a:prstGeom>
          <a:noFill/>
        </p:spPr>
        <p:txBody>
          <a:bodyPr wrap="square" rtlCol="0">
            <a:spAutoFit/>
          </a:bodyPr>
          <a:lstStyle/>
          <a:p>
            <a:r>
              <a:rPr lang="en-US"/>
              <a:t>Public Health Nurse</a:t>
            </a:r>
          </a:p>
          <a:p>
            <a:endParaRPr lang="en-US"/>
          </a:p>
          <a:p>
            <a:r>
              <a:rPr lang="en-US"/>
              <a:t>Infection Control Nurse</a:t>
            </a:r>
          </a:p>
          <a:p>
            <a:endParaRPr lang="en-US"/>
          </a:p>
          <a:p>
            <a:r>
              <a:rPr lang="en-US"/>
              <a:t>Public Health Director</a:t>
            </a:r>
          </a:p>
        </p:txBody>
      </p:sp>
      <p:sp>
        <p:nvSpPr>
          <p:cNvPr id="11" name="TextBox 10">
            <a:extLst>
              <a:ext uri="{FF2B5EF4-FFF2-40B4-BE49-F238E27FC236}">
                <a16:creationId xmlns:a16="http://schemas.microsoft.com/office/drawing/2014/main" id="{6D131846-5B6B-4989-9B74-31AD7088A3A5}"/>
              </a:ext>
            </a:extLst>
          </p:cNvPr>
          <p:cNvSpPr txBox="1"/>
          <p:nvPr/>
        </p:nvSpPr>
        <p:spPr>
          <a:xfrm>
            <a:off x="8133927" y="4906628"/>
            <a:ext cx="3622302" cy="923330"/>
          </a:xfrm>
          <a:prstGeom prst="rect">
            <a:avLst/>
          </a:prstGeom>
          <a:noFill/>
        </p:spPr>
        <p:txBody>
          <a:bodyPr wrap="square" lIns="91440" tIns="45720" rIns="91440" bIns="45720" rtlCol="0" anchor="t">
            <a:spAutoFit/>
          </a:bodyPr>
          <a:lstStyle/>
          <a:p>
            <a:r>
              <a:rPr lang="en-US" b="1"/>
              <a:t>Lab Director/Manager</a:t>
            </a:r>
          </a:p>
          <a:p>
            <a:endParaRPr lang="en-US" b="1"/>
          </a:p>
          <a:p>
            <a:r>
              <a:rPr lang="en-US" b="1"/>
              <a:t>Lab Tech</a:t>
            </a:r>
          </a:p>
        </p:txBody>
      </p:sp>
      <p:sp>
        <p:nvSpPr>
          <p:cNvPr id="12" name="TextBox 11">
            <a:extLst>
              <a:ext uri="{FF2B5EF4-FFF2-40B4-BE49-F238E27FC236}">
                <a16:creationId xmlns:a16="http://schemas.microsoft.com/office/drawing/2014/main" id="{2461BD24-A6E7-48BB-AB59-5AC5F86319A9}"/>
              </a:ext>
            </a:extLst>
          </p:cNvPr>
          <p:cNvSpPr txBox="1"/>
          <p:nvPr/>
        </p:nvSpPr>
        <p:spPr>
          <a:xfrm>
            <a:off x="2088095" y="2520500"/>
            <a:ext cx="3872510" cy="1200329"/>
          </a:xfrm>
          <a:prstGeom prst="rect">
            <a:avLst/>
          </a:prstGeom>
          <a:noFill/>
        </p:spPr>
        <p:txBody>
          <a:bodyPr wrap="square" lIns="91440" tIns="45720" rIns="91440" bIns="45720" rtlCol="0" anchor="t">
            <a:spAutoFit/>
          </a:bodyPr>
          <a:lstStyle/>
          <a:p>
            <a:r>
              <a:rPr lang="en-US" dirty="0"/>
              <a:t>Acting Medical Director</a:t>
            </a:r>
          </a:p>
          <a:p>
            <a:endParaRPr lang="en-US" dirty="0"/>
          </a:p>
          <a:p>
            <a:r>
              <a:rPr lang="en-US" dirty="0"/>
              <a:t>Primary Care Physicians/Providers</a:t>
            </a:r>
            <a:endParaRPr lang="en-US" dirty="0">
              <a:cs typeface="Segoe UI"/>
            </a:endParaRPr>
          </a:p>
          <a:p>
            <a:endParaRPr lang="en-US" dirty="0"/>
          </a:p>
        </p:txBody>
      </p:sp>
      <p:sp>
        <p:nvSpPr>
          <p:cNvPr id="13" name="TextBox 12">
            <a:extLst>
              <a:ext uri="{FF2B5EF4-FFF2-40B4-BE49-F238E27FC236}">
                <a16:creationId xmlns:a16="http://schemas.microsoft.com/office/drawing/2014/main" id="{576C9CB5-22EF-4EBE-9E46-7779C6D4726F}"/>
              </a:ext>
            </a:extLst>
          </p:cNvPr>
          <p:cNvSpPr txBox="1"/>
          <p:nvPr/>
        </p:nvSpPr>
        <p:spPr>
          <a:xfrm>
            <a:off x="2038350" y="4802490"/>
            <a:ext cx="3622302" cy="1200329"/>
          </a:xfrm>
          <a:prstGeom prst="rect">
            <a:avLst/>
          </a:prstGeom>
          <a:noFill/>
        </p:spPr>
        <p:txBody>
          <a:bodyPr wrap="square" rtlCol="0">
            <a:spAutoFit/>
          </a:bodyPr>
          <a:lstStyle/>
          <a:p>
            <a:r>
              <a:rPr lang="en-US"/>
              <a:t>Clinical Pharmacist</a:t>
            </a:r>
          </a:p>
          <a:p>
            <a:endParaRPr lang="en-US"/>
          </a:p>
          <a:p>
            <a:r>
              <a:rPr lang="en-US"/>
              <a:t>Pharmacy Director</a:t>
            </a:r>
          </a:p>
          <a:p>
            <a:endParaRPr lang="en-US"/>
          </a:p>
        </p:txBody>
      </p:sp>
    </p:spTree>
    <p:extLst>
      <p:ext uri="{BB962C8B-B14F-4D97-AF65-F5344CB8AC3E}">
        <p14:creationId xmlns:p14="http://schemas.microsoft.com/office/powerpoint/2010/main" val="1763375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a:cs typeface="Calibri"/>
              </a:rPr>
              <a:t>Facility Assessments:</a:t>
            </a:r>
            <a:br>
              <a:rPr lang="en-US" sz="6000" b="1">
                <a:solidFill>
                  <a:schemeClr val="bg1"/>
                </a:solidFill>
                <a:latin typeface="Calibri"/>
                <a:cs typeface="Calibri"/>
              </a:rPr>
            </a:br>
            <a:r>
              <a:rPr lang="en-US" sz="4800" b="1">
                <a:solidFill>
                  <a:schemeClr val="bg1"/>
                </a:solidFill>
                <a:latin typeface="Calibri"/>
                <a:cs typeface="Calibri"/>
              </a:rPr>
              <a:t>Data Collected—Lab</a:t>
            </a:r>
            <a:endParaRPr lang="en-US">
              <a:solidFill>
                <a:schemeClr val="bg1"/>
              </a:solidFill>
              <a:cs typeface="Segoe UI"/>
            </a:endParaRP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9">
            <a:extLst>
              <a:ext uri="{FF2B5EF4-FFF2-40B4-BE49-F238E27FC236}">
                <a16:creationId xmlns:a16="http://schemas.microsoft.com/office/drawing/2014/main" id="{60BADB52-9525-961C-A003-391D1703E769}"/>
              </a:ext>
            </a:extLst>
          </p:cNvPr>
          <p:cNvPicPr>
            <a:picLocks noChangeAspect="1"/>
          </p:cNvPicPr>
          <p:nvPr/>
        </p:nvPicPr>
        <p:blipFill rotWithShape="1">
          <a:blip r:embed="rId5">
            <a:duotone>
              <a:schemeClr val="accent5">
                <a:shade val="45000"/>
                <a:satMod val="135000"/>
              </a:schemeClr>
              <a:prstClr val="white"/>
            </a:duotone>
          </a:blip>
          <a:srcRect l="469" r="-422" b="19503"/>
          <a:stretch/>
        </p:blipFill>
        <p:spPr>
          <a:xfrm>
            <a:off x="430775" y="1976582"/>
            <a:ext cx="1564280" cy="1273013"/>
          </a:xfrm>
          <a:prstGeom prst="rect">
            <a:avLst/>
          </a:prstGeom>
        </p:spPr>
      </p:pic>
      <p:pic>
        <p:nvPicPr>
          <p:cNvPr id="10" name="Picture 10">
            <a:extLst>
              <a:ext uri="{FF2B5EF4-FFF2-40B4-BE49-F238E27FC236}">
                <a16:creationId xmlns:a16="http://schemas.microsoft.com/office/drawing/2014/main" id="{BDB875B8-01FB-32F4-3480-D39B96447029}"/>
              </a:ext>
            </a:extLst>
          </p:cNvPr>
          <p:cNvPicPr>
            <a:picLocks noChangeAspect="1"/>
          </p:cNvPicPr>
          <p:nvPr/>
        </p:nvPicPr>
        <p:blipFill>
          <a:blip r:embed="rId6">
            <a:duotone>
              <a:schemeClr val="accent2">
                <a:shade val="45000"/>
                <a:satMod val="135000"/>
              </a:schemeClr>
              <a:prstClr val="white"/>
            </a:duotone>
          </a:blip>
          <a:stretch>
            <a:fillRect/>
          </a:stretch>
        </p:blipFill>
        <p:spPr>
          <a:xfrm>
            <a:off x="429492" y="4170218"/>
            <a:ext cx="1565564" cy="1565564"/>
          </a:xfrm>
          <a:prstGeom prst="rect">
            <a:avLst/>
          </a:prstGeom>
        </p:spPr>
      </p:pic>
      <p:pic>
        <p:nvPicPr>
          <p:cNvPr id="11" name="Picture 11">
            <a:extLst>
              <a:ext uri="{FF2B5EF4-FFF2-40B4-BE49-F238E27FC236}">
                <a16:creationId xmlns:a16="http://schemas.microsoft.com/office/drawing/2014/main" id="{2B94B92B-7BE4-132B-1FF8-96598BC511B6}"/>
              </a:ext>
            </a:extLst>
          </p:cNvPr>
          <p:cNvPicPr>
            <a:picLocks noChangeAspect="1"/>
          </p:cNvPicPr>
          <p:nvPr/>
        </p:nvPicPr>
        <p:blipFill>
          <a:blip r:embed="rId7">
            <a:duotone>
              <a:schemeClr val="accent4">
                <a:shade val="45000"/>
                <a:satMod val="135000"/>
              </a:schemeClr>
              <a:prstClr val="white"/>
            </a:duotone>
          </a:blip>
          <a:stretch>
            <a:fillRect/>
          </a:stretch>
        </p:blipFill>
        <p:spPr>
          <a:xfrm>
            <a:off x="7423438" y="2992005"/>
            <a:ext cx="1328305" cy="1358900"/>
          </a:xfrm>
          <a:prstGeom prst="rect">
            <a:avLst/>
          </a:prstGeom>
        </p:spPr>
      </p:pic>
      <p:pic>
        <p:nvPicPr>
          <p:cNvPr id="12" name="Picture 12">
            <a:extLst>
              <a:ext uri="{FF2B5EF4-FFF2-40B4-BE49-F238E27FC236}">
                <a16:creationId xmlns:a16="http://schemas.microsoft.com/office/drawing/2014/main" id="{0686D042-4C8D-7329-DE19-F66E41F33045}"/>
              </a:ext>
            </a:extLst>
          </p:cNvPr>
          <p:cNvPicPr>
            <a:picLocks noChangeAspect="1"/>
          </p:cNvPicPr>
          <p:nvPr/>
        </p:nvPicPr>
        <p:blipFill rotWithShape="1">
          <a:blip r:embed="rId8">
            <a:duotone>
              <a:schemeClr val="accent3">
                <a:shade val="45000"/>
                <a:satMod val="135000"/>
              </a:schemeClr>
              <a:prstClr val="white"/>
            </a:duotone>
          </a:blip>
          <a:srcRect t="-94" r="-422" b="19526"/>
          <a:stretch/>
        </p:blipFill>
        <p:spPr>
          <a:xfrm>
            <a:off x="5301672" y="3197833"/>
            <a:ext cx="1196140" cy="963217"/>
          </a:xfrm>
          <a:prstGeom prst="rect">
            <a:avLst/>
          </a:prstGeom>
        </p:spPr>
      </p:pic>
      <p:sp>
        <p:nvSpPr>
          <p:cNvPr id="14" name="TextBox 13">
            <a:extLst>
              <a:ext uri="{FF2B5EF4-FFF2-40B4-BE49-F238E27FC236}">
                <a16:creationId xmlns:a16="http://schemas.microsoft.com/office/drawing/2014/main" id="{B5DFCC53-7420-15DD-8C35-C20E6027B348}"/>
              </a:ext>
            </a:extLst>
          </p:cNvPr>
          <p:cNvSpPr txBox="1"/>
          <p:nvPr/>
        </p:nvSpPr>
        <p:spPr>
          <a:xfrm>
            <a:off x="1999672" y="2380673"/>
            <a:ext cx="3713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Testing algorithm?</a:t>
            </a:r>
          </a:p>
        </p:txBody>
      </p:sp>
      <p:sp>
        <p:nvSpPr>
          <p:cNvPr id="16" name="TextBox 15">
            <a:extLst>
              <a:ext uri="{FF2B5EF4-FFF2-40B4-BE49-F238E27FC236}">
                <a16:creationId xmlns:a16="http://schemas.microsoft.com/office/drawing/2014/main" id="{47B3BF82-699D-06EC-AE4E-E411A344730B}"/>
              </a:ext>
            </a:extLst>
          </p:cNvPr>
          <p:cNvSpPr txBox="1"/>
          <p:nvPr/>
        </p:nvSpPr>
        <p:spPr>
          <a:xfrm>
            <a:off x="1999671" y="4539673"/>
            <a:ext cx="3713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Result turnaround time?</a:t>
            </a:r>
          </a:p>
        </p:txBody>
      </p:sp>
      <p:cxnSp>
        <p:nvCxnSpPr>
          <p:cNvPr id="17" name="Straight Arrow Connector 16">
            <a:extLst>
              <a:ext uri="{FF2B5EF4-FFF2-40B4-BE49-F238E27FC236}">
                <a16:creationId xmlns:a16="http://schemas.microsoft.com/office/drawing/2014/main" id="{8AEA8B90-8BF2-73CF-9D2A-21B2474B5527}"/>
              </a:ext>
            </a:extLst>
          </p:cNvPr>
          <p:cNvCxnSpPr/>
          <p:nvPr/>
        </p:nvCxnSpPr>
        <p:spPr>
          <a:xfrm>
            <a:off x="6608618" y="3676073"/>
            <a:ext cx="544945" cy="23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FB4F97-78A0-DAD8-092E-2DA3303A36E1}"/>
              </a:ext>
            </a:extLst>
          </p:cNvPr>
          <p:cNvSpPr txBox="1"/>
          <p:nvPr/>
        </p:nvSpPr>
        <p:spPr>
          <a:xfrm>
            <a:off x="8950035" y="3546763"/>
            <a:ext cx="27778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Reporting Process?</a:t>
            </a:r>
          </a:p>
        </p:txBody>
      </p:sp>
    </p:spTree>
    <p:extLst>
      <p:ext uri="{BB962C8B-B14F-4D97-AF65-F5344CB8AC3E}">
        <p14:creationId xmlns:p14="http://schemas.microsoft.com/office/powerpoint/2010/main" val="2984061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a:cs typeface="Calibri"/>
              </a:rPr>
              <a:t>Facility Assessments:</a:t>
            </a:r>
            <a:br>
              <a:rPr lang="en-US" sz="6000" b="1">
                <a:solidFill>
                  <a:schemeClr val="bg1"/>
                </a:solidFill>
                <a:latin typeface="Calibri"/>
                <a:cs typeface="Calibri"/>
              </a:rPr>
            </a:br>
            <a:r>
              <a:rPr lang="en-US" sz="4800" b="1">
                <a:solidFill>
                  <a:schemeClr val="bg1"/>
                </a:solidFill>
                <a:latin typeface="Calibri"/>
                <a:cs typeface="Calibri"/>
              </a:rPr>
              <a:t>Data Collected—Pharmacy</a:t>
            </a:r>
            <a:endParaRPr lang="en-US">
              <a:solidFill>
                <a:schemeClr val="bg1"/>
              </a:solidFill>
              <a:cs typeface="Segoe UI"/>
            </a:endParaRP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9">
            <a:extLst>
              <a:ext uri="{FF2B5EF4-FFF2-40B4-BE49-F238E27FC236}">
                <a16:creationId xmlns:a16="http://schemas.microsoft.com/office/drawing/2014/main" id="{D18AB0A3-10A4-CD0D-CC39-CA30BAC5A2AB}"/>
              </a:ext>
            </a:extLst>
          </p:cNvPr>
          <p:cNvPicPr>
            <a:picLocks noChangeAspect="1"/>
          </p:cNvPicPr>
          <p:nvPr/>
        </p:nvPicPr>
        <p:blipFill rotWithShape="1">
          <a:blip r:embed="rId5">
            <a:duotone>
              <a:schemeClr val="accent2">
                <a:shade val="45000"/>
                <a:satMod val="135000"/>
              </a:schemeClr>
              <a:prstClr val="white"/>
            </a:duotone>
          </a:blip>
          <a:srcRect r="-422" b="18565"/>
          <a:stretch/>
        </p:blipFill>
        <p:spPr>
          <a:xfrm>
            <a:off x="117764" y="1907309"/>
            <a:ext cx="1554050" cy="1264097"/>
          </a:xfrm>
          <a:prstGeom prst="rect">
            <a:avLst/>
          </a:prstGeom>
        </p:spPr>
      </p:pic>
      <p:pic>
        <p:nvPicPr>
          <p:cNvPr id="10" name="Picture 10">
            <a:extLst>
              <a:ext uri="{FF2B5EF4-FFF2-40B4-BE49-F238E27FC236}">
                <a16:creationId xmlns:a16="http://schemas.microsoft.com/office/drawing/2014/main" id="{9F00BD42-D688-EEA5-91DD-2610DED73442}"/>
              </a:ext>
            </a:extLst>
          </p:cNvPr>
          <p:cNvPicPr>
            <a:picLocks noChangeAspect="1"/>
          </p:cNvPicPr>
          <p:nvPr/>
        </p:nvPicPr>
        <p:blipFill rotWithShape="1">
          <a:blip r:embed="rId6">
            <a:duotone>
              <a:schemeClr val="accent5">
                <a:shade val="45000"/>
                <a:satMod val="135000"/>
              </a:schemeClr>
              <a:prstClr val="white"/>
            </a:duotone>
          </a:blip>
          <a:srcRect r="-422" b="16034"/>
          <a:stretch/>
        </p:blipFill>
        <p:spPr>
          <a:xfrm>
            <a:off x="152400" y="4493490"/>
            <a:ext cx="1646413" cy="1402818"/>
          </a:xfrm>
          <a:prstGeom prst="rect">
            <a:avLst/>
          </a:prstGeom>
        </p:spPr>
      </p:pic>
      <p:pic>
        <p:nvPicPr>
          <p:cNvPr id="7" name="Picture 25">
            <a:extLst>
              <a:ext uri="{FF2B5EF4-FFF2-40B4-BE49-F238E27FC236}">
                <a16:creationId xmlns:a16="http://schemas.microsoft.com/office/drawing/2014/main" id="{A47BBB93-D21C-55C4-30AB-C0629E1FDDE3}"/>
              </a:ext>
            </a:extLst>
          </p:cNvPr>
          <p:cNvPicPr>
            <a:picLocks noChangeAspect="1"/>
          </p:cNvPicPr>
          <p:nvPr/>
        </p:nvPicPr>
        <p:blipFill rotWithShape="1">
          <a:blip r:embed="rId7">
            <a:duotone>
              <a:schemeClr val="accent1">
                <a:shade val="45000"/>
                <a:satMod val="135000"/>
              </a:schemeClr>
              <a:prstClr val="white"/>
            </a:duotone>
          </a:blip>
          <a:srcRect r="-422" b="27004"/>
          <a:stretch/>
        </p:blipFill>
        <p:spPr>
          <a:xfrm>
            <a:off x="6190673" y="3119581"/>
            <a:ext cx="1808049" cy="1321240"/>
          </a:xfrm>
          <a:prstGeom prst="rect">
            <a:avLst/>
          </a:prstGeom>
        </p:spPr>
      </p:pic>
      <p:sp>
        <p:nvSpPr>
          <p:cNvPr id="11" name="TextBox 10">
            <a:extLst>
              <a:ext uri="{FF2B5EF4-FFF2-40B4-BE49-F238E27FC236}">
                <a16:creationId xmlns:a16="http://schemas.microsoft.com/office/drawing/2014/main" id="{FFD83F9A-73CD-8B06-EFFB-4DE271007DA3}"/>
              </a:ext>
            </a:extLst>
          </p:cNvPr>
          <p:cNvSpPr txBox="1"/>
          <p:nvPr/>
        </p:nvSpPr>
        <p:spPr>
          <a:xfrm>
            <a:off x="1999672" y="2380673"/>
            <a:ext cx="3713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Treatment availability?</a:t>
            </a:r>
          </a:p>
        </p:txBody>
      </p:sp>
      <p:sp>
        <p:nvSpPr>
          <p:cNvPr id="13" name="TextBox 12">
            <a:extLst>
              <a:ext uri="{FF2B5EF4-FFF2-40B4-BE49-F238E27FC236}">
                <a16:creationId xmlns:a16="http://schemas.microsoft.com/office/drawing/2014/main" id="{583BFDDC-E035-D4E4-F286-98ECC9DA8CF6}"/>
              </a:ext>
            </a:extLst>
          </p:cNvPr>
          <p:cNvSpPr txBox="1"/>
          <p:nvPr/>
        </p:nvSpPr>
        <p:spPr>
          <a:xfrm>
            <a:off x="1805708" y="5049982"/>
            <a:ext cx="3713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Costs?</a:t>
            </a:r>
          </a:p>
        </p:txBody>
      </p:sp>
      <p:sp>
        <p:nvSpPr>
          <p:cNvPr id="15" name="TextBox 14">
            <a:extLst>
              <a:ext uri="{FF2B5EF4-FFF2-40B4-BE49-F238E27FC236}">
                <a16:creationId xmlns:a16="http://schemas.microsoft.com/office/drawing/2014/main" id="{32D44F58-2D6D-7FBF-B657-C62C5EFDCA34}"/>
              </a:ext>
            </a:extLst>
          </p:cNvPr>
          <p:cNvSpPr txBox="1"/>
          <p:nvPr/>
        </p:nvSpPr>
        <p:spPr>
          <a:xfrm>
            <a:off x="7998722" y="3429000"/>
            <a:ext cx="37130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Treatment order sets and reminders?</a:t>
            </a:r>
          </a:p>
        </p:txBody>
      </p:sp>
    </p:spTree>
    <p:extLst>
      <p:ext uri="{BB962C8B-B14F-4D97-AF65-F5344CB8AC3E}">
        <p14:creationId xmlns:p14="http://schemas.microsoft.com/office/powerpoint/2010/main" val="802001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a:cs typeface="Calibri"/>
              </a:rPr>
              <a:t>Facility Assessments:</a:t>
            </a:r>
            <a:br>
              <a:rPr lang="en-US" sz="6000" b="1">
                <a:solidFill>
                  <a:schemeClr val="bg1"/>
                </a:solidFill>
                <a:latin typeface="Calibri"/>
                <a:cs typeface="Calibri"/>
              </a:rPr>
            </a:br>
            <a:r>
              <a:rPr lang="en-US" sz="4800" b="1">
                <a:solidFill>
                  <a:schemeClr val="bg1"/>
                </a:solidFill>
                <a:latin typeface="Calibri"/>
                <a:cs typeface="Calibri"/>
              </a:rPr>
              <a:t>Data Collected—Public Health</a:t>
            </a:r>
            <a:endParaRPr lang="en-US">
              <a:solidFill>
                <a:schemeClr val="bg1"/>
              </a:solidFill>
              <a:cs typeface="Segoe UI"/>
            </a:endParaRP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9">
            <a:extLst>
              <a:ext uri="{FF2B5EF4-FFF2-40B4-BE49-F238E27FC236}">
                <a16:creationId xmlns:a16="http://schemas.microsoft.com/office/drawing/2014/main" id="{2B393988-9588-68CD-D5D9-2D10CD3945FF}"/>
              </a:ext>
            </a:extLst>
          </p:cNvPr>
          <p:cNvPicPr>
            <a:picLocks noChangeAspect="1"/>
          </p:cNvPicPr>
          <p:nvPr/>
        </p:nvPicPr>
        <p:blipFill rotWithShape="1">
          <a:blip r:embed="rId5">
            <a:duotone>
              <a:schemeClr val="accent2">
                <a:shade val="45000"/>
                <a:satMod val="135000"/>
              </a:schemeClr>
              <a:prstClr val="white"/>
            </a:duotone>
          </a:blip>
          <a:srcRect r="-422" b="29114"/>
          <a:stretch/>
        </p:blipFill>
        <p:spPr>
          <a:xfrm>
            <a:off x="256310" y="1768764"/>
            <a:ext cx="1253869" cy="893914"/>
          </a:xfrm>
          <a:prstGeom prst="rect">
            <a:avLst/>
          </a:prstGeom>
        </p:spPr>
      </p:pic>
      <p:pic>
        <p:nvPicPr>
          <p:cNvPr id="10" name="Picture 10">
            <a:extLst>
              <a:ext uri="{FF2B5EF4-FFF2-40B4-BE49-F238E27FC236}">
                <a16:creationId xmlns:a16="http://schemas.microsoft.com/office/drawing/2014/main" id="{14736517-E2C6-C6CD-12B0-4D45D087B1C1}"/>
              </a:ext>
            </a:extLst>
          </p:cNvPr>
          <p:cNvPicPr>
            <a:picLocks noChangeAspect="1"/>
          </p:cNvPicPr>
          <p:nvPr/>
        </p:nvPicPr>
        <p:blipFill rotWithShape="1">
          <a:blip r:embed="rId6">
            <a:duotone>
              <a:schemeClr val="accent3">
                <a:shade val="45000"/>
                <a:satMod val="135000"/>
              </a:schemeClr>
              <a:prstClr val="white"/>
            </a:duotone>
          </a:blip>
          <a:srcRect t="938" r="-422" b="21519"/>
          <a:stretch/>
        </p:blipFill>
        <p:spPr>
          <a:xfrm>
            <a:off x="256309" y="4750055"/>
            <a:ext cx="1403959" cy="1076539"/>
          </a:xfrm>
          <a:prstGeom prst="rect">
            <a:avLst/>
          </a:prstGeom>
        </p:spPr>
      </p:pic>
      <p:sp>
        <p:nvSpPr>
          <p:cNvPr id="12" name="TextBox 11">
            <a:extLst>
              <a:ext uri="{FF2B5EF4-FFF2-40B4-BE49-F238E27FC236}">
                <a16:creationId xmlns:a16="http://schemas.microsoft.com/office/drawing/2014/main" id="{FBDB6539-06CA-9875-B57C-58574037385E}"/>
              </a:ext>
            </a:extLst>
          </p:cNvPr>
          <p:cNvSpPr txBox="1"/>
          <p:nvPr/>
        </p:nvSpPr>
        <p:spPr>
          <a:xfrm>
            <a:off x="1514762" y="1988127"/>
            <a:ext cx="56988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Case Management and Linkage to Care?</a:t>
            </a:r>
          </a:p>
        </p:txBody>
      </p:sp>
      <p:sp>
        <p:nvSpPr>
          <p:cNvPr id="13" name="TextBox 12">
            <a:extLst>
              <a:ext uri="{FF2B5EF4-FFF2-40B4-BE49-F238E27FC236}">
                <a16:creationId xmlns:a16="http://schemas.microsoft.com/office/drawing/2014/main" id="{F36CDD14-C329-D2A9-3365-FC495040CEB3}"/>
              </a:ext>
            </a:extLst>
          </p:cNvPr>
          <p:cNvSpPr txBox="1"/>
          <p:nvPr/>
        </p:nvSpPr>
        <p:spPr>
          <a:xfrm>
            <a:off x="1664853" y="5093854"/>
            <a:ext cx="56988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Field-based testing and treatment?</a:t>
            </a:r>
          </a:p>
        </p:txBody>
      </p:sp>
      <p:pic>
        <p:nvPicPr>
          <p:cNvPr id="15" name="Picture 11">
            <a:extLst>
              <a:ext uri="{FF2B5EF4-FFF2-40B4-BE49-F238E27FC236}">
                <a16:creationId xmlns:a16="http://schemas.microsoft.com/office/drawing/2014/main" id="{ED9A2780-7095-F30B-5404-B1F268504E00}"/>
              </a:ext>
            </a:extLst>
          </p:cNvPr>
          <p:cNvPicPr>
            <a:picLocks noChangeAspect="1"/>
          </p:cNvPicPr>
          <p:nvPr/>
        </p:nvPicPr>
        <p:blipFill>
          <a:blip r:embed="rId7">
            <a:duotone>
              <a:schemeClr val="accent6">
                <a:shade val="45000"/>
                <a:satMod val="135000"/>
              </a:schemeClr>
              <a:prstClr val="white"/>
            </a:duotone>
          </a:blip>
          <a:stretch>
            <a:fillRect/>
          </a:stretch>
        </p:blipFill>
        <p:spPr>
          <a:xfrm>
            <a:off x="7250257" y="3130551"/>
            <a:ext cx="1155124" cy="1174173"/>
          </a:xfrm>
          <a:prstGeom prst="rect">
            <a:avLst/>
          </a:prstGeom>
        </p:spPr>
      </p:pic>
      <p:cxnSp>
        <p:nvCxnSpPr>
          <p:cNvPr id="17" name="Straight Arrow Connector 16">
            <a:extLst>
              <a:ext uri="{FF2B5EF4-FFF2-40B4-BE49-F238E27FC236}">
                <a16:creationId xmlns:a16="http://schemas.microsoft.com/office/drawing/2014/main" id="{250978E7-F883-6CEE-0607-9775EFCA8CD4}"/>
              </a:ext>
            </a:extLst>
          </p:cNvPr>
          <p:cNvCxnSpPr/>
          <p:nvPr/>
        </p:nvCxnSpPr>
        <p:spPr>
          <a:xfrm>
            <a:off x="6481619" y="3779983"/>
            <a:ext cx="544945" cy="23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8" name="Picture 18">
            <a:extLst>
              <a:ext uri="{FF2B5EF4-FFF2-40B4-BE49-F238E27FC236}">
                <a16:creationId xmlns:a16="http://schemas.microsoft.com/office/drawing/2014/main" id="{3EC7AEC3-649B-2082-D578-3FEAB9D0D89E}"/>
              </a:ext>
            </a:extLst>
          </p:cNvPr>
          <p:cNvPicPr>
            <a:picLocks noChangeAspect="1"/>
          </p:cNvPicPr>
          <p:nvPr/>
        </p:nvPicPr>
        <p:blipFill rotWithShape="1">
          <a:blip r:embed="rId8">
            <a:duotone>
              <a:schemeClr val="accent4">
                <a:shade val="45000"/>
                <a:satMod val="135000"/>
              </a:schemeClr>
              <a:prstClr val="white"/>
            </a:duotone>
          </a:blip>
          <a:srcRect t="938" r="-422" b="17721"/>
          <a:stretch/>
        </p:blipFill>
        <p:spPr>
          <a:xfrm>
            <a:off x="5024582" y="3133693"/>
            <a:ext cx="1450140" cy="1169163"/>
          </a:xfrm>
          <a:prstGeom prst="rect">
            <a:avLst/>
          </a:prstGeom>
        </p:spPr>
      </p:pic>
      <p:sp>
        <p:nvSpPr>
          <p:cNvPr id="19" name="TextBox 18">
            <a:extLst>
              <a:ext uri="{FF2B5EF4-FFF2-40B4-BE49-F238E27FC236}">
                <a16:creationId xmlns:a16="http://schemas.microsoft.com/office/drawing/2014/main" id="{3E96BB76-AB22-FBD3-9D59-4A9543EA71FE}"/>
              </a:ext>
            </a:extLst>
          </p:cNvPr>
          <p:cNvSpPr txBox="1"/>
          <p:nvPr/>
        </p:nvSpPr>
        <p:spPr>
          <a:xfrm>
            <a:off x="8615216" y="3581399"/>
            <a:ext cx="22683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Case Reporting?</a:t>
            </a:r>
          </a:p>
        </p:txBody>
      </p:sp>
    </p:spTree>
    <p:extLst>
      <p:ext uri="{BB962C8B-B14F-4D97-AF65-F5344CB8AC3E}">
        <p14:creationId xmlns:p14="http://schemas.microsoft.com/office/powerpoint/2010/main" val="3168374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a:cs typeface="Calibri"/>
              </a:rPr>
              <a:t>Facility Assessments:</a:t>
            </a:r>
            <a:br>
              <a:rPr lang="en-US" sz="6000" b="1">
                <a:solidFill>
                  <a:schemeClr val="bg1"/>
                </a:solidFill>
                <a:latin typeface="Calibri"/>
                <a:cs typeface="Calibri"/>
              </a:rPr>
            </a:br>
            <a:r>
              <a:rPr lang="en-US" sz="4800" b="1">
                <a:solidFill>
                  <a:schemeClr val="bg1"/>
                </a:solidFill>
                <a:latin typeface="Calibri"/>
                <a:cs typeface="Calibri"/>
              </a:rPr>
              <a:t>Data Collected—Physicians</a:t>
            </a:r>
            <a:endParaRPr lang="en-US">
              <a:solidFill>
                <a:schemeClr val="bg1"/>
              </a:solidFill>
              <a:cs typeface="Segoe UI"/>
            </a:endParaRP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16" name="Picture 16">
            <a:extLst>
              <a:ext uri="{FF2B5EF4-FFF2-40B4-BE49-F238E27FC236}">
                <a16:creationId xmlns:a16="http://schemas.microsoft.com/office/drawing/2014/main" id="{84FBBE33-020C-9FE0-9F6A-4531A184074E}"/>
              </a:ext>
            </a:extLst>
          </p:cNvPr>
          <p:cNvPicPr>
            <a:picLocks noChangeAspect="1"/>
          </p:cNvPicPr>
          <p:nvPr/>
        </p:nvPicPr>
        <p:blipFill rotWithShape="1">
          <a:blip r:embed="rId5">
            <a:duotone>
              <a:schemeClr val="accent1">
                <a:shade val="45000"/>
                <a:satMod val="135000"/>
              </a:schemeClr>
              <a:prstClr val="white"/>
            </a:duotone>
          </a:blip>
          <a:srcRect r="-422" b="14346"/>
          <a:stretch/>
        </p:blipFill>
        <p:spPr>
          <a:xfrm>
            <a:off x="244764" y="1918855"/>
            <a:ext cx="1138413" cy="964210"/>
          </a:xfrm>
          <a:prstGeom prst="rect">
            <a:avLst/>
          </a:prstGeom>
        </p:spPr>
      </p:pic>
      <p:sp>
        <p:nvSpPr>
          <p:cNvPr id="18" name="TextBox 17">
            <a:extLst>
              <a:ext uri="{FF2B5EF4-FFF2-40B4-BE49-F238E27FC236}">
                <a16:creationId xmlns:a16="http://schemas.microsoft.com/office/drawing/2014/main" id="{F207B3F7-67C4-2EB8-EB0A-2FD5D0B80812}"/>
              </a:ext>
            </a:extLst>
          </p:cNvPr>
          <p:cNvSpPr txBox="1"/>
          <p:nvPr/>
        </p:nvSpPr>
        <p:spPr>
          <a:xfrm>
            <a:off x="1503217" y="2172855"/>
            <a:ext cx="3713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Obtaining sexual histories?</a:t>
            </a:r>
          </a:p>
        </p:txBody>
      </p:sp>
      <p:pic>
        <p:nvPicPr>
          <p:cNvPr id="20" name="Picture 20">
            <a:extLst>
              <a:ext uri="{FF2B5EF4-FFF2-40B4-BE49-F238E27FC236}">
                <a16:creationId xmlns:a16="http://schemas.microsoft.com/office/drawing/2014/main" id="{1FEDAA03-E62B-8E92-763C-D19A175E045F}"/>
              </a:ext>
            </a:extLst>
          </p:cNvPr>
          <p:cNvPicPr>
            <a:picLocks noChangeAspect="1"/>
          </p:cNvPicPr>
          <p:nvPr/>
        </p:nvPicPr>
        <p:blipFill rotWithShape="1">
          <a:blip r:embed="rId6">
            <a:duotone>
              <a:schemeClr val="accent2">
                <a:shade val="45000"/>
                <a:satMod val="135000"/>
              </a:schemeClr>
              <a:prstClr val="white"/>
            </a:duotone>
          </a:blip>
          <a:srcRect r="-293" b="23207"/>
          <a:stretch/>
        </p:blipFill>
        <p:spPr>
          <a:xfrm>
            <a:off x="198582" y="3431308"/>
            <a:ext cx="1192609" cy="905868"/>
          </a:xfrm>
          <a:prstGeom prst="rect">
            <a:avLst/>
          </a:prstGeom>
        </p:spPr>
      </p:pic>
      <p:sp>
        <p:nvSpPr>
          <p:cNvPr id="21" name="TextBox 20">
            <a:extLst>
              <a:ext uri="{FF2B5EF4-FFF2-40B4-BE49-F238E27FC236}">
                <a16:creationId xmlns:a16="http://schemas.microsoft.com/office/drawing/2014/main" id="{7E958A03-07E6-5871-D449-F70F6DDFF451}"/>
              </a:ext>
            </a:extLst>
          </p:cNvPr>
          <p:cNvSpPr txBox="1"/>
          <p:nvPr/>
        </p:nvSpPr>
        <p:spPr>
          <a:xfrm>
            <a:off x="1503217" y="3558309"/>
            <a:ext cx="3713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Screening practices?</a:t>
            </a:r>
          </a:p>
        </p:txBody>
      </p:sp>
      <p:pic>
        <p:nvPicPr>
          <p:cNvPr id="23" name="Picture 23" descr="Chart&#10;&#10;Description automatically generated">
            <a:extLst>
              <a:ext uri="{FF2B5EF4-FFF2-40B4-BE49-F238E27FC236}">
                <a16:creationId xmlns:a16="http://schemas.microsoft.com/office/drawing/2014/main" id="{D8BE242F-AF76-45A1-7B49-981ADFE44D6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0"/>
                    </a14:imgEffect>
                  </a14:imgLayer>
                </a14:imgProps>
              </a:ext>
            </a:extLst>
          </a:blip>
          <a:stretch>
            <a:fillRect/>
          </a:stretch>
        </p:blipFill>
        <p:spPr>
          <a:xfrm>
            <a:off x="400627" y="4989368"/>
            <a:ext cx="838200" cy="1104900"/>
          </a:xfrm>
          <a:prstGeom prst="rect">
            <a:avLst/>
          </a:prstGeom>
        </p:spPr>
      </p:pic>
      <p:pic>
        <p:nvPicPr>
          <p:cNvPr id="24" name="Picture 24">
            <a:extLst>
              <a:ext uri="{FF2B5EF4-FFF2-40B4-BE49-F238E27FC236}">
                <a16:creationId xmlns:a16="http://schemas.microsoft.com/office/drawing/2014/main" id="{9FD97785-59BC-D2DE-A83F-5E92923F9C7F}"/>
              </a:ext>
            </a:extLst>
          </p:cNvPr>
          <p:cNvPicPr>
            <a:picLocks noChangeAspect="1"/>
          </p:cNvPicPr>
          <p:nvPr/>
        </p:nvPicPr>
        <p:blipFill rotWithShape="1">
          <a:blip r:embed="rId9">
            <a:duotone>
              <a:schemeClr val="accent3">
                <a:shade val="45000"/>
                <a:satMod val="135000"/>
              </a:schemeClr>
              <a:prstClr val="white"/>
            </a:duotone>
          </a:blip>
          <a:srcRect r="-422" b="18143"/>
          <a:stretch/>
        </p:blipFill>
        <p:spPr>
          <a:xfrm>
            <a:off x="5959764" y="1918854"/>
            <a:ext cx="1542504" cy="1229491"/>
          </a:xfrm>
          <a:prstGeom prst="rect">
            <a:avLst/>
          </a:prstGeom>
        </p:spPr>
      </p:pic>
      <p:pic>
        <p:nvPicPr>
          <p:cNvPr id="25" name="Picture 25">
            <a:extLst>
              <a:ext uri="{FF2B5EF4-FFF2-40B4-BE49-F238E27FC236}">
                <a16:creationId xmlns:a16="http://schemas.microsoft.com/office/drawing/2014/main" id="{631DE776-96A2-0B7B-281A-9DFC6DFB8CC7}"/>
              </a:ext>
            </a:extLst>
          </p:cNvPr>
          <p:cNvPicPr>
            <a:picLocks noChangeAspect="1"/>
          </p:cNvPicPr>
          <p:nvPr/>
        </p:nvPicPr>
        <p:blipFill rotWithShape="1">
          <a:blip r:embed="rId10">
            <a:duotone>
              <a:schemeClr val="accent6">
                <a:shade val="45000"/>
                <a:satMod val="135000"/>
              </a:schemeClr>
              <a:prstClr val="white"/>
            </a:duotone>
          </a:blip>
          <a:srcRect r="-422" b="27004"/>
          <a:stretch/>
        </p:blipFill>
        <p:spPr>
          <a:xfrm>
            <a:off x="5786582" y="4020126"/>
            <a:ext cx="1808049" cy="1321240"/>
          </a:xfrm>
          <a:prstGeom prst="rect">
            <a:avLst/>
          </a:prstGeom>
        </p:spPr>
      </p:pic>
      <p:sp>
        <p:nvSpPr>
          <p:cNvPr id="26" name="TextBox 25">
            <a:extLst>
              <a:ext uri="{FF2B5EF4-FFF2-40B4-BE49-F238E27FC236}">
                <a16:creationId xmlns:a16="http://schemas.microsoft.com/office/drawing/2014/main" id="{558554EF-61F2-F933-76E9-164180C2A53B}"/>
              </a:ext>
            </a:extLst>
          </p:cNvPr>
          <p:cNvSpPr txBox="1"/>
          <p:nvPr/>
        </p:nvSpPr>
        <p:spPr>
          <a:xfrm>
            <a:off x="1503217" y="5327285"/>
            <a:ext cx="3713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Staging?</a:t>
            </a:r>
          </a:p>
        </p:txBody>
      </p:sp>
      <p:sp>
        <p:nvSpPr>
          <p:cNvPr id="27" name="TextBox 26">
            <a:extLst>
              <a:ext uri="{FF2B5EF4-FFF2-40B4-BE49-F238E27FC236}">
                <a16:creationId xmlns:a16="http://schemas.microsoft.com/office/drawing/2014/main" id="{F9947ED2-BF92-3F8D-39EC-3581B131712C}"/>
              </a:ext>
            </a:extLst>
          </p:cNvPr>
          <p:cNvSpPr txBox="1"/>
          <p:nvPr/>
        </p:nvSpPr>
        <p:spPr>
          <a:xfrm>
            <a:off x="7599217" y="4337176"/>
            <a:ext cx="37130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Availability of order sets, reminders and templates?</a:t>
            </a:r>
          </a:p>
        </p:txBody>
      </p:sp>
      <p:sp>
        <p:nvSpPr>
          <p:cNvPr id="28" name="TextBox 27">
            <a:extLst>
              <a:ext uri="{FF2B5EF4-FFF2-40B4-BE49-F238E27FC236}">
                <a16:creationId xmlns:a16="http://schemas.microsoft.com/office/drawing/2014/main" id="{BA3710D3-20D6-6E39-A1FD-429D33DCD7BB}"/>
              </a:ext>
            </a:extLst>
          </p:cNvPr>
          <p:cNvSpPr txBox="1"/>
          <p:nvPr/>
        </p:nvSpPr>
        <p:spPr>
          <a:xfrm>
            <a:off x="7599217" y="2219035"/>
            <a:ext cx="3713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Assessing community risk?</a:t>
            </a:r>
          </a:p>
        </p:txBody>
      </p:sp>
    </p:spTree>
    <p:extLst>
      <p:ext uri="{BB962C8B-B14F-4D97-AF65-F5344CB8AC3E}">
        <p14:creationId xmlns:p14="http://schemas.microsoft.com/office/powerpoint/2010/main" val="2112615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r="-2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8B68-EF7C-4F61-A6F1-FEEFCA178EDC}"/>
              </a:ext>
            </a:extLst>
          </p:cNvPr>
          <p:cNvSpPr>
            <a:spLocks noGrp="1"/>
          </p:cNvSpPr>
          <p:nvPr>
            <p:ph type="ctrTitle"/>
          </p:nvPr>
        </p:nvSpPr>
        <p:spPr>
          <a:xfrm>
            <a:off x="508001" y="2133600"/>
            <a:ext cx="6858000" cy="1802383"/>
          </a:xfrm>
        </p:spPr>
        <p:txBody>
          <a:bodyPr>
            <a:noAutofit/>
          </a:bodyPr>
          <a:lstStyle/>
          <a:p>
            <a:r>
              <a:rPr lang="en-US" b="1">
                <a:solidFill>
                  <a:schemeClr val="bg1"/>
                </a:solidFill>
                <a:latin typeface="Calibri" panose="020F0502020204030204" pitchFamily="34" charset="0"/>
                <a:cs typeface="Calibri" panose="020F0502020204030204" pitchFamily="34" charset="0"/>
              </a:rPr>
              <a:t>Initial Findings</a:t>
            </a:r>
          </a:p>
        </p:txBody>
      </p:sp>
      <p:pic>
        <p:nvPicPr>
          <p:cNvPr id="11" name="Picture 10" descr="Text&#10;&#10;Description automatically generated">
            <a:extLst>
              <a:ext uri="{FF2B5EF4-FFF2-40B4-BE49-F238E27FC236}">
                <a16:creationId xmlns:a16="http://schemas.microsoft.com/office/drawing/2014/main" id="{17E4F5E9-764A-4055-8DA6-5D306586082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54389" y="2922017"/>
            <a:ext cx="4416690" cy="1013966"/>
          </a:xfrm>
          <a:prstGeom prst="rect">
            <a:avLst/>
          </a:prstGeom>
        </p:spPr>
      </p:pic>
      <p:cxnSp>
        <p:nvCxnSpPr>
          <p:cNvPr id="15" name="Straight Connector 14">
            <a:extLst>
              <a:ext uri="{FF2B5EF4-FFF2-40B4-BE49-F238E27FC236}">
                <a16:creationId xmlns:a16="http://schemas.microsoft.com/office/drawing/2014/main" id="{AFF3029F-B1E3-46EB-B3C2-707025548896}"/>
              </a:ext>
            </a:extLst>
          </p:cNvPr>
          <p:cNvCxnSpPr>
            <a:cxnSpLocks/>
          </p:cNvCxnSpPr>
          <p:nvPr/>
        </p:nvCxnSpPr>
        <p:spPr>
          <a:xfrm>
            <a:off x="6993861" y="2133600"/>
            <a:ext cx="0" cy="259080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004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5400" b="1" dirty="0">
                <a:solidFill>
                  <a:schemeClr val="bg1"/>
                </a:solidFill>
                <a:latin typeface="Calibri" panose="020F0502020204030204" pitchFamily="34" charset="0"/>
                <a:cs typeface="Calibri" panose="020F0502020204030204" pitchFamily="34" charset="0"/>
              </a:rPr>
              <a:t>Feedback from Clinics</a:t>
            </a: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DC05236-00FE-CDEC-2676-601ED4A5914E}"/>
              </a:ext>
            </a:extLst>
          </p:cNvPr>
          <p:cNvSpPr txBox="1"/>
          <p:nvPr/>
        </p:nvSpPr>
        <p:spPr>
          <a:xfrm>
            <a:off x="4004534" y="4625037"/>
            <a:ext cx="3893695" cy="523220"/>
          </a:xfrm>
          <a:prstGeom prst="rect">
            <a:avLst/>
          </a:prstGeom>
          <a:noFill/>
        </p:spPr>
        <p:txBody>
          <a:bodyPr wrap="none" rtlCol="0">
            <a:spAutoFit/>
          </a:bodyPr>
          <a:lstStyle/>
          <a:p>
            <a:r>
              <a:rPr lang="en-US" sz="2800" b="1" dirty="0">
                <a:solidFill>
                  <a:schemeClr val="accent4">
                    <a:lumMod val="50000"/>
                  </a:schemeClr>
                </a:solidFill>
                <a:latin typeface="Calibri" panose="020F0502020204030204" pitchFamily="34" charset="0"/>
                <a:cs typeface="Calibri" panose="020F0502020204030204" pitchFamily="34" charset="0"/>
              </a:rPr>
              <a:t>Training Needs/Requests</a:t>
            </a:r>
            <a:endParaRPr lang="en-US" sz="2800" dirty="0">
              <a:solidFill>
                <a:schemeClr val="accent4">
                  <a:lumMod val="50000"/>
                </a:schemeClr>
              </a:solidFill>
            </a:endParaRPr>
          </a:p>
        </p:txBody>
      </p:sp>
      <p:sp>
        <p:nvSpPr>
          <p:cNvPr id="17" name="TextBox 16">
            <a:extLst>
              <a:ext uri="{FF2B5EF4-FFF2-40B4-BE49-F238E27FC236}">
                <a16:creationId xmlns:a16="http://schemas.microsoft.com/office/drawing/2014/main" id="{A31F9A3F-60FB-F020-22BC-681DA18BF4FD}"/>
              </a:ext>
            </a:extLst>
          </p:cNvPr>
          <p:cNvSpPr txBox="1"/>
          <p:nvPr/>
        </p:nvSpPr>
        <p:spPr>
          <a:xfrm>
            <a:off x="1406292" y="1830720"/>
            <a:ext cx="9090181" cy="523220"/>
          </a:xfrm>
          <a:prstGeom prst="rect">
            <a:avLst/>
          </a:prstGeom>
          <a:noFill/>
        </p:spPr>
        <p:txBody>
          <a:bodyPr wrap="none" rtlCol="0">
            <a:spAutoFit/>
          </a:bodyPr>
          <a:lstStyle/>
          <a:p>
            <a:r>
              <a:rPr lang="en-US" sz="2800" b="1" dirty="0">
                <a:solidFill>
                  <a:schemeClr val="accent4">
                    <a:lumMod val="50000"/>
                  </a:schemeClr>
                </a:solidFill>
                <a:latin typeface="Calibri" panose="020F0502020204030204" pitchFamily="34" charset="0"/>
                <a:cs typeface="Calibri" panose="020F0502020204030204" pitchFamily="34" charset="0"/>
              </a:rPr>
              <a:t>Barriers to screening, treatment, and taking a sexual history</a:t>
            </a:r>
            <a:endParaRPr lang="en-US" sz="2800" dirty="0">
              <a:solidFill>
                <a:schemeClr val="accent4">
                  <a:lumMod val="50000"/>
                </a:schemeClr>
              </a:solidFill>
            </a:endParaRPr>
          </a:p>
        </p:txBody>
      </p:sp>
      <p:sp>
        <p:nvSpPr>
          <p:cNvPr id="18" name="TextBox 17">
            <a:extLst>
              <a:ext uri="{FF2B5EF4-FFF2-40B4-BE49-F238E27FC236}">
                <a16:creationId xmlns:a16="http://schemas.microsoft.com/office/drawing/2014/main" id="{1362BC2E-1981-8BEE-E446-2B50F554A414}"/>
              </a:ext>
            </a:extLst>
          </p:cNvPr>
          <p:cNvSpPr txBox="1"/>
          <p:nvPr/>
        </p:nvSpPr>
        <p:spPr>
          <a:xfrm>
            <a:off x="705837" y="2704442"/>
            <a:ext cx="2249380" cy="150810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solidFill>
                  <a:srgbClr val="000000"/>
                </a:solidFill>
                <a:latin typeface="Calibri" panose="020F0502020204030204" pitchFamily="34" charset="0"/>
              </a:rPr>
              <a:t>Geographic factors</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pic>
        <p:nvPicPr>
          <p:cNvPr id="19" name="Picture 18">
            <a:extLst>
              <a:ext uri="{FF2B5EF4-FFF2-40B4-BE49-F238E27FC236}">
                <a16:creationId xmlns:a16="http://schemas.microsoft.com/office/drawing/2014/main" id="{4E6002CE-1725-8612-F892-0F724AA4BB40}"/>
              </a:ext>
            </a:extLst>
          </p:cNvPr>
          <p:cNvPicPr>
            <a:picLocks noChangeAspect="1"/>
          </p:cNvPicPr>
          <p:nvPr/>
        </p:nvPicPr>
        <p:blipFill>
          <a:blip r:embed="rId5">
            <a:duotone>
              <a:schemeClr val="accent6">
                <a:shade val="45000"/>
                <a:satMod val="135000"/>
              </a:schemeClr>
              <a:prstClr val="white"/>
            </a:duotone>
          </a:blip>
          <a:stretch>
            <a:fillRect/>
          </a:stretch>
        </p:blipFill>
        <p:spPr>
          <a:xfrm>
            <a:off x="1091930" y="3257444"/>
            <a:ext cx="505974" cy="505974"/>
          </a:xfrm>
          <a:prstGeom prst="rect">
            <a:avLst/>
          </a:prstGeom>
        </p:spPr>
      </p:pic>
      <p:pic>
        <p:nvPicPr>
          <p:cNvPr id="20" name="Picture 19">
            <a:extLst>
              <a:ext uri="{FF2B5EF4-FFF2-40B4-BE49-F238E27FC236}">
                <a16:creationId xmlns:a16="http://schemas.microsoft.com/office/drawing/2014/main" id="{30EB91AA-A5FE-80E2-FD6A-B87944188F6D}"/>
              </a:ext>
            </a:extLst>
          </p:cNvPr>
          <p:cNvPicPr>
            <a:picLocks noChangeAspect="1"/>
          </p:cNvPicPr>
          <p:nvPr/>
        </p:nvPicPr>
        <p:blipFill rotWithShape="1">
          <a:blip r:embed="rId6">
            <a:duotone>
              <a:schemeClr val="accent2">
                <a:shade val="45000"/>
                <a:satMod val="135000"/>
              </a:schemeClr>
              <a:prstClr val="white"/>
            </a:duotone>
          </a:blip>
          <a:srcRect l="11420" r="10229" b="30124"/>
          <a:stretch/>
        </p:blipFill>
        <p:spPr>
          <a:xfrm>
            <a:off x="1790936" y="3288423"/>
            <a:ext cx="695041" cy="619871"/>
          </a:xfrm>
          <a:prstGeom prst="rect">
            <a:avLst/>
          </a:prstGeom>
        </p:spPr>
      </p:pic>
      <p:sp>
        <p:nvSpPr>
          <p:cNvPr id="22" name="TextBox 21">
            <a:extLst>
              <a:ext uri="{FF2B5EF4-FFF2-40B4-BE49-F238E27FC236}">
                <a16:creationId xmlns:a16="http://schemas.microsoft.com/office/drawing/2014/main" id="{FAD8433B-218F-8F2F-7699-F76B8113837E}"/>
              </a:ext>
            </a:extLst>
          </p:cNvPr>
          <p:cNvSpPr txBox="1"/>
          <p:nvPr/>
        </p:nvSpPr>
        <p:spPr>
          <a:xfrm>
            <a:off x="4534768" y="2737562"/>
            <a:ext cx="2421139" cy="150810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solidFill>
                  <a:srgbClr val="000000"/>
                </a:solidFill>
                <a:latin typeface="Calibri" panose="020F0502020204030204" pitchFamily="34" charset="0"/>
              </a:rPr>
              <a:t>Social factors</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pic>
        <p:nvPicPr>
          <p:cNvPr id="23" name="Picture 22">
            <a:extLst>
              <a:ext uri="{FF2B5EF4-FFF2-40B4-BE49-F238E27FC236}">
                <a16:creationId xmlns:a16="http://schemas.microsoft.com/office/drawing/2014/main" id="{CAC9024E-2696-2529-7E4C-3AAC78B0D6B0}"/>
              </a:ext>
            </a:extLst>
          </p:cNvPr>
          <p:cNvPicPr>
            <a:picLocks noChangeAspect="1"/>
          </p:cNvPicPr>
          <p:nvPr/>
        </p:nvPicPr>
        <p:blipFill rotWithShape="1">
          <a:blip r:embed="rId7">
            <a:duotone>
              <a:schemeClr val="accent5">
                <a:shade val="45000"/>
                <a:satMod val="135000"/>
              </a:schemeClr>
              <a:prstClr val="white"/>
            </a:duotone>
          </a:blip>
          <a:srcRect l="8025" t="1" r="8656" b="17680"/>
          <a:stretch/>
        </p:blipFill>
        <p:spPr>
          <a:xfrm>
            <a:off x="5951383" y="3149403"/>
            <a:ext cx="625698" cy="618181"/>
          </a:xfrm>
          <a:prstGeom prst="rect">
            <a:avLst/>
          </a:prstGeom>
        </p:spPr>
      </p:pic>
      <p:pic>
        <p:nvPicPr>
          <p:cNvPr id="24" name="Picture 23">
            <a:extLst>
              <a:ext uri="{FF2B5EF4-FFF2-40B4-BE49-F238E27FC236}">
                <a16:creationId xmlns:a16="http://schemas.microsoft.com/office/drawing/2014/main" id="{5496DCB0-6F00-D5D9-CE4F-E35A4020D4D0}"/>
              </a:ext>
            </a:extLst>
          </p:cNvPr>
          <p:cNvPicPr>
            <a:picLocks noChangeAspect="1"/>
          </p:cNvPicPr>
          <p:nvPr/>
        </p:nvPicPr>
        <p:blipFill>
          <a:blip r:embed="rId8">
            <a:duotone>
              <a:schemeClr val="accent3">
                <a:shade val="45000"/>
                <a:satMod val="135000"/>
              </a:schemeClr>
              <a:prstClr val="white"/>
            </a:duotone>
          </a:blip>
          <a:stretch>
            <a:fillRect/>
          </a:stretch>
        </p:blipFill>
        <p:spPr>
          <a:xfrm>
            <a:off x="4681609" y="3012484"/>
            <a:ext cx="678126" cy="678126"/>
          </a:xfrm>
          <a:prstGeom prst="rect">
            <a:avLst/>
          </a:prstGeom>
        </p:spPr>
      </p:pic>
      <p:pic>
        <p:nvPicPr>
          <p:cNvPr id="25" name="Picture 24">
            <a:extLst>
              <a:ext uri="{FF2B5EF4-FFF2-40B4-BE49-F238E27FC236}">
                <a16:creationId xmlns:a16="http://schemas.microsoft.com/office/drawing/2014/main" id="{7E408431-790C-3F5D-C0BA-5ED63233F91F}"/>
              </a:ext>
            </a:extLst>
          </p:cNvPr>
          <p:cNvPicPr>
            <a:picLocks noChangeAspect="1"/>
          </p:cNvPicPr>
          <p:nvPr/>
        </p:nvPicPr>
        <p:blipFill rotWithShape="1">
          <a:blip r:embed="rId9"/>
          <a:srcRect l="8525" t="10176" r="10186" b="35666"/>
          <a:stretch/>
        </p:blipFill>
        <p:spPr>
          <a:xfrm>
            <a:off x="5229983" y="3648701"/>
            <a:ext cx="678126" cy="451792"/>
          </a:xfrm>
          <a:prstGeom prst="rect">
            <a:avLst/>
          </a:prstGeom>
        </p:spPr>
      </p:pic>
      <p:sp>
        <p:nvSpPr>
          <p:cNvPr id="26" name="TextBox 25">
            <a:extLst>
              <a:ext uri="{FF2B5EF4-FFF2-40B4-BE49-F238E27FC236}">
                <a16:creationId xmlns:a16="http://schemas.microsoft.com/office/drawing/2014/main" id="{E137CA74-326C-238B-E6C2-9DA7CF3D63CE}"/>
              </a:ext>
            </a:extLst>
          </p:cNvPr>
          <p:cNvSpPr txBox="1"/>
          <p:nvPr/>
        </p:nvSpPr>
        <p:spPr>
          <a:xfrm>
            <a:off x="8535458" y="2737562"/>
            <a:ext cx="2247336" cy="150810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a:solidFill>
                  <a:srgbClr val="000000"/>
                </a:solidFill>
                <a:latin typeface="Calibri" panose="020F0502020204030204" pitchFamily="34" charset="0"/>
              </a:rPr>
              <a:t>Admin factors</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pic>
        <p:nvPicPr>
          <p:cNvPr id="27" name="Picture 26">
            <a:extLst>
              <a:ext uri="{FF2B5EF4-FFF2-40B4-BE49-F238E27FC236}">
                <a16:creationId xmlns:a16="http://schemas.microsoft.com/office/drawing/2014/main" id="{67B73EBC-4E8B-1B84-5FC6-97EE210AB686}"/>
              </a:ext>
            </a:extLst>
          </p:cNvPr>
          <p:cNvPicPr>
            <a:picLocks noChangeAspect="1"/>
          </p:cNvPicPr>
          <p:nvPr/>
        </p:nvPicPr>
        <p:blipFill rotWithShape="1">
          <a:blip r:embed="rId10">
            <a:duotone>
              <a:schemeClr val="accent4">
                <a:shade val="45000"/>
                <a:satMod val="135000"/>
              </a:schemeClr>
              <a:prstClr val="white"/>
            </a:duotone>
          </a:blip>
          <a:srcRect b="20000"/>
          <a:stretch/>
        </p:blipFill>
        <p:spPr>
          <a:xfrm>
            <a:off x="8728489" y="3274889"/>
            <a:ext cx="652060" cy="521650"/>
          </a:xfrm>
          <a:prstGeom prst="rect">
            <a:avLst/>
          </a:prstGeom>
        </p:spPr>
      </p:pic>
      <p:grpSp>
        <p:nvGrpSpPr>
          <p:cNvPr id="28" name="Group 27">
            <a:extLst>
              <a:ext uri="{FF2B5EF4-FFF2-40B4-BE49-F238E27FC236}">
                <a16:creationId xmlns:a16="http://schemas.microsoft.com/office/drawing/2014/main" id="{022D0C2A-3CAB-AC4E-1483-FC27B4FC685E}"/>
              </a:ext>
            </a:extLst>
          </p:cNvPr>
          <p:cNvGrpSpPr/>
          <p:nvPr/>
        </p:nvGrpSpPr>
        <p:grpSpPr>
          <a:xfrm>
            <a:off x="9300132" y="3178357"/>
            <a:ext cx="1342361" cy="857250"/>
            <a:chOff x="6243416" y="2143125"/>
            <a:chExt cx="1342361" cy="857250"/>
          </a:xfrm>
        </p:grpSpPr>
        <p:pic>
          <p:nvPicPr>
            <p:cNvPr id="29" name="Graphic 28" descr="Man with solid fill">
              <a:extLst>
                <a:ext uri="{FF2B5EF4-FFF2-40B4-BE49-F238E27FC236}">
                  <a16:creationId xmlns:a16="http://schemas.microsoft.com/office/drawing/2014/main" id="{1EFF4ACB-7C8F-9D75-DB13-13485BE6F114}"/>
                </a:ext>
              </a:extLst>
            </p:cNvPr>
            <p:cNvPicPr>
              <a:picLocks noChangeAspect="1"/>
            </p:cNvPicPr>
            <p:nvPr/>
          </p:nvPicPr>
          <p:blipFill>
            <a:blip r:embed="rId11" cstate="hq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728527" y="2143125"/>
              <a:ext cx="857250" cy="857250"/>
            </a:xfrm>
            <a:prstGeom prst="rect">
              <a:avLst/>
            </a:prstGeom>
          </p:spPr>
        </p:pic>
        <p:pic>
          <p:nvPicPr>
            <p:cNvPr id="30" name="Graphic 29" descr="Man with solid fill">
              <a:extLst>
                <a:ext uri="{FF2B5EF4-FFF2-40B4-BE49-F238E27FC236}">
                  <a16:creationId xmlns:a16="http://schemas.microsoft.com/office/drawing/2014/main" id="{EDAFFFF9-4D7A-37C2-71F9-D398B4FC2977}"/>
                </a:ext>
              </a:extLst>
            </p:cNvPr>
            <p:cNvPicPr>
              <a:picLocks noChangeAspect="1"/>
            </p:cNvPicPr>
            <p:nvPr/>
          </p:nvPicPr>
          <p:blipFill>
            <a:blip r:embed="rId11" cstate="hq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243416" y="2143125"/>
              <a:ext cx="857250" cy="857250"/>
            </a:xfrm>
            <a:prstGeom prst="rect">
              <a:avLst/>
            </a:prstGeom>
          </p:spPr>
        </p:pic>
        <p:pic>
          <p:nvPicPr>
            <p:cNvPr id="31" name="Graphic 30" descr="Man with solid fill">
              <a:extLst>
                <a:ext uri="{FF2B5EF4-FFF2-40B4-BE49-F238E27FC236}">
                  <a16:creationId xmlns:a16="http://schemas.microsoft.com/office/drawing/2014/main" id="{901D78CA-8EFA-CC36-CA73-F47CAB6D5A75}"/>
                </a:ext>
              </a:extLst>
            </p:cNvPr>
            <p:cNvPicPr>
              <a:picLocks noChangeAspect="1"/>
            </p:cNvPicPr>
            <p:nvPr/>
          </p:nvPicPr>
          <p:blipFill>
            <a:blip r:embed="rId13" cstate="hq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6485972" y="2143125"/>
              <a:ext cx="857250" cy="857250"/>
            </a:xfrm>
            <a:prstGeom prst="rect">
              <a:avLst/>
            </a:prstGeom>
          </p:spPr>
        </p:pic>
      </p:grpSp>
      <p:pic>
        <p:nvPicPr>
          <p:cNvPr id="34" name="Graphic 33" descr="Checklist">
            <a:extLst>
              <a:ext uri="{FF2B5EF4-FFF2-40B4-BE49-F238E27FC236}">
                <a16:creationId xmlns:a16="http://schemas.microsoft.com/office/drawing/2014/main" id="{944ED715-C063-45C1-196C-FE7A94B76D72}"/>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13246" y="5623379"/>
            <a:ext cx="598659" cy="598659"/>
          </a:xfrm>
          <a:prstGeom prst="rect">
            <a:avLst/>
          </a:prstGeom>
        </p:spPr>
      </p:pic>
      <p:pic>
        <p:nvPicPr>
          <p:cNvPr id="36" name="Picture 9">
            <a:extLst>
              <a:ext uri="{FF2B5EF4-FFF2-40B4-BE49-F238E27FC236}">
                <a16:creationId xmlns:a16="http://schemas.microsoft.com/office/drawing/2014/main" id="{DA26782C-28A5-A7C2-27FF-FD117592CE3A}"/>
              </a:ext>
            </a:extLst>
          </p:cNvPr>
          <p:cNvPicPr>
            <a:picLocks noChangeAspect="1"/>
          </p:cNvPicPr>
          <p:nvPr/>
        </p:nvPicPr>
        <p:blipFill rotWithShape="1">
          <a:blip r:embed="rId17">
            <a:duotone>
              <a:schemeClr val="accent5">
                <a:shade val="45000"/>
                <a:satMod val="135000"/>
              </a:schemeClr>
              <a:prstClr val="white"/>
            </a:duotone>
          </a:blip>
          <a:srcRect l="469" r="-422" b="19503"/>
          <a:stretch/>
        </p:blipFill>
        <p:spPr>
          <a:xfrm>
            <a:off x="4359078" y="5523630"/>
            <a:ext cx="943934" cy="768175"/>
          </a:xfrm>
          <a:prstGeom prst="rect">
            <a:avLst/>
          </a:prstGeom>
        </p:spPr>
      </p:pic>
      <p:pic>
        <p:nvPicPr>
          <p:cNvPr id="37" name="Picture 12">
            <a:extLst>
              <a:ext uri="{FF2B5EF4-FFF2-40B4-BE49-F238E27FC236}">
                <a16:creationId xmlns:a16="http://schemas.microsoft.com/office/drawing/2014/main" id="{4529717D-391C-4129-C35D-265BF9BA4478}"/>
              </a:ext>
            </a:extLst>
          </p:cNvPr>
          <p:cNvPicPr>
            <a:picLocks noChangeAspect="1"/>
          </p:cNvPicPr>
          <p:nvPr/>
        </p:nvPicPr>
        <p:blipFill rotWithShape="1">
          <a:blip r:embed="rId18">
            <a:duotone>
              <a:schemeClr val="accent3">
                <a:shade val="45000"/>
                <a:satMod val="135000"/>
              </a:schemeClr>
              <a:prstClr val="white"/>
            </a:duotone>
          </a:blip>
          <a:srcRect t="-94" r="-422" b="19526"/>
          <a:stretch/>
        </p:blipFill>
        <p:spPr>
          <a:xfrm>
            <a:off x="8879651" y="5453863"/>
            <a:ext cx="953933" cy="768175"/>
          </a:xfrm>
          <a:prstGeom prst="rect">
            <a:avLst/>
          </a:prstGeom>
        </p:spPr>
      </p:pic>
      <p:sp>
        <p:nvSpPr>
          <p:cNvPr id="38" name="TextBox 37">
            <a:extLst>
              <a:ext uri="{FF2B5EF4-FFF2-40B4-BE49-F238E27FC236}">
                <a16:creationId xmlns:a16="http://schemas.microsoft.com/office/drawing/2014/main" id="{AB3EF825-E740-7753-92E1-A1F63F6282BC}"/>
              </a:ext>
            </a:extLst>
          </p:cNvPr>
          <p:cNvSpPr txBox="1"/>
          <p:nvPr/>
        </p:nvSpPr>
        <p:spPr>
          <a:xfrm>
            <a:off x="706598" y="5661098"/>
            <a:ext cx="3531095" cy="523220"/>
          </a:xfrm>
          <a:prstGeom prst="rect">
            <a:avLst/>
          </a:prstGeom>
          <a:noFill/>
        </p:spPr>
        <p:txBody>
          <a:bodyPr wrap="none" rtlCol="0">
            <a:spAutoFit/>
          </a:bodyPr>
          <a:lstStyle/>
          <a:p>
            <a:r>
              <a:rPr lang="en-US" sz="2800" b="1" dirty="0">
                <a:solidFill>
                  <a:schemeClr val="tx1">
                    <a:lumMod val="95000"/>
                    <a:lumOff val="5000"/>
                  </a:schemeClr>
                </a:solidFill>
                <a:latin typeface="Calibri" panose="020F0502020204030204" pitchFamily="34" charset="0"/>
                <a:cs typeface="Calibri" panose="020F0502020204030204" pitchFamily="34" charset="0"/>
              </a:rPr>
              <a:t>Taking a sexual history</a:t>
            </a:r>
            <a:endParaRPr lang="en-US" sz="2800" dirty="0">
              <a:solidFill>
                <a:schemeClr val="tx1">
                  <a:lumMod val="95000"/>
                  <a:lumOff val="5000"/>
                </a:schemeClr>
              </a:solidFill>
            </a:endParaRPr>
          </a:p>
        </p:txBody>
      </p:sp>
      <p:sp>
        <p:nvSpPr>
          <p:cNvPr id="39" name="TextBox 38">
            <a:extLst>
              <a:ext uri="{FF2B5EF4-FFF2-40B4-BE49-F238E27FC236}">
                <a16:creationId xmlns:a16="http://schemas.microsoft.com/office/drawing/2014/main" id="{2565E8EA-8AE3-86CC-9BB8-30906BA0D60C}"/>
              </a:ext>
            </a:extLst>
          </p:cNvPr>
          <p:cNvSpPr txBox="1"/>
          <p:nvPr/>
        </p:nvSpPr>
        <p:spPr>
          <a:xfrm>
            <a:off x="5303012" y="5661098"/>
            <a:ext cx="3725507" cy="523220"/>
          </a:xfrm>
          <a:prstGeom prst="rect">
            <a:avLst/>
          </a:prstGeom>
          <a:noFill/>
        </p:spPr>
        <p:txBody>
          <a:bodyPr wrap="none" rtlCol="0">
            <a:spAutoFit/>
          </a:bodyPr>
          <a:lstStyle/>
          <a:p>
            <a:r>
              <a:rPr lang="en-US" sz="2800" b="1" dirty="0">
                <a:solidFill>
                  <a:schemeClr val="tx1">
                    <a:lumMod val="95000"/>
                    <a:lumOff val="5000"/>
                  </a:schemeClr>
                </a:solidFill>
                <a:latin typeface="Calibri" panose="020F0502020204030204" pitchFamily="34" charset="0"/>
                <a:cs typeface="Calibri" panose="020F0502020204030204" pitchFamily="34" charset="0"/>
              </a:rPr>
              <a:t>Interpreting Lab Results</a:t>
            </a:r>
            <a:endParaRPr lang="en-US" sz="2800" dirty="0">
              <a:solidFill>
                <a:schemeClr val="tx1">
                  <a:lumMod val="95000"/>
                  <a:lumOff val="5000"/>
                </a:schemeClr>
              </a:solidFill>
            </a:endParaRPr>
          </a:p>
        </p:txBody>
      </p:sp>
      <p:sp>
        <p:nvSpPr>
          <p:cNvPr id="40" name="TextBox 39">
            <a:extLst>
              <a:ext uri="{FF2B5EF4-FFF2-40B4-BE49-F238E27FC236}">
                <a16:creationId xmlns:a16="http://schemas.microsoft.com/office/drawing/2014/main" id="{F4BE158A-EF2A-00FF-C18A-D477AE1F52D2}"/>
              </a:ext>
            </a:extLst>
          </p:cNvPr>
          <p:cNvSpPr txBox="1"/>
          <p:nvPr/>
        </p:nvSpPr>
        <p:spPr>
          <a:xfrm>
            <a:off x="9785243" y="5430663"/>
            <a:ext cx="2499852" cy="954107"/>
          </a:xfrm>
          <a:prstGeom prst="rect">
            <a:avLst/>
          </a:prstGeom>
          <a:noFill/>
        </p:spPr>
        <p:txBody>
          <a:bodyPr wrap="none" rtlCol="0">
            <a:spAutoFit/>
          </a:bodyPr>
          <a:lstStyle/>
          <a:p>
            <a:r>
              <a:rPr lang="en-US" sz="2800" b="1" dirty="0">
                <a:solidFill>
                  <a:schemeClr val="tx1">
                    <a:lumMod val="95000"/>
                    <a:lumOff val="5000"/>
                  </a:schemeClr>
                </a:solidFill>
                <a:latin typeface="Calibri" panose="020F0502020204030204" pitchFamily="34" charset="0"/>
                <a:cs typeface="Calibri" panose="020F0502020204030204" pitchFamily="34" charset="0"/>
              </a:rPr>
              <a:t>STI Screening + </a:t>
            </a:r>
          </a:p>
          <a:p>
            <a:r>
              <a:rPr lang="en-US" sz="2800" b="1" dirty="0">
                <a:solidFill>
                  <a:schemeClr val="tx1">
                    <a:lumMod val="95000"/>
                    <a:lumOff val="5000"/>
                  </a:schemeClr>
                </a:solidFill>
                <a:latin typeface="Calibri" panose="020F0502020204030204" pitchFamily="34" charset="0"/>
                <a:cs typeface="Calibri" panose="020F0502020204030204" pitchFamily="34" charset="0"/>
              </a:rPr>
              <a:t>Treatment Recs</a:t>
            </a:r>
            <a:endParaRPr lang="en-US" sz="2800" dirty="0">
              <a:solidFill>
                <a:schemeClr val="tx1">
                  <a:lumMod val="95000"/>
                  <a:lumOff val="5000"/>
                </a:schemeClr>
              </a:solidFill>
            </a:endParaRPr>
          </a:p>
        </p:txBody>
      </p:sp>
    </p:spTree>
    <p:extLst>
      <p:ext uri="{BB962C8B-B14F-4D97-AF65-F5344CB8AC3E}">
        <p14:creationId xmlns:p14="http://schemas.microsoft.com/office/powerpoint/2010/main" val="3645779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5400" b="1" dirty="0">
                <a:solidFill>
                  <a:schemeClr val="bg1"/>
                </a:solidFill>
                <a:latin typeface="Calibri" panose="020F0502020204030204" pitchFamily="34" charset="0"/>
                <a:cs typeface="Calibri" panose="020F0502020204030204" pitchFamily="34" charset="0"/>
              </a:rPr>
              <a:t>Best Practices: Strengths</a:t>
            </a: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DCC0E7B-59E6-48FA-9ECC-3099FC5BD6F4}"/>
              </a:ext>
            </a:extLst>
          </p:cNvPr>
          <p:cNvPicPr>
            <a:picLocks noChangeAspect="1"/>
          </p:cNvPicPr>
          <p:nvPr/>
        </p:nvPicPr>
        <p:blipFill rotWithShape="1">
          <a:blip r:embed="rId5">
            <a:duotone>
              <a:schemeClr val="accent2">
                <a:shade val="45000"/>
                <a:satMod val="135000"/>
              </a:schemeClr>
              <a:prstClr val="white"/>
            </a:duotone>
          </a:blip>
          <a:srcRect t="3409" b="23785"/>
          <a:stretch/>
        </p:blipFill>
        <p:spPr>
          <a:xfrm>
            <a:off x="-243685" y="2030065"/>
            <a:ext cx="2086104" cy="1518807"/>
          </a:xfrm>
          <a:prstGeom prst="rect">
            <a:avLst/>
          </a:prstGeom>
        </p:spPr>
      </p:pic>
      <p:pic>
        <p:nvPicPr>
          <p:cNvPr id="6" name="Picture 5">
            <a:extLst>
              <a:ext uri="{FF2B5EF4-FFF2-40B4-BE49-F238E27FC236}">
                <a16:creationId xmlns:a16="http://schemas.microsoft.com/office/drawing/2014/main" id="{29CDF509-AA9F-48B9-B104-C754E4D0AAAD}"/>
              </a:ext>
            </a:extLst>
          </p:cNvPr>
          <p:cNvPicPr>
            <a:picLocks noChangeAspect="1"/>
          </p:cNvPicPr>
          <p:nvPr/>
        </p:nvPicPr>
        <p:blipFill rotWithShape="1">
          <a:blip r:embed="rId6">
            <a:duotone>
              <a:schemeClr val="accent5">
                <a:shade val="45000"/>
                <a:satMod val="135000"/>
              </a:schemeClr>
              <a:prstClr val="white"/>
            </a:duotone>
          </a:blip>
          <a:srcRect t="5669" b="21675"/>
          <a:stretch/>
        </p:blipFill>
        <p:spPr>
          <a:xfrm>
            <a:off x="6183112" y="4497893"/>
            <a:ext cx="1931931" cy="1403669"/>
          </a:xfrm>
          <a:prstGeom prst="rect">
            <a:avLst/>
          </a:prstGeom>
        </p:spPr>
      </p:pic>
      <p:grpSp>
        <p:nvGrpSpPr>
          <p:cNvPr id="10" name="Group 9">
            <a:extLst>
              <a:ext uri="{FF2B5EF4-FFF2-40B4-BE49-F238E27FC236}">
                <a16:creationId xmlns:a16="http://schemas.microsoft.com/office/drawing/2014/main" id="{DD7E0531-573F-43F5-817D-464767E79799}"/>
              </a:ext>
            </a:extLst>
          </p:cNvPr>
          <p:cNvGrpSpPr/>
          <p:nvPr/>
        </p:nvGrpSpPr>
        <p:grpSpPr>
          <a:xfrm>
            <a:off x="6368478" y="1899942"/>
            <a:ext cx="1817664" cy="1648930"/>
            <a:chOff x="7659021" y="2389121"/>
            <a:chExt cx="3036330" cy="3107779"/>
          </a:xfrm>
        </p:grpSpPr>
        <p:pic>
          <p:nvPicPr>
            <p:cNvPr id="8" name="Picture 7">
              <a:extLst>
                <a:ext uri="{FF2B5EF4-FFF2-40B4-BE49-F238E27FC236}">
                  <a16:creationId xmlns:a16="http://schemas.microsoft.com/office/drawing/2014/main" id="{04FDF1E2-4187-44CB-A6AE-3B8F63613FE8}"/>
                </a:ext>
              </a:extLst>
            </p:cNvPr>
            <p:cNvPicPr>
              <a:picLocks noChangeAspect="1"/>
            </p:cNvPicPr>
            <p:nvPr/>
          </p:nvPicPr>
          <p:blipFill rotWithShape="1">
            <a:blip r:embed="rId7">
              <a:duotone>
                <a:schemeClr val="accent4">
                  <a:shade val="45000"/>
                  <a:satMod val="135000"/>
                </a:schemeClr>
                <a:prstClr val="white"/>
              </a:duotone>
            </a:blip>
            <a:srcRect b="18932"/>
            <a:stretch/>
          </p:blipFill>
          <p:spPr>
            <a:xfrm>
              <a:off x="8303067" y="3429000"/>
              <a:ext cx="2392284" cy="1939380"/>
            </a:xfrm>
            <a:prstGeom prst="rect">
              <a:avLst/>
            </a:prstGeom>
          </p:spPr>
        </p:pic>
        <p:pic>
          <p:nvPicPr>
            <p:cNvPr id="9" name="Picture 8">
              <a:extLst>
                <a:ext uri="{FF2B5EF4-FFF2-40B4-BE49-F238E27FC236}">
                  <a16:creationId xmlns:a16="http://schemas.microsoft.com/office/drawing/2014/main" id="{67E4F1F7-22D9-45DC-ADA7-EFE811F27052}"/>
                </a:ext>
              </a:extLst>
            </p:cNvPr>
            <p:cNvPicPr>
              <a:picLocks noChangeAspect="1"/>
            </p:cNvPicPr>
            <p:nvPr/>
          </p:nvPicPr>
          <p:blipFill rotWithShape="1">
            <a:blip r:embed="rId8">
              <a:duotone>
                <a:schemeClr val="accent4">
                  <a:shade val="45000"/>
                  <a:satMod val="135000"/>
                </a:schemeClr>
                <a:prstClr val="white"/>
              </a:duotone>
            </a:blip>
            <a:srcRect t="3410" b="22940"/>
            <a:stretch/>
          </p:blipFill>
          <p:spPr>
            <a:xfrm rot="2865219">
              <a:off x="7249569" y="2798573"/>
              <a:ext cx="3107779" cy="2288875"/>
            </a:xfrm>
            <a:prstGeom prst="rect">
              <a:avLst/>
            </a:prstGeom>
          </p:spPr>
        </p:pic>
      </p:grpSp>
      <p:pic>
        <p:nvPicPr>
          <p:cNvPr id="11" name="Picture 10">
            <a:extLst>
              <a:ext uri="{FF2B5EF4-FFF2-40B4-BE49-F238E27FC236}">
                <a16:creationId xmlns:a16="http://schemas.microsoft.com/office/drawing/2014/main" id="{70125016-4BAE-432F-93A3-8EF7A785185E}"/>
              </a:ext>
            </a:extLst>
          </p:cNvPr>
          <p:cNvPicPr>
            <a:picLocks noChangeAspect="1"/>
          </p:cNvPicPr>
          <p:nvPr/>
        </p:nvPicPr>
        <p:blipFill rotWithShape="1">
          <a:blip r:embed="rId9">
            <a:duotone>
              <a:schemeClr val="accent6">
                <a:shade val="45000"/>
                <a:satMod val="135000"/>
              </a:schemeClr>
              <a:prstClr val="white"/>
            </a:duotone>
          </a:blip>
          <a:srcRect b="20481"/>
          <a:stretch/>
        </p:blipFill>
        <p:spPr>
          <a:xfrm>
            <a:off x="0" y="4481484"/>
            <a:ext cx="1598735" cy="1271303"/>
          </a:xfrm>
          <a:prstGeom prst="rect">
            <a:avLst/>
          </a:prstGeom>
        </p:spPr>
      </p:pic>
      <p:sp>
        <p:nvSpPr>
          <p:cNvPr id="12" name="Rectangle 11">
            <a:extLst>
              <a:ext uri="{FF2B5EF4-FFF2-40B4-BE49-F238E27FC236}">
                <a16:creationId xmlns:a16="http://schemas.microsoft.com/office/drawing/2014/main" id="{23FDC2CB-0233-4B07-8B91-D4E3E6000A30}"/>
              </a:ext>
            </a:extLst>
          </p:cNvPr>
          <p:cNvSpPr/>
          <p:nvPr/>
        </p:nvSpPr>
        <p:spPr>
          <a:xfrm>
            <a:off x="1516742" y="2598460"/>
            <a:ext cx="4908973" cy="461665"/>
          </a:xfrm>
          <a:prstGeom prst="rect">
            <a:avLst/>
          </a:prstGeom>
        </p:spPr>
        <p:txBody>
          <a:bodyPr wrap="none">
            <a:spAutoFit/>
          </a:bodyPr>
          <a:lstStyle/>
          <a:p>
            <a:r>
              <a:rPr lang="en-US" sz="2400" b="1" dirty="0"/>
              <a:t>Intergovernmental collaboration</a:t>
            </a:r>
          </a:p>
        </p:txBody>
      </p:sp>
      <p:sp>
        <p:nvSpPr>
          <p:cNvPr id="13" name="Rectangle 12">
            <a:extLst>
              <a:ext uri="{FF2B5EF4-FFF2-40B4-BE49-F238E27FC236}">
                <a16:creationId xmlns:a16="http://schemas.microsoft.com/office/drawing/2014/main" id="{9D227C36-3C98-4293-A091-4C27A352D649}"/>
              </a:ext>
            </a:extLst>
          </p:cNvPr>
          <p:cNvSpPr/>
          <p:nvPr/>
        </p:nvSpPr>
        <p:spPr>
          <a:xfrm>
            <a:off x="1598735" y="4968896"/>
            <a:ext cx="2866810" cy="461665"/>
          </a:xfrm>
          <a:prstGeom prst="rect">
            <a:avLst/>
          </a:prstGeom>
        </p:spPr>
        <p:txBody>
          <a:bodyPr wrap="none">
            <a:spAutoFit/>
          </a:bodyPr>
          <a:lstStyle/>
          <a:p>
            <a:r>
              <a:rPr lang="en-US" sz="2400" b="1"/>
              <a:t>Reverse Algorithm</a:t>
            </a:r>
          </a:p>
        </p:txBody>
      </p:sp>
      <p:sp>
        <p:nvSpPr>
          <p:cNvPr id="14" name="Rectangle 13">
            <a:extLst>
              <a:ext uri="{FF2B5EF4-FFF2-40B4-BE49-F238E27FC236}">
                <a16:creationId xmlns:a16="http://schemas.microsoft.com/office/drawing/2014/main" id="{C5A91BFB-7E89-4F8F-98AB-8A069B18A90F}"/>
              </a:ext>
            </a:extLst>
          </p:cNvPr>
          <p:cNvSpPr/>
          <p:nvPr/>
        </p:nvSpPr>
        <p:spPr>
          <a:xfrm>
            <a:off x="8280401" y="2598459"/>
            <a:ext cx="2815322" cy="461665"/>
          </a:xfrm>
          <a:prstGeom prst="rect">
            <a:avLst/>
          </a:prstGeom>
        </p:spPr>
        <p:txBody>
          <a:bodyPr wrap="none">
            <a:spAutoFit/>
          </a:bodyPr>
          <a:lstStyle/>
          <a:p>
            <a:r>
              <a:rPr lang="en-US" sz="2400" b="1" err="1"/>
              <a:t>Bicillin</a:t>
            </a:r>
            <a:r>
              <a:rPr lang="en-US" sz="2400" b="1"/>
              <a:t> availability</a:t>
            </a:r>
          </a:p>
        </p:txBody>
      </p:sp>
      <p:sp>
        <p:nvSpPr>
          <p:cNvPr id="15" name="Rectangle 14">
            <a:extLst>
              <a:ext uri="{FF2B5EF4-FFF2-40B4-BE49-F238E27FC236}">
                <a16:creationId xmlns:a16="http://schemas.microsoft.com/office/drawing/2014/main" id="{6C1EBCD8-8423-4560-B59D-AD03D371BF9E}"/>
              </a:ext>
            </a:extLst>
          </p:cNvPr>
          <p:cNvSpPr/>
          <p:nvPr/>
        </p:nvSpPr>
        <p:spPr>
          <a:xfrm>
            <a:off x="8280401" y="4968896"/>
            <a:ext cx="3466142" cy="830997"/>
          </a:xfrm>
          <a:prstGeom prst="rect">
            <a:avLst/>
          </a:prstGeom>
        </p:spPr>
        <p:txBody>
          <a:bodyPr wrap="none">
            <a:spAutoFit/>
          </a:bodyPr>
          <a:lstStyle/>
          <a:p>
            <a:r>
              <a:rPr lang="en-US" sz="2400" b="1" dirty="0"/>
              <a:t>Syndemic-related </a:t>
            </a:r>
          </a:p>
          <a:p>
            <a:r>
              <a:rPr lang="en-US" sz="2400" b="1" dirty="0"/>
              <a:t>medication availability</a:t>
            </a:r>
          </a:p>
        </p:txBody>
      </p:sp>
    </p:spTree>
    <p:extLst>
      <p:ext uri="{BB962C8B-B14F-4D97-AF65-F5344CB8AC3E}">
        <p14:creationId xmlns:p14="http://schemas.microsoft.com/office/powerpoint/2010/main" val="214991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E26A1AF-F36B-90B0-8C2F-C93FDBBF7750}"/>
              </a:ext>
            </a:extLst>
          </p:cNvPr>
          <p:cNvSpPr txBox="1"/>
          <p:nvPr/>
        </p:nvSpPr>
        <p:spPr>
          <a:xfrm>
            <a:off x="271093" y="6350758"/>
            <a:ext cx="92015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Source: Washington State Department of Health STI Epidemiological Profile, 2023</a:t>
            </a:r>
          </a:p>
        </p:txBody>
      </p:sp>
      <p:pic>
        <p:nvPicPr>
          <p:cNvPr id="3" name="Picture 2">
            <a:extLst>
              <a:ext uri="{FF2B5EF4-FFF2-40B4-BE49-F238E27FC236}">
                <a16:creationId xmlns:a16="http://schemas.microsoft.com/office/drawing/2014/main" id="{9ACB0EF1-3877-E4BF-F2B9-020E48630B93}"/>
              </a:ext>
            </a:extLst>
          </p:cNvPr>
          <p:cNvPicPr>
            <a:picLocks noChangeAspect="1"/>
          </p:cNvPicPr>
          <p:nvPr/>
        </p:nvPicPr>
        <p:blipFill>
          <a:blip r:embed="rId4"/>
          <a:stretch>
            <a:fillRect/>
          </a:stretch>
        </p:blipFill>
        <p:spPr>
          <a:xfrm>
            <a:off x="975582" y="137909"/>
            <a:ext cx="9762087" cy="6169925"/>
          </a:xfrm>
          <a:prstGeom prst="rect">
            <a:avLst/>
          </a:prstGeom>
        </p:spPr>
      </p:pic>
    </p:spTree>
    <p:extLst>
      <p:ext uri="{BB962C8B-B14F-4D97-AF65-F5344CB8AC3E}">
        <p14:creationId xmlns:p14="http://schemas.microsoft.com/office/powerpoint/2010/main" val="1608686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dirty="0">
                <a:solidFill>
                  <a:schemeClr val="bg1"/>
                </a:solidFill>
                <a:latin typeface="Calibri" panose="020F0502020204030204" pitchFamily="34" charset="0"/>
                <a:cs typeface="Calibri" panose="020F0502020204030204" pitchFamily="34" charset="0"/>
              </a:rPr>
              <a:t>Areas of Growth</a:t>
            </a: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71AAD541-5EE7-465C-A432-A270295E6C81}"/>
              </a:ext>
            </a:extLst>
          </p:cNvPr>
          <p:cNvSpPr txBox="1">
            <a:spLocks/>
          </p:cNvSpPr>
          <p:nvPr/>
        </p:nvSpPr>
        <p:spPr>
          <a:xfrm>
            <a:off x="1395665" y="1178043"/>
            <a:ext cx="4785428" cy="39989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1" dirty="0">
              <a:solidFill>
                <a:schemeClr val="tx1"/>
              </a:solidFill>
              <a:cs typeface="Segoe UI"/>
            </a:endParaRPr>
          </a:p>
          <a:p>
            <a:endParaRPr lang="en-US" sz="2400" b="1" dirty="0">
              <a:solidFill>
                <a:schemeClr val="tx1"/>
              </a:solidFill>
            </a:endParaRPr>
          </a:p>
          <a:p>
            <a:r>
              <a:rPr lang="en-US" sz="2400" b="1" dirty="0">
                <a:solidFill>
                  <a:schemeClr val="tx1"/>
                </a:solidFill>
              </a:rPr>
              <a:t>Standardized STI screening order sets/EHR notifications</a:t>
            </a:r>
          </a:p>
          <a:p>
            <a:endParaRPr lang="en-US" sz="2400" b="1" dirty="0">
              <a:solidFill>
                <a:schemeClr val="tx1"/>
              </a:solidFill>
            </a:endParaRPr>
          </a:p>
          <a:p>
            <a:endParaRPr lang="en-US" sz="2400" b="1" dirty="0">
              <a:solidFill>
                <a:schemeClr val="tx1"/>
              </a:solidFill>
            </a:endParaRPr>
          </a:p>
          <a:p>
            <a:r>
              <a:rPr lang="en-US" sz="2400" b="1" dirty="0">
                <a:solidFill>
                  <a:schemeClr val="tx1"/>
                </a:solidFill>
              </a:rPr>
              <a:t>Trainings for sexual health history taking, interpreting syphilis lab results, and treatment recommendations</a:t>
            </a:r>
          </a:p>
          <a:p>
            <a:endParaRPr lang="en-US" sz="2400" b="1" dirty="0">
              <a:solidFill>
                <a:schemeClr val="tx1"/>
              </a:solidFill>
            </a:endParaRPr>
          </a:p>
        </p:txBody>
      </p:sp>
      <p:pic>
        <p:nvPicPr>
          <p:cNvPr id="12" name="Picture 11">
            <a:extLst>
              <a:ext uri="{FF2B5EF4-FFF2-40B4-BE49-F238E27FC236}">
                <a16:creationId xmlns:a16="http://schemas.microsoft.com/office/drawing/2014/main" id="{9FC0578D-FA6D-4637-A929-8A7E53C07163}"/>
              </a:ext>
            </a:extLst>
          </p:cNvPr>
          <p:cNvPicPr>
            <a:picLocks noChangeAspect="1"/>
          </p:cNvPicPr>
          <p:nvPr/>
        </p:nvPicPr>
        <p:blipFill rotWithShape="1">
          <a:blip r:embed="rId5">
            <a:duotone>
              <a:schemeClr val="accent3">
                <a:shade val="45000"/>
                <a:satMod val="135000"/>
              </a:schemeClr>
              <a:prstClr val="white"/>
            </a:duotone>
          </a:blip>
          <a:srcRect l="6421" r="6953" b="17347"/>
          <a:stretch/>
        </p:blipFill>
        <p:spPr>
          <a:xfrm>
            <a:off x="399782" y="2125659"/>
            <a:ext cx="852772" cy="813654"/>
          </a:xfrm>
          <a:prstGeom prst="rect">
            <a:avLst/>
          </a:prstGeom>
        </p:spPr>
      </p:pic>
      <p:pic>
        <p:nvPicPr>
          <p:cNvPr id="13" name="Picture 12">
            <a:extLst>
              <a:ext uri="{FF2B5EF4-FFF2-40B4-BE49-F238E27FC236}">
                <a16:creationId xmlns:a16="http://schemas.microsoft.com/office/drawing/2014/main" id="{DA34C20C-5F28-4600-B79F-AED43DA9324C}"/>
              </a:ext>
            </a:extLst>
          </p:cNvPr>
          <p:cNvPicPr>
            <a:picLocks noChangeAspect="1"/>
          </p:cNvPicPr>
          <p:nvPr/>
        </p:nvPicPr>
        <p:blipFill rotWithShape="1">
          <a:blip r:embed="rId6">
            <a:duotone>
              <a:schemeClr val="accent4">
                <a:shade val="45000"/>
                <a:satMod val="135000"/>
              </a:schemeClr>
              <a:prstClr val="white"/>
            </a:duotone>
          </a:blip>
          <a:srcRect l="7563" r="8710" b="25448"/>
          <a:stretch/>
        </p:blipFill>
        <p:spPr>
          <a:xfrm>
            <a:off x="407903" y="3757248"/>
            <a:ext cx="830702" cy="739666"/>
          </a:xfrm>
          <a:prstGeom prst="rect">
            <a:avLst/>
          </a:prstGeom>
        </p:spPr>
      </p:pic>
      <p:sp>
        <p:nvSpPr>
          <p:cNvPr id="14" name="Text Placeholder 2">
            <a:extLst>
              <a:ext uri="{FF2B5EF4-FFF2-40B4-BE49-F238E27FC236}">
                <a16:creationId xmlns:a16="http://schemas.microsoft.com/office/drawing/2014/main" id="{0B3F3541-F001-49FE-8C87-113775CFFDD7}"/>
              </a:ext>
            </a:extLst>
          </p:cNvPr>
          <p:cNvSpPr txBox="1">
            <a:spLocks/>
          </p:cNvSpPr>
          <p:nvPr/>
        </p:nvSpPr>
        <p:spPr>
          <a:xfrm>
            <a:off x="1709785" y="1191729"/>
            <a:ext cx="6605029" cy="388895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800">
              <a:solidFill>
                <a:schemeClr val="tx1"/>
              </a:solidFill>
            </a:endParaRPr>
          </a:p>
        </p:txBody>
      </p:sp>
      <p:pic>
        <p:nvPicPr>
          <p:cNvPr id="3" name="Picture 2">
            <a:extLst>
              <a:ext uri="{FF2B5EF4-FFF2-40B4-BE49-F238E27FC236}">
                <a16:creationId xmlns:a16="http://schemas.microsoft.com/office/drawing/2014/main" id="{C9F26365-064C-41FB-9FCE-A079D994E72A}"/>
              </a:ext>
            </a:extLst>
          </p:cNvPr>
          <p:cNvPicPr>
            <a:picLocks noChangeAspect="1"/>
          </p:cNvPicPr>
          <p:nvPr/>
        </p:nvPicPr>
        <p:blipFill>
          <a:blip r:embed="rId7"/>
          <a:stretch>
            <a:fillRect/>
          </a:stretch>
        </p:blipFill>
        <p:spPr>
          <a:xfrm>
            <a:off x="3888206" y="5143364"/>
            <a:ext cx="985323" cy="1073186"/>
          </a:xfrm>
          <a:prstGeom prst="rect">
            <a:avLst/>
          </a:prstGeom>
        </p:spPr>
      </p:pic>
      <p:pic>
        <p:nvPicPr>
          <p:cNvPr id="18" name="Picture 17">
            <a:extLst>
              <a:ext uri="{FF2B5EF4-FFF2-40B4-BE49-F238E27FC236}">
                <a16:creationId xmlns:a16="http://schemas.microsoft.com/office/drawing/2014/main" id="{65622CC4-6A70-4899-9606-26E3C783A082}"/>
              </a:ext>
            </a:extLst>
          </p:cNvPr>
          <p:cNvPicPr>
            <a:picLocks noChangeAspect="1"/>
          </p:cNvPicPr>
          <p:nvPr/>
        </p:nvPicPr>
        <p:blipFill>
          <a:blip r:embed="rId8"/>
          <a:stretch>
            <a:fillRect/>
          </a:stretch>
        </p:blipFill>
        <p:spPr>
          <a:xfrm>
            <a:off x="6380749" y="2277689"/>
            <a:ext cx="985323" cy="899839"/>
          </a:xfrm>
          <a:prstGeom prst="rect">
            <a:avLst/>
          </a:prstGeom>
        </p:spPr>
      </p:pic>
      <p:sp>
        <p:nvSpPr>
          <p:cNvPr id="19" name="Text Placeholder 2">
            <a:extLst>
              <a:ext uri="{FF2B5EF4-FFF2-40B4-BE49-F238E27FC236}">
                <a16:creationId xmlns:a16="http://schemas.microsoft.com/office/drawing/2014/main" id="{4FAF182B-7E2E-475A-8C0D-C8FEB22CB4B5}"/>
              </a:ext>
            </a:extLst>
          </p:cNvPr>
          <p:cNvSpPr txBox="1">
            <a:spLocks/>
          </p:cNvSpPr>
          <p:nvPr/>
        </p:nvSpPr>
        <p:spPr>
          <a:xfrm>
            <a:off x="7658742" y="1382496"/>
            <a:ext cx="4489108" cy="42837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1" dirty="0">
              <a:solidFill>
                <a:schemeClr val="tx1"/>
              </a:solidFill>
            </a:endParaRPr>
          </a:p>
          <a:p>
            <a:endParaRPr lang="en-US" sz="2400" b="1" dirty="0">
              <a:solidFill>
                <a:schemeClr val="tx1"/>
              </a:solidFill>
            </a:endParaRPr>
          </a:p>
          <a:p>
            <a:r>
              <a:rPr lang="en-US" sz="2400" b="1" dirty="0">
                <a:solidFill>
                  <a:schemeClr val="tx1"/>
                </a:solidFill>
                <a:cs typeface="Calibri"/>
              </a:rPr>
              <a:t>Screening in </a:t>
            </a:r>
            <a:r>
              <a:rPr lang="en-US" sz="2400" b="1" u="sng" dirty="0">
                <a:solidFill>
                  <a:schemeClr val="tx1"/>
                </a:solidFill>
                <a:cs typeface="Calibri"/>
              </a:rPr>
              <a:t>all</a:t>
            </a:r>
            <a:r>
              <a:rPr lang="en-US" sz="2400" b="1" dirty="0">
                <a:solidFill>
                  <a:schemeClr val="tx1"/>
                </a:solidFill>
                <a:cs typeface="Calibri"/>
              </a:rPr>
              <a:t> clinical services</a:t>
            </a:r>
          </a:p>
          <a:p>
            <a:endParaRPr lang="en-US" sz="2400" b="1" dirty="0">
              <a:solidFill>
                <a:schemeClr val="tx1"/>
              </a:solidFill>
              <a:cs typeface="Calibri"/>
            </a:endParaRPr>
          </a:p>
          <a:p>
            <a:endParaRPr lang="en-US" sz="2400" b="1" dirty="0">
              <a:solidFill>
                <a:schemeClr val="tx1"/>
              </a:solidFill>
              <a:cs typeface="Calibri"/>
            </a:endParaRPr>
          </a:p>
          <a:p>
            <a:r>
              <a:rPr lang="en-US" sz="2400" b="1" dirty="0">
                <a:solidFill>
                  <a:schemeClr val="tx1"/>
                </a:solidFill>
                <a:cs typeface="Calibri"/>
              </a:rPr>
              <a:t>Presumptive treatment of symptomatic persons and partners</a:t>
            </a:r>
          </a:p>
          <a:p>
            <a:endParaRPr lang="en-US" sz="2400" b="1" dirty="0">
              <a:solidFill>
                <a:schemeClr val="tx1"/>
              </a:solidFill>
              <a:cs typeface="Calibri"/>
            </a:endParaRPr>
          </a:p>
          <a:p>
            <a:endParaRPr lang="en-US" sz="2400" b="1" dirty="0">
              <a:solidFill>
                <a:schemeClr val="tx1"/>
              </a:solidFill>
            </a:endParaRPr>
          </a:p>
        </p:txBody>
      </p:sp>
      <p:pic>
        <p:nvPicPr>
          <p:cNvPr id="21" name="Graphic 20" descr="Needle">
            <a:extLst>
              <a:ext uri="{FF2B5EF4-FFF2-40B4-BE49-F238E27FC236}">
                <a16:creationId xmlns:a16="http://schemas.microsoft.com/office/drawing/2014/main" id="{42270728-4A3B-409F-9BC4-8AF2F7A342B4}"/>
              </a:ext>
            </a:extLst>
          </p:cNvPr>
          <p:cNvPicPr>
            <a:picLocks noChangeAspect="1"/>
          </p:cNvPicPr>
          <p:nvPr/>
        </p:nvPicPr>
        <p:blipFill>
          <a:blip r:embed="rId9" cstate="hq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308562" y="3757248"/>
            <a:ext cx="914400" cy="914400"/>
          </a:xfrm>
          <a:prstGeom prst="rect">
            <a:avLst/>
          </a:prstGeom>
        </p:spPr>
      </p:pic>
      <p:sp>
        <p:nvSpPr>
          <p:cNvPr id="6" name="Text Placeholder 2">
            <a:extLst>
              <a:ext uri="{FF2B5EF4-FFF2-40B4-BE49-F238E27FC236}">
                <a16:creationId xmlns:a16="http://schemas.microsoft.com/office/drawing/2014/main" id="{3F1D3292-E6AF-7E9C-990E-09E28945A9AB}"/>
              </a:ext>
            </a:extLst>
          </p:cNvPr>
          <p:cNvSpPr txBox="1">
            <a:spLocks/>
          </p:cNvSpPr>
          <p:nvPr/>
        </p:nvSpPr>
        <p:spPr>
          <a:xfrm>
            <a:off x="5024510" y="5433364"/>
            <a:ext cx="4975794" cy="104553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cs typeface="Segoe UI"/>
              </a:rPr>
              <a:t>In Field Testing/Treatment</a:t>
            </a:r>
            <a:endParaRPr lang="en-US" sz="2400" b="1" dirty="0">
              <a:solidFill>
                <a:srgbClr val="FF0000"/>
              </a:solidFill>
            </a:endParaRPr>
          </a:p>
          <a:p>
            <a:endParaRPr lang="en-US" sz="2400" b="1" dirty="0">
              <a:solidFill>
                <a:srgbClr val="FF0000"/>
              </a:solidFill>
            </a:endParaRPr>
          </a:p>
        </p:txBody>
      </p:sp>
    </p:spTree>
    <p:extLst>
      <p:ext uri="{BB962C8B-B14F-4D97-AF65-F5344CB8AC3E}">
        <p14:creationId xmlns:p14="http://schemas.microsoft.com/office/powerpoint/2010/main" val="2043763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fontScale="90000"/>
          </a:bodyPr>
          <a:lstStyle/>
          <a:p>
            <a:r>
              <a:rPr lang="en-US" sz="6000" b="1" dirty="0">
                <a:solidFill>
                  <a:schemeClr val="bg1"/>
                </a:solidFill>
                <a:latin typeface="Calibri" panose="020F0502020204030204" pitchFamily="34" charset="0"/>
                <a:cs typeface="Calibri" panose="020F0502020204030204" pitchFamily="34" charset="0"/>
              </a:rPr>
              <a:t>Follow-Up &amp;</a:t>
            </a:r>
            <a:br>
              <a:rPr lang="en-US" sz="6000" b="1"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Key Takeaways</a:t>
            </a: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CBC24C0-DEA9-5AAD-B051-E35015ECCB5C}"/>
              </a:ext>
            </a:extLst>
          </p:cNvPr>
          <p:cNvSpPr txBox="1"/>
          <p:nvPr/>
        </p:nvSpPr>
        <p:spPr>
          <a:xfrm>
            <a:off x="371475" y="1872020"/>
            <a:ext cx="10972386"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dirty="0"/>
              <a:t>Increased collaboration/partnership between Health Boards and Partner Tribes</a:t>
            </a:r>
          </a:p>
          <a:p>
            <a:pPr lvl="1"/>
            <a:endParaRPr lang="en-US" sz="2800" b="1" dirty="0"/>
          </a:p>
          <a:p>
            <a:pPr marL="285750" indent="-285750">
              <a:buFont typeface="Arial" panose="020B0604020202020204" pitchFamily="34" charset="0"/>
              <a:buChar char="•"/>
            </a:pPr>
            <a:r>
              <a:rPr lang="en-US" sz="2800" b="1" dirty="0"/>
              <a:t>Assessment can be a helpful Quality Improvement (QI) tool to support improved processes for syndemic-related activities</a:t>
            </a:r>
          </a:p>
          <a:p>
            <a:endParaRPr lang="en-US" sz="2800" b="1" dirty="0"/>
          </a:p>
          <a:p>
            <a:pPr marL="285750" indent="-285750">
              <a:buFont typeface="Arial" panose="020B0604020202020204" pitchFamily="34" charset="0"/>
              <a:buChar char="•"/>
            </a:pPr>
            <a:r>
              <a:rPr lang="en-US" sz="2800" b="1" dirty="0"/>
              <a:t>Opportunity to share best practices </a:t>
            </a:r>
          </a:p>
          <a:p>
            <a:endParaRPr lang="en-US" sz="2800" b="1" dirty="0"/>
          </a:p>
          <a:p>
            <a:pPr marL="285750" indent="-285750">
              <a:buFont typeface="Arial" panose="020B0604020202020204" pitchFamily="34" charset="0"/>
              <a:buChar char="•"/>
            </a:pPr>
            <a:r>
              <a:rPr lang="en-US" sz="2800" b="1" dirty="0"/>
              <a:t>Supports Indigi-HAS initiatives</a:t>
            </a:r>
          </a:p>
          <a:p>
            <a:pPr marL="285750" indent="-285750">
              <a:buFont typeface="Arial" panose="020B0604020202020204" pitchFamily="34" charset="0"/>
              <a:buChar char="•"/>
            </a:pPr>
            <a:endParaRPr lang="en-US" sz="2800" b="1" dirty="0"/>
          </a:p>
        </p:txBody>
      </p:sp>
    </p:spTree>
    <p:extLst>
      <p:ext uri="{BB962C8B-B14F-4D97-AF65-F5344CB8AC3E}">
        <p14:creationId xmlns:p14="http://schemas.microsoft.com/office/powerpoint/2010/main" val="2943668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dirty="0">
                <a:solidFill>
                  <a:schemeClr val="bg1"/>
                </a:solidFill>
                <a:latin typeface="Calibri" panose="020F0502020204030204" pitchFamily="34" charset="0"/>
                <a:cs typeface="Calibri" panose="020F0502020204030204" pitchFamily="34" charset="0"/>
              </a:rPr>
              <a:t>How to Get Involved</a:t>
            </a: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0C6A49-1A52-45FA-B803-BC1ED832D428}"/>
              </a:ext>
            </a:extLst>
          </p:cNvPr>
          <p:cNvSpPr txBox="1"/>
          <p:nvPr/>
        </p:nvSpPr>
        <p:spPr>
          <a:xfrm>
            <a:off x="4471427" y="1729232"/>
            <a:ext cx="7154516" cy="4216539"/>
          </a:xfrm>
          <a:prstGeom prst="rect">
            <a:avLst/>
          </a:prstGeom>
          <a:noFill/>
        </p:spPr>
        <p:txBody>
          <a:bodyPr wrap="square" rtlCol="0">
            <a:spAutoFit/>
          </a:bodyPr>
          <a:lstStyle/>
          <a:p>
            <a:endParaRPr lang="en-US" sz="2400" b="1" u="sng" dirty="0"/>
          </a:p>
          <a:p>
            <a:pPr algn="ctr"/>
            <a:r>
              <a:rPr lang="en-US" sz="2400" b="1" dirty="0">
                <a:solidFill>
                  <a:srgbClr val="DE499A"/>
                </a:solidFill>
              </a:rPr>
              <a:t>If you and/or your clinic would like to work with NPAIHB on these efforts, please scan the QR code and fill out the Request for Information online form. NPAIHB will contact you to discuss additional details and potential scheduling!</a:t>
            </a:r>
          </a:p>
          <a:p>
            <a:endParaRPr lang="en-US" sz="2400" b="1" u="sng" dirty="0"/>
          </a:p>
          <a:p>
            <a:pPr algn="ctr"/>
            <a:endParaRPr lang="en-US" sz="2000" u="sng" dirty="0"/>
          </a:p>
          <a:p>
            <a:pPr algn="ctr"/>
            <a:r>
              <a:rPr lang="en-US" sz="2000" u="sng" dirty="0"/>
              <a:t>(Alternatively,  you can click the link below from the slide deck)</a:t>
            </a:r>
          </a:p>
          <a:p>
            <a:pPr algn="ctr"/>
            <a:r>
              <a:rPr lang="en-US" sz="2000" u="sng" dirty="0">
                <a:solidFill>
                  <a:srgbClr val="000000"/>
                </a:solidFill>
                <a:effectLst/>
                <a:latin typeface="Tahoma" panose="020B0604030504040204" pitchFamily="34" charset="0"/>
                <a:ea typeface="Times New Roman" panose="02020603050405020304" pitchFamily="18" charset="0"/>
                <a:hlinkClick r:id="rId5"/>
              </a:rPr>
              <a:t>Facility Assessment Project Request for Information</a:t>
            </a:r>
            <a:endParaRPr lang="en-US" sz="2400" b="1" dirty="0"/>
          </a:p>
          <a:p>
            <a:endParaRPr lang="en-US" sz="2000" b="1" u="sng" dirty="0"/>
          </a:p>
        </p:txBody>
      </p:sp>
      <p:pic>
        <p:nvPicPr>
          <p:cNvPr id="6" name="Picture 5" descr="A qr code with black squares&#10;&#10;Description automatically generated">
            <a:extLst>
              <a:ext uri="{FF2B5EF4-FFF2-40B4-BE49-F238E27FC236}">
                <a16:creationId xmlns:a16="http://schemas.microsoft.com/office/drawing/2014/main" id="{D365E6C2-247D-56FA-429D-8BE99AC6F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057" y="2352304"/>
            <a:ext cx="3709060" cy="3709060"/>
          </a:xfrm>
          <a:prstGeom prst="rect">
            <a:avLst/>
          </a:prstGeom>
        </p:spPr>
      </p:pic>
    </p:spTree>
    <p:extLst>
      <p:ext uri="{BB962C8B-B14F-4D97-AF65-F5344CB8AC3E}">
        <p14:creationId xmlns:p14="http://schemas.microsoft.com/office/powerpoint/2010/main" val="1393091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r="-2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8B68-EF7C-4F61-A6F1-FEEFCA178EDC}"/>
              </a:ext>
            </a:extLst>
          </p:cNvPr>
          <p:cNvSpPr>
            <a:spLocks noGrp="1"/>
          </p:cNvSpPr>
          <p:nvPr>
            <p:ph type="ctrTitle"/>
          </p:nvPr>
        </p:nvSpPr>
        <p:spPr>
          <a:xfrm>
            <a:off x="220921" y="2527808"/>
            <a:ext cx="6858000" cy="1802383"/>
          </a:xfrm>
        </p:spPr>
        <p:txBody>
          <a:bodyPr>
            <a:noAutofit/>
          </a:bodyPr>
          <a:lstStyle/>
          <a:p>
            <a:r>
              <a:rPr lang="en-US" b="1" dirty="0">
                <a:solidFill>
                  <a:schemeClr val="bg1"/>
                </a:solidFill>
                <a:latin typeface="Calibri" panose="020F0502020204030204" pitchFamily="34" charset="0"/>
                <a:cs typeface="Calibri" panose="020F0502020204030204" pitchFamily="34" charset="0"/>
              </a:rPr>
              <a:t>Outbreak Response and Best Practices</a:t>
            </a:r>
          </a:p>
        </p:txBody>
      </p:sp>
      <p:pic>
        <p:nvPicPr>
          <p:cNvPr id="11" name="Picture 10" descr="Text&#10;&#10;Description automatically generated">
            <a:extLst>
              <a:ext uri="{FF2B5EF4-FFF2-40B4-BE49-F238E27FC236}">
                <a16:creationId xmlns:a16="http://schemas.microsoft.com/office/drawing/2014/main" id="{17E4F5E9-764A-4055-8DA6-5D306586082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54389" y="2922017"/>
            <a:ext cx="4416690" cy="1013966"/>
          </a:xfrm>
          <a:prstGeom prst="rect">
            <a:avLst/>
          </a:prstGeom>
        </p:spPr>
      </p:pic>
      <p:cxnSp>
        <p:nvCxnSpPr>
          <p:cNvPr id="15" name="Straight Connector 14">
            <a:extLst>
              <a:ext uri="{FF2B5EF4-FFF2-40B4-BE49-F238E27FC236}">
                <a16:creationId xmlns:a16="http://schemas.microsoft.com/office/drawing/2014/main" id="{AFF3029F-B1E3-46EB-B3C2-707025548896}"/>
              </a:ext>
            </a:extLst>
          </p:cNvPr>
          <p:cNvCxnSpPr>
            <a:cxnSpLocks/>
          </p:cNvCxnSpPr>
          <p:nvPr/>
        </p:nvCxnSpPr>
        <p:spPr>
          <a:xfrm>
            <a:off x="6993861" y="2133600"/>
            <a:ext cx="0" cy="259080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679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3BBC57-FFE2-4DB2-BDEE-865610E8949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Family Care Plans</a:t>
            </a:r>
            <a:endPar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Text&#10;&#10;Description automatically generated">
            <a:extLst>
              <a:ext uri="{FF2B5EF4-FFF2-40B4-BE49-F238E27FC236}">
                <a16:creationId xmlns:a16="http://schemas.microsoft.com/office/drawing/2014/main" id="{EFC6686F-7DB1-440A-AE6D-7BE1C6E4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sp>
        <p:nvSpPr>
          <p:cNvPr id="2" name="TextBox 1">
            <a:extLst>
              <a:ext uri="{FF2B5EF4-FFF2-40B4-BE49-F238E27FC236}">
                <a16:creationId xmlns:a16="http://schemas.microsoft.com/office/drawing/2014/main" id="{474B66D1-F5C7-CCED-C1E6-BFA22A22FB56}"/>
              </a:ext>
            </a:extLst>
          </p:cNvPr>
          <p:cNvSpPr txBox="1"/>
          <p:nvPr/>
        </p:nvSpPr>
        <p:spPr>
          <a:xfrm>
            <a:off x="-564856" y="1690687"/>
            <a:ext cx="9315450" cy="1077218"/>
          </a:xfrm>
          <a:prstGeom prst="rect">
            <a:avLst/>
          </a:prstGeom>
          <a:noFill/>
        </p:spPr>
        <p:txBody>
          <a:bodyPr wrap="square" rtlCol="0">
            <a:spAutoFit/>
          </a:bodyPr>
          <a:lstStyle/>
          <a:p>
            <a:pPr algn="ctr"/>
            <a:r>
              <a:rPr lang="en-US" sz="32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A Toolkit for Pregnant People and Families</a:t>
            </a:r>
          </a:p>
          <a:p>
            <a:pPr algn="ctr"/>
            <a:r>
              <a:rPr lang="en-US" sz="32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 Experiencing Substance Use Disorder</a:t>
            </a:r>
          </a:p>
        </p:txBody>
      </p:sp>
      <p:cxnSp>
        <p:nvCxnSpPr>
          <p:cNvPr id="7" name="Straight Connector 6">
            <a:extLst>
              <a:ext uri="{FF2B5EF4-FFF2-40B4-BE49-F238E27FC236}">
                <a16:creationId xmlns:a16="http://schemas.microsoft.com/office/drawing/2014/main" id="{A9710A34-FF4F-31DF-65D3-8A6CE6D178E6}"/>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4" name="Picture 3" descr="A qr code with a few squares&#10;&#10;Description automatically generated">
            <a:extLst>
              <a:ext uri="{FF2B5EF4-FFF2-40B4-BE49-F238E27FC236}">
                <a16:creationId xmlns:a16="http://schemas.microsoft.com/office/drawing/2014/main" id="{5B1FEFCF-8938-BB05-29ED-8E22928A4A2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15075" y="4789076"/>
            <a:ext cx="1854493" cy="1854493"/>
          </a:xfrm>
          <a:prstGeom prst="rect">
            <a:avLst/>
          </a:prstGeom>
        </p:spPr>
      </p:pic>
      <p:pic>
        <p:nvPicPr>
          <p:cNvPr id="10" name="Picture 9">
            <a:extLst>
              <a:ext uri="{FF2B5EF4-FFF2-40B4-BE49-F238E27FC236}">
                <a16:creationId xmlns:a16="http://schemas.microsoft.com/office/drawing/2014/main" id="{E4DE25C2-86F9-3F5B-1373-E2E221AC4031}"/>
              </a:ext>
            </a:extLst>
          </p:cNvPr>
          <p:cNvPicPr>
            <a:picLocks noChangeAspect="1"/>
          </p:cNvPicPr>
          <p:nvPr/>
        </p:nvPicPr>
        <p:blipFill>
          <a:blip r:embed="rId6"/>
          <a:stretch>
            <a:fillRect/>
          </a:stretch>
        </p:blipFill>
        <p:spPr>
          <a:xfrm>
            <a:off x="8169568" y="1920561"/>
            <a:ext cx="3924510" cy="4705538"/>
          </a:xfrm>
          <a:prstGeom prst="rect">
            <a:avLst/>
          </a:prstGeom>
          <a:ln>
            <a:noFill/>
          </a:ln>
          <a:effectLst>
            <a:softEdge rad="112500"/>
          </a:effectLst>
        </p:spPr>
      </p:pic>
      <p:sp>
        <p:nvSpPr>
          <p:cNvPr id="11" name="Text Placeholder 2">
            <a:extLst>
              <a:ext uri="{FF2B5EF4-FFF2-40B4-BE49-F238E27FC236}">
                <a16:creationId xmlns:a16="http://schemas.microsoft.com/office/drawing/2014/main" id="{5E13FC0E-4ECF-B8A5-4BED-8FFE8E8391F2}"/>
              </a:ext>
            </a:extLst>
          </p:cNvPr>
          <p:cNvSpPr txBox="1">
            <a:spLocks/>
          </p:cNvSpPr>
          <p:nvPr/>
        </p:nvSpPr>
        <p:spPr>
          <a:xfrm>
            <a:off x="185858" y="2896689"/>
            <a:ext cx="7129341" cy="3342046"/>
          </a:xfrm>
          <a:prstGeom prst="rect">
            <a:avLst/>
          </a:prstGeom>
        </p:spPr>
        <p:txBody>
          <a:bodyPr vert="horz" lIns="91440" tIns="45720" rIns="91440" bIns="45720" rtlCol="0">
            <a:normAutofit fontScale="92500" lnSpcReduction="20000"/>
          </a:bodyPr>
          <a:lstStyle>
            <a:lvl1pPr marL="457189" indent="-457189" algn="l" defTabSz="457189" rtl="0" eaLnBrk="1" latinLnBrk="0" hangingPunct="1">
              <a:spcBef>
                <a:spcPct val="20000"/>
              </a:spcBef>
              <a:buClr>
                <a:srgbClr val="00788A"/>
              </a:buClr>
              <a:buFont typeface="Wingdings" panose="05000000000000000000" pitchFamily="2" charset="2"/>
              <a:buChar char="§"/>
              <a:defRPr sz="3200" b="1" i="0" kern="1200">
                <a:solidFill>
                  <a:srgbClr val="00788A"/>
                </a:solidFill>
                <a:latin typeface="Avenir Next LT Pro" panose="020B0504020202020204" pitchFamily="34" charset="77"/>
                <a:ea typeface="Helvetica Neue" panose="02000503000000020004" pitchFamily="2" charset="0"/>
                <a:cs typeface="Helvetica Neue" panose="02000503000000020004" pitchFamily="2" charset="0"/>
              </a:defRPr>
            </a:lvl1pPr>
            <a:lvl2pPr marL="742932" indent="-285744" algn="l" defTabSz="457189" rtl="0" eaLnBrk="1" latinLnBrk="0" hangingPunct="1">
              <a:spcBef>
                <a:spcPct val="20000"/>
              </a:spcBef>
              <a:buClr>
                <a:srgbClr val="9A4E9E"/>
              </a:buClr>
              <a:buFont typeface="Arial" panose="020B0604020202020204" pitchFamily="34" charset="0"/>
              <a:buChar char="•"/>
              <a:defRPr sz="2667" b="0" i="0" kern="1200">
                <a:solidFill>
                  <a:schemeClr val="accent4">
                    <a:lumMod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1142971" indent="-228594" algn="l" defTabSz="457189" rtl="0" eaLnBrk="1" latinLnBrk="0" hangingPunct="1">
              <a:spcBef>
                <a:spcPct val="20000"/>
              </a:spcBef>
              <a:buClr>
                <a:srgbClr val="C00000"/>
              </a:buClr>
              <a:buFont typeface="Arial"/>
              <a:buChar char="•"/>
              <a:defRPr sz="2667" b="0" i="0" kern="1200">
                <a:solidFill>
                  <a:schemeClr val="accent4">
                    <a:lumMod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600160" indent="-228594" algn="l" defTabSz="457189" rtl="0" eaLnBrk="1" latinLnBrk="0" hangingPunct="1">
              <a:spcBef>
                <a:spcPct val="20000"/>
              </a:spcBef>
              <a:buClr>
                <a:schemeClr val="tx1"/>
              </a:buClr>
              <a:buFont typeface="Arial"/>
              <a:buChar char="–"/>
              <a:defRPr sz="2667" b="0" i="0" kern="1200">
                <a:solidFill>
                  <a:schemeClr val="accent4">
                    <a:lumMod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2057349" indent="-228594" algn="l" defTabSz="457189" rtl="0" eaLnBrk="1" latinLnBrk="0" hangingPunct="1">
              <a:spcBef>
                <a:spcPct val="20000"/>
              </a:spcBef>
              <a:buClr>
                <a:schemeClr val="tx1"/>
              </a:buClr>
              <a:buFont typeface="Arial"/>
              <a:buChar char="»"/>
              <a:defRPr sz="2667" b="0" i="0" kern="1200">
                <a:solidFill>
                  <a:schemeClr val="accent4">
                    <a:lumMod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
                <a:srgbClr val="00788A"/>
              </a:buClr>
              <a:buSzTx/>
              <a:buNone/>
              <a:tabLst/>
              <a:defRPr/>
            </a:pPr>
            <a:r>
              <a:rPr lang="en-US" sz="2800" u="sng" dirty="0">
                <a:solidFill>
                  <a:schemeClr val="accent5">
                    <a:lumMod val="75000"/>
                  </a:schemeClr>
                </a:solidFill>
                <a:latin typeface="Calibri"/>
              </a:rPr>
              <a:t>This toolkit is culturally specific and designed to:</a:t>
            </a:r>
          </a:p>
          <a:p>
            <a:pPr>
              <a:defRPr/>
            </a:pPr>
            <a:r>
              <a:rPr lang="en-US" sz="2800" dirty="0">
                <a:solidFill>
                  <a:schemeClr val="accent5">
                    <a:lumMod val="75000"/>
                  </a:schemeClr>
                </a:solidFill>
                <a:latin typeface="Calibri"/>
              </a:rPr>
              <a:t>Help clinicians care for AI/AN pregnant and parenting people and their infants impacted by SUDs</a:t>
            </a:r>
          </a:p>
          <a:p>
            <a:pPr>
              <a:defRPr/>
            </a:pPr>
            <a:r>
              <a:rPr lang="en-US" sz="2800" dirty="0">
                <a:solidFill>
                  <a:schemeClr val="accent5">
                    <a:lumMod val="75000"/>
                  </a:schemeClr>
                </a:solidFill>
                <a:latin typeface="Calibri"/>
              </a:rPr>
              <a:t>Support pregnant and parenting people transitioning into and remain in active recovery</a:t>
            </a:r>
          </a:p>
          <a:p>
            <a:pPr>
              <a:defRPr/>
            </a:pPr>
            <a:r>
              <a:rPr lang="en-US" sz="2800" dirty="0">
                <a:solidFill>
                  <a:schemeClr val="accent5">
                    <a:lumMod val="75000"/>
                  </a:schemeClr>
                </a:solidFill>
                <a:latin typeface="Calibri"/>
              </a:rPr>
              <a:t>Assist affected partners and families in</a:t>
            </a:r>
          </a:p>
          <a:p>
            <a:pPr marL="0" indent="0">
              <a:buNone/>
              <a:defRPr/>
            </a:pPr>
            <a:r>
              <a:rPr lang="en-US" sz="2800" dirty="0">
                <a:solidFill>
                  <a:schemeClr val="accent5">
                    <a:lumMod val="75000"/>
                  </a:schemeClr>
                </a:solidFill>
                <a:latin typeface="Calibri"/>
              </a:rPr>
              <a:t>	growing stronger</a:t>
            </a:r>
          </a:p>
        </p:txBody>
      </p:sp>
    </p:spTree>
    <p:extLst>
      <p:ext uri="{BB962C8B-B14F-4D97-AF65-F5344CB8AC3E}">
        <p14:creationId xmlns:p14="http://schemas.microsoft.com/office/powerpoint/2010/main" val="2736900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3BBC57-FFE2-4DB2-BDEE-865610E8949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Rapid Testing &amp; </a:t>
            </a:r>
          </a:p>
          <a:p>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Self-collection Kits</a:t>
            </a:r>
          </a:p>
        </p:txBody>
      </p:sp>
      <p:pic>
        <p:nvPicPr>
          <p:cNvPr id="5" name="Picture 4" descr="Text&#10;&#10;Description automatically generated">
            <a:extLst>
              <a:ext uri="{FF2B5EF4-FFF2-40B4-BE49-F238E27FC236}">
                <a16:creationId xmlns:a16="http://schemas.microsoft.com/office/drawing/2014/main" id="{EFC6686F-7DB1-440A-AE6D-7BE1C6E4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sp>
        <p:nvSpPr>
          <p:cNvPr id="2" name="Text Placeholder 2">
            <a:extLst>
              <a:ext uri="{FF2B5EF4-FFF2-40B4-BE49-F238E27FC236}">
                <a16:creationId xmlns:a16="http://schemas.microsoft.com/office/drawing/2014/main" id="{A1341A09-AE9A-78CA-4DEE-8FD1D8E24C73}"/>
              </a:ext>
            </a:extLst>
          </p:cNvPr>
          <p:cNvSpPr txBox="1">
            <a:spLocks/>
          </p:cNvSpPr>
          <p:nvPr/>
        </p:nvSpPr>
        <p:spPr>
          <a:xfrm>
            <a:off x="391583" y="2064107"/>
            <a:ext cx="5084732" cy="3342046"/>
          </a:xfrm>
          <a:prstGeom prst="rect">
            <a:avLst/>
          </a:prstGeom>
        </p:spPr>
        <p:txBody>
          <a:bodyPr vert="horz" lIns="91440" tIns="45720" rIns="91440" bIns="45720" rtlCol="0">
            <a:normAutofit fontScale="92500" lnSpcReduction="10000"/>
          </a:bodyPr>
          <a:lstStyle>
            <a:lvl1pPr marL="457189" indent="-457189" algn="l" defTabSz="457189" rtl="0" eaLnBrk="1" latinLnBrk="0" hangingPunct="1">
              <a:spcBef>
                <a:spcPct val="20000"/>
              </a:spcBef>
              <a:buClr>
                <a:srgbClr val="00788A"/>
              </a:buClr>
              <a:buFont typeface="Wingdings" panose="05000000000000000000" pitchFamily="2" charset="2"/>
              <a:buChar char="§"/>
              <a:defRPr sz="3200" b="1" i="0" kern="1200">
                <a:solidFill>
                  <a:srgbClr val="00788A"/>
                </a:solidFill>
                <a:latin typeface="Avenir Next LT Pro" panose="020B0504020202020204" pitchFamily="34" charset="77"/>
                <a:ea typeface="Helvetica Neue" panose="02000503000000020004" pitchFamily="2" charset="0"/>
                <a:cs typeface="Helvetica Neue" panose="02000503000000020004" pitchFamily="2" charset="0"/>
              </a:defRPr>
            </a:lvl1pPr>
            <a:lvl2pPr marL="742932" indent="-285744" algn="l" defTabSz="457189" rtl="0" eaLnBrk="1" latinLnBrk="0" hangingPunct="1">
              <a:spcBef>
                <a:spcPct val="20000"/>
              </a:spcBef>
              <a:buClr>
                <a:srgbClr val="9A4E9E"/>
              </a:buClr>
              <a:buFont typeface="Arial" panose="020B0604020202020204" pitchFamily="34" charset="0"/>
              <a:buChar char="•"/>
              <a:defRPr sz="2667" b="0" i="0" kern="1200">
                <a:solidFill>
                  <a:schemeClr val="accent4">
                    <a:lumMod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1142971" indent="-228594" algn="l" defTabSz="457189" rtl="0" eaLnBrk="1" latinLnBrk="0" hangingPunct="1">
              <a:spcBef>
                <a:spcPct val="20000"/>
              </a:spcBef>
              <a:buClr>
                <a:srgbClr val="C00000"/>
              </a:buClr>
              <a:buFont typeface="Arial"/>
              <a:buChar char="•"/>
              <a:defRPr sz="2667" b="0" i="0" kern="1200">
                <a:solidFill>
                  <a:schemeClr val="accent4">
                    <a:lumMod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600160" indent="-228594" algn="l" defTabSz="457189" rtl="0" eaLnBrk="1" latinLnBrk="0" hangingPunct="1">
              <a:spcBef>
                <a:spcPct val="20000"/>
              </a:spcBef>
              <a:buClr>
                <a:schemeClr val="tx1"/>
              </a:buClr>
              <a:buFont typeface="Arial"/>
              <a:buChar char="–"/>
              <a:defRPr sz="2667" b="0" i="0" kern="1200">
                <a:solidFill>
                  <a:schemeClr val="accent4">
                    <a:lumMod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2057349" indent="-228594" algn="l" defTabSz="457189" rtl="0" eaLnBrk="1" latinLnBrk="0" hangingPunct="1">
              <a:spcBef>
                <a:spcPct val="20000"/>
              </a:spcBef>
              <a:buClr>
                <a:schemeClr val="tx1"/>
              </a:buClr>
              <a:buFont typeface="Arial"/>
              <a:buChar char="»"/>
              <a:defRPr sz="2667" b="0" i="0" kern="1200">
                <a:solidFill>
                  <a:schemeClr val="accent4">
                    <a:lumMod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
                <a:srgbClr val="00788A"/>
              </a:buClr>
              <a:buSzTx/>
              <a:buNone/>
              <a:tabLst/>
              <a:defRPr/>
            </a:pPr>
            <a:r>
              <a:rPr lang="en-US" sz="2800" dirty="0">
                <a:solidFill>
                  <a:schemeClr val="accent5">
                    <a:lumMod val="75000"/>
                  </a:schemeClr>
                </a:solidFill>
                <a:latin typeface="Calibri"/>
              </a:rPr>
              <a:t>Rapid, Point-of-Care tests can be performed outside of traditional clinic settings</a:t>
            </a:r>
          </a:p>
          <a:p>
            <a:pPr lvl="1"/>
            <a:r>
              <a:rPr lang="en-US" sz="2267" dirty="0">
                <a:solidFill>
                  <a:schemeClr val="accent5">
                    <a:lumMod val="75000"/>
                  </a:schemeClr>
                </a:solidFill>
                <a:latin typeface="Calibri"/>
              </a:rPr>
              <a:t>Health Check (10 min result)</a:t>
            </a:r>
          </a:p>
          <a:p>
            <a:pPr lvl="1"/>
            <a:r>
              <a:rPr kumimoji="0" lang="en-US" sz="2267" i="0" u="none" strike="noStrike" kern="1200" cap="none" spc="0" normalizeH="0" baseline="0" noProof="0" dirty="0" err="1">
                <a:ln>
                  <a:noFill/>
                </a:ln>
                <a:solidFill>
                  <a:schemeClr val="accent5">
                    <a:lumMod val="75000"/>
                  </a:schemeClr>
                </a:solidFill>
                <a:effectLst/>
                <a:uLnTx/>
                <a:uFillTx/>
                <a:latin typeface="Calibri"/>
              </a:rPr>
              <a:t>Chembio</a:t>
            </a:r>
            <a:r>
              <a:rPr lang="en-US" sz="2267" dirty="0">
                <a:solidFill>
                  <a:schemeClr val="accent5">
                    <a:lumMod val="75000"/>
                  </a:schemeClr>
                </a:solidFill>
                <a:latin typeface="Calibri"/>
              </a:rPr>
              <a:t> – Dual rapid HIV-syphilis test (15 min result)</a:t>
            </a:r>
          </a:p>
          <a:p>
            <a:pPr marL="457188" lvl="1" indent="0">
              <a:buNone/>
            </a:pPr>
            <a:endParaRPr kumimoji="0" lang="en-US" sz="2267" i="0" u="none" strike="noStrike" kern="1200" cap="none" spc="0" normalizeH="0" baseline="0" noProof="0" dirty="0">
              <a:ln>
                <a:noFill/>
              </a:ln>
              <a:solidFill>
                <a:schemeClr val="accent5">
                  <a:lumMod val="75000"/>
                </a:schemeClr>
              </a:solidFill>
              <a:effectLst/>
              <a:uLnTx/>
              <a:uFillTx/>
              <a:latin typeface="Calibri"/>
            </a:endParaRPr>
          </a:p>
          <a:p>
            <a:pPr marL="457188" lvl="1" indent="0" algn="ctr">
              <a:buNone/>
            </a:pPr>
            <a:r>
              <a:rPr kumimoji="0" lang="en-US" sz="2267" i="0" u="none" strike="noStrike" kern="1200" cap="none" spc="0" normalizeH="0" baseline="0" noProof="0" dirty="0">
                <a:ln>
                  <a:noFill/>
                </a:ln>
                <a:effectLst/>
                <a:uLnTx/>
                <a:uFillTx/>
                <a:latin typeface="Calibri"/>
              </a:rPr>
              <a:t>Can treat immediately after rapid </a:t>
            </a:r>
            <a:r>
              <a:rPr lang="en-US" sz="2267" dirty="0">
                <a:latin typeface="Calibri"/>
              </a:rPr>
              <a:t>test results (for syphilis)</a:t>
            </a:r>
            <a:endParaRPr kumimoji="0" lang="en-US" sz="2267" i="0" u="none" strike="noStrike" kern="1200" cap="none" spc="0" normalizeH="0" baseline="0" noProof="0" dirty="0">
              <a:ln>
                <a:noFill/>
              </a:ln>
              <a:effectLst/>
              <a:uLnTx/>
              <a:uFillTx/>
              <a:latin typeface="Calibri"/>
            </a:endParaRPr>
          </a:p>
        </p:txBody>
      </p:sp>
      <p:pic>
        <p:nvPicPr>
          <p:cNvPr id="6" name="Picture 5">
            <a:extLst>
              <a:ext uri="{FF2B5EF4-FFF2-40B4-BE49-F238E27FC236}">
                <a16:creationId xmlns:a16="http://schemas.microsoft.com/office/drawing/2014/main" id="{933E9E9F-85E9-E255-9E9B-A39342CD379B}"/>
              </a:ext>
            </a:extLst>
          </p:cNvPr>
          <p:cNvPicPr>
            <a:picLocks noChangeAspect="1"/>
          </p:cNvPicPr>
          <p:nvPr/>
        </p:nvPicPr>
        <p:blipFill>
          <a:blip r:embed="rId5"/>
          <a:stretch>
            <a:fillRect/>
          </a:stretch>
        </p:blipFill>
        <p:spPr>
          <a:xfrm>
            <a:off x="10371468" y="2306181"/>
            <a:ext cx="1428949" cy="1428949"/>
          </a:xfrm>
          <a:prstGeom prst="rect">
            <a:avLst/>
          </a:prstGeom>
        </p:spPr>
      </p:pic>
      <p:pic>
        <p:nvPicPr>
          <p:cNvPr id="11" name="Picture 10" descr="A colorful text on a black background&#10;&#10;Description automatically generated">
            <a:extLst>
              <a:ext uri="{FF2B5EF4-FFF2-40B4-BE49-F238E27FC236}">
                <a16:creationId xmlns:a16="http://schemas.microsoft.com/office/drawing/2014/main" id="{740734E7-9C03-CE08-E9BD-CB50010BEEB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31770" y="1958034"/>
            <a:ext cx="4043828" cy="2125244"/>
          </a:xfrm>
          <a:prstGeom prst="rect">
            <a:avLst/>
          </a:prstGeom>
        </p:spPr>
      </p:pic>
      <p:sp>
        <p:nvSpPr>
          <p:cNvPr id="12" name="Text Placeholder 2">
            <a:extLst>
              <a:ext uri="{FF2B5EF4-FFF2-40B4-BE49-F238E27FC236}">
                <a16:creationId xmlns:a16="http://schemas.microsoft.com/office/drawing/2014/main" id="{0A82FD4B-7C36-5CB0-3500-5A5A1E615493}"/>
              </a:ext>
            </a:extLst>
          </p:cNvPr>
          <p:cNvSpPr txBox="1">
            <a:spLocks/>
          </p:cNvSpPr>
          <p:nvPr/>
        </p:nvSpPr>
        <p:spPr>
          <a:xfrm>
            <a:off x="5773003" y="4582223"/>
            <a:ext cx="6219339" cy="1690689"/>
          </a:xfrm>
          <a:prstGeom prst="rect">
            <a:avLst/>
          </a:prstGeom>
        </p:spPr>
        <p:txBody>
          <a:bodyPr vert="horz" lIns="91440" tIns="45720" rIns="91440" bIns="45720" rtlCol="0">
            <a:normAutofit/>
          </a:bodyPr>
          <a:lstStyle>
            <a:lvl1pPr marL="457189" indent="-457189" algn="l" defTabSz="457189" rtl="0" eaLnBrk="1" latinLnBrk="0" hangingPunct="1">
              <a:spcBef>
                <a:spcPct val="20000"/>
              </a:spcBef>
              <a:buClr>
                <a:srgbClr val="00788A"/>
              </a:buClr>
              <a:buFont typeface="Wingdings" panose="05000000000000000000" pitchFamily="2" charset="2"/>
              <a:buChar char="§"/>
              <a:defRPr sz="3200" b="1" i="0" kern="1200">
                <a:solidFill>
                  <a:srgbClr val="00788A"/>
                </a:solidFill>
                <a:latin typeface="Avenir Next LT Pro" panose="020B0504020202020204" pitchFamily="34" charset="77"/>
                <a:ea typeface="Helvetica Neue" panose="02000503000000020004" pitchFamily="2" charset="0"/>
                <a:cs typeface="Helvetica Neue" panose="02000503000000020004" pitchFamily="2" charset="0"/>
              </a:defRPr>
            </a:lvl1pPr>
            <a:lvl2pPr marL="742932" indent="-285744" algn="l" defTabSz="457189" rtl="0" eaLnBrk="1" latinLnBrk="0" hangingPunct="1">
              <a:spcBef>
                <a:spcPct val="20000"/>
              </a:spcBef>
              <a:buClr>
                <a:srgbClr val="9A4E9E"/>
              </a:buClr>
              <a:buFont typeface="Arial" panose="020B0604020202020204" pitchFamily="34" charset="0"/>
              <a:buChar char="•"/>
              <a:defRPr sz="2667" b="0" i="0" kern="1200">
                <a:solidFill>
                  <a:schemeClr val="accent4">
                    <a:lumMod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1142971" indent="-228594" algn="l" defTabSz="457189" rtl="0" eaLnBrk="1" latinLnBrk="0" hangingPunct="1">
              <a:spcBef>
                <a:spcPct val="20000"/>
              </a:spcBef>
              <a:buClr>
                <a:srgbClr val="C00000"/>
              </a:buClr>
              <a:buFont typeface="Arial"/>
              <a:buChar char="•"/>
              <a:defRPr sz="2667" b="0" i="0" kern="1200">
                <a:solidFill>
                  <a:schemeClr val="accent4">
                    <a:lumMod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600160" indent="-228594" algn="l" defTabSz="457189" rtl="0" eaLnBrk="1" latinLnBrk="0" hangingPunct="1">
              <a:spcBef>
                <a:spcPct val="20000"/>
              </a:spcBef>
              <a:buClr>
                <a:schemeClr val="tx1"/>
              </a:buClr>
              <a:buFont typeface="Arial"/>
              <a:buChar char="–"/>
              <a:defRPr sz="2667" b="0" i="0" kern="1200">
                <a:solidFill>
                  <a:schemeClr val="accent4">
                    <a:lumMod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2057349" indent="-228594" algn="l" defTabSz="457189" rtl="0" eaLnBrk="1" latinLnBrk="0" hangingPunct="1">
              <a:spcBef>
                <a:spcPct val="20000"/>
              </a:spcBef>
              <a:buClr>
                <a:schemeClr val="tx1"/>
              </a:buClr>
              <a:buFont typeface="Arial"/>
              <a:buChar char="»"/>
              <a:defRPr sz="2667" b="0" i="0" kern="1200">
                <a:solidFill>
                  <a:schemeClr val="accent4">
                    <a:lumMod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ct val="20000"/>
              </a:spcBef>
              <a:spcAft>
                <a:spcPts val="0"/>
              </a:spcAft>
              <a:buClr>
                <a:srgbClr val="00788A"/>
              </a:buClr>
              <a:buSz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a:rPr>
              <a:t>In-home specimen collection/lab-based testing:</a:t>
            </a:r>
          </a:p>
          <a:p>
            <a:r>
              <a:rPr lang="en-US" sz="1800" dirty="0">
                <a:solidFill>
                  <a:schemeClr val="accent4">
                    <a:lumMod val="75000"/>
                  </a:schemeClr>
                </a:solidFill>
                <a:latin typeface="+mn-lt"/>
                <a:ea typeface="+mn-ea"/>
                <a:cs typeface="+mn-cs"/>
              </a:rPr>
              <a:t>Swab/Urine: trichomonas, gonorrhea/chlamydia (x3)</a:t>
            </a:r>
          </a:p>
          <a:p>
            <a:r>
              <a:rPr lang="en-US" sz="1800" dirty="0">
                <a:solidFill>
                  <a:schemeClr val="accent4">
                    <a:lumMod val="75000"/>
                  </a:schemeClr>
                </a:solidFill>
                <a:latin typeface="+mn-lt"/>
                <a:ea typeface="+mn-ea"/>
                <a:cs typeface="+mn-cs"/>
              </a:rPr>
              <a:t>Blood: HIV (confirmatory), syphilis (RPR+TPPA), HCV, HBV</a:t>
            </a:r>
          </a:p>
        </p:txBody>
      </p:sp>
      <p:sp>
        <p:nvSpPr>
          <p:cNvPr id="14" name="TextBox 13">
            <a:extLst>
              <a:ext uri="{FF2B5EF4-FFF2-40B4-BE49-F238E27FC236}">
                <a16:creationId xmlns:a16="http://schemas.microsoft.com/office/drawing/2014/main" id="{2BBE1B01-24DC-88BE-296F-38EBF5221A4F}"/>
              </a:ext>
            </a:extLst>
          </p:cNvPr>
          <p:cNvSpPr txBox="1"/>
          <p:nvPr/>
        </p:nvSpPr>
        <p:spPr>
          <a:xfrm>
            <a:off x="-113086" y="5581932"/>
            <a:ext cx="6094070" cy="646331"/>
          </a:xfrm>
          <a:prstGeom prst="rect">
            <a:avLst/>
          </a:prstGeom>
          <a:noFill/>
        </p:spPr>
        <p:txBody>
          <a:bodyPr wrap="square">
            <a:spAutoFit/>
          </a:bodyPr>
          <a:lstStyle/>
          <a:p>
            <a:pPr algn="ctr"/>
            <a:r>
              <a:rPr lang="en-US" baseline="0" dirty="0">
                <a:solidFill>
                  <a:schemeClr val="accent4">
                    <a:lumMod val="75000"/>
                  </a:schemeClr>
                </a:solidFill>
              </a:rPr>
              <a:t>Even if test results are not available, but syphilis is indicated: TREAT!</a:t>
            </a:r>
            <a:endParaRPr lang="en-US" dirty="0">
              <a:solidFill>
                <a:schemeClr val="accent4">
                  <a:lumMod val="75000"/>
                </a:schemeClr>
              </a:solidFill>
            </a:endParaRPr>
          </a:p>
        </p:txBody>
      </p:sp>
      <p:cxnSp>
        <p:nvCxnSpPr>
          <p:cNvPr id="3" name="Straight Connector 2">
            <a:extLst>
              <a:ext uri="{FF2B5EF4-FFF2-40B4-BE49-F238E27FC236}">
                <a16:creationId xmlns:a16="http://schemas.microsoft.com/office/drawing/2014/main" id="{8488A322-2F06-1F5E-A448-E78FBD0340C7}"/>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499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qr code on a white background&#10;&#10;Description automatically generated">
            <a:extLst>
              <a:ext uri="{FF2B5EF4-FFF2-40B4-BE49-F238E27FC236}">
                <a16:creationId xmlns:a16="http://schemas.microsoft.com/office/drawing/2014/main" id="{179C283B-DD77-08FA-CFA1-E246DB57E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1644"/>
            <a:ext cx="3454463" cy="3454463"/>
          </a:xfrm>
          <a:prstGeom prst="rect">
            <a:avLst/>
          </a:prstGeom>
        </p:spPr>
      </p:pic>
      <p:pic>
        <p:nvPicPr>
          <p:cNvPr id="7" name="Picture 6">
            <a:extLst>
              <a:ext uri="{FF2B5EF4-FFF2-40B4-BE49-F238E27FC236}">
                <a16:creationId xmlns:a16="http://schemas.microsoft.com/office/drawing/2014/main" id="{9C085251-6737-1118-E791-4336D521E0FD}"/>
              </a:ext>
            </a:extLst>
          </p:cNvPr>
          <p:cNvPicPr>
            <a:picLocks noChangeAspect="1"/>
          </p:cNvPicPr>
          <p:nvPr/>
        </p:nvPicPr>
        <p:blipFill>
          <a:blip r:embed="rId4"/>
          <a:stretch>
            <a:fillRect/>
          </a:stretch>
        </p:blipFill>
        <p:spPr>
          <a:xfrm>
            <a:off x="3454463" y="2006729"/>
            <a:ext cx="8327946" cy="3664294"/>
          </a:xfrm>
          <a:prstGeom prst="rect">
            <a:avLst/>
          </a:prstGeom>
        </p:spPr>
      </p:pic>
      <p:sp>
        <p:nvSpPr>
          <p:cNvPr id="13" name="Title 1">
            <a:extLst>
              <a:ext uri="{FF2B5EF4-FFF2-40B4-BE49-F238E27FC236}">
                <a16:creationId xmlns:a16="http://schemas.microsoft.com/office/drawing/2014/main" id="{DEC597BF-4CF2-BDA4-FDAB-E608C862AC49}"/>
              </a:ext>
            </a:extLst>
          </p:cNvPr>
          <p:cNvSpPr txBox="1">
            <a:spLocks/>
          </p:cNvSpPr>
          <p:nvPr/>
        </p:nvSpPr>
        <p:spPr>
          <a:xfrm>
            <a:off x="0" y="0"/>
            <a:ext cx="12192000" cy="1690688"/>
          </a:xfrm>
          <a:prstGeom prst="rect">
            <a:avLst/>
          </a:prstGeom>
          <a:blipFill dpi="0" rotWithShape="1">
            <a:blip r:embed="rId5"/>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Native Health Resources</a:t>
            </a:r>
          </a:p>
        </p:txBody>
      </p:sp>
      <p:pic>
        <p:nvPicPr>
          <p:cNvPr id="16" name="Picture 15" descr="Text&#10;&#10;Description automatically generated">
            <a:extLst>
              <a:ext uri="{FF2B5EF4-FFF2-40B4-BE49-F238E27FC236}">
                <a16:creationId xmlns:a16="http://schemas.microsoft.com/office/drawing/2014/main" id="{7D2B5990-325A-A168-D937-8BCFC0B727C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18" name="Straight Connector 17">
            <a:extLst>
              <a:ext uri="{FF2B5EF4-FFF2-40B4-BE49-F238E27FC236}">
                <a16:creationId xmlns:a16="http://schemas.microsoft.com/office/drawing/2014/main" id="{DE75F0D5-8932-B66A-8EF5-C6ED38C2F7BF}"/>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355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panose="020F0502020204030204" pitchFamily="34" charset="0"/>
                <a:cs typeface="Calibri" panose="020F0502020204030204" pitchFamily="34" charset="0"/>
              </a:rPr>
              <a:t>Acknowledgements</a:t>
            </a: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7482958-E8E9-4E1E-9AAF-9706777CA305}"/>
              </a:ext>
            </a:extLst>
          </p:cNvPr>
          <p:cNvSpPr txBox="1"/>
          <p:nvPr/>
        </p:nvSpPr>
        <p:spPr>
          <a:xfrm>
            <a:off x="306363" y="1841340"/>
            <a:ext cx="11319561" cy="600164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dirty="0"/>
              <a:t>Tribes of the Pacific Northwest and Southwest</a:t>
            </a:r>
            <a:endParaRPr lang="en-US" sz="3200" dirty="0">
              <a:cs typeface="Segoe UI"/>
            </a:endParaRPr>
          </a:p>
          <a:p>
            <a:pPr marL="285750" indent="-285750">
              <a:buFont typeface="Arial" panose="020B0604020202020204" pitchFamily="34" charset="0"/>
              <a:buChar char="•"/>
            </a:pPr>
            <a:r>
              <a:rPr lang="en-US" sz="3200" dirty="0">
                <a:cs typeface="Segoe UI"/>
              </a:rPr>
              <a:t>I/T/U Facility staff</a:t>
            </a:r>
          </a:p>
          <a:p>
            <a:pPr marL="285750" indent="-285750">
              <a:buFont typeface="Arial" panose="020B0604020202020204" pitchFamily="34" charset="0"/>
              <a:buChar char="•"/>
            </a:pPr>
            <a:r>
              <a:rPr lang="en-US" sz="3200" dirty="0">
                <a:cs typeface="Segoe UI"/>
              </a:rPr>
              <a:t>Jorge Mera, MD</a:t>
            </a:r>
          </a:p>
          <a:p>
            <a:pPr marL="285750" indent="-285750">
              <a:buFont typeface="Arial" panose="020B0604020202020204" pitchFamily="34" charset="0"/>
              <a:buChar char="•"/>
            </a:pPr>
            <a:r>
              <a:rPr lang="en-US" sz="3200" dirty="0">
                <a:cs typeface="Segoe UI"/>
              </a:rPr>
              <a:t>Eitan Bornstein, MD</a:t>
            </a:r>
          </a:p>
          <a:p>
            <a:pPr marL="285750" indent="-285750">
              <a:buFont typeface="Arial" panose="020B0604020202020204" pitchFamily="34" charset="0"/>
              <a:buChar char="•"/>
            </a:pPr>
            <a:r>
              <a:rPr lang="en-US" sz="3200" dirty="0">
                <a:cs typeface="Segoe UI"/>
              </a:rPr>
              <a:t>Melanie Taylor, MD</a:t>
            </a:r>
          </a:p>
          <a:p>
            <a:pPr marL="285750" indent="-285750">
              <a:buFont typeface="Arial" panose="020B0604020202020204" pitchFamily="34" charset="0"/>
              <a:buChar char="•"/>
            </a:pPr>
            <a:r>
              <a:rPr lang="en-US" sz="3200" dirty="0">
                <a:cs typeface="Segoe UI"/>
              </a:rPr>
              <a:t>Jessica Leston, MPH</a:t>
            </a:r>
          </a:p>
          <a:p>
            <a:pPr marL="285750" indent="-285750">
              <a:buFont typeface="Arial" panose="020B0604020202020204" pitchFamily="34" charset="0"/>
              <a:buChar char="•"/>
            </a:pPr>
            <a:r>
              <a:rPr lang="en-US" sz="3200" dirty="0">
                <a:cs typeface="Segoe UI"/>
              </a:rPr>
              <a:t>Brigg Reilley, MPH</a:t>
            </a:r>
          </a:p>
          <a:p>
            <a:pPr marL="285750" indent="-285750">
              <a:buFont typeface="Arial" panose="020B0604020202020204" pitchFamily="34" charset="0"/>
              <a:buChar char="•"/>
            </a:pPr>
            <a:r>
              <a:rPr lang="en-US" sz="3200" dirty="0">
                <a:cs typeface="Segoe UI"/>
              </a:rPr>
              <a:t>Alicia Edwards, MPH</a:t>
            </a:r>
          </a:p>
          <a:p>
            <a:pPr marL="285750" indent="-285750">
              <a:buFont typeface="Arial" panose="020B0604020202020204" pitchFamily="34" charset="0"/>
              <a:buChar char="•"/>
            </a:pPr>
            <a:r>
              <a:rPr lang="en-US" sz="3200" dirty="0">
                <a:cs typeface="Segoe UI"/>
              </a:rPr>
              <a:t>ANTCH</a:t>
            </a:r>
          </a:p>
          <a:p>
            <a:pPr marL="285750" indent="-285750">
              <a:buFont typeface="Arial" panose="020B0604020202020204" pitchFamily="34" charset="0"/>
              <a:buChar char="•"/>
            </a:pPr>
            <a:r>
              <a:rPr lang="en-US" sz="3200" dirty="0">
                <a:cs typeface="Segoe UI"/>
              </a:rPr>
              <a:t>Hope Committee</a:t>
            </a:r>
          </a:p>
          <a:p>
            <a:endParaRPr lang="en-US" sz="3200" dirty="0">
              <a:cs typeface="Segoe UI"/>
            </a:endParaRPr>
          </a:p>
          <a:p>
            <a:endParaRPr lang="en-US" sz="3200" dirty="0">
              <a:cs typeface="Segoe UI"/>
            </a:endParaRPr>
          </a:p>
        </p:txBody>
      </p:sp>
    </p:spTree>
    <p:extLst>
      <p:ext uri="{BB962C8B-B14F-4D97-AF65-F5344CB8AC3E}">
        <p14:creationId xmlns:p14="http://schemas.microsoft.com/office/powerpoint/2010/main" val="4076554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r>
              <a:rPr lang="en-US" sz="6000" b="1">
                <a:solidFill>
                  <a:schemeClr val="bg1"/>
                </a:solidFill>
                <a:latin typeface="Calibri" panose="020F0502020204030204" pitchFamily="34" charset="0"/>
                <a:cs typeface="Calibri" panose="020F0502020204030204" pitchFamily="34" charset="0"/>
              </a:rPr>
              <a:t>Thank you!</a:t>
            </a: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B7AF66-D0F2-4866-8359-42EFD0E5292E}"/>
              </a:ext>
            </a:extLst>
          </p:cNvPr>
          <p:cNvSpPr txBox="1"/>
          <p:nvPr/>
        </p:nvSpPr>
        <p:spPr>
          <a:xfrm>
            <a:off x="697831" y="2013264"/>
            <a:ext cx="11294512" cy="550920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3200" dirty="0"/>
              <a:t>Ashley Hoover, MPH</a:t>
            </a:r>
            <a:r>
              <a:rPr lang="en-US" sz="3200" dirty="0">
                <a:cs typeface="Segoe UI"/>
              </a:rPr>
              <a:t> </a:t>
            </a:r>
            <a:r>
              <a:rPr lang="en-US" sz="3200" dirty="0">
                <a:hlinkClick r:id="rId5"/>
              </a:rPr>
              <a:t>ahoover@npaihb.org</a:t>
            </a:r>
            <a:endParaRPr lang="en-US" sz="3200" dirty="0"/>
          </a:p>
          <a:p>
            <a:pPr marL="342900" indent="-342900">
              <a:buFont typeface="Arial" panose="020B0604020202020204" pitchFamily="34" charset="0"/>
              <a:buChar char="•"/>
            </a:pPr>
            <a:endParaRPr lang="en-US" sz="3200" dirty="0">
              <a:cs typeface="Segoe UI"/>
            </a:endParaRPr>
          </a:p>
          <a:p>
            <a:pPr marL="342900" indent="-342900">
              <a:buFont typeface="Arial" panose="020B0604020202020204" pitchFamily="34" charset="0"/>
              <a:buChar char="•"/>
            </a:pPr>
            <a:r>
              <a:rPr lang="en-US" sz="3200" dirty="0">
                <a:cs typeface="Segoe UI"/>
              </a:rPr>
              <a:t>Marketing: Alicia Edwards (Colville), MBA, MPH </a:t>
            </a:r>
            <a:r>
              <a:rPr lang="en-US" sz="3200" dirty="0">
                <a:cs typeface="Segoe UI"/>
                <a:hlinkClick r:id="rId6"/>
              </a:rPr>
              <a:t>aedwards@npaihb.org</a:t>
            </a:r>
            <a:endParaRPr lang="en-US" sz="3200" dirty="0">
              <a:cs typeface="Segoe UI"/>
            </a:endParaRPr>
          </a:p>
          <a:p>
            <a:endParaRPr lang="en-US" sz="3200" dirty="0">
              <a:cs typeface="Segoe UI"/>
            </a:endParaRPr>
          </a:p>
          <a:p>
            <a:endParaRPr lang="en-US" sz="3200" dirty="0">
              <a:cs typeface="Segoe UI"/>
            </a:endParaRPr>
          </a:p>
          <a:p>
            <a:pPr marL="342900" indent="-342900">
              <a:buFont typeface="Arial" panose="020B0604020202020204" pitchFamily="34" charset="0"/>
              <a:buChar char="•"/>
            </a:pPr>
            <a:endParaRPr lang="en-US" sz="3200" dirty="0">
              <a:cs typeface="Segoe UI"/>
            </a:endParaRPr>
          </a:p>
          <a:p>
            <a:endParaRPr lang="en-US" sz="3200" dirty="0">
              <a:cs typeface="Segoe UI"/>
            </a:endParaRPr>
          </a:p>
          <a:p>
            <a:endParaRPr lang="en-US" sz="3200" dirty="0">
              <a:cs typeface="Segoe UI"/>
            </a:endParaRPr>
          </a:p>
          <a:p>
            <a:endParaRPr lang="en-US" sz="3200" dirty="0">
              <a:cs typeface="Segoe UI"/>
            </a:endParaRPr>
          </a:p>
          <a:p>
            <a:endParaRPr lang="en-US" sz="3200" dirty="0">
              <a:cs typeface="Segoe UI"/>
            </a:endParaRPr>
          </a:p>
        </p:txBody>
      </p:sp>
    </p:spTree>
    <p:extLst>
      <p:ext uri="{BB962C8B-B14F-4D97-AF65-F5344CB8AC3E}">
        <p14:creationId xmlns:p14="http://schemas.microsoft.com/office/powerpoint/2010/main" val="1312742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15B3-50BF-4E59-A3BD-CAFD21109188}"/>
              </a:ext>
            </a:extLst>
          </p:cNvPr>
          <p:cNvSpPr>
            <a:spLocks noGrp="1"/>
          </p:cNvSpPr>
          <p:nvPr>
            <p:ph type="title"/>
          </p:nvPr>
        </p:nvSpPr>
        <p:spPr>
          <a:xfrm>
            <a:off x="0" y="1"/>
            <a:ext cx="12192000" cy="1690688"/>
          </a:xfrm>
          <a:blipFill dpi="0" rotWithShape="1">
            <a:blip r:embed="rId3"/>
            <a:srcRect/>
            <a:stretch>
              <a:fillRect t="-70000" b="-70000"/>
            </a:stretch>
          </a:blipFill>
        </p:spPr>
        <p:txBody>
          <a:bodyPr lIns="731520" rIns="182880">
            <a:normAutofit/>
          </a:bodyPr>
          <a:lstStyle/>
          <a:p>
            <a:endParaRPr lang="en-US" sz="6000" b="1" dirty="0">
              <a:solidFill>
                <a:schemeClr val="bg1"/>
              </a:solidFill>
              <a:latin typeface="Calibri" panose="020F0502020204030204" pitchFamily="34" charset="0"/>
              <a:cs typeface="Calibri" panose="020F0502020204030204" pitchFamily="34" charset="0"/>
            </a:endParaRPr>
          </a:p>
        </p:txBody>
      </p:sp>
      <p:pic>
        <p:nvPicPr>
          <p:cNvPr id="4" name="Picture 3" descr="Text&#10;&#10;Description automatically generated">
            <a:extLst>
              <a:ext uri="{FF2B5EF4-FFF2-40B4-BE49-F238E27FC236}">
                <a16:creationId xmlns:a16="http://schemas.microsoft.com/office/drawing/2014/main" id="{BE92F808-DAAC-45B6-8BA5-F86DCC31AA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5" name="Straight Connector 4">
            <a:extLst>
              <a:ext uri="{FF2B5EF4-FFF2-40B4-BE49-F238E27FC236}">
                <a16:creationId xmlns:a16="http://schemas.microsoft.com/office/drawing/2014/main" id="{C2A30A2A-1451-4153-BC8F-49FFEE5C9749}"/>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4D2A9DB-5521-9E0E-8EFF-FBAFF83D972E}"/>
              </a:ext>
            </a:extLst>
          </p:cNvPr>
          <p:cNvPicPr>
            <a:picLocks noChangeAspect="1"/>
          </p:cNvPicPr>
          <p:nvPr/>
        </p:nvPicPr>
        <p:blipFill rotWithShape="1">
          <a:blip r:embed="rId5"/>
          <a:srcRect t="13888" b="4900"/>
          <a:stretch/>
        </p:blipFill>
        <p:spPr>
          <a:xfrm>
            <a:off x="20" y="1282"/>
            <a:ext cx="12191980" cy="6856718"/>
          </a:xfrm>
          <a:prstGeom prst="rect">
            <a:avLst/>
          </a:prstGeom>
        </p:spPr>
      </p:pic>
    </p:spTree>
    <p:extLst>
      <p:ext uri="{BB962C8B-B14F-4D97-AF65-F5344CB8AC3E}">
        <p14:creationId xmlns:p14="http://schemas.microsoft.com/office/powerpoint/2010/main" val="650891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lstStyle/>
          <a:p>
            <a:r>
              <a:t>Primary and Secondary Syphilis — Rates of Reported Cases by Race/Hispanic Ethnicity and Sex, United States, 2022</a:t>
            </a:r>
          </a:p>
        </p:txBody>
      </p:sp>
      <p:pic>
        <p:nvPicPr>
          <p:cNvPr id="3" name="Picture 1" descr="Bar graph showing rates of reported primary and secondary syphilis cases by race and Hispanic ethnicity and sex in the United States in 2022."/>
          <p:cNvPicPr>
            <a:picLocks noGrp="1" noChangeAspect="1"/>
          </p:cNvPicPr>
          <p:nvPr/>
        </p:nvPicPr>
        <p:blipFill>
          <a:blip r:embed="rId3"/>
          <a:stretch>
            <a:fillRect/>
          </a:stretch>
        </p:blipFill>
        <p:spPr bwMode="auto">
          <a:xfrm>
            <a:off x="2099734" y="1286934"/>
            <a:ext cx="7992533" cy="4284133"/>
          </a:xfrm>
          <a:prstGeom prst="rect">
            <a:avLst/>
          </a:prstGeom>
          <a:noFill/>
          <a:ln w="9525">
            <a:noFill/>
            <a:headEnd/>
            <a:tailEnd/>
          </a:ln>
        </p:spPr>
      </p:pic>
      <p:sp>
        <p:nvSpPr>
          <p:cNvPr id="4" name="Content Placeholder 3"/>
          <p:cNvSpPr>
            <a:spLocks noGrp="1"/>
          </p:cNvSpPr>
          <p:nvPr>
            <p:ph sz="half" idx="2"/>
          </p:nvPr>
        </p:nvSpPr>
        <p:spPr>
          <a:xfrm>
            <a:off x="1828800" y="5692532"/>
            <a:ext cx="8534400" cy="858099"/>
          </a:xfrm>
        </p:spPr>
        <p:txBody>
          <a:bodyPr>
            <a:normAutofit fontScale="92500" lnSpcReduction="20000"/>
          </a:bodyPr>
          <a:lstStyle/>
          <a:p>
            <a:r>
              <a:rPr dirty="0"/>
              <a:t>* Per 100,000</a:t>
            </a:r>
          </a:p>
          <a:p>
            <a:r>
              <a:rPr b="1" dirty="0"/>
              <a:t>ACRONYMS:</a:t>
            </a:r>
            <a:r>
              <a:rPr dirty="0"/>
              <a:t> AI/AN = American Indian or Alaska Native; Black/AA = Black or African American; NH/PI = Native Hawaiian or other Pacific Islander</a:t>
            </a:r>
          </a:p>
          <a:p>
            <a:r>
              <a:rPr b="1" dirty="0"/>
              <a:t>NOTE:</a:t>
            </a:r>
            <a:r>
              <a:rPr dirty="0"/>
              <a:t> Total includes all cases including those with unknown race/Hispanic ethnicity.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3BBC57-FFE2-4DB2-BDEE-865610E8949B}"/>
              </a:ext>
            </a:extLst>
          </p:cNvPr>
          <p:cNvSpPr txBox="1">
            <a:spLocks/>
          </p:cNvSpPr>
          <p:nvPr/>
        </p:nvSpPr>
        <p:spPr>
          <a:xfrm>
            <a:off x="0" y="0"/>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Express STI Testing</a:t>
            </a:r>
          </a:p>
        </p:txBody>
      </p:sp>
      <p:pic>
        <p:nvPicPr>
          <p:cNvPr id="5" name="Picture 4" descr="Text&#10;&#10;Description automatically generated">
            <a:extLst>
              <a:ext uri="{FF2B5EF4-FFF2-40B4-BE49-F238E27FC236}">
                <a16:creationId xmlns:a16="http://schemas.microsoft.com/office/drawing/2014/main" id="{EFC6686F-7DB1-440A-AE6D-7BE1C6E4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pic>
        <p:nvPicPr>
          <p:cNvPr id="2050" name="Picture 2">
            <a:extLst>
              <a:ext uri="{FF2B5EF4-FFF2-40B4-BE49-F238E27FC236}">
                <a16:creationId xmlns:a16="http://schemas.microsoft.com/office/drawing/2014/main" id="{7B265917-2C01-FF1A-ADD7-209E01AC3C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578"/>
          <a:stretch/>
        </p:blipFill>
        <p:spPr bwMode="auto">
          <a:xfrm>
            <a:off x="500063" y="1786111"/>
            <a:ext cx="11492280" cy="494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a:extLst>
              <a:ext uri="{FF2B5EF4-FFF2-40B4-BE49-F238E27FC236}">
                <a16:creationId xmlns:a16="http://schemas.microsoft.com/office/drawing/2014/main" id="{98B09F8E-F6F5-2DFC-03FB-E219D97F89EA}"/>
              </a:ext>
            </a:extLst>
          </p:cNvPr>
          <p:cNvCxnSpPr>
            <a:cxnSpLocks/>
          </p:cNvCxnSpPr>
          <p:nvPr/>
        </p:nvCxnSpPr>
        <p:spPr>
          <a:xfrm>
            <a:off x="8280401" y="322576"/>
            <a:ext cx="0" cy="1045535"/>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132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ettyImages-486710522.jpg">
            <a:extLst>
              <a:ext uri="{FF2B5EF4-FFF2-40B4-BE49-F238E27FC236}">
                <a16:creationId xmlns:a16="http://schemas.microsoft.com/office/drawing/2014/main" id="{603580B3-5E66-4823-89D7-A3287E7527DB}"/>
              </a:ext>
            </a:extLst>
          </p:cNvPr>
          <p:cNvPicPr>
            <a:picLocks noChangeAspect="1"/>
          </p:cNvPicPr>
          <p:nvPr/>
        </p:nvPicPr>
        <p:blipFill>
          <a:blip r:embed="rId3"/>
          <a:stretch>
            <a:fillRect/>
          </a:stretch>
        </p:blipFill>
        <p:spPr>
          <a:xfrm>
            <a:off x="-514815" y="-824934"/>
            <a:ext cx="13221629" cy="9290287"/>
          </a:xfrm>
          <a:prstGeom prst="rect">
            <a:avLst/>
          </a:prstGeom>
        </p:spPr>
      </p:pic>
      <p:sp>
        <p:nvSpPr>
          <p:cNvPr id="3" name="Title 2">
            <a:extLst>
              <a:ext uri="{FF2B5EF4-FFF2-40B4-BE49-F238E27FC236}">
                <a16:creationId xmlns:a16="http://schemas.microsoft.com/office/drawing/2014/main" id="{B9D96A84-7035-4D0B-9EF8-94DAA9540329}"/>
              </a:ext>
            </a:extLst>
          </p:cNvPr>
          <p:cNvSpPr>
            <a:spLocks noGrp="1"/>
          </p:cNvSpPr>
          <p:nvPr>
            <p:ph type="title"/>
          </p:nvPr>
        </p:nvSpPr>
        <p:spPr/>
        <p:txBody>
          <a:bodyPr/>
          <a:lstStyle/>
          <a:p>
            <a:r>
              <a:rPr lang="en-US" sz="4800" dirty="0">
                <a:solidFill>
                  <a:schemeClr val="accent4">
                    <a:lumMod val="20000"/>
                    <a:lumOff val="80000"/>
                  </a:schemeClr>
                </a:solidFill>
              </a:rPr>
              <a:t>“The Great Pretender”</a:t>
            </a:r>
          </a:p>
        </p:txBody>
      </p:sp>
    </p:spTree>
    <p:extLst>
      <p:ext uri="{BB962C8B-B14F-4D97-AF65-F5344CB8AC3E}">
        <p14:creationId xmlns:p14="http://schemas.microsoft.com/office/powerpoint/2010/main" val="3986738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ettyImages-486710522.jpg">
            <a:extLst>
              <a:ext uri="{FF2B5EF4-FFF2-40B4-BE49-F238E27FC236}">
                <a16:creationId xmlns:a16="http://schemas.microsoft.com/office/drawing/2014/main" id="{603580B3-5E66-4823-89D7-A3287E7527DB}"/>
              </a:ext>
            </a:extLst>
          </p:cNvPr>
          <p:cNvPicPr>
            <a:picLocks noChangeAspect="1"/>
          </p:cNvPicPr>
          <p:nvPr/>
        </p:nvPicPr>
        <p:blipFill>
          <a:blip r:embed="rId3"/>
          <a:stretch>
            <a:fillRect/>
          </a:stretch>
        </p:blipFill>
        <p:spPr>
          <a:xfrm>
            <a:off x="-514815" y="-800550"/>
            <a:ext cx="13221629" cy="9290287"/>
          </a:xfrm>
          <a:prstGeom prst="rect">
            <a:avLst/>
          </a:prstGeom>
        </p:spPr>
      </p:pic>
      <p:sp>
        <p:nvSpPr>
          <p:cNvPr id="3" name="Title 2">
            <a:extLst>
              <a:ext uri="{FF2B5EF4-FFF2-40B4-BE49-F238E27FC236}">
                <a16:creationId xmlns:a16="http://schemas.microsoft.com/office/drawing/2014/main" id="{B9D96A84-7035-4D0B-9EF8-94DAA9540329}"/>
              </a:ext>
            </a:extLst>
          </p:cNvPr>
          <p:cNvSpPr>
            <a:spLocks noGrp="1"/>
          </p:cNvSpPr>
          <p:nvPr>
            <p:ph type="title"/>
          </p:nvPr>
        </p:nvSpPr>
        <p:spPr/>
        <p:txBody>
          <a:bodyPr/>
          <a:lstStyle/>
          <a:p>
            <a:r>
              <a:rPr lang="en-US" sz="4800" dirty="0">
                <a:solidFill>
                  <a:schemeClr val="accent4">
                    <a:lumMod val="20000"/>
                    <a:lumOff val="80000"/>
                  </a:schemeClr>
                </a:solidFill>
              </a:rPr>
              <a:t>Clinical stages</a:t>
            </a:r>
          </a:p>
        </p:txBody>
      </p:sp>
      <p:sp>
        <p:nvSpPr>
          <p:cNvPr id="6" name="Rectangle 5">
            <a:extLst>
              <a:ext uri="{FF2B5EF4-FFF2-40B4-BE49-F238E27FC236}">
                <a16:creationId xmlns:a16="http://schemas.microsoft.com/office/drawing/2014/main" id="{CC8CD75E-8050-4EE9-AC0F-CF7B04F4FB64}"/>
              </a:ext>
            </a:extLst>
          </p:cNvPr>
          <p:cNvSpPr/>
          <p:nvPr/>
        </p:nvSpPr>
        <p:spPr>
          <a:xfrm>
            <a:off x="-1186617" y="1539010"/>
            <a:ext cx="15225824" cy="4455585"/>
          </a:xfrm>
          <a:prstGeom prst="rect">
            <a:avLst/>
          </a:prstGeom>
          <a:solidFill>
            <a:schemeClr val="accent4">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2800" b="1" i="0" u="none" strike="noStrike" kern="1200" cap="none" spc="0" normalizeH="0" baseline="0" noProof="0" dirty="0">
                <a:ln>
                  <a:noFill/>
                </a:ln>
                <a:solidFill>
                  <a:srgbClr val="00666E"/>
                </a:solidFill>
                <a:effectLst/>
                <a:uLnTx/>
                <a:uFillTx/>
                <a:latin typeface="Calibri" panose="020F0502020204030204"/>
                <a:ea typeface="+mn-ea"/>
                <a:cs typeface="+mn-cs"/>
              </a:rPr>
              <a:t>Syphilis goes through several stages.</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altLang="en-US" sz="2800" b="1" i="0" u="none" strike="noStrike" kern="1200" cap="none" spc="0" normalizeH="0" baseline="0" noProof="0" dirty="0">
              <a:ln>
                <a:noFill/>
              </a:ln>
              <a:solidFill>
                <a:srgbClr val="00666E"/>
              </a:solidFill>
              <a:effectLst/>
              <a:uLnTx/>
              <a:uFillTx/>
              <a:latin typeface="Calibri" panose="020F0502020204030204"/>
              <a:ea typeface="+mn-ea"/>
              <a:cs typeface="+mn-cs"/>
            </a:endParaRP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2800" b="1" i="0" u="none" strike="noStrike" kern="1200" cap="none" spc="0" normalizeH="0" baseline="0" noProof="0" dirty="0">
                <a:ln>
                  <a:noFill/>
                </a:ln>
                <a:solidFill>
                  <a:srgbClr val="00666E"/>
                </a:solidFill>
                <a:effectLst/>
                <a:uLnTx/>
                <a:uFillTx/>
                <a:latin typeface="Calibri" panose="020F0502020204030204"/>
                <a:ea typeface="+mn-ea"/>
                <a:cs typeface="+mn-cs"/>
              </a:rPr>
              <a:t>Stages start with primary, then may not progress linearly.</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altLang="en-US" sz="2800" b="1" i="0" u="none" strike="noStrike" kern="1200" cap="none" spc="0" normalizeH="0" baseline="0" noProof="0" dirty="0">
              <a:ln>
                <a:noFill/>
              </a:ln>
              <a:solidFill>
                <a:srgbClr val="00666E"/>
              </a:solidFill>
              <a:effectLst/>
              <a:uLnTx/>
              <a:uFillTx/>
              <a:latin typeface="Calibri" panose="020F0502020204030204"/>
              <a:ea typeface="+mn-ea"/>
              <a:cs typeface="+mn-cs"/>
            </a:endParaRP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2800" b="1" i="0" u="none" strike="noStrike" kern="1200" cap="none" spc="0" normalizeH="0" baseline="0" noProof="0" dirty="0">
                <a:ln>
                  <a:noFill/>
                </a:ln>
                <a:solidFill>
                  <a:srgbClr val="00666E"/>
                </a:solidFill>
                <a:effectLst/>
                <a:uLnTx/>
                <a:uFillTx/>
                <a:latin typeface="Calibri" panose="020F0502020204030204"/>
                <a:ea typeface="+mn-ea"/>
                <a:cs typeface="+mn-cs"/>
              </a:rPr>
              <a:t>Characterized by episodes of active disease interrupted by periods of latency.</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altLang="en-US" sz="2800" b="1" i="0" u="none" strike="noStrike" kern="1200" cap="none" spc="0" normalizeH="0" baseline="0" noProof="0" dirty="0">
              <a:ln>
                <a:noFill/>
              </a:ln>
              <a:solidFill>
                <a:srgbClr val="00666E"/>
              </a:solidFill>
              <a:effectLst/>
              <a:uLnTx/>
              <a:uFillTx/>
              <a:latin typeface="Calibri" panose="020F0502020204030204"/>
              <a:ea typeface="+mn-ea"/>
              <a:cs typeface="+mn-cs"/>
            </a:endParaRP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2800" b="1" i="0" u="none" strike="noStrike" kern="1200" cap="none" spc="0" normalizeH="0" baseline="0" noProof="0" dirty="0">
                <a:ln>
                  <a:noFill/>
                </a:ln>
                <a:solidFill>
                  <a:srgbClr val="00666E"/>
                </a:solidFill>
                <a:effectLst/>
                <a:uLnTx/>
                <a:uFillTx/>
                <a:latin typeface="Calibri" panose="020F0502020204030204"/>
                <a:ea typeface="+mn-ea"/>
                <a:cs typeface="+mn-cs"/>
              </a:rPr>
              <a:t>Signs/symptoms and transmission risks vary by stage.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128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3810236" y="2691429"/>
            <a:ext cx="2042240" cy="1328469"/>
          </a:xfrm>
          <a:prstGeom prst="rect">
            <a:avLst/>
          </a:prstGeom>
          <a:solidFill>
            <a:srgbClr val="EEDDBC"/>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Rash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Mucocutaneous lesions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Lymphadenopathy</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Rectangle 11"/>
          <p:cNvSpPr/>
          <p:nvPr/>
        </p:nvSpPr>
        <p:spPr>
          <a:xfrm>
            <a:off x="3810236" y="2174679"/>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Secondary</a:t>
            </a:r>
          </a:p>
        </p:txBody>
      </p:sp>
      <p:sp>
        <p:nvSpPr>
          <p:cNvPr id="8" name="Rectangle 7"/>
          <p:cNvSpPr/>
          <p:nvPr/>
        </p:nvSpPr>
        <p:spPr>
          <a:xfrm>
            <a:off x="1531380" y="2691428"/>
            <a:ext cx="2030764" cy="1328468"/>
          </a:xfrm>
          <a:prstGeom prst="rect">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Painless ulcer or chancre</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1531380" y="2174679"/>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Primary</a:t>
            </a:r>
          </a:p>
        </p:txBody>
      </p:sp>
      <p:sp>
        <p:nvSpPr>
          <p:cNvPr id="10" name="TextBox 9">
            <a:extLst>
              <a:ext uri="{FF2B5EF4-FFF2-40B4-BE49-F238E27FC236}">
                <a16:creationId xmlns:a16="http://schemas.microsoft.com/office/drawing/2014/main" id="{3E710F0C-BC62-4DDD-B7BB-4C385C71949A}"/>
              </a:ext>
            </a:extLst>
          </p:cNvPr>
          <p:cNvSpPr txBox="1"/>
          <p:nvPr/>
        </p:nvSpPr>
        <p:spPr>
          <a:xfrm>
            <a:off x="6096000" y="2676047"/>
            <a:ext cx="2042240" cy="616521"/>
          </a:xfrm>
          <a:prstGeom prst="rect">
            <a:avLst/>
          </a:prstGeom>
          <a:solidFill>
            <a:srgbClr val="E6CD9A"/>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NO SYMPTOMS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673C96CD-345B-4C47-BFAD-8EDFDEA89E1A}"/>
              </a:ext>
            </a:extLst>
          </p:cNvPr>
          <p:cNvSpPr/>
          <p:nvPr/>
        </p:nvSpPr>
        <p:spPr>
          <a:xfrm>
            <a:off x="6096000" y="2163918"/>
            <a:ext cx="2042240"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Latent</a:t>
            </a:r>
          </a:p>
        </p:txBody>
      </p:sp>
      <p:sp>
        <p:nvSpPr>
          <p:cNvPr id="2" name="Title 1">
            <a:extLst>
              <a:ext uri="{FF2B5EF4-FFF2-40B4-BE49-F238E27FC236}">
                <a16:creationId xmlns:a16="http://schemas.microsoft.com/office/drawing/2014/main" id="{1EABE005-D7B3-1C37-7D2F-7D7F061180C8}"/>
              </a:ext>
            </a:extLst>
          </p:cNvPr>
          <p:cNvSpPr txBox="1">
            <a:spLocks/>
          </p:cNvSpPr>
          <p:nvPr/>
        </p:nvSpPr>
        <p:spPr>
          <a:xfrm>
            <a:off x="0" y="-115552"/>
            <a:ext cx="12192000" cy="1690688"/>
          </a:xfrm>
          <a:prstGeom prst="rect">
            <a:avLst/>
          </a:prstGeom>
          <a:blipFill dpi="0" rotWithShape="1">
            <a:blip r:embed="rId3"/>
            <a:srcRect/>
            <a:stretch>
              <a:fillRect t="-70000" b="-70000"/>
            </a:stretch>
          </a:blipFill>
        </p:spPr>
        <p:txBody>
          <a:bodyPr vert="horz" lIns="731520" tIns="45720" rIns="18288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B5C5D2">
                    <a:lumMod val="20000"/>
                    <a:lumOff val="80000"/>
                  </a:srgbClr>
                </a:solidFill>
                <a:effectLst/>
                <a:uLnTx/>
                <a:uFillTx/>
                <a:latin typeface="Calibri" panose="020F0502020204030204" pitchFamily="34" charset="0"/>
                <a:ea typeface="Calibri" panose="020F0502020204030204" pitchFamily="34" charset="0"/>
                <a:cs typeface="Calibri" panose="020F0502020204030204" pitchFamily="34" charset="0"/>
              </a:rPr>
              <a:t>Clinical Stages</a:t>
            </a:r>
          </a:p>
        </p:txBody>
      </p:sp>
      <p:pic>
        <p:nvPicPr>
          <p:cNvPr id="3" name="Picture 2" descr="Text&#10;&#10;Description automatically generated">
            <a:extLst>
              <a:ext uri="{FF2B5EF4-FFF2-40B4-BE49-F238E27FC236}">
                <a16:creationId xmlns:a16="http://schemas.microsoft.com/office/drawing/2014/main" id="{9A02F185-37CF-E28C-D353-9F680D5494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0594" y="473230"/>
            <a:ext cx="3241749" cy="744228"/>
          </a:xfrm>
          <a:prstGeom prst="rect">
            <a:avLst/>
          </a:prstGeom>
        </p:spPr>
      </p:pic>
      <p:cxnSp>
        <p:nvCxnSpPr>
          <p:cNvPr id="4" name="Straight Connector 3">
            <a:extLst>
              <a:ext uri="{FF2B5EF4-FFF2-40B4-BE49-F238E27FC236}">
                <a16:creationId xmlns:a16="http://schemas.microsoft.com/office/drawing/2014/main" id="{95026B75-515F-E5C3-76C6-604F9DA79529}"/>
              </a:ext>
            </a:extLst>
          </p:cNvPr>
          <p:cNvCxnSpPr>
            <a:cxnSpLocks/>
          </p:cNvCxnSpPr>
          <p:nvPr/>
        </p:nvCxnSpPr>
        <p:spPr>
          <a:xfrm>
            <a:off x="8556848" y="280046"/>
            <a:ext cx="0" cy="1045535"/>
          </a:xfrm>
          <a:prstGeom prst="line">
            <a:avLst/>
          </a:prstGeom>
          <a:ln>
            <a:solidFill>
              <a:schemeClr val="accent4">
                <a:lumMod val="20000"/>
                <a:lumOff val="80000"/>
              </a:schemeClr>
            </a:solidFill>
          </a:ln>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BBC4C0D-03D2-4246-0FC2-22A2FEDCE216}"/>
              </a:ext>
            </a:extLst>
          </p:cNvPr>
          <p:cNvSpPr/>
          <p:nvPr/>
        </p:nvSpPr>
        <p:spPr>
          <a:xfrm>
            <a:off x="8381764" y="2174679"/>
            <a:ext cx="2030764" cy="516751"/>
          </a:xfrm>
          <a:prstGeom prst="rect">
            <a:avLst/>
          </a:prstGeom>
          <a:solidFill>
            <a:srgbClr val="00788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Tertiary</a:t>
            </a:r>
          </a:p>
        </p:txBody>
      </p:sp>
      <p:sp>
        <p:nvSpPr>
          <p:cNvPr id="6" name="TextBox 5">
            <a:extLst>
              <a:ext uri="{FF2B5EF4-FFF2-40B4-BE49-F238E27FC236}">
                <a16:creationId xmlns:a16="http://schemas.microsoft.com/office/drawing/2014/main" id="{CC2A3130-8F82-CE0F-3C18-690F55EFEBF0}"/>
              </a:ext>
            </a:extLst>
          </p:cNvPr>
          <p:cNvSpPr txBox="1"/>
          <p:nvPr/>
        </p:nvSpPr>
        <p:spPr>
          <a:xfrm>
            <a:off x="8381764" y="2691427"/>
            <a:ext cx="2030764" cy="1146578"/>
          </a:xfrm>
          <a:prstGeom prst="rect">
            <a:avLst/>
          </a:prstGeom>
          <a:solidFill>
            <a:srgbClr val="EBCD79"/>
          </a:solidFill>
          <a:ln w="25400">
            <a:solidFill>
              <a:srgbClr val="00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Cardiovascular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Gumma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lesions (skeletal, mucosal, ophthalmic)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2D947AD2-1A90-F27E-BBF3-8949ECD8D0C0}"/>
              </a:ext>
            </a:extLst>
          </p:cNvPr>
          <p:cNvSpPr txBox="1"/>
          <p:nvPr/>
        </p:nvSpPr>
        <p:spPr>
          <a:xfrm>
            <a:off x="1394921" y="6119506"/>
            <a:ext cx="9402157"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n-ea"/>
                <a:cs typeface="+mn-cs"/>
              </a:rPr>
              <a:t>Neurosyphilis can occur at </a:t>
            </a:r>
            <a:r>
              <a:rPr kumimoji="0" lang="en-US" sz="3100" b="1" i="0" u="sng" strike="noStrike" kern="1200" cap="none" spc="0" normalizeH="0" baseline="0" noProof="0" dirty="0">
                <a:ln>
                  <a:noFill/>
                </a:ln>
                <a:solidFill>
                  <a:schemeClr val="accent1">
                    <a:lumMod val="75000"/>
                  </a:schemeClr>
                </a:solidFill>
                <a:effectLst/>
                <a:uLnTx/>
                <a:uFillTx/>
                <a:latin typeface="Calibri" panose="020F0502020204030204" pitchFamily="34" charset="0"/>
                <a:ea typeface="+mn-ea"/>
                <a:cs typeface="+mn-cs"/>
              </a:rPr>
              <a:t>any</a:t>
            </a:r>
            <a:r>
              <a:rPr kumimoji="0" lang="en-US" sz="31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n-ea"/>
                <a:cs typeface="+mn-cs"/>
              </a:rPr>
              <a:t> stage.</a:t>
            </a:r>
          </a:p>
        </p:txBody>
      </p:sp>
      <p:sp>
        <p:nvSpPr>
          <p:cNvPr id="14" name="TextBox 13">
            <a:extLst>
              <a:ext uri="{FF2B5EF4-FFF2-40B4-BE49-F238E27FC236}">
                <a16:creationId xmlns:a16="http://schemas.microsoft.com/office/drawing/2014/main" id="{BF159605-0F7F-9D05-457A-1F0CBBDD9211}"/>
              </a:ext>
            </a:extLst>
          </p:cNvPr>
          <p:cNvSpPr txBox="1"/>
          <p:nvPr/>
        </p:nvSpPr>
        <p:spPr>
          <a:xfrm>
            <a:off x="1531380" y="4019896"/>
            <a:ext cx="2042240"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10-90 days after infection</a:t>
            </a:r>
          </a:p>
          <a:p>
            <a:pPr marL="285750" indent="-285750">
              <a:buFont typeface="Arial" panose="020B0604020202020204" pitchFamily="34" charset="0"/>
              <a:buChar char="•"/>
            </a:pPr>
            <a:r>
              <a:rPr lang="en-US" sz="1600" dirty="0"/>
              <a:t>Patient may never be aware</a:t>
            </a:r>
          </a:p>
        </p:txBody>
      </p:sp>
      <p:sp>
        <p:nvSpPr>
          <p:cNvPr id="15" name="TextBox 14">
            <a:extLst>
              <a:ext uri="{FF2B5EF4-FFF2-40B4-BE49-F238E27FC236}">
                <a16:creationId xmlns:a16="http://schemas.microsoft.com/office/drawing/2014/main" id="{202A2105-E60F-E3DC-81C0-761B08E222A3}"/>
              </a:ext>
            </a:extLst>
          </p:cNvPr>
          <p:cNvSpPr txBox="1"/>
          <p:nvPr/>
        </p:nvSpPr>
        <p:spPr>
          <a:xfrm>
            <a:off x="3837302" y="4019896"/>
            <a:ext cx="204224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Usually occurs 3 to 6 weeks after primary syphilis</a:t>
            </a:r>
          </a:p>
          <a:p>
            <a:pPr marL="285750" indent="-285750">
              <a:buFont typeface="Arial" panose="020B0604020202020204" pitchFamily="34" charset="0"/>
              <a:buChar char="•"/>
            </a:pPr>
            <a:r>
              <a:rPr lang="en-US" sz="1600" dirty="0"/>
              <a:t>Patients may only have one subtle skin change</a:t>
            </a:r>
          </a:p>
        </p:txBody>
      </p:sp>
      <p:sp>
        <p:nvSpPr>
          <p:cNvPr id="17" name="TextBox 16">
            <a:extLst>
              <a:ext uri="{FF2B5EF4-FFF2-40B4-BE49-F238E27FC236}">
                <a16:creationId xmlns:a16="http://schemas.microsoft.com/office/drawing/2014/main" id="{9DDF8386-3B4D-0533-F9BC-8116FFA0CD2B}"/>
              </a:ext>
            </a:extLst>
          </p:cNvPr>
          <p:cNvSpPr txBox="1"/>
          <p:nvPr/>
        </p:nvSpPr>
        <p:spPr>
          <a:xfrm>
            <a:off x="1002432" y="1598829"/>
            <a:ext cx="5142375" cy="461665"/>
          </a:xfrm>
          <a:prstGeom prst="rect">
            <a:avLst/>
          </a:prstGeom>
          <a:noFill/>
        </p:spPr>
        <p:txBody>
          <a:bodyPr wrap="square" rtlCol="0">
            <a:spAutoFit/>
          </a:bodyPr>
          <a:lstStyle/>
          <a:p>
            <a:pPr algn="ctr"/>
            <a:r>
              <a:rPr lang="en-US" sz="2400" b="1" dirty="0">
                <a:solidFill>
                  <a:srgbClr val="FF0000"/>
                </a:solidFill>
              </a:rPr>
              <a:t>Symptoms go away even if untreated!</a:t>
            </a:r>
          </a:p>
        </p:txBody>
      </p:sp>
    </p:spTree>
    <p:extLst>
      <p:ext uri="{BB962C8B-B14F-4D97-AF65-F5344CB8AC3E}">
        <p14:creationId xmlns:p14="http://schemas.microsoft.com/office/powerpoint/2010/main" val="22792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NativeDATA">
      <a:dk1>
        <a:sysClr val="windowText" lastClr="000000"/>
      </a:dk1>
      <a:lt1>
        <a:sysClr val="window" lastClr="FFFFFF"/>
      </a:lt1>
      <a:dk2>
        <a:srgbClr val="44546A"/>
      </a:dk2>
      <a:lt2>
        <a:srgbClr val="E7E6E6"/>
      </a:lt2>
      <a:accent1>
        <a:srgbClr val="21AFB3"/>
      </a:accent1>
      <a:accent2>
        <a:srgbClr val="7C1C5B"/>
      </a:accent2>
      <a:accent3>
        <a:srgbClr val="B29A3A"/>
      </a:accent3>
      <a:accent4>
        <a:srgbClr val="DE499A"/>
      </a:accent4>
      <a:accent5>
        <a:srgbClr val="0C5963"/>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ativeDATA">
      <a:dk1>
        <a:sysClr val="windowText" lastClr="000000"/>
      </a:dk1>
      <a:lt1>
        <a:sysClr val="window" lastClr="FFFFFF"/>
      </a:lt1>
      <a:dk2>
        <a:srgbClr val="44546A"/>
      </a:dk2>
      <a:lt2>
        <a:srgbClr val="E7E6E6"/>
      </a:lt2>
      <a:accent1>
        <a:srgbClr val="21AFB3"/>
      </a:accent1>
      <a:accent2>
        <a:srgbClr val="7C1C5B"/>
      </a:accent2>
      <a:accent3>
        <a:srgbClr val="B29A3A"/>
      </a:accent3>
      <a:accent4>
        <a:srgbClr val="DE499A"/>
      </a:accent4>
      <a:accent5>
        <a:srgbClr val="0C5963"/>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philis Presentation_AH_11.2.2023_Muckleshoot" id="{061D6434-A51C-42C3-A50C-335B9A62F9B2}" vid="{34EF53D3-4DA9-4749-AD5D-E4F979988748}"/>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yphilis Presentation_AH_11.2.2023_Muckleshoot" id="{061D6434-A51C-42C3-A50C-335B9A62F9B2}" vid="{B57B0FED-B5E4-4C90-B0EE-367334F42499}"/>
    </a:ext>
  </a:extLst>
</a:theme>
</file>

<file path=ppt/theme/theme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22711</TotalTime>
  <Words>5899</Words>
  <Application>Microsoft Office PowerPoint</Application>
  <PresentationFormat>Widescreen</PresentationFormat>
  <Paragraphs>720</Paragraphs>
  <Slides>60</Slides>
  <Notes>60</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60</vt:i4>
      </vt:variant>
    </vt:vector>
  </HeadingPairs>
  <TitlesOfParts>
    <vt:vector size="83" baseType="lpstr">
      <vt:lpstr>Aptos</vt:lpstr>
      <vt:lpstr>Arial</vt:lpstr>
      <vt:lpstr>Avenir Next LT Pro</vt:lpstr>
      <vt:lpstr>Avenir Next LT Pro Demi</vt:lpstr>
      <vt:lpstr>AvenirNext LT Pro Regular</vt:lpstr>
      <vt:lpstr>Calibri</vt:lpstr>
      <vt:lpstr>Calibri Light</vt:lpstr>
      <vt:lpstr>Courier New</vt:lpstr>
      <vt:lpstr>Helvetica 55 Roman</vt:lpstr>
      <vt:lpstr>Helvetica Neue</vt:lpstr>
      <vt:lpstr>Lato</vt:lpstr>
      <vt:lpstr>Myriad Web Pro</vt:lpstr>
      <vt:lpstr>nyt-imperial</vt:lpstr>
      <vt:lpstr>Open Sans</vt:lpstr>
      <vt:lpstr>Segoe UI</vt:lpstr>
      <vt:lpstr>Tahoma</vt:lpstr>
      <vt:lpstr>Times New Roman</vt:lpstr>
      <vt:lpstr>Wingdings</vt:lpstr>
      <vt:lpstr>Office Theme</vt:lpstr>
      <vt:lpstr>1_Office Theme</vt:lpstr>
      <vt:lpstr>3_Office Theme</vt:lpstr>
      <vt:lpstr>1_Default Theme</vt:lpstr>
      <vt:lpstr>Retrospect</vt:lpstr>
      <vt:lpstr>Addressing the Syndemic: Comprehensive Syndemic Facility Assessments (with a bonus syphilis overview)</vt:lpstr>
      <vt:lpstr>Background</vt:lpstr>
      <vt:lpstr>Syphilis epidemiology is changing</vt:lpstr>
      <vt:lpstr>Primary and Secondary Syphilis — Rates of Reported Cases by Race/Hispanic Ethnicity, United States, 2018–2022</vt:lpstr>
      <vt:lpstr>PowerPoint Presentation</vt:lpstr>
      <vt:lpstr>Primary and Secondary Syphilis — Rates of Reported Cases by Race/Hispanic Ethnicity and Sex, United States, 2022</vt:lpstr>
      <vt:lpstr>“The Great Pretender”</vt:lpstr>
      <vt:lpstr>Clinical stages</vt:lpstr>
      <vt:lpstr>PowerPoint Presentation</vt:lpstr>
      <vt:lpstr>PowerPoint Presentation</vt:lpstr>
      <vt:lpstr>Congenital syphilis (CS)</vt:lpstr>
      <vt:lpstr>PowerPoint Presentation</vt:lpstr>
      <vt:lpstr>PowerPoint Presentation</vt:lpstr>
      <vt:lpstr>Vertical transmission is highest with early stages of maternal syphilis, specifically secondary syphilis.</vt:lpstr>
      <vt:lpstr>PowerPoint Presentation</vt:lpstr>
      <vt:lpstr>PowerPoint Presentation</vt:lpstr>
      <vt:lpstr>Congenital Syphilis — Rates of Reported Cases by Year of Birth, Race/Hispanic Ethnicity of Mother, United States, 2018–2022</vt:lpstr>
      <vt:lpstr>PowerPoint Presentation</vt:lpstr>
      <vt:lpstr>Congenital Syphilis — Reported Cases by Vital Status and Clinical Signs and Symptoms* of Infection, United States, 2018–2022</vt:lpstr>
      <vt:lpstr>PowerPoint Presentation</vt:lpstr>
      <vt:lpstr>PowerPoint Presentation</vt:lpstr>
      <vt:lpstr>PowerPoint Presentation</vt:lpstr>
      <vt:lpstr>PowerPoint Presentation</vt:lpstr>
      <vt:lpstr>Case Question</vt:lpstr>
      <vt:lpstr>Case Question</vt:lpstr>
      <vt:lpstr>Treatment</vt:lpstr>
      <vt:lpstr>PowerPoint Presentation</vt:lpstr>
      <vt:lpstr>PowerPoint Presentation</vt:lpstr>
      <vt:lpstr>PowerPoint Presentation</vt:lpstr>
      <vt:lpstr>IHS CMO Tribal Leader  Letter on Syphilis</vt:lpstr>
      <vt:lpstr>IHS CMO Tribal Leader  Letter on Syphilis</vt:lpstr>
      <vt:lpstr>IHS CMO Tribal Leader  Letter on Syphilis</vt:lpstr>
      <vt:lpstr>IHS CMO Tribal Leader  Letter on Syphilis</vt:lpstr>
      <vt:lpstr>PowerPoint Presentation</vt:lpstr>
      <vt:lpstr>HHS Tribal Leader Consultation  on Syphilis &amp; Congenital Syphilis</vt:lpstr>
      <vt:lpstr>Facility Assessments</vt:lpstr>
      <vt:lpstr>PowerPoint Presentation</vt:lpstr>
      <vt:lpstr>Provider Training</vt:lpstr>
      <vt:lpstr>Facility Assessments: Who we Interviewed</vt:lpstr>
      <vt:lpstr>Facility Assessments: Who we Interviewed</vt:lpstr>
      <vt:lpstr>Facility Assessments: Who we Interviewed</vt:lpstr>
      <vt:lpstr>Facility Assessments: Who we Interviewed</vt:lpstr>
      <vt:lpstr>Facility Assessments: Data Collected—Lab</vt:lpstr>
      <vt:lpstr>Facility Assessments: Data Collected—Pharmacy</vt:lpstr>
      <vt:lpstr>Facility Assessments: Data Collected—Public Health</vt:lpstr>
      <vt:lpstr>Facility Assessments: Data Collected—Physicians</vt:lpstr>
      <vt:lpstr>Initial Findings</vt:lpstr>
      <vt:lpstr>Feedback from Clinics</vt:lpstr>
      <vt:lpstr>Best Practices: Strengths</vt:lpstr>
      <vt:lpstr>Areas of Growth</vt:lpstr>
      <vt:lpstr>Follow-Up &amp; Key Takeaways</vt:lpstr>
      <vt:lpstr>How to Get Involved</vt:lpstr>
      <vt:lpstr>Outbreak Response and Best Practices</vt:lpstr>
      <vt:lpstr>PowerPoint Presentation</vt:lpstr>
      <vt:lpstr>PowerPoint Presentation</vt:lpstr>
      <vt:lpstr>PowerPoint Presentation</vt:lpstr>
      <vt:lpstr>Acknowledgements</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Data for  AI/AN Public Health</dc:title>
  <dc:creator>Sean Simpson</dc:creator>
  <cp:lastModifiedBy>Jessica Rienstra</cp:lastModifiedBy>
  <cp:revision>104</cp:revision>
  <dcterms:created xsi:type="dcterms:W3CDTF">2022-01-28T16:04:33Z</dcterms:created>
  <dcterms:modified xsi:type="dcterms:W3CDTF">2024-07-26T20:50:27Z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2023-05-11T18:58:22Z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e359c21f-1f90-463a-9abc-08d92256e5fa</vt:lpwstr>
  </property>
  <property fmtid="{D5CDD505-2E9C-101B-9397-08002B2CF9AE}" pid="8" name="MSIP_Label_7b94a7b8-f06c-4dfe-bdcc-9b548fd58c31_ContentBits">
    <vt:lpwstr>0</vt:lpwstr>
  </property>
</Properties>
</file>