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769" r:id="rId2"/>
    <p:sldMasterId id="2147485074" r:id="rId3"/>
  </p:sldMasterIdLst>
  <p:notesMasterIdLst>
    <p:notesMasterId r:id="rId26"/>
  </p:notesMasterIdLst>
  <p:sldIdLst>
    <p:sldId id="256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4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6E2DD-84CB-4D1E-81C6-DBDC2E7AF191}" v="1" dt="2024-09-19T13:06:52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Greenlee" userId="e7810260-1ef9-468a-9b4d-d0f820dc5c69" providerId="ADAL" clId="{6916E2DD-84CB-4D1E-81C6-DBDC2E7AF191}"/>
    <pc:docChg chg="custSel addSld delSld modSld sldOrd addMainMaster">
      <pc:chgData name="Carol Greenlee" userId="e7810260-1ef9-468a-9b4d-d0f820dc5c69" providerId="ADAL" clId="{6916E2DD-84CB-4D1E-81C6-DBDC2E7AF191}" dt="2024-09-19T13:08:01.681" v="760" actId="20577"/>
      <pc:docMkLst>
        <pc:docMk/>
      </pc:docMkLst>
      <pc:sldChg chg="modSp mod">
        <pc:chgData name="Carol Greenlee" userId="e7810260-1ef9-468a-9b4d-d0f820dc5c69" providerId="ADAL" clId="{6916E2DD-84CB-4D1E-81C6-DBDC2E7AF191}" dt="2024-09-19T13:08:01.681" v="760" actId="20577"/>
        <pc:sldMkLst>
          <pc:docMk/>
          <pc:sldMk cId="507661704" sldId="256"/>
        </pc:sldMkLst>
        <pc:spChg chg="mod">
          <ac:chgData name="Carol Greenlee" userId="e7810260-1ef9-468a-9b4d-d0f820dc5c69" providerId="ADAL" clId="{6916E2DD-84CB-4D1E-81C6-DBDC2E7AF191}" dt="2024-09-19T12:09:03.202" v="647" actId="255"/>
          <ac:spMkLst>
            <pc:docMk/>
            <pc:sldMk cId="507661704" sldId="256"/>
            <ac:spMk id="2" creationId="{49FFE05E-CA23-6869-A1A6-C99EE2614C4F}"/>
          </ac:spMkLst>
        </pc:spChg>
        <pc:spChg chg="mod">
          <ac:chgData name="Carol Greenlee" userId="e7810260-1ef9-468a-9b4d-d0f820dc5c69" providerId="ADAL" clId="{6916E2DD-84CB-4D1E-81C6-DBDC2E7AF191}" dt="2024-09-19T13:08:01.681" v="760" actId="20577"/>
          <ac:spMkLst>
            <pc:docMk/>
            <pc:sldMk cId="507661704" sldId="256"/>
            <ac:spMk id="3" creationId="{3186DF5C-2D91-8DD4-380B-B14D75821FB2}"/>
          </ac:spMkLst>
        </pc:spChg>
      </pc:sldChg>
      <pc:sldChg chg="add">
        <pc:chgData name="Carol Greenlee" userId="e7810260-1ef9-468a-9b4d-d0f820dc5c69" providerId="ADAL" clId="{6916E2DD-84CB-4D1E-81C6-DBDC2E7AF191}" dt="2024-09-19T11:50:08.059" v="1"/>
        <pc:sldMkLst>
          <pc:docMk/>
          <pc:sldMk cId="4265765611" sldId="257"/>
        </pc:sldMkLst>
      </pc:sldChg>
      <pc:sldChg chg="add">
        <pc:chgData name="Carol Greenlee" userId="e7810260-1ef9-468a-9b4d-d0f820dc5c69" providerId="ADAL" clId="{6916E2DD-84CB-4D1E-81C6-DBDC2E7AF191}" dt="2024-09-19T11:50:43.748" v="3"/>
        <pc:sldMkLst>
          <pc:docMk/>
          <pc:sldMk cId="2154335589" sldId="258"/>
        </pc:sldMkLst>
      </pc:sldChg>
      <pc:sldChg chg="add">
        <pc:chgData name="Carol Greenlee" userId="e7810260-1ef9-468a-9b4d-d0f820dc5c69" providerId="ADAL" clId="{6916E2DD-84CB-4D1E-81C6-DBDC2E7AF191}" dt="2024-09-19T11:50:47.456" v="5"/>
        <pc:sldMkLst>
          <pc:docMk/>
          <pc:sldMk cId="3441058461" sldId="259"/>
        </pc:sldMkLst>
      </pc:sldChg>
      <pc:sldChg chg="add">
        <pc:chgData name="Carol Greenlee" userId="e7810260-1ef9-468a-9b4d-d0f820dc5c69" providerId="ADAL" clId="{6916E2DD-84CB-4D1E-81C6-DBDC2E7AF191}" dt="2024-09-19T11:50:50.601" v="7"/>
        <pc:sldMkLst>
          <pc:docMk/>
          <pc:sldMk cId="1600202497" sldId="260"/>
        </pc:sldMkLst>
      </pc:sldChg>
      <pc:sldChg chg="add">
        <pc:chgData name="Carol Greenlee" userId="e7810260-1ef9-468a-9b4d-d0f820dc5c69" providerId="ADAL" clId="{6916E2DD-84CB-4D1E-81C6-DBDC2E7AF191}" dt="2024-09-19T11:50:58.640" v="9"/>
        <pc:sldMkLst>
          <pc:docMk/>
          <pc:sldMk cId="4013991310" sldId="261"/>
        </pc:sldMkLst>
      </pc:sldChg>
      <pc:sldChg chg="add">
        <pc:chgData name="Carol Greenlee" userId="e7810260-1ef9-468a-9b4d-d0f820dc5c69" providerId="ADAL" clId="{6916E2DD-84CB-4D1E-81C6-DBDC2E7AF191}" dt="2024-09-19T11:51:02.410" v="11"/>
        <pc:sldMkLst>
          <pc:docMk/>
          <pc:sldMk cId="2227525744" sldId="262"/>
        </pc:sldMkLst>
      </pc:sldChg>
      <pc:sldChg chg="add">
        <pc:chgData name="Carol Greenlee" userId="e7810260-1ef9-468a-9b4d-d0f820dc5c69" providerId="ADAL" clId="{6916E2DD-84CB-4D1E-81C6-DBDC2E7AF191}" dt="2024-09-19T11:51:06.172" v="13"/>
        <pc:sldMkLst>
          <pc:docMk/>
          <pc:sldMk cId="2441012931" sldId="263"/>
        </pc:sldMkLst>
      </pc:sldChg>
      <pc:sldChg chg="add">
        <pc:chgData name="Carol Greenlee" userId="e7810260-1ef9-468a-9b4d-d0f820dc5c69" providerId="ADAL" clId="{6916E2DD-84CB-4D1E-81C6-DBDC2E7AF191}" dt="2024-09-19T11:51:09.907" v="15"/>
        <pc:sldMkLst>
          <pc:docMk/>
          <pc:sldMk cId="3358097718" sldId="264"/>
        </pc:sldMkLst>
      </pc:sldChg>
      <pc:sldChg chg="add">
        <pc:chgData name="Carol Greenlee" userId="e7810260-1ef9-468a-9b4d-d0f820dc5c69" providerId="ADAL" clId="{6916E2DD-84CB-4D1E-81C6-DBDC2E7AF191}" dt="2024-09-19T11:51:13.608" v="17"/>
        <pc:sldMkLst>
          <pc:docMk/>
          <pc:sldMk cId="37532486" sldId="265"/>
        </pc:sldMkLst>
      </pc:sldChg>
      <pc:sldChg chg="add">
        <pc:chgData name="Carol Greenlee" userId="e7810260-1ef9-468a-9b4d-d0f820dc5c69" providerId="ADAL" clId="{6916E2DD-84CB-4D1E-81C6-DBDC2E7AF191}" dt="2024-09-19T11:51:16.535" v="19"/>
        <pc:sldMkLst>
          <pc:docMk/>
          <pc:sldMk cId="1504204716" sldId="266"/>
        </pc:sldMkLst>
      </pc:sldChg>
      <pc:sldChg chg="add">
        <pc:chgData name="Carol Greenlee" userId="e7810260-1ef9-468a-9b4d-d0f820dc5c69" providerId="ADAL" clId="{6916E2DD-84CB-4D1E-81C6-DBDC2E7AF191}" dt="2024-09-19T11:51:19.817" v="21"/>
        <pc:sldMkLst>
          <pc:docMk/>
          <pc:sldMk cId="2359904621" sldId="267"/>
        </pc:sldMkLst>
      </pc:sldChg>
      <pc:sldChg chg="add">
        <pc:chgData name="Carol Greenlee" userId="e7810260-1ef9-468a-9b4d-d0f820dc5c69" providerId="ADAL" clId="{6916E2DD-84CB-4D1E-81C6-DBDC2E7AF191}" dt="2024-09-19T11:51:25.037" v="23"/>
        <pc:sldMkLst>
          <pc:docMk/>
          <pc:sldMk cId="2740443374" sldId="268"/>
        </pc:sldMkLst>
      </pc:sldChg>
      <pc:sldChg chg="add">
        <pc:chgData name="Carol Greenlee" userId="e7810260-1ef9-468a-9b4d-d0f820dc5c69" providerId="ADAL" clId="{6916E2DD-84CB-4D1E-81C6-DBDC2E7AF191}" dt="2024-09-19T11:51:30.353" v="25"/>
        <pc:sldMkLst>
          <pc:docMk/>
          <pc:sldMk cId="614414083" sldId="269"/>
        </pc:sldMkLst>
      </pc:sldChg>
      <pc:sldChg chg="add">
        <pc:chgData name="Carol Greenlee" userId="e7810260-1ef9-468a-9b4d-d0f820dc5c69" providerId="ADAL" clId="{6916E2DD-84CB-4D1E-81C6-DBDC2E7AF191}" dt="2024-09-19T11:51:34.739" v="27"/>
        <pc:sldMkLst>
          <pc:docMk/>
          <pc:sldMk cId="1097339909" sldId="270"/>
        </pc:sldMkLst>
      </pc:sldChg>
      <pc:sldChg chg="add">
        <pc:chgData name="Carol Greenlee" userId="e7810260-1ef9-468a-9b4d-d0f820dc5c69" providerId="ADAL" clId="{6916E2DD-84CB-4D1E-81C6-DBDC2E7AF191}" dt="2024-09-19T11:51:39.286" v="29"/>
        <pc:sldMkLst>
          <pc:docMk/>
          <pc:sldMk cId="126528233" sldId="271"/>
        </pc:sldMkLst>
      </pc:sldChg>
      <pc:sldChg chg="add">
        <pc:chgData name="Carol Greenlee" userId="e7810260-1ef9-468a-9b4d-d0f820dc5c69" providerId="ADAL" clId="{6916E2DD-84CB-4D1E-81C6-DBDC2E7AF191}" dt="2024-09-19T11:51:43.780" v="31"/>
        <pc:sldMkLst>
          <pc:docMk/>
          <pc:sldMk cId="3344831971" sldId="272"/>
        </pc:sldMkLst>
      </pc:sldChg>
      <pc:sldChg chg="add del">
        <pc:chgData name="Carol Greenlee" userId="e7810260-1ef9-468a-9b4d-d0f820dc5c69" providerId="ADAL" clId="{6916E2DD-84CB-4D1E-81C6-DBDC2E7AF191}" dt="2024-09-19T13:02:58.816" v="666" actId="47"/>
        <pc:sldMkLst>
          <pc:docMk/>
          <pc:sldMk cId="1551139724" sldId="273"/>
        </pc:sldMkLst>
      </pc:sldChg>
      <pc:sldChg chg="add del">
        <pc:chgData name="Carol Greenlee" userId="e7810260-1ef9-468a-9b4d-d0f820dc5c69" providerId="ADAL" clId="{6916E2DD-84CB-4D1E-81C6-DBDC2E7AF191}" dt="2024-09-19T13:02:58.816" v="666" actId="47"/>
        <pc:sldMkLst>
          <pc:docMk/>
          <pc:sldMk cId="2414073890" sldId="274"/>
        </pc:sldMkLst>
      </pc:sldChg>
      <pc:sldChg chg="add del">
        <pc:chgData name="Carol Greenlee" userId="e7810260-1ef9-468a-9b4d-d0f820dc5c69" providerId="ADAL" clId="{6916E2DD-84CB-4D1E-81C6-DBDC2E7AF191}" dt="2024-09-19T13:02:58.816" v="666" actId="47"/>
        <pc:sldMkLst>
          <pc:docMk/>
          <pc:sldMk cId="3072546156" sldId="275"/>
        </pc:sldMkLst>
      </pc:sldChg>
      <pc:sldChg chg="add del">
        <pc:chgData name="Carol Greenlee" userId="e7810260-1ef9-468a-9b4d-d0f820dc5c69" providerId="ADAL" clId="{6916E2DD-84CB-4D1E-81C6-DBDC2E7AF191}" dt="2024-09-19T13:02:58.816" v="666" actId="47"/>
        <pc:sldMkLst>
          <pc:docMk/>
          <pc:sldMk cId="2044647626" sldId="276"/>
        </pc:sldMkLst>
      </pc:sldChg>
      <pc:sldChg chg="add del">
        <pc:chgData name="Carol Greenlee" userId="e7810260-1ef9-468a-9b4d-d0f820dc5c69" providerId="ADAL" clId="{6916E2DD-84CB-4D1E-81C6-DBDC2E7AF191}" dt="2024-09-19T13:02:58.816" v="666" actId="47"/>
        <pc:sldMkLst>
          <pc:docMk/>
          <pc:sldMk cId="1860981613" sldId="277"/>
        </pc:sldMkLst>
      </pc:sldChg>
      <pc:sldChg chg="add del">
        <pc:chgData name="Carol Greenlee" userId="e7810260-1ef9-468a-9b4d-d0f820dc5c69" providerId="ADAL" clId="{6916E2DD-84CB-4D1E-81C6-DBDC2E7AF191}" dt="2024-09-19T13:02:58.816" v="666" actId="47"/>
        <pc:sldMkLst>
          <pc:docMk/>
          <pc:sldMk cId="380644123" sldId="278"/>
        </pc:sldMkLst>
      </pc:sldChg>
      <pc:sldChg chg="add ord">
        <pc:chgData name="Carol Greenlee" userId="e7810260-1ef9-468a-9b4d-d0f820dc5c69" providerId="ADAL" clId="{6916E2DD-84CB-4D1E-81C6-DBDC2E7AF191}" dt="2024-09-19T12:11:47.325" v="661"/>
        <pc:sldMkLst>
          <pc:docMk/>
          <pc:sldMk cId="1183024439" sldId="279"/>
        </pc:sldMkLst>
      </pc:sldChg>
      <pc:sldChg chg="add ord">
        <pc:chgData name="Carol Greenlee" userId="e7810260-1ef9-468a-9b4d-d0f820dc5c69" providerId="ADAL" clId="{6916E2DD-84CB-4D1E-81C6-DBDC2E7AF191}" dt="2024-09-19T12:11:55.111" v="663"/>
        <pc:sldMkLst>
          <pc:docMk/>
          <pc:sldMk cId="1108442933" sldId="280"/>
        </pc:sldMkLst>
      </pc:sldChg>
      <pc:sldChg chg="add ord">
        <pc:chgData name="Carol Greenlee" userId="e7810260-1ef9-468a-9b4d-d0f820dc5c69" providerId="ADAL" clId="{6916E2DD-84CB-4D1E-81C6-DBDC2E7AF191}" dt="2024-09-19T12:13:11.117" v="665"/>
        <pc:sldMkLst>
          <pc:docMk/>
          <pc:sldMk cId="948884094" sldId="281"/>
        </pc:sldMkLst>
      </pc:sldChg>
      <pc:sldChg chg="modSp add mod">
        <pc:chgData name="Carol Greenlee" userId="e7810260-1ef9-468a-9b4d-d0f820dc5c69" providerId="ADAL" clId="{6916E2DD-84CB-4D1E-81C6-DBDC2E7AF191}" dt="2024-09-19T13:04:19.895" v="719" actId="20577"/>
        <pc:sldMkLst>
          <pc:docMk/>
          <pc:sldMk cId="4179364185" sldId="282"/>
        </pc:sldMkLst>
        <pc:spChg chg="mod">
          <ac:chgData name="Carol Greenlee" userId="e7810260-1ef9-468a-9b4d-d0f820dc5c69" providerId="ADAL" clId="{6916E2DD-84CB-4D1E-81C6-DBDC2E7AF191}" dt="2024-09-19T13:04:19.895" v="719" actId="20577"/>
          <ac:spMkLst>
            <pc:docMk/>
            <pc:sldMk cId="4179364185" sldId="282"/>
            <ac:spMk id="3" creationId="{E4D100E6-852F-691F-73D0-A5A6C9CD9ACA}"/>
          </ac:spMkLst>
        </pc:spChg>
      </pc:sldChg>
      <pc:sldChg chg="modSp add del mod ord">
        <pc:chgData name="Carol Greenlee" userId="e7810260-1ef9-468a-9b4d-d0f820dc5c69" providerId="ADAL" clId="{6916E2DD-84CB-4D1E-81C6-DBDC2E7AF191}" dt="2024-09-19T13:05:24.055" v="728" actId="2696"/>
        <pc:sldMkLst>
          <pc:docMk/>
          <pc:sldMk cId="1360396273" sldId="283"/>
        </pc:sldMkLst>
        <pc:spChg chg="mod">
          <ac:chgData name="Carol Greenlee" userId="e7810260-1ef9-468a-9b4d-d0f820dc5c69" providerId="ADAL" clId="{6916E2DD-84CB-4D1E-81C6-DBDC2E7AF191}" dt="2024-09-19T12:09:47.824" v="653" actId="20577"/>
          <ac:spMkLst>
            <pc:docMk/>
            <pc:sldMk cId="1360396273" sldId="283"/>
            <ac:spMk id="2" creationId="{E47CF8A5-0C93-6431-67DA-06A778B4061C}"/>
          </ac:spMkLst>
        </pc:spChg>
        <pc:spChg chg="mod">
          <ac:chgData name="Carol Greenlee" userId="e7810260-1ef9-468a-9b4d-d0f820dc5c69" providerId="ADAL" clId="{6916E2DD-84CB-4D1E-81C6-DBDC2E7AF191}" dt="2024-09-19T12:10:19.901" v="654" actId="255"/>
          <ac:spMkLst>
            <pc:docMk/>
            <pc:sldMk cId="1360396273" sldId="283"/>
            <ac:spMk id="3" creationId="{E4D100E6-852F-691F-73D0-A5A6C9CD9ACA}"/>
          </ac:spMkLst>
        </pc:spChg>
      </pc:sldChg>
      <pc:sldChg chg="addSp modSp add mod ord modAnim">
        <pc:chgData name="Carol Greenlee" userId="e7810260-1ef9-468a-9b4d-d0f820dc5c69" providerId="ADAL" clId="{6916E2DD-84CB-4D1E-81C6-DBDC2E7AF191}" dt="2024-09-19T13:06:52.662" v="744"/>
        <pc:sldMkLst>
          <pc:docMk/>
          <pc:sldMk cId="2535869231" sldId="284"/>
        </pc:sldMkLst>
        <pc:spChg chg="mod">
          <ac:chgData name="Carol Greenlee" userId="e7810260-1ef9-468a-9b4d-d0f820dc5c69" providerId="ADAL" clId="{6916E2DD-84CB-4D1E-81C6-DBDC2E7AF191}" dt="2024-09-19T13:04:32.607" v="725" actId="20577"/>
          <ac:spMkLst>
            <pc:docMk/>
            <pc:sldMk cId="2535869231" sldId="284"/>
            <ac:spMk id="2" creationId="{E47CF8A5-0C93-6431-67DA-06A778B4061C}"/>
          </ac:spMkLst>
        </pc:spChg>
        <pc:spChg chg="add mod">
          <ac:chgData name="Carol Greenlee" userId="e7810260-1ef9-468a-9b4d-d0f820dc5c69" providerId="ADAL" clId="{6916E2DD-84CB-4D1E-81C6-DBDC2E7AF191}" dt="2024-09-19T13:06:38.240" v="743" actId="14100"/>
          <ac:spMkLst>
            <pc:docMk/>
            <pc:sldMk cId="2535869231" sldId="284"/>
            <ac:spMk id="4" creationId="{8D1FEFAE-4541-90D8-F5DC-BAB2A80179C3}"/>
          </ac:spMkLst>
        </pc:spChg>
      </pc:sldChg>
      <pc:sldMasterChg chg="add addSldLayout">
        <pc:chgData name="Carol Greenlee" userId="e7810260-1ef9-468a-9b4d-d0f820dc5c69" providerId="ADAL" clId="{6916E2DD-84CB-4D1E-81C6-DBDC2E7AF191}" dt="2024-09-19T11:50:58.640" v="8" actId="27028"/>
        <pc:sldMasterMkLst>
          <pc:docMk/>
          <pc:sldMasterMk cId="2110334615" sldId="2147484769"/>
        </pc:sldMasterMkLst>
        <pc:sldLayoutChg chg="add">
          <pc:chgData name="Carol Greenlee" userId="e7810260-1ef9-468a-9b4d-d0f820dc5c69" providerId="ADAL" clId="{6916E2DD-84CB-4D1E-81C6-DBDC2E7AF191}" dt="2024-09-19T11:50:08.059" v="0" actId="27028"/>
          <pc:sldLayoutMkLst>
            <pc:docMk/>
            <pc:sldMasterMk cId="2110334615" sldId="2147484769"/>
            <pc:sldLayoutMk cId="1332815447" sldId="2147484770"/>
          </pc:sldLayoutMkLst>
        </pc:sldLayoutChg>
        <pc:sldLayoutChg chg="add">
          <pc:chgData name="Carol Greenlee" userId="e7810260-1ef9-468a-9b4d-d0f820dc5c69" providerId="ADAL" clId="{6916E2DD-84CB-4D1E-81C6-DBDC2E7AF191}" dt="2024-09-19T11:50:58.640" v="8" actId="27028"/>
          <pc:sldLayoutMkLst>
            <pc:docMk/>
            <pc:sldMasterMk cId="2110334615" sldId="2147484769"/>
            <pc:sldLayoutMk cId="4197881635" sldId="2147484771"/>
          </pc:sldLayoutMkLst>
        </pc:sldLayoutChg>
      </pc:sldMasterChg>
      <pc:sldMasterChg chg="add addSldLayout">
        <pc:chgData name="Carol Greenlee" userId="e7810260-1ef9-468a-9b4d-d0f820dc5c69" providerId="ADAL" clId="{6916E2DD-84CB-4D1E-81C6-DBDC2E7AF191}" dt="2024-09-19T11:59:42.531" v="50" actId="27028"/>
        <pc:sldMasterMkLst>
          <pc:docMk/>
          <pc:sldMasterMk cId="3342761158" sldId="2147485074"/>
        </pc:sldMasterMkLst>
        <pc:sldLayoutChg chg="add">
          <pc:chgData name="Carol Greenlee" userId="e7810260-1ef9-468a-9b4d-d0f820dc5c69" providerId="ADAL" clId="{6916E2DD-84CB-4D1E-81C6-DBDC2E7AF191}" dt="2024-09-19T11:59:42.531" v="50" actId="27028"/>
          <pc:sldLayoutMkLst>
            <pc:docMk/>
            <pc:sldMasterMk cId="3342761158" sldId="2147485074"/>
            <pc:sldLayoutMk cId="712060445" sldId="21474850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27109-8008-4FBA-85CE-2CBFB068FF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A00C-2BFD-418A-A588-6DD53629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8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abetes.org/about-diabetes/diagnosi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dc.gov/diabetes/pubs/factsheet11/tables1_2.ht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abetesjournals.org/care/article/37/Supplement_1/S81/37753/Diagnosis-and-Classification-of-Diabetes-Mellitu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A7AA-EB0F-48D2-B894-81C4FA9D50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9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ADA 2024 Standards of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hlinkClick r:id="rId3"/>
              </a:rPr>
              <a:t>https://diabetes.org/about-diabetes/diagnosis</a:t>
            </a:r>
            <a:r>
              <a:rPr lang="en-US"/>
              <a:t> </a:t>
            </a:r>
          </a:p>
          <a:p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F5DB9"/>
                </a:solidFill>
                <a:effectLst/>
                <a:highlight>
                  <a:srgbClr val="FFFFFF"/>
                </a:highlight>
                <a:uLnTx/>
                <a:uFillTx/>
                <a:latin typeface="Helvetica Neue"/>
                <a:ea typeface="+mn-ea"/>
                <a:cs typeface="+mn-cs"/>
                <a:hlinkClick r:id="rId4"/>
              </a:rPr>
              <a:t>www.cdc.gov/diabetes/pubs/factsheet11/tables1_2.htm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A7AA-EB0F-48D2-B894-81C4FA9D50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ADA 2024 Standards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A7AA-EB0F-48D2-B894-81C4FA9D50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https://www.researchgate.net/publication/230574474_Drugs_affecting_HbA1c_levels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A7AA-EB0F-48D2-B894-81C4FA9D50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0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https://europepmc.org/article/med/22837911 </a:t>
            </a:r>
          </a:p>
          <a:p>
            <a:r>
              <a:rPr lang="en-US" dirty="0"/>
              <a:t>J Gen Intern Med. 2014 Feb; 29(2): 388–394.</a:t>
            </a:r>
          </a:p>
          <a:p>
            <a:r>
              <a:rPr lang="en-US" dirty="0"/>
              <a:t>Pitfalls in Hemoglobin A1c Measurement: When Results may be Misleading</a:t>
            </a:r>
          </a:p>
          <a:p>
            <a:r>
              <a:rPr lang="en-US" dirty="0"/>
              <a:t>Michael S. </a:t>
            </a:r>
            <a:r>
              <a:rPr lang="en-US" dirty="0" err="1"/>
              <a:t>Radin</a:t>
            </a:r>
            <a:r>
              <a:rPr lang="en-US" dirty="0"/>
              <a:t>, MD, FACE https://www.ncbi.nlm.nih.gov/pmc/articles/PMC3912281/#:~:text=Several%20medications%20and%20substances%20have,alcohol%2C%20salicylates%2C%20and%20opioids.&amp;text=Ingestion%20of%20vitamin%20C%20may,levels%20when%20measured%20by%20chromatography.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A7AA-EB0F-48D2-B894-81C4FA9D50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*Unless there is a clear clinical diagnosis (e.g., individual with classic symptoms of hyperglycemia or hyperglycemic crisis and random plasma glucose ≥200 mg/dL),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A7AA-EB0F-48D2-B894-81C4FA9D50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https://diabetesjournals.org/care/article/37/Supplement_1/S81/37753/Diagnosis-and-Classification-of-Diabetes-Mellitus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A7AA-EB0F-48D2-B894-81C4FA9D50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A7C5-A900-0875-7FE9-236F4CB9B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A5AD8-C862-BEE6-E7BE-7DC6817B9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A00B-366F-CF1A-077E-3CF44D1D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7703D-3593-B44B-9799-7C2BAEFF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1242F-54EC-EB5A-23E6-2E017F34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9378-7D91-90CC-D77D-8D96FA06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FB095-3D31-0267-57C9-171DB1E7D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9BB62-E4BA-F3F5-C5EB-F7D4B750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4301D-0D14-508B-B079-6EDA84D3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A55C-ADBF-2F6A-39BB-BA58E9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C4FE0-52FB-FB0A-31C9-ECDDBACD4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6A61-ABF5-E18A-46AC-CF8500124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44A12-2281-F575-6AB4-C2435974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1172E-6275-6750-3BAF-9CD7C883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3658B-9B9B-1776-D1EB-C1210BAF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4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24990-D87A-ECE8-6A65-9ACB3E17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0288-87CE-49D2-8C31-6B1ED69B96B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5A859-419C-A365-16D9-26B4093D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0CB05-2A02-17BC-731E-10946A63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DA5-8150-4279-B409-93668644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81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1E7B4-FC5B-A163-E7C2-FE914DD5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8D0BF-E08B-9286-29FA-97926A42F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581FC-1FA9-B3EC-370E-A22E57E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0288-87CE-49D2-8C31-6B1ED69B96B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E19F0-D5A9-CD0F-21E2-6CFAE087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F14EC-C3CF-30A0-CC98-0A5BB446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DA5-8150-4279-B409-93668644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15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253F-806D-80C9-3A15-1C01A96C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E7D8-A62E-B8DA-DF78-F89727FD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C9DE2-F81A-B152-4DD6-62291E9E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8FCC-AF63-4398-AC60-8107438114F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C22C-7751-0BCD-886A-E03E215F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C9092-C4FB-2BE9-D9C5-8CA9C4DF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1CAB-164A-44C0-BE05-E6F60445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6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6B6B-B8D6-D5D1-DA7C-F7834EE2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AC47-3B3A-C51C-9B78-DDFAE4E3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0F9B-E312-EB48-CCDF-430E034B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F2576-0981-3FCF-7C00-06ED5EEA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23AEB-8619-2E58-905A-2F4C2733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0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2812-825C-1AC8-81D7-50B1B65F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9C0E1-0463-B0F0-9C6D-6C716FBA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6F397-3232-220B-8BF5-00C50F8D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B7B87-D59C-CD76-5FF5-4FC3549D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0EBAA-5E87-F61D-FA1A-C95D4792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6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057E-76ED-5D12-21A8-DBED4504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A10EF-1CF8-4643-B799-F442F91E7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ECC22-D847-8DAF-C34A-6E262E679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F29E8-0A4C-E3DF-A8B5-D5E138B0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722BE-1D42-6E3B-0197-EF6BF813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125C5-D6D0-5A46-48C2-B05C74E0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675B-22DA-77DA-4016-E0893D0D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2083D-4836-E094-9767-B9AEB0CB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02F26-EFA6-3DEB-FCC6-3BDA823C1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51AD4-6688-38A6-3B7D-894657B07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860A9-A47A-C193-59A5-44CA6F2D6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EB9B8-339C-F62E-7E01-73C4BCEF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D35B4-473F-1755-08BD-61972D76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8FD42-7B0A-552B-7B2C-FFB27A3D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B57C-DDF0-02C2-3207-26DD2D08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E7D4-9365-DB3B-4762-5BC354D5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5AF0D-4F0D-9A52-D2CE-A5BEECF1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E9E3D-3F20-57E9-D183-22E72E4D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C923E-D7A9-A69E-DFDB-D7A796D3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64F03-50F4-4367-60CA-326EA022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4F22B-D496-A305-CD5C-0EE927BB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1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D6C2-1AC5-36AD-1FF2-A9F6D3AC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DDDD4-2805-0E32-D3E4-4881B013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BEEEE-EF28-DE99-6F6D-55C3CA258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CB640-A286-C6C2-11A5-935DBB57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55598-324B-4749-6875-A2FF144F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A25F1-D4C7-7DD6-ABF5-67AB9C5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04F4-C05B-1ED4-3D3C-51DEB2DE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8363A-8C29-0073-0B46-BB6F78245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5ACF6-6297-AD4A-9CC5-93BA9F9FB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80794-EABA-2DD0-403D-9B439D72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D18AF-5DEB-4586-C75C-0347335E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F65C5-F67E-9251-E89C-A2BCBC5D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7BA37-25EA-3D5D-7B1C-14757E76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4278A-7442-6B86-E70B-0DC075C3A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44D3-FA8B-9047-C100-A36CB1CBB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8B1C3-2048-4004-8D78-5C8E491C210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7129F-9799-4F89-C822-E6C8FB9CB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9F24A-4C28-14CD-9C58-024271CA7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09C7B8-0281-42E2-9067-4EC450E9D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336C8-13E9-609A-FB6C-B1566A4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804C7-3806-E393-0A36-256EEAC0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AAFD4-6379-256D-757E-7CDA1162F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B0288-87CE-49D2-8C31-6B1ED69B96B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B5C3E-D175-646E-03A5-E35DA31A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AF2E-726D-3EDF-944F-C666E8FF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9DA5-8150-4279-B409-93668644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B0BE1-2D5E-43A4-7EDB-647333A1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A6860-58F1-77E4-5667-4F2CC610A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27143-ED31-EF62-EE0D-64241557C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D28FCC-AF63-4398-AC60-8107438114F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70F3-5F53-8D19-EF0C-98FADC5D7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B1658-E8D8-CCA8-E14D-8154D86E0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E41CAB-164A-44C0-BE05-E6F60445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6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researchgate.net/publication/230574474_Drugs_affecting_HbA1c_leve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iabetesjournals.org/care/article/47/Supplement_1/S20/153954/2-Diagnosis-and-Classification-of-Diabetes" TargetMode="External"/><Relationship Id="rId2" Type="http://schemas.openxmlformats.org/officeDocument/2006/relationships/hyperlink" Target="https://diabetesjournals.org/care/article/37/Supplement_1/S81/37753/Diagnosis-and-Classification-of-Diabetes-Mellitu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jZn1mb7aaK0" TargetMode="External"/><Relationship Id="rId5" Type="http://schemas.openxmlformats.org/officeDocument/2006/relationships/hyperlink" Target="https://diabetes.org/about-diabetes/diagnosis" TargetMode="External"/><Relationship Id="rId4" Type="http://schemas.openxmlformats.org/officeDocument/2006/relationships/hyperlink" Target="https://doi.org/10.2337/cd21-015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havioraldiabetes.org/xwp/wp-content/uploads/2015/12/DontFreakOutfinal.pdf" TargetMode="External"/><Relationship Id="rId2" Type="http://schemas.openxmlformats.org/officeDocument/2006/relationships/hyperlink" Target="https://www.youtube.com/watch?v=ufjyi6Ft-U4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E05E-CA23-6869-A1A6-C99EE261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ECHO Diabetes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Diagnosis of Diabetes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Review of ADA Standards of Care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6DF5C-2D91-8DD4-380B-B14D75821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/>
              <a:t>October 10, 2024</a:t>
            </a:r>
            <a:endParaRPr lang="en-US" dirty="0"/>
          </a:p>
          <a:p>
            <a:r>
              <a:rPr lang="en-US" dirty="0"/>
              <a:t>Carol Greenlee MD</a:t>
            </a:r>
          </a:p>
        </p:txBody>
      </p:sp>
    </p:spTree>
    <p:extLst>
      <p:ext uri="{BB962C8B-B14F-4D97-AF65-F5344CB8AC3E}">
        <p14:creationId xmlns:p14="http://schemas.microsoft.com/office/powerpoint/2010/main" val="50766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58BA-88CA-49D6-54F4-05AFB5E4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94297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Diagnostic 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2383-38C8-B98A-91E3-AF9243B81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4"/>
            <a:ext cx="10515600" cy="513080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In people</a:t>
            </a:r>
            <a:r>
              <a:rPr lang="en-US" sz="2400" i="1"/>
              <a:t> without </a:t>
            </a:r>
            <a:r>
              <a:rPr lang="en-US" sz="2400"/>
              <a:t>symptoms, FPG, 2-h PG during 75-g OGTT, and A1C are appropriate for diagnostic screening. </a:t>
            </a:r>
          </a:p>
          <a:p>
            <a:pPr lvl="1"/>
            <a:r>
              <a:rPr lang="en-US" b="1"/>
              <a:t>Detection rates of different screening tests vary </a:t>
            </a:r>
            <a:r>
              <a:rPr lang="en-US"/>
              <a:t>in both populations and individuals. </a:t>
            </a:r>
          </a:p>
          <a:p>
            <a:pPr lvl="2"/>
            <a:r>
              <a:rPr lang="en-US"/>
              <a:t>FPG, 2-h PG, and A1C </a:t>
            </a:r>
            <a:r>
              <a:rPr lang="en-US" b="1" i="1"/>
              <a:t>reflect different aspects of glucose metabolism</a:t>
            </a:r>
            <a:r>
              <a:rPr lang="en-US"/>
              <a:t>, and diagnostic cut points for the different tests will </a:t>
            </a:r>
            <a:r>
              <a:rPr lang="en-US" b="1"/>
              <a:t>identify different groups of people</a:t>
            </a:r>
            <a:r>
              <a:rPr lang="en-US"/>
              <a:t>. </a:t>
            </a:r>
          </a:p>
          <a:p>
            <a:pPr lvl="1"/>
            <a:r>
              <a:rPr lang="en-US"/>
              <a:t>Compared with FPG and A1C cut points, the </a:t>
            </a:r>
            <a:r>
              <a:rPr lang="en-US" b="1"/>
              <a:t>2-h PG value diagnoses more people with prediabetes and diabetes. (Gold Standard)</a:t>
            </a:r>
          </a:p>
          <a:p>
            <a:pPr lvl="2"/>
            <a:r>
              <a:rPr lang="en-US"/>
              <a:t>the 2-h PG (OGTT) testing protocol may identify individuals with diabetes who may otherwise be missed (e.g., those with cystic fibrosis–related diabetes, post-transplantation diabetes mellitus, PCOS, hepatogenous diabetes [cirrhosis])</a:t>
            </a:r>
            <a:endParaRPr lang="en-US" sz="800" b="1"/>
          </a:p>
          <a:p>
            <a:pPr lvl="1"/>
            <a:r>
              <a:rPr lang="en-US"/>
              <a:t>In the absence of classic hyperglycemic symptoms, </a:t>
            </a:r>
            <a:r>
              <a:rPr lang="en-US" b="1"/>
              <a:t>repeat testing is required to </a:t>
            </a:r>
            <a:r>
              <a:rPr lang="en-US" b="1" i="1"/>
              <a:t>confirm</a:t>
            </a:r>
            <a:r>
              <a:rPr lang="en-US" b="1"/>
              <a:t> the diagnosis regardless of the test used </a:t>
            </a:r>
          </a:p>
          <a:p>
            <a:pPr marL="457200" lvl="1" indent="0">
              <a:buNone/>
            </a:pPr>
            <a:endParaRPr lang="en-US" sz="900"/>
          </a:p>
          <a:p>
            <a:pPr lvl="1"/>
            <a:r>
              <a:rPr lang="en-US" i="1"/>
              <a:t>There is presently insufficient evidence to support the use of continuous glucose monitoring (CGM) for screening or diagnosis of prediabetes or diabetes.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809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736E-52A8-FFC2-D057-65492609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Use of A1C for Screening and Diagnosis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6799-2A0A-D99D-4CE0-031F90BF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625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/>
              <a:t>Recommendations</a:t>
            </a:r>
          </a:p>
          <a:p>
            <a:r>
              <a:rPr lang="en-US"/>
              <a:t>2.2a The </a:t>
            </a:r>
            <a:r>
              <a:rPr lang="en-US" b="1"/>
              <a:t>A1C test </a:t>
            </a:r>
            <a:r>
              <a:rPr lang="en-US"/>
              <a:t>should be performed using a method that is </a:t>
            </a:r>
            <a:r>
              <a:rPr lang="en-US" b="1" i="1"/>
              <a:t>certified by the National Glycohemoglobin Standardization Program (NGSP) </a:t>
            </a:r>
            <a:r>
              <a:rPr lang="en-US"/>
              <a:t>as traceable to the Diabetes Control and Complications Trial (DCCT) reference assay. B</a:t>
            </a:r>
          </a:p>
          <a:p>
            <a:pPr marL="0" indent="0">
              <a:buNone/>
            </a:pPr>
            <a:endParaRPr lang="en-US" sz="1300"/>
          </a:p>
          <a:p>
            <a:r>
              <a:rPr lang="en-US"/>
              <a:t>2.2b </a:t>
            </a:r>
            <a:r>
              <a:rPr lang="en-US" b="1"/>
              <a:t>Point-of-care A1C testing </a:t>
            </a:r>
            <a:r>
              <a:rPr lang="en-US"/>
              <a:t>for diabetes screening and diagnosis should be </a:t>
            </a:r>
            <a:r>
              <a:rPr lang="en-US" b="1"/>
              <a:t>restricted to </a:t>
            </a:r>
            <a:r>
              <a:rPr lang="en-US"/>
              <a:t>U.S. Food and Drug Administration (FDA)–approved devices at Clinical Laboratory Improvement Amendments (CLIA)–certified laboratories that perform testing of moderate complexity or higher by trained personnel. B</a:t>
            </a:r>
          </a:p>
          <a:p>
            <a:pPr marL="0" indent="0">
              <a:buNone/>
            </a:pPr>
            <a:endParaRPr lang="en-US" sz="1100"/>
          </a:p>
          <a:p>
            <a:r>
              <a:rPr lang="en-US"/>
              <a:t>2.3 Marked </a:t>
            </a:r>
            <a:r>
              <a:rPr lang="en-US" b="1"/>
              <a:t>discordance between A1C and repeat blood glucose values </a:t>
            </a:r>
            <a:r>
              <a:rPr lang="en-US"/>
              <a:t>should raise the </a:t>
            </a:r>
            <a:r>
              <a:rPr lang="en-US" b="1" i="1"/>
              <a:t>possibility of a problem or interference </a:t>
            </a:r>
            <a:r>
              <a:rPr lang="en-US"/>
              <a:t>with either test. B</a:t>
            </a:r>
          </a:p>
          <a:p>
            <a:pPr marL="0" indent="0">
              <a:buNone/>
            </a:pPr>
            <a:endParaRPr lang="en-US" sz="1100"/>
          </a:p>
          <a:p>
            <a:r>
              <a:rPr lang="en-US"/>
              <a:t>2.4 In </a:t>
            </a:r>
            <a:r>
              <a:rPr lang="en-US" b="1"/>
              <a:t>conditions</a:t>
            </a:r>
            <a:r>
              <a:rPr lang="en-US"/>
              <a:t> associated with an </a:t>
            </a:r>
            <a:r>
              <a:rPr lang="en-US" b="1" i="1"/>
              <a:t>altered relationship between A1C and glycemia</a:t>
            </a:r>
            <a:r>
              <a:rPr lang="en-US"/>
              <a:t>, such as some hemoglobin variants, pregnancy (second and third trimesters and the postpartum period), glucose-6-phosphate dehydrogenase deficiency, HIV, hemodialysis, recent blood loss or transfusion, or erythropoietin therapy</a:t>
            </a:r>
            <a:r>
              <a:rPr lang="en-US" b="1"/>
              <a:t>, plasma glucose criteria should be used </a:t>
            </a:r>
            <a:r>
              <a:rPr lang="en-US"/>
              <a:t>to diagnose diabetes. B</a:t>
            </a:r>
          </a:p>
        </p:txBody>
      </p:sp>
    </p:spTree>
    <p:extLst>
      <p:ext uri="{BB962C8B-B14F-4D97-AF65-F5344CB8AC3E}">
        <p14:creationId xmlns:p14="http://schemas.microsoft.com/office/powerpoint/2010/main" val="3753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DEFC-5563-BF0C-2DD5-36CF9B52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Use of A1C for Screening and Diagnosis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DDFA-1A28-18BA-E5A8-C4937FF4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6388100" cy="4981575"/>
          </a:xfrm>
        </p:spPr>
        <p:txBody>
          <a:bodyPr>
            <a:normAutofit/>
          </a:bodyPr>
          <a:lstStyle/>
          <a:p>
            <a:r>
              <a:rPr lang="en-US" sz="2400"/>
              <a:t>A1C has several advantages compared with FPG and OGTT, including:</a:t>
            </a:r>
          </a:p>
          <a:p>
            <a:pPr lvl="1"/>
            <a:r>
              <a:rPr lang="en-US" sz="2000"/>
              <a:t>greater convenience (fasting not required)</a:t>
            </a:r>
          </a:p>
          <a:p>
            <a:pPr lvl="1"/>
            <a:r>
              <a:rPr lang="en-US" sz="2000"/>
              <a:t>greater preanalytical stability </a:t>
            </a:r>
          </a:p>
          <a:p>
            <a:pPr lvl="1"/>
            <a:r>
              <a:rPr lang="en-US" sz="2000"/>
              <a:t>fewer day-to-day perturbations during stress, changes in nutrition, or illness. </a:t>
            </a:r>
          </a:p>
          <a:p>
            <a:r>
              <a:rPr lang="en-US" sz="2400"/>
              <a:t>Disadvantages: </a:t>
            </a:r>
          </a:p>
          <a:p>
            <a:pPr lvl="1"/>
            <a:r>
              <a:rPr lang="en-US" sz="2000"/>
              <a:t>lower sensitivity of A1C at the designated cut point compared with that of glucose tests </a:t>
            </a:r>
          </a:p>
          <a:p>
            <a:pPr lvl="2"/>
            <a:r>
              <a:rPr lang="en-US" sz="1600"/>
              <a:t>the A1C cut point of ≥6.5% identifies one-third fewer cases of undiagnosed diabetes than a fasting glucose cut point of ≥126 mg/dL (NHANES Data) (www.cdc.gov/diabetes/pubs/factsheet11/tables1_2.htm)</a:t>
            </a:r>
          </a:p>
          <a:p>
            <a:pPr lvl="1"/>
            <a:r>
              <a:rPr lang="en-US" sz="2000"/>
              <a:t>greater cost </a:t>
            </a:r>
          </a:p>
          <a:p>
            <a:pPr lvl="1"/>
            <a:r>
              <a:rPr lang="en-US" sz="2000"/>
              <a:t>limited access in some parts of the world.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20D62-5BC5-12A1-409A-CB59B25B3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04107"/>
            <a:ext cx="4038600" cy="45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DEFC-5563-BF0C-2DD5-36CF9B52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Use of A1C for Screening and Diagnosis of Diabetes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DDFA-1A28-18BA-E5A8-C4937FF4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0975"/>
            <a:ext cx="6032500" cy="5083175"/>
          </a:xfrm>
        </p:spPr>
        <p:txBody>
          <a:bodyPr>
            <a:normAutofit/>
          </a:bodyPr>
          <a:lstStyle/>
          <a:p>
            <a:r>
              <a:rPr lang="en-US" sz="2400"/>
              <a:t>A1C reflects glucose bound to hemoglobin over the life span of the erythrocyte </a:t>
            </a:r>
            <a:r>
              <a:rPr lang="en-US" sz="2000"/>
              <a:t>(∼120 days)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It provides a “weighted” average that is </a:t>
            </a:r>
            <a:r>
              <a:rPr lang="en-US" sz="2000" i="1"/>
              <a:t>more heavily affected by recent blood glucose</a:t>
            </a:r>
            <a:r>
              <a:rPr lang="en-US" sz="2000"/>
              <a:t> exposure. </a:t>
            </a:r>
          </a:p>
          <a:p>
            <a:pPr lvl="2"/>
            <a:r>
              <a:rPr lang="en-US" sz="1800"/>
              <a:t>This means that clinically meaningful changes in A1C can be seen in &lt;120 days. </a:t>
            </a:r>
          </a:p>
          <a:p>
            <a:pPr marL="457200" lvl="1" indent="0">
              <a:buNone/>
            </a:pPr>
            <a:endParaRPr lang="en-US" sz="800"/>
          </a:p>
          <a:p>
            <a:r>
              <a:rPr lang="en-US" sz="2400" b="1" i="1"/>
              <a:t>Factors that affect hemoglobin concentrations or erythrocyte turnover can affect A1C </a:t>
            </a:r>
            <a:r>
              <a:rPr lang="en-US" sz="2000"/>
              <a:t>(e.g., thalassemia or folate deficiency). </a:t>
            </a:r>
          </a:p>
          <a:p>
            <a:pPr lvl="1"/>
            <a:r>
              <a:rPr lang="en-US" sz="2000"/>
              <a:t>A1C may </a:t>
            </a:r>
            <a:r>
              <a:rPr lang="en-US" sz="2000" b="1"/>
              <a:t>not be a suitable diagnostic test </a:t>
            </a:r>
            <a:r>
              <a:rPr lang="en-US" sz="2000"/>
              <a:t>in people with anemia, people treated with erythropoietin, or people undergoing hemodialysis or HIV treatment.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1D6EF-AB4D-3492-606F-63DC29CC6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65"/>
          <a:stretch/>
        </p:blipFill>
        <p:spPr>
          <a:xfrm>
            <a:off x="7031361" y="1812419"/>
            <a:ext cx="4322439" cy="27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0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5B99A-930A-DC12-007D-19D4D2C3C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24"/>
          <a:stretch/>
        </p:blipFill>
        <p:spPr>
          <a:xfrm>
            <a:off x="1273184" y="1282700"/>
            <a:ext cx="9940216" cy="4941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C8AB27-DE95-4197-7043-F38BA5BBE2B2}"/>
              </a:ext>
            </a:extLst>
          </p:cNvPr>
          <p:cNvSpPr txBox="1"/>
          <p:nvPr/>
        </p:nvSpPr>
        <p:spPr>
          <a:xfrm>
            <a:off x="1003300" y="6337300"/>
            <a:ext cx="827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https://www.researchgate.net/publication/230574474_Drugs_affecting_HbA1c_levels</a:t>
            </a:r>
            <a:r>
              <a:rPr 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70EA7-4E67-BA6A-39D4-A97DB55244E3}"/>
              </a:ext>
            </a:extLst>
          </p:cNvPr>
          <p:cNvSpPr txBox="1"/>
          <p:nvPr/>
        </p:nvSpPr>
        <p:spPr>
          <a:xfrm>
            <a:off x="2268926" y="280025"/>
            <a:ext cx="7654147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Conditions Affecting HbA1c Results</a:t>
            </a:r>
          </a:p>
        </p:txBody>
      </p:sp>
    </p:spTree>
    <p:extLst>
      <p:ext uri="{BB962C8B-B14F-4D97-AF65-F5344CB8AC3E}">
        <p14:creationId xmlns:p14="http://schemas.microsoft.com/office/powerpoint/2010/main" val="274044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2FD488-9BE3-B2DE-DDC1-2CB5D915A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325051"/>
            <a:ext cx="7632700" cy="5043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AB102-2212-7F3E-07F7-8A712A20166E}"/>
              </a:ext>
            </a:extLst>
          </p:cNvPr>
          <p:cNvSpPr txBox="1"/>
          <p:nvPr/>
        </p:nvSpPr>
        <p:spPr>
          <a:xfrm>
            <a:off x="2796314" y="368300"/>
            <a:ext cx="6599371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Drugs Affecting HbA1c Results</a:t>
            </a:r>
          </a:p>
        </p:txBody>
      </p:sp>
    </p:spTree>
    <p:extLst>
      <p:ext uri="{BB962C8B-B14F-4D97-AF65-F5344CB8AC3E}">
        <p14:creationId xmlns:p14="http://schemas.microsoft.com/office/powerpoint/2010/main" val="61441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2EA7-5A88-2197-F275-052CB188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3751"/>
            <a:ext cx="11010900" cy="79057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Use of </a:t>
            </a:r>
            <a:r>
              <a:rPr lang="en-US" sz="3600" b="1" i="1">
                <a:solidFill>
                  <a:schemeClr val="bg1"/>
                </a:solidFill>
              </a:rPr>
              <a:t>Plasma Glucose </a:t>
            </a:r>
            <a:r>
              <a:rPr lang="en-US" sz="3600" b="1">
                <a:solidFill>
                  <a:schemeClr val="bg1"/>
                </a:solidFill>
              </a:rPr>
              <a:t>for Screening &amp; Diagnosis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BB60-E8F2-05FE-E6B2-6FCFF3526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61650"/>
            <a:ext cx="9093200" cy="541855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/>
              <a:t> FPG or 2-h PG </a:t>
            </a:r>
            <a:r>
              <a:rPr lang="en-US" sz="3200"/>
              <a:t>can be used for screening and diagnosis of diabetes. </a:t>
            </a:r>
          </a:p>
          <a:p>
            <a:pPr lvl="1"/>
            <a:r>
              <a:rPr lang="en-US" sz="2900"/>
              <a:t>Advantages of glucose testing:</a:t>
            </a:r>
          </a:p>
          <a:p>
            <a:pPr lvl="2"/>
            <a:r>
              <a:rPr lang="en-US" sz="2600"/>
              <a:t>these assays are inexpensive and widely available. </a:t>
            </a:r>
          </a:p>
          <a:p>
            <a:pPr lvl="1"/>
            <a:r>
              <a:rPr lang="en-US" sz="2900"/>
              <a:t>Disadvantages include: </a:t>
            </a:r>
          </a:p>
          <a:p>
            <a:pPr lvl="2"/>
            <a:r>
              <a:rPr lang="en-US" sz="2900"/>
              <a:t>High diurnal variation in glucose </a:t>
            </a:r>
          </a:p>
          <a:p>
            <a:pPr lvl="2"/>
            <a:r>
              <a:rPr lang="en-US" sz="2900"/>
              <a:t>Fasting requirement (individuals may have difficulty fasting for the full 8-h period or may misreport their fasting status)</a:t>
            </a:r>
          </a:p>
          <a:p>
            <a:pPr lvl="2"/>
            <a:r>
              <a:rPr lang="en-US" sz="2900"/>
              <a:t>Recent physical activity, illness, or acute stress can also affect glucose concentrations. </a:t>
            </a:r>
          </a:p>
          <a:p>
            <a:pPr lvl="2"/>
            <a:r>
              <a:rPr lang="en-US" sz="2900"/>
              <a:t>Glycolysis is also an important and underrecognized concern with glucose testing. </a:t>
            </a:r>
          </a:p>
          <a:p>
            <a:pPr lvl="3"/>
            <a:r>
              <a:rPr lang="en-US" sz="2600"/>
              <a:t>Glucose concentrations will be </a:t>
            </a:r>
            <a:r>
              <a:rPr lang="en-US" sz="2600" i="1"/>
              <a:t>falsely low </a:t>
            </a:r>
            <a:r>
              <a:rPr lang="en-US" sz="2600"/>
              <a:t>if samples are not processed promptly or stored properly prior to analysis .</a:t>
            </a:r>
          </a:p>
          <a:p>
            <a:pPr marL="0" indent="0">
              <a:buNone/>
            </a:pPr>
            <a:endParaRPr lang="en-US" sz="900"/>
          </a:p>
          <a:p>
            <a:r>
              <a:rPr lang="en-US"/>
              <a:t>Protocol:</a:t>
            </a:r>
          </a:p>
          <a:p>
            <a:pPr lvl="1"/>
            <a:r>
              <a:rPr lang="en-US" sz="2900"/>
              <a:t>Fasting except for water for 8 hours; should not smoke or consume caffeine containing drinks, such as coffee – for either FPG or 2-h OGTT</a:t>
            </a:r>
          </a:p>
          <a:p>
            <a:pPr lvl="1"/>
            <a:r>
              <a:rPr lang="en-US" sz="2900"/>
              <a:t>People should consume a mixed diet with at least 150 g of carbohydrates on the 3 days prior to OGTT. </a:t>
            </a:r>
          </a:p>
          <a:p>
            <a:pPr lvl="2"/>
            <a:r>
              <a:rPr lang="en-US" sz="2600"/>
              <a:t>Carbohydrate restriction can </a:t>
            </a:r>
            <a:r>
              <a:rPr lang="en-US" sz="2600" i="1"/>
              <a:t>falsely elevate </a:t>
            </a:r>
            <a:r>
              <a:rPr lang="en-US" sz="2600"/>
              <a:t>glucose level with an oral glucose challenge.</a:t>
            </a:r>
          </a:p>
          <a:p>
            <a:pPr lvl="1"/>
            <a:r>
              <a:rPr lang="en-US" sz="2900"/>
              <a:t>75-gram glucose drink ingested in ~5 minutes (nonpregnant adult) (N&amp;V)</a:t>
            </a:r>
          </a:p>
          <a:p>
            <a:pPr lvl="1"/>
            <a:r>
              <a:rPr lang="en-US" sz="2900"/>
              <a:t>With OGTT - obtain both FPG and 2-hPG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0D6FF-57FB-FB02-C984-A54CD8EA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5"/>
          <a:stretch/>
        </p:blipFill>
        <p:spPr>
          <a:xfrm>
            <a:off x="9823612" y="1261650"/>
            <a:ext cx="1578936" cy="2607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6F48D-5CEA-8056-B8D8-6FC44831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612" y="3869504"/>
            <a:ext cx="1578936" cy="27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6AC4-B0AC-DEC2-B2B6-5972CA0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Confirming the Diagnosis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2C03-1B00-EBDB-84AC-E352BD87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52324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Diagnosis requires two abnormal screening test results*, measured either at the same time or at two different time points. </a:t>
            </a:r>
          </a:p>
          <a:p>
            <a:pPr lvl="1"/>
            <a:r>
              <a:rPr lang="en-US"/>
              <a:t>If using samples at two different time points: </a:t>
            </a:r>
          </a:p>
          <a:p>
            <a:pPr lvl="2"/>
            <a:r>
              <a:rPr lang="en-US"/>
              <a:t>The second test should be performed promptly (immediately)</a:t>
            </a:r>
          </a:p>
          <a:p>
            <a:pPr lvl="2"/>
            <a:r>
              <a:rPr lang="en-US"/>
              <a:t>May be either a repeat of the initial test or a different test</a:t>
            </a:r>
          </a:p>
          <a:p>
            <a:pPr lvl="3"/>
            <a:r>
              <a:rPr lang="en-US"/>
              <a:t>For example, if the A1C is 7.0% and a repeat result is 6.8%, the diagnosis of diabetes is confirmed.</a:t>
            </a:r>
          </a:p>
          <a:p>
            <a:pPr marL="1371600" lvl="3" indent="0">
              <a:buNone/>
            </a:pPr>
            <a:r>
              <a:rPr lang="en-US"/>
              <a:t> </a:t>
            </a:r>
          </a:p>
          <a:p>
            <a:pPr lvl="1"/>
            <a:r>
              <a:rPr lang="en-US"/>
              <a:t>If using two different tests (such as A1C and FPG) collected at the same time or at two different time points:</a:t>
            </a:r>
          </a:p>
          <a:p>
            <a:pPr lvl="2"/>
            <a:r>
              <a:rPr lang="en-US"/>
              <a:t>Diagnosis is confirmed if both tests have results above the diagnostic threshold.</a:t>
            </a:r>
          </a:p>
          <a:p>
            <a:pPr lvl="2"/>
            <a:r>
              <a:rPr lang="en-US"/>
              <a:t>If one test is above threshold and the other is not, repeat the test that is above threshold</a:t>
            </a:r>
          </a:p>
          <a:p>
            <a:pPr lvl="3"/>
            <a:r>
              <a:rPr lang="en-US" sz="1900"/>
              <a:t>E.g., FPG 119 and A1c 6.9% - repeat the A1c/ if A1c is 6.2% but FPG is 129, repeat the FPG</a:t>
            </a:r>
          </a:p>
          <a:p>
            <a:pPr lvl="3"/>
            <a:r>
              <a:rPr lang="en-US" sz="1900" i="1"/>
              <a:t>Careful consideration of factors that may affect measured A1C or glucose levels</a:t>
            </a:r>
          </a:p>
          <a:p>
            <a:pPr lvl="2"/>
            <a:r>
              <a:rPr lang="en-US" sz="2200"/>
              <a:t>Diagnosis is made based on the confirmed test</a:t>
            </a:r>
          </a:p>
          <a:p>
            <a:pPr lvl="3"/>
            <a:r>
              <a:rPr lang="en-US" sz="1900"/>
              <a:t>E.g., , if an individual meets the diabetes criterion of FPG (126 mg/dL or more) on two tests but A1c is &lt;6.5% , that person should nevertheless be considered to have diabetes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*Unless there is a clear clinical diagnosis (e.g., individual with classic symptoms of hyperglycemia or hyperglycemic crisis and random plasma glucose ≥200 mg/dL), </a:t>
            </a:r>
          </a:p>
        </p:txBody>
      </p:sp>
    </p:spTree>
    <p:extLst>
      <p:ext uri="{BB962C8B-B14F-4D97-AF65-F5344CB8AC3E}">
        <p14:creationId xmlns:p14="http://schemas.microsoft.com/office/powerpoint/2010/main" val="12652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C7AF-5D1D-8A11-9E22-5A4308F2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+mn-lt"/>
              </a:rPr>
              <a:t>Confirmation Confusion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A2A86-6D34-CB66-86B3-70D54BDC1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237"/>
            <a:ext cx="8653041" cy="5138637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Due to pre-analytic and analytic variability of all the tests, it is also possible that when </a:t>
            </a:r>
            <a:r>
              <a:rPr lang="en-US" sz="2400" i="1"/>
              <a:t>a test whose result was above the diagnostic threshold is repeated</a:t>
            </a:r>
            <a:r>
              <a:rPr lang="en-US" sz="2400"/>
              <a:t>, the </a:t>
            </a:r>
            <a:r>
              <a:rPr lang="en-US" sz="2400" i="1"/>
              <a:t>second value will be below the diagnostic cut point</a:t>
            </a:r>
            <a:r>
              <a:rPr lang="en-US" sz="2400"/>
              <a:t>. This is </a:t>
            </a:r>
          </a:p>
          <a:p>
            <a:pPr lvl="1"/>
            <a:r>
              <a:rPr lang="en-US" sz="2000"/>
              <a:t>least likely for A1C</a:t>
            </a:r>
          </a:p>
          <a:p>
            <a:pPr lvl="1"/>
            <a:r>
              <a:rPr lang="en-US" sz="2000"/>
              <a:t>somewhat more likely for FPG</a:t>
            </a:r>
          </a:p>
          <a:p>
            <a:pPr lvl="1"/>
            <a:r>
              <a:rPr lang="en-US" sz="2000"/>
              <a:t>most likely for the 2-h PG</a:t>
            </a:r>
          </a:p>
          <a:p>
            <a:pPr marL="457200" lvl="1" indent="0">
              <a:buNone/>
            </a:pPr>
            <a:endParaRPr lang="en-US" sz="1000"/>
          </a:p>
          <a:p>
            <a:r>
              <a:rPr lang="en-US" sz="2400"/>
              <a:t>Unless there is a laboratory error, such patients are likely to have test results </a:t>
            </a:r>
            <a:r>
              <a:rPr lang="en-US" sz="2400" i="1"/>
              <a:t>near the</a:t>
            </a:r>
            <a:r>
              <a:rPr lang="en-US" sz="2400"/>
              <a:t> </a:t>
            </a:r>
            <a:r>
              <a:rPr lang="en-US" sz="2400" i="1"/>
              <a:t>margins of the threshold for a diagnosis</a:t>
            </a:r>
          </a:p>
          <a:p>
            <a:pPr lvl="1"/>
            <a:r>
              <a:rPr lang="en-US" sz="2000"/>
              <a:t>If individuals have test results near the margins of the diagnostic threshold, the HCP should educate the individual about the onset of possible hyperglycemic symptoms and </a:t>
            </a:r>
            <a:r>
              <a:rPr lang="en-US" sz="2000" b="1" i="1"/>
              <a:t>repeat the test in 3–6 months</a:t>
            </a:r>
            <a:r>
              <a:rPr lang="en-US" sz="2000"/>
              <a:t>.</a:t>
            </a:r>
          </a:p>
          <a:p>
            <a:pPr marL="457200" lvl="1" indent="0">
              <a:buNone/>
            </a:pPr>
            <a:endParaRPr lang="en-US" sz="1100"/>
          </a:p>
          <a:p>
            <a:r>
              <a:rPr lang="en-US" sz="2400"/>
              <a:t>Consistent and substantial </a:t>
            </a:r>
            <a:r>
              <a:rPr lang="en-US" sz="2400" i="1"/>
              <a:t>discordance</a:t>
            </a:r>
            <a:r>
              <a:rPr lang="en-US" sz="2400"/>
              <a:t> </a:t>
            </a:r>
            <a:r>
              <a:rPr lang="en-US" sz="2400" i="1"/>
              <a:t>between glucose and A1C </a:t>
            </a:r>
            <a:r>
              <a:rPr lang="en-US" sz="2400"/>
              <a:t>test results should prompt additional follow-up to </a:t>
            </a:r>
            <a:r>
              <a:rPr lang="en-US" sz="2400" i="1"/>
              <a:t>determine the underlying reason for the discrepancy</a:t>
            </a:r>
            <a:r>
              <a:rPr lang="en-US" sz="2400"/>
              <a:t> and whether it has clinical implications for the individual. </a:t>
            </a:r>
          </a:p>
          <a:p>
            <a:pPr lvl="2"/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556A7-3DE5-4AA3-AD23-8D1CCD4B4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43" r="23543"/>
          <a:stretch/>
        </p:blipFill>
        <p:spPr>
          <a:xfrm>
            <a:off x="9703577" y="1677746"/>
            <a:ext cx="1650223" cy="31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3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F8A5-0C93-6431-67DA-06A778B4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79" y="293207"/>
            <a:ext cx="10206520" cy="97753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Post-Question</a:t>
            </a:r>
            <a:r>
              <a:rPr lang="en-US" sz="3200" b="1" dirty="0">
                <a:solidFill>
                  <a:schemeClr val="bg1"/>
                </a:solidFill>
              </a:rPr>
              <a:t> (pick one answer that is most correct)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100E6-852F-691F-73D0-A5A6C9CD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79" y="1549707"/>
            <a:ext cx="10206520" cy="463753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The Diagnosis of Diabetes</a:t>
            </a:r>
          </a:p>
          <a:p>
            <a:pPr marL="457200" lvl="1" indent="0">
              <a:buNone/>
            </a:pPr>
            <a:endParaRPr lang="en-US" sz="8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Must be confirmed by a 2-hour oral glucose tolerance test (OGTT)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Can be made based on a fingerstick blood glucose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Can be made in a person with classic hyperglycemic symptoms  and a venous blood glucose level  =/&gt;200 mg/dl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Can be established based on CGM </a:t>
            </a:r>
            <a:r>
              <a:rPr lang="en-US" dirty="0"/>
              <a:t>(Continuous Glucose Monitoring) </a:t>
            </a:r>
            <a:r>
              <a:rPr lang="en-US" sz="2800" dirty="0"/>
              <a:t>results</a:t>
            </a:r>
          </a:p>
          <a:p>
            <a:pPr marL="914400" lvl="1" indent="-457200">
              <a:buFont typeface="+mj-lt"/>
              <a:buAutoNum type="alphaUcPeriod"/>
            </a:pPr>
            <a:endParaRPr lang="en-US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1FEFAE-4541-90D8-F5DC-BAB2A80179C3}"/>
              </a:ext>
            </a:extLst>
          </p:cNvPr>
          <p:cNvSpPr/>
          <p:nvPr/>
        </p:nvSpPr>
        <p:spPr>
          <a:xfrm>
            <a:off x="32167" y="3429000"/>
            <a:ext cx="11267204" cy="977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F8A5-0C93-6431-67DA-06A778B4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79" y="293207"/>
            <a:ext cx="10206520" cy="97753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chemeClr val="bg1"/>
                </a:solidFill>
              </a:rPr>
              <a:t>Pre-Question</a:t>
            </a:r>
            <a:r>
              <a:rPr lang="en-US" sz="3200" b="1">
                <a:solidFill>
                  <a:schemeClr val="bg1"/>
                </a:solidFill>
              </a:rPr>
              <a:t> (pick one answer that is most correct)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100E6-852F-691F-73D0-A5A6C9CD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79" y="1549707"/>
            <a:ext cx="10206520" cy="463753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The Diagnosis of Diabetes</a:t>
            </a:r>
          </a:p>
          <a:p>
            <a:pPr marL="457200" lvl="1" indent="0">
              <a:buNone/>
            </a:pPr>
            <a:endParaRPr lang="en-US" sz="8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Must be confirmed by a 2-hour oral glucose tolerance test (OGTT)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Can be made based on a fingerstick blood glucose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Can be made in a person with classic hyperglycemic symptoms  and a venous blood glucose level  =/&gt;200 mg/dl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/>
              <a:t>Can be established based on CGM </a:t>
            </a:r>
            <a:r>
              <a:rPr lang="en-US" dirty="0"/>
              <a:t>(Continuous Glucose Monitoring) </a:t>
            </a:r>
            <a:r>
              <a:rPr lang="en-US" sz="2800" dirty="0"/>
              <a:t>results</a:t>
            </a:r>
          </a:p>
          <a:p>
            <a:pPr marL="914400" lvl="1" indent="-457200">
              <a:buFont typeface="+mj-lt"/>
              <a:buAutoNum type="alpha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936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27B30-1E15-B892-406C-2C50E761E4F5}"/>
              </a:ext>
            </a:extLst>
          </p:cNvPr>
          <p:cNvSpPr txBox="1"/>
          <p:nvPr/>
        </p:nvSpPr>
        <p:spPr>
          <a:xfrm>
            <a:off x="3340100" y="2721114"/>
            <a:ext cx="5162119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References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1183024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1A2B-7685-35EB-DE26-7C2A6822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63499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9EFF-7A2F-43CE-9A2A-4563EC21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9500"/>
            <a:ext cx="10515600" cy="5575299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https://diabetesjournals.org/care/article/37/Supplement_1/S81/37753/Diagnosis-and-Classification-of-Diabetes-Mellitus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https://diabetesjournals.org/care/article/47/Supplement_1/S20/153954/2-Diagnosis-and-Classification-of-Diabetes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131313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31313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Boakye, M. D. S., Miyamoto, S., &amp; Greenwood, D. (2022). What Individuals Want to Hear at the Point of Type 2 Diabetes Diagnosis. Clinical diabetes : a publication of the American Diabetes Association, 41(1), 110–119. </a:t>
            </a:r>
            <a:r>
              <a:rPr lang="en-US" sz="2000" u="sng">
                <a:solidFill>
                  <a:srgbClr val="065FD4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https://doi.org/10.2337/cd21-0151</a:t>
            </a:r>
            <a:endParaRPr lang="en-US" sz="2000" u="sng">
              <a:solidFill>
                <a:srgbClr val="065FD4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u="sng">
              <a:solidFill>
                <a:srgbClr val="065FD4"/>
              </a:solidFill>
              <a:latin typeface="Roboto" panose="020000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Physician–patient communication at diagnosis of type 2 diabetes and its links to patient outcomes: New results from the global IntroDia® study. </a:t>
            </a:r>
            <a:br>
              <a:rPr lang="en-US" sz="20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0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Diabetes Research &amp; Clinical Practice  VOLUME 127, P265-274, MAY 2017. William H. Polonsky, Matthew Capehorn, Anne Belton, Friedericke Nagel, Jisoo Lee, Steven Edelman, et al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5"/>
              </a:rPr>
              <a:t>https://diabetes.org/about-diabetes/diagnosis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https://behavioraldiabetes.org/xwp/wp-content/uploads/2015/12/DontFreakOutfinal.pdf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https://www.youtube.com/watch?v=jZn1mb7aaK0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diagnosis of T2D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https://www.thebloodproject.com/cases-archive/hemoglobin-a1c/postscript/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26C0-ABB7-6780-DBB1-7F575869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For </a:t>
            </a:r>
            <a:r>
              <a:rPr lang="en-US" b="1">
                <a:solidFill>
                  <a:schemeClr val="bg1"/>
                </a:solidFill>
              </a:rPr>
              <a:t>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5884-9E5E-94C4-A051-AB22E6457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https://www.youtube.com/watch?v=ufjyi6Ft-U4</a:t>
            </a:r>
            <a:r>
              <a:rPr lang="en-US"/>
              <a:t> Diabetes is not your fault </a:t>
            </a:r>
          </a:p>
          <a:p>
            <a:r>
              <a:rPr lang="en-US">
                <a:hlinkClick r:id="rId3"/>
              </a:rPr>
              <a:t>https://behavioraldiabetes.org/xwp/wp-content/uploads/2015/12/DontFreakOutfinal.pdf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88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8384-5A26-EC21-B4EC-0008B295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37" y="404877"/>
            <a:ext cx="10515600" cy="57185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What is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4D25C-D483-758A-3504-F8E85A2B7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68" y="1212351"/>
            <a:ext cx="6296376" cy="5222316"/>
          </a:xfrm>
        </p:spPr>
        <p:txBody>
          <a:bodyPr>
            <a:normAutofit/>
          </a:bodyPr>
          <a:lstStyle/>
          <a:p>
            <a:r>
              <a:rPr lang="en-US" sz="2400"/>
              <a:t>Diabetes mellitus refers to a group of diseases that affect how the body uses blood sugar (glucose).</a:t>
            </a:r>
          </a:p>
          <a:p>
            <a:pPr lvl="1"/>
            <a:r>
              <a:rPr lang="en-US" sz="2000"/>
              <a:t>It is a metabolic disorder in which the body has high sugar levels for prolonged periods of time</a:t>
            </a:r>
          </a:p>
          <a:p>
            <a:r>
              <a:rPr lang="en-US" sz="2400"/>
              <a:t>From the ADA</a:t>
            </a:r>
          </a:p>
          <a:p>
            <a:pPr lvl="1"/>
            <a:r>
              <a:rPr lang="en-US"/>
              <a:t>Diabetes mellitus is a </a:t>
            </a:r>
            <a:r>
              <a:rPr lang="en-US" i="1"/>
              <a:t>group of metabolic disorders of carbohydrate metabolism </a:t>
            </a:r>
            <a:r>
              <a:rPr lang="en-US"/>
              <a:t>in which glucose is both </a:t>
            </a:r>
            <a:r>
              <a:rPr lang="en-US" i="1"/>
              <a:t>underutilized</a:t>
            </a:r>
            <a:r>
              <a:rPr lang="en-US"/>
              <a:t> as an energy source and </a:t>
            </a:r>
            <a:r>
              <a:rPr lang="en-US" i="1"/>
              <a:t>overproduced</a:t>
            </a:r>
            <a:r>
              <a:rPr lang="en-US"/>
              <a:t> due to inappropriate gluconeogenesis and glycogenolysis[</a:t>
            </a:r>
            <a:r>
              <a:rPr lang="en-US" i="1"/>
              <a:t>hepatic glucose production/output</a:t>
            </a:r>
            <a:r>
              <a:rPr lang="en-US"/>
              <a:t>], resulting in </a:t>
            </a:r>
            <a:r>
              <a:rPr lang="en-US" i="1"/>
              <a:t>hyperglycemia</a:t>
            </a:r>
            <a:r>
              <a:rPr lang="en-US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E4A31-7CCB-BE63-6242-A637C2C54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83" y="1696156"/>
            <a:ext cx="4850362" cy="34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6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0960D-AD7D-EC8E-A929-7B4472D557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/>
              <a:t> </a:t>
            </a:r>
            <a:r>
              <a:rPr lang="en-US" sz="3200" b="1">
                <a:solidFill>
                  <a:schemeClr val="bg1"/>
                </a:solidFill>
              </a:rPr>
              <a:t>ADA 2024 Standards of Care Recommendations  </a:t>
            </a:r>
            <a:br>
              <a:rPr lang="en-US"/>
            </a:br>
            <a:r>
              <a:rPr lang="en-US" sz="4000" b="1">
                <a:solidFill>
                  <a:schemeClr val="bg1"/>
                </a:solidFill>
              </a:rPr>
              <a:t>Diagnose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FC62-63DB-32ED-EE6C-AA65E0F6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96" y="1968499"/>
            <a:ext cx="6661933" cy="452437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2.1a Diagnose diabetes based on </a:t>
            </a:r>
          </a:p>
          <a:p>
            <a:pPr lvl="1"/>
            <a:r>
              <a:rPr lang="en-US" b="1"/>
              <a:t>A1C</a:t>
            </a:r>
            <a:r>
              <a:rPr lang="en-US"/>
              <a:t> or </a:t>
            </a:r>
          </a:p>
          <a:p>
            <a:pPr lvl="1"/>
            <a:r>
              <a:rPr lang="en-US" b="1"/>
              <a:t>Plasma glucose criteria</a:t>
            </a:r>
            <a:r>
              <a:rPr lang="en-US"/>
              <a:t>, either </a:t>
            </a:r>
          </a:p>
          <a:p>
            <a:pPr lvl="2"/>
            <a:r>
              <a:rPr lang="en-US"/>
              <a:t>the fasting plasma glucose (FPG) value,</a:t>
            </a:r>
          </a:p>
          <a:p>
            <a:pPr lvl="2"/>
            <a:r>
              <a:rPr lang="en-US"/>
              <a:t>2-h plasma glucose (2-h PG) value during a 75-g oral glucose tolerance test (OGTT), or</a:t>
            </a:r>
          </a:p>
          <a:p>
            <a:pPr lvl="2"/>
            <a:r>
              <a:rPr lang="en-US"/>
              <a:t>random glucose value accompanied by classic hyperglycemic symptoms/crises criteria. A</a:t>
            </a:r>
          </a:p>
          <a:p>
            <a:endParaRPr lang="en-US" sz="1100"/>
          </a:p>
          <a:p>
            <a:r>
              <a:rPr lang="en-US"/>
              <a:t>2.1b In the absence of unequivocal hyperglycemia (e.g., hyperglycemic crises), </a:t>
            </a:r>
            <a:r>
              <a:rPr lang="en-US" i="1"/>
              <a:t>diagnosis requires </a:t>
            </a:r>
            <a:r>
              <a:rPr lang="en-US" b="1" i="1"/>
              <a:t>confirmatory testing</a:t>
            </a:r>
            <a:r>
              <a:rPr lang="en-US"/>
              <a:t>. A</a:t>
            </a:r>
          </a:p>
          <a:p>
            <a:endParaRPr lang="en-US"/>
          </a:p>
          <a:p>
            <a:pPr lvl="1"/>
            <a:r>
              <a:rPr lang="en-US" sz="2000"/>
              <a:t>The same tests may be used to screen for and diagnose diabetes and to detect individuals with </a:t>
            </a:r>
            <a:r>
              <a:rPr lang="en-US" sz="2000" i="1"/>
              <a:t>prediabetes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5F3CE-D238-B307-290C-A0CE33CE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297" y="2059559"/>
            <a:ext cx="391397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C7E1-C8A0-7C78-EF70-48FE3404FB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Presenting with Classic Hyperglycemic Symptoms* or Hyperglycemic Crisis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B5F56-BC0F-5177-CD58-92310E93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02" y="2044557"/>
            <a:ext cx="7618139" cy="4448318"/>
          </a:xfrm>
        </p:spPr>
        <p:txBody>
          <a:bodyPr>
            <a:normAutofit/>
          </a:bodyPr>
          <a:lstStyle/>
          <a:p>
            <a:r>
              <a:rPr lang="en-US" sz="2400"/>
              <a:t>In this scenario, measurement of </a:t>
            </a:r>
            <a:r>
              <a:rPr lang="en-US" sz="2400" b="1"/>
              <a:t>random plasma glucose is sufficient </a:t>
            </a:r>
            <a:r>
              <a:rPr lang="en-US" sz="2400"/>
              <a:t>to diagnose diabetes </a:t>
            </a:r>
            <a:r>
              <a:rPr lang="en-US" sz="2000"/>
              <a:t>(symptoms of hyperglycemia or hyperglycemic crisis plus random </a:t>
            </a:r>
            <a:r>
              <a:rPr lang="en-US" sz="2000" b="1"/>
              <a:t>plasma glucose ≥200 mg/dL</a:t>
            </a:r>
            <a:r>
              <a:rPr lang="en-US" sz="2000"/>
              <a:t>). </a:t>
            </a:r>
          </a:p>
          <a:p>
            <a:pPr lvl="1"/>
            <a:r>
              <a:rPr lang="en-US" sz="2000"/>
              <a:t>In these cases, knowing the plasma glucose level is critical because, in addition to confirming that symptoms are due to diabetes, it will </a:t>
            </a:r>
            <a:r>
              <a:rPr lang="en-US" sz="2000" b="1" i="1"/>
              <a:t>inform management decisions</a:t>
            </a:r>
            <a:r>
              <a:rPr lang="en-US" sz="2000"/>
              <a:t>. </a:t>
            </a:r>
          </a:p>
          <a:p>
            <a:pPr lvl="1"/>
            <a:r>
              <a:rPr lang="en-US" sz="2000"/>
              <a:t>Does </a:t>
            </a:r>
            <a:r>
              <a:rPr lang="en-US" sz="2000" i="1"/>
              <a:t>not</a:t>
            </a:r>
            <a:r>
              <a:rPr lang="en-US" sz="2000"/>
              <a:t> require a second test to confirm the diagnosis of diabetes , but health care professionals may also want to know the </a:t>
            </a:r>
            <a:r>
              <a:rPr lang="en-US" sz="2000" b="1"/>
              <a:t>A1C</a:t>
            </a:r>
            <a:r>
              <a:rPr lang="en-US" sz="2000"/>
              <a:t> to determine the </a:t>
            </a:r>
            <a:r>
              <a:rPr lang="en-US" sz="2000" b="1" i="1"/>
              <a:t>chronicity of hyperglycemia</a:t>
            </a:r>
            <a:r>
              <a:rPr lang="en-US" sz="2000"/>
              <a:t>.</a:t>
            </a:r>
          </a:p>
          <a:p>
            <a:pPr lvl="1"/>
            <a:endParaRPr lang="en-US"/>
          </a:p>
          <a:p>
            <a:r>
              <a:rPr lang="en-US" sz="2000"/>
              <a:t>*classic hyperglycemic symptoms (e.g., polyuria, polydipsia, and unexplained weight loss</a:t>
            </a:r>
            <a:r>
              <a:rPr lang="en-US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2128E-E714-3AC6-F440-FEDE11B3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841" y="3111813"/>
            <a:ext cx="3359797" cy="33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5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5721-815C-3AD1-182F-0691A51E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In Asymptomatic Individuals – Who &amp; How to Screen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78303-4AEE-A6E2-F576-CDFF1B3B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09"/>
            <a:ext cx="10515600" cy="4672254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2.9 Screening for </a:t>
            </a:r>
            <a:r>
              <a:rPr lang="en-US" b="1"/>
              <a:t>prediabetes and type 2 diabetes </a:t>
            </a:r>
            <a:r>
              <a:rPr lang="en-US"/>
              <a:t>with an </a:t>
            </a:r>
            <a:r>
              <a:rPr lang="en-US" b="1"/>
              <a:t>assessment of risk factors</a:t>
            </a:r>
            <a:r>
              <a:rPr lang="en-US"/>
              <a:t> </a:t>
            </a:r>
            <a:r>
              <a:rPr lang="en-US" b="1"/>
              <a:t>or validated risk calculator</a:t>
            </a:r>
            <a:r>
              <a:rPr lang="en-US"/>
              <a:t> should be done in asymptomatic adults. B</a:t>
            </a:r>
          </a:p>
          <a:p>
            <a:pPr marL="0" indent="0">
              <a:buNone/>
            </a:pPr>
            <a:endParaRPr lang="en-US" sz="1500"/>
          </a:p>
          <a:p>
            <a:r>
              <a:rPr lang="en-US"/>
              <a:t>2.10a Testing for prediabetes or type 2 diabetes in asymptomatic people should be considered in </a:t>
            </a:r>
            <a:r>
              <a:rPr lang="en-US" b="1" i="1"/>
              <a:t>adults of any age </a:t>
            </a:r>
            <a:r>
              <a:rPr lang="en-US"/>
              <a:t>with </a:t>
            </a:r>
            <a:r>
              <a:rPr lang="en-US" b="1"/>
              <a:t>overweight or obesity </a:t>
            </a:r>
            <a:r>
              <a:rPr lang="en-US"/>
              <a:t>who have </a:t>
            </a:r>
            <a:r>
              <a:rPr lang="en-US" b="1"/>
              <a:t>one or more risk factors </a:t>
            </a:r>
            <a:r>
              <a:rPr lang="en-US"/>
              <a:t>(Table 2.4 ). B</a:t>
            </a:r>
          </a:p>
          <a:p>
            <a:pPr marL="0" indent="0">
              <a:buNone/>
            </a:pPr>
            <a:endParaRPr lang="en-US" sz="1300"/>
          </a:p>
          <a:p>
            <a:r>
              <a:rPr lang="en-US"/>
              <a:t>2.10b For all other people, screening should begin at age 35 years. B</a:t>
            </a:r>
          </a:p>
          <a:p>
            <a:pPr marL="0" indent="0">
              <a:buNone/>
            </a:pPr>
            <a:endParaRPr lang="en-US" sz="1100"/>
          </a:p>
          <a:p>
            <a:r>
              <a:rPr lang="en-US"/>
              <a:t>2.11 If tests are normal, </a:t>
            </a:r>
            <a:r>
              <a:rPr lang="en-US" b="1"/>
              <a:t>repeat screening </a:t>
            </a:r>
            <a:r>
              <a:rPr lang="en-US"/>
              <a:t>recommended at a minimum of 3-year intervals is reasonable, sooner with symptoms or change in risk (e.g., weight gain). C</a:t>
            </a:r>
          </a:p>
          <a:p>
            <a:pPr marL="0" indent="0">
              <a:buNone/>
            </a:pPr>
            <a:endParaRPr lang="en-US" sz="1100"/>
          </a:p>
          <a:p>
            <a:r>
              <a:rPr lang="en-US"/>
              <a:t>2.12 To screen for prediabetes and type 2 diabetes, </a:t>
            </a:r>
            <a:r>
              <a:rPr lang="en-US" b="1"/>
              <a:t>FPG, 2-h PG during 75-g OGTT, and A1C </a:t>
            </a:r>
            <a:r>
              <a:rPr lang="en-US"/>
              <a:t>are each appropriate. B  [increasing research on using 1-h PG during 75-g OGTT ]</a:t>
            </a:r>
          </a:p>
          <a:p>
            <a:pPr marL="0" indent="0">
              <a:buNone/>
            </a:pPr>
            <a:endParaRPr lang="en-US" sz="1300"/>
          </a:p>
          <a:p>
            <a:r>
              <a:rPr lang="en-US"/>
              <a:t>2.13 When using OGTT as a screen for prediabetes or diabetes, adequate carbohydrate intake (at least 150 g/day) should be assured for 3 days prior to testing. A</a:t>
            </a:r>
          </a:p>
        </p:txBody>
      </p:sp>
    </p:spTree>
    <p:extLst>
      <p:ext uri="{BB962C8B-B14F-4D97-AF65-F5344CB8AC3E}">
        <p14:creationId xmlns:p14="http://schemas.microsoft.com/office/powerpoint/2010/main" val="160020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6321A-F6C9-B29C-83F3-794FC8A2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796" y="1084460"/>
            <a:ext cx="4143735" cy="56577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107DBF-1A1A-A18B-D1CA-D5140297D2BF}"/>
              </a:ext>
            </a:extLst>
          </p:cNvPr>
          <p:cNvSpPr txBox="1"/>
          <p:nvPr/>
        </p:nvSpPr>
        <p:spPr>
          <a:xfrm>
            <a:off x="1920130" y="254643"/>
            <a:ext cx="835174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ADA Risk Calculator for T2D</a:t>
            </a:r>
          </a:p>
        </p:txBody>
      </p:sp>
    </p:spTree>
    <p:extLst>
      <p:ext uri="{BB962C8B-B14F-4D97-AF65-F5344CB8AC3E}">
        <p14:creationId xmlns:p14="http://schemas.microsoft.com/office/powerpoint/2010/main" val="401399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FAF2-C2EF-282E-A8BA-14C44173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528"/>
            <a:ext cx="10515600" cy="108171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Table 2.4 Criteria for screening for diabetes or prediabetes in asymptomatic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E7B4-1B92-107D-B09F-A09EABF6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156"/>
            <a:ext cx="10515600" cy="50113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/>
              <a:t>1.Testing should be considered in </a:t>
            </a:r>
            <a:r>
              <a:rPr lang="en-US" sz="2900" b="1"/>
              <a:t>adults with overweight or obesity </a:t>
            </a:r>
            <a:r>
              <a:rPr lang="en-US" sz="2900"/>
              <a:t>(BMI ≥25 kg/m2 or ≥23 kg/m2 in Asian American individuals) who have one or more of the following risk factors: </a:t>
            </a:r>
          </a:p>
          <a:p>
            <a:pPr lvl="1"/>
            <a:r>
              <a:rPr lang="en-US"/>
              <a:t>First-degree relative with diabetes </a:t>
            </a:r>
          </a:p>
          <a:p>
            <a:pPr lvl="1"/>
            <a:r>
              <a:rPr lang="en-US"/>
              <a:t>High-risk race and ethnicity (e.g., African American, Latino, </a:t>
            </a:r>
            <a:r>
              <a:rPr lang="en-US" b="1"/>
              <a:t>Native American</a:t>
            </a:r>
            <a:r>
              <a:rPr lang="en-US"/>
              <a:t>, Asian American, Pacific Islander) </a:t>
            </a:r>
          </a:p>
          <a:p>
            <a:pPr lvl="1"/>
            <a:r>
              <a:rPr lang="en-US"/>
              <a:t>History of cardiovascular disease </a:t>
            </a:r>
          </a:p>
          <a:p>
            <a:pPr lvl="1"/>
            <a:r>
              <a:rPr lang="en-US"/>
              <a:t>Hypertension (≥130/80 mmHg or on therapy for hypertension) </a:t>
            </a:r>
          </a:p>
          <a:p>
            <a:pPr lvl="1"/>
            <a:r>
              <a:rPr lang="en-US"/>
              <a:t>HDL cholesterol level &lt;35 mg/dL (&lt;0.9 mmol/L) and/or a triglyceride level &gt;250 mg/dL (&gt;2.8 mmol/L) </a:t>
            </a:r>
          </a:p>
          <a:p>
            <a:pPr lvl="1"/>
            <a:r>
              <a:rPr lang="en-US"/>
              <a:t>Individuals with polycystic ovary syndrome </a:t>
            </a:r>
          </a:p>
          <a:p>
            <a:pPr lvl="1"/>
            <a:r>
              <a:rPr lang="en-US"/>
              <a:t>Physical inactivity </a:t>
            </a:r>
          </a:p>
          <a:p>
            <a:pPr lvl="1"/>
            <a:r>
              <a:rPr lang="en-US"/>
              <a:t>Other clinical conditions associated with insulin resistance (e.g., severe obesity, acanthosis nigricans) </a:t>
            </a:r>
          </a:p>
          <a:p>
            <a:pPr marL="0" indent="0">
              <a:buNone/>
            </a:pPr>
            <a:r>
              <a:rPr lang="en-US"/>
              <a:t>2. People with </a:t>
            </a:r>
            <a:r>
              <a:rPr lang="en-US" b="1"/>
              <a:t>prediabete</a:t>
            </a:r>
            <a:r>
              <a:rPr lang="en-US"/>
              <a:t>s (A1C ≥5.7%, IGT, or IFG) should be </a:t>
            </a:r>
            <a:r>
              <a:rPr lang="en-US" b="1"/>
              <a:t>tested yearly</a:t>
            </a:r>
            <a:r>
              <a:rPr lang="en-US"/>
              <a:t>. </a:t>
            </a:r>
          </a:p>
          <a:p>
            <a:pPr marL="0" indent="0">
              <a:buNone/>
            </a:pPr>
            <a:r>
              <a:rPr lang="en-US"/>
              <a:t>3. People who were diagnosed with</a:t>
            </a:r>
            <a:r>
              <a:rPr lang="en-US" b="1"/>
              <a:t> GDM </a:t>
            </a:r>
            <a:r>
              <a:rPr lang="en-US"/>
              <a:t>should have lifelong testing </a:t>
            </a:r>
            <a:r>
              <a:rPr lang="en-US" b="1"/>
              <a:t>at least every 3 years</a:t>
            </a:r>
            <a:r>
              <a:rPr lang="en-US"/>
              <a:t>. </a:t>
            </a:r>
          </a:p>
          <a:p>
            <a:pPr marL="0" indent="0">
              <a:buNone/>
            </a:pPr>
            <a:r>
              <a:rPr lang="en-US"/>
              <a:t>4. For all other people, testing should begin at age 35 years. </a:t>
            </a:r>
          </a:p>
          <a:p>
            <a:pPr marL="0" indent="0">
              <a:buNone/>
            </a:pPr>
            <a:r>
              <a:rPr lang="en-US"/>
              <a:t>5. If results are normal, testing should be repeated at a minimum of 3-year intervals, with consideration of more frequent testing depending on initial results and risk status. </a:t>
            </a:r>
          </a:p>
          <a:p>
            <a:pPr marL="0" indent="0">
              <a:buNone/>
            </a:pPr>
            <a:r>
              <a:rPr lang="en-US"/>
              <a:t>6. People with HIV, exposure to high-risk medicines, history of pancreatitis </a:t>
            </a:r>
          </a:p>
        </p:txBody>
      </p:sp>
    </p:spTree>
    <p:extLst>
      <p:ext uri="{BB962C8B-B14F-4D97-AF65-F5344CB8AC3E}">
        <p14:creationId xmlns:p14="http://schemas.microsoft.com/office/powerpoint/2010/main" val="222752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2723-EEF4-0C09-617B-A677CE28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6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n-lt"/>
              </a:rPr>
              <a:t>When to Screen for T2D in Youth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066F33-D885-22BD-26B7-B096D2B683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810491"/>
          <a:ext cx="10515600" cy="22408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397591255"/>
                    </a:ext>
                  </a:extLst>
                </a:gridCol>
              </a:tblGrid>
              <a:tr h="60120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Screening should be considered in youth</a:t>
                      </a:r>
                      <a:r>
                        <a:rPr lang="en-US" sz="1700" b="1" u="sng">
                          <a:solidFill>
                            <a:srgbClr val="0F5DB9"/>
                          </a:solidFill>
                          <a:effectLst/>
                        </a:rPr>
                        <a:t> </a:t>
                      </a:r>
                      <a:r>
                        <a:rPr lang="en-US" sz="1700">
                          <a:effectLst/>
                        </a:rPr>
                        <a:t>who have overweight (≥85th percentile) or obesity (≥95th percentile) </a:t>
                      </a:r>
                      <a:r>
                        <a:rPr lang="en-US" sz="1700" b="1">
                          <a:effectLst/>
                        </a:rPr>
                        <a:t>A</a:t>
                      </a:r>
                      <a:r>
                        <a:rPr lang="en-US" sz="1700">
                          <a:effectLst/>
                        </a:rPr>
                        <a:t> and who have one or more additional risk factors based on the strength of their association with diabetes: </a:t>
                      </a:r>
                    </a:p>
                  </a:txBody>
                  <a:tcPr marL="85464" marR="85464" marT="42732" marB="42732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420423"/>
                  </a:ext>
                </a:extLst>
              </a:tr>
              <a:tr h="34185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 • Maternal history of diabetes or GDM during the child’s gestation </a:t>
                      </a:r>
                      <a:r>
                        <a:rPr lang="en-US" sz="1700" b="1">
                          <a:effectLst/>
                        </a:rPr>
                        <a:t>A</a:t>
                      </a:r>
                      <a:r>
                        <a:rPr lang="en-US" sz="1700">
                          <a:effectLst/>
                        </a:rPr>
                        <a:t> </a:t>
                      </a:r>
                    </a:p>
                  </a:txBody>
                  <a:tcPr marL="85464" marR="85464" marT="42732" marB="42732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229912"/>
                  </a:ext>
                </a:extLst>
              </a:tr>
              <a:tr h="34185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 • Family history of type 2 diabetes in first- or second-degree relative </a:t>
                      </a:r>
                      <a:r>
                        <a:rPr lang="en-US" sz="1700" b="1">
                          <a:effectLst/>
                        </a:rPr>
                        <a:t>A</a:t>
                      </a:r>
                      <a:r>
                        <a:rPr lang="en-US" sz="1700">
                          <a:effectLst/>
                        </a:rPr>
                        <a:t> </a:t>
                      </a:r>
                    </a:p>
                  </a:txBody>
                  <a:tcPr marL="85464" marR="85464" marT="42732" marB="42732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959511"/>
                  </a:ext>
                </a:extLst>
              </a:tr>
              <a:tr h="34185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 • Race and ethnicity (e.g., </a:t>
                      </a:r>
                      <a:r>
                        <a:rPr lang="en-US" sz="1700" b="1">
                          <a:effectLst/>
                        </a:rPr>
                        <a:t>Native American</a:t>
                      </a:r>
                      <a:r>
                        <a:rPr lang="en-US" sz="1700">
                          <a:effectLst/>
                        </a:rPr>
                        <a:t>, African American, Latino, Asian American, Pacific Islander) </a:t>
                      </a:r>
                      <a:r>
                        <a:rPr lang="en-US" sz="1700" b="1">
                          <a:effectLst/>
                        </a:rPr>
                        <a:t>A</a:t>
                      </a:r>
                      <a:r>
                        <a:rPr lang="en-US" sz="1700">
                          <a:effectLst/>
                        </a:rPr>
                        <a:t> </a:t>
                      </a:r>
                    </a:p>
                  </a:txBody>
                  <a:tcPr marL="85464" marR="85464" marT="42732" marB="42732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875733"/>
                  </a:ext>
                </a:extLst>
              </a:tr>
              <a:tr h="598246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 • Signs of insulin resistance or conditions associated with insulin resistance (acanthosis nigricans, hypertension, dyslipidemia, polycystic ovary syndrome, or small-for-gestational-age birth weight) </a:t>
                      </a:r>
                      <a:r>
                        <a:rPr lang="en-US" sz="1700" b="1">
                          <a:effectLst/>
                        </a:rPr>
                        <a:t>B</a:t>
                      </a:r>
                      <a:r>
                        <a:rPr lang="en-US" sz="1700">
                          <a:effectLst/>
                        </a:rPr>
                        <a:t> </a:t>
                      </a:r>
                    </a:p>
                  </a:txBody>
                  <a:tcPr marL="85464" marR="85464" marT="42732" marB="42732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693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01915BE-F89E-CD6C-C064-28CFBAD50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383636"/>
                </a:solidFill>
                <a:effectLst/>
                <a:latin typeface="Helvetica Neue"/>
              </a:rPr>
              <a:t>Table 2.5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383636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83636"/>
                </a:solidFill>
                <a:effectLst/>
                <a:latin typeface="Helvetica Neue"/>
              </a:rPr>
              <a:t>Risk-based screening for type 2 diabetes or prediabetes in asymptomatic children and adolescents in a clinical setting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DB4F9-63CE-641D-C8FF-7DA66A9268F7}"/>
              </a:ext>
            </a:extLst>
          </p:cNvPr>
          <p:cNvSpPr txBox="1"/>
          <p:nvPr/>
        </p:nvSpPr>
        <p:spPr>
          <a:xfrm>
            <a:off x="1486383" y="1490008"/>
            <a:ext cx="8753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2.14 Risk-based screening for prediabetes or type 2 diabetes should</a:t>
            </a:r>
          </a:p>
          <a:p>
            <a:r>
              <a:rPr lang="en-US" sz="2400"/>
              <a:t> be considered after the onset of puberty or after 10 years of age, </a:t>
            </a:r>
          </a:p>
          <a:p>
            <a:r>
              <a:rPr lang="en-US" sz="2400"/>
              <a:t>whichever occurs earlier, in children and adolescents with </a:t>
            </a:r>
          </a:p>
          <a:p>
            <a:r>
              <a:rPr lang="en-US" sz="2400"/>
              <a:t>overweight (BMI ≥85th percentile) or obesity (BMI ≥95th percentile) </a:t>
            </a:r>
          </a:p>
          <a:p>
            <a:r>
              <a:rPr lang="en-US" sz="2400"/>
              <a:t>and who have one or more risk factors for diabetes. B</a:t>
            </a:r>
          </a:p>
        </p:txBody>
      </p:sp>
    </p:spTree>
    <p:extLst>
      <p:ext uri="{BB962C8B-B14F-4D97-AF65-F5344CB8AC3E}">
        <p14:creationId xmlns:p14="http://schemas.microsoft.com/office/powerpoint/2010/main" val="244101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2808</Words>
  <Application>Microsoft Office PowerPoint</Application>
  <PresentationFormat>Widescreen</PresentationFormat>
  <Paragraphs>201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Helvetica Neue</vt:lpstr>
      <vt:lpstr>Roboto</vt:lpstr>
      <vt:lpstr>Office Theme</vt:lpstr>
      <vt:lpstr>Office Theme</vt:lpstr>
      <vt:lpstr>Office Theme</vt:lpstr>
      <vt:lpstr>ECHO Diabetes Diagnosis of Diabetes Review of ADA Standards of Care </vt:lpstr>
      <vt:lpstr> Pre-Question (pick one answer that is most correct)</vt:lpstr>
      <vt:lpstr>What is diabetes</vt:lpstr>
      <vt:lpstr> ADA 2024 Standards of Care Recommendations   Diagnose Diabetes</vt:lpstr>
      <vt:lpstr>Presenting with Classic Hyperglycemic Symptoms* or Hyperglycemic Crisis </vt:lpstr>
      <vt:lpstr>In Asymptomatic Individuals – Who &amp; How to Screen </vt:lpstr>
      <vt:lpstr>PowerPoint Presentation</vt:lpstr>
      <vt:lpstr>Table 2.4 Criteria for screening for diabetes or prediabetes in asymptomatic adults</vt:lpstr>
      <vt:lpstr>When to Screen for T2D in Youth </vt:lpstr>
      <vt:lpstr>Diagnostic Screening </vt:lpstr>
      <vt:lpstr>Use of A1C for Screening and Diagnosis of Diabetes</vt:lpstr>
      <vt:lpstr>Use of A1C for Screening and Diagnosis of Diabetes</vt:lpstr>
      <vt:lpstr>Use of A1C for Screening and Diagnosis of Diabetes</vt:lpstr>
      <vt:lpstr>PowerPoint Presentation</vt:lpstr>
      <vt:lpstr>PowerPoint Presentation</vt:lpstr>
      <vt:lpstr>Use of Plasma Glucose for Screening &amp; Diagnosis of Diabetes</vt:lpstr>
      <vt:lpstr>Confirming the Diagnosis of Diabetes</vt:lpstr>
      <vt:lpstr>Confirmation Confusion </vt:lpstr>
      <vt:lpstr> Post-Question (pick one answer that is most correct)</vt:lpstr>
      <vt:lpstr>PowerPoint Presentation</vt:lpstr>
      <vt:lpstr>References</vt:lpstr>
      <vt:lpstr>For Patients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 Greenlee</dc:creator>
  <cp:lastModifiedBy>Carol Greenlee</cp:lastModifiedBy>
  <cp:revision>1</cp:revision>
  <dcterms:created xsi:type="dcterms:W3CDTF">2024-09-19T11:44:38Z</dcterms:created>
  <dcterms:modified xsi:type="dcterms:W3CDTF">2024-09-19T13:08:06Z</dcterms:modified>
</cp:coreProperties>
</file>