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97" r:id="rId3"/>
    <p:sldId id="381" r:id="rId4"/>
    <p:sldId id="511" r:id="rId5"/>
    <p:sldId id="494" r:id="rId6"/>
    <p:sldId id="495" r:id="rId7"/>
    <p:sldId id="496" r:id="rId8"/>
    <p:sldId id="500" r:id="rId9"/>
    <p:sldId id="274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2" r:id="rId20"/>
    <p:sldId id="513" r:id="rId21"/>
    <p:sldId id="515" r:id="rId22"/>
    <p:sldId id="423" r:id="rId23"/>
    <p:sldId id="265" r:id="rId24"/>
    <p:sldId id="516" r:id="rId25"/>
    <p:sldId id="420" r:id="rId26"/>
    <p:sldId id="421" r:id="rId27"/>
    <p:sldId id="288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3B3BD1-F203-FF94-CCFD-FF085E839392}" name="Alexis Harris" initials="AH" userId="S::aharris@npaihb.org::ae153d7d-8771-49e7-bd7f-e164f646fa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B050"/>
    <a:srgbClr val="002060"/>
    <a:srgbClr val="FF3399"/>
    <a:srgbClr val="F0F1E5"/>
    <a:srgbClr val="FF99CC"/>
    <a:srgbClr val="F4B183"/>
    <a:srgbClr val="C0FFFF"/>
    <a:srgbClr val="FF505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725" autoAdjust="0"/>
  </p:normalViewPr>
  <p:slideViewPr>
    <p:cSldViewPr snapToGrid="0">
      <p:cViewPr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1" Type="http://schemas.openxmlformats.org/officeDocument/2006/relationships/image" Target="../media/image8.pn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1" Type="http://schemas.openxmlformats.org/officeDocument/2006/relationships/image" Target="../media/image8.pn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1" Type="http://schemas.openxmlformats.org/officeDocument/2006/relationships/image" Target="../media/image11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.34\Epicenter\IDEA-NW\Publications\Drug_Opioid%20Use%20Profiles\National\National%20Drug%20and%20Opioid%20OD%20Deaths_99_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801-4980-B008-36731F838D4E}"/>
              </c:ext>
            </c:extLst>
          </c:dPt>
          <c:dPt>
            <c:idx val="13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801-4980-B008-36731F838D4E}"/>
              </c:ext>
            </c:extLst>
          </c:dPt>
          <c:dPt>
            <c:idx val="18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801-4980-B008-36731F838D4E}"/>
              </c:ext>
            </c:extLst>
          </c:dPt>
          <c:dPt>
            <c:idx val="23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801-4980-B008-36731F838D4E}"/>
              </c:ext>
            </c:extLst>
          </c:dPt>
          <c:cat>
            <c:strRef>
              <c:f>'1999.2020'!$C$52:$C$75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'1999.2020'!$H$52:$H$75</c:f>
              <c:numCache>
                <c:formatCode>General</c:formatCode>
                <c:ptCount val="24"/>
                <c:pt idx="0">
                  <c:v>6.1</c:v>
                </c:pt>
                <c:pt idx="1">
                  <c:v>6.2</c:v>
                </c:pt>
                <c:pt idx="2">
                  <c:v>6.8</c:v>
                </c:pt>
                <c:pt idx="3">
                  <c:v>8.1999999999999993</c:v>
                </c:pt>
                <c:pt idx="4">
                  <c:v>8.9</c:v>
                </c:pt>
                <c:pt idx="5">
                  <c:v>9.4</c:v>
                </c:pt>
                <c:pt idx="6">
                  <c:v>10.1</c:v>
                </c:pt>
                <c:pt idx="7">
                  <c:v>11.5</c:v>
                </c:pt>
                <c:pt idx="8">
                  <c:v>11.9</c:v>
                </c:pt>
                <c:pt idx="9">
                  <c:v>11.9</c:v>
                </c:pt>
                <c:pt idx="10">
                  <c:v>11.9</c:v>
                </c:pt>
                <c:pt idx="11">
                  <c:v>12.3</c:v>
                </c:pt>
                <c:pt idx="12">
                  <c:v>13.2</c:v>
                </c:pt>
                <c:pt idx="13">
                  <c:v>13.1</c:v>
                </c:pt>
                <c:pt idx="14">
                  <c:v>13.8</c:v>
                </c:pt>
                <c:pt idx="15">
                  <c:v>14.7</c:v>
                </c:pt>
                <c:pt idx="16">
                  <c:v>16.3</c:v>
                </c:pt>
                <c:pt idx="17">
                  <c:v>19.8</c:v>
                </c:pt>
                <c:pt idx="18">
                  <c:v>21.7</c:v>
                </c:pt>
                <c:pt idx="19">
                  <c:v>20.7</c:v>
                </c:pt>
                <c:pt idx="20">
                  <c:v>21.6</c:v>
                </c:pt>
                <c:pt idx="21">
                  <c:v>28.3</c:v>
                </c:pt>
                <c:pt idx="22">
                  <c:v>32.4</c:v>
                </c:pt>
                <c:pt idx="23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01-4980-B008-36731F83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59256"/>
        <c:axId val="753658536"/>
      </c:lineChart>
      <c:catAx>
        <c:axId val="75365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58536"/>
        <c:crosses val="autoZero"/>
        <c:auto val="1"/>
        <c:lblAlgn val="ctr"/>
        <c:lblOffset val="100"/>
        <c:noMultiLvlLbl val="0"/>
      </c:catAx>
      <c:valAx>
        <c:axId val="75365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5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'Intent 2018.2022'!$B$6</c:f>
              <c:strCache>
                <c:ptCount val="1"/>
                <c:pt idx="0">
                  <c:v>Intent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45-4E76-B37E-A5C61FCC7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45-4E76-B37E-A5C61FCC7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45-4E76-B37E-A5C61FCC78FE}"/>
              </c:ext>
            </c:extLst>
          </c:dPt>
          <c:dLbls>
            <c:dLbl>
              <c:idx val="0"/>
              <c:layout>
                <c:manualLayout>
                  <c:x val="0.291357417044186"/>
                  <c:y val="3.473814306168789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93.9%</a:t>
                    </a:r>
                    <a:r>
                      <a:rPr lang="en-US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Unintentional</a:t>
                    </a: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86111111111113"/>
                      <c:h val="0.24067995310668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A45-4E76-B37E-A5C61FCC78FE}"/>
                </c:ext>
              </c:extLst>
            </c:dLbl>
            <c:dLbl>
              <c:idx val="1"/>
              <c:layout>
                <c:manualLayout>
                  <c:x val="-0.17777777777777781"/>
                  <c:y val="-0.1256401041156162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3.7%</a:t>
                    </a:r>
                    <a:r>
                      <a:rPr lang="en-US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Intentional</a:t>
                    </a:r>
                    <a:endParaRPr 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A45-4E76-B37E-A5C61FCC78FE}"/>
                </c:ext>
              </c:extLst>
            </c:dLbl>
            <c:dLbl>
              <c:idx val="2"/>
              <c:layout>
                <c:manualLayout>
                  <c:x val="0.27916666666666667"/>
                  <c:y val="-0.116209488336779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2.4%</a:t>
                    </a:r>
                    <a:r>
                      <a:rPr lang="en-US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Undetermined</a:t>
                    </a: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81955380577427"/>
                      <c:h val="0.178155529503712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A45-4E76-B37E-A5C61FCC7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'Intent 2018.2022'!$B$7:$B$9</c:f>
              <c:strCache>
                <c:ptCount val="3"/>
                <c:pt idx="0">
                  <c:v>Unintentional</c:v>
                </c:pt>
                <c:pt idx="1">
                  <c:v>Suicide</c:v>
                </c:pt>
                <c:pt idx="2">
                  <c:v>Undetermined</c:v>
                </c:pt>
              </c:strCache>
            </c:strRef>
          </c:cat>
          <c:val>
            <c:numRef>
              <c:f>'Intent 2018.2022'!$D$7:$D$9</c:f>
              <c:numCache>
                <c:formatCode>0.0%</c:formatCode>
                <c:ptCount val="3"/>
                <c:pt idx="0">
                  <c:v>0.93899480069324093</c:v>
                </c:pt>
                <c:pt idx="1">
                  <c:v>3.7435008665511263E-2</c:v>
                </c:pt>
                <c:pt idx="2">
                  <c:v>2.3570190641247834E-2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45-4E76-B37E-A5C61FCC78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drug By Sex'!$O$8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drug By Sex'!$P$7:$Q$7</c:f>
              <c:strCache>
                <c:ptCount val="2"/>
                <c:pt idx="0">
                  <c:v>AI/AN</c:v>
                </c:pt>
                <c:pt idx="1">
                  <c:v>US Average</c:v>
                </c:pt>
              </c:strCache>
            </c:strRef>
          </c:cat>
          <c:val>
            <c:numRef>
              <c:f>'all drug By Sex'!$P$8:$Q$8</c:f>
              <c:numCache>
                <c:formatCode>General</c:formatCode>
                <c:ptCount val="2"/>
                <c:pt idx="0">
                  <c:v>21.5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8-4385-A765-173F5A573604}"/>
            </c:ext>
          </c:extLst>
        </c:ser>
        <c:ser>
          <c:idx val="1"/>
          <c:order val="1"/>
          <c:tx>
            <c:strRef>
              <c:f>'all drug By Sex'!$O$9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drug By Sex'!$P$7:$Q$7</c:f>
              <c:strCache>
                <c:ptCount val="2"/>
                <c:pt idx="0">
                  <c:v>AI/AN</c:v>
                </c:pt>
                <c:pt idx="1">
                  <c:v>US Average</c:v>
                </c:pt>
              </c:strCache>
            </c:strRef>
          </c:cat>
          <c:val>
            <c:numRef>
              <c:f>'all drug By Sex'!$P$9:$Q$9</c:f>
              <c:numCache>
                <c:formatCode>General</c:formatCode>
                <c:ptCount val="2"/>
                <c:pt idx="0">
                  <c:v>33.6</c:v>
                </c:pt>
                <c:pt idx="1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E8-4385-A765-173F5A5736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9988160"/>
        <c:axId val="759986000"/>
      </c:barChart>
      <c:catAx>
        <c:axId val="7599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986000"/>
        <c:crosses val="autoZero"/>
        <c:auto val="1"/>
        <c:lblAlgn val="ctr"/>
        <c:lblOffset val="100"/>
        <c:noMultiLvlLbl val="0"/>
      </c:catAx>
      <c:valAx>
        <c:axId val="759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98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'Opioid by sex'!$B$15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'Opioid by sex'!$C$14:$D$14</c:f>
              <c:strCache>
                <c:ptCount val="2"/>
                <c:pt idx="0">
                  <c:v>AI/AN</c:v>
                </c:pt>
                <c:pt idx="1">
                  <c:v>US Average</c:v>
                </c:pt>
              </c:strCache>
            </c:strRef>
          </c:cat>
          <c:val>
            <c:numRef>
              <c:f>'Opioid by sex'!$C$15:$D$15</c:f>
              <c:numCache>
                <c:formatCode>General</c:formatCode>
                <c:ptCount val="2"/>
                <c:pt idx="0">
                  <c:v>14.1</c:v>
                </c:pt>
                <c:pt idx="1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5F-4BDF-8359-245111642800}"/>
            </c:ext>
          </c:extLst>
        </c:ser>
        <c:ser>
          <c:idx val="1"/>
          <c:order val="1"/>
          <c:tx>
            <c:strRef>
              <c:f>'Opioid by sex'!$B$16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'Opioid by sex'!$C$14:$D$14</c:f>
              <c:strCache>
                <c:ptCount val="2"/>
                <c:pt idx="0">
                  <c:v>AI/AN</c:v>
                </c:pt>
                <c:pt idx="1">
                  <c:v>US Average</c:v>
                </c:pt>
              </c:strCache>
            </c:strRef>
          </c:cat>
          <c:val>
            <c:numRef>
              <c:f>'Opioid by sex'!$C$16:$D$16</c:f>
              <c:numCache>
                <c:formatCode>General</c:formatCode>
                <c:ptCount val="2"/>
                <c:pt idx="0">
                  <c:v>22.1</c:v>
                </c:pt>
                <c:pt idx="1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5F-4BDF-8359-2451116428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0155312"/>
        <c:axId val="830154232"/>
      </c:barChart>
      <c:catAx>
        <c:axId val="8301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154232"/>
        <c:crosses val="autoZero"/>
        <c:auto val="1"/>
        <c:lblAlgn val="ctr"/>
        <c:lblOffset val="100"/>
        <c:noMultiLvlLbl val="0"/>
      </c:catAx>
      <c:valAx>
        <c:axId val="83015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15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'Stimulants by sex'!$A$10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3FA-4ABA-94C4-686D167DC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'Stimulants by sex'!$B$9:$C$9</c:f>
              <c:strCache>
                <c:ptCount val="2"/>
                <c:pt idx="0">
                  <c:v>AI/AN</c:v>
                </c:pt>
                <c:pt idx="1">
                  <c:v>US Average</c:v>
                </c:pt>
              </c:strCache>
            </c:strRef>
          </c:cat>
          <c:val>
            <c:numRef>
              <c:f>'Stimulants by sex'!$B$10:$C$10</c:f>
              <c:numCache>
                <c:formatCode>General</c:formatCode>
                <c:ptCount val="2"/>
                <c:pt idx="0">
                  <c:v>12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A-4ABA-94C4-686D167DCCF0}"/>
            </c:ext>
          </c:extLst>
        </c:ser>
        <c:ser>
          <c:idx val="1"/>
          <c:order val="1"/>
          <c:tx>
            <c:strRef>
              <c:f>'Stimulants by sex'!$A$11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'Stimulants by sex'!$B$9:$C$9</c:f>
              <c:strCache>
                <c:ptCount val="2"/>
                <c:pt idx="0">
                  <c:v>AI/AN</c:v>
                </c:pt>
                <c:pt idx="1">
                  <c:v>US Average</c:v>
                </c:pt>
              </c:strCache>
            </c:strRef>
          </c:cat>
          <c:val>
            <c:numRef>
              <c:f>'Stimulants by sex'!$B$11:$C$11</c:f>
              <c:numCache>
                <c:formatCode>General</c:formatCode>
                <c:ptCount val="2"/>
                <c:pt idx="0">
                  <c:v>18.899999999999999</c:v>
                </c:pt>
                <c:pt idx="1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A-4ABA-94C4-686D167DC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7589184"/>
        <c:axId val="817590264"/>
      </c:barChart>
      <c:catAx>
        <c:axId val="81758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590264"/>
        <c:crosses val="autoZero"/>
        <c:auto val="1"/>
        <c:lblAlgn val="ctr"/>
        <c:lblOffset val="100"/>
        <c:noMultiLvlLbl val="0"/>
      </c:catAx>
      <c:valAx>
        <c:axId val="81759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58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drug by Age'!$L$1</c:f>
              <c:strCache>
                <c:ptCount val="1"/>
                <c:pt idx="0">
                  <c:v>AI/AN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drug by Age'!$K$2:$K$9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'All drug by Age'!$L$2:$L$9</c:f>
              <c:numCache>
                <c:formatCode>General</c:formatCode>
                <c:ptCount val="8"/>
                <c:pt idx="1">
                  <c:v>15.8</c:v>
                </c:pt>
                <c:pt idx="2">
                  <c:v>46.6</c:v>
                </c:pt>
                <c:pt idx="3">
                  <c:v>53.2</c:v>
                </c:pt>
                <c:pt idx="4">
                  <c:v>46.9</c:v>
                </c:pt>
                <c:pt idx="5">
                  <c:v>36.5</c:v>
                </c:pt>
                <c:pt idx="6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D-483E-AD57-3E29FBE625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8122648"/>
        <c:axId val="818122288"/>
      </c:barChart>
      <c:catAx>
        <c:axId val="81812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122288"/>
        <c:crosses val="autoZero"/>
        <c:auto val="1"/>
        <c:lblAlgn val="ctr"/>
        <c:lblOffset val="100"/>
        <c:noMultiLvlLbl val="0"/>
      </c:catAx>
      <c:valAx>
        <c:axId val="81812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12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'Opioid and stim by Age AI.AN'!$K$1</c:f>
              <c:strCache>
                <c:ptCount val="1"/>
                <c:pt idx="0">
                  <c:v>Opioids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'Opioid and stim by Age AI.AN'!$J$2:$J$9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'Opioid and stim by Age AI.AN'!$K$2:$K$9</c:f>
              <c:numCache>
                <c:formatCode>General</c:formatCode>
                <c:ptCount val="8"/>
                <c:pt idx="1">
                  <c:v>12.5</c:v>
                </c:pt>
                <c:pt idx="2">
                  <c:v>35.200000000000003</c:v>
                </c:pt>
                <c:pt idx="3">
                  <c:v>35.9</c:v>
                </c:pt>
                <c:pt idx="4">
                  <c:v>26.4</c:v>
                </c:pt>
                <c:pt idx="5">
                  <c:v>20.5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0-43E1-8743-D19DD556F53B}"/>
            </c:ext>
          </c:extLst>
        </c:ser>
        <c:ser>
          <c:idx val="1"/>
          <c:order val="1"/>
          <c:tx>
            <c:strRef>
              <c:f>'Opioid and stim by Age AI.AN'!$L$1</c:f>
              <c:strCache>
                <c:ptCount val="1"/>
                <c:pt idx="0">
                  <c:v>Stimulants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097017371353655E-3"/>
                  <c:y val="-9.62278675904541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00-43E1-8743-D19DD556F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'Opioid and stim by Age AI.AN'!$J$2:$J$9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'Opioid and stim by Age AI.AN'!$L$2:$L$9</c:f>
              <c:numCache>
                <c:formatCode>General</c:formatCode>
                <c:ptCount val="8"/>
                <c:pt idx="1">
                  <c:v>6.6</c:v>
                </c:pt>
                <c:pt idx="2">
                  <c:v>23.3</c:v>
                </c:pt>
                <c:pt idx="3">
                  <c:v>30.9</c:v>
                </c:pt>
                <c:pt idx="4">
                  <c:v>29.6</c:v>
                </c:pt>
                <c:pt idx="5">
                  <c:v>22.1</c:v>
                </c:pt>
                <c:pt idx="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0-43E1-8743-D19DD556F5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4716728"/>
        <c:axId val="826752392"/>
      </c:barChart>
      <c:catAx>
        <c:axId val="75471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752392"/>
        <c:crosses val="autoZero"/>
        <c:auto val="1"/>
        <c:lblAlgn val="ctr"/>
        <c:lblOffset val="100"/>
        <c:noMultiLvlLbl val="0"/>
      </c:catAx>
      <c:valAx>
        <c:axId val="82675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1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801-4980-B008-36731F838D4E}"/>
              </c:ext>
            </c:extLst>
          </c:dPt>
          <c:dPt>
            <c:idx val="13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801-4980-B008-36731F838D4E}"/>
              </c:ext>
            </c:extLst>
          </c:dPt>
          <c:dPt>
            <c:idx val="18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801-4980-B008-36731F838D4E}"/>
              </c:ext>
            </c:extLst>
          </c:dPt>
          <c:dPt>
            <c:idx val="23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801-4980-B008-36731F838D4E}"/>
              </c:ext>
            </c:extLst>
          </c:dPt>
          <c:cat>
            <c:strRef>
              <c:f>'1999.2020'!$C$52:$C$75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'1999.2020'!$H$52:$H$75</c:f>
              <c:numCache>
                <c:formatCode>General</c:formatCode>
                <c:ptCount val="24"/>
                <c:pt idx="0">
                  <c:v>6.1</c:v>
                </c:pt>
                <c:pt idx="1">
                  <c:v>6.2</c:v>
                </c:pt>
                <c:pt idx="2">
                  <c:v>6.8</c:v>
                </c:pt>
                <c:pt idx="3">
                  <c:v>8.1999999999999993</c:v>
                </c:pt>
                <c:pt idx="4">
                  <c:v>8.9</c:v>
                </c:pt>
                <c:pt idx="5">
                  <c:v>9.4</c:v>
                </c:pt>
                <c:pt idx="6">
                  <c:v>10.1</c:v>
                </c:pt>
                <c:pt idx="7">
                  <c:v>11.5</c:v>
                </c:pt>
                <c:pt idx="8">
                  <c:v>11.9</c:v>
                </c:pt>
                <c:pt idx="9">
                  <c:v>11.9</c:v>
                </c:pt>
                <c:pt idx="10">
                  <c:v>11.9</c:v>
                </c:pt>
                <c:pt idx="11">
                  <c:v>12.3</c:v>
                </c:pt>
                <c:pt idx="12">
                  <c:v>13.2</c:v>
                </c:pt>
                <c:pt idx="13">
                  <c:v>13.1</c:v>
                </c:pt>
                <c:pt idx="14">
                  <c:v>13.8</c:v>
                </c:pt>
                <c:pt idx="15">
                  <c:v>14.7</c:v>
                </c:pt>
                <c:pt idx="16">
                  <c:v>16.3</c:v>
                </c:pt>
                <c:pt idx="17">
                  <c:v>19.8</c:v>
                </c:pt>
                <c:pt idx="18">
                  <c:v>21.7</c:v>
                </c:pt>
                <c:pt idx="19">
                  <c:v>20.7</c:v>
                </c:pt>
                <c:pt idx="20">
                  <c:v>21.6</c:v>
                </c:pt>
                <c:pt idx="21">
                  <c:v>28.3</c:v>
                </c:pt>
                <c:pt idx="22">
                  <c:v>32.4</c:v>
                </c:pt>
                <c:pt idx="23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01-4980-B008-36731F838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59256"/>
        <c:axId val="753658536"/>
      </c:lineChart>
      <c:catAx>
        <c:axId val="75365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58536"/>
        <c:crosses val="autoZero"/>
        <c:auto val="1"/>
        <c:lblAlgn val="ctr"/>
        <c:lblOffset val="100"/>
        <c:noMultiLvlLbl val="0"/>
      </c:catAx>
      <c:valAx>
        <c:axId val="75365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5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6C8-4576-B4AB-4EF2543884BD}"/>
              </c:ext>
            </c:extLst>
          </c:dPt>
          <c:dPt>
            <c:idx val="21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6C8-4576-B4AB-4EF2543884BD}"/>
              </c:ext>
            </c:extLst>
          </c:dPt>
          <c:cat>
            <c:strRef>
              <c:f>'1999.2020'!$C$52:$C$75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'1999.2020'!$H$52:$H$75</c:f>
              <c:numCache>
                <c:formatCode>General</c:formatCode>
                <c:ptCount val="24"/>
                <c:pt idx="0">
                  <c:v>6.1</c:v>
                </c:pt>
                <c:pt idx="1">
                  <c:v>6.2</c:v>
                </c:pt>
                <c:pt idx="2">
                  <c:v>6.8</c:v>
                </c:pt>
                <c:pt idx="3">
                  <c:v>8.1999999999999993</c:v>
                </c:pt>
                <c:pt idx="4">
                  <c:v>8.9</c:v>
                </c:pt>
                <c:pt idx="5">
                  <c:v>9.4</c:v>
                </c:pt>
                <c:pt idx="6">
                  <c:v>10.1</c:v>
                </c:pt>
                <c:pt idx="7">
                  <c:v>11.5</c:v>
                </c:pt>
                <c:pt idx="8">
                  <c:v>11.9</c:v>
                </c:pt>
                <c:pt idx="9">
                  <c:v>11.9</c:v>
                </c:pt>
                <c:pt idx="10">
                  <c:v>11.9</c:v>
                </c:pt>
                <c:pt idx="11">
                  <c:v>12.3</c:v>
                </c:pt>
                <c:pt idx="12">
                  <c:v>13.2</c:v>
                </c:pt>
                <c:pt idx="13">
                  <c:v>13.1</c:v>
                </c:pt>
                <c:pt idx="14">
                  <c:v>13.8</c:v>
                </c:pt>
                <c:pt idx="15">
                  <c:v>14.7</c:v>
                </c:pt>
                <c:pt idx="16">
                  <c:v>16.3</c:v>
                </c:pt>
                <c:pt idx="17">
                  <c:v>19.8</c:v>
                </c:pt>
                <c:pt idx="18">
                  <c:v>21.7</c:v>
                </c:pt>
                <c:pt idx="19">
                  <c:v>20.7</c:v>
                </c:pt>
                <c:pt idx="20">
                  <c:v>21.6</c:v>
                </c:pt>
                <c:pt idx="21">
                  <c:v>28.3</c:v>
                </c:pt>
                <c:pt idx="22">
                  <c:v>32.4</c:v>
                </c:pt>
                <c:pt idx="23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C8-4576-B4AB-4EF25438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659256"/>
        <c:axId val="753658536"/>
      </c:lineChart>
      <c:catAx>
        <c:axId val="75365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58536"/>
        <c:crosses val="autoZero"/>
        <c:auto val="1"/>
        <c:lblAlgn val="ctr"/>
        <c:lblOffset val="100"/>
        <c:noMultiLvlLbl val="0"/>
      </c:catAx>
      <c:valAx>
        <c:axId val="75365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65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'1999.2020'!$N$2</c:f>
              <c:strCache>
                <c:ptCount val="1"/>
                <c:pt idx="0">
                  <c:v>AI/AN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'1999.2020'!$M$3:$M$26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'1999.2020'!$N$3:$N$26</c:f>
              <c:numCache>
                <c:formatCode>General</c:formatCode>
                <c:ptCount val="24"/>
                <c:pt idx="0">
                  <c:v>5.2</c:v>
                </c:pt>
                <c:pt idx="1">
                  <c:v>4.9000000000000004</c:v>
                </c:pt>
                <c:pt idx="2">
                  <c:v>5.5</c:v>
                </c:pt>
                <c:pt idx="3">
                  <c:v>6.9</c:v>
                </c:pt>
                <c:pt idx="4">
                  <c:v>8.4</c:v>
                </c:pt>
                <c:pt idx="5">
                  <c:v>9.6</c:v>
                </c:pt>
                <c:pt idx="6">
                  <c:v>9.6999999999999993</c:v>
                </c:pt>
                <c:pt idx="7">
                  <c:v>10.5</c:v>
                </c:pt>
                <c:pt idx="8">
                  <c:v>10.3</c:v>
                </c:pt>
                <c:pt idx="9">
                  <c:v>11.2</c:v>
                </c:pt>
                <c:pt idx="10">
                  <c:v>11.9</c:v>
                </c:pt>
                <c:pt idx="11">
                  <c:v>10.7</c:v>
                </c:pt>
                <c:pt idx="12">
                  <c:v>11.8</c:v>
                </c:pt>
                <c:pt idx="13">
                  <c:v>12.5</c:v>
                </c:pt>
                <c:pt idx="14">
                  <c:v>12.3</c:v>
                </c:pt>
                <c:pt idx="15">
                  <c:v>13.5</c:v>
                </c:pt>
                <c:pt idx="16">
                  <c:v>13.7</c:v>
                </c:pt>
                <c:pt idx="17">
                  <c:v>15.5</c:v>
                </c:pt>
                <c:pt idx="18">
                  <c:v>16.2</c:v>
                </c:pt>
                <c:pt idx="19">
                  <c:v>17.100000000000001</c:v>
                </c:pt>
                <c:pt idx="20">
                  <c:v>19.2</c:v>
                </c:pt>
                <c:pt idx="21">
                  <c:v>26.4</c:v>
                </c:pt>
                <c:pt idx="22">
                  <c:v>35.200000000000003</c:v>
                </c:pt>
                <c:pt idx="23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7A-4251-8332-E47552D2AA41}"/>
            </c:ext>
          </c:extLst>
        </c:ser>
        <c:ser>
          <c:idx val="1"/>
          <c:order val="1"/>
          <c:tx>
            <c:strRef>
              <c:f>'1999.2020'!$O$2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cat>
            <c:strRef>
              <c:f>'1999.2020'!$M$3:$M$26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'1999.2020'!$O$3:$O$26</c:f>
              <c:numCache>
                <c:formatCode>General</c:formatCode>
                <c:ptCount val="24"/>
                <c:pt idx="0">
                  <c:v>6.1</c:v>
                </c:pt>
                <c:pt idx="1">
                  <c:v>6.4</c:v>
                </c:pt>
                <c:pt idx="2">
                  <c:v>7.5</c:v>
                </c:pt>
                <c:pt idx="3">
                  <c:v>8.6999999999999993</c:v>
                </c:pt>
                <c:pt idx="4">
                  <c:v>9.5</c:v>
                </c:pt>
                <c:pt idx="5">
                  <c:v>10.1</c:v>
                </c:pt>
                <c:pt idx="6">
                  <c:v>10.8</c:v>
                </c:pt>
                <c:pt idx="7">
                  <c:v>12.4</c:v>
                </c:pt>
                <c:pt idx="8">
                  <c:v>13.1</c:v>
                </c:pt>
                <c:pt idx="9">
                  <c:v>13.3</c:v>
                </c:pt>
                <c:pt idx="10">
                  <c:v>13.4</c:v>
                </c:pt>
                <c:pt idx="11">
                  <c:v>13.9</c:v>
                </c:pt>
                <c:pt idx="12">
                  <c:v>14.9</c:v>
                </c:pt>
                <c:pt idx="13">
                  <c:v>14.9</c:v>
                </c:pt>
                <c:pt idx="14">
                  <c:v>15.6</c:v>
                </c:pt>
                <c:pt idx="15">
                  <c:v>16.600000000000001</c:v>
                </c:pt>
                <c:pt idx="16">
                  <c:v>18.5</c:v>
                </c:pt>
                <c:pt idx="17">
                  <c:v>22.1</c:v>
                </c:pt>
                <c:pt idx="18">
                  <c:v>24</c:v>
                </c:pt>
                <c:pt idx="19">
                  <c:v>22.6</c:v>
                </c:pt>
                <c:pt idx="20">
                  <c:v>23.2</c:v>
                </c:pt>
                <c:pt idx="21">
                  <c:v>29.7</c:v>
                </c:pt>
                <c:pt idx="22">
                  <c:v>33.6</c:v>
                </c:pt>
                <c:pt idx="23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7A-4251-8332-E47552D2AA41}"/>
            </c:ext>
          </c:extLst>
        </c:ser>
        <c:ser>
          <c:idx val="2"/>
          <c:order val="2"/>
          <c:tx>
            <c:strRef>
              <c:f>'1999.2020'!$P$2</c:f>
              <c:strCache>
                <c:ptCount val="1"/>
                <c:pt idx="0">
                  <c:v>National</c:v>
                </c:pt>
              </c:strCache>
            </c:strRef>
          </c:tx>
          <c:spPr>
            <a:ln w="3810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strRef>
              <c:f>'1999.2020'!$M$3:$M$26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'1999.2020'!$P$3:$P$26</c:f>
              <c:numCache>
                <c:formatCode>General</c:formatCode>
                <c:ptCount val="24"/>
                <c:pt idx="0">
                  <c:v>6.1</c:v>
                </c:pt>
                <c:pt idx="1">
                  <c:v>6.2</c:v>
                </c:pt>
                <c:pt idx="2">
                  <c:v>6.8</c:v>
                </c:pt>
                <c:pt idx="3">
                  <c:v>8.1999999999999993</c:v>
                </c:pt>
                <c:pt idx="4">
                  <c:v>8.9</c:v>
                </c:pt>
                <c:pt idx="5">
                  <c:v>9.4</c:v>
                </c:pt>
                <c:pt idx="6">
                  <c:v>10.1</c:v>
                </c:pt>
                <c:pt idx="7">
                  <c:v>11.5</c:v>
                </c:pt>
                <c:pt idx="8">
                  <c:v>11.9</c:v>
                </c:pt>
                <c:pt idx="9">
                  <c:v>11.9</c:v>
                </c:pt>
                <c:pt idx="10">
                  <c:v>11.9</c:v>
                </c:pt>
                <c:pt idx="11">
                  <c:v>12.3</c:v>
                </c:pt>
                <c:pt idx="12">
                  <c:v>13.2</c:v>
                </c:pt>
                <c:pt idx="13">
                  <c:v>13.1</c:v>
                </c:pt>
                <c:pt idx="14">
                  <c:v>13.8</c:v>
                </c:pt>
                <c:pt idx="15">
                  <c:v>14.7</c:v>
                </c:pt>
                <c:pt idx="16">
                  <c:v>16.3</c:v>
                </c:pt>
                <c:pt idx="17">
                  <c:v>19.8</c:v>
                </c:pt>
                <c:pt idx="18">
                  <c:v>21.7</c:v>
                </c:pt>
                <c:pt idx="19">
                  <c:v>20.7</c:v>
                </c:pt>
                <c:pt idx="20">
                  <c:v>21.6</c:v>
                </c:pt>
                <c:pt idx="21">
                  <c:v>28.3</c:v>
                </c:pt>
                <c:pt idx="22">
                  <c:v>32.4</c:v>
                </c:pt>
                <c:pt idx="23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7A-4251-8332-E47552D2A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1019352"/>
        <c:axId val="791021152"/>
      </c:lineChart>
      <c:catAx>
        <c:axId val="79101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021152"/>
        <c:crosses val="autoZero"/>
        <c:auto val="1"/>
        <c:lblAlgn val="ctr"/>
        <c:lblOffset val="100"/>
        <c:noMultiLvlLbl val="0"/>
      </c:catAx>
      <c:valAx>
        <c:axId val="79102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01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'1999.2020'!$N$2</c:f>
              <c:strCache>
                <c:ptCount val="1"/>
                <c:pt idx="0">
                  <c:v>AI/AN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'1999.2020'!$M$3:$M$26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'1999.2020'!$N$3:$N$26</c:f>
              <c:numCache>
                <c:formatCode>General</c:formatCode>
                <c:ptCount val="24"/>
                <c:pt idx="0">
                  <c:v>6.1</c:v>
                </c:pt>
                <c:pt idx="1">
                  <c:v>5.6</c:v>
                </c:pt>
                <c:pt idx="2">
                  <c:v>6.5</c:v>
                </c:pt>
                <c:pt idx="3">
                  <c:v>7.6</c:v>
                </c:pt>
                <c:pt idx="4">
                  <c:v>9.4</c:v>
                </c:pt>
                <c:pt idx="5">
                  <c:v>10.9</c:v>
                </c:pt>
                <c:pt idx="6">
                  <c:v>11</c:v>
                </c:pt>
                <c:pt idx="7">
                  <c:v>12.3</c:v>
                </c:pt>
                <c:pt idx="8">
                  <c:v>10.8</c:v>
                </c:pt>
                <c:pt idx="9">
                  <c:v>11.7</c:v>
                </c:pt>
                <c:pt idx="10">
                  <c:v>12.6</c:v>
                </c:pt>
                <c:pt idx="11">
                  <c:v>11.4</c:v>
                </c:pt>
                <c:pt idx="12">
                  <c:v>12.6</c:v>
                </c:pt>
                <c:pt idx="13">
                  <c:v>13.4</c:v>
                </c:pt>
                <c:pt idx="14">
                  <c:v>13.2</c:v>
                </c:pt>
                <c:pt idx="15">
                  <c:v>14.6</c:v>
                </c:pt>
                <c:pt idx="16">
                  <c:v>14.8</c:v>
                </c:pt>
                <c:pt idx="17">
                  <c:v>16.8</c:v>
                </c:pt>
                <c:pt idx="18">
                  <c:v>17.600000000000001</c:v>
                </c:pt>
                <c:pt idx="19">
                  <c:v>16.8</c:v>
                </c:pt>
                <c:pt idx="20">
                  <c:v>19.3</c:v>
                </c:pt>
                <c:pt idx="21">
                  <c:v>26.3</c:v>
                </c:pt>
                <c:pt idx="22">
                  <c:v>35.200000000000003</c:v>
                </c:pt>
                <c:pt idx="23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7A-4251-8332-E47552D2A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1019352"/>
        <c:axId val="791021152"/>
      </c:lineChart>
      <c:catAx>
        <c:axId val="79101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021152"/>
        <c:crosses val="autoZero"/>
        <c:auto val="1"/>
        <c:lblAlgn val="ctr"/>
        <c:lblOffset val="100"/>
        <c:noMultiLvlLbl val="0"/>
      </c:catAx>
      <c:valAx>
        <c:axId val="79102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01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'1999.2020'!$N$28</c:f>
              <c:strCache>
                <c:ptCount val="1"/>
                <c:pt idx="0">
                  <c:v>AI/AN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9B-43DC-9416-7F7A6789F782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9B-43DC-9416-7F7A6789F782}"/>
                </c:ext>
              </c:extLst>
            </c:dLbl>
            <c:dLbl>
              <c:idx val="20"/>
              <c:layout>
                <c:manualLayout>
                  <c:x val="-3.5577468325718641E-2"/>
                  <c:y val="-5.7916545154077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9B-43DC-9416-7F7A6789F782}"/>
                </c:ext>
              </c:extLst>
            </c:dLbl>
            <c:dLbl>
              <c:idx val="21"/>
              <c:layout>
                <c:manualLayout>
                  <c:x val="-5.2366255144033015E-2"/>
                  <c:y val="-3.0138767376300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B-43DC-9416-7F7A6789F782}"/>
                </c:ext>
              </c:extLst>
            </c:dLbl>
            <c:dLbl>
              <c:idx val="22"/>
              <c:layout>
                <c:manualLayout>
                  <c:x val="-6.0082304526749161E-2"/>
                  <c:y val="-3.0138767376300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B-43DC-9416-7F7A6789F782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C9B-43DC-9416-7F7A6789F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'1999.2020'!$M$29:$M$52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'1999.2020'!$N$29:$N$52</c:f>
              <c:numCache>
                <c:formatCode>General</c:formatCode>
                <c:ptCount val="24"/>
                <c:pt idx="0">
                  <c:v>139</c:v>
                </c:pt>
                <c:pt idx="1">
                  <c:v>141</c:v>
                </c:pt>
                <c:pt idx="2">
                  <c:v>160</c:v>
                </c:pt>
                <c:pt idx="3">
                  <c:v>214</c:v>
                </c:pt>
                <c:pt idx="4">
                  <c:v>263</c:v>
                </c:pt>
                <c:pt idx="5">
                  <c:v>311</c:v>
                </c:pt>
                <c:pt idx="6">
                  <c:v>327</c:v>
                </c:pt>
                <c:pt idx="7">
                  <c:v>364</c:v>
                </c:pt>
                <c:pt idx="8">
                  <c:v>369</c:v>
                </c:pt>
                <c:pt idx="9">
                  <c:v>428</c:v>
                </c:pt>
                <c:pt idx="10">
                  <c:v>470</c:v>
                </c:pt>
                <c:pt idx="11">
                  <c:v>438</c:v>
                </c:pt>
                <c:pt idx="12">
                  <c:v>486</c:v>
                </c:pt>
                <c:pt idx="13">
                  <c:v>526</c:v>
                </c:pt>
                <c:pt idx="14">
                  <c:v>522</c:v>
                </c:pt>
                <c:pt idx="15">
                  <c:v>585</c:v>
                </c:pt>
                <c:pt idx="16">
                  <c:v>603</c:v>
                </c:pt>
                <c:pt idx="17">
                  <c:v>694</c:v>
                </c:pt>
                <c:pt idx="18">
                  <c:v>738</c:v>
                </c:pt>
                <c:pt idx="19">
                  <c:v>780</c:v>
                </c:pt>
                <c:pt idx="20">
                  <c:v>897</c:v>
                </c:pt>
                <c:pt idx="21">
                  <c:v>1250</c:v>
                </c:pt>
                <c:pt idx="22">
                  <c:v>1493</c:v>
                </c:pt>
                <c:pt idx="23">
                  <c:v>1701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9B-43DC-9416-7F7A6789F78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3080224"/>
        <c:axId val="950724784"/>
      </c:lineChart>
      <c:catAx>
        <c:axId val="8130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724784"/>
        <c:crosses val="autoZero"/>
        <c:auto val="1"/>
        <c:lblAlgn val="ctr"/>
        <c:lblOffset val="100"/>
        <c:noMultiLvlLbl val="0"/>
      </c:catAx>
      <c:valAx>
        <c:axId val="95072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08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'Provision Opioid 18.22'!$P$29</c:f>
              <c:strCache>
                <c:ptCount val="1"/>
                <c:pt idx="0">
                  <c:v>Drug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8A-4EA8-93B6-959159E99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'Provision Opioid 18.22'!$O$30:$O$53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'Provision Opioid 18.22'!$P$30:$P$53</c:f>
              <c:numCache>
                <c:formatCode>General</c:formatCode>
                <c:ptCount val="24"/>
                <c:pt idx="0">
                  <c:v>5.2</c:v>
                </c:pt>
                <c:pt idx="1">
                  <c:v>4.9000000000000004</c:v>
                </c:pt>
                <c:pt idx="2">
                  <c:v>5.5</c:v>
                </c:pt>
                <c:pt idx="3">
                  <c:v>6.9</c:v>
                </c:pt>
                <c:pt idx="4">
                  <c:v>8.4</c:v>
                </c:pt>
                <c:pt idx="5">
                  <c:v>9.6</c:v>
                </c:pt>
                <c:pt idx="6">
                  <c:v>9.6999999999999993</c:v>
                </c:pt>
                <c:pt idx="7">
                  <c:v>10.5</c:v>
                </c:pt>
                <c:pt idx="8">
                  <c:v>10.3</c:v>
                </c:pt>
                <c:pt idx="9">
                  <c:v>11.2</c:v>
                </c:pt>
                <c:pt idx="10">
                  <c:v>11.9</c:v>
                </c:pt>
                <c:pt idx="11">
                  <c:v>10.7</c:v>
                </c:pt>
                <c:pt idx="12">
                  <c:v>11.8</c:v>
                </c:pt>
                <c:pt idx="13">
                  <c:v>12.5</c:v>
                </c:pt>
                <c:pt idx="14">
                  <c:v>12.3</c:v>
                </c:pt>
                <c:pt idx="15">
                  <c:v>13.5</c:v>
                </c:pt>
                <c:pt idx="16">
                  <c:v>13.7</c:v>
                </c:pt>
                <c:pt idx="17">
                  <c:v>15.5</c:v>
                </c:pt>
                <c:pt idx="18">
                  <c:v>16.2</c:v>
                </c:pt>
                <c:pt idx="19">
                  <c:v>17.100000000000001</c:v>
                </c:pt>
                <c:pt idx="20">
                  <c:v>19.2</c:v>
                </c:pt>
                <c:pt idx="21">
                  <c:v>26.4</c:v>
                </c:pt>
                <c:pt idx="22">
                  <c:v>35.200000000000003</c:v>
                </c:pt>
                <c:pt idx="23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8A-4EA8-93B6-959159E9932D}"/>
            </c:ext>
          </c:extLst>
        </c:ser>
        <c:ser>
          <c:idx val="1"/>
          <c:order val="1"/>
          <c:tx>
            <c:strRef>
              <c:f>'Provision Opioid 18.22'!$Q$29</c:f>
              <c:strCache>
                <c:ptCount val="1"/>
                <c:pt idx="0">
                  <c:v>Opioid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8A-4EA8-93B6-959159E99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'Provision Opioid 18.22'!$O$30:$O$53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'Provision Opioid 18.22'!$Q$30:$Q$53</c:f>
              <c:numCache>
                <c:formatCode>General</c:formatCode>
                <c:ptCount val="24"/>
                <c:pt idx="0">
                  <c:v>2.6</c:v>
                </c:pt>
                <c:pt idx="1">
                  <c:v>2.4</c:v>
                </c:pt>
                <c:pt idx="2">
                  <c:v>2.7</c:v>
                </c:pt>
                <c:pt idx="3">
                  <c:v>3.5</c:v>
                </c:pt>
                <c:pt idx="4">
                  <c:v>4.2</c:v>
                </c:pt>
                <c:pt idx="5">
                  <c:v>4.8</c:v>
                </c:pt>
                <c:pt idx="6">
                  <c:v>5.2</c:v>
                </c:pt>
                <c:pt idx="7">
                  <c:v>5.3</c:v>
                </c:pt>
                <c:pt idx="8">
                  <c:v>5.5</c:v>
                </c:pt>
                <c:pt idx="9">
                  <c:v>6.6</c:v>
                </c:pt>
                <c:pt idx="10">
                  <c:v>7.7</c:v>
                </c:pt>
                <c:pt idx="11">
                  <c:v>6</c:v>
                </c:pt>
                <c:pt idx="12">
                  <c:v>6.6</c:v>
                </c:pt>
                <c:pt idx="13">
                  <c:v>7.3</c:v>
                </c:pt>
                <c:pt idx="14">
                  <c:v>6.9</c:v>
                </c:pt>
                <c:pt idx="15">
                  <c:v>7.8</c:v>
                </c:pt>
                <c:pt idx="16">
                  <c:v>7.9</c:v>
                </c:pt>
                <c:pt idx="17">
                  <c:v>9</c:v>
                </c:pt>
                <c:pt idx="18">
                  <c:v>9.8000000000000007</c:v>
                </c:pt>
                <c:pt idx="19">
                  <c:v>9.1999999999999993</c:v>
                </c:pt>
                <c:pt idx="20">
                  <c:v>11.1</c:v>
                </c:pt>
                <c:pt idx="21">
                  <c:v>17.3</c:v>
                </c:pt>
                <c:pt idx="22">
                  <c:v>24.1</c:v>
                </c:pt>
                <c:pt idx="23">
                  <c:v>28.9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8A-4EA8-93B6-959159E99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4944792"/>
        <c:axId val="814944072"/>
      </c:lineChart>
      <c:catAx>
        <c:axId val="81494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944072"/>
        <c:crosses val="autoZero"/>
        <c:auto val="1"/>
        <c:lblAlgn val="ctr"/>
        <c:lblOffset val="100"/>
        <c:noMultiLvlLbl val="0"/>
      </c:catAx>
      <c:valAx>
        <c:axId val="81494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94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'Provisional 99.20 Type Race'!$O$92</c:f>
              <c:strCache>
                <c:ptCount val="1"/>
                <c:pt idx="0">
                  <c:v>Heroin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'Provisional 99.20 Type Race'!$N$93:$N$116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'Provisional 99.20 Type Race'!$O$93:$O$116</c:f>
              <c:numCache>
                <c:formatCode>General</c:formatCode>
                <c:ptCount val="24"/>
                <c:pt idx="8">
                  <c:v>0.7</c:v>
                </c:pt>
                <c:pt idx="9">
                  <c:v>0.6</c:v>
                </c:pt>
                <c:pt idx="10">
                  <c:v>1</c:v>
                </c:pt>
                <c:pt idx="11">
                  <c:v>0.7</c:v>
                </c:pt>
                <c:pt idx="12">
                  <c:v>1.2</c:v>
                </c:pt>
                <c:pt idx="13">
                  <c:v>1.1000000000000001</c:v>
                </c:pt>
                <c:pt idx="14">
                  <c:v>1.8</c:v>
                </c:pt>
                <c:pt idx="15">
                  <c:v>2.4</c:v>
                </c:pt>
                <c:pt idx="16">
                  <c:v>2.9</c:v>
                </c:pt>
                <c:pt idx="17">
                  <c:v>3.3</c:v>
                </c:pt>
                <c:pt idx="18">
                  <c:v>3.2</c:v>
                </c:pt>
                <c:pt idx="19">
                  <c:v>3.3</c:v>
                </c:pt>
                <c:pt idx="20">
                  <c:v>3.4</c:v>
                </c:pt>
                <c:pt idx="21">
                  <c:v>3.3</c:v>
                </c:pt>
                <c:pt idx="22">
                  <c:v>3</c:v>
                </c:pt>
                <c:pt idx="23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E-4DF0-9B21-11433DE865B2}"/>
            </c:ext>
          </c:extLst>
        </c:ser>
        <c:ser>
          <c:idx val="1"/>
          <c:order val="1"/>
          <c:tx>
            <c:strRef>
              <c:f>'Provisional 99.20 Type Race'!$P$92</c:f>
              <c:strCache>
                <c:ptCount val="1"/>
                <c:pt idx="0">
                  <c:v>Natural and Semi-synthetic Opioids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'Provisional 99.20 Type Race'!$N$93:$N$116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'Provisional 99.20 Type Race'!$P$93:$P$116</c:f>
              <c:numCache>
                <c:formatCode>General</c:formatCode>
                <c:ptCount val="24"/>
                <c:pt idx="0">
                  <c:v>0.8</c:v>
                </c:pt>
                <c:pt idx="1">
                  <c:v>0.9</c:v>
                </c:pt>
                <c:pt idx="2">
                  <c:v>1.2</c:v>
                </c:pt>
                <c:pt idx="3">
                  <c:v>1.5</c:v>
                </c:pt>
                <c:pt idx="4">
                  <c:v>1.6</c:v>
                </c:pt>
                <c:pt idx="5">
                  <c:v>1.9</c:v>
                </c:pt>
                <c:pt idx="6">
                  <c:v>2.1</c:v>
                </c:pt>
                <c:pt idx="7">
                  <c:v>2.2000000000000002</c:v>
                </c:pt>
                <c:pt idx="8">
                  <c:v>2.5</c:v>
                </c:pt>
                <c:pt idx="9">
                  <c:v>2.8</c:v>
                </c:pt>
                <c:pt idx="10">
                  <c:v>3.6</c:v>
                </c:pt>
                <c:pt idx="11">
                  <c:v>3.2</c:v>
                </c:pt>
                <c:pt idx="12">
                  <c:v>3.1</c:v>
                </c:pt>
                <c:pt idx="13">
                  <c:v>3.9</c:v>
                </c:pt>
                <c:pt idx="14">
                  <c:v>3.6</c:v>
                </c:pt>
                <c:pt idx="15">
                  <c:v>4.0999999999999996</c:v>
                </c:pt>
                <c:pt idx="16">
                  <c:v>3.8</c:v>
                </c:pt>
                <c:pt idx="17">
                  <c:v>3.5</c:v>
                </c:pt>
                <c:pt idx="18">
                  <c:v>3.6</c:v>
                </c:pt>
                <c:pt idx="19">
                  <c:v>2.5</c:v>
                </c:pt>
                <c:pt idx="20">
                  <c:v>2.7</c:v>
                </c:pt>
                <c:pt idx="21">
                  <c:v>3.2</c:v>
                </c:pt>
                <c:pt idx="22">
                  <c:v>3.9</c:v>
                </c:pt>
                <c:pt idx="2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E-4DF0-9B21-11433DE865B2}"/>
            </c:ext>
          </c:extLst>
        </c:ser>
        <c:ser>
          <c:idx val="2"/>
          <c:order val="2"/>
          <c:tx>
            <c:strRef>
              <c:f>'Provisional 99.20 Type Race'!$Q$92</c:f>
              <c:strCache>
                <c:ptCount val="1"/>
                <c:pt idx="0">
                  <c:v>Methadone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'Provisional 99.20 Type Race'!$N$93:$N$116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'Provisional 99.20 Type Race'!$Q$93:$Q$116</c:f>
              <c:numCache>
                <c:formatCode>General</c:formatCode>
                <c:ptCount val="24"/>
                <c:pt idx="3">
                  <c:v>0.7</c:v>
                </c:pt>
                <c:pt idx="4">
                  <c:v>1</c:v>
                </c:pt>
                <c:pt idx="5">
                  <c:v>1.5</c:v>
                </c:pt>
                <c:pt idx="6">
                  <c:v>1.6</c:v>
                </c:pt>
                <c:pt idx="7">
                  <c:v>1.8</c:v>
                </c:pt>
                <c:pt idx="8">
                  <c:v>1.6</c:v>
                </c:pt>
                <c:pt idx="9">
                  <c:v>2</c:v>
                </c:pt>
                <c:pt idx="10">
                  <c:v>1.9</c:v>
                </c:pt>
                <c:pt idx="11">
                  <c:v>1.8</c:v>
                </c:pt>
                <c:pt idx="12">
                  <c:v>1.6</c:v>
                </c:pt>
                <c:pt idx="13">
                  <c:v>1.4</c:v>
                </c:pt>
                <c:pt idx="14">
                  <c:v>1.2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1</c:v>
                </c:pt>
                <c:pt idx="19">
                  <c:v>0.7</c:v>
                </c:pt>
                <c:pt idx="20">
                  <c:v>0.7</c:v>
                </c:pt>
                <c:pt idx="21">
                  <c:v>0.9</c:v>
                </c:pt>
                <c:pt idx="22">
                  <c:v>1</c:v>
                </c:pt>
                <c:pt idx="23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CE-4DF0-9B21-11433DE865B2}"/>
            </c:ext>
          </c:extLst>
        </c:ser>
        <c:ser>
          <c:idx val="3"/>
          <c:order val="3"/>
          <c:tx>
            <c:strRef>
              <c:f>'Provisional 99.20 Type Race'!$R$92</c:f>
              <c:strCache>
                <c:ptCount val="1"/>
                <c:pt idx="0">
                  <c:v>Synthetic Opioids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'Provisional 99.20 Type Race'!$N$93:$N$116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'Provisional 99.20 Type Race'!$R$93:$R$116</c:f>
              <c:numCache>
                <c:formatCode>General</c:formatCode>
                <c:ptCount val="24"/>
                <c:pt idx="5">
                  <c:v>0.7</c:v>
                </c:pt>
                <c:pt idx="6">
                  <c:v>0.8</c:v>
                </c:pt>
                <c:pt idx="7">
                  <c:v>0.8</c:v>
                </c:pt>
                <c:pt idx="8">
                  <c:v>0.6</c:v>
                </c:pt>
                <c:pt idx="9">
                  <c:v>1.2</c:v>
                </c:pt>
                <c:pt idx="10">
                  <c:v>1.5</c:v>
                </c:pt>
                <c:pt idx="11">
                  <c:v>0.8</c:v>
                </c:pt>
                <c:pt idx="12">
                  <c:v>0.9</c:v>
                </c:pt>
                <c:pt idx="13">
                  <c:v>1</c:v>
                </c:pt>
                <c:pt idx="14">
                  <c:v>0.8</c:v>
                </c:pt>
                <c:pt idx="15">
                  <c:v>1.2</c:v>
                </c:pt>
                <c:pt idx="16">
                  <c:v>1.3</c:v>
                </c:pt>
                <c:pt idx="17">
                  <c:v>2.6</c:v>
                </c:pt>
                <c:pt idx="18">
                  <c:v>3.9</c:v>
                </c:pt>
                <c:pt idx="19">
                  <c:v>4.7</c:v>
                </c:pt>
                <c:pt idx="20">
                  <c:v>6.7</c:v>
                </c:pt>
                <c:pt idx="21">
                  <c:v>13.2</c:v>
                </c:pt>
                <c:pt idx="22">
                  <c:v>20.9</c:v>
                </c:pt>
                <c:pt idx="23">
                  <c:v>26.9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CE-4DF0-9B21-11433DE86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026384"/>
        <c:axId val="815033944"/>
      </c:lineChart>
      <c:catAx>
        <c:axId val="81502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033944"/>
        <c:crosses val="autoZero"/>
        <c:auto val="1"/>
        <c:lblAlgn val="ctr"/>
        <c:lblOffset val="100"/>
        <c:noMultiLvlLbl val="0"/>
      </c:catAx>
      <c:valAx>
        <c:axId val="81503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02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'Provisional 99.20 Type Race'!$O$121</c:f>
              <c:strCache>
                <c:ptCount val="1"/>
                <c:pt idx="0">
                  <c:v>Cocaine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'Provisional 99.20 Type Race'!$N$122:$N$145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'Provisional 99.20 Type Race'!$O$122:$O$145</c:f>
              <c:numCache>
                <c:formatCode>General</c:formatCode>
                <c:ptCount val="24"/>
                <c:pt idx="0">
                  <c:v>0.8</c:v>
                </c:pt>
                <c:pt idx="1">
                  <c:v>0.9</c:v>
                </c:pt>
                <c:pt idx="2">
                  <c:v>0.8</c:v>
                </c:pt>
                <c:pt idx="3">
                  <c:v>0.9</c:v>
                </c:pt>
                <c:pt idx="4">
                  <c:v>1.4</c:v>
                </c:pt>
                <c:pt idx="5">
                  <c:v>1.3</c:v>
                </c:pt>
                <c:pt idx="6">
                  <c:v>1.7</c:v>
                </c:pt>
                <c:pt idx="7">
                  <c:v>1.3</c:v>
                </c:pt>
                <c:pt idx="8">
                  <c:v>1.4</c:v>
                </c:pt>
                <c:pt idx="9">
                  <c:v>1.1000000000000001</c:v>
                </c:pt>
                <c:pt idx="10">
                  <c:v>1.2</c:v>
                </c:pt>
                <c:pt idx="11">
                  <c:v>1.2</c:v>
                </c:pt>
                <c:pt idx="12">
                  <c:v>1</c:v>
                </c:pt>
                <c:pt idx="13">
                  <c:v>1</c:v>
                </c:pt>
                <c:pt idx="14">
                  <c:v>0.7</c:v>
                </c:pt>
                <c:pt idx="15">
                  <c:v>0.9</c:v>
                </c:pt>
                <c:pt idx="16">
                  <c:v>1</c:v>
                </c:pt>
                <c:pt idx="17">
                  <c:v>1.3</c:v>
                </c:pt>
                <c:pt idx="18">
                  <c:v>1.6</c:v>
                </c:pt>
                <c:pt idx="19">
                  <c:v>2.2000000000000002</c:v>
                </c:pt>
                <c:pt idx="20">
                  <c:v>2.4</c:v>
                </c:pt>
                <c:pt idx="21">
                  <c:v>3.2</c:v>
                </c:pt>
                <c:pt idx="22">
                  <c:v>4.2</c:v>
                </c:pt>
                <c:pt idx="2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2-4D7C-86B6-3A9D4449B65A}"/>
            </c:ext>
          </c:extLst>
        </c:ser>
        <c:ser>
          <c:idx val="1"/>
          <c:order val="1"/>
          <c:tx>
            <c:strRef>
              <c:f>'Provisional 99.20 Type Race'!$P$121</c:f>
              <c:strCache>
                <c:ptCount val="1"/>
                <c:pt idx="0">
                  <c:v>Psychostimulants with abuse potential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'Provisional 99.20 Type Race'!$N$122:$N$145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2022*</c:v>
                </c:pt>
              </c:strCache>
            </c:strRef>
          </c:cat>
          <c:val>
            <c:numRef>
              <c:f>'Provisional 99.20 Type Race'!$P$122:$P$145</c:f>
              <c:numCache>
                <c:formatCode>General</c:formatCode>
                <c:ptCount val="24"/>
                <c:pt idx="4">
                  <c:v>0.6</c:v>
                </c:pt>
                <c:pt idx="5">
                  <c:v>1</c:v>
                </c:pt>
                <c:pt idx="6">
                  <c:v>1.1000000000000001</c:v>
                </c:pt>
                <c:pt idx="7">
                  <c:v>0.9</c:v>
                </c:pt>
                <c:pt idx="8">
                  <c:v>0.7</c:v>
                </c:pt>
                <c:pt idx="9">
                  <c:v>0.8</c:v>
                </c:pt>
                <c:pt idx="10">
                  <c:v>0.8</c:v>
                </c:pt>
                <c:pt idx="11">
                  <c:v>0.9</c:v>
                </c:pt>
                <c:pt idx="12">
                  <c:v>1.5</c:v>
                </c:pt>
                <c:pt idx="13">
                  <c:v>1.7</c:v>
                </c:pt>
                <c:pt idx="14">
                  <c:v>2.2999999999999998</c:v>
                </c:pt>
                <c:pt idx="15">
                  <c:v>2.9</c:v>
                </c:pt>
                <c:pt idx="16">
                  <c:v>3.6</c:v>
                </c:pt>
                <c:pt idx="17">
                  <c:v>4.5</c:v>
                </c:pt>
                <c:pt idx="18">
                  <c:v>5.4</c:v>
                </c:pt>
                <c:pt idx="19">
                  <c:v>6.8</c:v>
                </c:pt>
                <c:pt idx="20">
                  <c:v>8.3000000000000007</c:v>
                </c:pt>
                <c:pt idx="21">
                  <c:v>11.3</c:v>
                </c:pt>
                <c:pt idx="22">
                  <c:v>17.100000000000001</c:v>
                </c:pt>
                <c:pt idx="23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2-4D7C-86B6-3A9D4449B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4178584"/>
        <c:axId val="754169944"/>
      </c:lineChart>
      <c:catAx>
        <c:axId val="75417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169944"/>
        <c:crosses val="autoZero"/>
        <c:auto val="1"/>
        <c:lblAlgn val="ctr"/>
        <c:lblOffset val="100"/>
        <c:noMultiLvlLbl val="0"/>
      </c:catAx>
      <c:valAx>
        <c:axId val="75416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178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4.wdp"/><Relationship Id="rId1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drawings/_rels/drawing9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0.96548</cdr:x>
      <cdr:y>0.10581</cdr:y>
    </cdr:from>
    <cdr:to>
      <cdr:x>0.96548</cdr:x>
      <cdr:y>0.81117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AA2D8CB7-F8A3-8F4B-4DC7-FFF63BDEF65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122389" y="418705"/>
          <a:ext cx="0" cy="2791189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0.93739</cdr:x>
      <cdr:y>0</cdr:y>
    </cdr:from>
    <cdr:to>
      <cdr:x>0.99725</cdr:x>
      <cdr:y>0.08556</cdr:y>
    </cdr:to>
    <cdr:sp macro="" textlink="">
      <cdr:nvSpPr>
        <cdr:cNvPr id="8" name="TextBox 8">
          <a:extLst xmlns:a="http://schemas.openxmlformats.org/drawingml/2006/main">
            <a:ext uri="{FF2B5EF4-FFF2-40B4-BE49-F238E27FC236}">
              <a16:creationId xmlns:a16="http://schemas.microsoft.com/office/drawing/2014/main" id="{8D961D6F-9A50-1EB3-FD59-C1F49B5ADF42}"/>
            </a:ext>
          </a:extLst>
        </cdr:cNvPr>
        <cdr:cNvSpPr txBox="1"/>
      </cdr:nvSpPr>
      <cdr:spPr>
        <a:xfrm xmlns:a="http://schemas.openxmlformats.org/drawingml/2006/main">
          <a:off x="8856958" y="-1723860"/>
          <a:ext cx="565590" cy="338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32.8</a:t>
          </a:r>
          <a:endParaRPr lang="en-US" dirty="0"/>
        </a:p>
      </cdr:txBody>
    </cdr:sp>
  </cdr:relSizeAnchor>
  <cdr:relSizeAnchor xmlns:cdr="http://schemas.openxmlformats.org/drawingml/2006/chartDrawing">
    <cdr:from>
      <cdr:x>0.31062</cdr:x>
      <cdr:y>0.60421</cdr:y>
    </cdr:from>
    <cdr:to>
      <cdr:x>0.31062</cdr:x>
      <cdr:y>0.81117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AA2D8CB7-F8A3-8F4B-4DC7-FFF63BDEF65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934910" y="2390940"/>
          <a:ext cx="0" cy="818954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0.57959</cdr:x>
      <cdr:y>0.54078</cdr:y>
    </cdr:from>
    <cdr:to>
      <cdr:x>0.57959</cdr:x>
      <cdr:y>0.81117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53ADF94-24A7-6451-7BEA-715F07A35D3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476287" y="2139928"/>
          <a:ext cx="0" cy="1069966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0.77383</cdr:x>
      <cdr:y>0.35376</cdr:y>
    </cdr:from>
    <cdr:to>
      <cdr:x>0.77383</cdr:x>
      <cdr:y>0.81117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753ADF94-24A7-6451-7BEA-715F07A35D3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311574" y="1399880"/>
          <a:ext cx="0" cy="1810014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0.75023</cdr:x>
      <cdr:y>0.21675</cdr:y>
    </cdr:from>
    <cdr:to>
      <cdr:x>0.81009</cdr:x>
      <cdr:y>0.30231</cdr:y>
    </cdr:to>
    <cdr:sp macro="" textlink="">
      <cdr:nvSpPr>
        <cdr:cNvPr id="20" name="TextBox 8">
          <a:extLst xmlns:a="http://schemas.openxmlformats.org/drawingml/2006/main">
            <a:ext uri="{FF2B5EF4-FFF2-40B4-BE49-F238E27FC236}">
              <a16:creationId xmlns:a16="http://schemas.microsoft.com/office/drawing/2014/main" id="{8D961D6F-9A50-1EB3-FD59-C1F49B5ADF42}"/>
            </a:ext>
          </a:extLst>
        </cdr:cNvPr>
        <cdr:cNvSpPr txBox="1"/>
      </cdr:nvSpPr>
      <cdr:spPr>
        <a:xfrm xmlns:a="http://schemas.openxmlformats.org/drawingml/2006/main">
          <a:off x="7088574" y="857690"/>
          <a:ext cx="565590" cy="3385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21.7</a:t>
          </a:r>
          <a:endParaRPr lang="en-US" dirty="0"/>
        </a:p>
      </cdr:txBody>
    </cdr:sp>
  </cdr:relSizeAnchor>
  <cdr:relSizeAnchor xmlns:cdr="http://schemas.openxmlformats.org/drawingml/2006/chartDrawing">
    <cdr:from>
      <cdr:x>0.5521</cdr:x>
      <cdr:y>0.41974</cdr:y>
    </cdr:from>
    <cdr:to>
      <cdr:x>0.61196</cdr:x>
      <cdr:y>0.5053</cdr:y>
    </cdr:to>
    <cdr:sp macro="" textlink="">
      <cdr:nvSpPr>
        <cdr:cNvPr id="21" name="TextBox 8">
          <a:extLst xmlns:a="http://schemas.openxmlformats.org/drawingml/2006/main">
            <a:ext uri="{FF2B5EF4-FFF2-40B4-BE49-F238E27FC236}">
              <a16:creationId xmlns:a16="http://schemas.microsoft.com/office/drawing/2014/main" id="{8D961D6F-9A50-1EB3-FD59-C1F49B5ADF42}"/>
            </a:ext>
          </a:extLst>
        </cdr:cNvPr>
        <cdr:cNvSpPr txBox="1"/>
      </cdr:nvSpPr>
      <cdr:spPr>
        <a:xfrm xmlns:a="http://schemas.openxmlformats.org/drawingml/2006/main">
          <a:off x="5216526" y="1660948"/>
          <a:ext cx="565590" cy="338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13.1</a:t>
          </a:r>
          <a:endParaRPr lang="en-US" dirty="0"/>
        </a:p>
      </cdr:txBody>
    </cdr:sp>
  </cdr:relSizeAnchor>
  <cdr:relSizeAnchor xmlns:cdr="http://schemas.openxmlformats.org/drawingml/2006/chartDrawing">
    <cdr:from>
      <cdr:x>0.27522</cdr:x>
      <cdr:y>0.47432</cdr:y>
    </cdr:from>
    <cdr:to>
      <cdr:x>0.33509</cdr:x>
      <cdr:y>0.55988</cdr:y>
    </cdr:to>
    <cdr:sp macro="" textlink="">
      <cdr:nvSpPr>
        <cdr:cNvPr id="22" name="TextBox 8">
          <a:extLst xmlns:a="http://schemas.openxmlformats.org/drawingml/2006/main">
            <a:ext uri="{FF2B5EF4-FFF2-40B4-BE49-F238E27FC236}">
              <a16:creationId xmlns:a16="http://schemas.microsoft.com/office/drawing/2014/main" id="{8D961D6F-9A50-1EB3-FD59-C1F49B5ADF42}"/>
            </a:ext>
          </a:extLst>
        </cdr:cNvPr>
        <cdr:cNvSpPr txBox="1"/>
      </cdr:nvSpPr>
      <cdr:spPr>
        <a:xfrm xmlns:a="http://schemas.openxmlformats.org/drawingml/2006/main">
          <a:off x="2600405" y="1876925"/>
          <a:ext cx="565685" cy="338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10.1</a:t>
          </a:r>
          <a:endParaRPr lang="en-US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0.07771</cdr:x>
      <cdr:y>0.68264</cdr:y>
    </cdr:from>
    <cdr:to>
      <cdr:x>0.13119</cdr:x>
      <cdr:y>0.77592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27641E5D-DE21-7C2F-C208-0DD36C812B4E}"/>
            </a:ext>
          </a:extLst>
        </cdr:cNvPr>
        <cdr:cNvSpPr txBox="1"/>
      </cdr:nvSpPr>
      <cdr:spPr>
        <a:xfrm xmlns:a="http://schemas.openxmlformats.org/drawingml/2006/main">
          <a:off x="722668" y="2702799"/>
          <a:ext cx="49730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**</a:t>
          </a:r>
        </a:p>
      </cdr:txBody>
    </cdr:sp>
  </cdr:relSizeAnchor>
  <cdr:relSizeAnchor xmlns:cdr="http://schemas.openxmlformats.org/drawingml/2006/chartDrawing">
    <cdr:from>
      <cdr:x>0.1467</cdr:x>
      <cdr:y>2.52567E-7</cdr:y>
    </cdr:from>
    <cdr:to>
      <cdr:x>0.50283</cdr:x>
      <cdr:y>0.88166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03268B29-E647-8EC9-B9EB-D7E582BF03E4}"/>
            </a:ext>
          </a:extLst>
        </cdr:cNvPr>
        <cdr:cNvSpPr/>
      </cdr:nvSpPr>
      <cdr:spPr>
        <a:xfrm xmlns:a="http://schemas.openxmlformats.org/drawingml/2006/main">
          <a:off x="1364216" y="1"/>
          <a:ext cx="3311857" cy="3490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4472C4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0.96548</cdr:x>
      <cdr:y>0.10581</cdr:y>
    </cdr:from>
    <cdr:to>
      <cdr:x>0.96548</cdr:x>
      <cdr:y>0.81117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AA2D8CB7-F8A3-8F4B-4DC7-FFF63BDEF65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122389" y="418705"/>
          <a:ext cx="0" cy="2791189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0.93739</cdr:x>
      <cdr:y>0</cdr:y>
    </cdr:from>
    <cdr:to>
      <cdr:x>0.99725</cdr:x>
      <cdr:y>0.08556</cdr:y>
    </cdr:to>
    <cdr:sp macro="" textlink="">
      <cdr:nvSpPr>
        <cdr:cNvPr id="8" name="TextBox 8">
          <a:extLst xmlns:a="http://schemas.openxmlformats.org/drawingml/2006/main">
            <a:ext uri="{FF2B5EF4-FFF2-40B4-BE49-F238E27FC236}">
              <a16:creationId xmlns:a16="http://schemas.microsoft.com/office/drawing/2014/main" id="{8D961D6F-9A50-1EB3-FD59-C1F49B5ADF42}"/>
            </a:ext>
          </a:extLst>
        </cdr:cNvPr>
        <cdr:cNvSpPr txBox="1"/>
      </cdr:nvSpPr>
      <cdr:spPr>
        <a:xfrm xmlns:a="http://schemas.openxmlformats.org/drawingml/2006/main">
          <a:off x="8856958" y="-1723860"/>
          <a:ext cx="565590" cy="338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32.8</a:t>
          </a:r>
          <a:endParaRPr lang="en-US" dirty="0"/>
        </a:p>
      </cdr:txBody>
    </cdr:sp>
  </cdr:relSizeAnchor>
  <cdr:relSizeAnchor xmlns:cdr="http://schemas.openxmlformats.org/drawingml/2006/chartDrawing">
    <cdr:from>
      <cdr:x>0.31062</cdr:x>
      <cdr:y>0.60497</cdr:y>
    </cdr:from>
    <cdr:to>
      <cdr:x>0.31062</cdr:x>
      <cdr:y>0.81117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AA2D8CB7-F8A3-8F4B-4DC7-FFF63BDEF65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934910" y="2393928"/>
          <a:ext cx="0" cy="815966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0.57959</cdr:x>
      <cdr:y>0.53851</cdr:y>
    </cdr:from>
    <cdr:to>
      <cdr:x>0.57959</cdr:x>
      <cdr:y>0.81117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53ADF94-24A7-6451-7BEA-715F07A35D3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476287" y="2130964"/>
          <a:ext cx="0" cy="1078930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0.7738</cdr:x>
      <cdr:y>0.34705</cdr:y>
    </cdr:from>
    <cdr:to>
      <cdr:x>0.77383</cdr:x>
      <cdr:y>0.81117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753ADF94-24A7-6451-7BEA-715F07A35D3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311250" y="1373301"/>
          <a:ext cx="324" cy="1836593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0.75023</cdr:x>
      <cdr:y>0.21675</cdr:y>
    </cdr:from>
    <cdr:to>
      <cdr:x>0.81009</cdr:x>
      <cdr:y>0.30231</cdr:y>
    </cdr:to>
    <cdr:sp macro="" textlink="">
      <cdr:nvSpPr>
        <cdr:cNvPr id="20" name="TextBox 8">
          <a:extLst xmlns:a="http://schemas.openxmlformats.org/drawingml/2006/main">
            <a:ext uri="{FF2B5EF4-FFF2-40B4-BE49-F238E27FC236}">
              <a16:creationId xmlns:a16="http://schemas.microsoft.com/office/drawing/2014/main" id="{8D961D6F-9A50-1EB3-FD59-C1F49B5ADF42}"/>
            </a:ext>
          </a:extLst>
        </cdr:cNvPr>
        <cdr:cNvSpPr txBox="1"/>
      </cdr:nvSpPr>
      <cdr:spPr>
        <a:xfrm xmlns:a="http://schemas.openxmlformats.org/drawingml/2006/main">
          <a:off x="7088574" y="857690"/>
          <a:ext cx="565590" cy="3385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21.7</a:t>
          </a:r>
          <a:endParaRPr lang="en-US" dirty="0"/>
        </a:p>
      </cdr:txBody>
    </cdr:sp>
  </cdr:relSizeAnchor>
  <cdr:relSizeAnchor xmlns:cdr="http://schemas.openxmlformats.org/drawingml/2006/chartDrawing">
    <cdr:from>
      <cdr:x>0.5521</cdr:x>
      <cdr:y>0.41974</cdr:y>
    </cdr:from>
    <cdr:to>
      <cdr:x>0.61196</cdr:x>
      <cdr:y>0.5053</cdr:y>
    </cdr:to>
    <cdr:sp macro="" textlink="">
      <cdr:nvSpPr>
        <cdr:cNvPr id="21" name="TextBox 8">
          <a:extLst xmlns:a="http://schemas.openxmlformats.org/drawingml/2006/main">
            <a:ext uri="{FF2B5EF4-FFF2-40B4-BE49-F238E27FC236}">
              <a16:creationId xmlns:a16="http://schemas.microsoft.com/office/drawing/2014/main" id="{8D961D6F-9A50-1EB3-FD59-C1F49B5ADF42}"/>
            </a:ext>
          </a:extLst>
        </cdr:cNvPr>
        <cdr:cNvSpPr txBox="1"/>
      </cdr:nvSpPr>
      <cdr:spPr>
        <a:xfrm xmlns:a="http://schemas.openxmlformats.org/drawingml/2006/main">
          <a:off x="5216526" y="1660948"/>
          <a:ext cx="565590" cy="338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13.1</a:t>
          </a:r>
          <a:endParaRPr lang="en-US" dirty="0"/>
        </a:p>
      </cdr:txBody>
    </cdr:sp>
  </cdr:relSizeAnchor>
  <cdr:relSizeAnchor xmlns:cdr="http://schemas.openxmlformats.org/drawingml/2006/chartDrawing">
    <cdr:from>
      <cdr:x>0.27522</cdr:x>
      <cdr:y>0.47432</cdr:y>
    </cdr:from>
    <cdr:to>
      <cdr:x>0.33509</cdr:x>
      <cdr:y>0.55988</cdr:y>
    </cdr:to>
    <cdr:sp macro="" textlink="">
      <cdr:nvSpPr>
        <cdr:cNvPr id="22" name="TextBox 8">
          <a:extLst xmlns:a="http://schemas.openxmlformats.org/drawingml/2006/main">
            <a:ext uri="{FF2B5EF4-FFF2-40B4-BE49-F238E27FC236}">
              <a16:creationId xmlns:a16="http://schemas.microsoft.com/office/drawing/2014/main" id="{8D961D6F-9A50-1EB3-FD59-C1F49B5ADF42}"/>
            </a:ext>
          </a:extLst>
        </cdr:cNvPr>
        <cdr:cNvSpPr txBox="1"/>
      </cdr:nvSpPr>
      <cdr:spPr>
        <a:xfrm xmlns:a="http://schemas.openxmlformats.org/drawingml/2006/main">
          <a:off x="2600405" y="1876925"/>
          <a:ext cx="565685" cy="338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10.1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0.85282</cdr:x>
      <cdr:y>0.3529</cdr:y>
    </cdr:from>
    <cdr:to>
      <cdr:x>0.85282</cdr:x>
      <cdr:y>0.80669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D83F0053-0E1B-6E95-CF66-F2C5DBBB860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055535" y="1397236"/>
          <a:ext cx="0" cy="1796714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0.88946</cdr:x>
      <cdr:y>0.2046</cdr:y>
    </cdr:from>
    <cdr:to>
      <cdr:x>0.88946</cdr:x>
      <cdr:y>0.8094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83F0053-0E1B-6E95-CF66-F2C5DBBB860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401619" y="810072"/>
          <a:ext cx="0" cy="2394628"/>
        </a:xfrm>
        <a:prstGeom xmlns:a="http://schemas.openxmlformats.org/drawingml/2006/main" prst="line">
          <a:avLst/>
        </a:prstGeom>
        <a:ln xmlns:a="http://schemas.openxmlformats.org/drawingml/2006/main" w="952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0.80979</cdr:x>
      <cdr:y>0.21677</cdr:y>
    </cdr:from>
    <cdr:to>
      <cdr:x>0.86967</cdr:x>
      <cdr:y>0.30229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8C9D8F09-F4FB-D1CC-BA22-70348FA65BC1}"/>
            </a:ext>
          </a:extLst>
        </cdr:cNvPr>
        <cdr:cNvSpPr txBox="1"/>
      </cdr:nvSpPr>
      <cdr:spPr>
        <a:xfrm xmlns:a="http://schemas.openxmlformats.org/drawingml/2006/main">
          <a:off x="7649035" y="858251"/>
          <a:ext cx="565612" cy="3386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22.8</a:t>
          </a:r>
          <a:endParaRPr lang="en-US" dirty="0"/>
        </a:p>
      </cdr:txBody>
    </cdr:sp>
  </cdr:relSizeAnchor>
  <cdr:relSizeAnchor xmlns:cdr="http://schemas.openxmlformats.org/drawingml/2006/chartDrawing">
    <cdr:from>
      <cdr:x>0.85282</cdr:x>
      <cdr:y>0.09113</cdr:y>
    </cdr:from>
    <cdr:to>
      <cdr:x>0.91269</cdr:x>
      <cdr:y>0.17664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8C9D8F09-F4FB-D1CC-BA22-70348FA65BC1}"/>
            </a:ext>
          </a:extLst>
        </cdr:cNvPr>
        <cdr:cNvSpPr txBox="1"/>
      </cdr:nvSpPr>
      <cdr:spPr>
        <a:xfrm xmlns:a="http://schemas.openxmlformats.org/drawingml/2006/main">
          <a:off x="8055535" y="360815"/>
          <a:ext cx="565517" cy="3385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29.5</a:t>
          </a:r>
          <a:endParaRPr lang="en-US" dirty="0"/>
        </a:p>
      </cdr:txBody>
    </cdr:sp>
  </cdr:relSizeAnchor>
  <cdr:relSizeAnchor xmlns:cdr="http://schemas.openxmlformats.org/drawingml/2006/chartDrawing">
    <cdr:from>
      <cdr:x>0.61949</cdr:x>
      <cdr:y>0.0125</cdr:y>
    </cdr:from>
    <cdr:to>
      <cdr:x>0.77263</cdr:x>
      <cdr:y>0.34676</cdr:y>
    </cdr:to>
    <cdr:sp macro="" textlink="">
      <cdr:nvSpPr>
        <cdr:cNvPr id="6" name="TextBox 18">
          <a:extLst xmlns:a="http://schemas.openxmlformats.org/drawingml/2006/main">
            <a:ext uri="{FF2B5EF4-FFF2-40B4-BE49-F238E27FC236}">
              <a16:creationId xmlns:a16="http://schemas.microsoft.com/office/drawing/2014/main" id="{14F0788A-C4FA-44F1-B976-6AB13B973DF3}"/>
            </a:ext>
          </a:extLst>
        </cdr:cNvPr>
        <cdr:cNvSpPr txBox="1"/>
      </cdr:nvSpPr>
      <cdr:spPr>
        <a:xfrm xmlns:a="http://schemas.openxmlformats.org/drawingml/2006/main">
          <a:off x="5851539" y="49508"/>
          <a:ext cx="1446523" cy="13234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/>
            <a:t>2020 </a:t>
          </a:r>
        </a:p>
        <a:p xmlns:a="http://schemas.openxmlformats.org/drawingml/2006/main">
          <a:pPr algn="ctr"/>
          <a:r>
            <a:rPr lang="en-US" sz="2000" dirty="0"/>
            <a:t>First year of COVID-19 Pandemic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0.28598</cdr:x>
      <cdr:y>0.08428</cdr:y>
    </cdr:from>
    <cdr:to>
      <cdr:x>0.74434</cdr:x>
      <cdr:y>0.38744</cdr:y>
    </cdr:to>
    <cdr:sp macro="" textlink="">
      <cdr:nvSpPr>
        <cdr:cNvPr id="2" name="TextBox 31">
          <a:extLst xmlns:a="http://schemas.openxmlformats.org/drawingml/2006/main">
            <a:ext uri="{FF2B5EF4-FFF2-40B4-BE49-F238E27FC236}">
              <a16:creationId xmlns:a16="http://schemas.microsoft.com/office/drawing/2014/main" id="{A59F6515-EBBD-439F-8F07-8539C2886B2C}"/>
            </a:ext>
          </a:extLst>
        </cdr:cNvPr>
        <cdr:cNvSpPr txBox="1"/>
      </cdr:nvSpPr>
      <cdr:spPr>
        <a:xfrm xmlns:a="http://schemas.openxmlformats.org/drawingml/2006/main">
          <a:off x="2659694" y="333694"/>
          <a:ext cx="4262935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As of 2021 and 2022, American Indian &amp; Alaska Native people have a higher rate of drug overdose compared to the White population and the National Average</a:t>
          </a:r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0.9607</cdr:x>
      <cdr:y>0.10026</cdr:y>
    </cdr:from>
    <cdr:to>
      <cdr:x>0.97433</cdr:x>
      <cdr:y>0.13079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CF790A54-5485-4DD7-96E9-D335149DA0F4}"/>
            </a:ext>
          </a:extLst>
        </cdr:cNvPr>
        <cdr:cNvSpPr/>
      </cdr:nvSpPr>
      <cdr:spPr>
        <a:xfrm xmlns:a="http://schemas.openxmlformats.org/drawingml/2006/main">
          <a:off x="8934836" y="396958"/>
          <a:ext cx="126763" cy="1208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0.8625</cdr:x>
      <cdr:y>0.1165</cdr:y>
    </cdr:from>
    <cdr:to>
      <cdr:x>0.93062</cdr:x>
      <cdr:y>0.20978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0CEC58F0-B690-FE38-40A0-34E2642BA013}"/>
            </a:ext>
          </a:extLst>
        </cdr:cNvPr>
        <cdr:cNvSpPr txBox="1"/>
      </cdr:nvSpPr>
      <cdr:spPr>
        <a:xfrm xmlns:a="http://schemas.openxmlformats.org/drawingml/2006/main">
          <a:off x="8021480" y="461283"/>
          <a:ext cx="633537" cy="369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C000"/>
              </a:solidFill>
            </a:rPr>
            <a:t>35.2</a:t>
          </a:r>
          <a:endParaRPr lang="en-US" sz="12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0.82629</cdr:x>
      <cdr:y>0.26416</cdr:y>
    </cdr:from>
    <cdr:to>
      <cdr:x>0.8944</cdr:x>
      <cdr:y>0.35745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0CEC58F0-B690-FE38-40A0-34E2642BA013}"/>
            </a:ext>
          </a:extLst>
        </cdr:cNvPr>
        <cdr:cNvSpPr txBox="1"/>
      </cdr:nvSpPr>
      <cdr:spPr>
        <a:xfrm xmlns:a="http://schemas.openxmlformats.org/drawingml/2006/main">
          <a:off x="7684764" y="1045887"/>
          <a:ext cx="633444" cy="369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FFC000"/>
              </a:solidFill>
            </a:rPr>
            <a:t>26.4</a:t>
          </a:r>
          <a:endParaRPr lang="en-US" sz="12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0.83134</cdr:x>
      <cdr:y>0.48379</cdr:y>
    </cdr:from>
    <cdr:to>
      <cdr:x>0.84496</cdr:x>
      <cdr:y>0.51432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75E2E7DB-D3BE-D644-0FD3-75B437B9BB7A}"/>
            </a:ext>
          </a:extLst>
        </cdr:cNvPr>
        <cdr:cNvSpPr/>
      </cdr:nvSpPr>
      <cdr:spPr>
        <a:xfrm xmlns:a="http://schemas.openxmlformats.org/drawingml/2006/main">
          <a:off x="7731694" y="1915491"/>
          <a:ext cx="126670" cy="1208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0.79066</cdr:x>
      <cdr:y>0.39199</cdr:y>
    </cdr:from>
    <cdr:to>
      <cdr:x>0.85878</cdr:x>
      <cdr:y>0.48527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73535451-6319-81FD-2E23-0C4A37673F05}"/>
            </a:ext>
          </a:extLst>
        </cdr:cNvPr>
        <cdr:cNvSpPr txBox="1"/>
      </cdr:nvSpPr>
      <cdr:spPr>
        <a:xfrm xmlns:a="http://schemas.openxmlformats.org/drawingml/2006/main">
          <a:off x="7353389" y="1552040"/>
          <a:ext cx="633538" cy="3693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FFC000"/>
              </a:solidFill>
            </a:rPr>
            <a:t>19.2</a:t>
          </a:r>
        </a:p>
      </cdr:txBody>
    </cdr:sp>
  </cdr:relSizeAnchor>
  <cdr:relSizeAnchor xmlns:cdr="http://schemas.openxmlformats.org/drawingml/2006/chartDrawing">
    <cdr:from>
      <cdr:x>0.94705</cdr:x>
      <cdr:y>0.14042</cdr:y>
    </cdr:from>
    <cdr:to>
      <cdr:x>0.98509</cdr:x>
      <cdr:y>0.27862</cdr:y>
    </cdr:to>
    <cdr:sp macro="" textlink="">
      <cdr:nvSpPr>
        <cdr:cNvPr id="7" name="Right Brace 6">
          <a:extLst xmlns:a="http://schemas.openxmlformats.org/drawingml/2006/main">
            <a:ext uri="{FF2B5EF4-FFF2-40B4-BE49-F238E27FC236}">
              <a16:creationId xmlns:a16="http://schemas.microsoft.com/office/drawing/2014/main" id="{37404D60-A454-43F6-98C6-47A9BE2D654A}"/>
            </a:ext>
          </a:extLst>
        </cdr:cNvPr>
        <cdr:cNvSpPr/>
      </cdr:nvSpPr>
      <cdr:spPr>
        <a:xfrm xmlns:a="http://schemas.openxmlformats.org/drawingml/2006/main" rot="2561649">
          <a:off x="8807894" y="555963"/>
          <a:ext cx="353784" cy="547182"/>
        </a:xfrm>
        <a:prstGeom xmlns:a="http://schemas.openxmlformats.org/drawingml/2006/main" prst="rightBrace">
          <a:avLst>
            <a:gd name="adj1" fmla="val 110455"/>
            <a:gd name="adj2" fmla="val 49974"/>
          </a:avLst>
        </a:prstGeom>
        <a:ln xmlns:a="http://schemas.openxmlformats.org/drawingml/2006/main" w="19050">
          <a:solidFill>
            <a:srgbClr val="FF5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0.90602</cdr:x>
      <cdr:y>0.23164</cdr:y>
    </cdr:from>
    <cdr:to>
      <cdr:x>0.94405</cdr:x>
      <cdr:y>0.40119</cdr:y>
    </cdr:to>
    <cdr:sp macro="" textlink="">
      <cdr:nvSpPr>
        <cdr:cNvPr id="8" name="Right Brace 7">
          <a:extLst xmlns:a="http://schemas.openxmlformats.org/drawingml/2006/main">
            <a:ext uri="{FF2B5EF4-FFF2-40B4-BE49-F238E27FC236}">
              <a16:creationId xmlns:a16="http://schemas.microsoft.com/office/drawing/2014/main" id="{37404D60-A454-43F6-98C6-47A9BE2D654A}"/>
            </a:ext>
          </a:extLst>
        </cdr:cNvPr>
        <cdr:cNvSpPr/>
      </cdr:nvSpPr>
      <cdr:spPr>
        <a:xfrm xmlns:a="http://schemas.openxmlformats.org/drawingml/2006/main" rot="2012775">
          <a:off x="8426308" y="917156"/>
          <a:ext cx="353691" cy="671308"/>
        </a:xfrm>
        <a:prstGeom xmlns:a="http://schemas.openxmlformats.org/drawingml/2006/main" prst="rightBrace">
          <a:avLst>
            <a:gd name="adj1" fmla="val 110455"/>
            <a:gd name="adj2" fmla="val 49974"/>
          </a:avLst>
        </a:prstGeom>
        <a:ln xmlns:a="http://schemas.openxmlformats.org/drawingml/2006/main" w="19050">
          <a:solidFill>
            <a:srgbClr val="FF5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0.86461</cdr:x>
      <cdr:y>0.38307</cdr:y>
    </cdr:from>
    <cdr:to>
      <cdr:x>0.90265</cdr:x>
      <cdr:y>0.54715</cdr:y>
    </cdr:to>
    <cdr:sp macro="" textlink="">
      <cdr:nvSpPr>
        <cdr:cNvPr id="9" name="Right Brace 8">
          <a:extLst xmlns:a="http://schemas.openxmlformats.org/drawingml/2006/main">
            <a:ext uri="{FF2B5EF4-FFF2-40B4-BE49-F238E27FC236}">
              <a16:creationId xmlns:a16="http://schemas.microsoft.com/office/drawing/2014/main" id="{37404D60-A454-43F6-98C6-47A9BE2D654A}"/>
            </a:ext>
          </a:extLst>
        </cdr:cNvPr>
        <cdr:cNvSpPr/>
      </cdr:nvSpPr>
      <cdr:spPr>
        <a:xfrm xmlns:a="http://schemas.openxmlformats.org/drawingml/2006/main" rot="2222265">
          <a:off x="8041172" y="1516711"/>
          <a:ext cx="353784" cy="649650"/>
        </a:xfrm>
        <a:prstGeom xmlns:a="http://schemas.openxmlformats.org/drawingml/2006/main" prst="rightBrace">
          <a:avLst>
            <a:gd name="adj1" fmla="val 110455"/>
            <a:gd name="adj2" fmla="val 49974"/>
          </a:avLst>
        </a:prstGeom>
        <a:ln xmlns:a="http://schemas.openxmlformats.org/drawingml/2006/main" w="19050">
          <a:solidFill>
            <a:srgbClr val="FF5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0.08437</cdr:x>
      <cdr:y>0.0459</cdr:y>
    </cdr:from>
    <cdr:to>
      <cdr:x>0.52844</cdr:x>
      <cdr:y>0.52471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BFE7C33-A966-5B48-4417-EC5B4C0CC0BE}"/>
            </a:ext>
          </a:extLst>
        </cdr:cNvPr>
        <cdr:cNvSpPr txBox="1"/>
      </cdr:nvSpPr>
      <cdr:spPr>
        <a:xfrm xmlns:a="http://schemas.openxmlformats.org/drawingml/2006/main">
          <a:off x="833192" y="188859"/>
          <a:ext cx="4385472" cy="19702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13899 AI/AN deaths due to drug overdose since 1999</a:t>
          </a:r>
        </a:p>
        <a:p xmlns:a="http://schemas.openxmlformats.org/drawingml/2006/main">
          <a:endParaRPr lang="en-US" sz="1600" b="1" dirty="0"/>
        </a:p>
        <a:p xmlns:a="http://schemas.openxmlformats.org/drawingml/2006/main">
          <a:r>
            <a:rPr lang="en-US" sz="1600" b="1" dirty="0"/>
            <a:t>44% of deaths occurred in the last 5 years (6121)</a:t>
          </a:r>
        </a:p>
        <a:p xmlns:a="http://schemas.openxmlformats.org/drawingml/2006/main">
          <a:endParaRPr lang="en-US" sz="1600" b="1" dirty="0"/>
        </a:p>
        <a:p xmlns:a="http://schemas.openxmlformats.org/drawingml/2006/main">
          <a:r>
            <a:rPr lang="en-US" sz="1600" b="1" dirty="0"/>
            <a:t>2022 had the highest number of deaths due to drug overdose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0.15618</cdr:x>
      <cdr:y>0.03406</cdr:y>
    </cdr:from>
    <cdr:to>
      <cdr:x>0.37323</cdr:x>
      <cdr:y>0.5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56E5953C-C447-4812-BC17-B888CDDF40AB}"/>
            </a:ext>
          </a:extLst>
        </cdr:cNvPr>
        <cdr:cNvGrpSpPr/>
      </cdr:nvGrpSpPr>
      <cdr:grpSpPr>
        <a:xfrm xmlns:a="http://schemas.openxmlformats.org/drawingml/2006/main">
          <a:off x="1452388" y="134856"/>
          <a:ext cx="2018445" cy="1844820"/>
          <a:chOff x="1326313" y="1595429"/>
          <a:chExt cx="2018453" cy="1844837"/>
        </a:xfrm>
      </cdr:grpSpPr>
      <cdr:sp macro="" textlink="">
        <cdr:nvSpPr>
          <cdr:cNvPr id="3" name="Oval 2">
            <a:extLst xmlns:a="http://schemas.openxmlformats.org/drawingml/2006/main">
              <a:ext uri="{FF2B5EF4-FFF2-40B4-BE49-F238E27FC236}">
                <a16:creationId xmlns:a16="http://schemas.microsoft.com/office/drawing/2014/main" id="{2226FBBE-59CF-4EA6-B92B-DE069A88DD92}"/>
              </a:ext>
            </a:extLst>
          </cdr:cNvPr>
          <cdr:cNvSpPr/>
        </cdr:nvSpPr>
        <cdr:spPr>
          <a:xfrm xmlns:a="http://schemas.openxmlformats.org/drawingml/2006/main">
            <a:off x="1326313" y="1595429"/>
            <a:ext cx="2018453" cy="1844837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38100">
            <a:solidFill>
              <a:schemeClr val="accent1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 dirty="0"/>
          </a:p>
        </cdr:txBody>
      </cdr:sp>
      <cdr:sp macro="" textlink="">
        <cdr:nvSpPr>
          <cdr:cNvPr id="4" name="TextBox 38">
            <a:extLst xmlns:a="http://schemas.openxmlformats.org/drawingml/2006/main">
              <a:ext uri="{FF2B5EF4-FFF2-40B4-BE49-F238E27FC236}">
                <a16:creationId xmlns:a16="http://schemas.microsoft.com/office/drawing/2014/main" id="{F7D9564A-0D6A-1338-5211-76352A31412C}"/>
              </a:ext>
            </a:extLst>
          </cdr:cNvPr>
          <cdr:cNvSpPr txBox="1"/>
        </cdr:nvSpPr>
        <cdr:spPr>
          <a:xfrm xmlns:a="http://schemas.openxmlformats.org/drawingml/2006/main">
            <a:off x="1435261" y="1800923"/>
            <a:ext cx="1877018" cy="126188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4000" b="1" dirty="0">
                <a:solidFill>
                  <a:schemeClr val="bg1"/>
                </a:solidFill>
              </a:rPr>
              <a:t>72%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 xmlns:a="http://schemas.openxmlformats.org/drawingml/2006/main">
            <a:pPr algn="ctr"/>
            <a:r>
              <a:rPr lang="en-US" sz="3600" b="1" dirty="0">
                <a:solidFill>
                  <a:schemeClr val="bg1"/>
                </a:solidFill>
              </a:rPr>
              <a:t>Opioids</a:t>
            </a:r>
          </a:p>
        </cdr:txBody>
      </cdr:sp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0.65267</cdr:x>
      <cdr:y>0.5751</cdr:y>
    </cdr:from>
    <cdr:to>
      <cdr:x>0.72843</cdr:x>
      <cdr:y>0.91475</cdr:y>
    </cdr:to>
    <cdr:pic>
      <cdr:nvPicPr>
        <cdr:cNvPr id="2" name="Picture 1" descr="Image result for female bathroom icon negative">
          <a:extLst xmlns:a="http://schemas.openxmlformats.org/drawingml/2006/main">
            <a:ext uri="{FF2B5EF4-FFF2-40B4-BE49-F238E27FC236}">
              <a16:creationId xmlns:a16="http://schemas.microsoft.com/office/drawing/2014/main" id="{A3DA6AD9-6A97-461F-811A-9BC05BCBCDB3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10000" b="90000" l="4553" r="40981">
                      <a14:foregroundMark x1="27333" y1="18500" x2="27333" y2="18500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54465"/>
        <a:stretch xmlns:a="http://schemas.openxmlformats.org/drawingml/2006/main"/>
      </cdr:blipFill>
      <cdr:spPr bwMode="auto">
        <a:xfrm xmlns:a="http://schemas.openxmlformats.org/drawingml/2006/main">
          <a:off x="5311508" y="2277016"/>
          <a:ext cx="616552" cy="134480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0.19732</cdr:x>
      <cdr:y>0.60262</cdr:y>
    </cdr:from>
    <cdr:to>
      <cdr:x>0.27308</cdr:x>
      <cdr:y>0.94227</cdr:y>
    </cdr:to>
    <cdr:pic>
      <cdr:nvPicPr>
        <cdr:cNvPr id="3" name="Picture 2" descr="Image result for female bathroom icon negative">
          <a:extLst xmlns:a="http://schemas.openxmlformats.org/drawingml/2006/main">
            <a:ext uri="{FF2B5EF4-FFF2-40B4-BE49-F238E27FC236}">
              <a16:creationId xmlns:a16="http://schemas.microsoft.com/office/drawing/2014/main" id="{A3DA6AD9-6A97-461F-811A-9BC05BCBCDB3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10000" b="90000" l="4553" r="40981">
                      <a14:foregroundMark x1="27333" y1="18500" x2="27333" y2="18500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54465"/>
        <a:stretch xmlns:a="http://schemas.openxmlformats.org/drawingml/2006/main"/>
      </cdr:blipFill>
      <cdr:spPr bwMode="auto">
        <a:xfrm xmlns:a="http://schemas.openxmlformats.org/drawingml/2006/main">
          <a:off x="1605782" y="2385983"/>
          <a:ext cx="616552" cy="134480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0.7738</cdr:x>
      <cdr:y>0.57135</cdr:y>
    </cdr:from>
    <cdr:to>
      <cdr:x>0.85582</cdr:x>
      <cdr:y>0.91475</cdr:y>
    </cdr:to>
    <cdr:pic>
      <cdr:nvPicPr>
        <cdr:cNvPr id="4" name="Picture 3" descr="Image result for female bathroom icon negative">
          <a:extLst xmlns:a="http://schemas.openxmlformats.org/drawingml/2006/main">
            <a:ext uri="{FF2B5EF4-FFF2-40B4-BE49-F238E27FC236}">
              <a16:creationId xmlns:a16="http://schemas.microsoft.com/office/drawing/2014/main" id="{6111E5FF-7EC1-4F4D-B157-DBC177232B77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3" cstate="print">
          <a:extLst>
            <a:ext uri="{BEBA8EAE-BF5A-486C-A8C5-ECC9F3942E4B}">
              <a14:imgProps xmlns:a14="http://schemas.microsoft.com/office/drawing/2010/main">
                <a14:imgLayer r:embed="rId4">
                  <a14:imgEffect>
                    <a14:backgroundRemoval t="10000" b="90000" l="60926" r="95658">
                      <a14:foregroundMark x1="81833" y1="20333" x2="81833" y2="203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6584"/>
        <a:stretch xmlns:a="http://schemas.openxmlformats.org/drawingml/2006/main"/>
      </cdr:blipFill>
      <cdr:spPr bwMode="auto">
        <a:xfrm xmlns:a="http://schemas.openxmlformats.org/drawingml/2006/main">
          <a:off x="6297268" y="2262191"/>
          <a:ext cx="667504" cy="135962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0.32951</cdr:x>
      <cdr:y>0.59466</cdr:y>
    </cdr:from>
    <cdr:to>
      <cdr:x>0.41153</cdr:x>
      <cdr:y>0.93806</cdr:y>
    </cdr:to>
    <cdr:pic>
      <cdr:nvPicPr>
        <cdr:cNvPr id="5" name="Picture 4" descr="Image result for female bathroom icon negative">
          <a:extLst xmlns:a="http://schemas.openxmlformats.org/drawingml/2006/main">
            <a:ext uri="{FF2B5EF4-FFF2-40B4-BE49-F238E27FC236}">
              <a16:creationId xmlns:a16="http://schemas.microsoft.com/office/drawing/2014/main" id="{6111E5FF-7EC1-4F4D-B157-DBC177232B77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3" cstate="print">
          <a:extLst>
            <a:ext uri="{BEBA8EAE-BF5A-486C-A8C5-ECC9F3942E4B}">
              <a14:imgProps xmlns:a14="http://schemas.microsoft.com/office/drawing/2010/main">
                <a14:imgLayer r:embed="rId4">
                  <a14:imgEffect>
                    <a14:backgroundRemoval t="10000" b="90000" l="60926" r="95658">
                      <a14:foregroundMark x1="81833" y1="20333" x2="81833" y2="203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6584"/>
        <a:stretch xmlns:a="http://schemas.openxmlformats.org/drawingml/2006/main"/>
      </cdr:blipFill>
      <cdr:spPr bwMode="auto">
        <a:xfrm xmlns:a="http://schemas.openxmlformats.org/drawingml/2006/main">
          <a:off x="2681615" y="2354478"/>
          <a:ext cx="667504" cy="135962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0.32285</cdr:x>
      <cdr:y>0.58929</cdr:y>
    </cdr:from>
    <cdr:to>
      <cdr:x>0.40487</cdr:x>
      <cdr:y>0.93269</cdr:y>
    </cdr:to>
    <cdr:pic>
      <cdr:nvPicPr>
        <cdr:cNvPr id="2" name="Picture 1" descr="Image result for female bathroom icon negative">
          <a:extLst xmlns:a="http://schemas.openxmlformats.org/drawingml/2006/main">
            <a:ext uri="{FF2B5EF4-FFF2-40B4-BE49-F238E27FC236}">
              <a16:creationId xmlns:a16="http://schemas.microsoft.com/office/drawing/2014/main" id="{7C1EAC5E-DC77-B8F7-AC26-D95BEED0C3C0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10000" b="90000" l="60926" r="95658">
                      <a14:foregroundMark x1="81833" y1="20333" x2="81833" y2="203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6584"/>
        <a:stretch xmlns:a="http://schemas.openxmlformats.org/drawingml/2006/main"/>
      </cdr:blipFill>
      <cdr:spPr bwMode="auto">
        <a:xfrm xmlns:a="http://schemas.openxmlformats.org/drawingml/2006/main">
          <a:off x="2627399" y="2333221"/>
          <a:ext cx="667504" cy="135962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  <cdr:relSizeAnchor xmlns:cdr="http://schemas.openxmlformats.org/drawingml/2006/chartDrawing">
    <cdr:from>
      <cdr:x>0.78245</cdr:x>
      <cdr:y>0.58716</cdr:y>
    </cdr:from>
    <cdr:to>
      <cdr:x>0.86447</cdr:x>
      <cdr:y>0.93056</cdr:y>
    </cdr:to>
    <cdr:pic>
      <cdr:nvPicPr>
        <cdr:cNvPr id="3" name="Picture 2" descr="Image result for female bathroom icon negative">
          <a:extLst xmlns:a="http://schemas.openxmlformats.org/drawingml/2006/main">
            <a:ext uri="{FF2B5EF4-FFF2-40B4-BE49-F238E27FC236}">
              <a16:creationId xmlns:a16="http://schemas.microsoft.com/office/drawing/2014/main" id="{7C1EAC5E-DC77-B8F7-AC26-D95BEED0C3C0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10000" b="90000" l="60926" r="95658">
                      <a14:foregroundMark x1="81833" y1="20333" x2="81833" y2="20333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6584"/>
        <a:stretch xmlns:a="http://schemas.openxmlformats.org/drawingml/2006/main"/>
      </cdr:blipFill>
      <cdr:spPr bwMode="auto">
        <a:xfrm xmlns:a="http://schemas.openxmlformats.org/drawingml/2006/main">
          <a:off x="6367720" y="2324785"/>
          <a:ext cx="667504" cy="135962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73DF0-35EA-4713-B67C-47EF754A27B1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E16B-0486-48AA-BCE8-1D51BFD6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5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0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made by participant that if AI/AN women have higher rates this indicates they are driving the national female rate and that they should be a focus group. Additionally, point made that AI/AN women are the generally the caretakers and that if they have higher rates of SUD then this will impact the next generation, perpetuating SUD in this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9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4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8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7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2E17C-EC01-0A49-82A3-93BBC69D52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2E17C-EC01-0A49-82A3-93BBC69D52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14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Occurs when a person’s race is incorrectly recorded in a data system, can happen in many different data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201CE-259E-4320-AFB7-656FF84F3C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80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/>
              <a:t>not typical;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2E17C-EC01-0A49-82A3-93BBC69D52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disability adjusted life years instead of just age-adjusted </a:t>
            </a:r>
            <a:r>
              <a:rPr lang="en-US"/>
              <a:t>death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7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Ref: images.google.com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and point from crowd: Has methadone use increased and yet the OD rates remain the same? </a:t>
            </a:r>
          </a:p>
          <a:p>
            <a:r>
              <a:rPr lang="en-US" dirty="0"/>
              <a:t>Methadone use for pain management often is driver behind </a:t>
            </a:r>
            <a:r>
              <a:rPr lang="en-US" dirty="0" err="1"/>
              <a:t>Ods</a:t>
            </a:r>
            <a:r>
              <a:rPr lang="en-US" dirty="0"/>
              <a:t>, versus methadone use for SUD.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95357-E105-4F56-8836-A2E326598A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5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8F5D-59C3-A097-AFE2-C6C0F1D78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38E4C-538A-DD0B-52C6-21C12FBD9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F384A-68B1-A6EF-F547-30E5BBE3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50E11-34ED-6DDA-9461-F93BFA0C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CC7DE-3329-E38A-DA51-4A43299C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33E9-4CE2-C3AA-2F2E-0B146688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2277A-75E5-3AEE-12F9-2074C2454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FCC7E-975B-BE7F-BE7E-5E849A0F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8C5FB-B5BE-F183-699E-0B33F5B3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84793-CB19-D62F-4A93-FF040272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8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90274-A6C7-7AC2-DDB7-83A98BE97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04F7E-A210-63C3-F57B-DE918B84E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B50F4-5297-5976-AA81-503AC0CB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0B8F6-1657-84A0-564B-A47558D0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EEF7-83FE-7A6C-3664-BA870343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92E9-9355-9F17-3E41-7A0CA5D6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E6A33-0BC1-F98B-88D2-579350670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BD507-CCE3-9357-CE5C-0DB2EA3C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B411A-7804-1FC7-2A92-26E64A08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BB07D-2625-54B9-0AE9-854E2B69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B7FC-48EA-9A6F-DC13-1AC32691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45D36-4B88-218C-F530-BEB33BC8B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C5DA-BF2B-A98A-4C83-266106ED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23EC6-62D3-DC7B-5D16-74A9094F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7067-8768-D2BD-5830-4E5E10AE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DC66-9217-1527-5C52-3D9282CD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1B90-35B9-DF31-C6DC-FA46A07BA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C6E5A-CF41-C9BE-F46B-B17294E38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E26C4-8D9D-2C53-6EEB-DDDB1388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196AE-B7CC-456F-4A82-B3BB33BC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7B536-F179-E751-B63E-5AA41552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C7E1-5EB4-A0E7-EEA2-DE4AE917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8C6D8-A7D2-7623-E633-87B208C40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13A17-9E58-0B35-BB7D-B6C7473E3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F4803-F6B9-1951-9704-AE82B571E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5B81D-F9E5-3D89-583D-A1E8CA017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B4BB7-4B2D-F62D-1CEF-0CF7861A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69875-033D-D675-9BC6-ACACECF4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A915A-82C2-2065-12EA-D1ABE7F4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E3C5-3C53-1F42-0C2D-3A7EB3B2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03D8E-2563-4DA6-EC8F-376D4CC8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87BA3-A9D3-1820-AE96-CB2D2D4B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BBD01-1C7B-F0F8-7E65-C0ED7271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9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35554-BDF7-8447-17A4-F84703AF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98D89-723A-95FB-A140-240C65C9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CC75D-AA9E-2BF9-BA07-B028F738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8D44-AFFC-9226-B1FB-8FC7740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81448-2109-2519-BC14-1E1E311A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63592-04D8-C69F-05B5-1D1B91691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46D05-8369-562B-FEA8-7D8795BC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34CFE-01A5-528B-9DBE-169DA194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61C-2DCB-7401-7AD2-E74A6919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1811-39B2-FFCE-71F4-8105C9F5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0F424-9F9B-C1E9-E1D3-00527ABE8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81174-834B-738B-819B-30F50BB67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851D4-A8F2-8D0B-C5C1-395AC447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8722E-EE38-DE0B-0776-DC9FC36F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401A2-1329-3FF1-DD12-2EA81AD4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CEEA8-4954-C9E6-7AB9-BF123D07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BC7C8-D4B3-515A-23C0-6C56B3AD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D868-9BF4-C1A2-8801-AF990ED76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05A8-39D6-5E42-A579-FB2DBF5210A2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3A7B0-6B27-2A51-E305-BBD24432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21A2-399F-23F1-1CA0-2787BCAEE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7A63-ACFF-324E-9D26-DEF082F74F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A7E4F-5938-08AF-9F72-8D45E09FF7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55539" y="5739620"/>
            <a:ext cx="2743201" cy="557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36C3C7-6C56-C13F-4934-0101E5A3E58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85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hyperlink" Target="https://www.dea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balepicenters.org/" TargetMode="External"/><Relationship Id="rId2" Type="http://schemas.openxmlformats.org/officeDocument/2006/relationships/hyperlink" Target="https://www.npaihb.org/drt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HLovejoy@NPAIHB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C8C3578-DA7A-546F-0D28-70B30BE4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96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Presentation created by: </a:t>
            </a:r>
            <a:r>
              <a:rPr lang="en-US" dirty="0" err="1"/>
              <a:t>Crisandra</a:t>
            </a:r>
            <a:r>
              <a:rPr lang="en-US" dirty="0"/>
              <a:t> Wilkie, MPH</a:t>
            </a:r>
          </a:p>
          <a:p>
            <a:r>
              <a:rPr lang="en-US" dirty="0"/>
              <a:t>Substance Use Epidemiologist</a:t>
            </a:r>
          </a:p>
          <a:p>
            <a:r>
              <a:rPr lang="en-US" dirty="0"/>
              <a:t>Northwest Portland Area Indian Health Board (NPAIHB)</a:t>
            </a:r>
          </a:p>
          <a:p>
            <a:r>
              <a:rPr lang="en-US" dirty="0"/>
              <a:t>Presenter: Alexis Harris, MS</a:t>
            </a:r>
          </a:p>
          <a:p>
            <a:r>
              <a:rPr lang="en-US" sz="2400" dirty="0">
                <a:ea typeface="Gill Sans Nova Book" panose="020B0502020204020203" pitchFamily="34" charset="-128"/>
                <a:cs typeface="Gill Sans Nova Book" panose="020B0502020204020203" pitchFamily="34" charset="-128"/>
              </a:rPr>
              <a:t>ECHO, October 3</a:t>
            </a:r>
            <a:r>
              <a:rPr lang="en-US" sz="2400" baseline="30000" dirty="0">
                <a:ea typeface="Gill Sans Nova Book" panose="020B0502020204020203" pitchFamily="34" charset="-128"/>
                <a:cs typeface="Gill Sans Nova Book" panose="020B0502020204020203" pitchFamily="34" charset="-128"/>
              </a:rPr>
              <a:t>rd</a:t>
            </a:r>
            <a:r>
              <a:rPr lang="en-US" sz="2400" dirty="0"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2024</a:t>
            </a:r>
          </a:p>
          <a:p>
            <a:endParaRPr lang="en-US" dirty="0"/>
          </a:p>
        </p:txBody>
      </p:sp>
      <p:pic>
        <p:nvPicPr>
          <p:cNvPr id="3" name="Picture 6" descr="Image result for fentanyl">
            <a:extLst>
              <a:ext uri="{FF2B5EF4-FFF2-40B4-BE49-F238E27FC236}">
                <a16:creationId xmlns:a16="http://schemas.microsoft.com/office/drawing/2014/main" id="{BC0A41ED-9CE2-4F9F-D916-7589E8349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t="29682" r="15458" b="16791"/>
          <a:stretch/>
        </p:blipFill>
        <p:spPr bwMode="auto">
          <a:xfrm>
            <a:off x="7989299" y="-8054"/>
            <a:ext cx="4202701" cy="24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opioid">
            <a:extLst>
              <a:ext uri="{FF2B5EF4-FFF2-40B4-BE49-F238E27FC236}">
                <a16:creationId xmlns:a16="http://schemas.microsoft.com/office/drawing/2014/main" id="{FBB5F97B-3D49-4CF5-BC1A-F62D93338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/>
          <a:stretch/>
        </p:blipFill>
        <p:spPr bwMode="auto">
          <a:xfrm>
            <a:off x="580183" y="0"/>
            <a:ext cx="7409116" cy="27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499B1A-BD24-FE7F-95A5-50135192F435}"/>
              </a:ext>
            </a:extLst>
          </p:cNvPr>
          <p:cNvSpPr/>
          <p:nvPr/>
        </p:nvSpPr>
        <p:spPr>
          <a:xfrm>
            <a:off x="272222" y="2228671"/>
            <a:ext cx="11919778" cy="1200329"/>
          </a:xfrm>
          <a:prstGeom prst="rect">
            <a:avLst/>
          </a:prstGeom>
          <a:solidFill>
            <a:srgbClr val="00A4A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Opioid &amp; Substance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among American Indian &amp; Alaska Native People</a:t>
            </a:r>
          </a:p>
        </p:txBody>
      </p:sp>
    </p:spTree>
    <p:extLst>
      <p:ext uri="{BB962C8B-B14F-4D97-AF65-F5344CB8AC3E}">
        <p14:creationId xmlns:p14="http://schemas.microsoft.com/office/powerpoint/2010/main" val="112648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 </a:t>
            </a:r>
            <a:r>
              <a:rPr lang="en-US" sz="3600" b="1" dirty="0"/>
              <a:t>Drug Overdose Deaths:</a:t>
            </a:r>
          </a:p>
          <a:p>
            <a:r>
              <a:rPr lang="en-US" sz="3600" b="1" dirty="0"/>
              <a:t>Which Drugs?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F67233-03AF-E8FE-5C35-D69D48097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01986"/>
              </p:ext>
            </p:extLst>
          </p:nvPr>
        </p:nvGraphicFramePr>
        <p:xfrm>
          <a:off x="1403886" y="1708077"/>
          <a:ext cx="9299448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2DF98B-5731-9822-931B-A04A9EF485EB}"/>
              </a:ext>
            </a:extLst>
          </p:cNvPr>
          <p:cNvSpPr txBox="1"/>
          <p:nvPr/>
        </p:nvSpPr>
        <p:spPr>
          <a:xfrm rot="16200000">
            <a:off x="-378402" y="3259723"/>
            <a:ext cx="292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038D5-096E-3386-AEB8-CD2D8DC32843}"/>
              </a:ext>
            </a:extLst>
          </p:cNvPr>
          <p:cNvSpPr txBox="1"/>
          <p:nvPr/>
        </p:nvSpPr>
        <p:spPr>
          <a:xfrm>
            <a:off x="10591448" y="1822720"/>
            <a:ext cx="1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472C4"/>
                </a:solidFill>
              </a:rPr>
              <a:t>All</a:t>
            </a:r>
            <a:r>
              <a:rPr lang="en-US" dirty="0">
                <a:solidFill>
                  <a:srgbClr val="4472C4"/>
                </a:solidFill>
              </a:rPr>
              <a:t> </a:t>
            </a:r>
            <a:r>
              <a:rPr lang="en-US" b="1" dirty="0">
                <a:solidFill>
                  <a:srgbClr val="4472C4"/>
                </a:solidFill>
              </a:rPr>
              <a:t>Drug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CC528-0703-5CFB-2361-076A86B80840}"/>
              </a:ext>
            </a:extLst>
          </p:cNvPr>
          <p:cNvSpPr txBox="1"/>
          <p:nvPr/>
        </p:nvSpPr>
        <p:spPr>
          <a:xfrm>
            <a:off x="10585236" y="2548891"/>
            <a:ext cx="16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</a:rPr>
              <a:t>Opioid</a:t>
            </a:r>
            <a:r>
              <a:rPr lang="en-US" dirty="0">
                <a:solidFill>
                  <a:srgbClr val="ED7D31"/>
                </a:solidFill>
              </a:rPr>
              <a:t> </a:t>
            </a:r>
            <a:r>
              <a:rPr lang="en-US" b="1" dirty="0">
                <a:solidFill>
                  <a:srgbClr val="ED7D31"/>
                </a:solidFill>
              </a:rPr>
              <a:t>Involved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B6C38-979C-E660-74CC-66A2186E5B19}"/>
              </a:ext>
            </a:extLst>
          </p:cNvPr>
          <p:cNvSpPr txBox="1"/>
          <p:nvPr/>
        </p:nvSpPr>
        <p:spPr>
          <a:xfrm>
            <a:off x="10585236" y="3277798"/>
            <a:ext cx="141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Opioid Involvement</a:t>
            </a:r>
          </a:p>
          <a:p>
            <a:r>
              <a:rPr lang="en-US" sz="1600" b="1" dirty="0"/>
              <a:t>2018 - 54%</a:t>
            </a:r>
          </a:p>
          <a:p>
            <a:r>
              <a:rPr lang="en-US" sz="1600" b="1" dirty="0"/>
              <a:t>2019 - 58%</a:t>
            </a:r>
          </a:p>
          <a:p>
            <a:r>
              <a:rPr lang="en-US" sz="1600" b="1" dirty="0"/>
              <a:t>2020 - 66%</a:t>
            </a:r>
          </a:p>
          <a:p>
            <a:r>
              <a:rPr lang="en-US" sz="1600" b="1" dirty="0"/>
              <a:t>2021 - 68%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E4F42B-2575-CAA3-FE45-211A4DB1B182}"/>
              </a:ext>
            </a:extLst>
          </p:cNvPr>
          <p:cNvSpPr/>
          <p:nvPr/>
        </p:nvSpPr>
        <p:spPr>
          <a:xfrm>
            <a:off x="10467311" y="3277798"/>
            <a:ext cx="1330539" cy="17323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 </a:t>
            </a:r>
            <a:r>
              <a:rPr lang="en-US" sz="3600" b="1" dirty="0"/>
              <a:t>Drug Overdose Deaths:</a:t>
            </a:r>
          </a:p>
          <a:p>
            <a:r>
              <a:rPr lang="en-US" sz="3600" b="1" dirty="0"/>
              <a:t>Which Opioids?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DF98B-5731-9822-931B-A04A9EF485EB}"/>
              </a:ext>
            </a:extLst>
          </p:cNvPr>
          <p:cNvSpPr txBox="1"/>
          <p:nvPr/>
        </p:nvSpPr>
        <p:spPr>
          <a:xfrm rot="16200000">
            <a:off x="-343437" y="3260771"/>
            <a:ext cx="2802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CB532-A75F-AB9A-61DF-17F5AAE90E4C}"/>
              </a:ext>
            </a:extLst>
          </p:cNvPr>
          <p:cNvSpPr txBox="1"/>
          <p:nvPr/>
        </p:nvSpPr>
        <p:spPr>
          <a:xfrm>
            <a:off x="10213129" y="1709615"/>
            <a:ext cx="166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26.9 Synthetic Opioids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72DA1-13E2-E5DA-EB5C-2272B47F9D8A}"/>
              </a:ext>
            </a:extLst>
          </p:cNvPr>
          <p:cNvSpPr txBox="1"/>
          <p:nvPr/>
        </p:nvSpPr>
        <p:spPr>
          <a:xfrm>
            <a:off x="10213129" y="3758079"/>
            <a:ext cx="218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D7D31"/>
                </a:solidFill>
              </a:rPr>
              <a:t>2.8 Natural and Semi-synthetic Opioids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A48C6A-B08A-6011-D789-8058CD4A176B}"/>
              </a:ext>
            </a:extLst>
          </p:cNvPr>
          <p:cNvSpPr txBox="1"/>
          <p:nvPr/>
        </p:nvSpPr>
        <p:spPr>
          <a:xfrm>
            <a:off x="10288150" y="4311414"/>
            <a:ext cx="127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472C4"/>
                </a:solidFill>
              </a:rPr>
              <a:t>1.7 Heroin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51F776-6FA8-93E1-7706-78549F2777D6}"/>
              </a:ext>
            </a:extLst>
          </p:cNvPr>
          <p:cNvSpPr txBox="1"/>
          <p:nvPr/>
        </p:nvSpPr>
        <p:spPr>
          <a:xfrm>
            <a:off x="10284028" y="4581096"/>
            <a:ext cx="1594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5E5C"/>
                </a:solidFill>
              </a:rPr>
              <a:t>0.8 Methadone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67D67BA-1968-D24E-3420-3C6343431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06523"/>
              </p:ext>
            </p:extLst>
          </p:nvPr>
        </p:nvGraphicFramePr>
        <p:xfrm>
          <a:off x="1226932" y="1520650"/>
          <a:ext cx="9235440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8347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 </a:t>
            </a:r>
            <a:r>
              <a:rPr lang="en-US" sz="3600" b="1" dirty="0"/>
              <a:t>Drug Overdose Deaths:</a:t>
            </a:r>
          </a:p>
          <a:p>
            <a:r>
              <a:rPr lang="en-US" sz="3600" b="1" dirty="0"/>
              <a:t>Prescription Opioids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712E4-11BB-4338-A11C-C98CB2D685F7}"/>
              </a:ext>
            </a:extLst>
          </p:cNvPr>
          <p:cNvSpPr/>
          <p:nvPr/>
        </p:nvSpPr>
        <p:spPr>
          <a:xfrm>
            <a:off x="7724257" y="1982450"/>
            <a:ext cx="379757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The NIH National Institute on Drug Abuse reports that </a:t>
            </a:r>
            <a:r>
              <a:rPr lang="en-US" sz="2200" b="1" dirty="0">
                <a:solidFill>
                  <a:srgbClr val="9F1F63"/>
                </a:solidFill>
                <a:latin typeface="Calibri" panose="020F0502020204030204" pitchFamily="34" charset="0"/>
              </a:rPr>
              <a:t>fentanyl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now makes up most of this category of drugs</a:t>
            </a:r>
            <a:r>
              <a:rPr lang="en-US" sz="2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sz="2200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2F6DE-E87A-4F45-B940-E252A60463CB}"/>
              </a:ext>
            </a:extLst>
          </p:cNvPr>
          <p:cNvSpPr/>
          <p:nvPr/>
        </p:nvSpPr>
        <p:spPr>
          <a:xfrm>
            <a:off x="7724257" y="3602318"/>
            <a:ext cx="3273286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Note: The individual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may or may not have had a valid prescription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for the drug. It could have been obtained illegally.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AD42D-8CDA-30A8-63F6-8EAFF42260E9}"/>
              </a:ext>
            </a:extLst>
          </p:cNvPr>
          <p:cNvSpPr/>
          <p:nvPr/>
        </p:nvSpPr>
        <p:spPr>
          <a:xfrm>
            <a:off x="559757" y="6488668"/>
            <a:ext cx="8057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 https://nida.nih.gov/research-topics/trends-statistics/overdose-death-rates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30DDA-A0BC-BBAE-55EA-922C8A7BA56B}"/>
              </a:ext>
            </a:extLst>
          </p:cNvPr>
          <p:cNvSpPr txBox="1"/>
          <p:nvPr/>
        </p:nvSpPr>
        <p:spPr>
          <a:xfrm>
            <a:off x="1010905" y="2032657"/>
            <a:ext cx="6192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Synthetic Opioids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Fentanyl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Tramadol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Natural and Semi-synthetic Opioids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Hydrocodone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Oxycodone (OxyContin, Percocet)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Morphine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Hydromorphone (</a:t>
            </a:r>
            <a:r>
              <a:rPr lang="en-US" sz="2200" dirty="0" err="1"/>
              <a:t>Dilaudid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126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 </a:t>
            </a:r>
            <a:r>
              <a:rPr lang="en-US" sz="3600" b="1" dirty="0"/>
              <a:t>Drug Overdose Deaths:</a:t>
            </a:r>
          </a:p>
          <a:p>
            <a:r>
              <a:rPr lang="en-US" sz="3600" b="1" dirty="0"/>
              <a:t>Fentanyl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DE3CA-4BC4-7DF2-3446-BB0F8038DB9F}"/>
              </a:ext>
            </a:extLst>
          </p:cNvPr>
          <p:cNvSpPr txBox="1"/>
          <p:nvPr/>
        </p:nvSpPr>
        <p:spPr>
          <a:xfrm>
            <a:off x="757382" y="1470635"/>
            <a:ext cx="593532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Fentanyl is 50-100 times stronger than morphine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 mg of fentanyl equates to a potentially deadly dose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Originally developed for cancer patients (pain)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Manufactured as a pharmaceutical, but increasingly manufactured illegally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Illegally manufactured to look like other opioid pills or added to other drugs, often unknown to the person consuming it</a:t>
            </a:r>
          </a:p>
          <a:p>
            <a:r>
              <a:rPr lang="en-US" sz="2000" dirty="0"/>
              <a:t>	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3311A-5480-55FC-D78F-0125BD0F1300}"/>
              </a:ext>
            </a:extLst>
          </p:cNvPr>
          <p:cNvSpPr/>
          <p:nvPr/>
        </p:nvSpPr>
        <p:spPr>
          <a:xfrm>
            <a:off x="1164199" y="6027003"/>
            <a:ext cx="5528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https://www.dea.gov/factsheets/fentanyl</a:t>
            </a:r>
          </a:p>
          <a:p>
            <a:pPr marL="342900" indent="-342900">
              <a:buAutoNum type="arabicPeriod"/>
            </a:pPr>
            <a:r>
              <a:rPr lang="en-US" sz="1600" dirty="0">
                <a:hlinkClick r:id="rId7"/>
              </a:rPr>
              <a:t>https://www.dea.gov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https://www.dea.gov/onepill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1EBCA-F102-BA8A-9700-1F375219D97F}"/>
              </a:ext>
            </a:extLst>
          </p:cNvPr>
          <p:cNvSpPr txBox="1"/>
          <p:nvPr/>
        </p:nvSpPr>
        <p:spPr>
          <a:xfrm>
            <a:off x="7188824" y="4212945"/>
            <a:ext cx="4748210" cy="2369880"/>
          </a:xfrm>
          <a:prstGeom prst="rect">
            <a:avLst/>
          </a:prstGeom>
          <a:solidFill>
            <a:srgbClr val="16A39F"/>
          </a:solidFill>
          <a:ln>
            <a:solidFill>
              <a:srgbClr val="16A39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DEA Fentanyl Seizures in 2022: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59.6 million fentanyl-laced fake pills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13,300 pounds of fentanyl powder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seizures are equivalent to more than 398 million lethal doses of fentanyl</a:t>
            </a:r>
          </a:p>
        </p:txBody>
      </p:sp>
      <p:pic>
        <p:nvPicPr>
          <p:cNvPr id="10" name="Picture 2" descr="Fentanilo_Aunténtica_dosis_letal_en_un_lápiz">
            <a:extLst>
              <a:ext uri="{FF2B5EF4-FFF2-40B4-BE49-F238E27FC236}">
                <a16:creationId xmlns:a16="http://schemas.microsoft.com/office/drawing/2014/main" id="{15F5A97C-F2D2-B206-585B-F2E1BFCDC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0"/>
          <a:stretch/>
        </p:blipFill>
        <p:spPr bwMode="auto">
          <a:xfrm>
            <a:off x="7188824" y="1470635"/>
            <a:ext cx="4748210" cy="25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3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 </a:t>
            </a:r>
            <a:r>
              <a:rPr lang="en-US" sz="3600" b="1" dirty="0"/>
              <a:t>Drug Overdose Deaths:</a:t>
            </a:r>
          </a:p>
          <a:p>
            <a:r>
              <a:rPr lang="en-US" sz="3600" b="1" dirty="0"/>
              <a:t>Other Drugs?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DF98B-5731-9822-931B-A04A9EF485EB}"/>
              </a:ext>
            </a:extLst>
          </p:cNvPr>
          <p:cNvSpPr txBox="1"/>
          <p:nvPr/>
        </p:nvSpPr>
        <p:spPr>
          <a:xfrm rot="16200000">
            <a:off x="-212889" y="3259723"/>
            <a:ext cx="278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4EF8CB4-059B-4EB8-9900-84A6A9A58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627330"/>
              </p:ext>
            </p:extLst>
          </p:nvPr>
        </p:nvGraphicFramePr>
        <p:xfrm>
          <a:off x="1403886" y="1665460"/>
          <a:ext cx="9299448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E01A15-F2DB-08E5-19B4-071BBD45B1A9}"/>
              </a:ext>
            </a:extLst>
          </p:cNvPr>
          <p:cNvSpPr txBox="1"/>
          <p:nvPr/>
        </p:nvSpPr>
        <p:spPr>
          <a:xfrm>
            <a:off x="10251241" y="1775324"/>
            <a:ext cx="194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</a:rPr>
              <a:t>19.7 Psychostimulants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73B7F-5D4E-D61E-6CA3-EDF0884E9648}"/>
              </a:ext>
            </a:extLst>
          </p:cNvPr>
          <p:cNvSpPr txBox="1"/>
          <p:nvPr/>
        </p:nvSpPr>
        <p:spPr>
          <a:xfrm>
            <a:off x="10451599" y="2377023"/>
            <a:ext cx="154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D7D31"/>
                </a:solidFill>
              </a:rPr>
              <a:t>(Includes meth)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12E45-FB48-DE73-E99B-0E149575D223}"/>
              </a:ext>
            </a:extLst>
          </p:cNvPr>
          <p:cNvSpPr txBox="1"/>
          <p:nvPr/>
        </p:nvSpPr>
        <p:spPr>
          <a:xfrm>
            <a:off x="10251241" y="3429000"/>
            <a:ext cx="97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472C4"/>
                </a:solidFill>
              </a:rPr>
              <a:t>5.0 Cocaine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6A01A-943D-050C-1831-ED27FB5E3D99}"/>
              </a:ext>
            </a:extLst>
          </p:cNvPr>
          <p:cNvSpPr txBox="1"/>
          <p:nvPr/>
        </p:nvSpPr>
        <p:spPr>
          <a:xfrm>
            <a:off x="10170862" y="2670945"/>
            <a:ext cx="21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Rate is 33 times higher than in 2003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B0468-4A45-7EC5-75FB-118F9745E1C9}"/>
              </a:ext>
            </a:extLst>
          </p:cNvPr>
          <p:cNvSpPr txBox="1"/>
          <p:nvPr/>
        </p:nvSpPr>
        <p:spPr>
          <a:xfrm>
            <a:off x="10451599" y="4009379"/>
            <a:ext cx="191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Rate is 6 times higher than in 1999</a:t>
            </a:r>
          </a:p>
        </p:txBody>
      </p:sp>
    </p:spTree>
    <p:extLst>
      <p:ext uri="{BB962C8B-B14F-4D97-AF65-F5344CB8AC3E}">
        <p14:creationId xmlns:p14="http://schemas.microsoft.com/office/powerpoint/2010/main" val="271892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3" y="5842322"/>
            <a:ext cx="563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preliminary; Homicide suppressed due to small numbers 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 </a:t>
            </a:r>
            <a:r>
              <a:rPr lang="en-US" sz="3600" b="1" dirty="0"/>
              <a:t>Drug Overdose Deaths:</a:t>
            </a:r>
          </a:p>
          <a:p>
            <a:r>
              <a:rPr lang="en-US" sz="3600" b="1" dirty="0"/>
              <a:t>Overdose Intent, 2018-2022*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B5F48E-C07D-29AB-CEF8-AE64D076E81B}"/>
              </a:ext>
            </a:extLst>
          </p:cNvPr>
          <p:cNvSpPr txBox="1"/>
          <p:nvPr/>
        </p:nvSpPr>
        <p:spPr>
          <a:xfrm>
            <a:off x="8167133" y="1997839"/>
            <a:ext cx="3417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Most AI/AN overdose deaths were unintentional </a:t>
            </a:r>
            <a:r>
              <a:rPr lang="en-US" sz="2000" dirty="0"/>
              <a:t>(accidental).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3.7% of overdose deaths were intentional (suicide)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some cases, the intent could not be determined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A9C185A-65EA-095C-33E0-A0994C74B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42932"/>
              </p:ext>
            </p:extLst>
          </p:nvPr>
        </p:nvGraphicFramePr>
        <p:xfrm>
          <a:off x="1010905" y="1576220"/>
          <a:ext cx="6448674" cy="365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219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By Sex, 2018-2022*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1F1C6-D52A-6E61-8207-ADCBE0BD665B}"/>
              </a:ext>
            </a:extLst>
          </p:cNvPr>
          <p:cNvSpPr txBox="1"/>
          <p:nvPr/>
        </p:nvSpPr>
        <p:spPr>
          <a:xfrm rot="16200000">
            <a:off x="-212889" y="3259723"/>
            <a:ext cx="278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1282DB-C8B4-3A23-4AEE-686F64D8F64B}"/>
              </a:ext>
            </a:extLst>
          </p:cNvPr>
          <p:cNvSpPr txBox="1"/>
          <p:nvPr/>
        </p:nvSpPr>
        <p:spPr>
          <a:xfrm>
            <a:off x="9769578" y="1620565"/>
            <a:ext cx="2422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Drugs: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Less difference in rates between AI/AN males and females </a:t>
            </a:r>
            <a:r>
              <a:rPr lang="en-US" dirty="0"/>
              <a:t>compared to US average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AI/AN female rate 1.3x that of the US female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AI/AN male rate is lower than the US male rate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B6E9FD0-AFFF-FE61-7A22-65EDAC0FA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652718"/>
              </p:ext>
            </p:extLst>
          </p:nvPr>
        </p:nvGraphicFramePr>
        <p:xfrm>
          <a:off x="1446275" y="1773196"/>
          <a:ext cx="8141513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Picture 20" descr="Image result for female bathroom icon negative">
            <a:extLst>
              <a:ext uri="{FF2B5EF4-FFF2-40B4-BE49-F238E27FC236}">
                <a16:creationId xmlns:a16="http://schemas.microsoft.com/office/drawing/2014/main" id="{A11AA8F0-1C45-9C43-3D78-AA925DCC6AB8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0926" r="95658">
                        <a14:foregroundMark x1="81833" y1="20333" x2="81833" y2="2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4"/>
          <a:stretch/>
        </p:blipFill>
        <p:spPr bwMode="auto">
          <a:xfrm>
            <a:off x="4076095" y="4113318"/>
            <a:ext cx="667504" cy="13596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Image result for female bathroom icon negative">
            <a:extLst>
              <a:ext uri="{FF2B5EF4-FFF2-40B4-BE49-F238E27FC236}">
                <a16:creationId xmlns:a16="http://schemas.microsoft.com/office/drawing/2014/main" id="{1F6855A2-9340-7DDC-D9FE-10429A2E748A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0926" r="95658">
                        <a14:foregroundMark x1="81833" y1="20333" x2="81833" y2="2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4"/>
          <a:stretch/>
        </p:blipFill>
        <p:spPr bwMode="auto">
          <a:xfrm>
            <a:off x="7782154" y="4113319"/>
            <a:ext cx="667504" cy="13596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Image result for female bathroom icon negative">
            <a:extLst>
              <a:ext uri="{FF2B5EF4-FFF2-40B4-BE49-F238E27FC236}">
                <a16:creationId xmlns:a16="http://schemas.microsoft.com/office/drawing/2014/main" id="{2A9EBF09-DCEA-09A5-D196-E55E17DAB596}"/>
              </a:ext>
            </a:extLst>
          </p:cNvPr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553" r="40981">
                        <a14:foregroundMark x1="27333" y1="18500" x2="27333" y2="1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465"/>
          <a:stretch/>
        </p:blipFill>
        <p:spPr bwMode="auto">
          <a:xfrm>
            <a:off x="6749860" y="4170844"/>
            <a:ext cx="616552" cy="1344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Image result for female bathroom icon negative">
            <a:extLst>
              <a:ext uri="{FF2B5EF4-FFF2-40B4-BE49-F238E27FC236}">
                <a16:creationId xmlns:a16="http://schemas.microsoft.com/office/drawing/2014/main" id="{3261EBDC-1C99-4019-310A-0D153BF1B953}"/>
              </a:ext>
            </a:extLst>
          </p:cNvPr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553" r="40981">
                        <a14:foregroundMark x1="27333" y1="18500" x2="27333" y2="1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465"/>
          <a:stretch/>
        </p:blipFill>
        <p:spPr bwMode="auto">
          <a:xfrm>
            <a:off x="3027444" y="4170844"/>
            <a:ext cx="616552" cy="1344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43C4FA8-E892-3805-D75A-B5DFB43743CB}"/>
              </a:ext>
            </a:extLst>
          </p:cNvPr>
          <p:cNvGrpSpPr/>
          <p:nvPr/>
        </p:nvGrpSpPr>
        <p:grpSpPr>
          <a:xfrm>
            <a:off x="2917242" y="2583529"/>
            <a:ext cx="3402547" cy="893728"/>
            <a:chOff x="1491376" y="2803801"/>
            <a:chExt cx="3009496" cy="8937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DF2B162-D30E-5C7C-C4DD-4C6A3882C013}"/>
                </a:ext>
              </a:extLst>
            </p:cNvPr>
            <p:cNvGrpSpPr/>
            <p:nvPr/>
          </p:nvGrpSpPr>
          <p:grpSpPr>
            <a:xfrm>
              <a:off x="1491376" y="2992094"/>
              <a:ext cx="3009496" cy="705435"/>
              <a:chOff x="2624670" y="2079391"/>
              <a:chExt cx="12155426" cy="70543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69AD6EC-3B8F-3BFA-D258-DF1029309A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670" y="2784826"/>
                <a:ext cx="7627431" cy="0"/>
              </a:xfrm>
              <a:prstGeom prst="line">
                <a:avLst/>
              </a:prstGeom>
              <a:ln w="38100">
                <a:solidFill>
                  <a:srgbClr val="FF5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488BD2-512A-9D32-4B4F-56E4A92030FE}"/>
                  </a:ext>
                </a:extLst>
              </p:cNvPr>
              <p:cNvSpPr txBox="1"/>
              <p:nvPr/>
            </p:nvSpPr>
            <p:spPr>
              <a:xfrm>
                <a:off x="9619920" y="2079391"/>
                <a:ext cx="5160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5050"/>
                    </a:solidFill>
                  </a:rPr>
                  <a:t>Male</a:t>
                </a:r>
              </a:p>
              <a:p>
                <a:r>
                  <a:rPr lang="en-US" b="1" dirty="0">
                    <a:solidFill>
                      <a:srgbClr val="FF5050"/>
                    </a:solidFill>
                  </a:rPr>
                  <a:t>1.6x </a:t>
                </a:r>
                <a:r>
                  <a:rPr lang="en-US" dirty="0">
                    <a:solidFill>
                      <a:srgbClr val="FF5050"/>
                    </a:solidFill>
                  </a:rPr>
                  <a:t>higher</a:t>
                </a:r>
              </a:p>
            </p:txBody>
          </p:sp>
        </p:grp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9154C9AA-EB42-4CC0-38C8-82E3F4A5927B}"/>
                </a:ext>
              </a:extLst>
            </p:cNvPr>
            <p:cNvSpPr/>
            <p:nvPr/>
          </p:nvSpPr>
          <p:spPr>
            <a:xfrm>
              <a:off x="3862082" y="2803801"/>
              <a:ext cx="377344" cy="439306"/>
            </a:xfrm>
            <a:prstGeom prst="upArrow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EB7340-7ACC-07AA-65FF-B876411C7E1A}"/>
              </a:ext>
            </a:extLst>
          </p:cNvPr>
          <p:cNvGrpSpPr/>
          <p:nvPr/>
        </p:nvGrpSpPr>
        <p:grpSpPr>
          <a:xfrm>
            <a:off x="6641192" y="3002689"/>
            <a:ext cx="3319238" cy="893728"/>
            <a:chOff x="1491376" y="2803801"/>
            <a:chExt cx="3009496" cy="8937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9812AE4-D337-561C-409C-00E2F386E8E8}"/>
                </a:ext>
              </a:extLst>
            </p:cNvPr>
            <p:cNvGrpSpPr/>
            <p:nvPr/>
          </p:nvGrpSpPr>
          <p:grpSpPr>
            <a:xfrm>
              <a:off x="1491376" y="2992094"/>
              <a:ext cx="3009496" cy="705435"/>
              <a:chOff x="2624670" y="2079391"/>
              <a:chExt cx="12155426" cy="705435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59FB58F-9E80-ACCF-C151-7AB17CA3D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670" y="2784826"/>
                <a:ext cx="7627431" cy="0"/>
              </a:xfrm>
              <a:prstGeom prst="line">
                <a:avLst/>
              </a:prstGeom>
              <a:ln w="38100">
                <a:solidFill>
                  <a:srgbClr val="FF5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90020C-8521-4AE6-BB77-BDEB9E73BA47}"/>
                  </a:ext>
                </a:extLst>
              </p:cNvPr>
              <p:cNvSpPr txBox="1"/>
              <p:nvPr/>
            </p:nvSpPr>
            <p:spPr>
              <a:xfrm>
                <a:off x="9619920" y="2079391"/>
                <a:ext cx="5160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5050"/>
                    </a:solidFill>
                  </a:rPr>
                  <a:t>Male</a:t>
                </a:r>
              </a:p>
              <a:p>
                <a:r>
                  <a:rPr lang="en-US" b="1" dirty="0">
                    <a:solidFill>
                      <a:srgbClr val="FF5050"/>
                    </a:solidFill>
                  </a:rPr>
                  <a:t>2.3x </a:t>
                </a:r>
                <a:r>
                  <a:rPr lang="en-US" dirty="0">
                    <a:solidFill>
                      <a:srgbClr val="FF5050"/>
                    </a:solidFill>
                  </a:rPr>
                  <a:t>higher</a:t>
                </a:r>
              </a:p>
            </p:txBody>
          </p:sp>
        </p:grpSp>
        <p:sp>
          <p:nvSpPr>
            <p:cNvPr id="34" name="Arrow: Up 33">
              <a:extLst>
                <a:ext uri="{FF2B5EF4-FFF2-40B4-BE49-F238E27FC236}">
                  <a16:creationId xmlns:a16="http://schemas.microsoft.com/office/drawing/2014/main" id="{AD7F62CD-C52F-4A58-BBF8-56B04A615296}"/>
                </a:ext>
              </a:extLst>
            </p:cNvPr>
            <p:cNvSpPr/>
            <p:nvPr/>
          </p:nvSpPr>
          <p:spPr>
            <a:xfrm>
              <a:off x="3862082" y="2803801"/>
              <a:ext cx="377344" cy="439306"/>
            </a:xfrm>
            <a:prstGeom prst="upArrow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8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By Sex, Opioids, 2018-2022*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1F1C6-D52A-6E61-8207-ADCBE0BD665B}"/>
              </a:ext>
            </a:extLst>
          </p:cNvPr>
          <p:cNvSpPr txBox="1"/>
          <p:nvPr/>
        </p:nvSpPr>
        <p:spPr>
          <a:xfrm rot="16200000">
            <a:off x="-212889" y="3259723"/>
            <a:ext cx="278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1282DB-C8B4-3A23-4AEE-686F64D8F64B}"/>
              </a:ext>
            </a:extLst>
          </p:cNvPr>
          <p:cNvSpPr txBox="1"/>
          <p:nvPr/>
        </p:nvSpPr>
        <p:spPr>
          <a:xfrm>
            <a:off x="9769578" y="1620565"/>
            <a:ext cx="2422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Opioids: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Less difference in rates between AI/AN males and females </a:t>
            </a:r>
            <a:r>
              <a:rPr lang="en-US" dirty="0"/>
              <a:t>compared to US average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AI/AN female rate 1.2x that of the US female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AI/AN male rate is lower than the US male rate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18ED9F0-1121-B67B-998C-EC0C8978F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873783"/>
              </p:ext>
            </p:extLst>
          </p:nvPr>
        </p:nvGraphicFramePr>
        <p:xfrm>
          <a:off x="1484886" y="1618091"/>
          <a:ext cx="8138160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85C97687-AD17-B75B-CB2D-E7A9347E2E89}"/>
              </a:ext>
            </a:extLst>
          </p:cNvPr>
          <p:cNvGrpSpPr/>
          <p:nvPr/>
        </p:nvGrpSpPr>
        <p:grpSpPr>
          <a:xfrm>
            <a:off x="2951481" y="2863201"/>
            <a:ext cx="3256280" cy="893728"/>
            <a:chOff x="1491376" y="2803801"/>
            <a:chExt cx="3009496" cy="8937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685756-67FA-730C-C2DB-D89BB83F0493}"/>
                </a:ext>
              </a:extLst>
            </p:cNvPr>
            <p:cNvGrpSpPr/>
            <p:nvPr/>
          </p:nvGrpSpPr>
          <p:grpSpPr>
            <a:xfrm>
              <a:off x="1491376" y="2992094"/>
              <a:ext cx="3009496" cy="705435"/>
              <a:chOff x="2624670" y="2079391"/>
              <a:chExt cx="12155426" cy="70543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B9284D-F3E9-FA1C-A82A-B0BE93A241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670" y="2784826"/>
                <a:ext cx="7627431" cy="0"/>
              </a:xfrm>
              <a:prstGeom prst="line">
                <a:avLst/>
              </a:prstGeom>
              <a:ln w="38100">
                <a:solidFill>
                  <a:srgbClr val="FF5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5D55A6-70B0-4A04-39AB-32843FD3A158}"/>
                  </a:ext>
                </a:extLst>
              </p:cNvPr>
              <p:cNvSpPr txBox="1"/>
              <p:nvPr/>
            </p:nvSpPr>
            <p:spPr>
              <a:xfrm>
                <a:off x="9619920" y="2079391"/>
                <a:ext cx="5160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5050"/>
                    </a:solidFill>
                  </a:rPr>
                  <a:t>Male</a:t>
                </a:r>
              </a:p>
              <a:p>
                <a:r>
                  <a:rPr lang="en-US" b="1" dirty="0">
                    <a:solidFill>
                      <a:srgbClr val="FF5050"/>
                    </a:solidFill>
                  </a:rPr>
                  <a:t>1.6x </a:t>
                </a:r>
                <a:r>
                  <a:rPr lang="en-US" dirty="0">
                    <a:solidFill>
                      <a:srgbClr val="FF5050"/>
                    </a:solidFill>
                  </a:rPr>
                  <a:t>higher</a:t>
                </a:r>
              </a:p>
            </p:txBody>
          </p:sp>
        </p:grp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9E924281-8DF4-7942-9593-F8570A62674E}"/>
                </a:ext>
              </a:extLst>
            </p:cNvPr>
            <p:cNvSpPr/>
            <p:nvPr/>
          </p:nvSpPr>
          <p:spPr>
            <a:xfrm>
              <a:off x="3862082" y="2803801"/>
              <a:ext cx="377344" cy="439306"/>
            </a:xfrm>
            <a:prstGeom prst="upArrow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65AA1C-82FC-DC66-A498-9DA047589B57}"/>
              </a:ext>
            </a:extLst>
          </p:cNvPr>
          <p:cNvGrpSpPr/>
          <p:nvPr/>
        </p:nvGrpSpPr>
        <p:grpSpPr>
          <a:xfrm>
            <a:off x="6675120" y="3082854"/>
            <a:ext cx="3166903" cy="893728"/>
            <a:chOff x="1491376" y="2803801"/>
            <a:chExt cx="3009496" cy="8937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285C3B-DE43-16AF-1277-1E45CF4F4223}"/>
                </a:ext>
              </a:extLst>
            </p:cNvPr>
            <p:cNvGrpSpPr/>
            <p:nvPr/>
          </p:nvGrpSpPr>
          <p:grpSpPr>
            <a:xfrm>
              <a:off x="1491376" y="2992094"/>
              <a:ext cx="3009496" cy="705435"/>
              <a:chOff x="2624670" y="2079391"/>
              <a:chExt cx="12155426" cy="70543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B930C09-1848-AACC-961F-0D8759056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670" y="2784826"/>
                <a:ext cx="7627431" cy="0"/>
              </a:xfrm>
              <a:prstGeom prst="line">
                <a:avLst/>
              </a:prstGeom>
              <a:ln w="38100">
                <a:solidFill>
                  <a:srgbClr val="FF5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65BED4-7DDD-A2C5-CBF1-65DA596F0B7C}"/>
                  </a:ext>
                </a:extLst>
              </p:cNvPr>
              <p:cNvSpPr txBox="1"/>
              <p:nvPr/>
            </p:nvSpPr>
            <p:spPr>
              <a:xfrm>
                <a:off x="9619920" y="2079391"/>
                <a:ext cx="5160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5050"/>
                    </a:solidFill>
                  </a:rPr>
                  <a:t>Male</a:t>
                </a:r>
              </a:p>
              <a:p>
                <a:r>
                  <a:rPr lang="en-US" b="1" dirty="0">
                    <a:solidFill>
                      <a:srgbClr val="FF5050"/>
                    </a:solidFill>
                  </a:rPr>
                  <a:t>2.4x </a:t>
                </a:r>
                <a:r>
                  <a:rPr lang="en-US" dirty="0">
                    <a:solidFill>
                      <a:srgbClr val="FF5050"/>
                    </a:solidFill>
                  </a:rPr>
                  <a:t>higher</a:t>
                </a:r>
              </a:p>
            </p:txBody>
          </p:sp>
        </p:grp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DFFF9F6C-E911-3884-D2AD-0A38784CC1F9}"/>
                </a:ext>
              </a:extLst>
            </p:cNvPr>
            <p:cNvSpPr/>
            <p:nvPr/>
          </p:nvSpPr>
          <p:spPr>
            <a:xfrm>
              <a:off x="3862082" y="2803801"/>
              <a:ext cx="377344" cy="439306"/>
            </a:xfrm>
            <a:prstGeom prst="upArrow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513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By Sex, Stimulants, 2018-2022*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1F1C6-D52A-6E61-8207-ADCBE0BD665B}"/>
              </a:ext>
            </a:extLst>
          </p:cNvPr>
          <p:cNvSpPr txBox="1"/>
          <p:nvPr/>
        </p:nvSpPr>
        <p:spPr>
          <a:xfrm rot="16200000">
            <a:off x="-212889" y="3259723"/>
            <a:ext cx="278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1282DB-C8B4-3A23-4AEE-686F64D8F64B}"/>
              </a:ext>
            </a:extLst>
          </p:cNvPr>
          <p:cNvSpPr txBox="1"/>
          <p:nvPr/>
        </p:nvSpPr>
        <p:spPr>
          <a:xfrm>
            <a:off x="9769578" y="1620565"/>
            <a:ext cx="2422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Stimulants: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Less difference in rates between AI/AN males and females </a:t>
            </a:r>
            <a:r>
              <a:rPr lang="en-US" dirty="0"/>
              <a:t>compared to US average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AI/AN female rate 1.7x that of the US female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Male AI/AN rate is similar to the US male rate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4CAF3A-EE71-101C-B9AD-214474009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497587"/>
              </p:ext>
            </p:extLst>
          </p:nvPr>
        </p:nvGraphicFramePr>
        <p:xfrm>
          <a:off x="1484886" y="1673942"/>
          <a:ext cx="8138160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85C97687-AD17-B75B-CB2D-E7A9347E2E89}"/>
              </a:ext>
            </a:extLst>
          </p:cNvPr>
          <p:cNvGrpSpPr/>
          <p:nvPr/>
        </p:nvGrpSpPr>
        <p:grpSpPr>
          <a:xfrm>
            <a:off x="2961641" y="2286731"/>
            <a:ext cx="3134360" cy="893728"/>
            <a:chOff x="1491376" y="2803801"/>
            <a:chExt cx="3009496" cy="8937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685756-67FA-730C-C2DB-D89BB83F0493}"/>
                </a:ext>
              </a:extLst>
            </p:cNvPr>
            <p:cNvGrpSpPr/>
            <p:nvPr/>
          </p:nvGrpSpPr>
          <p:grpSpPr>
            <a:xfrm>
              <a:off x="1491376" y="2992094"/>
              <a:ext cx="3009496" cy="705435"/>
              <a:chOff x="2624670" y="2079391"/>
              <a:chExt cx="12155426" cy="70543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B9284D-F3E9-FA1C-A82A-B0BE93A241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670" y="2784826"/>
                <a:ext cx="7627431" cy="0"/>
              </a:xfrm>
              <a:prstGeom prst="line">
                <a:avLst/>
              </a:prstGeom>
              <a:ln w="38100">
                <a:solidFill>
                  <a:srgbClr val="FF5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5D55A6-70B0-4A04-39AB-32843FD3A158}"/>
                  </a:ext>
                </a:extLst>
              </p:cNvPr>
              <p:cNvSpPr txBox="1"/>
              <p:nvPr/>
            </p:nvSpPr>
            <p:spPr>
              <a:xfrm>
                <a:off x="9619920" y="2079391"/>
                <a:ext cx="5160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5050"/>
                    </a:solidFill>
                  </a:rPr>
                  <a:t>Male</a:t>
                </a:r>
              </a:p>
              <a:p>
                <a:r>
                  <a:rPr lang="en-US" b="1" dirty="0">
                    <a:solidFill>
                      <a:srgbClr val="FF5050"/>
                    </a:solidFill>
                  </a:rPr>
                  <a:t>1.6x </a:t>
                </a:r>
                <a:r>
                  <a:rPr lang="en-US" dirty="0">
                    <a:solidFill>
                      <a:srgbClr val="FF5050"/>
                    </a:solidFill>
                  </a:rPr>
                  <a:t>higher</a:t>
                </a:r>
              </a:p>
            </p:txBody>
          </p:sp>
        </p:grp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9E924281-8DF4-7942-9593-F8570A62674E}"/>
                </a:ext>
              </a:extLst>
            </p:cNvPr>
            <p:cNvSpPr/>
            <p:nvPr/>
          </p:nvSpPr>
          <p:spPr>
            <a:xfrm>
              <a:off x="3862082" y="2803801"/>
              <a:ext cx="377344" cy="439306"/>
            </a:xfrm>
            <a:prstGeom prst="upArrow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65AA1C-82FC-DC66-A498-9DA047589B57}"/>
              </a:ext>
            </a:extLst>
          </p:cNvPr>
          <p:cNvGrpSpPr/>
          <p:nvPr/>
        </p:nvGrpSpPr>
        <p:grpSpPr>
          <a:xfrm>
            <a:off x="6680200" y="3093183"/>
            <a:ext cx="3156121" cy="893728"/>
            <a:chOff x="1491376" y="2803801"/>
            <a:chExt cx="3009496" cy="8937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285C3B-DE43-16AF-1277-1E45CF4F4223}"/>
                </a:ext>
              </a:extLst>
            </p:cNvPr>
            <p:cNvGrpSpPr/>
            <p:nvPr/>
          </p:nvGrpSpPr>
          <p:grpSpPr>
            <a:xfrm>
              <a:off x="1491376" y="2992094"/>
              <a:ext cx="3009496" cy="705435"/>
              <a:chOff x="2624670" y="2079391"/>
              <a:chExt cx="12155426" cy="70543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B930C09-1848-AACC-961F-0D8759056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670" y="2784826"/>
                <a:ext cx="7627431" cy="0"/>
              </a:xfrm>
              <a:prstGeom prst="line">
                <a:avLst/>
              </a:prstGeom>
              <a:ln w="38100">
                <a:solidFill>
                  <a:srgbClr val="FF5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65BED4-7DDD-A2C5-CBF1-65DA596F0B7C}"/>
                  </a:ext>
                </a:extLst>
              </p:cNvPr>
              <p:cNvSpPr txBox="1"/>
              <p:nvPr/>
            </p:nvSpPr>
            <p:spPr>
              <a:xfrm>
                <a:off x="9619920" y="2079391"/>
                <a:ext cx="5160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5050"/>
                    </a:solidFill>
                  </a:rPr>
                  <a:t>Male</a:t>
                </a:r>
              </a:p>
              <a:p>
                <a:r>
                  <a:rPr lang="en-US" b="1" dirty="0">
                    <a:solidFill>
                      <a:srgbClr val="FF5050"/>
                    </a:solidFill>
                  </a:rPr>
                  <a:t>2.5x </a:t>
                </a:r>
                <a:r>
                  <a:rPr lang="en-US" dirty="0">
                    <a:solidFill>
                      <a:srgbClr val="FF5050"/>
                    </a:solidFill>
                  </a:rPr>
                  <a:t>higher</a:t>
                </a:r>
              </a:p>
            </p:txBody>
          </p:sp>
        </p:grp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DFFF9F6C-E911-3884-D2AD-0A38784CC1F9}"/>
                </a:ext>
              </a:extLst>
            </p:cNvPr>
            <p:cNvSpPr/>
            <p:nvPr/>
          </p:nvSpPr>
          <p:spPr>
            <a:xfrm>
              <a:off x="3862082" y="2803801"/>
              <a:ext cx="377344" cy="439306"/>
            </a:xfrm>
            <a:prstGeom prst="upArrow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Image result for female bathroom icon negative">
            <a:extLst>
              <a:ext uri="{FF2B5EF4-FFF2-40B4-BE49-F238E27FC236}">
                <a16:creationId xmlns:a16="http://schemas.microsoft.com/office/drawing/2014/main" id="{664819DF-F80C-6315-B580-D853F385256D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53" r="40981">
                        <a14:foregroundMark x1="27333" y1="18500" x2="27333" y2="1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465"/>
          <a:stretch/>
        </p:blipFill>
        <p:spPr bwMode="auto">
          <a:xfrm>
            <a:off x="3055339" y="3986911"/>
            <a:ext cx="616552" cy="1344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Image result for female bathroom icon negative">
            <a:extLst>
              <a:ext uri="{FF2B5EF4-FFF2-40B4-BE49-F238E27FC236}">
                <a16:creationId xmlns:a16="http://schemas.microsoft.com/office/drawing/2014/main" id="{664819DF-F80C-6315-B580-D853F385256D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53" r="40981">
                        <a14:foregroundMark x1="27333" y1="18500" x2="27333" y2="1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465"/>
          <a:stretch/>
        </p:blipFill>
        <p:spPr bwMode="auto">
          <a:xfrm>
            <a:off x="6795659" y="3955979"/>
            <a:ext cx="616552" cy="1344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39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4" y="5842322"/>
            <a:ext cx="624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preliminary; **Rate suppressed or unreliable due to small count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</a:t>
            </a:r>
            <a:r>
              <a:rPr lang="en-US" sz="3600" b="1" dirty="0"/>
              <a:t> Drug Overdose Deaths:</a:t>
            </a:r>
          </a:p>
          <a:p>
            <a:r>
              <a:rPr lang="en-US" sz="3600" b="1" dirty="0"/>
              <a:t>By Age, 2018-2022*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1F1C6-D52A-6E61-8207-ADCBE0BD665B}"/>
              </a:ext>
            </a:extLst>
          </p:cNvPr>
          <p:cNvSpPr txBox="1"/>
          <p:nvPr/>
        </p:nvSpPr>
        <p:spPr>
          <a:xfrm rot="16200000">
            <a:off x="-212889" y="3259723"/>
            <a:ext cx="278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7FADBB-55D8-70B1-F063-066B29315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130735"/>
              </p:ext>
            </p:extLst>
          </p:nvPr>
        </p:nvGraphicFramePr>
        <p:xfrm>
          <a:off x="1446276" y="1636247"/>
          <a:ext cx="9299448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D6551B-C186-5B34-0E5A-C2A935632FEC}"/>
              </a:ext>
            </a:extLst>
          </p:cNvPr>
          <p:cNvSpPr txBox="1"/>
          <p:nvPr/>
        </p:nvSpPr>
        <p:spPr>
          <a:xfrm>
            <a:off x="2301113" y="4781195"/>
            <a:ext cx="4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41E5D-DE21-7C2F-C208-0DD36C812B4E}"/>
              </a:ext>
            </a:extLst>
          </p:cNvPr>
          <p:cNvSpPr txBox="1"/>
          <p:nvPr/>
        </p:nvSpPr>
        <p:spPr>
          <a:xfrm>
            <a:off x="9809747" y="4752190"/>
            <a:ext cx="4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17B63-73AC-2C2C-F988-789AA3DD25FC}"/>
              </a:ext>
            </a:extLst>
          </p:cNvPr>
          <p:cNvSpPr/>
          <p:nvPr/>
        </p:nvSpPr>
        <p:spPr>
          <a:xfrm>
            <a:off x="4010526" y="1557815"/>
            <a:ext cx="3320715" cy="40377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BE7856-E41D-3825-850D-50A1CAF370C1}"/>
              </a:ext>
            </a:extLst>
          </p:cNvPr>
          <p:cNvSpPr txBox="1"/>
          <p:nvPr/>
        </p:nvSpPr>
        <p:spPr>
          <a:xfrm>
            <a:off x="625931" y="199329"/>
            <a:ext cx="89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Gill Sans Nova Book" panose="020B0502020204020203" pitchFamily="34" charset="-128"/>
                <a:cs typeface="Gill Sans Nova Book" panose="020B0502020204020203" pitchFamily="34" charset="-128"/>
              </a:rPr>
              <a:t>Where do I work?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445B7-97AF-C516-BC7A-B550E8EBD689}"/>
              </a:ext>
            </a:extLst>
          </p:cNvPr>
          <p:cNvSpPr txBox="1"/>
          <p:nvPr/>
        </p:nvSpPr>
        <p:spPr>
          <a:xfrm>
            <a:off x="787939" y="1166842"/>
            <a:ext cx="80545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Gill Sans Nova Book" panose="020B0502020204020203" pitchFamily="34" charset="-128"/>
                <a:cs typeface="Gill Sans Nova Book" panose="020B0502020204020203" pitchFamily="34" charset="-128"/>
              </a:rPr>
              <a:t>Northwest Tribal Epidemiology Center (NWTEC)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Gill Sans Nova Book" panose="020B0502020204020203" pitchFamily="34" charset="-128"/>
                <a:cs typeface="Gill Sans Nova Book" panose="020B0502020204020203" pitchFamily="34" charset="-128"/>
              </a:rPr>
              <a:t>Housed within the Northwest Portland Area Indian Health Board (NPAIHB)</a:t>
            </a:r>
          </a:p>
          <a:p>
            <a:pPr lvl="1">
              <a:defRPr/>
            </a:pPr>
            <a:endParaRPr lang="en-US" dirty="0">
              <a:solidFill>
                <a:prstClr val="black"/>
              </a:solidFill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noProof="0" dirty="0">
                <a:solidFill>
                  <a:prstClr val="black"/>
                </a:solidFill>
                <a:ea typeface="Gill Sans Nova Book" panose="020B0502020204020203" pitchFamily="34" charset="-128"/>
                <a:cs typeface="Gill Sans Nova Book" panose="020B0502020204020203" pitchFamily="34" charset="-128"/>
              </a:rPr>
              <a:t>One of 12 Tribal Epicenters across the US</a:t>
            </a:r>
          </a:p>
          <a:p>
            <a:pPr lvl="1"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Gill Sans Nova Book" panose="020B0502020204020203" pitchFamily="34" charset="-128"/>
                <a:cs typeface="Gill Sans Nova Book" panose="020B0502020204020203" pitchFamily="34" charset="-128"/>
              </a:rPr>
              <a:t>Our organization provides epidemiological and public health support for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Gill Sans Nova Book" panose="020B0502020204020203" pitchFamily="34" charset="-128"/>
                <a:cs typeface="Gill Sans Nova Book" panose="020B0502020204020203" pitchFamily="34" charset="-128"/>
              </a:rPr>
              <a:t>43 federally recognized tribes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Gill Sans Nova Book" panose="020B0502020204020203" pitchFamily="34" charset="-128"/>
                <a:cs typeface="Gill Sans Nova Book" panose="020B0502020204020203" pitchFamily="34" charset="-128"/>
              </a:rPr>
              <a:t>in a three-state region: Washington, Oregon, and Idaho (~300,000 AI/AN)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Gill Sans Nova Book" panose="020B0502020204020203" pitchFamily="34" charset="-128"/>
                <a:cs typeface="Gill Sans Nova Book" panose="020B0502020204020203" pitchFamily="34" charset="-128"/>
              </a:rPr>
              <a:t>If you are in the NW region, visit the DRTA website for data assistance! </a:t>
            </a:r>
            <a:r>
              <a:rPr lang="en-US" dirty="0">
                <a:solidFill>
                  <a:prstClr val="black"/>
                </a:solidFill>
                <a:ea typeface="Gill Sans Nova Book" panose="020B0502020204020203" pitchFamily="34" charset="-128"/>
                <a:cs typeface="Gill Sans Nova Book" panose="020B0502020204020203" pitchFamily="34" charset="-128"/>
                <a:hlinkClick r:id="rId2"/>
              </a:rPr>
              <a:t>https://www.npaihb.org/drta/</a:t>
            </a:r>
            <a:endParaRPr lang="en-US" dirty="0">
              <a:solidFill>
                <a:prstClr val="black"/>
              </a:solidFill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Gill Sans Nova Book" panose="020B0502020204020203" pitchFamily="34" charset="-128"/>
                <a:cs typeface="Gill Sans Nova Book" panose="020B0502020204020203" pitchFamily="34" charset="-128"/>
              </a:rPr>
              <a:t>If you are located outside the NW, contact your </a:t>
            </a:r>
            <a:r>
              <a:rPr lang="en-US" dirty="0" err="1">
                <a:solidFill>
                  <a:prstClr val="black"/>
                </a:solidFill>
                <a:ea typeface="Gill Sans Nova Book" panose="020B0502020204020203" pitchFamily="34" charset="-128"/>
                <a:cs typeface="Gill Sans Nova Book" panose="020B0502020204020203" pitchFamily="34" charset="-128"/>
              </a:rPr>
              <a:t>EpiCenter</a:t>
            </a:r>
            <a:r>
              <a:rPr lang="en-US" dirty="0">
                <a:solidFill>
                  <a:prstClr val="black"/>
                </a:solidFill>
                <a:ea typeface="Gill Sans Nova Book" panose="020B0502020204020203" pitchFamily="34" charset="-128"/>
                <a:cs typeface="Gill Sans Nova Book" panose="020B0502020204020203" pitchFamily="34" charset="-128"/>
              </a:rPr>
              <a:t>!</a:t>
            </a:r>
            <a:r>
              <a:rPr lang="en-US" dirty="0">
                <a:ea typeface="Gill Sans Nova Book" panose="020B0502020204020203" pitchFamily="34" charset="-128"/>
                <a:cs typeface="Gill Sans Nova Book" panose="020B0502020204020203" pitchFamily="34" charset="-128"/>
                <a:hlinkClick r:id="rId3"/>
              </a:rPr>
              <a:t> https://tribalepicenters.org/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4EA4AC-58C5-9AAB-AC39-050B34055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043" y="1974977"/>
            <a:ext cx="3444539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4" y="5842322"/>
            <a:ext cx="624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preliminary; **Rate suppressed or unreliable due to small count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1010905" y="247622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</a:t>
            </a:r>
            <a:r>
              <a:rPr lang="en-US" sz="3600" b="1" dirty="0"/>
              <a:t> Drug Overdose Deaths:</a:t>
            </a:r>
          </a:p>
          <a:p>
            <a:r>
              <a:rPr lang="en-US" sz="3600" b="1" dirty="0"/>
              <a:t>By Age &amp; Drug, 2018-2022*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1F1C6-D52A-6E61-8207-ADCBE0BD665B}"/>
              </a:ext>
            </a:extLst>
          </p:cNvPr>
          <p:cNvSpPr txBox="1"/>
          <p:nvPr/>
        </p:nvSpPr>
        <p:spPr>
          <a:xfrm rot="16200000">
            <a:off x="-212889" y="3259723"/>
            <a:ext cx="2786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D95550-BD6D-4516-4D42-E03D87FF3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842118"/>
              </p:ext>
            </p:extLst>
          </p:nvPr>
        </p:nvGraphicFramePr>
        <p:xfrm>
          <a:off x="1419927" y="1749940"/>
          <a:ext cx="9299448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7641E5D-DE21-7C2F-C208-0DD36C812B4E}"/>
              </a:ext>
            </a:extLst>
          </p:cNvPr>
          <p:cNvSpPr txBox="1"/>
          <p:nvPr/>
        </p:nvSpPr>
        <p:spPr>
          <a:xfrm>
            <a:off x="9732955" y="4452739"/>
            <a:ext cx="4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6CB79-95C2-5756-32BA-A75B683CE6AB}"/>
              </a:ext>
            </a:extLst>
          </p:cNvPr>
          <p:cNvSpPr/>
          <p:nvPr/>
        </p:nvSpPr>
        <p:spPr>
          <a:xfrm>
            <a:off x="6096000" y="1749940"/>
            <a:ext cx="3274397" cy="3477153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8F520D-EB8E-452C-B131-CDF5065FF19A}"/>
              </a:ext>
            </a:extLst>
          </p:cNvPr>
          <p:cNvSpPr txBox="1"/>
          <p:nvPr/>
        </p:nvSpPr>
        <p:spPr>
          <a:xfrm>
            <a:off x="791570" y="305890"/>
            <a:ext cx="1101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All Population </a:t>
            </a:r>
            <a:r>
              <a:rPr lang="en-US" sz="3600" b="1" dirty="0"/>
              <a:t>Drug Overdose Deaths:</a:t>
            </a:r>
          </a:p>
          <a:p>
            <a:r>
              <a:rPr lang="en-US" sz="3600" b="1" dirty="0"/>
              <a:t>By Census Region, </a:t>
            </a:r>
            <a:r>
              <a:rPr lang="en-US" sz="3600" b="1" dirty="0">
                <a:solidFill>
                  <a:srgbClr val="9F1F63"/>
                </a:solidFill>
              </a:rPr>
              <a:t>2022* Rates</a:t>
            </a:r>
            <a:endParaRPr lang="en-US" sz="36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A17378-EAFE-4421-B7B1-64051488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7" b="89888" l="4837" r="96249">
                        <a14:foregroundMark x1="47088" y1="14928" x2="51826" y2="27769"/>
                        <a14:foregroundMark x1="51826" y1="27769" x2="58045" y2="35634"/>
                        <a14:foregroundMark x1="58045" y1="35634" x2="71866" y2="40289"/>
                        <a14:foregroundMark x1="71866" y1="40289" x2="68115" y2="31461"/>
                        <a14:foregroundMark x1="68115" y1="31461" x2="59921" y2="30016"/>
                        <a14:foregroundMark x1="59921" y1="30016" x2="53801" y2="22151"/>
                        <a14:foregroundMark x1="53801" y1="22151" x2="51629" y2="12520"/>
                        <a14:foregroundMark x1="51629" y1="12520" x2="44817" y2="17014"/>
                        <a14:foregroundMark x1="44817" y1="17014" x2="43139" y2="27127"/>
                        <a14:foregroundMark x1="43139" y1="27127" x2="47285" y2="37079"/>
                        <a14:foregroundMark x1="47285" y1="37079" x2="54097" y2="36918"/>
                        <a14:foregroundMark x1="77196" y1="56982" x2="70879" y2="64045"/>
                        <a14:foregroundMark x1="70879" y1="64045" x2="64462" y2="67416"/>
                        <a14:foregroundMark x1="64462" y1="67416" x2="57749" y2="67416"/>
                        <a14:foregroundMark x1="57749" y1="67416" x2="51135" y2="63242"/>
                        <a14:foregroundMark x1="51135" y1="63242" x2="46002" y2="70305"/>
                        <a14:foregroundMark x1="46002" y1="70305" x2="52912" y2="74960"/>
                        <a14:foregroundMark x1="52912" y1="74960" x2="81639" y2="61156"/>
                        <a14:foregroundMark x1="81639" y1="61156" x2="84403" y2="51846"/>
                        <a14:foregroundMark x1="84403" y1="51846" x2="81639" y2="48796"/>
                        <a14:foregroundMark x1="87759" y1="24880" x2="96150" y2="8347"/>
                        <a14:foregroundMark x1="96150" y1="8347" x2="96347" y2="5457"/>
                        <a14:foregroundMark x1="81935" y1="28571" x2="88253" y2="27448"/>
                        <a14:foregroundMark x1="88253" y1="27448" x2="90030" y2="28571"/>
                        <a14:foregroundMark x1="47483" y1="75441" x2="42843" y2="67255"/>
                        <a14:foregroundMark x1="42843" y1="67255" x2="47779" y2="59551"/>
                        <a14:foregroundMark x1="47779" y1="59551" x2="63574" y2="60995"/>
                        <a14:foregroundMark x1="63574" y1="60995" x2="81737" y2="44783"/>
                        <a14:foregroundMark x1="81737" y1="44783" x2="81836" y2="41894"/>
                        <a14:foregroundMark x1="93583" y1="20385" x2="92498" y2="22632"/>
                        <a14:foregroundMark x1="9181" y1="6742" x2="8687" y2="29695"/>
                        <a14:foregroundMark x1="8687" y1="29695" x2="9773" y2="45104"/>
                        <a14:foregroundMark x1="4837" y1="25682" x2="5035" y2="35474"/>
                        <a14:foregroundMark x1="78973" y1="69984" x2="82922" y2="84591"/>
                        <a14:foregroundMark x1="81935" y1="38363" x2="85390" y2="40128"/>
                        <a14:foregroundMark x1="86278" y1="50241" x2="87759" y2="49759"/>
                        <a14:foregroundMark x1="85094" y1="23917" x2="90326" y2="17335"/>
                        <a14:foregroundMark x1="46101" y1="10273" x2="52616" y2="10433"/>
                        <a14:foregroundMark x1="52616" y1="10433" x2="58144" y2="15730"/>
                        <a14:foregroundMark x1="58144" y1="15730" x2="62389" y2="23596"/>
                        <a14:foregroundMark x1="62389" y1="23596" x2="62389" y2="23756"/>
                        <a14:foregroundMark x1="69990" y1="21348" x2="72359" y2="31782"/>
                        <a14:foregroundMark x1="72359" y1="31782" x2="73346" y2="34029"/>
                        <a14:foregroundMark x1="63179" y1="19262" x2="63376" y2="13804"/>
                        <a14:foregroundMark x1="42843" y1="9631" x2="44916" y2="15088"/>
                        <a14:foregroundMark x1="47088" y1="37239" x2="54393" y2="42857"/>
                        <a14:foregroundMark x1="54393" y1="42857" x2="61106" y2="44141"/>
                        <a14:foregroundMark x1="61106" y1="44141" x2="66041" y2="41413"/>
                        <a14:foregroundMark x1="69990" y1="18459" x2="70780" y2="22953"/>
                        <a14:foregroundMark x1="72853" y1="34350" x2="75518" y2="32103"/>
                        <a14:foregroundMark x1="64363" y1="14928" x2="64758" y2="14607"/>
                        <a14:foregroundMark x1="67522" y1="13002" x2="68608" y2="13002"/>
                        <a14:foregroundMark x1="59822" y1="9952" x2="59822" y2="9952"/>
                        <a14:foregroundMark x1="48766" y1="42215" x2="61599" y2="44944"/>
                        <a14:foregroundMark x1="46693" y1="39968" x2="50938" y2="46067"/>
                        <a14:foregroundMark x1="45805" y1="38844" x2="49753" y2="46228"/>
                        <a14:foregroundMark x1="68707" y1="13323" x2="69595" y2="13323"/>
                        <a14:foregroundMark x1="45903" y1="40610" x2="47384" y2="46549"/>
                        <a14:foregroundMark x1="44423" y1="38363" x2="44423" y2="36918"/>
                        <a14:foregroundMark x1="86377" y1="38363" x2="87759" y2="41091"/>
                        <a14:foregroundMark x1="80059" y1="39165" x2="81836" y2="39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4178" y="2024942"/>
            <a:ext cx="6469542" cy="397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0B90F2-0DFC-44FA-9324-4724D0FBC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8476" r="13302"/>
          <a:stretch/>
        </p:blipFill>
        <p:spPr>
          <a:xfrm>
            <a:off x="946662" y="3511416"/>
            <a:ext cx="1940759" cy="15707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36BA4A-34F3-472F-A96C-BF070A5C4E07}"/>
              </a:ext>
            </a:extLst>
          </p:cNvPr>
          <p:cNvSpPr txBox="1"/>
          <p:nvPr/>
        </p:nvSpPr>
        <p:spPr>
          <a:xfrm>
            <a:off x="5923690" y="1829768"/>
            <a:ext cx="20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Midwest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CD5D7F-95AA-433E-8D58-51D17D3265AE}"/>
              </a:ext>
            </a:extLst>
          </p:cNvPr>
          <p:cNvSpPr txBox="1"/>
          <p:nvPr/>
        </p:nvSpPr>
        <p:spPr>
          <a:xfrm>
            <a:off x="589041" y="2775759"/>
            <a:ext cx="26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West</a:t>
            </a:r>
          </a:p>
          <a:p>
            <a:pPr algn="ctr"/>
            <a:r>
              <a:rPr lang="en-US" sz="1400" dirty="0"/>
              <a:t>(Includes Alaska &amp; Hawaii)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40E377-362D-4D2E-B2D9-B7B89B97C841}"/>
              </a:ext>
            </a:extLst>
          </p:cNvPr>
          <p:cNvSpPr txBox="1"/>
          <p:nvPr/>
        </p:nvSpPr>
        <p:spPr>
          <a:xfrm>
            <a:off x="8210580" y="4391983"/>
            <a:ext cx="20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790B7B-3865-4A25-B1E8-B1B858DC198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alphaModFix amt="5000"/>
          </a:blip>
          <a:stretch>
            <a:fillRect/>
          </a:stretch>
        </p:blipFill>
        <p:spPr>
          <a:xfrm>
            <a:off x="7885096" y="1832613"/>
            <a:ext cx="1428151" cy="16049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237DA3-3920-464A-897F-8AD96D4A180E}"/>
              </a:ext>
            </a:extLst>
          </p:cNvPr>
          <p:cNvSpPr txBox="1"/>
          <p:nvPr/>
        </p:nvSpPr>
        <p:spPr>
          <a:xfrm>
            <a:off x="9048962" y="2420000"/>
            <a:ext cx="20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Northeast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438121-B92F-40F7-91E1-086EC866C990}"/>
              </a:ext>
            </a:extLst>
          </p:cNvPr>
          <p:cNvGrpSpPr/>
          <p:nvPr/>
        </p:nvGrpSpPr>
        <p:grpSpPr>
          <a:xfrm>
            <a:off x="7656809" y="2024942"/>
            <a:ext cx="1498157" cy="1258703"/>
            <a:chOff x="10253708" y="1223791"/>
            <a:chExt cx="1151997" cy="96787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0B6DFF8-3801-46AA-BD5A-1E8047D4FCC0}"/>
                </a:ext>
              </a:extLst>
            </p:cNvPr>
            <p:cNvSpPr/>
            <p:nvPr/>
          </p:nvSpPr>
          <p:spPr>
            <a:xfrm>
              <a:off x="10347961" y="1223791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5DF915-CB34-4690-A498-875027257358}"/>
                </a:ext>
              </a:extLst>
            </p:cNvPr>
            <p:cNvSpPr txBox="1"/>
            <p:nvPr/>
          </p:nvSpPr>
          <p:spPr>
            <a:xfrm>
              <a:off x="10253708" y="1463803"/>
              <a:ext cx="1151997" cy="49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Death Rate: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35.6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E82F8F-3F58-4DF8-9F26-764DDDA4A4F8}"/>
              </a:ext>
            </a:extLst>
          </p:cNvPr>
          <p:cNvGrpSpPr/>
          <p:nvPr/>
        </p:nvGrpSpPr>
        <p:grpSpPr>
          <a:xfrm>
            <a:off x="5784512" y="2455964"/>
            <a:ext cx="1451034" cy="1219111"/>
            <a:chOff x="10253708" y="1223791"/>
            <a:chExt cx="1151997" cy="9678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9071F63-533C-49A6-BBD1-C4C251458ABA}"/>
                </a:ext>
              </a:extLst>
            </p:cNvPr>
            <p:cNvSpPr/>
            <p:nvPr/>
          </p:nvSpPr>
          <p:spPr>
            <a:xfrm>
              <a:off x="10347961" y="1223791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DBDC2E3-60B9-481E-8D36-0C8BA3816EAB}"/>
                </a:ext>
              </a:extLst>
            </p:cNvPr>
            <p:cNvSpPr txBox="1"/>
            <p:nvPr/>
          </p:nvSpPr>
          <p:spPr>
            <a:xfrm>
              <a:off x="10253708" y="1463803"/>
              <a:ext cx="1151997" cy="46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Death Rate:</a:t>
              </a:r>
            </a:p>
            <a:p>
              <a:pPr algn="ctr"/>
              <a:r>
                <a:rPr lang="en-US" b="1" dirty="0">
                  <a:solidFill>
                    <a:srgbClr val="FF5050"/>
                  </a:solidFill>
                </a:rPr>
                <a:t>32.5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316C8A7-B96B-482C-AF43-EBA706533D46}"/>
              </a:ext>
            </a:extLst>
          </p:cNvPr>
          <p:cNvGrpSpPr/>
          <p:nvPr/>
        </p:nvGrpSpPr>
        <p:grpSpPr>
          <a:xfrm>
            <a:off x="5954319" y="3970672"/>
            <a:ext cx="1394118" cy="1171292"/>
            <a:chOff x="10253708" y="1223791"/>
            <a:chExt cx="1151997" cy="96787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2C3F3DE-4309-4C8B-888E-073A8636AED7}"/>
                </a:ext>
              </a:extLst>
            </p:cNvPr>
            <p:cNvSpPr/>
            <p:nvPr/>
          </p:nvSpPr>
          <p:spPr>
            <a:xfrm>
              <a:off x="10347961" y="1223791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1953AAA-BC64-4F8A-813E-659777672256}"/>
                </a:ext>
              </a:extLst>
            </p:cNvPr>
            <p:cNvSpPr txBox="1"/>
            <p:nvPr/>
          </p:nvSpPr>
          <p:spPr>
            <a:xfrm>
              <a:off x="10253708" y="1463803"/>
              <a:ext cx="1151997" cy="483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Death Rate:</a:t>
              </a:r>
            </a:p>
            <a:p>
              <a:pPr algn="ctr"/>
              <a:r>
                <a:rPr lang="en-US" b="1" dirty="0">
                  <a:solidFill>
                    <a:srgbClr val="FF99CC"/>
                  </a:solidFill>
                </a:rPr>
                <a:t>33.9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5687D39-5FEB-4C48-B215-1128D5A1A73C}"/>
              </a:ext>
            </a:extLst>
          </p:cNvPr>
          <p:cNvGrpSpPr/>
          <p:nvPr/>
        </p:nvGrpSpPr>
        <p:grpSpPr>
          <a:xfrm>
            <a:off x="3357851" y="2818148"/>
            <a:ext cx="1151997" cy="967870"/>
            <a:chOff x="10253708" y="1223791"/>
            <a:chExt cx="1151997" cy="9678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CA714E9-1DBE-46B9-B96B-6B8A14244927}"/>
                </a:ext>
              </a:extLst>
            </p:cNvPr>
            <p:cNvSpPr/>
            <p:nvPr/>
          </p:nvSpPr>
          <p:spPr>
            <a:xfrm>
              <a:off x="10347961" y="1223791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A589A37-B35C-4028-8417-E32875EC39A2}"/>
                </a:ext>
              </a:extLst>
            </p:cNvPr>
            <p:cNvSpPr txBox="1"/>
            <p:nvPr/>
          </p:nvSpPr>
          <p:spPr>
            <a:xfrm>
              <a:off x="10253708" y="1463803"/>
              <a:ext cx="11519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Death Rate:</a:t>
              </a:r>
            </a:p>
            <a:p>
              <a:pPr algn="ctr"/>
              <a:r>
                <a: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29.3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6A38035-5174-4C4C-83DE-29D5F8BDE1A8}"/>
              </a:ext>
            </a:extLst>
          </p:cNvPr>
          <p:cNvSpPr txBox="1"/>
          <p:nvPr/>
        </p:nvSpPr>
        <p:spPr>
          <a:xfrm>
            <a:off x="-61366" y="6675243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0596D7-39F0-4867-BD95-C68DF587A825}"/>
              </a:ext>
            </a:extLst>
          </p:cNvPr>
          <p:cNvSpPr txBox="1"/>
          <p:nvPr/>
        </p:nvSpPr>
        <p:spPr>
          <a:xfrm>
            <a:off x="1152174" y="6218334"/>
            <a:ext cx="8101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CCB65D-2E79-46A8-B35C-6F052C2B9DB5}"/>
              </a:ext>
            </a:extLst>
          </p:cNvPr>
          <p:cNvGrpSpPr/>
          <p:nvPr/>
        </p:nvGrpSpPr>
        <p:grpSpPr>
          <a:xfrm>
            <a:off x="9379056" y="3166362"/>
            <a:ext cx="2487163" cy="2109088"/>
            <a:chOff x="10240391" y="1255547"/>
            <a:chExt cx="1151997" cy="96787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6B5D27-C463-479B-A2F2-1EF3AD4728A9}"/>
                </a:ext>
              </a:extLst>
            </p:cNvPr>
            <p:cNvSpPr/>
            <p:nvPr/>
          </p:nvSpPr>
          <p:spPr>
            <a:xfrm>
              <a:off x="10349339" y="1255547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6EC71A-B29E-41C0-9381-ABE5D4D47BED}"/>
                </a:ext>
              </a:extLst>
            </p:cNvPr>
            <p:cNvSpPr txBox="1"/>
            <p:nvPr/>
          </p:nvSpPr>
          <p:spPr>
            <a:xfrm>
              <a:off x="10240391" y="1468582"/>
              <a:ext cx="1151997" cy="663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Highest </a:t>
              </a:r>
            </a:p>
            <a:p>
              <a:pPr algn="ctr"/>
              <a:r>
                <a:rPr lang="en-US" sz="2000" dirty="0"/>
                <a:t>Rate:</a:t>
              </a:r>
            </a:p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Northeast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C2DAD3-CD54-47E3-93D1-C7E97AF5926A}"/>
              </a:ext>
            </a:extLst>
          </p:cNvPr>
          <p:cNvGrpSpPr/>
          <p:nvPr/>
        </p:nvGrpSpPr>
        <p:grpSpPr>
          <a:xfrm>
            <a:off x="10120856" y="1417767"/>
            <a:ext cx="1987321" cy="1500521"/>
            <a:chOff x="10247740" y="1255547"/>
            <a:chExt cx="1151997" cy="97331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5107ED-163E-4368-9449-37237ECB94C4}"/>
                </a:ext>
              </a:extLst>
            </p:cNvPr>
            <p:cNvSpPr/>
            <p:nvPr/>
          </p:nvSpPr>
          <p:spPr>
            <a:xfrm>
              <a:off x="10349339" y="1255547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B1878E-E7D4-41D6-B6A3-B623B198BBD7}"/>
                </a:ext>
              </a:extLst>
            </p:cNvPr>
            <p:cNvSpPr txBox="1"/>
            <p:nvPr/>
          </p:nvSpPr>
          <p:spPr>
            <a:xfrm>
              <a:off x="10247740" y="1395999"/>
              <a:ext cx="1151997" cy="83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Lowest </a:t>
              </a:r>
            </a:p>
            <a:p>
              <a:pPr algn="ctr"/>
              <a:r>
                <a:rPr lang="en-US" sz="2000" dirty="0"/>
                <a:t>Rate:</a:t>
              </a:r>
            </a:p>
            <a:p>
              <a:pPr algn="ctr"/>
              <a:r>
                <a:rPr lang="en-US" sz="28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West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1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8F520D-EB8E-452C-B131-CDF5065FF19A}"/>
              </a:ext>
            </a:extLst>
          </p:cNvPr>
          <p:cNvSpPr txBox="1"/>
          <p:nvPr/>
        </p:nvSpPr>
        <p:spPr>
          <a:xfrm>
            <a:off x="791570" y="305890"/>
            <a:ext cx="1101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</a:t>
            </a:r>
            <a:r>
              <a:rPr lang="en-US" sz="3600" b="1" dirty="0">
                <a:solidFill>
                  <a:srgbClr val="9F1F63"/>
                </a:solidFill>
              </a:rPr>
              <a:t>AI/AN </a:t>
            </a:r>
            <a:r>
              <a:rPr lang="en-US" sz="3600" b="1" dirty="0"/>
              <a:t>Drug Overdose Deaths:</a:t>
            </a:r>
          </a:p>
          <a:p>
            <a:r>
              <a:rPr lang="en-US" sz="3600" b="1" dirty="0"/>
              <a:t>By Census Region, </a:t>
            </a:r>
            <a:r>
              <a:rPr lang="en-US" sz="3600" b="1" dirty="0">
                <a:solidFill>
                  <a:srgbClr val="9F1F63"/>
                </a:solidFill>
              </a:rPr>
              <a:t>2022* Rates</a:t>
            </a:r>
            <a:endParaRPr lang="en-US" sz="36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A17378-EAFE-4421-B7B1-64051488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7" b="89888" l="4837" r="96249">
                        <a14:foregroundMark x1="47088" y1="14928" x2="51826" y2="27769"/>
                        <a14:foregroundMark x1="51826" y1="27769" x2="58045" y2="35634"/>
                        <a14:foregroundMark x1="58045" y1="35634" x2="71866" y2="40289"/>
                        <a14:foregroundMark x1="71866" y1="40289" x2="68115" y2="31461"/>
                        <a14:foregroundMark x1="68115" y1="31461" x2="59921" y2="30016"/>
                        <a14:foregroundMark x1="59921" y1="30016" x2="53801" y2="22151"/>
                        <a14:foregroundMark x1="53801" y1="22151" x2="51629" y2="12520"/>
                        <a14:foregroundMark x1="51629" y1="12520" x2="44817" y2="17014"/>
                        <a14:foregroundMark x1="44817" y1="17014" x2="43139" y2="27127"/>
                        <a14:foregroundMark x1="43139" y1="27127" x2="47285" y2="37079"/>
                        <a14:foregroundMark x1="47285" y1="37079" x2="54097" y2="36918"/>
                        <a14:foregroundMark x1="77196" y1="56982" x2="70879" y2="64045"/>
                        <a14:foregroundMark x1="70879" y1="64045" x2="64462" y2="67416"/>
                        <a14:foregroundMark x1="64462" y1="67416" x2="57749" y2="67416"/>
                        <a14:foregroundMark x1="57749" y1="67416" x2="51135" y2="63242"/>
                        <a14:foregroundMark x1="51135" y1="63242" x2="46002" y2="70305"/>
                        <a14:foregroundMark x1="46002" y1="70305" x2="52912" y2="74960"/>
                        <a14:foregroundMark x1="52912" y1="74960" x2="81639" y2="61156"/>
                        <a14:foregroundMark x1="81639" y1="61156" x2="84403" y2="51846"/>
                        <a14:foregroundMark x1="84403" y1="51846" x2="81639" y2="48796"/>
                        <a14:foregroundMark x1="87759" y1="24880" x2="96150" y2="8347"/>
                        <a14:foregroundMark x1="96150" y1="8347" x2="96347" y2="5457"/>
                        <a14:foregroundMark x1="81935" y1="28571" x2="88253" y2="27448"/>
                        <a14:foregroundMark x1="88253" y1="27448" x2="90030" y2="28571"/>
                        <a14:foregroundMark x1="47483" y1="75441" x2="42843" y2="67255"/>
                        <a14:foregroundMark x1="42843" y1="67255" x2="47779" y2="59551"/>
                        <a14:foregroundMark x1="47779" y1="59551" x2="63574" y2="60995"/>
                        <a14:foregroundMark x1="63574" y1="60995" x2="81737" y2="44783"/>
                        <a14:foregroundMark x1="81737" y1="44783" x2="81836" y2="41894"/>
                        <a14:foregroundMark x1="93583" y1="20385" x2="92498" y2="22632"/>
                        <a14:foregroundMark x1="9181" y1="6742" x2="8687" y2="29695"/>
                        <a14:foregroundMark x1="8687" y1="29695" x2="9773" y2="45104"/>
                        <a14:foregroundMark x1="4837" y1="25682" x2="5035" y2="35474"/>
                        <a14:foregroundMark x1="78973" y1="69984" x2="82922" y2="84591"/>
                        <a14:foregroundMark x1="81935" y1="38363" x2="85390" y2="40128"/>
                        <a14:foregroundMark x1="86278" y1="50241" x2="87759" y2="49759"/>
                        <a14:foregroundMark x1="85094" y1="23917" x2="90326" y2="17335"/>
                        <a14:foregroundMark x1="46101" y1="10273" x2="52616" y2="10433"/>
                        <a14:foregroundMark x1="52616" y1="10433" x2="58144" y2="15730"/>
                        <a14:foregroundMark x1="58144" y1="15730" x2="62389" y2="23596"/>
                        <a14:foregroundMark x1="62389" y1="23596" x2="62389" y2="23756"/>
                        <a14:foregroundMark x1="69990" y1="21348" x2="72359" y2="31782"/>
                        <a14:foregroundMark x1="72359" y1="31782" x2="73346" y2="34029"/>
                        <a14:foregroundMark x1="63179" y1="19262" x2="63376" y2="13804"/>
                        <a14:foregroundMark x1="42843" y1="9631" x2="44916" y2="15088"/>
                        <a14:foregroundMark x1="47088" y1="37239" x2="54393" y2="42857"/>
                        <a14:foregroundMark x1="54393" y1="42857" x2="61106" y2="44141"/>
                        <a14:foregroundMark x1="61106" y1="44141" x2="66041" y2="41413"/>
                        <a14:foregroundMark x1="69990" y1="18459" x2="70780" y2="22953"/>
                        <a14:foregroundMark x1="72853" y1="34350" x2="75518" y2="32103"/>
                        <a14:foregroundMark x1="64363" y1="14928" x2="64758" y2="14607"/>
                        <a14:foregroundMark x1="67522" y1="13002" x2="68608" y2="13002"/>
                        <a14:foregroundMark x1="59822" y1="9952" x2="59822" y2="9952"/>
                        <a14:foregroundMark x1="48766" y1="42215" x2="61599" y2="44944"/>
                        <a14:foregroundMark x1="46693" y1="39968" x2="50938" y2="46067"/>
                        <a14:foregroundMark x1="45805" y1="38844" x2="49753" y2="46228"/>
                        <a14:foregroundMark x1="68707" y1="13323" x2="69595" y2="13323"/>
                        <a14:foregroundMark x1="45903" y1="40610" x2="47384" y2="46549"/>
                        <a14:foregroundMark x1="44423" y1="38363" x2="44423" y2="36918"/>
                        <a14:foregroundMark x1="86377" y1="38363" x2="87759" y2="41091"/>
                        <a14:foregroundMark x1="80059" y1="39165" x2="81836" y2="39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4178" y="2024942"/>
            <a:ext cx="6469542" cy="397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0B90F2-0DFC-44FA-9324-4724D0FBC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A5A5A5">
                <a:shade val="45000"/>
                <a:satMod val="135000"/>
              </a:srgb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8476" r="13302"/>
          <a:stretch/>
        </p:blipFill>
        <p:spPr>
          <a:xfrm>
            <a:off x="946662" y="3511416"/>
            <a:ext cx="1940759" cy="1570739"/>
          </a:xfrm>
          <a:prstGeom prst="rect">
            <a:avLst/>
          </a:prstGeom>
          <a:ln>
            <a:solidFill>
              <a:srgbClr val="F0F1E5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36BA4A-34F3-472F-A96C-BF070A5C4E07}"/>
              </a:ext>
            </a:extLst>
          </p:cNvPr>
          <p:cNvSpPr txBox="1"/>
          <p:nvPr/>
        </p:nvSpPr>
        <p:spPr>
          <a:xfrm>
            <a:off x="5923690" y="1829768"/>
            <a:ext cx="20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Midwest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CD5D7F-95AA-433E-8D58-51D17D3265AE}"/>
              </a:ext>
            </a:extLst>
          </p:cNvPr>
          <p:cNvSpPr txBox="1"/>
          <p:nvPr/>
        </p:nvSpPr>
        <p:spPr>
          <a:xfrm>
            <a:off x="589041" y="2775759"/>
            <a:ext cx="26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West</a:t>
            </a:r>
          </a:p>
          <a:p>
            <a:pPr algn="ctr"/>
            <a:r>
              <a:rPr lang="en-US" sz="1400" dirty="0"/>
              <a:t>(Includes Alaska &amp; Hawaii)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40E377-362D-4D2E-B2D9-B7B89B97C841}"/>
              </a:ext>
            </a:extLst>
          </p:cNvPr>
          <p:cNvSpPr txBox="1"/>
          <p:nvPr/>
        </p:nvSpPr>
        <p:spPr>
          <a:xfrm>
            <a:off x="8210580" y="4391983"/>
            <a:ext cx="20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790B7B-3865-4A25-B1E8-B1B858DC198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A5A5A5">
                <a:shade val="45000"/>
                <a:satMod val="135000"/>
              </a:srgbClr>
              <a:prstClr val="white"/>
            </a:duotone>
            <a:alphaModFix amt="5000"/>
          </a:blip>
          <a:stretch>
            <a:fillRect/>
          </a:stretch>
        </p:blipFill>
        <p:spPr>
          <a:xfrm>
            <a:off x="7885096" y="1832613"/>
            <a:ext cx="1428151" cy="16049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237DA3-3920-464A-897F-8AD96D4A180E}"/>
              </a:ext>
            </a:extLst>
          </p:cNvPr>
          <p:cNvSpPr txBox="1"/>
          <p:nvPr/>
        </p:nvSpPr>
        <p:spPr>
          <a:xfrm>
            <a:off x="9048962" y="2420000"/>
            <a:ext cx="20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Northeast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438121-B92F-40F7-91E1-086EC866C990}"/>
              </a:ext>
            </a:extLst>
          </p:cNvPr>
          <p:cNvGrpSpPr/>
          <p:nvPr/>
        </p:nvGrpSpPr>
        <p:grpSpPr>
          <a:xfrm>
            <a:off x="7656809" y="2024942"/>
            <a:ext cx="1498157" cy="1258703"/>
            <a:chOff x="10253708" y="1223791"/>
            <a:chExt cx="1151997" cy="96787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0B6DFF8-3801-46AA-BD5A-1E8047D4FCC0}"/>
                </a:ext>
              </a:extLst>
            </p:cNvPr>
            <p:cNvSpPr/>
            <p:nvPr/>
          </p:nvSpPr>
          <p:spPr>
            <a:xfrm>
              <a:off x="10347961" y="1223791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65DF915-CB34-4690-A498-875027257358}"/>
                </a:ext>
              </a:extLst>
            </p:cNvPr>
            <p:cNvSpPr txBox="1"/>
            <p:nvPr/>
          </p:nvSpPr>
          <p:spPr>
            <a:xfrm>
              <a:off x="10253708" y="1463803"/>
              <a:ext cx="1151997" cy="49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Death Rate:</a:t>
              </a:r>
            </a:p>
            <a:p>
              <a:pPr algn="ctr"/>
              <a:r>
                <a:rPr lang="en-US" sz="2000" b="1" dirty="0">
                  <a:solidFill>
                    <a:srgbClr val="FF99CC"/>
                  </a:solidFill>
                </a:rPr>
                <a:t>18.1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E82F8F-3F58-4DF8-9F26-764DDDA4A4F8}"/>
              </a:ext>
            </a:extLst>
          </p:cNvPr>
          <p:cNvGrpSpPr/>
          <p:nvPr/>
        </p:nvGrpSpPr>
        <p:grpSpPr>
          <a:xfrm>
            <a:off x="5784512" y="2455964"/>
            <a:ext cx="1451034" cy="1219111"/>
            <a:chOff x="10253708" y="1223791"/>
            <a:chExt cx="1151997" cy="96787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9071F63-533C-49A6-BBD1-C4C251458ABA}"/>
                </a:ext>
              </a:extLst>
            </p:cNvPr>
            <p:cNvSpPr/>
            <p:nvPr/>
          </p:nvSpPr>
          <p:spPr>
            <a:xfrm>
              <a:off x="10347961" y="1223791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DBDC2E3-60B9-481E-8D36-0C8BA3816EAB}"/>
                </a:ext>
              </a:extLst>
            </p:cNvPr>
            <p:cNvSpPr txBox="1"/>
            <p:nvPr/>
          </p:nvSpPr>
          <p:spPr>
            <a:xfrm>
              <a:off x="10253708" y="1463803"/>
              <a:ext cx="1151997" cy="46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Death Rate: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63.0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316C8A7-B96B-482C-AF43-EBA706533D46}"/>
              </a:ext>
            </a:extLst>
          </p:cNvPr>
          <p:cNvGrpSpPr/>
          <p:nvPr/>
        </p:nvGrpSpPr>
        <p:grpSpPr>
          <a:xfrm>
            <a:off x="5954319" y="3970672"/>
            <a:ext cx="1394118" cy="1171292"/>
            <a:chOff x="10253708" y="1223791"/>
            <a:chExt cx="1151997" cy="96787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2C3F3DE-4309-4C8B-888E-073A8636AED7}"/>
                </a:ext>
              </a:extLst>
            </p:cNvPr>
            <p:cNvSpPr/>
            <p:nvPr/>
          </p:nvSpPr>
          <p:spPr>
            <a:xfrm>
              <a:off x="10347961" y="1223791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1953AAA-BC64-4F8A-813E-659777672256}"/>
                </a:ext>
              </a:extLst>
            </p:cNvPr>
            <p:cNvSpPr txBox="1"/>
            <p:nvPr/>
          </p:nvSpPr>
          <p:spPr>
            <a:xfrm>
              <a:off x="10253708" y="1463803"/>
              <a:ext cx="1151997" cy="483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Death Rate:</a:t>
              </a:r>
            </a:p>
            <a:p>
              <a:pPr algn="ctr"/>
              <a:r>
                <a:rPr lang="en-US" b="1" dirty="0">
                  <a:solidFill>
                    <a:srgbClr val="F4B183"/>
                  </a:solidFill>
                </a:rPr>
                <a:t>28.2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5687D39-5FEB-4C48-B215-1128D5A1A73C}"/>
              </a:ext>
            </a:extLst>
          </p:cNvPr>
          <p:cNvGrpSpPr/>
          <p:nvPr/>
        </p:nvGrpSpPr>
        <p:grpSpPr>
          <a:xfrm>
            <a:off x="3357851" y="2818148"/>
            <a:ext cx="1151997" cy="967870"/>
            <a:chOff x="10253708" y="1223791"/>
            <a:chExt cx="1151997" cy="9678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CA714E9-1DBE-46B9-B96B-6B8A14244927}"/>
                </a:ext>
              </a:extLst>
            </p:cNvPr>
            <p:cNvSpPr/>
            <p:nvPr/>
          </p:nvSpPr>
          <p:spPr>
            <a:xfrm>
              <a:off x="10347961" y="1223791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A589A37-B35C-4028-8417-E32875EC39A2}"/>
                </a:ext>
              </a:extLst>
            </p:cNvPr>
            <p:cNvSpPr txBox="1"/>
            <p:nvPr/>
          </p:nvSpPr>
          <p:spPr>
            <a:xfrm>
              <a:off x="10253708" y="1463803"/>
              <a:ext cx="11519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Death Rate:</a:t>
              </a:r>
            </a:p>
            <a:p>
              <a:pPr algn="ctr"/>
              <a:r>
                <a:rPr lang="en-US" b="1" dirty="0">
                  <a:solidFill>
                    <a:srgbClr val="FF5050"/>
                  </a:solidFill>
                </a:rPr>
                <a:t>46.2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6A38035-5174-4C4C-83DE-29D5F8BDE1A8}"/>
              </a:ext>
            </a:extLst>
          </p:cNvPr>
          <p:cNvSpPr txBox="1"/>
          <p:nvPr/>
        </p:nvSpPr>
        <p:spPr>
          <a:xfrm>
            <a:off x="-61366" y="6675243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0596D7-39F0-4867-BD95-C68DF587A825}"/>
              </a:ext>
            </a:extLst>
          </p:cNvPr>
          <p:cNvSpPr txBox="1"/>
          <p:nvPr/>
        </p:nvSpPr>
        <p:spPr>
          <a:xfrm>
            <a:off x="1152174" y="6235741"/>
            <a:ext cx="8101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CCB65D-2E79-46A8-B35C-6F052C2B9DB5}"/>
              </a:ext>
            </a:extLst>
          </p:cNvPr>
          <p:cNvGrpSpPr/>
          <p:nvPr/>
        </p:nvGrpSpPr>
        <p:grpSpPr>
          <a:xfrm>
            <a:off x="9376295" y="3082008"/>
            <a:ext cx="2487163" cy="2109088"/>
            <a:chOff x="10240391" y="1255547"/>
            <a:chExt cx="1151997" cy="96787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6B5D27-C463-479B-A2F2-1EF3AD4728A9}"/>
                </a:ext>
              </a:extLst>
            </p:cNvPr>
            <p:cNvSpPr/>
            <p:nvPr/>
          </p:nvSpPr>
          <p:spPr>
            <a:xfrm>
              <a:off x="10349339" y="1255547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6EC71A-B29E-41C0-9381-ABE5D4D47BED}"/>
                </a:ext>
              </a:extLst>
            </p:cNvPr>
            <p:cNvSpPr txBox="1"/>
            <p:nvPr/>
          </p:nvSpPr>
          <p:spPr>
            <a:xfrm>
              <a:off x="10240391" y="1468582"/>
              <a:ext cx="1151997" cy="663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Highest </a:t>
              </a:r>
            </a:p>
            <a:p>
              <a:pPr algn="ctr"/>
              <a:r>
                <a:rPr lang="en-US" sz="2000" dirty="0"/>
                <a:t>Rate:</a:t>
              </a:r>
            </a:p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Midwest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C2DAD3-CD54-47E3-93D1-C7E97AF5926A}"/>
              </a:ext>
            </a:extLst>
          </p:cNvPr>
          <p:cNvGrpSpPr/>
          <p:nvPr/>
        </p:nvGrpSpPr>
        <p:grpSpPr>
          <a:xfrm>
            <a:off x="9956418" y="1272362"/>
            <a:ext cx="2151759" cy="1809646"/>
            <a:chOff x="10247740" y="1255547"/>
            <a:chExt cx="1151997" cy="107876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5107ED-163E-4368-9449-37237ECB94C4}"/>
                </a:ext>
              </a:extLst>
            </p:cNvPr>
            <p:cNvSpPr/>
            <p:nvPr/>
          </p:nvSpPr>
          <p:spPr>
            <a:xfrm>
              <a:off x="10349339" y="1255547"/>
              <a:ext cx="948292" cy="96787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B1878E-E7D4-41D6-B6A3-B623B198BBD7}"/>
                </a:ext>
              </a:extLst>
            </p:cNvPr>
            <p:cNvSpPr txBox="1"/>
            <p:nvPr/>
          </p:nvSpPr>
          <p:spPr>
            <a:xfrm>
              <a:off x="10247740" y="1395999"/>
              <a:ext cx="1151997" cy="93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Lowest </a:t>
              </a:r>
            </a:p>
            <a:p>
              <a:pPr algn="ctr"/>
              <a:r>
                <a:rPr lang="en-US" sz="2000" dirty="0"/>
                <a:t>Rate:</a:t>
              </a:r>
            </a:p>
            <a:p>
              <a:pPr algn="ctr"/>
              <a:r>
                <a:rPr lang="en-US" sz="2800" b="1" dirty="0">
                  <a:solidFill>
                    <a:srgbClr val="FF99CC"/>
                  </a:solidFill>
                </a:rPr>
                <a:t>Northeast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13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7827C-A3A7-9C44-87D1-D8874514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85" y="1329314"/>
            <a:ext cx="9433037" cy="4901955"/>
          </a:xfrm>
        </p:spPr>
        <p:txBody>
          <a:bodyPr>
            <a:normAutofit/>
          </a:bodyPr>
          <a:lstStyle/>
          <a:p>
            <a:pPr lvl="2"/>
            <a:r>
              <a:rPr lang="en-US" sz="2800" dirty="0"/>
              <a:t>Racial misclassification</a:t>
            </a:r>
          </a:p>
          <a:p>
            <a:pPr lvl="3"/>
            <a:r>
              <a:rPr lang="en-US" sz="2400" dirty="0"/>
              <a:t>Many AI/AN are not classified as AI/AN in state data systems </a:t>
            </a:r>
          </a:p>
          <a:p>
            <a:pPr marL="1371600" lvl="3" indent="0">
              <a:buNone/>
            </a:pPr>
            <a:r>
              <a:rPr lang="en-US" sz="2400" dirty="0"/>
              <a:t>	= </a:t>
            </a:r>
            <a:r>
              <a:rPr lang="en-US" sz="2400" b="1" dirty="0"/>
              <a:t>underrepresentation</a:t>
            </a:r>
            <a:r>
              <a:rPr lang="en-US" sz="2400" dirty="0"/>
              <a:t> of burden on AI/AN</a:t>
            </a:r>
          </a:p>
          <a:p>
            <a:pPr lvl="2"/>
            <a:r>
              <a:rPr lang="en-US" sz="2800" dirty="0"/>
              <a:t>Limited access to behavioral health/treatment data</a:t>
            </a:r>
          </a:p>
          <a:p>
            <a:pPr lvl="3"/>
            <a:r>
              <a:rPr lang="en-US" sz="2600" dirty="0"/>
              <a:t>Hard to know how many people have SUD in the community or are being treated for SUD</a:t>
            </a:r>
          </a:p>
          <a:p>
            <a:pPr lvl="2"/>
            <a:r>
              <a:rPr lang="en-US" sz="2800" dirty="0"/>
              <a:t>Difficulty obtaining tribe-specific data</a:t>
            </a:r>
          </a:p>
          <a:p>
            <a:pPr lvl="3"/>
            <a:r>
              <a:rPr lang="en-US" sz="2400" dirty="0"/>
              <a:t>Can only provide state or county data</a:t>
            </a:r>
          </a:p>
          <a:p>
            <a:pPr lvl="2"/>
            <a:r>
              <a:rPr lang="en-US" sz="2800" dirty="0"/>
              <a:t>Inconsistency in overdose cause of death reporting</a:t>
            </a:r>
          </a:p>
          <a:p>
            <a:pPr lvl="3"/>
            <a:r>
              <a:rPr lang="en-US" sz="2400" dirty="0"/>
              <a:t>What drug(s) actually involved?</a:t>
            </a:r>
          </a:p>
          <a:p>
            <a:pPr lvl="4"/>
            <a:r>
              <a:rPr lang="en-US" sz="2400" dirty="0"/>
              <a:t>“Unspecified Narcotic”</a:t>
            </a:r>
          </a:p>
          <a:p>
            <a:pPr lvl="1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741264" y="3142727"/>
            <a:ext cx="1824805" cy="2336379"/>
            <a:chOff x="9775196" y="4102410"/>
            <a:chExt cx="1926268" cy="2515552"/>
          </a:xfrm>
        </p:grpSpPr>
        <p:pic>
          <p:nvPicPr>
            <p:cNvPr id="1036" name="Picture 12" descr="Image result for cros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4327">
              <a:off x="9775196" y="5705392"/>
              <a:ext cx="606291" cy="606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9889240" y="4102410"/>
              <a:ext cx="1812224" cy="2515552"/>
              <a:chOff x="9889240" y="4102410"/>
              <a:chExt cx="1812224" cy="251555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9889240" y="4102410"/>
                <a:ext cx="1812224" cy="2515552"/>
                <a:chOff x="8045617" y="3998445"/>
                <a:chExt cx="1812224" cy="2515552"/>
              </a:xfrm>
            </p:grpSpPr>
            <p:pic>
              <p:nvPicPr>
                <p:cNvPr id="11" name="Picture 10" descr="Related imag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33469">
                  <a:off x="8045617" y="3998445"/>
                  <a:ext cx="1812224" cy="2515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Rectangle 14"/>
                <p:cNvSpPr/>
                <p:nvPr/>
              </p:nvSpPr>
              <p:spPr>
                <a:xfrm rot="431858">
                  <a:off x="8506192" y="4811515"/>
                  <a:ext cx="1017639" cy="8356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0171778" y="4846751"/>
                <a:ext cx="1373712" cy="946662"/>
                <a:chOff x="8327129" y="4733652"/>
                <a:chExt cx="1373712" cy="946662"/>
              </a:xfrm>
            </p:grpSpPr>
            <p:pic>
              <p:nvPicPr>
                <p:cNvPr id="24" name="Picture 6" descr="Image result for drug icon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6500" b="70000" l="36500" r="98500">
                              <a14:foregroundMark x1="50000" y1="27000" x2="77500" y2="56500"/>
                              <a14:foregroundMark x1="49500" y1="22000" x2="81500" y2="50000"/>
                              <a14:foregroundMark x1="46000" y1="15500" x2="45000" y2="23500"/>
                              <a14:foregroundMark x1="70500" y1="47000" x2="98500" y2="70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73" t="8754" b="27713"/>
                <a:stretch/>
              </p:blipFill>
              <p:spPr bwMode="auto">
                <a:xfrm rot="984057">
                  <a:off x="9030270" y="4798067"/>
                  <a:ext cx="670571" cy="6529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6" descr="Image result for drug icon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755" t="61214" r="26501" b="9368"/>
                <a:stretch/>
              </p:blipFill>
              <p:spPr bwMode="auto">
                <a:xfrm>
                  <a:off x="8443142" y="5327603"/>
                  <a:ext cx="272845" cy="3023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 descr="Image result for drug icon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977521" flipH="1">
                  <a:off x="8327129" y="4733652"/>
                  <a:ext cx="475067" cy="4837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 rot="499060">
                  <a:off x="8627320" y="4844606"/>
                  <a:ext cx="445558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B0F0"/>
                      </a:solidFill>
                      <a:latin typeface="Arial Rounded MT Bold" panose="020F0704030504030204" pitchFamily="34" charset="0"/>
                    </a:rPr>
                    <a:t>?</a:t>
                  </a:r>
                </a:p>
              </p:txBody>
            </p:sp>
            <p:pic>
              <p:nvPicPr>
                <p:cNvPr id="1042" name="Picture 18" descr="Image result for pill bottle icon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04548">
                  <a:off x="9004752" y="5319590"/>
                  <a:ext cx="360724" cy="3607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8" name="TextBox 27"/>
          <p:cNvSpPr txBox="1"/>
          <p:nvPr/>
        </p:nvSpPr>
        <p:spPr>
          <a:xfrm>
            <a:off x="800598" y="395750"/>
            <a:ext cx="1090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Opioid and Overdose Epidemiology Data Limitations</a:t>
            </a:r>
          </a:p>
        </p:txBody>
      </p:sp>
    </p:spTree>
    <p:extLst>
      <p:ext uri="{BB962C8B-B14F-4D97-AF65-F5344CB8AC3E}">
        <p14:creationId xmlns:p14="http://schemas.microsoft.com/office/powerpoint/2010/main" val="2234313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7827C-A3A7-9C44-87D1-D8874514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85" y="1329314"/>
            <a:ext cx="9433037" cy="4901955"/>
          </a:xfrm>
        </p:spPr>
        <p:txBody>
          <a:bodyPr>
            <a:normAutofit/>
          </a:bodyPr>
          <a:lstStyle/>
          <a:p>
            <a:pPr lvl="2"/>
            <a:r>
              <a:rPr lang="en-US" sz="2800" dirty="0"/>
              <a:t>Racial misclassification</a:t>
            </a:r>
          </a:p>
          <a:p>
            <a:pPr lvl="3"/>
            <a:r>
              <a:rPr lang="en-US" sz="2400" dirty="0"/>
              <a:t>Many AI/AN are not classified as AI/AN in state data systems </a:t>
            </a:r>
          </a:p>
          <a:p>
            <a:pPr marL="1371600" lvl="3" indent="0">
              <a:buNone/>
            </a:pPr>
            <a:r>
              <a:rPr lang="en-US" sz="2400" dirty="0"/>
              <a:t>	= </a:t>
            </a:r>
            <a:r>
              <a:rPr lang="en-US" sz="2400" b="1" dirty="0"/>
              <a:t>underrepresentation</a:t>
            </a:r>
            <a:r>
              <a:rPr lang="en-US" sz="2400" dirty="0"/>
              <a:t> of burden on AI/AN</a:t>
            </a:r>
          </a:p>
          <a:p>
            <a:pPr lvl="2"/>
            <a:r>
              <a:rPr lang="en-US" sz="2800" dirty="0"/>
              <a:t>Limited access to behavioral health/treatment data</a:t>
            </a:r>
          </a:p>
          <a:p>
            <a:pPr lvl="3"/>
            <a:r>
              <a:rPr lang="en-US" sz="2600" dirty="0"/>
              <a:t>Hard to know how many people have SUD in the community or are being treated for SUD</a:t>
            </a:r>
          </a:p>
          <a:p>
            <a:pPr lvl="2"/>
            <a:r>
              <a:rPr lang="en-US" sz="2800" dirty="0"/>
              <a:t>Difficulty obtaining tribe-specific data</a:t>
            </a:r>
          </a:p>
          <a:p>
            <a:pPr lvl="3"/>
            <a:r>
              <a:rPr lang="en-US" sz="2400" dirty="0"/>
              <a:t>Can only provide state or county data</a:t>
            </a:r>
          </a:p>
          <a:p>
            <a:pPr lvl="2"/>
            <a:r>
              <a:rPr lang="en-US" sz="2800" dirty="0"/>
              <a:t>Inconsistency in overdose cause of death reporting</a:t>
            </a:r>
          </a:p>
          <a:p>
            <a:pPr lvl="3"/>
            <a:r>
              <a:rPr lang="en-US" sz="2400" dirty="0"/>
              <a:t>What drug(s) actually involved?</a:t>
            </a:r>
          </a:p>
          <a:p>
            <a:pPr lvl="4"/>
            <a:r>
              <a:rPr lang="en-US" sz="2400" dirty="0"/>
              <a:t>“Unspecified Narcotic”</a:t>
            </a:r>
          </a:p>
          <a:p>
            <a:pPr lvl="1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741264" y="3142727"/>
            <a:ext cx="1824805" cy="2336379"/>
            <a:chOff x="9775196" y="4102410"/>
            <a:chExt cx="1926268" cy="2515552"/>
          </a:xfrm>
        </p:grpSpPr>
        <p:pic>
          <p:nvPicPr>
            <p:cNvPr id="1036" name="Picture 12" descr="Image result for cros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4327">
              <a:off x="9775196" y="5705392"/>
              <a:ext cx="606291" cy="606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9889240" y="4102410"/>
              <a:ext cx="1812224" cy="2515552"/>
              <a:chOff x="9889240" y="4102410"/>
              <a:chExt cx="1812224" cy="251555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9889240" y="4102410"/>
                <a:ext cx="1812224" cy="2515552"/>
                <a:chOff x="8045617" y="3998445"/>
                <a:chExt cx="1812224" cy="2515552"/>
              </a:xfrm>
            </p:grpSpPr>
            <p:pic>
              <p:nvPicPr>
                <p:cNvPr id="11" name="Picture 10" descr="Related imag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33469">
                  <a:off x="8045617" y="3998445"/>
                  <a:ext cx="1812224" cy="2515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Rectangle 14"/>
                <p:cNvSpPr/>
                <p:nvPr/>
              </p:nvSpPr>
              <p:spPr>
                <a:xfrm rot="431858">
                  <a:off x="8506192" y="4811515"/>
                  <a:ext cx="1017639" cy="8356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0171778" y="4846751"/>
                <a:ext cx="1373712" cy="946662"/>
                <a:chOff x="8327129" y="4733652"/>
                <a:chExt cx="1373712" cy="946662"/>
              </a:xfrm>
            </p:grpSpPr>
            <p:pic>
              <p:nvPicPr>
                <p:cNvPr id="24" name="Picture 6" descr="Image result for drug icon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6500" b="70000" l="36500" r="98500">
                              <a14:foregroundMark x1="50000" y1="27000" x2="77500" y2="56500"/>
                              <a14:foregroundMark x1="49500" y1="22000" x2="81500" y2="50000"/>
                              <a14:foregroundMark x1="46000" y1="15500" x2="45000" y2="23500"/>
                              <a14:foregroundMark x1="70500" y1="47000" x2="98500" y2="70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273" t="8754" b="27713"/>
                <a:stretch/>
              </p:blipFill>
              <p:spPr bwMode="auto">
                <a:xfrm rot="984057">
                  <a:off x="9030270" y="4798067"/>
                  <a:ext cx="670571" cy="6529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6" descr="Image result for drug icon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755" t="61214" r="26501" b="9368"/>
                <a:stretch/>
              </p:blipFill>
              <p:spPr bwMode="auto">
                <a:xfrm>
                  <a:off x="8443142" y="5327603"/>
                  <a:ext cx="272845" cy="3023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 descr="Image result for drug icon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977521" flipH="1">
                  <a:off x="8327129" y="4733652"/>
                  <a:ext cx="475067" cy="4837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 rot="499060">
                  <a:off x="8627320" y="4844606"/>
                  <a:ext cx="445558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B0F0"/>
                      </a:solidFill>
                      <a:latin typeface="Arial Rounded MT Bold" panose="020F0704030504030204" pitchFamily="34" charset="0"/>
                    </a:rPr>
                    <a:t>?</a:t>
                  </a:r>
                </a:p>
              </p:txBody>
            </p:sp>
            <p:pic>
              <p:nvPicPr>
                <p:cNvPr id="1042" name="Picture 18" descr="Image result for pill bottle icon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04548">
                  <a:off x="9004752" y="5319590"/>
                  <a:ext cx="360724" cy="3607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8" name="TextBox 27"/>
          <p:cNvSpPr txBox="1"/>
          <p:nvPr/>
        </p:nvSpPr>
        <p:spPr>
          <a:xfrm>
            <a:off x="800598" y="395750"/>
            <a:ext cx="1090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Opioid and Overdose Epidemiology Data Challenges</a:t>
            </a:r>
          </a:p>
        </p:txBody>
      </p:sp>
    </p:spTree>
    <p:extLst>
      <p:ext uri="{BB962C8B-B14F-4D97-AF65-F5344CB8AC3E}">
        <p14:creationId xmlns:p14="http://schemas.microsoft.com/office/powerpoint/2010/main" val="3904040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21" y="2578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What is racial misclassification?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A023F25-358A-4493-AD13-D909C7DBC470}"/>
              </a:ext>
            </a:extLst>
          </p:cNvPr>
          <p:cNvSpPr txBox="1">
            <a:spLocks/>
          </p:cNvSpPr>
          <p:nvPr/>
        </p:nvSpPr>
        <p:spPr>
          <a:xfrm>
            <a:off x="829467" y="1389235"/>
            <a:ext cx="7660464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Racial misclassification is an incorrect recording of a person’s race in a data or surveillance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Examples: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person who is American Indian is coded as “white” on their death certificate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person who is American Indian and Black is recorded as only “Black” on their hospital visit record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person who is American Indian is recorded as “Hispanic White” at their doctor’s office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+mj-lt"/>
              <a:buAutoNum type="alphaL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070826F-4A7F-4092-A649-2DF150F6CDA5}"/>
              </a:ext>
            </a:extLst>
          </p:cNvPr>
          <p:cNvGrpSpPr/>
          <p:nvPr/>
        </p:nvGrpSpPr>
        <p:grpSpPr>
          <a:xfrm rot="274172">
            <a:off x="9297038" y="2376626"/>
            <a:ext cx="2223489" cy="3067976"/>
            <a:chOff x="9297038" y="2357576"/>
            <a:chExt cx="2223489" cy="30679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3BFDF-B901-45DC-91C2-20236E9BED96}"/>
                </a:ext>
              </a:extLst>
            </p:cNvPr>
            <p:cNvGrpSpPr/>
            <p:nvPr/>
          </p:nvGrpSpPr>
          <p:grpSpPr>
            <a:xfrm rot="21158392">
              <a:off x="9297038" y="2357576"/>
              <a:ext cx="2223489" cy="3067976"/>
              <a:chOff x="9775196" y="4075513"/>
              <a:chExt cx="1928083" cy="2515552"/>
            </a:xfrm>
          </p:grpSpPr>
          <p:pic>
            <p:nvPicPr>
              <p:cNvPr id="5" name="Picture 12" descr="Image result for cross icon">
                <a:extLst>
                  <a:ext uri="{FF2B5EF4-FFF2-40B4-BE49-F238E27FC236}">
                    <a16:creationId xmlns:a16="http://schemas.microsoft.com/office/drawing/2014/main" id="{0C7EAB16-85B2-402C-B5F7-E7F0CEB42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4327">
                <a:off x="9775196" y="5705392"/>
                <a:ext cx="606291" cy="606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C859BAD-54B1-4E4C-B647-0469484627CB}"/>
                  </a:ext>
                </a:extLst>
              </p:cNvPr>
              <p:cNvGrpSpPr/>
              <p:nvPr/>
            </p:nvGrpSpPr>
            <p:grpSpPr>
              <a:xfrm>
                <a:off x="9891055" y="4075513"/>
                <a:ext cx="1812224" cy="2515552"/>
                <a:chOff x="8047432" y="3971548"/>
                <a:chExt cx="1812224" cy="2515552"/>
              </a:xfrm>
            </p:grpSpPr>
            <p:pic>
              <p:nvPicPr>
                <p:cNvPr id="14" name="Picture 13" descr="Related image">
                  <a:extLst>
                    <a:ext uri="{FF2B5EF4-FFF2-40B4-BE49-F238E27FC236}">
                      <a16:creationId xmlns:a16="http://schemas.microsoft.com/office/drawing/2014/main" id="{348160F5-8025-45F4-8E15-9C36A068BC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33469">
                  <a:off x="8047432" y="3971548"/>
                  <a:ext cx="1812224" cy="2515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D267CDB-F504-4643-8BA9-C6B294A7BB00}"/>
                    </a:ext>
                  </a:extLst>
                </p:cNvPr>
                <p:cNvSpPr/>
                <p:nvPr/>
              </p:nvSpPr>
              <p:spPr>
                <a:xfrm rot="431858">
                  <a:off x="8126350" y="4812486"/>
                  <a:ext cx="1320141" cy="14565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D041EAD-518F-4D4C-8D15-D5E54409CC3D}"/>
                </a:ext>
              </a:extLst>
            </p:cNvPr>
            <p:cNvGrpSpPr/>
            <p:nvPr/>
          </p:nvGrpSpPr>
          <p:grpSpPr>
            <a:xfrm>
              <a:off x="9531729" y="3419794"/>
              <a:ext cx="1726809" cy="1748856"/>
              <a:chOff x="9531729" y="3419794"/>
              <a:chExt cx="1726809" cy="174885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4F61A17-2DA4-483B-A8A4-5400D4B88CE4}"/>
                  </a:ext>
                </a:extLst>
              </p:cNvPr>
              <p:cNvGrpSpPr/>
              <p:nvPr/>
            </p:nvGrpSpPr>
            <p:grpSpPr>
              <a:xfrm>
                <a:off x="9647123" y="3902056"/>
                <a:ext cx="1523138" cy="1047364"/>
                <a:chOff x="9721419" y="3698787"/>
                <a:chExt cx="1523138" cy="104736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87D2222-A44E-4874-B755-8ADDCA1E4986}"/>
                    </a:ext>
                  </a:extLst>
                </p:cNvPr>
                <p:cNvSpPr/>
                <p:nvPr/>
              </p:nvSpPr>
              <p:spPr>
                <a:xfrm>
                  <a:off x="9721419" y="4514825"/>
                  <a:ext cx="225395" cy="23132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8EF0D34-0119-47B0-9786-A62412966A29}"/>
                    </a:ext>
                  </a:extLst>
                </p:cNvPr>
                <p:cNvSpPr/>
                <p:nvPr/>
              </p:nvSpPr>
              <p:spPr>
                <a:xfrm>
                  <a:off x="9721419" y="3698787"/>
                  <a:ext cx="225395" cy="23132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E606C79-A711-4884-833D-4638EC3CE1B8}"/>
                    </a:ext>
                  </a:extLst>
                </p:cNvPr>
                <p:cNvSpPr/>
                <p:nvPr/>
              </p:nvSpPr>
              <p:spPr>
                <a:xfrm>
                  <a:off x="9721419" y="4102584"/>
                  <a:ext cx="225395" cy="23132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40060D9-48DD-4C72-88DD-4E71CD579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63463" y="3893565"/>
                  <a:ext cx="1181094" cy="1483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11E3622-253F-4ED1-B86F-088E9E8C34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63463" y="4314860"/>
                  <a:ext cx="1181094" cy="1483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FC9FA304-95B2-438C-93CC-D6D90CEDF1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63463" y="4722266"/>
                  <a:ext cx="1181094" cy="1483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EDF91E-C2DB-419A-AD0A-3773D6C99032}"/>
                  </a:ext>
                </a:extLst>
              </p:cNvPr>
              <p:cNvSpPr txBox="1"/>
              <p:nvPr/>
            </p:nvSpPr>
            <p:spPr>
              <a:xfrm>
                <a:off x="9576287" y="3419794"/>
                <a:ext cx="115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Race: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A337D0-1051-423B-B0BE-FB9FB798A116}"/>
                  </a:ext>
                </a:extLst>
              </p:cNvPr>
              <p:cNvSpPr txBox="1"/>
              <p:nvPr/>
            </p:nvSpPr>
            <p:spPr>
              <a:xfrm>
                <a:off x="10060394" y="3775623"/>
                <a:ext cx="115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White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DE61F5-098C-4EBC-B0F5-0DBDF17FB387}"/>
                  </a:ext>
                </a:extLst>
              </p:cNvPr>
              <p:cNvSpPr txBox="1"/>
              <p:nvPr/>
            </p:nvSpPr>
            <p:spPr>
              <a:xfrm>
                <a:off x="10095636" y="4212973"/>
                <a:ext cx="115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Black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E50865-B147-41C5-99F1-E125B51A0072}"/>
                  </a:ext>
                </a:extLst>
              </p:cNvPr>
              <p:cNvSpPr txBox="1"/>
              <p:nvPr/>
            </p:nvSpPr>
            <p:spPr>
              <a:xfrm>
                <a:off x="10106013" y="4592589"/>
                <a:ext cx="1152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AI/AN 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990856-E0A5-42EF-A294-F55C8E20E18A}"/>
                  </a:ext>
                </a:extLst>
              </p:cNvPr>
              <p:cNvSpPr/>
              <p:nvPr/>
            </p:nvSpPr>
            <p:spPr>
              <a:xfrm>
                <a:off x="9531729" y="4522319"/>
                <a:ext cx="6751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B422785-E9B9-48A5-8F2B-5DC3E94CF4DF}"/>
                  </a:ext>
                </a:extLst>
              </p:cNvPr>
              <p:cNvSpPr/>
              <p:nvPr/>
            </p:nvSpPr>
            <p:spPr>
              <a:xfrm>
                <a:off x="9571885" y="3687139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075C253-58C8-4C3B-BFBB-66C6DB5BDCC2}"/>
                  </a:ext>
                </a:extLst>
              </p:cNvPr>
              <p:cNvSpPr/>
              <p:nvPr/>
            </p:nvSpPr>
            <p:spPr>
              <a:xfrm>
                <a:off x="9571885" y="4118674"/>
                <a:ext cx="3898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+mn-ea"/>
                    <a:cs typeface="+mn-cs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8586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  <a:ea typeface="+mn-ea"/>
                <a:cs typeface="+mn-cs"/>
              </a:rPr>
              <a:t>Why does misclassification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12" y="1548984"/>
            <a:ext cx="10877998" cy="4876800"/>
          </a:xfrm>
        </p:spPr>
        <p:txBody>
          <a:bodyPr/>
          <a:lstStyle/>
          <a:p>
            <a:pPr marL="274320" lvl="1" indent="0">
              <a:buNone/>
            </a:pPr>
            <a:r>
              <a:rPr lang="en-US" dirty="0"/>
              <a:t>M</a:t>
            </a:r>
            <a:r>
              <a:rPr lang="en-US" sz="2400" dirty="0"/>
              <a:t>isclassified AI/AN are not counted in </a:t>
            </a:r>
            <a:r>
              <a:rPr lang="en-US" dirty="0"/>
              <a:t>AI/AN</a:t>
            </a:r>
          </a:p>
          <a:p>
            <a:pPr marL="274320" lvl="1" indent="0">
              <a:buNone/>
            </a:pPr>
            <a:r>
              <a:rPr lang="en-US" sz="2400" dirty="0"/>
              <a:t>health reports, disease rates, or public health surveillance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L</a:t>
            </a:r>
            <a:r>
              <a:rPr lang="en-US" sz="2400" dirty="0"/>
              <a:t>eads to an </a:t>
            </a:r>
            <a:r>
              <a:rPr lang="en-US" sz="2400" b="1" dirty="0"/>
              <a:t>underrepresentation</a:t>
            </a:r>
            <a:r>
              <a:rPr lang="en-US" sz="2400" dirty="0"/>
              <a:t> of AI/AN and:</a:t>
            </a:r>
          </a:p>
          <a:p>
            <a:pPr marL="687388" lvl="1" indent="-227013"/>
            <a:r>
              <a:rPr lang="en-US" dirty="0"/>
              <a:t>Inaccurate AI/AN health data </a:t>
            </a:r>
          </a:p>
          <a:p>
            <a:pPr lvl="1"/>
            <a:r>
              <a:rPr lang="en-US" sz="2400" dirty="0"/>
              <a:t>Artificially lowered disease burden</a:t>
            </a:r>
          </a:p>
          <a:p>
            <a:pPr lvl="1"/>
            <a:r>
              <a:rPr lang="en-US" sz="2400" dirty="0"/>
              <a:t>Too few AI/AN to calculate stable disease rates and trends</a:t>
            </a:r>
          </a:p>
          <a:p>
            <a:pPr lvl="1"/>
            <a:r>
              <a:rPr lang="en-US" sz="2400" dirty="0"/>
              <a:t>Incomplete health data for public health decision-making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endParaRPr lang="en-US" sz="2400" dirty="0"/>
          </a:p>
          <a:p>
            <a:pPr marL="822960" lvl="3" indent="0">
              <a:buNone/>
            </a:pPr>
            <a:endParaRPr lang="en-US" sz="2400" dirty="0"/>
          </a:p>
          <a:p>
            <a:pPr marL="1371600" lvl="3" indent="0">
              <a:buNone/>
            </a:pPr>
            <a:endParaRPr lang="en-US" sz="2400" dirty="0"/>
          </a:p>
          <a:p>
            <a:pPr marL="1371600" lvl="3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lphaLcPeriod"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2F026B-8238-42D8-BB6E-CBBD8E035BB7}"/>
              </a:ext>
            </a:extLst>
          </p:cNvPr>
          <p:cNvGrpSpPr/>
          <p:nvPr/>
        </p:nvGrpSpPr>
        <p:grpSpPr>
          <a:xfrm>
            <a:off x="9698433" y="3253926"/>
            <a:ext cx="2139523" cy="2211377"/>
            <a:chOff x="9698433" y="3253926"/>
            <a:chExt cx="2139523" cy="22113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FC594F-A07E-479E-9FD5-8EFBA71861C1}"/>
                </a:ext>
              </a:extLst>
            </p:cNvPr>
            <p:cNvGrpSpPr/>
            <p:nvPr/>
          </p:nvGrpSpPr>
          <p:grpSpPr>
            <a:xfrm>
              <a:off x="9698433" y="3968971"/>
              <a:ext cx="1810246" cy="1496332"/>
              <a:chOff x="8400777" y="4359280"/>
              <a:chExt cx="1810246" cy="1496332"/>
            </a:xfrm>
          </p:grpSpPr>
          <p:pic>
            <p:nvPicPr>
              <p:cNvPr id="6" name="Picture 6" descr="Image result for graph icon">
                <a:extLst>
                  <a:ext uri="{FF2B5EF4-FFF2-40B4-BE49-F238E27FC236}">
                    <a16:creationId xmlns:a16="http://schemas.microsoft.com/office/drawing/2014/main" id="{53F162CD-6B9E-4D12-8833-A1B5218DCC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9812" y="4359280"/>
                <a:ext cx="1496332" cy="1496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46AE711-3ABC-4C26-A188-86DB519F6566}"/>
                  </a:ext>
                </a:extLst>
              </p:cNvPr>
              <p:cNvCxnSpPr/>
              <p:nvPr/>
            </p:nvCxnSpPr>
            <p:spPr>
              <a:xfrm>
                <a:off x="8410783" y="4480473"/>
                <a:ext cx="0" cy="137513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46AAAFF-13C9-4D61-8E31-37241A57FE3F}"/>
                  </a:ext>
                </a:extLst>
              </p:cNvPr>
              <p:cNvCxnSpPr/>
              <p:nvPr/>
            </p:nvCxnSpPr>
            <p:spPr>
              <a:xfrm flipH="1" flipV="1">
                <a:off x="8400777" y="5839782"/>
                <a:ext cx="1810246" cy="1286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E9A234-9B9A-492C-AC24-C631D7BE2351}"/>
                </a:ext>
              </a:extLst>
            </p:cNvPr>
            <p:cNvSpPr txBox="1"/>
            <p:nvPr/>
          </p:nvSpPr>
          <p:spPr>
            <a:xfrm>
              <a:off x="10318488" y="3253926"/>
              <a:ext cx="1035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AAB19-040F-4FB7-9B91-8BE50FF8775E}"/>
                </a:ext>
              </a:extLst>
            </p:cNvPr>
            <p:cNvSpPr txBox="1"/>
            <p:nvPr/>
          </p:nvSpPr>
          <p:spPr>
            <a:xfrm rot="640010">
              <a:off x="10802644" y="3606591"/>
              <a:ext cx="1035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FC764E-CCD4-40B9-82B0-E600221AA028}"/>
                </a:ext>
              </a:extLst>
            </p:cNvPr>
            <p:cNvSpPr txBox="1"/>
            <p:nvPr/>
          </p:nvSpPr>
          <p:spPr>
            <a:xfrm rot="21015524">
              <a:off x="9811860" y="3611260"/>
              <a:ext cx="7649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930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8418" y="1045607"/>
            <a:ext cx="114280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Deaths from drug overdoses are increasing over time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Steep increase since start of COVID-19 pandemic (2020)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Most overdose deaths involve opioids, synthetic opioids (specifically fentanyl) are most common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Deaths involving stimulants (mostly methamphetamine) are increasing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Male AI/AN have higher rates of overdose compared to female AI/AN, but lower rates of overdose compared to the US male average (except for stimulant-related deaths, about the same as US average)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Female AI/AN have higher stimulant-related overdose deaths compared to the US female average 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Midwest region has the highest rate of AI/AN overdose deaths, followed by the West</a:t>
            </a:r>
          </a:p>
          <a:p>
            <a:pPr marL="8001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This differs from the US average where the West and Midwest have the lowest rates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National and state statistics may significantly underestimate AI/AN statistics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32144" y="302448"/>
            <a:ext cx="7727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Take Away Messages</a:t>
            </a:r>
          </a:p>
        </p:txBody>
      </p:sp>
    </p:spTree>
    <p:extLst>
      <p:ext uri="{BB962C8B-B14F-4D97-AF65-F5344CB8AC3E}">
        <p14:creationId xmlns:p14="http://schemas.microsoft.com/office/powerpoint/2010/main" val="3945324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106" y="4447800"/>
            <a:ext cx="7330888" cy="1912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/>
              <a:t>Crisandra</a:t>
            </a:r>
            <a:r>
              <a:rPr lang="en-US" sz="2400" b="1" dirty="0"/>
              <a:t> Wilkie, MPH</a:t>
            </a:r>
          </a:p>
          <a:p>
            <a:pPr marL="0" indent="0" algn="ctr">
              <a:buNone/>
            </a:pPr>
            <a:r>
              <a:rPr lang="en-US" sz="2000" i="1" dirty="0"/>
              <a:t>Substance Use Epidemiologist</a:t>
            </a:r>
          </a:p>
          <a:p>
            <a:pPr marL="0" indent="0" algn="ctr">
              <a:buNone/>
            </a:pPr>
            <a:r>
              <a:rPr lang="en-US" sz="2000" dirty="0"/>
              <a:t>Northwest Portland Area Indian Health Board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CWilkie@NPAIHB.org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2363" y="1785549"/>
            <a:ext cx="262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Thank You!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1545" y="2553092"/>
            <a:ext cx="241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167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913" y="191441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Trend Since 1999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3BFB4-E0FD-4D48-A36F-2AFE0FE2D052}"/>
              </a:ext>
            </a:extLst>
          </p:cNvPr>
          <p:cNvSpPr txBox="1"/>
          <p:nvPr/>
        </p:nvSpPr>
        <p:spPr>
          <a:xfrm rot="16200000">
            <a:off x="-456272" y="3277629"/>
            <a:ext cx="307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3AA839-3561-87E6-808D-5C06E0D07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980423"/>
              </p:ext>
            </p:extLst>
          </p:nvPr>
        </p:nvGraphicFramePr>
        <p:xfrm>
          <a:off x="1488665" y="1723860"/>
          <a:ext cx="9448553" cy="395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2D8CB7-F8A3-8F4B-4DC7-FFF63BDEF65F}"/>
              </a:ext>
            </a:extLst>
          </p:cNvPr>
          <p:cNvCxnSpPr>
            <a:cxnSpLocks/>
          </p:cNvCxnSpPr>
          <p:nvPr/>
        </p:nvCxnSpPr>
        <p:spPr>
          <a:xfrm>
            <a:off x="2260169" y="4452341"/>
            <a:ext cx="0" cy="48140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1B7D03E-3672-0092-33B3-CB8D8D83F2CF}"/>
              </a:ext>
            </a:extLst>
          </p:cNvPr>
          <p:cNvSpPr/>
          <p:nvPr/>
        </p:nvSpPr>
        <p:spPr>
          <a:xfrm>
            <a:off x="2196805" y="4314065"/>
            <a:ext cx="126728" cy="120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61D6F-9A50-1EB3-FD59-C1F49B5ADF42}"/>
              </a:ext>
            </a:extLst>
          </p:cNvPr>
          <p:cNvSpPr txBox="1"/>
          <p:nvPr/>
        </p:nvSpPr>
        <p:spPr>
          <a:xfrm>
            <a:off x="2040730" y="3996535"/>
            <a:ext cx="56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6.1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7BBBE7-6066-B9B6-254C-EE8087CFF983}"/>
              </a:ext>
            </a:extLst>
          </p:cNvPr>
          <p:cNvCxnSpPr>
            <a:cxnSpLocks/>
          </p:cNvCxnSpPr>
          <p:nvPr/>
        </p:nvCxnSpPr>
        <p:spPr>
          <a:xfrm flipV="1">
            <a:off x="2260169" y="4434952"/>
            <a:ext cx="8343921" cy="17389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4">
            <a:extLst>
              <a:ext uri="{FF2B5EF4-FFF2-40B4-BE49-F238E27FC236}">
                <a16:creationId xmlns:a16="http://schemas.microsoft.com/office/drawing/2014/main" id="{A24A3BD0-7F21-39A0-073F-1D1421C413E2}"/>
              </a:ext>
            </a:extLst>
          </p:cNvPr>
          <p:cNvSpPr/>
          <p:nvPr/>
        </p:nvSpPr>
        <p:spPr>
          <a:xfrm>
            <a:off x="10284174" y="2216505"/>
            <a:ext cx="639831" cy="2201057"/>
          </a:xfrm>
          <a:prstGeom prst="upArrow">
            <a:avLst>
              <a:gd name="adj1" fmla="val 34230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6BCC4E-D855-7D0A-A1C4-B6DAB8CC457D}"/>
              </a:ext>
            </a:extLst>
          </p:cNvPr>
          <p:cNvSpPr txBox="1"/>
          <p:nvPr/>
        </p:nvSpPr>
        <p:spPr>
          <a:xfrm>
            <a:off x="10783878" y="3123740"/>
            <a:ext cx="88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4A46"/>
                </a:solidFill>
              </a:rPr>
              <a:t>5.4x higher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8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913" y="191441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Trend Since 1999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3BFB4-E0FD-4D48-A36F-2AFE0FE2D052}"/>
              </a:ext>
            </a:extLst>
          </p:cNvPr>
          <p:cNvSpPr txBox="1"/>
          <p:nvPr/>
        </p:nvSpPr>
        <p:spPr>
          <a:xfrm rot="16200000">
            <a:off x="-456272" y="3277629"/>
            <a:ext cx="307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3AA839-3561-87E6-808D-5C06E0D07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198864"/>
              </p:ext>
            </p:extLst>
          </p:nvPr>
        </p:nvGraphicFramePr>
        <p:xfrm>
          <a:off x="1488665" y="1723860"/>
          <a:ext cx="9448553" cy="395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2D8CB7-F8A3-8F4B-4DC7-FFF63BDEF65F}"/>
              </a:ext>
            </a:extLst>
          </p:cNvPr>
          <p:cNvCxnSpPr>
            <a:cxnSpLocks/>
          </p:cNvCxnSpPr>
          <p:nvPr/>
        </p:nvCxnSpPr>
        <p:spPr>
          <a:xfrm>
            <a:off x="2260169" y="4452341"/>
            <a:ext cx="0" cy="48140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1B7D03E-3672-0092-33B3-CB8D8D83F2CF}"/>
              </a:ext>
            </a:extLst>
          </p:cNvPr>
          <p:cNvSpPr/>
          <p:nvPr/>
        </p:nvSpPr>
        <p:spPr>
          <a:xfrm>
            <a:off x="2196805" y="4314065"/>
            <a:ext cx="126728" cy="120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61D6F-9A50-1EB3-FD59-C1F49B5ADF42}"/>
              </a:ext>
            </a:extLst>
          </p:cNvPr>
          <p:cNvSpPr txBox="1"/>
          <p:nvPr/>
        </p:nvSpPr>
        <p:spPr>
          <a:xfrm>
            <a:off x="2040730" y="3996535"/>
            <a:ext cx="565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6.1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7BBBE7-6066-B9B6-254C-EE8087CFF983}"/>
              </a:ext>
            </a:extLst>
          </p:cNvPr>
          <p:cNvCxnSpPr>
            <a:cxnSpLocks/>
          </p:cNvCxnSpPr>
          <p:nvPr/>
        </p:nvCxnSpPr>
        <p:spPr>
          <a:xfrm>
            <a:off x="2260169" y="4452341"/>
            <a:ext cx="6627157" cy="0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4">
            <a:extLst>
              <a:ext uri="{FF2B5EF4-FFF2-40B4-BE49-F238E27FC236}">
                <a16:creationId xmlns:a16="http://schemas.microsoft.com/office/drawing/2014/main" id="{A24A3BD0-7F21-39A0-073F-1D1421C413E2}"/>
              </a:ext>
            </a:extLst>
          </p:cNvPr>
          <p:cNvSpPr/>
          <p:nvPr/>
        </p:nvSpPr>
        <p:spPr>
          <a:xfrm>
            <a:off x="8484287" y="3152149"/>
            <a:ext cx="639831" cy="1300191"/>
          </a:xfrm>
          <a:prstGeom prst="upArrow">
            <a:avLst>
              <a:gd name="adj1" fmla="val 34230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6BCC4E-D855-7D0A-A1C4-B6DAB8CC457D}"/>
              </a:ext>
            </a:extLst>
          </p:cNvPr>
          <p:cNvSpPr txBox="1"/>
          <p:nvPr/>
        </p:nvSpPr>
        <p:spPr>
          <a:xfrm>
            <a:off x="9035332" y="3429000"/>
            <a:ext cx="88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4A46"/>
                </a:solidFill>
              </a:rPr>
              <a:t>3.6x higher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489A5E-E1CA-136D-D81C-7314F26AF946}"/>
              </a:ext>
            </a:extLst>
          </p:cNvPr>
          <p:cNvSpPr txBox="1"/>
          <p:nvPr/>
        </p:nvSpPr>
        <p:spPr>
          <a:xfrm>
            <a:off x="7757395" y="1491633"/>
            <a:ext cx="208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Public Health Emergency Declared</a:t>
            </a:r>
          </a:p>
          <a:p>
            <a:pPr algn="ctr"/>
            <a:r>
              <a:rPr lang="en-US" dirty="0"/>
              <a:t>in </a:t>
            </a:r>
            <a:r>
              <a:rPr lang="en-US" b="1" dirty="0"/>
              <a:t>2017</a:t>
            </a:r>
          </a:p>
        </p:txBody>
      </p:sp>
      <p:pic>
        <p:nvPicPr>
          <p:cNvPr id="4" name="Picture 2" descr="Image result for emergency icon">
            <a:extLst>
              <a:ext uri="{FF2B5EF4-FFF2-40B4-BE49-F238E27FC236}">
                <a16:creationId xmlns:a16="http://schemas.microsoft.com/office/drawing/2014/main" id="{F6810817-F8DF-596B-7D05-85C81048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99" y="1659788"/>
            <a:ext cx="763260" cy="7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0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913" y="191441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Trend Since 1999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3BFB4-E0FD-4D48-A36F-2AFE0FE2D052}"/>
              </a:ext>
            </a:extLst>
          </p:cNvPr>
          <p:cNvSpPr txBox="1"/>
          <p:nvPr/>
        </p:nvSpPr>
        <p:spPr>
          <a:xfrm rot="16200000">
            <a:off x="-456273" y="2927406"/>
            <a:ext cx="307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3AA839-3561-87E6-808D-5C06E0D07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666291"/>
              </p:ext>
            </p:extLst>
          </p:nvPr>
        </p:nvGraphicFramePr>
        <p:xfrm>
          <a:off x="1373124" y="1557815"/>
          <a:ext cx="9445752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14">
            <a:extLst>
              <a:ext uri="{FF2B5EF4-FFF2-40B4-BE49-F238E27FC236}">
                <a16:creationId xmlns:a16="http://schemas.microsoft.com/office/drawing/2014/main" id="{CCB37F36-E933-47BA-B2D0-9FAFF765C07B}"/>
              </a:ext>
            </a:extLst>
          </p:cNvPr>
          <p:cNvSpPr/>
          <p:nvPr/>
        </p:nvSpPr>
        <p:spPr>
          <a:xfrm>
            <a:off x="10063503" y="2507396"/>
            <a:ext cx="639831" cy="696142"/>
          </a:xfrm>
          <a:prstGeom prst="upArrow">
            <a:avLst>
              <a:gd name="adj1" fmla="val 34230"/>
              <a:gd name="adj2" fmla="val 50000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340930D7-8013-41B1-83E7-88360D94E57E}"/>
              </a:ext>
            </a:extLst>
          </p:cNvPr>
          <p:cNvSpPr txBox="1"/>
          <p:nvPr/>
        </p:nvSpPr>
        <p:spPr>
          <a:xfrm>
            <a:off x="9428659" y="3203538"/>
            <a:ext cx="1850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5050"/>
                </a:solidFill>
              </a:rPr>
              <a:t>31%</a:t>
            </a:r>
          </a:p>
          <a:p>
            <a:pPr algn="ctr"/>
            <a:r>
              <a:rPr lang="en-US" sz="2400" dirty="0">
                <a:solidFill>
                  <a:srgbClr val="FF5050"/>
                </a:solidFill>
              </a:rPr>
              <a:t>Increase</a:t>
            </a:r>
          </a:p>
        </p:txBody>
      </p:sp>
      <p:pic>
        <p:nvPicPr>
          <p:cNvPr id="6" name="Picture 2" descr="Image result for emergency icon">
            <a:extLst>
              <a:ext uri="{FF2B5EF4-FFF2-40B4-BE49-F238E27FC236}">
                <a16:creationId xmlns:a16="http://schemas.microsoft.com/office/drawing/2014/main" id="{CC8D6B98-699C-505B-3015-926DD971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35" y="1012344"/>
            <a:ext cx="763260" cy="7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264DF-87A5-0D8D-6076-FC225483EE4F}"/>
              </a:ext>
            </a:extLst>
          </p:cNvPr>
          <p:cNvSpPr txBox="1"/>
          <p:nvPr/>
        </p:nvSpPr>
        <p:spPr>
          <a:xfrm>
            <a:off x="9754443" y="3951392"/>
            <a:ext cx="154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Largest single year increase</a:t>
            </a:r>
          </a:p>
        </p:txBody>
      </p:sp>
    </p:spTree>
    <p:extLst>
      <p:ext uri="{BB962C8B-B14F-4D97-AF65-F5344CB8AC3E}">
        <p14:creationId xmlns:p14="http://schemas.microsoft.com/office/powerpoint/2010/main" val="50315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913" y="191441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Trend Since 1999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3BFB4-E0FD-4D48-A36F-2AFE0FE2D052}"/>
              </a:ext>
            </a:extLst>
          </p:cNvPr>
          <p:cNvSpPr txBox="1"/>
          <p:nvPr/>
        </p:nvSpPr>
        <p:spPr>
          <a:xfrm rot="16200000">
            <a:off x="-456272" y="3277629"/>
            <a:ext cx="307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1A56B6-5643-C367-C397-586602882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25643"/>
              </p:ext>
            </p:extLst>
          </p:nvPr>
        </p:nvGraphicFramePr>
        <p:xfrm>
          <a:off x="1304838" y="1692295"/>
          <a:ext cx="9300317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0CEC58F0-B690-FE38-40A0-34E2642BA013}"/>
              </a:ext>
            </a:extLst>
          </p:cNvPr>
          <p:cNvSpPr txBox="1"/>
          <p:nvPr/>
        </p:nvSpPr>
        <p:spPr>
          <a:xfrm>
            <a:off x="10200713" y="2252231"/>
            <a:ext cx="63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A5A5A5"/>
                </a:solidFill>
              </a:rPr>
              <a:t>33.2</a:t>
            </a:r>
            <a:endParaRPr lang="en-US" sz="1200" b="1" dirty="0">
              <a:solidFill>
                <a:srgbClr val="A5A5A5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CEC58F0-B690-FE38-40A0-34E2642BA013}"/>
              </a:ext>
            </a:extLst>
          </p:cNvPr>
          <p:cNvSpPr txBox="1"/>
          <p:nvPr/>
        </p:nvSpPr>
        <p:spPr>
          <a:xfrm>
            <a:off x="10190508" y="1864586"/>
            <a:ext cx="63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C000"/>
                </a:solidFill>
              </a:rPr>
              <a:t>40.1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CEC58F0-B690-FE38-40A0-34E2642BA013}"/>
              </a:ext>
            </a:extLst>
          </p:cNvPr>
          <p:cNvSpPr txBox="1"/>
          <p:nvPr/>
        </p:nvSpPr>
        <p:spPr>
          <a:xfrm>
            <a:off x="10253680" y="2587159"/>
            <a:ext cx="63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4472C4"/>
                </a:solidFill>
              </a:rPr>
              <a:t>32.8</a:t>
            </a:r>
            <a:endParaRPr lang="en-US" sz="1200" b="1" dirty="0">
              <a:solidFill>
                <a:srgbClr val="4472C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1129C-762E-7C4A-8AB0-E073A1FB5E8C}"/>
              </a:ext>
            </a:extLst>
          </p:cNvPr>
          <p:cNvSpPr txBox="1"/>
          <p:nvPr/>
        </p:nvSpPr>
        <p:spPr>
          <a:xfrm>
            <a:off x="10762037" y="1887265"/>
            <a:ext cx="77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AI/AN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38151-8A7E-6C66-B63C-92BD5C357D96}"/>
              </a:ext>
            </a:extLst>
          </p:cNvPr>
          <p:cNvSpPr txBox="1"/>
          <p:nvPr/>
        </p:nvSpPr>
        <p:spPr>
          <a:xfrm>
            <a:off x="10768077" y="2252231"/>
            <a:ext cx="77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5A5A5"/>
                </a:solidFill>
              </a:rPr>
              <a:t>White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35655-BE21-4011-9A35-EBFFCA02E292}"/>
              </a:ext>
            </a:extLst>
          </p:cNvPr>
          <p:cNvSpPr txBox="1"/>
          <p:nvPr/>
        </p:nvSpPr>
        <p:spPr>
          <a:xfrm>
            <a:off x="10762037" y="2586048"/>
            <a:ext cx="103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472C4"/>
                </a:solidFill>
              </a:rPr>
              <a:t>National</a:t>
            </a:r>
          </a:p>
        </p:txBody>
      </p:sp>
    </p:spTree>
    <p:extLst>
      <p:ext uri="{BB962C8B-B14F-4D97-AF65-F5344CB8AC3E}">
        <p14:creationId xmlns:p14="http://schemas.microsoft.com/office/powerpoint/2010/main" val="252329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3BFB4-E0FD-4D48-A36F-2AFE0FE2D052}"/>
              </a:ext>
            </a:extLst>
          </p:cNvPr>
          <p:cNvSpPr txBox="1"/>
          <p:nvPr/>
        </p:nvSpPr>
        <p:spPr>
          <a:xfrm rot="16200000">
            <a:off x="-456272" y="3277629"/>
            <a:ext cx="307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Deaths per 100,000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1A56B6-5643-C367-C397-586602882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099619"/>
              </p:ext>
            </p:extLst>
          </p:nvPr>
        </p:nvGraphicFramePr>
        <p:xfrm>
          <a:off x="1304838" y="1692295"/>
          <a:ext cx="9300317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0CEC58F0-B690-FE38-40A0-34E2642BA013}"/>
              </a:ext>
            </a:extLst>
          </p:cNvPr>
          <p:cNvSpPr txBox="1"/>
          <p:nvPr/>
        </p:nvSpPr>
        <p:spPr>
          <a:xfrm>
            <a:off x="9829504" y="1753374"/>
            <a:ext cx="6334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C000"/>
                </a:solidFill>
              </a:rPr>
              <a:t>40.1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2232144" y="207223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AI/AN Rate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E2E7DB-D3BE-D644-0FD3-75B437B9BB7A}"/>
              </a:ext>
            </a:extLst>
          </p:cNvPr>
          <p:cNvSpPr/>
          <p:nvPr/>
        </p:nvSpPr>
        <p:spPr>
          <a:xfrm>
            <a:off x="9496318" y="3047107"/>
            <a:ext cx="126728" cy="120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29CC31-43F0-7CE5-C1EE-45EEAA723EBB}"/>
              </a:ext>
            </a:extLst>
          </p:cNvPr>
          <p:cNvSpPr/>
          <p:nvPr/>
        </p:nvSpPr>
        <p:spPr>
          <a:xfrm>
            <a:off x="9823334" y="2494294"/>
            <a:ext cx="126728" cy="1208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5F6C-81EB-2F57-047B-E682E835BB9F}"/>
              </a:ext>
            </a:extLst>
          </p:cNvPr>
          <p:cNvSpPr txBox="1"/>
          <p:nvPr/>
        </p:nvSpPr>
        <p:spPr>
          <a:xfrm>
            <a:off x="9613631" y="3521303"/>
            <a:ext cx="106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1.4 x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EC5C8-DC64-DD4F-3030-F8B30546FE79}"/>
              </a:ext>
            </a:extLst>
          </p:cNvPr>
          <p:cNvSpPr txBox="1"/>
          <p:nvPr/>
        </p:nvSpPr>
        <p:spPr>
          <a:xfrm>
            <a:off x="10003601" y="2944586"/>
            <a:ext cx="106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1.3 x Increase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FE2F6-3E57-13E3-D4E3-A1606E6B50FE}"/>
              </a:ext>
            </a:extLst>
          </p:cNvPr>
          <p:cNvSpPr txBox="1"/>
          <p:nvPr/>
        </p:nvSpPr>
        <p:spPr>
          <a:xfrm>
            <a:off x="10365874" y="2449743"/>
            <a:ext cx="106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1.1 x Increase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6CEE0-C307-FAA5-ED5F-5B587C09F3B5}"/>
              </a:ext>
            </a:extLst>
          </p:cNvPr>
          <p:cNvSpPr txBox="1"/>
          <p:nvPr/>
        </p:nvSpPr>
        <p:spPr>
          <a:xfrm>
            <a:off x="5120111" y="2130458"/>
            <a:ext cx="2224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to 2020 is still the highest single year increase for drug overdose deaths among AI/AN</a:t>
            </a:r>
          </a:p>
        </p:txBody>
      </p:sp>
    </p:spTree>
    <p:extLst>
      <p:ext uri="{BB962C8B-B14F-4D97-AF65-F5344CB8AC3E}">
        <p14:creationId xmlns:p14="http://schemas.microsoft.com/office/powerpoint/2010/main" val="231816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9" b="93103" l="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55" y="56961"/>
            <a:ext cx="1940759" cy="15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Image result for alaska map outl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b="38383"/>
          <a:stretch/>
        </p:blipFill>
        <p:spPr bwMode="auto">
          <a:xfrm>
            <a:off x="8738616" y="417762"/>
            <a:ext cx="849173" cy="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9696C3-6F7F-4CE2-9197-0AD30F811EC5}"/>
              </a:ext>
            </a:extLst>
          </p:cNvPr>
          <p:cNvSpPr txBox="1"/>
          <p:nvPr/>
        </p:nvSpPr>
        <p:spPr>
          <a:xfrm>
            <a:off x="550849" y="6643545"/>
            <a:ext cx="789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National Age-Adjusted Rates per CDC NCHS Multiple Cause of Death Files 1999-2020 and from provisional data for years 2021-2022 on CDC WONDER Online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3BFB4-E0FD-4D48-A36F-2AFE0FE2D052}"/>
              </a:ext>
            </a:extLst>
          </p:cNvPr>
          <p:cNvSpPr txBox="1"/>
          <p:nvPr/>
        </p:nvSpPr>
        <p:spPr>
          <a:xfrm rot="16200000">
            <a:off x="126277" y="3259723"/>
            <a:ext cx="1912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of Deaths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25485-8572-4B9F-B8BE-531D4A4159E7}"/>
              </a:ext>
            </a:extLst>
          </p:cNvPr>
          <p:cNvSpPr txBox="1"/>
          <p:nvPr/>
        </p:nvSpPr>
        <p:spPr>
          <a:xfrm>
            <a:off x="1082595" y="5842322"/>
            <a:ext cx="343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for 2022 is preliminary</a:t>
            </a:r>
          </a:p>
        </p:txBody>
      </p:sp>
      <p:pic>
        <p:nvPicPr>
          <p:cNvPr id="20" name="Picture 18" descr="Image result for hawaii map outline">
            <a:extLst>
              <a:ext uri="{FF2B5EF4-FFF2-40B4-BE49-F238E27FC236}">
                <a16:creationId xmlns:a16="http://schemas.microsoft.com/office/drawing/2014/main" id="{0ECDE76F-423F-5557-C910-D39B627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97" y="1012344"/>
            <a:ext cx="505298" cy="3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399F2-4596-9967-381C-1B30DA90B9C8}"/>
              </a:ext>
            </a:extLst>
          </p:cNvPr>
          <p:cNvSpPr txBox="1"/>
          <p:nvPr/>
        </p:nvSpPr>
        <p:spPr>
          <a:xfrm>
            <a:off x="2232144" y="207223"/>
            <a:ext cx="772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National Drug Overdose Deaths:</a:t>
            </a:r>
          </a:p>
          <a:p>
            <a:r>
              <a:rPr lang="en-US" sz="3600" b="1" dirty="0"/>
              <a:t>AI/AN Number of Deaths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9FA7CA-75A7-2B8D-5D2A-C50360856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958518"/>
              </p:ext>
            </p:extLst>
          </p:nvPr>
        </p:nvGraphicFramePr>
        <p:xfrm>
          <a:off x="1398952" y="1630514"/>
          <a:ext cx="987552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45E70032-5CE5-E63D-8C97-B933A0492053}"/>
              </a:ext>
            </a:extLst>
          </p:cNvPr>
          <p:cNvSpPr/>
          <p:nvPr/>
        </p:nvSpPr>
        <p:spPr>
          <a:xfrm>
            <a:off x="10553919" y="1506457"/>
            <a:ext cx="829559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3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496" y="1449811"/>
            <a:ext cx="514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Drugs are Involved?</a:t>
            </a:r>
          </a:p>
        </p:txBody>
      </p:sp>
      <p:pic>
        <p:nvPicPr>
          <p:cNvPr id="16" name="Picture 4" descr="Image result for opioi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/>
          <a:stretch/>
        </p:blipFill>
        <p:spPr bwMode="auto">
          <a:xfrm>
            <a:off x="56203" y="2727434"/>
            <a:ext cx="2945901" cy="27001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heroi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/>
          <a:stretch/>
        </p:blipFill>
        <p:spPr bwMode="auto">
          <a:xfrm>
            <a:off x="3131021" y="2686141"/>
            <a:ext cx="2924392" cy="27827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pioi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30" y="2679663"/>
            <a:ext cx="2795730" cy="2795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question mark icon magnifying glas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2778" l="3600" r="100000">
                        <a14:foregroundMark x1="39600" y1="22222" x2="39600" y2="22222"/>
                        <a14:foregroundMark x1="62500" y1="19167" x2="62500" y2="19167"/>
                        <a14:foregroundMark x1="69500" y1="56574" x2="76100" y2="71944"/>
                        <a14:foregroundMark x1="40200" y1="49537" x2="40200" y2="49537"/>
                        <a14:foregroundMark x1="41100" y1="39444" x2="48500" y2="2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7738020" y="679981"/>
            <a:ext cx="2888155" cy="28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7248" r="10216"/>
          <a:stretch/>
        </p:blipFill>
        <p:spPr bwMode="auto">
          <a:xfrm>
            <a:off x="9272859" y="2677265"/>
            <a:ext cx="2847691" cy="28005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7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Teal_Map" id="{DCC2A74B-F88F-BD40-ADDE-905B6D5948A4}" vid="{2483D8F9-0745-DD4D-8E8A-D54CD19A7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ModernTeal_Map_Potx</Template>
  <TotalTime>4791</TotalTime>
  <Words>2280</Words>
  <Application>Microsoft Office PowerPoint</Application>
  <PresentationFormat>Widescreen</PresentationFormat>
  <Paragraphs>392</Paragraphs>
  <Slides>28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Arial Rounded MT Bold</vt:lpstr>
      <vt:lpstr>Book Antiqua</vt:lpstr>
      <vt:lpstr>Calibri</vt:lpstr>
      <vt:lpstr>Calibri Light</vt:lpstr>
      <vt:lpstr>Gill Sans Nova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racial misclassification?</vt:lpstr>
      <vt:lpstr>Why does misclassification matter?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Idaho Drug Overdose Data Brief </dc:title>
  <dc:creator>Crisandra Wilkie</dc:creator>
  <cp:lastModifiedBy>Alexis Harris</cp:lastModifiedBy>
  <cp:revision>20</cp:revision>
  <dcterms:created xsi:type="dcterms:W3CDTF">2024-01-03T21:52:36Z</dcterms:created>
  <dcterms:modified xsi:type="dcterms:W3CDTF">2024-10-03T18:46:00Z</dcterms:modified>
</cp:coreProperties>
</file>