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Background information on 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Pharmacy Pain Management Clinic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Focus on relationship based care</a:t>
            </a:r>
            <a:endParaRPr/>
          </a:p>
        </p:txBody>
      </p:sp>
      <p:sp>
        <p:nvSpPr>
          <p:cNvPr id="107" name="Google Shape;10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Pain is a subjective measurement we do not have a lab like an a1c to meaaure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Everyone rates pain at different levels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Everyone perception of pain is different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Pain is not something that is not curable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3-30.9  </a:t>
            </a:r>
            <a:r>
              <a:rPr lang="en-US" u="sng"/>
              <a:t>INITIAL ASSESSMENT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Comprehensive review of pain history (onset, location, quality, duration, and intensity), prior pain treatments, diagnostic tests, and functional status assessments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3-30.23  </a:t>
            </a:r>
            <a:r>
              <a:rPr lang="en-US" u="sng"/>
              <a:t>DOCUMENTATION</a:t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Results of ongoing monitoring patient progress (or lack of progress) in terms of pain management and functional improvement;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setting functional goals</a:t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Aimed to assess the confidence of people with persistent pain to achieve different activities despite their pain.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 score of 40 is usually considered as a cut off to return to work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Among injured workers, raw scores around 40 (percentile = 50) are associated with return to work and maintenance of functional gains, whilst lower scores (for example a raw score of 30, percentile = 18) tend to predict less sustainable gains (Adams and Williams, 2003).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Scores help monitor progress but is not all inclusive, come back to the functional goal</a:t>
            </a:r>
            <a:endParaRPr/>
          </a:p>
        </p:txBody>
      </p:sp>
      <p:sp>
        <p:nvSpPr>
          <p:cNvPr id="156" name="Google Shape;15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 follow up yet as these were patients I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summary: pain is subjective by assessing function this gives the provider insight the impact the pain is affecting ability to perform</a:t>
            </a:r>
            <a:endParaRPr/>
          </a:p>
        </p:txBody>
      </p:sp>
      <p:sp>
        <p:nvSpPr>
          <p:cNvPr id="164" name="Google Shape;16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3" name="Google Shape;23;p2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Google Shape;25;p2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39" name="Google Shape;39;p4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5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b="0"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9" name="Google Shape;49;p5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50" name="Google Shape;50;p5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" type="body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6" name="Google Shape;56;p6"/>
          <p:cNvSpPr txBox="1"/>
          <p:nvPr>
            <p:ph idx="2" type="body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7" name="Google Shape;57;p6"/>
          <p:cNvSpPr txBox="1"/>
          <p:nvPr>
            <p:ph idx="3" type="body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8" name="Google Shape;58;p6"/>
          <p:cNvSpPr txBox="1"/>
          <p:nvPr>
            <p:ph idx="4" type="body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9" name="Google Shape;59;p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9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75" name="Google Shape;75;p9"/>
          <p:cNvSpPr txBox="1"/>
          <p:nvPr>
            <p:ph idx="2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76" name="Google Shape;76;p9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8" name="Google Shape;78;p9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9" name="Google Shape;79;p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0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8" name="Google Shape;88;p10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9" name="Google Shape;89;p10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  <a:defRPr b="0" i="0" sz="5400" u="none" cap="none" strike="noStrik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14" name="Google Shape;14;p1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Google Shape;15;p1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Rockwell"/>
              <a:buNone/>
            </a:pPr>
            <a:r>
              <a:rPr lang="en-US" sz="6400"/>
              <a:t>UTILIZING </a:t>
            </a:r>
            <a:r>
              <a:rPr lang="en-US" sz="6400"/>
              <a:t>FUNCTIONAL STATUS ASSESSMENTS IN </a:t>
            </a:r>
            <a:r>
              <a:rPr lang="en-US" sz="6400">
                <a:solidFill>
                  <a:schemeClr val="dk1"/>
                </a:solidFill>
              </a:rPr>
              <a:t>PAIN MANAGEMENT</a:t>
            </a:r>
            <a:endParaRPr sz="8800"/>
          </a:p>
        </p:txBody>
      </p:sp>
      <p:sp>
        <p:nvSpPr>
          <p:cNvPr id="110" name="Google Shape;110;p13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/>
              <a:t>LCDR Brandon Anderson, PharmD, BCACP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4929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descr="Why Should Leaders Ask Questions? - Bob Tiede" id="175" name="Google Shape;17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8663" y="1905748"/>
            <a:ext cx="6314673" cy="41910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116" name="Google Shape;116;p14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80"/>
              <a:buChar char="▪"/>
            </a:pPr>
            <a:r>
              <a:rPr lang="en-US" sz="2800"/>
              <a:t>Understand the role of assessing function in pain management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380"/>
              <a:buChar char="▪"/>
            </a:pPr>
            <a:r>
              <a:rPr lang="en-US" sz="2800"/>
              <a:t>Utilize the PEG-3 and PSEQ tools in clinical practice to assess patient function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380"/>
              <a:buChar char="▪"/>
            </a:pPr>
            <a:r>
              <a:rPr lang="en-US" sz="2800"/>
              <a:t>Develop skills to monitor patient function effectively using assessment tools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FUNCTIONAL STATUS ASSESSMENT</a:t>
            </a:r>
            <a:endParaRPr/>
          </a:p>
        </p:txBody>
      </p:sp>
      <p:sp>
        <p:nvSpPr>
          <p:cNvPr id="123" name="Google Shape;123;p15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20"/>
              <a:buChar char="▪"/>
            </a:pPr>
            <a:r>
              <a:rPr lang="en-US" sz="3200"/>
              <a:t>What is function?</a:t>
            </a:r>
            <a:endParaRPr sz="3200"/>
          </a:p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20"/>
              <a:buChar char="▪"/>
            </a:pPr>
            <a:r>
              <a:rPr lang="en-US" sz="3200"/>
              <a:t>Why assess function?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720"/>
              <a:buChar char="▪"/>
            </a:pPr>
            <a:r>
              <a:rPr lang="en-US" sz="3200"/>
              <a:t>Pain is subjective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720"/>
              <a:buChar char="▪"/>
            </a:pPr>
            <a:r>
              <a:rPr lang="en-US" sz="3200"/>
              <a:t>What is a Functional Status Assessment?</a:t>
            </a:r>
            <a:endParaRPr/>
          </a:p>
          <a:p>
            <a:pPr indent="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id="124" name="Google Shape;12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1490" y="4290176"/>
            <a:ext cx="2965475" cy="19482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p15"/>
          <p:cNvCxnSpPr/>
          <p:nvPr/>
        </p:nvCxnSpPr>
        <p:spPr>
          <a:xfrm>
            <a:off x="3918619" y="5264299"/>
            <a:ext cx="2926080" cy="0"/>
          </a:xfrm>
          <a:prstGeom prst="straightConnector1">
            <a:avLst/>
          </a:prstGeom>
          <a:noFill/>
          <a:ln cap="flat" cmpd="sng" w="76200">
            <a:solidFill>
              <a:srgbClr val="A5CF41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26" name="Google Shape;12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73541" y="4258643"/>
            <a:ext cx="4559999" cy="2011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 sz="4600"/>
              <a:t>KEY ASPECTS OF ASSESSING FUNCTION IN PAIN MANAGEMENT</a:t>
            </a:r>
            <a:endParaRPr sz="4600"/>
          </a:p>
        </p:txBody>
      </p:sp>
      <p:sp>
        <p:nvSpPr>
          <p:cNvPr id="132" name="Google Shape;132;p16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431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Physical Function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Emotional and Social Function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Cognitive Function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Work and Role Function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Quality of Life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TOOLS TO ASSESS FUNCTION</a:t>
            </a:r>
            <a:endParaRPr/>
          </a:p>
        </p:txBody>
      </p:sp>
      <p:sp>
        <p:nvSpPr>
          <p:cNvPr id="138" name="Google Shape;138;p17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431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DVPRS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Grip strength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STEADI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PASS Score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PEG 3</a:t>
            </a:r>
            <a:endParaRPr/>
          </a:p>
          <a:p>
            <a:pPr indent="-19431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en-US" sz="3600"/>
              <a:t>PSEQ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descr="Tools Logo SVG, Tools SVG, Tools Clipart, Tools Files for Cricut, Tools Cut  Files For Silhouette, Tools Dxf, Tools Png, Tools Eps, Vector" id="139" name="Google Shape;13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9377" y="1955080"/>
            <a:ext cx="5026637" cy="3774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PEG-3</a:t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1776" y="1428750"/>
            <a:ext cx="4548447" cy="51607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type="title"/>
          </p:nvPr>
        </p:nvSpPr>
        <p:spPr>
          <a:xfrm>
            <a:off x="395823" y="4846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PSEQ</a:t>
            </a:r>
            <a:endParaRPr/>
          </a:p>
        </p:txBody>
      </p:sp>
      <p:pic>
        <p:nvPicPr>
          <p:cNvPr id="152" name="Google Shape;15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4500" y="769925"/>
            <a:ext cx="8445450" cy="575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MONITORING</a:t>
            </a:r>
            <a:endParaRPr/>
          </a:p>
        </p:txBody>
      </p:sp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Char char="▪"/>
            </a:pPr>
            <a:r>
              <a:rPr lang="en-US" sz="2400"/>
              <a:t>When to use these tools?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▪"/>
            </a:pPr>
            <a:r>
              <a:rPr lang="en-US" sz="2000"/>
              <a:t>Initial visits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▪"/>
            </a:pPr>
            <a:r>
              <a:rPr lang="en-US" sz="2000"/>
              <a:t>Upon every follow up?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▪"/>
            </a:pPr>
            <a:r>
              <a:rPr lang="en-US" sz="2000"/>
              <a:t>Chapter 30?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40"/>
              <a:buChar char="▪"/>
            </a:pPr>
            <a:r>
              <a:rPr lang="en-US" sz="2400"/>
              <a:t>Revisit functional goal</a:t>
            </a:r>
            <a:endParaRPr/>
          </a:p>
        </p:txBody>
      </p:sp>
      <p:pic>
        <p:nvPicPr>
          <p:cNvPr id="160" name="Google Shape;16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0283" y="1436708"/>
            <a:ext cx="569595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PATIENT CASES</a:t>
            </a:r>
            <a:endParaRPr/>
          </a:p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LJ 36 y/o  rates pain 10/10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Functional goal: be able to sit long enough in car to go visit family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Initial visit</a:t>
            </a:r>
            <a:endParaRPr/>
          </a:p>
          <a:p>
            <a:pPr indent="-193675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PEG-3: 8,9,8 total: 25</a:t>
            </a:r>
            <a:endParaRPr/>
          </a:p>
          <a:p>
            <a:pPr indent="-182880" lvl="3" marL="100583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Working out at gym daily</a:t>
            </a:r>
            <a:endParaRPr/>
          </a:p>
          <a:p>
            <a:pPr indent="-182880" lvl="3" marL="100583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Stated is able to live a normal live</a:t>
            </a:r>
            <a:endParaRPr/>
          </a:p>
          <a:p>
            <a:pPr indent="-193675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PSEQ: 23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Follow up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PEG-3: 8,9,8 total: 25</a:t>
            </a:r>
            <a:endParaRPr/>
          </a:p>
          <a:p>
            <a:pPr indent="-182880" lvl="3" marL="100583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Able to goto gym twice daily some days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PSEQ: 25</a:t>
            </a:r>
            <a:endParaRPr/>
          </a:p>
        </p:txBody>
      </p:sp>
      <p:sp>
        <p:nvSpPr>
          <p:cNvPr id="168" name="Google Shape;168;p21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MJ 65 y/o rates pain 6/10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Functional goal: be able to clean house 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Initial visit</a:t>
            </a:r>
            <a:endParaRPr/>
          </a:p>
          <a:p>
            <a:pPr indent="-193675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PEG-3: 6,8,8 total: 22	</a:t>
            </a:r>
            <a:endParaRPr/>
          </a:p>
          <a:p>
            <a:pPr indent="-182880" lvl="3" marL="100583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Has disability for pain</a:t>
            </a:r>
            <a:endParaRPr/>
          </a:p>
          <a:p>
            <a:pPr indent="-182880" lvl="3" marL="100583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Has a PCA</a:t>
            </a:r>
            <a:endParaRPr/>
          </a:p>
          <a:p>
            <a:pPr indent="-193675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PSEQ: 18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30"/>
              <a:buChar char="▪"/>
            </a:pPr>
            <a:r>
              <a:rPr lang="en-US"/>
              <a:t>Follow up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PEG-3: 7,7,7 total: 21</a:t>
            </a:r>
            <a:endParaRPr/>
          </a:p>
          <a:p>
            <a:pPr indent="-182880" lvl="3" marL="100583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was able to clean kitchen in setting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Char char="▪"/>
            </a:pPr>
            <a:r>
              <a:rPr lang="en-US"/>
              <a:t>PSEQ: not assessed</a:t>
            </a:r>
            <a:endParaRPr/>
          </a:p>
          <a:p>
            <a:pPr indent="-96519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/>
          </a:p>
          <a:p>
            <a:pPr indent="-96519" lvl="2" marL="7315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