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handoutMasterIdLst>
    <p:handoutMasterId r:id="rId29"/>
  </p:handoutMasterIdLst>
  <p:sldIdLst>
    <p:sldId id="1557" r:id="rId2"/>
    <p:sldId id="460" r:id="rId3"/>
    <p:sldId id="1531" r:id="rId4"/>
    <p:sldId id="259" r:id="rId5"/>
    <p:sldId id="1555" r:id="rId6"/>
    <p:sldId id="1549" r:id="rId7"/>
    <p:sldId id="1553" r:id="rId8"/>
    <p:sldId id="1543" r:id="rId9"/>
    <p:sldId id="271" r:id="rId10"/>
    <p:sldId id="1545" r:id="rId11"/>
    <p:sldId id="274" r:id="rId12"/>
    <p:sldId id="272" r:id="rId13"/>
    <p:sldId id="294" r:id="rId14"/>
    <p:sldId id="263" r:id="rId15"/>
    <p:sldId id="346" r:id="rId16"/>
    <p:sldId id="333" r:id="rId17"/>
    <p:sldId id="344" r:id="rId18"/>
    <p:sldId id="348" r:id="rId19"/>
    <p:sldId id="307" r:id="rId20"/>
    <p:sldId id="359" r:id="rId21"/>
    <p:sldId id="1550" r:id="rId22"/>
    <p:sldId id="357" r:id="rId23"/>
    <p:sldId id="738" r:id="rId24"/>
    <p:sldId id="358" r:id="rId25"/>
    <p:sldId id="1554" r:id="rId26"/>
    <p:sldId id="1551"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3B1"/>
    <a:srgbClr val="0096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autoAdjust="0"/>
    <p:restoredTop sz="93741" autoAdjust="0"/>
  </p:normalViewPr>
  <p:slideViewPr>
    <p:cSldViewPr snapToGrid="0" snapToObjects="1">
      <p:cViewPr varScale="1">
        <p:scale>
          <a:sx n="109" d="100"/>
          <a:sy n="109" d="100"/>
        </p:scale>
        <p:origin x="216" y="416"/>
      </p:cViewPr>
      <p:guideLst>
        <p:guide orient="horz" pos="2160"/>
        <p:guide pos="3840"/>
      </p:guideLst>
    </p:cSldViewPr>
  </p:slideViewPr>
  <p:notesTextViewPr>
    <p:cViewPr>
      <p:scale>
        <a:sx n="1" d="1"/>
        <a:sy n="1" d="1"/>
      </p:scale>
      <p:origin x="0" y="0"/>
    </p:cViewPr>
  </p:notesTextViewPr>
  <p:sorterViewPr>
    <p:cViewPr>
      <p:scale>
        <a:sx n="1" d="1"/>
        <a:sy n="1" d="1"/>
      </p:scale>
      <p:origin x="0" y="0"/>
    </p:cViewPr>
  </p:sorter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dirty="0"/>
              <a:t>Number of HCV Screenings</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Sheet1!$B$4</c:f>
              <c:strCache>
                <c:ptCount val="1"/>
                <c:pt idx="0">
                  <c:v>Number of Screenings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Sheet1!$A$5:$A$13</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Sheet1!$B$5:$B$13</c:f>
              <c:numCache>
                <c:formatCode>General</c:formatCode>
                <c:ptCount val="9"/>
                <c:pt idx="0">
                  <c:v>4733</c:v>
                </c:pt>
                <c:pt idx="1">
                  <c:v>20096</c:v>
                </c:pt>
                <c:pt idx="2">
                  <c:v>13265</c:v>
                </c:pt>
                <c:pt idx="3">
                  <c:v>8889</c:v>
                </c:pt>
                <c:pt idx="4">
                  <c:v>7869</c:v>
                </c:pt>
                <c:pt idx="5">
                  <c:v>6867</c:v>
                </c:pt>
                <c:pt idx="6">
                  <c:v>8106</c:v>
                </c:pt>
                <c:pt idx="7">
                  <c:v>6928</c:v>
                </c:pt>
                <c:pt idx="8">
                  <c:v>6350</c:v>
                </c:pt>
              </c:numCache>
            </c:numRef>
          </c:val>
          <c:extLst>
            <c:ext xmlns:c16="http://schemas.microsoft.com/office/drawing/2014/chart" uri="{C3380CC4-5D6E-409C-BE32-E72D297353CC}">
              <c16:uniqueId val="{00000000-60B3-7E47-B2E7-0097296E65E2}"/>
            </c:ext>
          </c:extLst>
        </c:ser>
        <c:dLbls>
          <c:dLblPos val="outEnd"/>
          <c:showLegendKey val="0"/>
          <c:showVal val="1"/>
          <c:showCatName val="0"/>
          <c:showSerName val="0"/>
          <c:showPercent val="0"/>
          <c:showBubbleSize val="0"/>
        </c:dLbls>
        <c:gapWidth val="219"/>
        <c:overlap val="-27"/>
        <c:axId val="457006480"/>
        <c:axId val="457009104"/>
      </c:barChart>
      <c:catAx>
        <c:axId val="457006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457009104"/>
        <c:crosses val="autoZero"/>
        <c:auto val="1"/>
        <c:lblAlgn val="ctr"/>
        <c:lblOffset val="100"/>
        <c:noMultiLvlLbl val="0"/>
      </c:catAx>
      <c:valAx>
        <c:axId val="4570091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4570064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636752021117635E-2"/>
          <c:y val="8.5848423876592889E-2"/>
          <c:w val="0.94528763279141703"/>
          <c:h val="0.71367733962832114"/>
        </c:manualLayout>
      </c:layout>
      <c:barChart>
        <c:barDir val="col"/>
        <c:grouping val="clustered"/>
        <c:varyColors val="0"/>
        <c:ser>
          <c:idx val="0"/>
          <c:order val="0"/>
          <c:tx>
            <c:strRef>
              <c:f>Sheet1!$A$15</c:f>
              <c:strCache>
                <c:ptCount val="1"/>
                <c:pt idx="0">
                  <c:v>Received HCV Diagnosis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(Sheet1!$D$13,Sheet1!$F$13,Sheet1!$H$13,Sheet1!$J$13,Sheet1!$L$13,Sheet1!$N$13,Sheet1!$P$13,Sheet1!$R$13,Sheet1!$T$13)</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(Sheet1!$D$15,Sheet1!$F$15,Sheet1!$H$15,Sheet1!$J$15,Sheet1!$L$15,Sheet1!$N$15,Sheet1!$P$15,Sheet1!$R$15,Sheet1!$T$15)</c:f>
              <c:numCache>
                <c:formatCode>0.0</c:formatCode>
                <c:ptCount val="9"/>
                <c:pt idx="0">
                  <c:v>100</c:v>
                </c:pt>
                <c:pt idx="1">
                  <c:v>100</c:v>
                </c:pt>
                <c:pt idx="2">
                  <c:v>100</c:v>
                </c:pt>
                <c:pt idx="3">
                  <c:v>100</c:v>
                </c:pt>
                <c:pt idx="4">
                  <c:v>100</c:v>
                </c:pt>
                <c:pt idx="5">
                  <c:v>100</c:v>
                </c:pt>
                <c:pt idx="6">
                  <c:v>100</c:v>
                </c:pt>
                <c:pt idx="7">
                  <c:v>100</c:v>
                </c:pt>
                <c:pt idx="8">
                  <c:v>100</c:v>
                </c:pt>
              </c:numCache>
              <c:extLst/>
            </c:numRef>
          </c:val>
          <c:extLst>
            <c:ext xmlns:c16="http://schemas.microsoft.com/office/drawing/2014/chart" uri="{C3380CC4-5D6E-409C-BE32-E72D297353CC}">
              <c16:uniqueId val="{00000000-A87E-4021-B44B-0C3747887078}"/>
            </c:ext>
          </c:extLst>
        </c:ser>
        <c:ser>
          <c:idx val="2"/>
          <c:order val="1"/>
          <c:tx>
            <c:strRef>
              <c:f>Sheet1!$A$17</c:f>
              <c:strCache>
                <c:ptCount val="1"/>
                <c:pt idx="0">
                  <c:v>Initiated HCV Treatment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(Sheet1!$D$13,Sheet1!$F$13,Sheet1!$H$13,Sheet1!$J$13,Sheet1!$L$13,Sheet1!$N$13,Sheet1!$P$13,Sheet1!$R$13,Sheet1!$T$13)</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(Sheet1!$D$17,Sheet1!$F$17,Sheet1!$H$17,Sheet1!$J$17,Sheet1!$L$17,Sheet1!$N$17,Sheet1!$P$17,Sheet1!$R$17,Sheet1!$T$17)</c:f>
              <c:numCache>
                <c:formatCode>0.0</c:formatCode>
                <c:ptCount val="9"/>
                <c:pt idx="0">
                  <c:v>95.402298850574709</c:v>
                </c:pt>
                <c:pt idx="1">
                  <c:v>81.047381546134673</c:v>
                </c:pt>
                <c:pt idx="2">
                  <c:v>86.697247706422019</c:v>
                </c:pt>
                <c:pt idx="3">
                  <c:v>81.045751633986924</c:v>
                </c:pt>
                <c:pt idx="4">
                  <c:v>80</c:v>
                </c:pt>
                <c:pt idx="5">
                  <c:v>70.652173913043484</c:v>
                </c:pt>
                <c:pt idx="6">
                  <c:v>70.454545454545453</c:v>
                </c:pt>
                <c:pt idx="7">
                  <c:v>73.68421052631578</c:v>
                </c:pt>
                <c:pt idx="8">
                  <c:v>39.534883720930232</c:v>
                </c:pt>
              </c:numCache>
              <c:extLst/>
            </c:numRef>
          </c:val>
          <c:extLst>
            <c:ext xmlns:c16="http://schemas.microsoft.com/office/drawing/2014/chart" uri="{C3380CC4-5D6E-409C-BE32-E72D297353CC}">
              <c16:uniqueId val="{00000002-A87E-4021-B44B-0C3747887078}"/>
            </c:ext>
          </c:extLst>
        </c:ser>
        <c:dLbls>
          <c:showLegendKey val="0"/>
          <c:showVal val="0"/>
          <c:showCatName val="0"/>
          <c:showSerName val="0"/>
          <c:showPercent val="0"/>
          <c:showBubbleSize val="0"/>
        </c:dLbls>
        <c:gapWidth val="219"/>
        <c:overlap val="-27"/>
        <c:axId val="491079992"/>
        <c:axId val="491080976"/>
        <c:extLst>
          <c:ext xmlns:c15="http://schemas.microsoft.com/office/drawing/2012/chart" uri="{02D57815-91ED-43cb-92C2-25804820EDAC}">
            <c15:filteredBarSeries>
              <c15:ser>
                <c:idx val="3"/>
                <c:order val="2"/>
                <c:tx>
                  <c:strRef>
                    <c:extLst>
                      <c:ext uri="{02D57815-91ED-43cb-92C2-25804820EDAC}">
                        <c15:formulaRef>
                          <c15:sqref>Sheet1!$A$18</c15:sqref>
                        </c15:formulaRef>
                      </c:ext>
                    </c:extLst>
                    <c:strCache>
                      <c:ptCount val="1"/>
                      <c:pt idx="0">
                        <c:v>Returned for SVR12</c:v>
                      </c:pt>
                    </c:strCache>
                  </c:strRef>
                </c:tx>
                <c:spPr>
                  <a:solidFill>
                    <a:schemeClr val="accent4"/>
                  </a:solidFill>
                  <a:ln>
                    <a:noFill/>
                  </a:ln>
                  <a:effectLst/>
                </c:spPr>
                <c:invertIfNegative val="0"/>
                <c:cat>
                  <c:numRef>
                    <c:extLst>
                      <c:ext uri="{02D57815-91ED-43cb-92C2-25804820EDAC}">
                        <c15:formulaRef>
                          <c15:sqref>(Sheet1!$D$13,Sheet1!$F$13,Sheet1!$H$13,Sheet1!$J$13,Sheet1!$L$13,Sheet1!$N$13,Sheet1!$P$13,Sheet1!$R$13,Sheet1!$T$13)</c15:sqref>
                        </c15:formulaRef>
                      </c:ext>
                    </c:extLst>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extLst>
                      <c:ext uri="{02D57815-91ED-43cb-92C2-25804820EDAC}">
                        <c15:formulaRef>
                          <c15:sqref>(Sheet1!$D$18,Sheet1!$F$18,Sheet1!$H$18,Sheet1!$J$18,Sheet1!$L$18,Sheet1!$N$18,Sheet1!$P$18,Sheet1!$R$18,Sheet1!$T$18)</c15:sqref>
                        </c15:formulaRef>
                      </c:ext>
                    </c:extLst>
                    <c:numCache>
                      <c:formatCode>0.0</c:formatCode>
                      <c:ptCount val="9"/>
                      <c:pt idx="0">
                        <c:v>97.590361445783131</c:v>
                      </c:pt>
                      <c:pt idx="1">
                        <c:v>99.692307692307693</c:v>
                      </c:pt>
                      <c:pt idx="2">
                        <c:v>98.941798941798936</c:v>
                      </c:pt>
                      <c:pt idx="3">
                        <c:v>97.58064516129032</c:v>
                      </c:pt>
                      <c:pt idx="4">
                        <c:v>94</c:v>
                      </c:pt>
                      <c:pt idx="5">
                        <c:v>92.307692307692307</c:v>
                      </c:pt>
                      <c:pt idx="6">
                        <c:v>82.258064516129039</c:v>
                      </c:pt>
                      <c:pt idx="7">
                        <c:v>71.428571428571431</c:v>
                      </c:pt>
                      <c:pt idx="8">
                        <c:v>94.117647058823522</c:v>
                      </c:pt>
                    </c:numCache>
                  </c:numRef>
                </c:val>
                <c:extLst>
                  <c:ext xmlns:c16="http://schemas.microsoft.com/office/drawing/2014/chart" uri="{C3380CC4-5D6E-409C-BE32-E72D297353CC}">
                    <c16:uniqueId val="{00000003-A87E-4021-B44B-0C3747887078}"/>
                  </c:ext>
                </c:extLst>
              </c15:ser>
            </c15:filteredBarSeries>
            <c15:filteredBarSeries>
              <c15:ser>
                <c:idx val="4"/>
                <c:order val="3"/>
                <c:tx>
                  <c:strRef>
                    <c:extLst xmlns:c15="http://schemas.microsoft.com/office/drawing/2012/chart">
                      <c:ext xmlns:c15="http://schemas.microsoft.com/office/drawing/2012/chart" uri="{02D57815-91ED-43cb-92C2-25804820EDAC}">
                        <c15:formulaRef>
                          <c15:sqref>Sheet1!$A$19</c15:sqref>
                        </c15:formulaRef>
                      </c:ext>
                    </c:extLst>
                    <c:strCache>
                      <c:ptCount val="1"/>
                      <c:pt idx="0">
                        <c:v>Cured of HCV</c:v>
                      </c:pt>
                    </c:strCache>
                  </c:strRef>
                </c:tx>
                <c:spPr>
                  <a:solidFill>
                    <a:schemeClr val="accent5"/>
                  </a:solidFill>
                  <a:ln>
                    <a:noFill/>
                  </a:ln>
                  <a:effectLst/>
                </c:spPr>
                <c:invertIfNegative val="0"/>
                <c:cat>
                  <c:numRef>
                    <c:extLst xmlns:c15="http://schemas.microsoft.com/office/drawing/2012/chart">
                      <c:ext xmlns:c15="http://schemas.microsoft.com/office/drawing/2012/chart" uri="{02D57815-91ED-43cb-92C2-25804820EDAC}">
                        <c15:formulaRef>
                          <c15:sqref>(Sheet1!$D$13,Sheet1!$F$13,Sheet1!$H$13,Sheet1!$J$13,Sheet1!$L$13,Sheet1!$N$13,Sheet1!$P$13,Sheet1!$R$13,Sheet1!$T$13)</c15:sqref>
                        </c15:formulaRef>
                      </c:ext>
                    </c:extLst>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extLst xmlns:c15="http://schemas.microsoft.com/office/drawing/2012/chart">
                      <c:ext xmlns:c15="http://schemas.microsoft.com/office/drawing/2012/chart" uri="{02D57815-91ED-43cb-92C2-25804820EDAC}">
                        <c15:formulaRef>
                          <c15:sqref>(Sheet1!$D$19,Sheet1!$F$19,Sheet1!$H$19,Sheet1!$J$19,Sheet1!$L$19,Sheet1!$N$19,Sheet1!$P$19,Sheet1!$R$19,Sheet1!$T$19)</c15:sqref>
                        </c15:formulaRef>
                      </c:ext>
                    </c:extLst>
                    <c:numCache>
                      <c:formatCode>0.0</c:formatCode>
                      <c:ptCount val="9"/>
                      <c:pt idx="0">
                        <c:v>91.358024691358025</c:v>
                      </c:pt>
                      <c:pt idx="1">
                        <c:v>94.444444444444443</c:v>
                      </c:pt>
                      <c:pt idx="2">
                        <c:v>94.117647058823522</c:v>
                      </c:pt>
                      <c:pt idx="3">
                        <c:v>82.644628099173559</c:v>
                      </c:pt>
                      <c:pt idx="4">
                        <c:v>90.425531914893625</c:v>
                      </c:pt>
                      <c:pt idx="5">
                        <c:v>78.333333333333329</c:v>
                      </c:pt>
                      <c:pt idx="6">
                        <c:v>98.039215686274503</c:v>
                      </c:pt>
                      <c:pt idx="7">
                        <c:v>95</c:v>
                      </c:pt>
                      <c:pt idx="8">
                        <c:v>75</c:v>
                      </c:pt>
                    </c:numCache>
                  </c:numRef>
                </c:val>
                <c:extLst xmlns:c15="http://schemas.microsoft.com/office/drawing/2012/chart">
                  <c:ext xmlns:c16="http://schemas.microsoft.com/office/drawing/2014/chart" uri="{C3380CC4-5D6E-409C-BE32-E72D297353CC}">
                    <c16:uniqueId val="{00000004-A87E-4021-B44B-0C3747887078}"/>
                  </c:ext>
                </c:extLst>
              </c15:ser>
            </c15:filteredBarSeries>
          </c:ext>
        </c:extLst>
      </c:barChart>
      <c:catAx>
        <c:axId val="491079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1080976"/>
        <c:crosses val="autoZero"/>
        <c:auto val="1"/>
        <c:lblAlgn val="ctr"/>
        <c:lblOffset val="100"/>
        <c:noMultiLvlLbl val="0"/>
      </c:catAx>
      <c:valAx>
        <c:axId val="491080976"/>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1079992"/>
        <c:crosses val="autoZero"/>
        <c:crossBetween val="between"/>
      </c:valAx>
      <c:spPr>
        <a:noFill/>
        <a:ln>
          <a:noFill/>
        </a:ln>
        <a:effectLst/>
      </c:spPr>
    </c:plotArea>
    <c:legend>
      <c:legendPos val="b"/>
      <c:legendEntry>
        <c:idx val="1"/>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svg"/><Relationship Id="rId1" Type="http://schemas.openxmlformats.org/officeDocument/2006/relationships/image" Target="../media/image36.png"/><Relationship Id="rId4" Type="http://schemas.openxmlformats.org/officeDocument/2006/relationships/image" Target="../media/image39.svg"/></Relationships>
</file>

<file path=ppt/diagrams/_rels/data8.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diagrams/_rels/drawing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svg"/><Relationship Id="rId1" Type="http://schemas.openxmlformats.org/officeDocument/2006/relationships/image" Target="../media/image36.png"/><Relationship Id="rId4" Type="http://schemas.openxmlformats.org/officeDocument/2006/relationships/image" Target="../media/image39.svg"/></Relationships>
</file>

<file path=ppt/diagrams/_rels/drawing8.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1F64D6-E45A-4653-B1A6-1969800A9AF6}"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US"/>
        </a:p>
      </dgm:t>
    </dgm:pt>
    <dgm:pt modelId="{8347618B-9E11-4CB2-9B71-0E5AF904ADB1}">
      <dgm:prSet/>
      <dgm:spPr/>
      <dgm:t>
        <a:bodyPr/>
        <a:lstStyle/>
        <a:p>
          <a:r>
            <a:rPr lang="en-US" b="1" dirty="0"/>
            <a:t>Control:</a:t>
          </a:r>
        </a:p>
      </dgm:t>
    </dgm:pt>
    <dgm:pt modelId="{B9076BF8-A67A-491B-9F0E-EE1615E4F7D4}" type="parTrans" cxnId="{651BAFB6-5802-4728-8748-0BE2F1292E61}">
      <dgm:prSet/>
      <dgm:spPr/>
      <dgm:t>
        <a:bodyPr/>
        <a:lstStyle/>
        <a:p>
          <a:endParaRPr lang="en-US"/>
        </a:p>
      </dgm:t>
    </dgm:pt>
    <dgm:pt modelId="{3EEDCF97-D2FC-4F67-B7C6-7F22993A1361}" type="sibTrans" cxnId="{651BAFB6-5802-4728-8748-0BE2F1292E61}">
      <dgm:prSet/>
      <dgm:spPr/>
      <dgm:t>
        <a:bodyPr/>
        <a:lstStyle/>
        <a:p>
          <a:endParaRPr lang="en-US"/>
        </a:p>
      </dgm:t>
    </dgm:pt>
    <dgm:pt modelId="{D4A1570F-10C5-41A3-9C4E-195BB3878E5A}">
      <dgm:prSet/>
      <dgm:spPr/>
      <dgm:t>
        <a:bodyPr/>
        <a:lstStyle/>
        <a:p>
          <a:r>
            <a:rPr lang="en-US" b="1" i="0" dirty="0"/>
            <a:t>The reduction </a:t>
          </a:r>
          <a:r>
            <a:rPr lang="en-US" b="0" i="0" dirty="0"/>
            <a:t>of disease incidence, prevalence, and morbidity  </a:t>
          </a:r>
          <a:r>
            <a:rPr lang="en-US" b="1" i="0" dirty="0"/>
            <a:t>to a locally  acceptable level</a:t>
          </a:r>
        </a:p>
      </dgm:t>
    </dgm:pt>
    <dgm:pt modelId="{26E542B4-E50F-4D8E-9400-F627787D7CAE}" type="parTrans" cxnId="{048C07B5-35C7-4523-89C1-10F25CDA22B1}">
      <dgm:prSet/>
      <dgm:spPr/>
      <dgm:t>
        <a:bodyPr/>
        <a:lstStyle/>
        <a:p>
          <a:endParaRPr lang="en-US"/>
        </a:p>
      </dgm:t>
    </dgm:pt>
    <dgm:pt modelId="{2E93EFC8-8BA4-47F3-8829-8AF630EAD6CE}" type="sibTrans" cxnId="{048C07B5-35C7-4523-89C1-10F25CDA22B1}">
      <dgm:prSet/>
      <dgm:spPr/>
      <dgm:t>
        <a:bodyPr/>
        <a:lstStyle/>
        <a:p>
          <a:endParaRPr lang="en-US"/>
        </a:p>
      </dgm:t>
    </dgm:pt>
    <dgm:pt modelId="{BCAAFBC5-D243-4EE9-841B-B2A562F5D0C1}">
      <dgm:prSet/>
      <dgm:spPr/>
      <dgm:t>
        <a:bodyPr/>
        <a:lstStyle/>
        <a:p>
          <a:r>
            <a:rPr lang="en-US" b="1"/>
            <a:t>Elimination:</a:t>
          </a:r>
          <a:endParaRPr lang="en-US"/>
        </a:p>
      </dgm:t>
    </dgm:pt>
    <dgm:pt modelId="{6A28CDDA-D8CA-40BA-A89E-86121BF8BF6D}" type="parTrans" cxnId="{0DF7CD54-EC55-4414-A8C8-4A3F0A06CFAC}">
      <dgm:prSet/>
      <dgm:spPr/>
      <dgm:t>
        <a:bodyPr/>
        <a:lstStyle/>
        <a:p>
          <a:endParaRPr lang="en-US"/>
        </a:p>
      </dgm:t>
    </dgm:pt>
    <dgm:pt modelId="{72D3F77D-8F11-415A-9DB7-F289E262EBC4}" type="sibTrans" cxnId="{0DF7CD54-EC55-4414-A8C8-4A3F0A06CFAC}">
      <dgm:prSet/>
      <dgm:spPr/>
      <dgm:t>
        <a:bodyPr/>
        <a:lstStyle/>
        <a:p>
          <a:endParaRPr lang="en-US"/>
        </a:p>
      </dgm:t>
    </dgm:pt>
    <dgm:pt modelId="{88175C93-2C72-4B42-9B20-5FD00EB45C3E}">
      <dgm:prSet/>
      <dgm:spPr/>
      <dgm:t>
        <a:bodyPr/>
        <a:lstStyle/>
        <a:p>
          <a:r>
            <a:rPr lang="en-US" b="1" i="0" dirty="0"/>
            <a:t>Reduction to zero </a:t>
          </a:r>
          <a:r>
            <a:rPr lang="en-US" b="0" i="0" dirty="0"/>
            <a:t>of the incidence of  an infection caused by a specific agent in a </a:t>
          </a:r>
          <a:r>
            <a:rPr lang="en-US" b="1" i="0" dirty="0"/>
            <a:t>defined geographical area</a:t>
          </a:r>
        </a:p>
      </dgm:t>
    </dgm:pt>
    <dgm:pt modelId="{56F91173-776D-4699-8BA2-2F8F4B19979A}" type="parTrans" cxnId="{BE5015A4-DF6C-455F-9914-85E4E7709D52}">
      <dgm:prSet/>
      <dgm:spPr/>
      <dgm:t>
        <a:bodyPr/>
        <a:lstStyle/>
        <a:p>
          <a:endParaRPr lang="en-US"/>
        </a:p>
      </dgm:t>
    </dgm:pt>
    <dgm:pt modelId="{9B71207E-7CB8-4058-9D65-0AD8594736B1}" type="sibTrans" cxnId="{BE5015A4-DF6C-455F-9914-85E4E7709D52}">
      <dgm:prSet/>
      <dgm:spPr/>
      <dgm:t>
        <a:bodyPr/>
        <a:lstStyle/>
        <a:p>
          <a:endParaRPr lang="en-US"/>
        </a:p>
      </dgm:t>
    </dgm:pt>
    <dgm:pt modelId="{71D7679D-8160-DB41-A35E-52FDE5EECD18}">
      <dgm:prSet/>
      <dgm:spPr/>
      <dgm:t>
        <a:bodyPr/>
        <a:lstStyle/>
        <a:p>
          <a:r>
            <a:rPr lang="en-US" b="1">
              <a:solidFill>
                <a:schemeClr val="tx1"/>
              </a:solidFill>
            </a:rPr>
            <a:t>Eradication</a:t>
          </a:r>
          <a:endParaRPr lang="en-US" b="0" i="0" dirty="0"/>
        </a:p>
      </dgm:t>
    </dgm:pt>
    <dgm:pt modelId="{C9FBEDB2-24C3-5445-9E10-F638371E5362}" type="parTrans" cxnId="{21392A19-8DE1-714B-8F40-7E24008E85B0}">
      <dgm:prSet/>
      <dgm:spPr/>
      <dgm:t>
        <a:bodyPr/>
        <a:lstStyle/>
        <a:p>
          <a:endParaRPr lang="en-US"/>
        </a:p>
      </dgm:t>
    </dgm:pt>
    <dgm:pt modelId="{6944EDEB-FB38-0D48-B2EF-2C0AE37C884A}" type="sibTrans" cxnId="{21392A19-8DE1-714B-8F40-7E24008E85B0}">
      <dgm:prSet/>
      <dgm:spPr/>
      <dgm:t>
        <a:bodyPr/>
        <a:lstStyle/>
        <a:p>
          <a:endParaRPr lang="en-US"/>
        </a:p>
      </dgm:t>
    </dgm:pt>
    <dgm:pt modelId="{DD7A9CFB-26CD-1D42-A66C-9A8F83FA9A00}">
      <dgm:prSet/>
      <dgm:spPr/>
      <dgm:t>
        <a:bodyPr/>
        <a:lstStyle/>
        <a:p>
          <a:r>
            <a:rPr lang="en-US" b="1" i="1" dirty="0">
              <a:solidFill>
                <a:schemeClr val="tx1"/>
              </a:solidFill>
            </a:rPr>
            <a:t>Permanent reduction to zero of the worldwide</a:t>
          </a:r>
          <a:r>
            <a:rPr lang="en-US" dirty="0">
              <a:solidFill>
                <a:schemeClr val="tx1"/>
              </a:solidFill>
            </a:rPr>
            <a:t> incidence of an infection caused by a specific agent</a:t>
          </a:r>
        </a:p>
      </dgm:t>
    </dgm:pt>
    <dgm:pt modelId="{BFAA20FC-27EE-B842-911C-F85D16FFF147}" type="parTrans" cxnId="{F12B295C-BFF7-B44A-B8DD-B9C11333D991}">
      <dgm:prSet/>
      <dgm:spPr/>
      <dgm:t>
        <a:bodyPr/>
        <a:lstStyle/>
        <a:p>
          <a:endParaRPr lang="en-US"/>
        </a:p>
      </dgm:t>
    </dgm:pt>
    <dgm:pt modelId="{223FE349-DD30-2040-ACD1-745A76CF5F1C}" type="sibTrans" cxnId="{F12B295C-BFF7-B44A-B8DD-B9C11333D991}">
      <dgm:prSet/>
      <dgm:spPr/>
      <dgm:t>
        <a:bodyPr/>
        <a:lstStyle/>
        <a:p>
          <a:endParaRPr lang="en-US"/>
        </a:p>
      </dgm:t>
    </dgm:pt>
    <dgm:pt modelId="{86D22828-ECBF-784D-BE88-B64B5E62B454}" type="pres">
      <dgm:prSet presAssocID="{D81F64D6-E45A-4653-B1A6-1969800A9AF6}" presName="Name0" presStyleCnt="0">
        <dgm:presLayoutVars>
          <dgm:dir/>
          <dgm:animLvl val="lvl"/>
          <dgm:resizeHandles val="exact"/>
        </dgm:presLayoutVars>
      </dgm:prSet>
      <dgm:spPr/>
    </dgm:pt>
    <dgm:pt modelId="{CF2937E0-D50E-B747-AA26-36A0859E67CB}" type="pres">
      <dgm:prSet presAssocID="{8347618B-9E11-4CB2-9B71-0E5AF904ADB1}" presName="linNode" presStyleCnt="0"/>
      <dgm:spPr/>
    </dgm:pt>
    <dgm:pt modelId="{E24C6B5B-1FAD-5643-9683-09DA593470DB}" type="pres">
      <dgm:prSet presAssocID="{8347618B-9E11-4CB2-9B71-0E5AF904ADB1}" presName="parentText" presStyleLbl="node1" presStyleIdx="0" presStyleCnt="3">
        <dgm:presLayoutVars>
          <dgm:chMax val="1"/>
          <dgm:bulletEnabled val="1"/>
        </dgm:presLayoutVars>
      </dgm:prSet>
      <dgm:spPr/>
    </dgm:pt>
    <dgm:pt modelId="{6919E094-D738-0A4C-AE13-A0D06853DEAC}" type="pres">
      <dgm:prSet presAssocID="{8347618B-9E11-4CB2-9B71-0E5AF904ADB1}" presName="descendantText" presStyleLbl="alignAccFollowNode1" presStyleIdx="0" presStyleCnt="3">
        <dgm:presLayoutVars>
          <dgm:bulletEnabled val="1"/>
        </dgm:presLayoutVars>
      </dgm:prSet>
      <dgm:spPr/>
    </dgm:pt>
    <dgm:pt modelId="{2F86E81B-19BB-8F41-A826-C2A4A7FF6FA3}" type="pres">
      <dgm:prSet presAssocID="{3EEDCF97-D2FC-4F67-B7C6-7F22993A1361}" presName="sp" presStyleCnt="0"/>
      <dgm:spPr/>
    </dgm:pt>
    <dgm:pt modelId="{645C5F97-EA0A-0542-AB2E-FBFDB7905D83}" type="pres">
      <dgm:prSet presAssocID="{BCAAFBC5-D243-4EE9-841B-B2A562F5D0C1}" presName="linNode" presStyleCnt="0"/>
      <dgm:spPr/>
    </dgm:pt>
    <dgm:pt modelId="{4084FEA3-9F8C-084D-8F55-46EB67C18BD8}" type="pres">
      <dgm:prSet presAssocID="{BCAAFBC5-D243-4EE9-841B-B2A562F5D0C1}" presName="parentText" presStyleLbl="node1" presStyleIdx="1" presStyleCnt="3">
        <dgm:presLayoutVars>
          <dgm:chMax val="1"/>
          <dgm:bulletEnabled val="1"/>
        </dgm:presLayoutVars>
      </dgm:prSet>
      <dgm:spPr/>
    </dgm:pt>
    <dgm:pt modelId="{3C465DAA-3437-E948-814C-7E538BFE9B98}" type="pres">
      <dgm:prSet presAssocID="{BCAAFBC5-D243-4EE9-841B-B2A562F5D0C1}" presName="descendantText" presStyleLbl="alignAccFollowNode1" presStyleIdx="1" presStyleCnt="3">
        <dgm:presLayoutVars>
          <dgm:bulletEnabled val="1"/>
        </dgm:presLayoutVars>
      </dgm:prSet>
      <dgm:spPr/>
    </dgm:pt>
    <dgm:pt modelId="{8F7064D1-B5B0-3D4C-8262-21206227F7F1}" type="pres">
      <dgm:prSet presAssocID="{72D3F77D-8F11-415A-9DB7-F289E262EBC4}" presName="sp" presStyleCnt="0"/>
      <dgm:spPr/>
    </dgm:pt>
    <dgm:pt modelId="{9CA345CD-CF9B-E44B-9225-C2E70AFA12F3}" type="pres">
      <dgm:prSet presAssocID="{71D7679D-8160-DB41-A35E-52FDE5EECD18}" presName="linNode" presStyleCnt="0"/>
      <dgm:spPr/>
    </dgm:pt>
    <dgm:pt modelId="{CEFE4C81-5D5F-9B4F-9386-1D16AABAEC11}" type="pres">
      <dgm:prSet presAssocID="{71D7679D-8160-DB41-A35E-52FDE5EECD18}" presName="parentText" presStyleLbl="node1" presStyleIdx="2" presStyleCnt="3">
        <dgm:presLayoutVars>
          <dgm:chMax val="1"/>
          <dgm:bulletEnabled val="1"/>
        </dgm:presLayoutVars>
      </dgm:prSet>
      <dgm:spPr/>
    </dgm:pt>
    <dgm:pt modelId="{A84AD6B3-4333-0949-92D0-8796B826E243}" type="pres">
      <dgm:prSet presAssocID="{71D7679D-8160-DB41-A35E-52FDE5EECD18}" presName="descendantText" presStyleLbl="alignAccFollowNode1" presStyleIdx="2" presStyleCnt="3">
        <dgm:presLayoutVars>
          <dgm:bulletEnabled val="1"/>
        </dgm:presLayoutVars>
      </dgm:prSet>
      <dgm:spPr/>
    </dgm:pt>
  </dgm:ptLst>
  <dgm:cxnLst>
    <dgm:cxn modelId="{9975220D-5A19-AA4F-AA2A-04688EBBEB1E}" type="presOf" srcId="{D4A1570F-10C5-41A3-9C4E-195BB3878E5A}" destId="{6919E094-D738-0A4C-AE13-A0D06853DEAC}" srcOrd="0" destOrd="0" presId="urn:microsoft.com/office/officeart/2005/8/layout/vList5"/>
    <dgm:cxn modelId="{21392A19-8DE1-714B-8F40-7E24008E85B0}" srcId="{D81F64D6-E45A-4653-B1A6-1969800A9AF6}" destId="{71D7679D-8160-DB41-A35E-52FDE5EECD18}" srcOrd="2" destOrd="0" parTransId="{C9FBEDB2-24C3-5445-9E10-F638371E5362}" sibTransId="{6944EDEB-FB38-0D48-B2EF-2C0AE37C884A}"/>
    <dgm:cxn modelId="{480BF321-2B92-724C-9310-32D45217A4F8}" type="presOf" srcId="{88175C93-2C72-4B42-9B20-5FD00EB45C3E}" destId="{3C465DAA-3437-E948-814C-7E538BFE9B98}" srcOrd="0" destOrd="0" presId="urn:microsoft.com/office/officeart/2005/8/layout/vList5"/>
    <dgm:cxn modelId="{0DF7CD54-EC55-4414-A8C8-4A3F0A06CFAC}" srcId="{D81F64D6-E45A-4653-B1A6-1969800A9AF6}" destId="{BCAAFBC5-D243-4EE9-841B-B2A562F5D0C1}" srcOrd="1" destOrd="0" parTransId="{6A28CDDA-D8CA-40BA-A89E-86121BF8BF6D}" sibTransId="{72D3F77D-8F11-415A-9DB7-F289E262EBC4}"/>
    <dgm:cxn modelId="{F12B295C-BFF7-B44A-B8DD-B9C11333D991}" srcId="{71D7679D-8160-DB41-A35E-52FDE5EECD18}" destId="{DD7A9CFB-26CD-1D42-A66C-9A8F83FA9A00}" srcOrd="0" destOrd="0" parTransId="{BFAA20FC-27EE-B842-911C-F85D16FFF147}" sibTransId="{223FE349-DD30-2040-ACD1-745A76CF5F1C}"/>
    <dgm:cxn modelId="{949E789B-1296-1E49-84AC-6FFAA164645B}" type="presOf" srcId="{D81F64D6-E45A-4653-B1A6-1969800A9AF6}" destId="{86D22828-ECBF-784D-BE88-B64B5E62B454}" srcOrd="0" destOrd="0" presId="urn:microsoft.com/office/officeart/2005/8/layout/vList5"/>
    <dgm:cxn modelId="{BE5015A4-DF6C-455F-9914-85E4E7709D52}" srcId="{BCAAFBC5-D243-4EE9-841B-B2A562F5D0C1}" destId="{88175C93-2C72-4B42-9B20-5FD00EB45C3E}" srcOrd="0" destOrd="0" parTransId="{56F91173-776D-4699-8BA2-2F8F4B19979A}" sibTransId="{9B71207E-7CB8-4058-9D65-0AD8594736B1}"/>
    <dgm:cxn modelId="{048C07B5-35C7-4523-89C1-10F25CDA22B1}" srcId="{8347618B-9E11-4CB2-9B71-0E5AF904ADB1}" destId="{D4A1570F-10C5-41A3-9C4E-195BB3878E5A}" srcOrd="0" destOrd="0" parTransId="{26E542B4-E50F-4D8E-9400-F627787D7CAE}" sibTransId="{2E93EFC8-8BA4-47F3-8829-8AF630EAD6CE}"/>
    <dgm:cxn modelId="{651BAFB6-5802-4728-8748-0BE2F1292E61}" srcId="{D81F64D6-E45A-4653-B1A6-1969800A9AF6}" destId="{8347618B-9E11-4CB2-9B71-0E5AF904ADB1}" srcOrd="0" destOrd="0" parTransId="{B9076BF8-A67A-491B-9F0E-EE1615E4F7D4}" sibTransId="{3EEDCF97-D2FC-4F67-B7C6-7F22993A1361}"/>
    <dgm:cxn modelId="{90F9A6C8-EEAC-0643-9EA4-0BDD403BB0C7}" type="presOf" srcId="{71D7679D-8160-DB41-A35E-52FDE5EECD18}" destId="{CEFE4C81-5D5F-9B4F-9386-1D16AABAEC11}" srcOrd="0" destOrd="0" presId="urn:microsoft.com/office/officeart/2005/8/layout/vList5"/>
    <dgm:cxn modelId="{3EEAF8E5-45A7-3A42-AECC-0E0AE3335080}" type="presOf" srcId="{BCAAFBC5-D243-4EE9-841B-B2A562F5D0C1}" destId="{4084FEA3-9F8C-084D-8F55-46EB67C18BD8}" srcOrd="0" destOrd="0" presId="urn:microsoft.com/office/officeart/2005/8/layout/vList5"/>
    <dgm:cxn modelId="{5E0683F1-E8DB-9F44-8FA5-C8F16550F3AD}" type="presOf" srcId="{DD7A9CFB-26CD-1D42-A66C-9A8F83FA9A00}" destId="{A84AD6B3-4333-0949-92D0-8796B826E243}" srcOrd="0" destOrd="0" presId="urn:microsoft.com/office/officeart/2005/8/layout/vList5"/>
    <dgm:cxn modelId="{554D37F5-70BE-FB48-9921-B64980671B7E}" type="presOf" srcId="{8347618B-9E11-4CB2-9B71-0E5AF904ADB1}" destId="{E24C6B5B-1FAD-5643-9683-09DA593470DB}" srcOrd="0" destOrd="0" presId="urn:microsoft.com/office/officeart/2005/8/layout/vList5"/>
    <dgm:cxn modelId="{3CB62FCA-5A77-5445-86E4-C4794F05C271}" type="presParOf" srcId="{86D22828-ECBF-784D-BE88-B64B5E62B454}" destId="{CF2937E0-D50E-B747-AA26-36A0859E67CB}" srcOrd="0" destOrd="0" presId="urn:microsoft.com/office/officeart/2005/8/layout/vList5"/>
    <dgm:cxn modelId="{B7537111-D5C2-C148-B3D7-F77769DA3C81}" type="presParOf" srcId="{CF2937E0-D50E-B747-AA26-36A0859E67CB}" destId="{E24C6B5B-1FAD-5643-9683-09DA593470DB}" srcOrd="0" destOrd="0" presId="urn:microsoft.com/office/officeart/2005/8/layout/vList5"/>
    <dgm:cxn modelId="{AFFDAB51-C6D7-DD4C-861B-74277682B0DD}" type="presParOf" srcId="{CF2937E0-D50E-B747-AA26-36A0859E67CB}" destId="{6919E094-D738-0A4C-AE13-A0D06853DEAC}" srcOrd="1" destOrd="0" presId="urn:microsoft.com/office/officeart/2005/8/layout/vList5"/>
    <dgm:cxn modelId="{B60AC546-5CC6-6442-9103-F6BB9C9106F5}" type="presParOf" srcId="{86D22828-ECBF-784D-BE88-B64B5E62B454}" destId="{2F86E81B-19BB-8F41-A826-C2A4A7FF6FA3}" srcOrd="1" destOrd="0" presId="urn:microsoft.com/office/officeart/2005/8/layout/vList5"/>
    <dgm:cxn modelId="{CCDB4019-EDC5-044E-9755-4E870F9983C6}" type="presParOf" srcId="{86D22828-ECBF-784D-BE88-B64B5E62B454}" destId="{645C5F97-EA0A-0542-AB2E-FBFDB7905D83}" srcOrd="2" destOrd="0" presId="urn:microsoft.com/office/officeart/2005/8/layout/vList5"/>
    <dgm:cxn modelId="{18D92151-4FB9-E34B-9409-B8EB8EB688AD}" type="presParOf" srcId="{645C5F97-EA0A-0542-AB2E-FBFDB7905D83}" destId="{4084FEA3-9F8C-084D-8F55-46EB67C18BD8}" srcOrd="0" destOrd="0" presId="urn:microsoft.com/office/officeart/2005/8/layout/vList5"/>
    <dgm:cxn modelId="{5A69025D-897E-C940-9289-A4F5A4EAA206}" type="presParOf" srcId="{645C5F97-EA0A-0542-AB2E-FBFDB7905D83}" destId="{3C465DAA-3437-E948-814C-7E538BFE9B98}" srcOrd="1" destOrd="0" presId="urn:microsoft.com/office/officeart/2005/8/layout/vList5"/>
    <dgm:cxn modelId="{3AB2DA90-012C-0240-9B02-0CC8857A3885}" type="presParOf" srcId="{86D22828-ECBF-784D-BE88-B64B5E62B454}" destId="{8F7064D1-B5B0-3D4C-8262-21206227F7F1}" srcOrd="3" destOrd="0" presId="urn:microsoft.com/office/officeart/2005/8/layout/vList5"/>
    <dgm:cxn modelId="{95F85E9F-415A-2743-B2A7-3C25E6781CAF}" type="presParOf" srcId="{86D22828-ECBF-784D-BE88-B64B5E62B454}" destId="{9CA345CD-CF9B-E44B-9225-C2E70AFA12F3}" srcOrd="4" destOrd="0" presId="urn:microsoft.com/office/officeart/2005/8/layout/vList5"/>
    <dgm:cxn modelId="{56CB7112-9B4D-AD40-9680-E5ED416D6B67}" type="presParOf" srcId="{9CA345CD-CF9B-E44B-9225-C2E70AFA12F3}" destId="{CEFE4C81-5D5F-9B4F-9386-1D16AABAEC11}" srcOrd="0" destOrd="0" presId="urn:microsoft.com/office/officeart/2005/8/layout/vList5"/>
    <dgm:cxn modelId="{2C4135D1-9B5F-994C-8B4D-790D12D02FBE}" type="presParOf" srcId="{9CA345CD-CF9B-E44B-9225-C2E70AFA12F3}" destId="{A84AD6B3-4333-0949-92D0-8796B826E243}"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3ECBF12-40DA-9543-88B6-73BCC472DA00}" type="doc">
      <dgm:prSet loTypeId="urn:microsoft.com/office/officeart/2005/8/layout/gear1" loCatId="" qsTypeId="urn:microsoft.com/office/officeart/2005/8/quickstyle/simple1" qsCatId="simple" csTypeId="urn:microsoft.com/office/officeart/2005/8/colors/accent1_2" csCatId="accent1" phldr="1"/>
      <dgm:spPr/>
    </dgm:pt>
    <dgm:pt modelId="{D07430FD-2967-A542-99D1-BBCCAEF295D3}">
      <dgm:prSet phldrT="[Text]" custT="1"/>
      <dgm:spPr/>
      <dgm:t>
        <a:bodyPr/>
        <a:lstStyle/>
        <a:p>
          <a:r>
            <a:rPr lang="en-US" sz="2000" dirty="0"/>
            <a:t>Syringe Service Program</a:t>
          </a:r>
        </a:p>
      </dgm:t>
    </dgm:pt>
    <dgm:pt modelId="{FE3472C5-62CB-6E42-A3AF-A22DFBB0F6DE}" type="parTrans" cxnId="{C2D63313-D178-5546-86BD-921D734E0852}">
      <dgm:prSet/>
      <dgm:spPr/>
      <dgm:t>
        <a:bodyPr/>
        <a:lstStyle/>
        <a:p>
          <a:endParaRPr lang="en-US"/>
        </a:p>
      </dgm:t>
    </dgm:pt>
    <dgm:pt modelId="{FBDFCAD1-75CD-1543-B93B-27EE01ED3F3A}" type="sibTrans" cxnId="{C2D63313-D178-5546-86BD-921D734E0852}">
      <dgm:prSet/>
      <dgm:spPr/>
      <dgm:t>
        <a:bodyPr/>
        <a:lstStyle/>
        <a:p>
          <a:endParaRPr lang="en-US"/>
        </a:p>
      </dgm:t>
    </dgm:pt>
    <dgm:pt modelId="{9E543C4B-E726-904A-9087-B1EDDC5AEF28}">
      <dgm:prSet phldrT="[Text]" custT="1"/>
      <dgm:spPr/>
      <dgm:t>
        <a:bodyPr/>
        <a:lstStyle/>
        <a:p>
          <a:r>
            <a:rPr lang="en-US" sz="1400" dirty="0"/>
            <a:t>Homeless Shelter/Peer Recovery</a:t>
          </a:r>
        </a:p>
      </dgm:t>
    </dgm:pt>
    <dgm:pt modelId="{06A83BEC-0368-8948-B2EB-6A6E0066ABB1}" type="parTrans" cxnId="{AC55ED05-49AB-634D-8207-B30FFD6D1A64}">
      <dgm:prSet/>
      <dgm:spPr/>
      <dgm:t>
        <a:bodyPr/>
        <a:lstStyle/>
        <a:p>
          <a:endParaRPr lang="en-US"/>
        </a:p>
      </dgm:t>
    </dgm:pt>
    <dgm:pt modelId="{129D3186-A862-1F4E-9D81-1CCDB640718A}" type="sibTrans" cxnId="{AC55ED05-49AB-634D-8207-B30FFD6D1A64}">
      <dgm:prSet/>
      <dgm:spPr/>
      <dgm:t>
        <a:bodyPr/>
        <a:lstStyle/>
        <a:p>
          <a:endParaRPr lang="en-US"/>
        </a:p>
      </dgm:t>
    </dgm:pt>
    <dgm:pt modelId="{C294971B-EBDC-9146-A6BE-F8D2ADEEB84C}">
      <dgm:prSet phldrT="[Text]" custT="1"/>
      <dgm:spPr/>
      <dgm:t>
        <a:bodyPr/>
        <a:lstStyle/>
        <a:p>
          <a:r>
            <a:rPr lang="en-US" sz="1800" b="1" dirty="0"/>
            <a:t>Jail</a:t>
          </a:r>
        </a:p>
      </dgm:t>
    </dgm:pt>
    <dgm:pt modelId="{FAF76F35-3E83-B041-AFCF-A4C6BE30C1C4}" type="parTrans" cxnId="{65224932-6D2F-2944-8932-932C7440B3F6}">
      <dgm:prSet/>
      <dgm:spPr/>
      <dgm:t>
        <a:bodyPr/>
        <a:lstStyle/>
        <a:p>
          <a:endParaRPr lang="en-US"/>
        </a:p>
      </dgm:t>
    </dgm:pt>
    <dgm:pt modelId="{8C913E38-DF04-DB4A-87A3-45B7865A264A}" type="sibTrans" cxnId="{65224932-6D2F-2944-8932-932C7440B3F6}">
      <dgm:prSet/>
      <dgm:spPr/>
      <dgm:t>
        <a:bodyPr/>
        <a:lstStyle/>
        <a:p>
          <a:endParaRPr lang="en-US"/>
        </a:p>
      </dgm:t>
    </dgm:pt>
    <dgm:pt modelId="{D54F7005-7AD8-FA45-BA2B-30F5B748E120}">
      <dgm:prSet/>
      <dgm:spPr/>
      <dgm:t>
        <a:bodyPr/>
        <a:lstStyle/>
        <a:p>
          <a:endParaRPr lang="en-US" dirty="0"/>
        </a:p>
      </dgm:t>
    </dgm:pt>
    <dgm:pt modelId="{C2381013-A677-014B-8EE4-DF729D8B237D}" type="parTrans" cxnId="{DA1ADF0D-30BE-A042-A559-54BCC55D8661}">
      <dgm:prSet/>
      <dgm:spPr/>
      <dgm:t>
        <a:bodyPr/>
        <a:lstStyle/>
        <a:p>
          <a:endParaRPr lang="en-US"/>
        </a:p>
      </dgm:t>
    </dgm:pt>
    <dgm:pt modelId="{8309115F-7237-FE42-A7FE-289D41762CA1}" type="sibTrans" cxnId="{DA1ADF0D-30BE-A042-A559-54BCC55D8661}">
      <dgm:prSet/>
      <dgm:spPr/>
      <dgm:t>
        <a:bodyPr/>
        <a:lstStyle/>
        <a:p>
          <a:endParaRPr lang="en-US"/>
        </a:p>
      </dgm:t>
    </dgm:pt>
    <dgm:pt modelId="{D6BCC8EC-EA97-3146-90E0-5BE95B606FF1}">
      <dgm:prSet phldrT="[Text]" custT="1"/>
      <dgm:spPr/>
    </dgm:pt>
    <dgm:pt modelId="{6673A2E4-4B55-0E4D-8439-DBEE43422C20}" type="parTrans" cxnId="{FB163007-3DFC-8447-9588-AA395BF84963}">
      <dgm:prSet/>
      <dgm:spPr/>
    </dgm:pt>
    <dgm:pt modelId="{168FBF5A-FD69-3F42-B724-57EB547AFF70}" type="sibTrans" cxnId="{FB163007-3DFC-8447-9588-AA395BF84963}">
      <dgm:prSet/>
      <dgm:spPr/>
    </dgm:pt>
    <dgm:pt modelId="{CF824C5A-C5C6-0849-A798-0C30700CF9F6}">
      <dgm:prSet phldrT="[Text]" custT="1"/>
      <dgm:spPr/>
      <dgm:t>
        <a:bodyPr/>
        <a:lstStyle/>
        <a:p>
          <a:endParaRPr lang="en-US" sz="1800" b="1" dirty="0"/>
        </a:p>
      </dgm:t>
    </dgm:pt>
    <dgm:pt modelId="{5DF39E31-178C-2C4A-8CC1-FF12F78A7223}" type="parTrans" cxnId="{E09B971A-41E2-C54F-9876-CBCF2CE65093}">
      <dgm:prSet/>
      <dgm:spPr/>
    </dgm:pt>
    <dgm:pt modelId="{BE20393E-8058-0A4F-9223-7D75B61442B8}" type="sibTrans" cxnId="{E09B971A-41E2-C54F-9876-CBCF2CE65093}">
      <dgm:prSet/>
      <dgm:spPr/>
    </dgm:pt>
    <dgm:pt modelId="{72FA6030-2B0F-5140-8B40-26A21CED9B22}" type="pres">
      <dgm:prSet presAssocID="{E3ECBF12-40DA-9543-88B6-73BCC472DA00}" presName="composite" presStyleCnt="0">
        <dgm:presLayoutVars>
          <dgm:chMax val="3"/>
          <dgm:animLvl val="lvl"/>
          <dgm:resizeHandles val="exact"/>
        </dgm:presLayoutVars>
      </dgm:prSet>
      <dgm:spPr/>
    </dgm:pt>
    <dgm:pt modelId="{71268DE1-BA72-BE4B-9228-ABE2F07A8F5A}" type="pres">
      <dgm:prSet presAssocID="{D07430FD-2967-A542-99D1-BBCCAEF295D3}" presName="gear1" presStyleLbl="node1" presStyleIdx="0" presStyleCnt="3">
        <dgm:presLayoutVars>
          <dgm:chMax val="1"/>
          <dgm:bulletEnabled val="1"/>
        </dgm:presLayoutVars>
      </dgm:prSet>
      <dgm:spPr/>
    </dgm:pt>
    <dgm:pt modelId="{28C2C270-1FD3-BB4C-BF89-5652A4B9C5C5}" type="pres">
      <dgm:prSet presAssocID="{D07430FD-2967-A542-99D1-BBCCAEF295D3}" presName="gear1srcNode" presStyleLbl="node1" presStyleIdx="0" presStyleCnt="3"/>
      <dgm:spPr/>
    </dgm:pt>
    <dgm:pt modelId="{66595A53-03C4-7342-94FC-94B919147989}" type="pres">
      <dgm:prSet presAssocID="{D07430FD-2967-A542-99D1-BBCCAEF295D3}" presName="gear1dstNode" presStyleLbl="node1" presStyleIdx="0" presStyleCnt="3"/>
      <dgm:spPr/>
    </dgm:pt>
    <dgm:pt modelId="{18897B29-EC16-7B4B-B6B0-F6550EFF58AF}" type="pres">
      <dgm:prSet presAssocID="{9E543C4B-E726-904A-9087-B1EDDC5AEF28}" presName="gear2" presStyleLbl="node1" presStyleIdx="1" presStyleCnt="3" custScaleX="125401" custScaleY="130267">
        <dgm:presLayoutVars>
          <dgm:chMax val="1"/>
          <dgm:bulletEnabled val="1"/>
        </dgm:presLayoutVars>
      </dgm:prSet>
      <dgm:spPr/>
    </dgm:pt>
    <dgm:pt modelId="{18B1901C-04B2-6A43-BF69-2AB3F0C9C18B}" type="pres">
      <dgm:prSet presAssocID="{9E543C4B-E726-904A-9087-B1EDDC5AEF28}" presName="gear2srcNode" presStyleLbl="node1" presStyleIdx="1" presStyleCnt="3"/>
      <dgm:spPr/>
    </dgm:pt>
    <dgm:pt modelId="{0DED430A-0CA3-3541-B669-5433386E6ACF}" type="pres">
      <dgm:prSet presAssocID="{9E543C4B-E726-904A-9087-B1EDDC5AEF28}" presName="gear2dstNode" presStyleLbl="node1" presStyleIdx="1" presStyleCnt="3"/>
      <dgm:spPr/>
    </dgm:pt>
    <dgm:pt modelId="{8CE59134-F864-914C-96C0-ABD5B8C11C23}" type="pres">
      <dgm:prSet presAssocID="{C294971B-EBDC-9146-A6BE-F8D2ADEEB84C}" presName="gear3" presStyleLbl="node1" presStyleIdx="2" presStyleCnt="3"/>
      <dgm:spPr/>
    </dgm:pt>
    <dgm:pt modelId="{769533C8-70E2-6D47-9D07-44A2EDCD889A}" type="pres">
      <dgm:prSet presAssocID="{C294971B-EBDC-9146-A6BE-F8D2ADEEB84C}" presName="gear3tx" presStyleLbl="node1" presStyleIdx="2" presStyleCnt="3">
        <dgm:presLayoutVars>
          <dgm:chMax val="1"/>
          <dgm:bulletEnabled val="1"/>
        </dgm:presLayoutVars>
      </dgm:prSet>
      <dgm:spPr/>
    </dgm:pt>
    <dgm:pt modelId="{2AB187E2-3B54-E047-A394-996857A0C67F}" type="pres">
      <dgm:prSet presAssocID="{C294971B-EBDC-9146-A6BE-F8D2ADEEB84C}" presName="gear3srcNode" presStyleLbl="node1" presStyleIdx="2" presStyleCnt="3"/>
      <dgm:spPr/>
    </dgm:pt>
    <dgm:pt modelId="{3DB0D3AD-A094-A146-8AEE-C0C5F6B1E6DB}" type="pres">
      <dgm:prSet presAssocID="{C294971B-EBDC-9146-A6BE-F8D2ADEEB84C}" presName="gear3dstNode" presStyleLbl="node1" presStyleIdx="2" presStyleCnt="3"/>
      <dgm:spPr/>
    </dgm:pt>
    <dgm:pt modelId="{A1916233-9000-DB4E-94C1-D6C13D367E10}" type="pres">
      <dgm:prSet presAssocID="{FBDFCAD1-75CD-1543-B93B-27EE01ED3F3A}" presName="connector1" presStyleLbl="sibTrans2D1" presStyleIdx="0" presStyleCnt="3"/>
      <dgm:spPr/>
    </dgm:pt>
    <dgm:pt modelId="{0AB35A82-91F5-5B46-B85C-30D0378B18EA}" type="pres">
      <dgm:prSet presAssocID="{129D3186-A862-1F4E-9D81-1CCDB640718A}" presName="connector2" presStyleLbl="sibTrans2D1" presStyleIdx="1" presStyleCnt="3"/>
      <dgm:spPr/>
    </dgm:pt>
    <dgm:pt modelId="{A8DB4232-DED5-484A-9E31-DCB9DB0A1719}" type="pres">
      <dgm:prSet presAssocID="{8C913E38-DF04-DB4A-87A3-45B7865A264A}" presName="connector3" presStyleLbl="sibTrans2D1" presStyleIdx="2" presStyleCnt="3"/>
      <dgm:spPr/>
    </dgm:pt>
  </dgm:ptLst>
  <dgm:cxnLst>
    <dgm:cxn modelId="{AC55ED05-49AB-634D-8207-B30FFD6D1A64}" srcId="{E3ECBF12-40DA-9543-88B6-73BCC472DA00}" destId="{9E543C4B-E726-904A-9087-B1EDDC5AEF28}" srcOrd="1" destOrd="0" parTransId="{06A83BEC-0368-8948-B2EB-6A6E0066ABB1}" sibTransId="{129D3186-A862-1F4E-9D81-1CCDB640718A}"/>
    <dgm:cxn modelId="{FB163007-3DFC-8447-9588-AA395BF84963}" srcId="{E3ECBF12-40DA-9543-88B6-73BCC472DA00}" destId="{D6BCC8EC-EA97-3146-90E0-5BE95B606FF1}" srcOrd="3" destOrd="0" parTransId="{6673A2E4-4B55-0E4D-8439-DBEE43422C20}" sibTransId="{168FBF5A-FD69-3F42-B724-57EB547AFF70}"/>
    <dgm:cxn modelId="{DA1ADF0D-30BE-A042-A559-54BCC55D8661}" srcId="{E3ECBF12-40DA-9543-88B6-73BCC472DA00}" destId="{D54F7005-7AD8-FA45-BA2B-30F5B748E120}" srcOrd="5" destOrd="0" parTransId="{C2381013-A677-014B-8EE4-DF729D8B237D}" sibTransId="{8309115F-7237-FE42-A7FE-289D41762CA1}"/>
    <dgm:cxn modelId="{C2D63313-D178-5546-86BD-921D734E0852}" srcId="{E3ECBF12-40DA-9543-88B6-73BCC472DA00}" destId="{D07430FD-2967-A542-99D1-BBCCAEF295D3}" srcOrd="0" destOrd="0" parTransId="{FE3472C5-62CB-6E42-A3AF-A22DFBB0F6DE}" sibTransId="{FBDFCAD1-75CD-1543-B93B-27EE01ED3F3A}"/>
    <dgm:cxn modelId="{E09B971A-41E2-C54F-9876-CBCF2CE65093}" srcId="{E3ECBF12-40DA-9543-88B6-73BCC472DA00}" destId="{CF824C5A-C5C6-0849-A798-0C30700CF9F6}" srcOrd="4" destOrd="0" parTransId="{5DF39E31-178C-2C4A-8CC1-FF12F78A7223}" sibTransId="{BE20393E-8058-0A4F-9223-7D75B61442B8}"/>
    <dgm:cxn modelId="{87883125-1DEC-1346-911E-AF61B83059E0}" type="presOf" srcId="{C294971B-EBDC-9146-A6BE-F8D2ADEEB84C}" destId="{769533C8-70E2-6D47-9D07-44A2EDCD889A}" srcOrd="1" destOrd="0" presId="urn:microsoft.com/office/officeart/2005/8/layout/gear1"/>
    <dgm:cxn modelId="{65224932-6D2F-2944-8932-932C7440B3F6}" srcId="{E3ECBF12-40DA-9543-88B6-73BCC472DA00}" destId="{C294971B-EBDC-9146-A6BE-F8D2ADEEB84C}" srcOrd="2" destOrd="0" parTransId="{FAF76F35-3E83-B041-AFCF-A4C6BE30C1C4}" sibTransId="{8C913E38-DF04-DB4A-87A3-45B7865A264A}"/>
    <dgm:cxn modelId="{7A5E0A37-A173-3F40-AF5A-A9C395F81782}" type="presOf" srcId="{D07430FD-2967-A542-99D1-BBCCAEF295D3}" destId="{71268DE1-BA72-BE4B-9228-ABE2F07A8F5A}" srcOrd="0" destOrd="0" presId="urn:microsoft.com/office/officeart/2005/8/layout/gear1"/>
    <dgm:cxn modelId="{3963BF45-8C0B-8644-B750-589914E1F7B5}" type="presOf" srcId="{FBDFCAD1-75CD-1543-B93B-27EE01ED3F3A}" destId="{A1916233-9000-DB4E-94C1-D6C13D367E10}" srcOrd="0" destOrd="0" presId="urn:microsoft.com/office/officeart/2005/8/layout/gear1"/>
    <dgm:cxn modelId="{311E904A-1D83-EE4D-BA7D-064DEC0C19A4}" type="presOf" srcId="{8C913E38-DF04-DB4A-87A3-45B7865A264A}" destId="{A8DB4232-DED5-484A-9E31-DCB9DB0A1719}" srcOrd="0" destOrd="0" presId="urn:microsoft.com/office/officeart/2005/8/layout/gear1"/>
    <dgm:cxn modelId="{4F3F0254-0E96-214E-9D97-91AD8B1C7C8A}" type="presOf" srcId="{129D3186-A862-1F4E-9D81-1CCDB640718A}" destId="{0AB35A82-91F5-5B46-B85C-30D0378B18EA}" srcOrd="0" destOrd="0" presId="urn:microsoft.com/office/officeart/2005/8/layout/gear1"/>
    <dgm:cxn modelId="{0DC35755-9511-9241-82DD-5325ACECA63F}" type="presOf" srcId="{C294971B-EBDC-9146-A6BE-F8D2ADEEB84C}" destId="{3DB0D3AD-A094-A146-8AEE-C0C5F6B1E6DB}" srcOrd="3" destOrd="0" presId="urn:microsoft.com/office/officeart/2005/8/layout/gear1"/>
    <dgm:cxn modelId="{04518A61-F138-944F-8BC9-CE3217CA63A1}" type="presOf" srcId="{9E543C4B-E726-904A-9087-B1EDDC5AEF28}" destId="{18897B29-EC16-7B4B-B6B0-F6550EFF58AF}" srcOrd="0" destOrd="0" presId="urn:microsoft.com/office/officeart/2005/8/layout/gear1"/>
    <dgm:cxn modelId="{95138E95-E4BC-9B4D-B861-B91DCE555EB5}" type="presOf" srcId="{9E543C4B-E726-904A-9087-B1EDDC5AEF28}" destId="{0DED430A-0CA3-3541-B669-5433386E6ACF}" srcOrd="2" destOrd="0" presId="urn:microsoft.com/office/officeart/2005/8/layout/gear1"/>
    <dgm:cxn modelId="{153F4A99-311B-7F42-A545-A7EBB042BABD}" type="presOf" srcId="{E3ECBF12-40DA-9543-88B6-73BCC472DA00}" destId="{72FA6030-2B0F-5140-8B40-26A21CED9B22}" srcOrd="0" destOrd="0" presId="urn:microsoft.com/office/officeart/2005/8/layout/gear1"/>
    <dgm:cxn modelId="{91E972A5-639E-044A-A7A5-D6BEEE82953C}" type="presOf" srcId="{D07430FD-2967-A542-99D1-BBCCAEF295D3}" destId="{28C2C270-1FD3-BB4C-BF89-5652A4B9C5C5}" srcOrd="1" destOrd="0" presId="urn:microsoft.com/office/officeart/2005/8/layout/gear1"/>
    <dgm:cxn modelId="{28552FB0-F661-3243-8094-1EB43926A8E4}" type="presOf" srcId="{C294971B-EBDC-9146-A6BE-F8D2ADEEB84C}" destId="{8CE59134-F864-914C-96C0-ABD5B8C11C23}" srcOrd="0" destOrd="0" presId="urn:microsoft.com/office/officeart/2005/8/layout/gear1"/>
    <dgm:cxn modelId="{58FC4AB1-6AA2-8D4F-88F2-A949A88F82B6}" type="presOf" srcId="{D07430FD-2967-A542-99D1-BBCCAEF295D3}" destId="{66595A53-03C4-7342-94FC-94B919147989}" srcOrd="2" destOrd="0" presId="urn:microsoft.com/office/officeart/2005/8/layout/gear1"/>
    <dgm:cxn modelId="{D17782C7-F812-7D42-87B2-FCA13961F054}" type="presOf" srcId="{C294971B-EBDC-9146-A6BE-F8D2ADEEB84C}" destId="{2AB187E2-3B54-E047-A394-996857A0C67F}" srcOrd="2" destOrd="0" presId="urn:microsoft.com/office/officeart/2005/8/layout/gear1"/>
    <dgm:cxn modelId="{15AF7FF4-86F8-FE4A-959B-755AF735898E}" type="presOf" srcId="{9E543C4B-E726-904A-9087-B1EDDC5AEF28}" destId="{18B1901C-04B2-6A43-BF69-2AB3F0C9C18B}" srcOrd="1" destOrd="0" presId="urn:microsoft.com/office/officeart/2005/8/layout/gear1"/>
    <dgm:cxn modelId="{477AAC81-E183-6A47-BEF1-9D1A2291462B}" type="presParOf" srcId="{72FA6030-2B0F-5140-8B40-26A21CED9B22}" destId="{71268DE1-BA72-BE4B-9228-ABE2F07A8F5A}" srcOrd="0" destOrd="0" presId="urn:microsoft.com/office/officeart/2005/8/layout/gear1"/>
    <dgm:cxn modelId="{C767E33C-DFB3-4543-9EF8-9EB29E0744B0}" type="presParOf" srcId="{72FA6030-2B0F-5140-8B40-26A21CED9B22}" destId="{28C2C270-1FD3-BB4C-BF89-5652A4B9C5C5}" srcOrd="1" destOrd="0" presId="urn:microsoft.com/office/officeart/2005/8/layout/gear1"/>
    <dgm:cxn modelId="{F1B562EC-3A1A-BB45-9B8D-CF9B6B45ECA6}" type="presParOf" srcId="{72FA6030-2B0F-5140-8B40-26A21CED9B22}" destId="{66595A53-03C4-7342-94FC-94B919147989}" srcOrd="2" destOrd="0" presId="urn:microsoft.com/office/officeart/2005/8/layout/gear1"/>
    <dgm:cxn modelId="{A840DCA5-6272-9849-824B-CDC297D8E083}" type="presParOf" srcId="{72FA6030-2B0F-5140-8B40-26A21CED9B22}" destId="{18897B29-EC16-7B4B-B6B0-F6550EFF58AF}" srcOrd="3" destOrd="0" presId="urn:microsoft.com/office/officeart/2005/8/layout/gear1"/>
    <dgm:cxn modelId="{1248FAC1-3B42-254F-8411-4ADB5D644582}" type="presParOf" srcId="{72FA6030-2B0F-5140-8B40-26A21CED9B22}" destId="{18B1901C-04B2-6A43-BF69-2AB3F0C9C18B}" srcOrd="4" destOrd="0" presId="urn:microsoft.com/office/officeart/2005/8/layout/gear1"/>
    <dgm:cxn modelId="{C3935B9C-B9EC-E944-B247-67F1FC1239F4}" type="presParOf" srcId="{72FA6030-2B0F-5140-8B40-26A21CED9B22}" destId="{0DED430A-0CA3-3541-B669-5433386E6ACF}" srcOrd="5" destOrd="0" presId="urn:microsoft.com/office/officeart/2005/8/layout/gear1"/>
    <dgm:cxn modelId="{726493D2-C72F-4F45-A3BE-2ED48AC2A3A0}" type="presParOf" srcId="{72FA6030-2B0F-5140-8B40-26A21CED9B22}" destId="{8CE59134-F864-914C-96C0-ABD5B8C11C23}" srcOrd="6" destOrd="0" presId="urn:microsoft.com/office/officeart/2005/8/layout/gear1"/>
    <dgm:cxn modelId="{63C411CF-C99A-FD4A-AC25-97C8F6822FB2}" type="presParOf" srcId="{72FA6030-2B0F-5140-8B40-26A21CED9B22}" destId="{769533C8-70E2-6D47-9D07-44A2EDCD889A}" srcOrd="7" destOrd="0" presId="urn:microsoft.com/office/officeart/2005/8/layout/gear1"/>
    <dgm:cxn modelId="{D9C44272-28BD-D84D-9F96-E0A71BFF25DC}" type="presParOf" srcId="{72FA6030-2B0F-5140-8B40-26A21CED9B22}" destId="{2AB187E2-3B54-E047-A394-996857A0C67F}" srcOrd="8" destOrd="0" presId="urn:microsoft.com/office/officeart/2005/8/layout/gear1"/>
    <dgm:cxn modelId="{0BAA9482-1256-0D45-B174-4FE2AD70F5B5}" type="presParOf" srcId="{72FA6030-2B0F-5140-8B40-26A21CED9B22}" destId="{3DB0D3AD-A094-A146-8AEE-C0C5F6B1E6DB}" srcOrd="9" destOrd="0" presId="urn:microsoft.com/office/officeart/2005/8/layout/gear1"/>
    <dgm:cxn modelId="{CCFB6AB5-E06F-CC44-8AF6-8DBC6AA62E9E}" type="presParOf" srcId="{72FA6030-2B0F-5140-8B40-26A21CED9B22}" destId="{A1916233-9000-DB4E-94C1-D6C13D367E10}" srcOrd="10" destOrd="0" presId="urn:microsoft.com/office/officeart/2005/8/layout/gear1"/>
    <dgm:cxn modelId="{610F3427-1AF7-8C42-BBD5-9F409409CD52}" type="presParOf" srcId="{72FA6030-2B0F-5140-8B40-26A21CED9B22}" destId="{0AB35A82-91F5-5B46-B85C-30D0378B18EA}" srcOrd="11" destOrd="0" presId="urn:microsoft.com/office/officeart/2005/8/layout/gear1"/>
    <dgm:cxn modelId="{769ACA91-3245-6A4A-AD49-2A4A81A7E802}" type="presParOf" srcId="{72FA6030-2B0F-5140-8B40-26A21CED9B22}" destId="{A8DB4232-DED5-484A-9E31-DCB9DB0A1719}"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75FAFB1-67C0-41BE-8719-1AC2CA69BF6A}" type="doc">
      <dgm:prSet loTypeId="urn:microsoft.com/office/officeart/2005/8/layout/vList5" loCatId="list" qsTypeId="urn:microsoft.com/office/officeart/2005/8/quickstyle/simple3" qsCatId="simple" csTypeId="urn:microsoft.com/office/officeart/2005/8/colors/colorful1" csCatId="colorful" phldr="1"/>
      <dgm:spPr/>
      <dgm:t>
        <a:bodyPr/>
        <a:lstStyle/>
        <a:p>
          <a:endParaRPr lang="en-US"/>
        </a:p>
      </dgm:t>
    </dgm:pt>
    <dgm:pt modelId="{6F0F4284-9983-45BA-BAA8-A887892F320E}">
      <dgm:prSet custT="1"/>
      <dgm:spPr/>
      <dgm:t>
        <a:bodyPr/>
        <a:lstStyle/>
        <a:p>
          <a:r>
            <a:rPr lang="en-US" sz="2400" b="1" dirty="0"/>
            <a:t>Test  and treat patients where they are</a:t>
          </a:r>
        </a:p>
      </dgm:t>
    </dgm:pt>
    <dgm:pt modelId="{803AA13F-0510-4AD1-9DE3-37991BC8ECE0}" type="parTrans" cxnId="{DEFE0DE3-2BD0-4E0C-AF1C-D83C2E51CF91}">
      <dgm:prSet/>
      <dgm:spPr/>
      <dgm:t>
        <a:bodyPr/>
        <a:lstStyle/>
        <a:p>
          <a:endParaRPr lang="en-US"/>
        </a:p>
      </dgm:t>
    </dgm:pt>
    <dgm:pt modelId="{C99B8CDC-5133-42E2-B0BA-C2E5CAD09C0C}" type="sibTrans" cxnId="{DEFE0DE3-2BD0-4E0C-AF1C-D83C2E51CF91}">
      <dgm:prSet/>
      <dgm:spPr/>
      <dgm:t>
        <a:bodyPr/>
        <a:lstStyle/>
        <a:p>
          <a:endParaRPr lang="en-US"/>
        </a:p>
      </dgm:t>
    </dgm:pt>
    <dgm:pt modelId="{4AC8DA9A-4FBA-4A3D-BBF4-B296AD8ACED2}">
      <dgm:prSet custT="1"/>
      <dgm:spPr/>
      <dgm:t>
        <a:bodyPr/>
        <a:lstStyle/>
        <a:p>
          <a:r>
            <a:rPr lang="en-US" sz="1800" dirty="0"/>
            <a:t>SSPs, jails, prisons, MAT clinics, homeless shelters, etc.</a:t>
          </a:r>
        </a:p>
      </dgm:t>
    </dgm:pt>
    <dgm:pt modelId="{48A1453E-2DC0-4A24-878E-DEB20EB3D2E2}" type="parTrans" cxnId="{5CE248F6-5803-448A-8A25-B52FBAD54268}">
      <dgm:prSet/>
      <dgm:spPr/>
      <dgm:t>
        <a:bodyPr/>
        <a:lstStyle/>
        <a:p>
          <a:endParaRPr lang="en-US"/>
        </a:p>
      </dgm:t>
    </dgm:pt>
    <dgm:pt modelId="{AA45BE50-6220-48D8-A21E-B1C80D9D64AB}" type="sibTrans" cxnId="{5CE248F6-5803-448A-8A25-B52FBAD54268}">
      <dgm:prSet/>
      <dgm:spPr/>
      <dgm:t>
        <a:bodyPr/>
        <a:lstStyle/>
        <a:p>
          <a:endParaRPr lang="en-US"/>
        </a:p>
      </dgm:t>
    </dgm:pt>
    <dgm:pt modelId="{3AB1ABB6-93E8-4E3D-8FE1-032671D5BA6C}">
      <dgm:prSet custT="1"/>
      <dgm:spPr/>
      <dgm:t>
        <a:bodyPr/>
        <a:lstStyle/>
        <a:p>
          <a:r>
            <a:rPr lang="en-US" sz="1800" dirty="0"/>
            <a:t>HCV RNA POC</a:t>
          </a:r>
        </a:p>
      </dgm:t>
    </dgm:pt>
    <dgm:pt modelId="{A9F2BA8E-B2E2-4681-93BE-E1CF71D1C88F}" type="parTrans" cxnId="{BB5A09A4-4B4E-4ADB-91D3-DDE2F2197DDC}">
      <dgm:prSet/>
      <dgm:spPr/>
      <dgm:t>
        <a:bodyPr/>
        <a:lstStyle/>
        <a:p>
          <a:endParaRPr lang="en-US"/>
        </a:p>
      </dgm:t>
    </dgm:pt>
    <dgm:pt modelId="{38F910BC-961E-45A7-9040-1AA27B491B70}" type="sibTrans" cxnId="{BB5A09A4-4B4E-4ADB-91D3-DDE2F2197DDC}">
      <dgm:prSet/>
      <dgm:spPr/>
      <dgm:t>
        <a:bodyPr/>
        <a:lstStyle/>
        <a:p>
          <a:endParaRPr lang="en-US"/>
        </a:p>
      </dgm:t>
    </dgm:pt>
    <dgm:pt modelId="{CB52C223-175F-46FC-8A8B-9FAF3FEBE9E0}">
      <dgm:prSet custT="1"/>
      <dgm:spPr/>
      <dgm:t>
        <a:bodyPr/>
        <a:lstStyle/>
        <a:p>
          <a:r>
            <a:rPr lang="en-US" sz="2400" b="1" dirty="0"/>
            <a:t>Access to SSP and MAT</a:t>
          </a:r>
        </a:p>
      </dgm:t>
    </dgm:pt>
    <dgm:pt modelId="{399B1DF7-DD7E-455C-B2D8-8A83EC62B5FE}" type="parTrans" cxnId="{6EAE980A-C945-4DC9-8392-D48C9F9B6C6A}">
      <dgm:prSet/>
      <dgm:spPr/>
      <dgm:t>
        <a:bodyPr/>
        <a:lstStyle/>
        <a:p>
          <a:endParaRPr lang="en-US"/>
        </a:p>
      </dgm:t>
    </dgm:pt>
    <dgm:pt modelId="{D327EBE9-31CD-4002-AF69-28B20EC28B68}" type="sibTrans" cxnId="{6EAE980A-C945-4DC9-8392-D48C9F9B6C6A}">
      <dgm:prSet/>
      <dgm:spPr/>
      <dgm:t>
        <a:bodyPr/>
        <a:lstStyle/>
        <a:p>
          <a:endParaRPr lang="en-US"/>
        </a:p>
      </dgm:t>
    </dgm:pt>
    <dgm:pt modelId="{2F40479E-1CA8-4A82-9ABA-4649CA836279}">
      <dgm:prSet custT="1"/>
      <dgm:spPr/>
      <dgm:t>
        <a:bodyPr/>
        <a:lstStyle/>
        <a:p>
          <a:r>
            <a:rPr lang="en-US" sz="2400" b="1" dirty="0"/>
            <a:t>Social determinants of health</a:t>
          </a:r>
        </a:p>
      </dgm:t>
    </dgm:pt>
    <dgm:pt modelId="{D4C151D8-F8F1-4118-937B-5C5B3A39E5CA}" type="parTrans" cxnId="{9819DFC9-633A-4847-81AB-2A3F1392C18F}">
      <dgm:prSet/>
      <dgm:spPr/>
      <dgm:t>
        <a:bodyPr/>
        <a:lstStyle/>
        <a:p>
          <a:endParaRPr lang="en-US"/>
        </a:p>
      </dgm:t>
    </dgm:pt>
    <dgm:pt modelId="{41C98526-904F-4540-A7FF-F67B1D4AB6E5}" type="sibTrans" cxnId="{9819DFC9-633A-4847-81AB-2A3F1392C18F}">
      <dgm:prSet/>
      <dgm:spPr/>
      <dgm:t>
        <a:bodyPr/>
        <a:lstStyle/>
        <a:p>
          <a:endParaRPr lang="en-US"/>
        </a:p>
      </dgm:t>
    </dgm:pt>
    <dgm:pt modelId="{3C146168-7677-499A-A5FD-C07C77EC4114}">
      <dgm:prSet custT="1"/>
      <dgm:spPr/>
      <dgm:t>
        <a:bodyPr/>
        <a:lstStyle/>
        <a:p>
          <a:r>
            <a:rPr lang="en-US" sz="1800" dirty="0"/>
            <a:t>Address stigma, poverty, housing, food insecurity, mobility, incarceration, etc.</a:t>
          </a:r>
        </a:p>
      </dgm:t>
    </dgm:pt>
    <dgm:pt modelId="{64D7DE37-0697-44F0-A0CA-2ACA5F26045B}" type="parTrans" cxnId="{0EF09065-C8EB-4A7D-A2FF-245D54D3C180}">
      <dgm:prSet/>
      <dgm:spPr/>
      <dgm:t>
        <a:bodyPr/>
        <a:lstStyle/>
        <a:p>
          <a:endParaRPr lang="en-US"/>
        </a:p>
      </dgm:t>
    </dgm:pt>
    <dgm:pt modelId="{EAE602B2-5EBD-4744-8D2C-4720AD06D6C2}" type="sibTrans" cxnId="{0EF09065-C8EB-4A7D-A2FF-245D54D3C180}">
      <dgm:prSet/>
      <dgm:spPr/>
      <dgm:t>
        <a:bodyPr/>
        <a:lstStyle/>
        <a:p>
          <a:endParaRPr lang="en-US"/>
        </a:p>
      </dgm:t>
    </dgm:pt>
    <dgm:pt modelId="{EFA718C4-2997-F34B-8A1C-05EC5CFEB4B6}">
      <dgm:prSet custT="1"/>
      <dgm:spPr/>
      <dgm:t>
        <a:bodyPr/>
        <a:lstStyle/>
        <a:p>
          <a:r>
            <a:rPr lang="en-US" sz="1800" dirty="0"/>
            <a:t>DAAs at affordable prices and available on site</a:t>
          </a:r>
        </a:p>
      </dgm:t>
    </dgm:pt>
    <dgm:pt modelId="{60A9B60F-F913-804C-B4A1-CEEFF581B7A8}" type="parTrans" cxnId="{52CD4600-337E-464B-9378-22683383C80E}">
      <dgm:prSet/>
      <dgm:spPr/>
      <dgm:t>
        <a:bodyPr/>
        <a:lstStyle/>
        <a:p>
          <a:endParaRPr lang="en-US"/>
        </a:p>
      </dgm:t>
    </dgm:pt>
    <dgm:pt modelId="{9E649424-59C7-D444-8BC6-60FDFAA45F7F}" type="sibTrans" cxnId="{52CD4600-337E-464B-9378-22683383C80E}">
      <dgm:prSet/>
      <dgm:spPr/>
      <dgm:t>
        <a:bodyPr/>
        <a:lstStyle/>
        <a:p>
          <a:endParaRPr lang="en-US"/>
        </a:p>
      </dgm:t>
    </dgm:pt>
    <dgm:pt modelId="{FF734281-527B-4045-9AF9-A5757D9EBCCA}">
      <dgm:prSet custT="1"/>
      <dgm:spPr/>
      <dgm:t>
        <a:bodyPr/>
        <a:lstStyle/>
        <a:p>
          <a:r>
            <a:rPr lang="en-US" sz="1800" b="0" dirty="0"/>
            <a:t>For al people who need it</a:t>
          </a:r>
        </a:p>
      </dgm:t>
    </dgm:pt>
    <dgm:pt modelId="{76254449-040E-D84A-8D9A-1FFD48B576CD}" type="parTrans" cxnId="{2D631707-5DE5-B14C-84FA-571428F3ED99}">
      <dgm:prSet/>
      <dgm:spPr/>
      <dgm:t>
        <a:bodyPr/>
        <a:lstStyle/>
        <a:p>
          <a:endParaRPr lang="en-US"/>
        </a:p>
      </dgm:t>
    </dgm:pt>
    <dgm:pt modelId="{C5D001B1-C69B-154F-9D76-F57653D0FB33}" type="sibTrans" cxnId="{2D631707-5DE5-B14C-84FA-571428F3ED99}">
      <dgm:prSet/>
      <dgm:spPr/>
      <dgm:t>
        <a:bodyPr/>
        <a:lstStyle/>
        <a:p>
          <a:endParaRPr lang="en-US"/>
        </a:p>
      </dgm:t>
    </dgm:pt>
    <dgm:pt modelId="{6DF8C3A6-446C-8047-B240-AC3AD69CDA62}">
      <dgm:prSet custT="1"/>
      <dgm:spPr/>
      <dgm:t>
        <a:bodyPr/>
        <a:lstStyle/>
        <a:p>
          <a:r>
            <a:rPr lang="en-US" sz="2400" b="1" dirty="0"/>
            <a:t>HCV Care</a:t>
          </a:r>
        </a:p>
      </dgm:t>
    </dgm:pt>
    <dgm:pt modelId="{43194848-C95D-2447-B38C-BC37FCDDFBB7}" type="parTrans" cxnId="{A955EB91-2042-6242-AE56-42FB89E758F4}">
      <dgm:prSet/>
      <dgm:spPr/>
      <dgm:t>
        <a:bodyPr/>
        <a:lstStyle/>
        <a:p>
          <a:endParaRPr lang="en-US"/>
        </a:p>
      </dgm:t>
    </dgm:pt>
    <dgm:pt modelId="{E6983D1F-F1EE-434F-A67D-BC644B600488}" type="sibTrans" cxnId="{A955EB91-2042-6242-AE56-42FB89E758F4}">
      <dgm:prSet/>
      <dgm:spPr/>
      <dgm:t>
        <a:bodyPr/>
        <a:lstStyle/>
        <a:p>
          <a:endParaRPr lang="en-US"/>
        </a:p>
      </dgm:t>
    </dgm:pt>
    <dgm:pt modelId="{175E87A8-0EF7-DC4C-A0D5-E0D058601D68}">
      <dgm:prSet custT="1"/>
      <dgm:spPr/>
      <dgm:t>
        <a:bodyPr/>
        <a:lstStyle/>
        <a:p>
          <a:r>
            <a:rPr lang="en-US" sz="1800" b="0" dirty="0"/>
            <a:t>Mostly delivered by Primary Care and pharmacists </a:t>
          </a:r>
        </a:p>
      </dgm:t>
    </dgm:pt>
    <dgm:pt modelId="{27D1EDEA-C7E9-CC46-B5AC-E5D30023FFB0}" type="parTrans" cxnId="{6C737263-5742-6840-BA48-F589BE76365D}">
      <dgm:prSet/>
      <dgm:spPr/>
      <dgm:t>
        <a:bodyPr/>
        <a:lstStyle/>
        <a:p>
          <a:endParaRPr lang="en-US"/>
        </a:p>
      </dgm:t>
    </dgm:pt>
    <dgm:pt modelId="{4877A433-89FF-4F40-AB74-855DDE01631D}" type="sibTrans" cxnId="{6C737263-5742-6840-BA48-F589BE76365D}">
      <dgm:prSet/>
      <dgm:spPr/>
      <dgm:t>
        <a:bodyPr/>
        <a:lstStyle/>
        <a:p>
          <a:endParaRPr lang="en-US"/>
        </a:p>
      </dgm:t>
    </dgm:pt>
    <dgm:pt modelId="{5F970436-EEE3-6D4F-8193-DB43197840AD}" type="pres">
      <dgm:prSet presAssocID="{B75FAFB1-67C0-41BE-8719-1AC2CA69BF6A}" presName="Name0" presStyleCnt="0">
        <dgm:presLayoutVars>
          <dgm:dir/>
          <dgm:animLvl val="lvl"/>
          <dgm:resizeHandles val="exact"/>
        </dgm:presLayoutVars>
      </dgm:prSet>
      <dgm:spPr/>
    </dgm:pt>
    <dgm:pt modelId="{909B61EC-DF9A-DD4B-82B6-EC888B2704E2}" type="pres">
      <dgm:prSet presAssocID="{6F0F4284-9983-45BA-BAA8-A887892F320E}" presName="linNode" presStyleCnt="0"/>
      <dgm:spPr/>
    </dgm:pt>
    <dgm:pt modelId="{4CCD0B99-1718-5549-9745-1A3D8D4AB292}" type="pres">
      <dgm:prSet presAssocID="{6F0F4284-9983-45BA-BAA8-A887892F320E}" presName="parentText" presStyleLbl="node1" presStyleIdx="0" presStyleCnt="4">
        <dgm:presLayoutVars>
          <dgm:chMax val="1"/>
          <dgm:bulletEnabled val="1"/>
        </dgm:presLayoutVars>
      </dgm:prSet>
      <dgm:spPr/>
    </dgm:pt>
    <dgm:pt modelId="{3C418CB6-6C35-8F41-9DFC-CF3DC567799F}" type="pres">
      <dgm:prSet presAssocID="{6F0F4284-9983-45BA-BAA8-A887892F320E}" presName="descendantText" presStyleLbl="alignAccFollowNode1" presStyleIdx="0" presStyleCnt="4">
        <dgm:presLayoutVars>
          <dgm:bulletEnabled val="1"/>
        </dgm:presLayoutVars>
      </dgm:prSet>
      <dgm:spPr/>
    </dgm:pt>
    <dgm:pt modelId="{867DC09A-9945-E24D-ACBC-81385A8C7415}" type="pres">
      <dgm:prSet presAssocID="{C99B8CDC-5133-42E2-B0BA-C2E5CAD09C0C}" presName="sp" presStyleCnt="0"/>
      <dgm:spPr/>
    </dgm:pt>
    <dgm:pt modelId="{4DCDADD2-1BC8-E94B-88B3-9EF50F192974}" type="pres">
      <dgm:prSet presAssocID="{CB52C223-175F-46FC-8A8B-9FAF3FEBE9E0}" presName="linNode" presStyleCnt="0"/>
      <dgm:spPr/>
    </dgm:pt>
    <dgm:pt modelId="{0D34B623-AFF7-734F-90AC-3A2B1AC755B7}" type="pres">
      <dgm:prSet presAssocID="{CB52C223-175F-46FC-8A8B-9FAF3FEBE9E0}" presName="parentText" presStyleLbl="node1" presStyleIdx="1" presStyleCnt="4">
        <dgm:presLayoutVars>
          <dgm:chMax val="1"/>
          <dgm:bulletEnabled val="1"/>
        </dgm:presLayoutVars>
      </dgm:prSet>
      <dgm:spPr/>
    </dgm:pt>
    <dgm:pt modelId="{F270B70C-914F-404D-AC2C-43880F74F7EE}" type="pres">
      <dgm:prSet presAssocID="{CB52C223-175F-46FC-8A8B-9FAF3FEBE9E0}" presName="descendantText" presStyleLbl="alignAccFollowNode1" presStyleIdx="1" presStyleCnt="4">
        <dgm:presLayoutVars>
          <dgm:bulletEnabled val="1"/>
        </dgm:presLayoutVars>
      </dgm:prSet>
      <dgm:spPr/>
    </dgm:pt>
    <dgm:pt modelId="{00FAABC3-AAEB-B64C-9E11-0BF0A7122EF3}" type="pres">
      <dgm:prSet presAssocID="{D327EBE9-31CD-4002-AF69-28B20EC28B68}" presName="sp" presStyleCnt="0"/>
      <dgm:spPr/>
    </dgm:pt>
    <dgm:pt modelId="{AED1BDEF-BA53-6D4A-9A27-99C8C2E07FB2}" type="pres">
      <dgm:prSet presAssocID="{6DF8C3A6-446C-8047-B240-AC3AD69CDA62}" presName="linNode" presStyleCnt="0"/>
      <dgm:spPr/>
    </dgm:pt>
    <dgm:pt modelId="{8314DD2D-CB63-7446-A1AA-3E36E1D3AC6C}" type="pres">
      <dgm:prSet presAssocID="{6DF8C3A6-446C-8047-B240-AC3AD69CDA62}" presName="parentText" presStyleLbl="node1" presStyleIdx="2" presStyleCnt="4">
        <dgm:presLayoutVars>
          <dgm:chMax val="1"/>
          <dgm:bulletEnabled val="1"/>
        </dgm:presLayoutVars>
      </dgm:prSet>
      <dgm:spPr/>
    </dgm:pt>
    <dgm:pt modelId="{569A6CA9-AEA0-B644-B002-5968FF9FF169}" type="pres">
      <dgm:prSet presAssocID="{6DF8C3A6-446C-8047-B240-AC3AD69CDA62}" presName="descendantText" presStyleLbl="alignAccFollowNode1" presStyleIdx="2" presStyleCnt="4">
        <dgm:presLayoutVars>
          <dgm:bulletEnabled val="1"/>
        </dgm:presLayoutVars>
      </dgm:prSet>
      <dgm:spPr/>
    </dgm:pt>
    <dgm:pt modelId="{0F2BD677-1E0F-E641-A70E-8E15030C9630}" type="pres">
      <dgm:prSet presAssocID="{E6983D1F-F1EE-434F-A67D-BC644B600488}" presName="sp" presStyleCnt="0"/>
      <dgm:spPr/>
    </dgm:pt>
    <dgm:pt modelId="{8321E0FB-CF1B-8E4C-817D-DBE9BA02011B}" type="pres">
      <dgm:prSet presAssocID="{2F40479E-1CA8-4A82-9ABA-4649CA836279}" presName="linNode" presStyleCnt="0"/>
      <dgm:spPr/>
    </dgm:pt>
    <dgm:pt modelId="{326E9AB7-0B20-E44B-BB6F-55294190A581}" type="pres">
      <dgm:prSet presAssocID="{2F40479E-1CA8-4A82-9ABA-4649CA836279}" presName="parentText" presStyleLbl="node1" presStyleIdx="3" presStyleCnt="4">
        <dgm:presLayoutVars>
          <dgm:chMax val="1"/>
          <dgm:bulletEnabled val="1"/>
        </dgm:presLayoutVars>
      </dgm:prSet>
      <dgm:spPr/>
    </dgm:pt>
    <dgm:pt modelId="{71925614-9E58-4040-8AE3-1AC364632759}" type="pres">
      <dgm:prSet presAssocID="{2F40479E-1CA8-4A82-9ABA-4649CA836279}" presName="descendantText" presStyleLbl="alignAccFollowNode1" presStyleIdx="3" presStyleCnt="4">
        <dgm:presLayoutVars>
          <dgm:bulletEnabled val="1"/>
        </dgm:presLayoutVars>
      </dgm:prSet>
      <dgm:spPr/>
    </dgm:pt>
  </dgm:ptLst>
  <dgm:cxnLst>
    <dgm:cxn modelId="{52CD4600-337E-464B-9378-22683383C80E}" srcId="{6F0F4284-9983-45BA-BAA8-A887892F320E}" destId="{EFA718C4-2997-F34B-8A1C-05EC5CFEB4B6}" srcOrd="2" destOrd="0" parTransId="{60A9B60F-F913-804C-B4A1-CEEFF581B7A8}" sibTransId="{9E649424-59C7-D444-8BC6-60FDFAA45F7F}"/>
    <dgm:cxn modelId="{2D631707-5DE5-B14C-84FA-571428F3ED99}" srcId="{CB52C223-175F-46FC-8A8B-9FAF3FEBE9E0}" destId="{FF734281-527B-4045-9AF9-A5757D9EBCCA}" srcOrd="0" destOrd="0" parTransId="{76254449-040E-D84A-8D9A-1FFD48B576CD}" sibTransId="{C5D001B1-C69B-154F-9D76-F57653D0FB33}"/>
    <dgm:cxn modelId="{6EAE980A-C945-4DC9-8392-D48C9F9B6C6A}" srcId="{B75FAFB1-67C0-41BE-8719-1AC2CA69BF6A}" destId="{CB52C223-175F-46FC-8A8B-9FAF3FEBE9E0}" srcOrd="1" destOrd="0" parTransId="{399B1DF7-DD7E-455C-B2D8-8A83EC62B5FE}" sibTransId="{D327EBE9-31CD-4002-AF69-28B20EC28B68}"/>
    <dgm:cxn modelId="{B3818D54-1872-C641-9DF9-25B191C137AF}" type="presOf" srcId="{4AC8DA9A-4FBA-4A3D-BBF4-B296AD8ACED2}" destId="{3C418CB6-6C35-8F41-9DFC-CF3DC567799F}" srcOrd="0" destOrd="0" presId="urn:microsoft.com/office/officeart/2005/8/layout/vList5"/>
    <dgm:cxn modelId="{6C737263-5742-6840-BA48-F589BE76365D}" srcId="{6DF8C3A6-446C-8047-B240-AC3AD69CDA62}" destId="{175E87A8-0EF7-DC4C-A0D5-E0D058601D68}" srcOrd="0" destOrd="0" parTransId="{27D1EDEA-C7E9-CC46-B5AC-E5D30023FFB0}" sibTransId="{4877A433-89FF-4F40-AB74-855DDE01631D}"/>
    <dgm:cxn modelId="{0EF09065-C8EB-4A7D-A2FF-245D54D3C180}" srcId="{2F40479E-1CA8-4A82-9ABA-4649CA836279}" destId="{3C146168-7677-499A-A5FD-C07C77EC4114}" srcOrd="0" destOrd="0" parTransId="{64D7DE37-0697-44F0-A0CA-2ACA5F26045B}" sibTransId="{EAE602B2-5EBD-4744-8D2C-4720AD06D6C2}"/>
    <dgm:cxn modelId="{8A75BC7E-EE8F-2A43-8D46-709D4C8A20EC}" type="presOf" srcId="{175E87A8-0EF7-DC4C-A0D5-E0D058601D68}" destId="{569A6CA9-AEA0-B644-B002-5968FF9FF169}" srcOrd="0" destOrd="0" presId="urn:microsoft.com/office/officeart/2005/8/layout/vList5"/>
    <dgm:cxn modelId="{3E513081-C4A6-CB40-ABE1-67989B227E24}" type="presOf" srcId="{6DF8C3A6-446C-8047-B240-AC3AD69CDA62}" destId="{8314DD2D-CB63-7446-A1AA-3E36E1D3AC6C}" srcOrd="0" destOrd="0" presId="urn:microsoft.com/office/officeart/2005/8/layout/vList5"/>
    <dgm:cxn modelId="{83FAA587-0307-7F45-B013-395630ABAA16}" type="presOf" srcId="{CB52C223-175F-46FC-8A8B-9FAF3FEBE9E0}" destId="{0D34B623-AFF7-734F-90AC-3A2B1AC755B7}" srcOrd="0" destOrd="0" presId="urn:microsoft.com/office/officeart/2005/8/layout/vList5"/>
    <dgm:cxn modelId="{A955EB91-2042-6242-AE56-42FB89E758F4}" srcId="{B75FAFB1-67C0-41BE-8719-1AC2CA69BF6A}" destId="{6DF8C3A6-446C-8047-B240-AC3AD69CDA62}" srcOrd="2" destOrd="0" parTransId="{43194848-C95D-2447-B38C-BC37FCDDFBB7}" sibTransId="{E6983D1F-F1EE-434F-A67D-BC644B600488}"/>
    <dgm:cxn modelId="{BB5A09A4-4B4E-4ADB-91D3-DDE2F2197DDC}" srcId="{6F0F4284-9983-45BA-BAA8-A887892F320E}" destId="{3AB1ABB6-93E8-4E3D-8FE1-032671D5BA6C}" srcOrd="1" destOrd="0" parTransId="{A9F2BA8E-B2E2-4681-93BE-E1CF71D1C88F}" sibTransId="{38F910BC-961E-45A7-9040-1AA27B491B70}"/>
    <dgm:cxn modelId="{33B9E0A4-23A6-E544-9993-03FB04F8DC93}" type="presOf" srcId="{2F40479E-1CA8-4A82-9ABA-4649CA836279}" destId="{326E9AB7-0B20-E44B-BB6F-55294190A581}" srcOrd="0" destOrd="0" presId="urn:microsoft.com/office/officeart/2005/8/layout/vList5"/>
    <dgm:cxn modelId="{05963CAA-3F87-3F46-82B1-199C95870558}" type="presOf" srcId="{EFA718C4-2997-F34B-8A1C-05EC5CFEB4B6}" destId="{3C418CB6-6C35-8F41-9DFC-CF3DC567799F}" srcOrd="0" destOrd="2" presId="urn:microsoft.com/office/officeart/2005/8/layout/vList5"/>
    <dgm:cxn modelId="{563F48BC-55D9-9C4B-8CAC-E1765A3DC5B4}" type="presOf" srcId="{FF734281-527B-4045-9AF9-A5757D9EBCCA}" destId="{F270B70C-914F-404D-AC2C-43880F74F7EE}" srcOrd="0" destOrd="0" presId="urn:microsoft.com/office/officeart/2005/8/layout/vList5"/>
    <dgm:cxn modelId="{E1B065C3-2CFE-4049-BAD2-8C0A93F3366B}" type="presOf" srcId="{B75FAFB1-67C0-41BE-8719-1AC2CA69BF6A}" destId="{5F970436-EEE3-6D4F-8193-DB43197840AD}" srcOrd="0" destOrd="0" presId="urn:microsoft.com/office/officeart/2005/8/layout/vList5"/>
    <dgm:cxn modelId="{9819DFC9-633A-4847-81AB-2A3F1392C18F}" srcId="{B75FAFB1-67C0-41BE-8719-1AC2CA69BF6A}" destId="{2F40479E-1CA8-4A82-9ABA-4649CA836279}" srcOrd="3" destOrd="0" parTransId="{D4C151D8-F8F1-4118-937B-5C5B3A39E5CA}" sibTransId="{41C98526-904F-4540-A7FF-F67B1D4AB6E5}"/>
    <dgm:cxn modelId="{DA2C1BDF-F2AB-E349-B1EF-5C077B74BE6C}" type="presOf" srcId="{3C146168-7677-499A-A5FD-C07C77EC4114}" destId="{71925614-9E58-4040-8AE3-1AC364632759}" srcOrd="0" destOrd="0" presId="urn:microsoft.com/office/officeart/2005/8/layout/vList5"/>
    <dgm:cxn modelId="{DEFE0DE3-2BD0-4E0C-AF1C-D83C2E51CF91}" srcId="{B75FAFB1-67C0-41BE-8719-1AC2CA69BF6A}" destId="{6F0F4284-9983-45BA-BAA8-A887892F320E}" srcOrd="0" destOrd="0" parTransId="{803AA13F-0510-4AD1-9DE3-37991BC8ECE0}" sibTransId="{C99B8CDC-5133-42E2-B0BA-C2E5CAD09C0C}"/>
    <dgm:cxn modelId="{3F871BEA-8BC7-6A41-8523-5301CE56154E}" type="presOf" srcId="{6F0F4284-9983-45BA-BAA8-A887892F320E}" destId="{4CCD0B99-1718-5549-9745-1A3D8D4AB292}" srcOrd="0" destOrd="0" presId="urn:microsoft.com/office/officeart/2005/8/layout/vList5"/>
    <dgm:cxn modelId="{3E1EFDEA-46A4-384E-B5E0-9C402BC853AD}" type="presOf" srcId="{3AB1ABB6-93E8-4E3D-8FE1-032671D5BA6C}" destId="{3C418CB6-6C35-8F41-9DFC-CF3DC567799F}" srcOrd="0" destOrd="1" presId="urn:microsoft.com/office/officeart/2005/8/layout/vList5"/>
    <dgm:cxn modelId="{5CE248F6-5803-448A-8A25-B52FBAD54268}" srcId="{6F0F4284-9983-45BA-BAA8-A887892F320E}" destId="{4AC8DA9A-4FBA-4A3D-BBF4-B296AD8ACED2}" srcOrd="0" destOrd="0" parTransId="{48A1453E-2DC0-4A24-878E-DEB20EB3D2E2}" sibTransId="{AA45BE50-6220-48D8-A21E-B1C80D9D64AB}"/>
    <dgm:cxn modelId="{F6E623B9-22C8-0542-90E5-06B22FF65B2B}" type="presParOf" srcId="{5F970436-EEE3-6D4F-8193-DB43197840AD}" destId="{909B61EC-DF9A-DD4B-82B6-EC888B2704E2}" srcOrd="0" destOrd="0" presId="urn:microsoft.com/office/officeart/2005/8/layout/vList5"/>
    <dgm:cxn modelId="{C16F0520-1227-604A-9C09-4168314E913A}" type="presParOf" srcId="{909B61EC-DF9A-DD4B-82B6-EC888B2704E2}" destId="{4CCD0B99-1718-5549-9745-1A3D8D4AB292}" srcOrd="0" destOrd="0" presId="urn:microsoft.com/office/officeart/2005/8/layout/vList5"/>
    <dgm:cxn modelId="{5033A8CB-F65A-4146-AC77-F8B6C22F3039}" type="presParOf" srcId="{909B61EC-DF9A-DD4B-82B6-EC888B2704E2}" destId="{3C418CB6-6C35-8F41-9DFC-CF3DC567799F}" srcOrd="1" destOrd="0" presId="urn:microsoft.com/office/officeart/2005/8/layout/vList5"/>
    <dgm:cxn modelId="{DFF45E5E-0CC0-BC4E-B611-49BAA8B8425D}" type="presParOf" srcId="{5F970436-EEE3-6D4F-8193-DB43197840AD}" destId="{867DC09A-9945-E24D-ACBC-81385A8C7415}" srcOrd="1" destOrd="0" presId="urn:microsoft.com/office/officeart/2005/8/layout/vList5"/>
    <dgm:cxn modelId="{732361D4-D805-AC44-A4A7-7EE1EA921632}" type="presParOf" srcId="{5F970436-EEE3-6D4F-8193-DB43197840AD}" destId="{4DCDADD2-1BC8-E94B-88B3-9EF50F192974}" srcOrd="2" destOrd="0" presId="urn:microsoft.com/office/officeart/2005/8/layout/vList5"/>
    <dgm:cxn modelId="{E6F1E1F5-C504-1F4F-B324-EBD78AA2DCAB}" type="presParOf" srcId="{4DCDADD2-1BC8-E94B-88B3-9EF50F192974}" destId="{0D34B623-AFF7-734F-90AC-3A2B1AC755B7}" srcOrd="0" destOrd="0" presId="urn:microsoft.com/office/officeart/2005/8/layout/vList5"/>
    <dgm:cxn modelId="{34ACF628-8746-154A-B16F-515BD1322258}" type="presParOf" srcId="{4DCDADD2-1BC8-E94B-88B3-9EF50F192974}" destId="{F270B70C-914F-404D-AC2C-43880F74F7EE}" srcOrd="1" destOrd="0" presId="urn:microsoft.com/office/officeart/2005/8/layout/vList5"/>
    <dgm:cxn modelId="{185984A1-003F-6143-BEE3-8220EC7975A4}" type="presParOf" srcId="{5F970436-EEE3-6D4F-8193-DB43197840AD}" destId="{00FAABC3-AAEB-B64C-9E11-0BF0A7122EF3}" srcOrd="3" destOrd="0" presId="urn:microsoft.com/office/officeart/2005/8/layout/vList5"/>
    <dgm:cxn modelId="{F678A5E8-33BF-E048-8A77-672F8105E898}" type="presParOf" srcId="{5F970436-EEE3-6D4F-8193-DB43197840AD}" destId="{AED1BDEF-BA53-6D4A-9A27-99C8C2E07FB2}" srcOrd="4" destOrd="0" presId="urn:microsoft.com/office/officeart/2005/8/layout/vList5"/>
    <dgm:cxn modelId="{85570E52-3580-2840-B854-9B620475D620}" type="presParOf" srcId="{AED1BDEF-BA53-6D4A-9A27-99C8C2E07FB2}" destId="{8314DD2D-CB63-7446-A1AA-3E36E1D3AC6C}" srcOrd="0" destOrd="0" presId="urn:microsoft.com/office/officeart/2005/8/layout/vList5"/>
    <dgm:cxn modelId="{BB8F19A3-612B-7541-B23A-BBDA15B2B713}" type="presParOf" srcId="{AED1BDEF-BA53-6D4A-9A27-99C8C2E07FB2}" destId="{569A6CA9-AEA0-B644-B002-5968FF9FF169}" srcOrd="1" destOrd="0" presId="urn:microsoft.com/office/officeart/2005/8/layout/vList5"/>
    <dgm:cxn modelId="{40F549FC-AF8F-B849-9828-ADF34F9876AD}" type="presParOf" srcId="{5F970436-EEE3-6D4F-8193-DB43197840AD}" destId="{0F2BD677-1E0F-E641-A70E-8E15030C9630}" srcOrd="5" destOrd="0" presId="urn:microsoft.com/office/officeart/2005/8/layout/vList5"/>
    <dgm:cxn modelId="{01906F48-A38C-CB40-B8E1-A1539057B62E}" type="presParOf" srcId="{5F970436-EEE3-6D4F-8193-DB43197840AD}" destId="{8321E0FB-CF1B-8E4C-817D-DBE9BA02011B}" srcOrd="6" destOrd="0" presId="urn:microsoft.com/office/officeart/2005/8/layout/vList5"/>
    <dgm:cxn modelId="{8E97C5E0-0D2B-DD43-A19A-5AF11C2D2427}" type="presParOf" srcId="{8321E0FB-CF1B-8E4C-817D-DBE9BA02011B}" destId="{326E9AB7-0B20-E44B-BB6F-55294190A581}" srcOrd="0" destOrd="0" presId="urn:microsoft.com/office/officeart/2005/8/layout/vList5"/>
    <dgm:cxn modelId="{2029B801-D6CE-E54F-AA28-132432068B77}" type="presParOf" srcId="{8321E0FB-CF1B-8E4C-817D-DBE9BA02011B}" destId="{71925614-9E58-4040-8AE3-1AC364632759}"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F27D415-F3EB-46F9-81B9-B5A21C61E23B}"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776A4669-F14C-4BC1-B9CE-4A6AF78D708C}">
      <dgm:prSet/>
      <dgm:spPr/>
      <dgm:t>
        <a:bodyPr/>
        <a:lstStyle/>
        <a:p>
          <a:pPr>
            <a:defRPr cap="all"/>
          </a:pPr>
          <a:r>
            <a:rPr lang="en-US"/>
            <a:t>Thank you</a:t>
          </a:r>
        </a:p>
      </dgm:t>
    </dgm:pt>
    <dgm:pt modelId="{6185BF96-4AB2-4124-B887-33028DEA7846}" type="parTrans" cxnId="{649E43C7-1A11-4978-977E-C9336CEDB64F}">
      <dgm:prSet/>
      <dgm:spPr/>
      <dgm:t>
        <a:bodyPr/>
        <a:lstStyle/>
        <a:p>
          <a:endParaRPr lang="en-US"/>
        </a:p>
      </dgm:t>
    </dgm:pt>
    <dgm:pt modelId="{BF00397E-4042-4BC4-8272-1E1EE0A2E03F}" type="sibTrans" cxnId="{649E43C7-1A11-4978-977E-C9336CEDB64F}">
      <dgm:prSet/>
      <dgm:spPr/>
      <dgm:t>
        <a:bodyPr/>
        <a:lstStyle/>
        <a:p>
          <a:endParaRPr lang="en-US"/>
        </a:p>
      </dgm:t>
    </dgm:pt>
    <dgm:pt modelId="{A96C31B2-17A1-4B09-8D51-7027291391D4}">
      <dgm:prSet/>
      <dgm:spPr/>
      <dgm:t>
        <a:bodyPr/>
        <a:lstStyle/>
        <a:p>
          <a:pPr>
            <a:defRPr cap="all"/>
          </a:pPr>
          <a:r>
            <a:rPr lang="en-US"/>
            <a:t>Questions?</a:t>
          </a:r>
        </a:p>
      </dgm:t>
    </dgm:pt>
    <dgm:pt modelId="{B49B1A5A-8013-45CF-9947-DA9535B45C3C}" type="parTrans" cxnId="{46CD1719-6356-4CED-95A7-4D41DE1BFC67}">
      <dgm:prSet/>
      <dgm:spPr/>
      <dgm:t>
        <a:bodyPr/>
        <a:lstStyle/>
        <a:p>
          <a:endParaRPr lang="en-US"/>
        </a:p>
      </dgm:t>
    </dgm:pt>
    <dgm:pt modelId="{4C8A631E-FA41-4C4B-B88E-C3514A3ED36A}" type="sibTrans" cxnId="{46CD1719-6356-4CED-95A7-4D41DE1BFC67}">
      <dgm:prSet/>
      <dgm:spPr/>
      <dgm:t>
        <a:bodyPr/>
        <a:lstStyle/>
        <a:p>
          <a:endParaRPr lang="en-US"/>
        </a:p>
      </dgm:t>
    </dgm:pt>
    <dgm:pt modelId="{B3691C74-26C7-4BA4-A340-5070C6C297FD}" type="pres">
      <dgm:prSet presAssocID="{5F27D415-F3EB-46F9-81B9-B5A21C61E23B}" presName="root" presStyleCnt="0">
        <dgm:presLayoutVars>
          <dgm:dir/>
          <dgm:resizeHandles val="exact"/>
        </dgm:presLayoutVars>
      </dgm:prSet>
      <dgm:spPr/>
    </dgm:pt>
    <dgm:pt modelId="{2BE7A093-34AD-4E51-A836-50D7D1AE9677}" type="pres">
      <dgm:prSet presAssocID="{776A4669-F14C-4BC1-B9CE-4A6AF78D708C}" presName="compNode" presStyleCnt="0"/>
      <dgm:spPr/>
    </dgm:pt>
    <dgm:pt modelId="{E2127770-382D-4C2C-9945-AE2034E9D3DE}" type="pres">
      <dgm:prSet presAssocID="{776A4669-F14C-4BC1-B9CE-4A6AF78D708C}" presName="iconBgRect" presStyleLbl="bgShp" presStyleIdx="0" presStyleCnt="2"/>
      <dgm:spPr/>
    </dgm:pt>
    <dgm:pt modelId="{F560AF67-95FF-4683-8B9B-745C5E02ABEA}" type="pres">
      <dgm:prSet presAssocID="{776A4669-F14C-4BC1-B9CE-4A6AF78D708C}"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miling Face with No Fill"/>
        </a:ext>
      </dgm:extLst>
    </dgm:pt>
    <dgm:pt modelId="{8C40ABA0-E15D-4F13-8331-529D2DC42629}" type="pres">
      <dgm:prSet presAssocID="{776A4669-F14C-4BC1-B9CE-4A6AF78D708C}" presName="spaceRect" presStyleCnt="0"/>
      <dgm:spPr/>
    </dgm:pt>
    <dgm:pt modelId="{086FCABF-5A17-4B50-802B-9859DEDBFA96}" type="pres">
      <dgm:prSet presAssocID="{776A4669-F14C-4BC1-B9CE-4A6AF78D708C}" presName="textRect" presStyleLbl="revTx" presStyleIdx="0" presStyleCnt="2">
        <dgm:presLayoutVars>
          <dgm:chMax val="1"/>
          <dgm:chPref val="1"/>
        </dgm:presLayoutVars>
      </dgm:prSet>
      <dgm:spPr/>
    </dgm:pt>
    <dgm:pt modelId="{20C44A6B-77DE-47F5-9298-F161FC8D2F3F}" type="pres">
      <dgm:prSet presAssocID="{BF00397E-4042-4BC4-8272-1E1EE0A2E03F}" presName="sibTrans" presStyleCnt="0"/>
      <dgm:spPr/>
    </dgm:pt>
    <dgm:pt modelId="{F34DC2F5-1BEC-4868-A12A-F64C4870C495}" type="pres">
      <dgm:prSet presAssocID="{A96C31B2-17A1-4B09-8D51-7027291391D4}" presName="compNode" presStyleCnt="0"/>
      <dgm:spPr/>
    </dgm:pt>
    <dgm:pt modelId="{06C77EEC-AAF1-43CE-84A8-9E17CC8F689A}" type="pres">
      <dgm:prSet presAssocID="{A96C31B2-17A1-4B09-8D51-7027291391D4}" presName="iconBgRect" presStyleLbl="bgShp" presStyleIdx="1" presStyleCnt="2"/>
      <dgm:spPr/>
    </dgm:pt>
    <dgm:pt modelId="{039C94BA-C11E-4D00-83E1-EC483D625657}" type="pres">
      <dgm:prSet presAssocID="{A96C31B2-17A1-4B09-8D51-7027291391D4}"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estion mark"/>
        </a:ext>
      </dgm:extLst>
    </dgm:pt>
    <dgm:pt modelId="{CDEBDD11-8C28-4998-BF8B-30104345823B}" type="pres">
      <dgm:prSet presAssocID="{A96C31B2-17A1-4B09-8D51-7027291391D4}" presName="spaceRect" presStyleCnt="0"/>
      <dgm:spPr/>
    </dgm:pt>
    <dgm:pt modelId="{80724911-6F19-42CA-B0B7-FF92C4D0A4FB}" type="pres">
      <dgm:prSet presAssocID="{A96C31B2-17A1-4B09-8D51-7027291391D4}" presName="textRect" presStyleLbl="revTx" presStyleIdx="1" presStyleCnt="2">
        <dgm:presLayoutVars>
          <dgm:chMax val="1"/>
          <dgm:chPref val="1"/>
        </dgm:presLayoutVars>
      </dgm:prSet>
      <dgm:spPr/>
    </dgm:pt>
  </dgm:ptLst>
  <dgm:cxnLst>
    <dgm:cxn modelId="{46CD1719-6356-4CED-95A7-4D41DE1BFC67}" srcId="{5F27D415-F3EB-46F9-81B9-B5A21C61E23B}" destId="{A96C31B2-17A1-4B09-8D51-7027291391D4}" srcOrd="1" destOrd="0" parTransId="{B49B1A5A-8013-45CF-9947-DA9535B45C3C}" sibTransId="{4C8A631E-FA41-4C4B-B88E-C3514A3ED36A}"/>
    <dgm:cxn modelId="{7EA0B02D-7C1C-486D-B495-A7A49C70E17C}" type="presOf" srcId="{776A4669-F14C-4BC1-B9CE-4A6AF78D708C}" destId="{086FCABF-5A17-4B50-802B-9859DEDBFA96}" srcOrd="0" destOrd="0" presId="urn:microsoft.com/office/officeart/2018/5/layout/IconCircleLabelList"/>
    <dgm:cxn modelId="{649E43C7-1A11-4978-977E-C9336CEDB64F}" srcId="{5F27D415-F3EB-46F9-81B9-B5A21C61E23B}" destId="{776A4669-F14C-4BC1-B9CE-4A6AF78D708C}" srcOrd="0" destOrd="0" parTransId="{6185BF96-4AB2-4124-B887-33028DEA7846}" sibTransId="{BF00397E-4042-4BC4-8272-1E1EE0A2E03F}"/>
    <dgm:cxn modelId="{C480F8CA-3879-44BC-A8C3-D95540326C78}" type="presOf" srcId="{5F27D415-F3EB-46F9-81B9-B5A21C61E23B}" destId="{B3691C74-26C7-4BA4-A340-5070C6C297FD}" srcOrd="0" destOrd="0" presId="urn:microsoft.com/office/officeart/2018/5/layout/IconCircleLabelList"/>
    <dgm:cxn modelId="{4F9B80FC-0B3E-4012-BA9D-D4882C7B1A18}" type="presOf" srcId="{A96C31B2-17A1-4B09-8D51-7027291391D4}" destId="{80724911-6F19-42CA-B0B7-FF92C4D0A4FB}" srcOrd="0" destOrd="0" presId="urn:microsoft.com/office/officeart/2018/5/layout/IconCircleLabelList"/>
    <dgm:cxn modelId="{4EB48013-D593-4680-B16D-EA01FEA6F720}" type="presParOf" srcId="{B3691C74-26C7-4BA4-A340-5070C6C297FD}" destId="{2BE7A093-34AD-4E51-A836-50D7D1AE9677}" srcOrd="0" destOrd="0" presId="urn:microsoft.com/office/officeart/2018/5/layout/IconCircleLabelList"/>
    <dgm:cxn modelId="{BAC3A6E9-BCBA-4A5A-AC21-45D4BF0F9A59}" type="presParOf" srcId="{2BE7A093-34AD-4E51-A836-50D7D1AE9677}" destId="{E2127770-382D-4C2C-9945-AE2034E9D3DE}" srcOrd="0" destOrd="0" presId="urn:microsoft.com/office/officeart/2018/5/layout/IconCircleLabelList"/>
    <dgm:cxn modelId="{DEF92172-55E6-426A-913B-DDBBADE6E84C}" type="presParOf" srcId="{2BE7A093-34AD-4E51-A836-50D7D1AE9677}" destId="{F560AF67-95FF-4683-8B9B-745C5E02ABEA}" srcOrd="1" destOrd="0" presId="urn:microsoft.com/office/officeart/2018/5/layout/IconCircleLabelList"/>
    <dgm:cxn modelId="{E136DE90-5407-4942-BD83-46D88644B5B4}" type="presParOf" srcId="{2BE7A093-34AD-4E51-A836-50D7D1AE9677}" destId="{8C40ABA0-E15D-4F13-8331-529D2DC42629}" srcOrd="2" destOrd="0" presId="urn:microsoft.com/office/officeart/2018/5/layout/IconCircleLabelList"/>
    <dgm:cxn modelId="{5C6EA5DC-6B5F-4C96-8154-BAB015751C90}" type="presParOf" srcId="{2BE7A093-34AD-4E51-A836-50D7D1AE9677}" destId="{086FCABF-5A17-4B50-802B-9859DEDBFA96}" srcOrd="3" destOrd="0" presId="urn:microsoft.com/office/officeart/2018/5/layout/IconCircleLabelList"/>
    <dgm:cxn modelId="{DBA5E26A-B8D8-4A30-AB79-8C2725854297}" type="presParOf" srcId="{B3691C74-26C7-4BA4-A340-5070C6C297FD}" destId="{20C44A6B-77DE-47F5-9298-F161FC8D2F3F}" srcOrd="1" destOrd="0" presId="urn:microsoft.com/office/officeart/2018/5/layout/IconCircleLabelList"/>
    <dgm:cxn modelId="{624C70AE-D018-4B7E-9B6A-CCF1A94E0F28}" type="presParOf" srcId="{B3691C74-26C7-4BA4-A340-5070C6C297FD}" destId="{F34DC2F5-1BEC-4868-A12A-F64C4870C495}" srcOrd="2" destOrd="0" presId="urn:microsoft.com/office/officeart/2018/5/layout/IconCircleLabelList"/>
    <dgm:cxn modelId="{A56604CE-98F2-4E9B-8AFA-7CE3524C464F}" type="presParOf" srcId="{F34DC2F5-1BEC-4868-A12A-F64C4870C495}" destId="{06C77EEC-AAF1-43CE-84A8-9E17CC8F689A}" srcOrd="0" destOrd="0" presId="urn:microsoft.com/office/officeart/2018/5/layout/IconCircleLabelList"/>
    <dgm:cxn modelId="{B003DB59-1982-4522-8650-27F706BE1FCB}" type="presParOf" srcId="{F34DC2F5-1BEC-4868-A12A-F64C4870C495}" destId="{039C94BA-C11E-4D00-83E1-EC483D625657}" srcOrd="1" destOrd="0" presId="urn:microsoft.com/office/officeart/2018/5/layout/IconCircleLabelList"/>
    <dgm:cxn modelId="{40B4D89A-961D-47F7-9524-4C2C4E0E8279}" type="presParOf" srcId="{F34DC2F5-1BEC-4868-A12A-F64C4870C495}" destId="{CDEBDD11-8C28-4998-BF8B-30104345823B}" srcOrd="2" destOrd="0" presId="urn:microsoft.com/office/officeart/2018/5/layout/IconCircleLabelList"/>
    <dgm:cxn modelId="{EDB66CB5-302A-4169-8C59-F529E3F21C07}" type="presParOf" srcId="{F34DC2F5-1BEC-4868-A12A-F64C4870C495}" destId="{80724911-6F19-42CA-B0B7-FF92C4D0A4FB}"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C9A1A6-990B-1B42-B68D-20C9698FDF49}" type="doc">
      <dgm:prSet loTypeId="urn:microsoft.com/office/officeart/2005/8/layout/venn1" loCatId="" qsTypeId="urn:microsoft.com/office/officeart/2005/8/quickstyle/simple1" qsCatId="simple" csTypeId="urn:microsoft.com/office/officeart/2005/8/colors/colorful1" csCatId="colorful" phldr="1"/>
      <dgm:spPr/>
    </dgm:pt>
    <dgm:pt modelId="{57727D82-DC6B-F949-95AE-2C561A579326}">
      <dgm:prSet phldrT="[Text]" custT="1"/>
      <dgm:spPr/>
      <dgm:t>
        <a:bodyPr/>
        <a:lstStyle/>
        <a:p>
          <a:r>
            <a:rPr lang="en-US" sz="1800" b="1" dirty="0"/>
            <a:t>        Structural</a:t>
          </a:r>
        </a:p>
      </dgm:t>
    </dgm:pt>
    <dgm:pt modelId="{92EAFDE5-C73C-1C41-AE3E-BFDA75DBC904}" type="parTrans" cxnId="{B9EC2845-12FD-334B-969B-CEA0FB42C2BF}">
      <dgm:prSet/>
      <dgm:spPr/>
      <dgm:t>
        <a:bodyPr/>
        <a:lstStyle/>
        <a:p>
          <a:endParaRPr lang="en-US"/>
        </a:p>
      </dgm:t>
    </dgm:pt>
    <dgm:pt modelId="{AB759D8F-BEFE-ED4E-B7B1-E9CE1E44915C}" type="sibTrans" cxnId="{B9EC2845-12FD-334B-969B-CEA0FB42C2BF}">
      <dgm:prSet/>
      <dgm:spPr/>
      <dgm:t>
        <a:bodyPr/>
        <a:lstStyle/>
        <a:p>
          <a:endParaRPr lang="en-US"/>
        </a:p>
      </dgm:t>
    </dgm:pt>
    <dgm:pt modelId="{165B016E-1FBC-4A48-82B0-721039F74DCB}">
      <dgm:prSet phldrT="[Text]" custT="1"/>
      <dgm:spPr/>
      <dgm:t>
        <a:bodyPr/>
        <a:lstStyle/>
        <a:p>
          <a:br>
            <a:rPr lang="en-US" sz="1600" b="0" dirty="0"/>
          </a:br>
          <a:br>
            <a:rPr lang="en-US" sz="1600" b="0" dirty="0"/>
          </a:br>
          <a:br>
            <a:rPr lang="en-US" sz="1600" b="0" dirty="0"/>
          </a:br>
          <a:r>
            <a:rPr lang="en-US" sz="1600" b="1" dirty="0"/>
            <a:t>Behavioral         </a:t>
          </a:r>
        </a:p>
        <a:p>
          <a:r>
            <a:rPr lang="en-US" sz="1200" b="0" dirty="0"/>
            <a:t>Social norms, traditions, shared beliefs, etc.</a:t>
          </a:r>
          <a:endParaRPr lang="en-US" sz="1600" b="1" dirty="0"/>
        </a:p>
      </dgm:t>
    </dgm:pt>
    <dgm:pt modelId="{DA74B0D5-866D-45C0-9473-49149C924FAA}" type="sibTrans" cxnId="{2603CBB3-98A6-4295-BD45-9389843148BC}">
      <dgm:prSet/>
      <dgm:spPr/>
      <dgm:t>
        <a:bodyPr/>
        <a:lstStyle/>
        <a:p>
          <a:endParaRPr lang="en-US"/>
        </a:p>
      </dgm:t>
    </dgm:pt>
    <dgm:pt modelId="{65AB6CD3-D7D5-42D6-A126-1E3E347AE211}" type="parTrans" cxnId="{2603CBB3-98A6-4295-BD45-9389843148BC}">
      <dgm:prSet/>
      <dgm:spPr/>
      <dgm:t>
        <a:bodyPr/>
        <a:lstStyle/>
        <a:p>
          <a:endParaRPr lang="en-US"/>
        </a:p>
      </dgm:t>
    </dgm:pt>
    <dgm:pt modelId="{FF46B48F-526D-EF4E-8568-155DD6B9061F}">
      <dgm:prSet phldrT="[Text]" custT="1"/>
      <dgm:spPr/>
      <dgm:t>
        <a:bodyPr/>
        <a:lstStyle/>
        <a:p>
          <a:pPr algn="ctr"/>
          <a:br>
            <a:rPr lang="en-US" sz="1600" b="1" dirty="0"/>
          </a:br>
          <a:br>
            <a:rPr lang="en-US" sz="1600" b="1" dirty="0"/>
          </a:br>
          <a:br>
            <a:rPr lang="en-US" sz="1600" b="1" dirty="0"/>
          </a:br>
          <a:br>
            <a:rPr lang="en-US" sz="1600" b="1" dirty="0"/>
          </a:br>
          <a:r>
            <a:rPr lang="en-US" sz="1600" b="1" dirty="0"/>
            <a:t>Social</a:t>
          </a:r>
        </a:p>
        <a:p>
          <a:pPr algn="ctr"/>
          <a:r>
            <a:rPr lang="en-US" sz="1200" b="0" dirty="0"/>
            <a:t>Stigma, lack of   education, employment, healthy food, health coverage, etc.</a:t>
          </a:r>
          <a:endParaRPr lang="en-US" sz="1600" b="1" dirty="0"/>
        </a:p>
      </dgm:t>
    </dgm:pt>
    <dgm:pt modelId="{9BA6FF02-8B87-F948-9094-D2242CE18DD0}" type="sibTrans" cxnId="{38F3069E-BA1D-BA4D-8D99-DD559838EA24}">
      <dgm:prSet/>
      <dgm:spPr/>
      <dgm:t>
        <a:bodyPr/>
        <a:lstStyle/>
        <a:p>
          <a:endParaRPr lang="en-US"/>
        </a:p>
      </dgm:t>
    </dgm:pt>
    <dgm:pt modelId="{90838496-1D3F-0947-BE79-58777D2D4E76}" type="parTrans" cxnId="{38F3069E-BA1D-BA4D-8D99-DD559838EA24}">
      <dgm:prSet/>
      <dgm:spPr/>
      <dgm:t>
        <a:bodyPr/>
        <a:lstStyle/>
        <a:p>
          <a:endParaRPr lang="en-US"/>
        </a:p>
      </dgm:t>
    </dgm:pt>
    <dgm:pt modelId="{03CF5DDF-0D4A-49C4-B8AE-71F45502E66A}">
      <dgm:prSet phldrT="[Text]" custT="1"/>
      <dgm:spPr/>
      <dgm:t>
        <a:bodyPr/>
        <a:lstStyle/>
        <a:p>
          <a:r>
            <a:rPr lang="en-US" sz="1200" b="0" dirty="0"/>
            <a:t>Lack of access to housing, transportation, SSP, etc.</a:t>
          </a:r>
          <a:br>
            <a:rPr lang="en-US" sz="1200" b="0" dirty="0"/>
          </a:br>
          <a:br>
            <a:rPr lang="en-US" sz="1200" b="0" dirty="0"/>
          </a:br>
          <a:br>
            <a:rPr lang="en-US" sz="1200" b="0" dirty="0"/>
          </a:br>
          <a:br>
            <a:rPr lang="en-US" sz="1200" b="0" dirty="0"/>
          </a:br>
          <a:endParaRPr lang="en-US" sz="1200" b="0" dirty="0"/>
        </a:p>
      </dgm:t>
    </dgm:pt>
    <dgm:pt modelId="{6625ACB8-5571-4508-A0AA-D249F0A072C8}" type="parTrans" cxnId="{8EF41464-39B7-4DCE-B6CA-6AD1A94747C1}">
      <dgm:prSet/>
      <dgm:spPr/>
      <dgm:t>
        <a:bodyPr/>
        <a:lstStyle/>
        <a:p>
          <a:endParaRPr lang="en-US"/>
        </a:p>
      </dgm:t>
    </dgm:pt>
    <dgm:pt modelId="{EC30D9B6-98BD-4AFD-81BF-54FF84535547}" type="sibTrans" cxnId="{8EF41464-39B7-4DCE-B6CA-6AD1A94747C1}">
      <dgm:prSet/>
      <dgm:spPr/>
      <dgm:t>
        <a:bodyPr/>
        <a:lstStyle/>
        <a:p>
          <a:endParaRPr lang="en-US"/>
        </a:p>
      </dgm:t>
    </dgm:pt>
    <dgm:pt modelId="{2E23B8B4-2600-9E4B-8900-6619E854AFFD}" type="pres">
      <dgm:prSet presAssocID="{8CC9A1A6-990B-1B42-B68D-20C9698FDF49}" presName="compositeShape" presStyleCnt="0">
        <dgm:presLayoutVars>
          <dgm:chMax val="7"/>
          <dgm:dir/>
          <dgm:resizeHandles val="exact"/>
        </dgm:presLayoutVars>
      </dgm:prSet>
      <dgm:spPr/>
    </dgm:pt>
    <dgm:pt modelId="{46CB824F-F90B-DC47-BE96-CC95A5E9F44F}" type="pres">
      <dgm:prSet presAssocID="{57727D82-DC6B-F949-95AE-2C561A579326}" presName="circ1" presStyleLbl="vennNode1" presStyleIdx="0" presStyleCnt="3"/>
      <dgm:spPr/>
    </dgm:pt>
    <dgm:pt modelId="{B4C70492-74C9-9346-B91D-F0100185A303}" type="pres">
      <dgm:prSet presAssocID="{57727D82-DC6B-F949-95AE-2C561A579326}" presName="circ1Tx" presStyleLbl="revTx" presStyleIdx="0" presStyleCnt="0">
        <dgm:presLayoutVars>
          <dgm:chMax val="0"/>
          <dgm:chPref val="0"/>
          <dgm:bulletEnabled val="1"/>
        </dgm:presLayoutVars>
      </dgm:prSet>
      <dgm:spPr/>
    </dgm:pt>
    <dgm:pt modelId="{9934BC2C-39CF-4DF7-942F-571888CA4AC7}" type="pres">
      <dgm:prSet presAssocID="{165B016E-1FBC-4A48-82B0-721039F74DCB}" presName="circ2" presStyleLbl="vennNode1" presStyleIdx="1" presStyleCnt="3"/>
      <dgm:spPr/>
    </dgm:pt>
    <dgm:pt modelId="{89B56EA3-2100-43EB-9563-2AECD1C499DF}" type="pres">
      <dgm:prSet presAssocID="{165B016E-1FBC-4A48-82B0-721039F74DCB}" presName="circ2Tx" presStyleLbl="revTx" presStyleIdx="0" presStyleCnt="0">
        <dgm:presLayoutVars>
          <dgm:chMax val="0"/>
          <dgm:chPref val="0"/>
          <dgm:bulletEnabled val="1"/>
        </dgm:presLayoutVars>
      </dgm:prSet>
      <dgm:spPr/>
    </dgm:pt>
    <dgm:pt modelId="{5AC5E659-5323-F240-B09F-290767950B89}" type="pres">
      <dgm:prSet presAssocID="{FF46B48F-526D-EF4E-8568-155DD6B9061F}" presName="circ3" presStyleLbl="vennNode1" presStyleIdx="2" presStyleCnt="3" custScaleX="106662"/>
      <dgm:spPr/>
    </dgm:pt>
    <dgm:pt modelId="{5739FF4D-03FC-5A4F-98F7-54344D237C59}" type="pres">
      <dgm:prSet presAssocID="{FF46B48F-526D-EF4E-8568-155DD6B9061F}" presName="circ3Tx" presStyleLbl="revTx" presStyleIdx="0" presStyleCnt="0">
        <dgm:presLayoutVars>
          <dgm:chMax val="0"/>
          <dgm:chPref val="0"/>
          <dgm:bulletEnabled val="1"/>
        </dgm:presLayoutVars>
      </dgm:prSet>
      <dgm:spPr/>
    </dgm:pt>
  </dgm:ptLst>
  <dgm:cxnLst>
    <dgm:cxn modelId="{EC0F1A20-9E39-6049-B844-5AC95F60427E}" type="presOf" srcId="{8CC9A1A6-990B-1B42-B68D-20C9698FDF49}" destId="{2E23B8B4-2600-9E4B-8900-6619E854AFFD}" srcOrd="0" destOrd="0" presId="urn:microsoft.com/office/officeart/2005/8/layout/venn1"/>
    <dgm:cxn modelId="{F06D8622-B13D-45C6-B5B4-1E034058CC64}" type="presOf" srcId="{165B016E-1FBC-4A48-82B0-721039F74DCB}" destId="{9934BC2C-39CF-4DF7-942F-571888CA4AC7}" srcOrd="0" destOrd="0" presId="urn:microsoft.com/office/officeart/2005/8/layout/venn1"/>
    <dgm:cxn modelId="{E9233444-814C-47BD-9E4B-B5E533D87086}" type="presOf" srcId="{FF46B48F-526D-EF4E-8568-155DD6B9061F}" destId="{5AC5E659-5323-F240-B09F-290767950B89}" srcOrd="0" destOrd="0" presId="urn:microsoft.com/office/officeart/2005/8/layout/venn1"/>
    <dgm:cxn modelId="{B9EC2845-12FD-334B-969B-CEA0FB42C2BF}" srcId="{8CC9A1A6-990B-1B42-B68D-20C9698FDF49}" destId="{57727D82-DC6B-F949-95AE-2C561A579326}" srcOrd="0" destOrd="0" parTransId="{92EAFDE5-C73C-1C41-AE3E-BFDA75DBC904}" sibTransId="{AB759D8F-BEFE-ED4E-B7B1-E9CE1E44915C}"/>
    <dgm:cxn modelId="{8EF41464-39B7-4DCE-B6CA-6AD1A94747C1}" srcId="{57727D82-DC6B-F949-95AE-2C561A579326}" destId="{03CF5DDF-0D4A-49C4-B8AE-71F45502E66A}" srcOrd="0" destOrd="0" parTransId="{6625ACB8-5571-4508-A0AA-D249F0A072C8}" sibTransId="{EC30D9B6-98BD-4AFD-81BF-54FF84535547}"/>
    <dgm:cxn modelId="{0D1E3564-2D7E-4564-84C8-D6953631D43F}" type="presOf" srcId="{03CF5DDF-0D4A-49C4-B8AE-71F45502E66A}" destId="{B4C70492-74C9-9346-B91D-F0100185A303}" srcOrd="1" destOrd="1" presId="urn:microsoft.com/office/officeart/2005/8/layout/venn1"/>
    <dgm:cxn modelId="{4CF9368F-40A5-4EED-87BD-B66804108C8B}" type="presOf" srcId="{165B016E-1FBC-4A48-82B0-721039F74DCB}" destId="{89B56EA3-2100-43EB-9563-2AECD1C499DF}" srcOrd="1" destOrd="0" presId="urn:microsoft.com/office/officeart/2005/8/layout/venn1"/>
    <dgm:cxn modelId="{38F3069E-BA1D-BA4D-8D99-DD559838EA24}" srcId="{8CC9A1A6-990B-1B42-B68D-20C9698FDF49}" destId="{FF46B48F-526D-EF4E-8568-155DD6B9061F}" srcOrd="2" destOrd="0" parTransId="{90838496-1D3F-0947-BE79-58777D2D4E76}" sibTransId="{9BA6FF02-8B87-F948-9094-D2242CE18DD0}"/>
    <dgm:cxn modelId="{22A517AA-7F19-D24B-8D9E-02340CE7AF95}" type="presOf" srcId="{57727D82-DC6B-F949-95AE-2C561A579326}" destId="{46CB824F-F90B-DC47-BE96-CC95A5E9F44F}" srcOrd="0" destOrd="0" presId="urn:microsoft.com/office/officeart/2005/8/layout/venn1"/>
    <dgm:cxn modelId="{2603CBB3-98A6-4295-BD45-9389843148BC}" srcId="{8CC9A1A6-990B-1B42-B68D-20C9698FDF49}" destId="{165B016E-1FBC-4A48-82B0-721039F74DCB}" srcOrd="1" destOrd="0" parTransId="{65AB6CD3-D7D5-42D6-A126-1E3E347AE211}" sibTransId="{DA74B0D5-866D-45C0-9473-49149C924FAA}"/>
    <dgm:cxn modelId="{211B86BA-3F8E-4F4E-9491-1D69F42C849E}" type="presOf" srcId="{FF46B48F-526D-EF4E-8568-155DD6B9061F}" destId="{5739FF4D-03FC-5A4F-98F7-54344D237C59}" srcOrd="1" destOrd="0" presId="urn:microsoft.com/office/officeart/2005/8/layout/venn1"/>
    <dgm:cxn modelId="{046756D2-B240-4928-97DD-309717D0C596}" type="presOf" srcId="{03CF5DDF-0D4A-49C4-B8AE-71F45502E66A}" destId="{46CB824F-F90B-DC47-BE96-CC95A5E9F44F}" srcOrd="0" destOrd="1" presId="urn:microsoft.com/office/officeart/2005/8/layout/venn1"/>
    <dgm:cxn modelId="{F23068F9-E854-884B-9C10-78060E5CEC98}" type="presOf" srcId="{57727D82-DC6B-F949-95AE-2C561A579326}" destId="{B4C70492-74C9-9346-B91D-F0100185A303}" srcOrd="1" destOrd="0" presId="urn:microsoft.com/office/officeart/2005/8/layout/venn1"/>
    <dgm:cxn modelId="{1C7FD584-96ED-024E-9E6C-F4D0A6FE31F3}" type="presParOf" srcId="{2E23B8B4-2600-9E4B-8900-6619E854AFFD}" destId="{46CB824F-F90B-DC47-BE96-CC95A5E9F44F}" srcOrd="0" destOrd="0" presId="urn:microsoft.com/office/officeart/2005/8/layout/venn1"/>
    <dgm:cxn modelId="{6F734FD1-9204-224C-BE4B-3C19A6BE67CB}" type="presParOf" srcId="{2E23B8B4-2600-9E4B-8900-6619E854AFFD}" destId="{B4C70492-74C9-9346-B91D-F0100185A303}" srcOrd="1" destOrd="0" presId="urn:microsoft.com/office/officeart/2005/8/layout/venn1"/>
    <dgm:cxn modelId="{12590B7E-4708-4729-A6A8-7161AEA13FF9}" type="presParOf" srcId="{2E23B8B4-2600-9E4B-8900-6619E854AFFD}" destId="{9934BC2C-39CF-4DF7-942F-571888CA4AC7}" srcOrd="2" destOrd="0" presId="urn:microsoft.com/office/officeart/2005/8/layout/venn1"/>
    <dgm:cxn modelId="{1D5E7456-4BE8-4BFE-9D13-5AA0E844C944}" type="presParOf" srcId="{2E23B8B4-2600-9E4B-8900-6619E854AFFD}" destId="{89B56EA3-2100-43EB-9563-2AECD1C499DF}" srcOrd="3" destOrd="0" presId="urn:microsoft.com/office/officeart/2005/8/layout/venn1"/>
    <dgm:cxn modelId="{60E82B1F-812E-4924-B4FD-6365DFC463A5}" type="presParOf" srcId="{2E23B8B4-2600-9E4B-8900-6619E854AFFD}" destId="{5AC5E659-5323-F240-B09F-290767950B89}" srcOrd="4" destOrd="0" presId="urn:microsoft.com/office/officeart/2005/8/layout/venn1"/>
    <dgm:cxn modelId="{17003A39-CBD2-400E-AE72-0DB55E13EF66}" type="presParOf" srcId="{2E23B8B4-2600-9E4B-8900-6619E854AFFD}" destId="{5739FF4D-03FC-5A4F-98F7-54344D237C59}"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CC9A1A6-990B-1B42-B68D-20C9698FDF49}" type="doc">
      <dgm:prSet loTypeId="urn:microsoft.com/office/officeart/2005/8/layout/venn1" loCatId="" qsTypeId="urn:microsoft.com/office/officeart/2005/8/quickstyle/3d3" qsCatId="3D" csTypeId="urn:microsoft.com/office/officeart/2005/8/colors/colorful4" csCatId="colorful" phldr="1"/>
      <dgm:spPr/>
    </dgm:pt>
    <dgm:pt modelId="{57727D82-DC6B-F949-95AE-2C561A579326}">
      <dgm:prSet phldrT="[Text]" custT="1"/>
      <dgm:spPr/>
      <dgm:t>
        <a:bodyPr/>
        <a:lstStyle/>
        <a:p>
          <a:r>
            <a:rPr lang="en-US" sz="1800" b="1" dirty="0"/>
            <a:t>HIV</a:t>
          </a:r>
        </a:p>
      </dgm:t>
    </dgm:pt>
    <dgm:pt modelId="{92EAFDE5-C73C-1C41-AE3E-BFDA75DBC904}" type="parTrans" cxnId="{B9EC2845-12FD-334B-969B-CEA0FB42C2BF}">
      <dgm:prSet/>
      <dgm:spPr/>
      <dgm:t>
        <a:bodyPr/>
        <a:lstStyle/>
        <a:p>
          <a:endParaRPr lang="en-US"/>
        </a:p>
      </dgm:t>
    </dgm:pt>
    <dgm:pt modelId="{AB759D8F-BEFE-ED4E-B7B1-E9CE1E44915C}" type="sibTrans" cxnId="{B9EC2845-12FD-334B-969B-CEA0FB42C2BF}">
      <dgm:prSet/>
      <dgm:spPr/>
      <dgm:t>
        <a:bodyPr/>
        <a:lstStyle/>
        <a:p>
          <a:endParaRPr lang="en-US"/>
        </a:p>
      </dgm:t>
    </dgm:pt>
    <dgm:pt modelId="{38C3BF3F-2282-3C47-8D2D-2797CA34D1A5}">
      <dgm:prSet phldrT="[Text]" custT="1"/>
      <dgm:spPr/>
      <dgm:t>
        <a:bodyPr/>
        <a:lstStyle/>
        <a:p>
          <a:r>
            <a:rPr lang="en-US" sz="1800" b="1" dirty="0"/>
            <a:t>HCV</a:t>
          </a:r>
        </a:p>
      </dgm:t>
    </dgm:pt>
    <dgm:pt modelId="{B2B154B3-C753-9F48-B2F2-BB85B1487F43}" type="parTrans" cxnId="{E592765B-7E46-7C42-9DFE-8A903B19664E}">
      <dgm:prSet/>
      <dgm:spPr/>
      <dgm:t>
        <a:bodyPr/>
        <a:lstStyle/>
        <a:p>
          <a:endParaRPr lang="en-US"/>
        </a:p>
      </dgm:t>
    </dgm:pt>
    <dgm:pt modelId="{195C3A3F-5810-8443-8EF9-C8E0C743135D}" type="sibTrans" cxnId="{E592765B-7E46-7C42-9DFE-8A903B19664E}">
      <dgm:prSet/>
      <dgm:spPr/>
      <dgm:t>
        <a:bodyPr/>
        <a:lstStyle/>
        <a:p>
          <a:endParaRPr lang="en-US"/>
        </a:p>
      </dgm:t>
    </dgm:pt>
    <dgm:pt modelId="{12CF12AE-AA1B-3846-8E65-BDA077B3817E}">
      <dgm:prSet phldrT="[Text]" custT="1"/>
      <dgm:spPr/>
      <dgm:t>
        <a:bodyPr/>
        <a:lstStyle/>
        <a:p>
          <a:r>
            <a:rPr lang="en-US" sz="1800" b="1" dirty="0"/>
            <a:t>SUD</a:t>
          </a:r>
        </a:p>
      </dgm:t>
    </dgm:pt>
    <dgm:pt modelId="{5D57B2EF-BCFF-B941-90A5-367E92A4CA4A}" type="parTrans" cxnId="{1C367AA2-A520-8048-B51B-96B7C4E76B93}">
      <dgm:prSet/>
      <dgm:spPr/>
      <dgm:t>
        <a:bodyPr/>
        <a:lstStyle/>
        <a:p>
          <a:endParaRPr lang="en-US"/>
        </a:p>
      </dgm:t>
    </dgm:pt>
    <dgm:pt modelId="{A6F0BAF2-0C3D-8B47-B720-673C87D67C45}" type="sibTrans" cxnId="{1C367AA2-A520-8048-B51B-96B7C4E76B93}">
      <dgm:prSet/>
      <dgm:spPr/>
      <dgm:t>
        <a:bodyPr/>
        <a:lstStyle/>
        <a:p>
          <a:endParaRPr lang="en-US"/>
        </a:p>
      </dgm:t>
    </dgm:pt>
    <dgm:pt modelId="{2E23B8B4-2600-9E4B-8900-6619E854AFFD}" type="pres">
      <dgm:prSet presAssocID="{8CC9A1A6-990B-1B42-B68D-20C9698FDF49}" presName="compositeShape" presStyleCnt="0">
        <dgm:presLayoutVars>
          <dgm:chMax val="7"/>
          <dgm:dir/>
          <dgm:resizeHandles val="exact"/>
        </dgm:presLayoutVars>
      </dgm:prSet>
      <dgm:spPr/>
    </dgm:pt>
    <dgm:pt modelId="{46CB824F-F90B-DC47-BE96-CC95A5E9F44F}" type="pres">
      <dgm:prSet presAssocID="{57727D82-DC6B-F949-95AE-2C561A579326}" presName="circ1" presStyleLbl="vennNode1" presStyleIdx="0" presStyleCnt="3"/>
      <dgm:spPr/>
    </dgm:pt>
    <dgm:pt modelId="{B4C70492-74C9-9346-B91D-F0100185A303}" type="pres">
      <dgm:prSet presAssocID="{57727D82-DC6B-F949-95AE-2C561A579326}" presName="circ1Tx" presStyleLbl="revTx" presStyleIdx="0" presStyleCnt="0">
        <dgm:presLayoutVars>
          <dgm:chMax val="0"/>
          <dgm:chPref val="0"/>
          <dgm:bulletEnabled val="1"/>
        </dgm:presLayoutVars>
      </dgm:prSet>
      <dgm:spPr/>
    </dgm:pt>
    <dgm:pt modelId="{71FBFA91-F118-C041-AFCD-B43AFBCC7BB1}" type="pres">
      <dgm:prSet presAssocID="{38C3BF3F-2282-3C47-8D2D-2797CA34D1A5}" presName="circ2" presStyleLbl="vennNode1" presStyleIdx="1" presStyleCnt="3"/>
      <dgm:spPr/>
    </dgm:pt>
    <dgm:pt modelId="{CF1C9274-8903-6742-858B-EF7C663B20B0}" type="pres">
      <dgm:prSet presAssocID="{38C3BF3F-2282-3C47-8D2D-2797CA34D1A5}" presName="circ2Tx" presStyleLbl="revTx" presStyleIdx="0" presStyleCnt="0">
        <dgm:presLayoutVars>
          <dgm:chMax val="0"/>
          <dgm:chPref val="0"/>
          <dgm:bulletEnabled val="1"/>
        </dgm:presLayoutVars>
      </dgm:prSet>
      <dgm:spPr/>
    </dgm:pt>
    <dgm:pt modelId="{AFD76EA7-DEEF-EE4B-A22F-20B956574870}" type="pres">
      <dgm:prSet presAssocID="{12CF12AE-AA1B-3846-8E65-BDA077B3817E}" presName="circ3" presStyleLbl="vennNode1" presStyleIdx="2" presStyleCnt="3"/>
      <dgm:spPr/>
    </dgm:pt>
    <dgm:pt modelId="{9AC8EA11-DE14-2E42-9D1E-B2EE26FA4EE0}" type="pres">
      <dgm:prSet presAssocID="{12CF12AE-AA1B-3846-8E65-BDA077B3817E}" presName="circ3Tx" presStyleLbl="revTx" presStyleIdx="0" presStyleCnt="0">
        <dgm:presLayoutVars>
          <dgm:chMax val="0"/>
          <dgm:chPref val="0"/>
          <dgm:bulletEnabled val="1"/>
        </dgm:presLayoutVars>
      </dgm:prSet>
      <dgm:spPr/>
    </dgm:pt>
  </dgm:ptLst>
  <dgm:cxnLst>
    <dgm:cxn modelId="{B3EEDC01-311C-DF4F-A8D6-AB0AFF565CFF}" type="presOf" srcId="{12CF12AE-AA1B-3846-8E65-BDA077B3817E}" destId="{9AC8EA11-DE14-2E42-9D1E-B2EE26FA4EE0}" srcOrd="0" destOrd="0" presId="urn:microsoft.com/office/officeart/2005/8/layout/venn1"/>
    <dgm:cxn modelId="{EC0F1A20-9E39-6049-B844-5AC95F60427E}" type="presOf" srcId="{8CC9A1A6-990B-1B42-B68D-20C9698FDF49}" destId="{2E23B8B4-2600-9E4B-8900-6619E854AFFD}" srcOrd="0" destOrd="0" presId="urn:microsoft.com/office/officeart/2005/8/layout/venn1"/>
    <dgm:cxn modelId="{0C788324-116C-1342-A914-862023CC8655}" type="presOf" srcId="{38C3BF3F-2282-3C47-8D2D-2797CA34D1A5}" destId="{71FBFA91-F118-C041-AFCD-B43AFBCC7BB1}" srcOrd="1" destOrd="0" presId="urn:microsoft.com/office/officeart/2005/8/layout/venn1"/>
    <dgm:cxn modelId="{B9EC2845-12FD-334B-969B-CEA0FB42C2BF}" srcId="{8CC9A1A6-990B-1B42-B68D-20C9698FDF49}" destId="{57727D82-DC6B-F949-95AE-2C561A579326}" srcOrd="0" destOrd="0" parTransId="{92EAFDE5-C73C-1C41-AE3E-BFDA75DBC904}" sibTransId="{AB759D8F-BEFE-ED4E-B7B1-E9CE1E44915C}"/>
    <dgm:cxn modelId="{E592765B-7E46-7C42-9DFE-8A903B19664E}" srcId="{8CC9A1A6-990B-1B42-B68D-20C9698FDF49}" destId="{38C3BF3F-2282-3C47-8D2D-2797CA34D1A5}" srcOrd="1" destOrd="0" parTransId="{B2B154B3-C753-9F48-B2F2-BB85B1487F43}" sibTransId="{195C3A3F-5810-8443-8EF9-C8E0C743135D}"/>
    <dgm:cxn modelId="{25F9D198-5ADD-CA46-B3F7-BEAF56308532}" type="presOf" srcId="{38C3BF3F-2282-3C47-8D2D-2797CA34D1A5}" destId="{CF1C9274-8903-6742-858B-EF7C663B20B0}" srcOrd="0" destOrd="0" presId="urn:microsoft.com/office/officeart/2005/8/layout/venn1"/>
    <dgm:cxn modelId="{CCB1A79D-7638-DC4F-9CC0-834A9C585414}" type="presOf" srcId="{57727D82-DC6B-F949-95AE-2C561A579326}" destId="{46CB824F-F90B-DC47-BE96-CC95A5E9F44F}" srcOrd="1" destOrd="0" presId="urn:microsoft.com/office/officeart/2005/8/layout/venn1"/>
    <dgm:cxn modelId="{1C367AA2-A520-8048-B51B-96B7C4E76B93}" srcId="{8CC9A1A6-990B-1B42-B68D-20C9698FDF49}" destId="{12CF12AE-AA1B-3846-8E65-BDA077B3817E}" srcOrd="2" destOrd="0" parTransId="{5D57B2EF-BCFF-B941-90A5-367E92A4CA4A}" sibTransId="{A6F0BAF2-0C3D-8B47-B720-673C87D67C45}"/>
    <dgm:cxn modelId="{523E99C6-58A6-BA4D-9C3C-F20E47C8C364}" type="presOf" srcId="{12CF12AE-AA1B-3846-8E65-BDA077B3817E}" destId="{AFD76EA7-DEEF-EE4B-A22F-20B956574870}" srcOrd="1" destOrd="0" presId="urn:microsoft.com/office/officeart/2005/8/layout/venn1"/>
    <dgm:cxn modelId="{F23068F9-E854-884B-9C10-78060E5CEC98}" type="presOf" srcId="{57727D82-DC6B-F949-95AE-2C561A579326}" destId="{B4C70492-74C9-9346-B91D-F0100185A303}" srcOrd="0" destOrd="0" presId="urn:microsoft.com/office/officeart/2005/8/layout/venn1"/>
    <dgm:cxn modelId="{1C7FD584-96ED-024E-9E6C-F4D0A6FE31F3}" type="presParOf" srcId="{2E23B8B4-2600-9E4B-8900-6619E854AFFD}" destId="{46CB824F-F90B-DC47-BE96-CC95A5E9F44F}" srcOrd="0" destOrd="0" presId="urn:microsoft.com/office/officeart/2005/8/layout/venn1"/>
    <dgm:cxn modelId="{6F734FD1-9204-224C-BE4B-3C19A6BE67CB}" type="presParOf" srcId="{2E23B8B4-2600-9E4B-8900-6619E854AFFD}" destId="{B4C70492-74C9-9346-B91D-F0100185A303}" srcOrd="1" destOrd="0" presId="urn:microsoft.com/office/officeart/2005/8/layout/venn1"/>
    <dgm:cxn modelId="{3C04B1BA-D8F6-E840-90D1-678B22F51C3C}" type="presParOf" srcId="{2E23B8B4-2600-9E4B-8900-6619E854AFFD}" destId="{71FBFA91-F118-C041-AFCD-B43AFBCC7BB1}" srcOrd="2" destOrd="0" presId="urn:microsoft.com/office/officeart/2005/8/layout/venn1"/>
    <dgm:cxn modelId="{7101CAB0-063A-1C45-A30F-B373E6A8E8CD}" type="presParOf" srcId="{2E23B8B4-2600-9E4B-8900-6619E854AFFD}" destId="{CF1C9274-8903-6742-858B-EF7C663B20B0}" srcOrd="3" destOrd="0" presId="urn:microsoft.com/office/officeart/2005/8/layout/venn1"/>
    <dgm:cxn modelId="{72A51BB9-4420-8343-A0EE-C305FD2F6C5A}" type="presParOf" srcId="{2E23B8B4-2600-9E4B-8900-6619E854AFFD}" destId="{AFD76EA7-DEEF-EE4B-A22F-20B956574870}" srcOrd="4" destOrd="0" presId="urn:microsoft.com/office/officeart/2005/8/layout/venn1"/>
    <dgm:cxn modelId="{47C3D7D6-3ED2-C54E-9E0F-6CD6C81A964E}" type="presParOf" srcId="{2E23B8B4-2600-9E4B-8900-6619E854AFFD}" destId="{9AC8EA11-DE14-2E42-9D1E-B2EE26FA4EE0}" srcOrd="5" destOrd="0" presId="urn:microsoft.com/office/officeart/2005/8/layout/ven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8E4A8F4-150F-4E9E-92A5-9FFB98BB9F3A}" type="doc">
      <dgm:prSet loTypeId="urn:microsoft.com/office/officeart/2005/8/layout/vList2" loCatId="list" qsTypeId="urn:microsoft.com/office/officeart/2005/8/quickstyle/simple5" qsCatId="simple" csTypeId="urn:microsoft.com/office/officeart/2005/8/colors/colorful1" csCatId="colorful" phldr="1"/>
      <dgm:spPr/>
      <dgm:t>
        <a:bodyPr/>
        <a:lstStyle/>
        <a:p>
          <a:endParaRPr lang="en-US"/>
        </a:p>
      </dgm:t>
    </dgm:pt>
    <dgm:pt modelId="{2D5EC563-743F-4DB6-BDED-167BA132BAEE}">
      <dgm:prSet/>
      <dgm:spPr/>
      <dgm:t>
        <a:bodyPr/>
        <a:lstStyle/>
        <a:p>
          <a:pPr algn="ctr"/>
          <a:r>
            <a:rPr lang="en-US" b="1" i="0" dirty="0">
              <a:latin typeface="Calibri" panose="020F0502020204030204" pitchFamily="34" charset="0"/>
              <a:cs typeface="Calibri" panose="020F0502020204030204" pitchFamily="34" charset="0"/>
            </a:rPr>
            <a:t>Targets</a:t>
          </a:r>
          <a:endParaRPr lang="en-US" b="1" dirty="0">
            <a:latin typeface="Calibri" panose="020F0502020204030204" pitchFamily="34" charset="0"/>
            <a:cs typeface="Calibri" panose="020F0502020204030204" pitchFamily="34" charset="0"/>
          </a:endParaRPr>
        </a:p>
      </dgm:t>
    </dgm:pt>
    <dgm:pt modelId="{3BB97B49-1597-4857-8B93-C21BACDBABA7}" type="parTrans" cxnId="{8150C108-F9E6-4A77-AB11-7AC0888C056E}">
      <dgm:prSet/>
      <dgm:spPr/>
      <dgm:t>
        <a:bodyPr/>
        <a:lstStyle/>
        <a:p>
          <a:endParaRPr lang="en-US"/>
        </a:p>
      </dgm:t>
    </dgm:pt>
    <dgm:pt modelId="{160ED10A-4C6B-407C-A771-CF4C35A30C88}" type="sibTrans" cxnId="{8150C108-F9E6-4A77-AB11-7AC0888C056E}">
      <dgm:prSet/>
      <dgm:spPr/>
      <dgm:t>
        <a:bodyPr/>
        <a:lstStyle/>
        <a:p>
          <a:endParaRPr lang="en-US"/>
        </a:p>
      </dgm:t>
    </dgm:pt>
    <dgm:pt modelId="{CCCDC951-4F2E-4135-B888-743562D37EE0}">
      <dgm:prSet custT="1"/>
      <dgm:spPr/>
      <dgm:t>
        <a:bodyPr/>
        <a:lstStyle/>
        <a:p>
          <a:r>
            <a:rPr lang="en-US" sz="2400" b="1" dirty="0">
              <a:latin typeface="Calibri" panose="020F0502020204030204" pitchFamily="34" charset="0"/>
              <a:cs typeface="Calibri" panose="020F0502020204030204" pitchFamily="34" charset="0"/>
            </a:rPr>
            <a:t>90% diagnosed</a:t>
          </a:r>
          <a:br>
            <a:rPr lang="en-US" sz="2400" dirty="0">
              <a:latin typeface="Calibri" panose="020F0502020204030204" pitchFamily="34" charset="0"/>
              <a:cs typeface="Calibri" panose="020F0502020204030204" pitchFamily="34" charset="0"/>
            </a:rPr>
          </a:br>
          <a:endParaRPr lang="en-US" sz="2400" dirty="0">
            <a:latin typeface="Calibri" panose="020F0502020204030204" pitchFamily="34" charset="0"/>
            <a:cs typeface="Calibri" panose="020F0502020204030204" pitchFamily="34" charset="0"/>
          </a:endParaRPr>
        </a:p>
      </dgm:t>
    </dgm:pt>
    <dgm:pt modelId="{3C5DA16F-82AC-4066-A86A-F611E7D8BF4B}" type="parTrans" cxnId="{6AC626B7-E921-44EF-B48E-0F7B7CF17032}">
      <dgm:prSet/>
      <dgm:spPr/>
      <dgm:t>
        <a:bodyPr/>
        <a:lstStyle/>
        <a:p>
          <a:endParaRPr lang="en-US"/>
        </a:p>
      </dgm:t>
    </dgm:pt>
    <dgm:pt modelId="{398A059A-DC99-4D4E-A49C-80A96592DB82}" type="sibTrans" cxnId="{6AC626B7-E921-44EF-B48E-0F7B7CF17032}">
      <dgm:prSet/>
      <dgm:spPr/>
      <dgm:t>
        <a:bodyPr/>
        <a:lstStyle/>
        <a:p>
          <a:endParaRPr lang="en-US"/>
        </a:p>
      </dgm:t>
    </dgm:pt>
    <dgm:pt modelId="{64A663D6-7BBD-4825-B2FB-451E48B037C2}">
      <dgm:prSet custT="1"/>
      <dgm:spPr/>
      <dgm:t>
        <a:bodyPr/>
        <a:lstStyle/>
        <a:p>
          <a:r>
            <a:rPr lang="en-US" sz="2400" dirty="0">
              <a:latin typeface="Calibri" panose="020F0502020204030204" pitchFamily="34" charset="0"/>
              <a:cs typeface="Calibri" panose="020F0502020204030204" pitchFamily="34" charset="0"/>
            </a:rPr>
            <a:t>80% treated</a:t>
          </a:r>
          <a:br>
            <a:rPr lang="en-US" sz="2400" dirty="0">
              <a:latin typeface="Calibri" panose="020F0502020204030204" pitchFamily="34" charset="0"/>
              <a:cs typeface="Calibri" panose="020F0502020204030204" pitchFamily="34" charset="0"/>
            </a:rPr>
          </a:br>
          <a:endParaRPr lang="en-US" sz="2400" dirty="0">
            <a:latin typeface="Calibri" panose="020F0502020204030204" pitchFamily="34" charset="0"/>
            <a:cs typeface="Calibri" panose="020F0502020204030204" pitchFamily="34" charset="0"/>
          </a:endParaRPr>
        </a:p>
      </dgm:t>
    </dgm:pt>
    <dgm:pt modelId="{137B976C-AF0A-4F9E-9153-3B6D8EDB423C}" type="parTrans" cxnId="{55770AF3-F699-4E6B-9C46-DD3A50C5DD7F}">
      <dgm:prSet/>
      <dgm:spPr/>
      <dgm:t>
        <a:bodyPr/>
        <a:lstStyle/>
        <a:p>
          <a:endParaRPr lang="en-US"/>
        </a:p>
      </dgm:t>
    </dgm:pt>
    <dgm:pt modelId="{F01263FB-320C-44DC-8E7A-D6BE871935BF}" type="sibTrans" cxnId="{55770AF3-F699-4E6B-9C46-DD3A50C5DD7F}">
      <dgm:prSet/>
      <dgm:spPr/>
      <dgm:t>
        <a:bodyPr/>
        <a:lstStyle/>
        <a:p>
          <a:endParaRPr lang="en-US"/>
        </a:p>
      </dgm:t>
    </dgm:pt>
    <dgm:pt modelId="{014C3BB0-830A-4E44-A6A0-81FF02C26224}">
      <dgm:prSet custT="1"/>
      <dgm:spPr/>
      <dgm:t>
        <a:bodyPr/>
        <a:lstStyle/>
        <a:p>
          <a:r>
            <a:rPr lang="en-US" sz="2400" b="1" dirty="0">
              <a:latin typeface="Calibri" panose="020F0502020204030204" pitchFamily="34" charset="0"/>
              <a:cs typeface="Calibri" panose="020F0502020204030204" pitchFamily="34" charset="0"/>
            </a:rPr>
            <a:t>65% reduced mortality</a:t>
          </a:r>
          <a:br>
            <a:rPr lang="en-US" sz="2400" dirty="0">
              <a:latin typeface="Calibri" panose="020F0502020204030204" pitchFamily="34" charset="0"/>
              <a:cs typeface="Calibri" panose="020F0502020204030204" pitchFamily="34" charset="0"/>
            </a:rPr>
          </a:br>
          <a:endParaRPr lang="en-US" sz="2400" dirty="0">
            <a:latin typeface="Calibri" panose="020F0502020204030204" pitchFamily="34" charset="0"/>
            <a:cs typeface="Calibri" panose="020F0502020204030204" pitchFamily="34" charset="0"/>
          </a:endParaRPr>
        </a:p>
      </dgm:t>
    </dgm:pt>
    <dgm:pt modelId="{C3D04B6D-A9C0-4167-93D3-9BC05A10E2AD}" type="parTrans" cxnId="{72DC8620-AB93-4E16-A2F9-55D347AA848C}">
      <dgm:prSet/>
      <dgm:spPr/>
      <dgm:t>
        <a:bodyPr/>
        <a:lstStyle/>
        <a:p>
          <a:endParaRPr lang="en-US"/>
        </a:p>
      </dgm:t>
    </dgm:pt>
    <dgm:pt modelId="{50136C20-F66D-4BB3-8318-B1D2DD3F469A}" type="sibTrans" cxnId="{72DC8620-AB93-4E16-A2F9-55D347AA848C}">
      <dgm:prSet/>
      <dgm:spPr/>
      <dgm:t>
        <a:bodyPr/>
        <a:lstStyle/>
        <a:p>
          <a:endParaRPr lang="en-US"/>
        </a:p>
      </dgm:t>
    </dgm:pt>
    <dgm:pt modelId="{48C38C5F-A01F-473E-8264-5336AA1E2FF2}">
      <dgm:prSet custT="1"/>
      <dgm:spPr/>
      <dgm:t>
        <a:bodyPr/>
        <a:lstStyle/>
        <a:p>
          <a:r>
            <a:rPr lang="en-US" sz="2400" dirty="0">
              <a:latin typeface="Calibri" panose="020F0502020204030204" pitchFamily="34" charset="0"/>
              <a:cs typeface="Calibri" panose="020F0502020204030204" pitchFamily="34" charset="0"/>
            </a:rPr>
            <a:t>90% reduction in HCV incidence</a:t>
          </a:r>
          <a:br>
            <a:rPr lang="en-US" sz="2400" dirty="0">
              <a:latin typeface="Calibri" panose="020F0502020204030204" pitchFamily="34" charset="0"/>
              <a:cs typeface="Calibri" panose="020F0502020204030204" pitchFamily="34" charset="0"/>
            </a:rPr>
          </a:br>
          <a:endParaRPr lang="en-US" sz="2400" dirty="0">
            <a:latin typeface="Calibri" panose="020F0502020204030204" pitchFamily="34" charset="0"/>
            <a:cs typeface="Calibri" panose="020F0502020204030204" pitchFamily="34" charset="0"/>
          </a:endParaRPr>
        </a:p>
      </dgm:t>
    </dgm:pt>
    <dgm:pt modelId="{9BF31F80-29C0-43D5-857A-9E9E63506661}" type="parTrans" cxnId="{E75FC268-C524-4C67-A896-E20F9934A3D4}">
      <dgm:prSet/>
      <dgm:spPr/>
      <dgm:t>
        <a:bodyPr/>
        <a:lstStyle/>
        <a:p>
          <a:endParaRPr lang="en-US"/>
        </a:p>
      </dgm:t>
    </dgm:pt>
    <dgm:pt modelId="{F493585A-A9C7-419A-B0D0-9FAC33C9FC7D}" type="sibTrans" cxnId="{E75FC268-C524-4C67-A896-E20F9934A3D4}">
      <dgm:prSet/>
      <dgm:spPr/>
      <dgm:t>
        <a:bodyPr/>
        <a:lstStyle/>
        <a:p>
          <a:endParaRPr lang="en-US"/>
        </a:p>
      </dgm:t>
    </dgm:pt>
    <dgm:pt modelId="{4FB8C434-2C7F-CF4C-8C04-CC2B87B5C2A3}">
      <dgm:prSet/>
      <dgm:spPr/>
      <dgm:t>
        <a:bodyPr/>
        <a:lstStyle/>
        <a:p>
          <a:endParaRPr lang="en-US" sz="2200" dirty="0">
            <a:latin typeface="Calibri" panose="020F0502020204030204" pitchFamily="34" charset="0"/>
            <a:cs typeface="Calibri" panose="020F0502020204030204" pitchFamily="34" charset="0"/>
          </a:endParaRPr>
        </a:p>
      </dgm:t>
    </dgm:pt>
    <dgm:pt modelId="{29E929E5-19F4-7B42-A1ED-E3E1BCD50229}" type="parTrans" cxnId="{9E08E223-28A0-C447-A556-C9DAA1C2C5FB}">
      <dgm:prSet/>
      <dgm:spPr/>
      <dgm:t>
        <a:bodyPr/>
        <a:lstStyle/>
        <a:p>
          <a:endParaRPr lang="en-US"/>
        </a:p>
      </dgm:t>
    </dgm:pt>
    <dgm:pt modelId="{F54014DE-03B0-3849-A8FB-74CF3C04BC67}" type="sibTrans" cxnId="{9E08E223-28A0-C447-A556-C9DAA1C2C5FB}">
      <dgm:prSet/>
      <dgm:spPr/>
      <dgm:t>
        <a:bodyPr/>
        <a:lstStyle/>
        <a:p>
          <a:endParaRPr lang="en-US"/>
        </a:p>
      </dgm:t>
    </dgm:pt>
    <dgm:pt modelId="{7C058C5D-93B3-5941-A5F6-D64AF9D02FEA}" type="pres">
      <dgm:prSet presAssocID="{38E4A8F4-150F-4E9E-92A5-9FFB98BB9F3A}" presName="linear" presStyleCnt="0">
        <dgm:presLayoutVars>
          <dgm:animLvl val="lvl"/>
          <dgm:resizeHandles val="exact"/>
        </dgm:presLayoutVars>
      </dgm:prSet>
      <dgm:spPr/>
    </dgm:pt>
    <dgm:pt modelId="{870AAAC1-21D6-D94C-90EC-ED0F7C0308CF}" type="pres">
      <dgm:prSet presAssocID="{2D5EC563-743F-4DB6-BDED-167BA132BAEE}" presName="parentText" presStyleLbl="node1" presStyleIdx="0" presStyleCnt="1">
        <dgm:presLayoutVars>
          <dgm:chMax val="0"/>
          <dgm:bulletEnabled val="1"/>
        </dgm:presLayoutVars>
      </dgm:prSet>
      <dgm:spPr/>
    </dgm:pt>
    <dgm:pt modelId="{B2BD7AC4-D4A5-2D40-9E29-3E45298665CD}" type="pres">
      <dgm:prSet presAssocID="{2D5EC563-743F-4DB6-BDED-167BA132BAEE}" presName="childText" presStyleLbl="revTx" presStyleIdx="0" presStyleCnt="1" custScaleY="111377">
        <dgm:presLayoutVars>
          <dgm:bulletEnabled val="1"/>
        </dgm:presLayoutVars>
      </dgm:prSet>
      <dgm:spPr/>
    </dgm:pt>
  </dgm:ptLst>
  <dgm:cxnLst>
    <dgm:cxn modelId="{5C9E0607-B8FA-5548-93D5-17C0596E7F2B}" type="presOf" srcId="{2D5EC563-743F-4DB6-BDED-167BA132BAEE}" destId="{870AAAC1-21D6-D94C-90EC-ED0F7C0308CF}" srcOrd="0" destOrd="0" presId="urn:microsoft.com/office/officeart/2005/8/layout/vList2"/>
    <dgm:cxn modelId="{8150C108-F9E6-4A77-AB11-7AC0888C056E}" srcId="{38E4A8F4-150F-4E9E-92A5-9FFB98BB9F3A}" destId="{2D5EC563-743F-4DB6-BDED-167BA132BAEE}" srcOrd="0" destOrd="0" parTransId="{3BB97B49-1597-4857-8B93-C21BACDBABA7}" sibTransId="{160ED10A-4C6B-407C-A771-CF4C35A30C88}"/>
    <dgm:cxn modelId="{418D6420-6D27-D347-A619-5CFEB3D15EDA}" type="presOf" srcId="{014C3BB0-830A-4E44-A6A0-81FF02C26224}" destId="{B2BD7AC4-D4A5-2D40-9E29-3E45298665CD}" srcOrd="0" destOrd="3" presId="urn:microsoft.com/office/officeart/2005/8/layout/vList2"/>
    <dgm:cxn modelId="{72DC8620-AB93-4E16-A2F9-55D347AA848C}" srcId="{2D5EC563-743F-4DB6-BDED-167BA132BAEE}" destId="{014C3BB0-830A-4E44-A6A0-81FF02C26224}" srcOrd="3" destOrd="0" parTransId="{C3D04B6D-A9C0-4167-93D3-9BC05A10E2AD}" sibTransId="{50136C20-F66D-4BB3-8318-B1D2DD3F469A}"/>
    <dgm:cxn modelId="{9E08E223-28A0-C447-A556-C9DAA1C2C5FB}" srcId="{2D5EC563-743F-4DB6-BDED-167BA132BAEE}" destId="{4FB8C434-2C7F-CF4C-8C04-CC2B87B5C2A3}" srcOrd="0" destOrd="0" parTransId="{29E929E5-19F4-7B42-A1ED-E3E1BCD50229}" sibTransId="{F54014DE-03B0-3849-A8FB-74CF3C04BC67}"/>
    <dgm:cxn modelId="{744E832B-5179-1D46-B279-DA0EE0758CBD}" type="presOf" srcId="{64A663D6-7BBD-4825-B2FB-451E48B037C2}" destId="{B2BD7AC4-D4A5-2D40-9E29-3E45298665CD}" srcOrd="0" destOrd="2" presId="urn:microsoft.com/office/officeart/2005/8/layout/vList2"/>
    <dgm:cxn modelId="{FE248E46-7E47-B349-9695-5DCE60A0F776}" type="presOf" srcId="{CCCDC951-4F2E-4135-B888-743562D37EE0}" destId="{B2BD7AC4-D4A5-2D40-9E29-3E45298665CD}" srcOrd="0" destOrd="1" presId="urn:microsoft.com/office/officeart/2005/8/layout/vList2"/>
    <dgm:cxn modelId="{CA94D652-2CCE-2D41-ADD9-D672E4BCA447}" type="presOf" srcId="{4FB8C434-2C7F-CF4C-8C04-CC2B87B5C2A3}" destId="{B2BD7AC4-D4A5-2D40-9E29-3E45298665CD}" srcOrd="0" destOrd="0" presId="urn:microsoft.com/office/officeart/2005/8/layout/vList2"/>
    <dgm:cxn modelId="{E75FC268-C524-4C67-A896-E20F9934A3D4}" srcId="{2D5EC563-743F-4DB6-BDED-167BA132BAEE}" destId="{48C38C5F-A01F-473E-8264-5336AA1E2FF2}" srcOrd="4" destOrd="0" parTransId="{9BF31F80-29C0-43D5-857A-9E9E63506661}" sibTransId="{F493585A-A9C7-419A-B0D0-9FAC33C9FC7D}"/>
    <dgm:cxn modelId="{1A7DEAAF-612E-9B41-9907-338A06320E64}" type="presOf" srcId="{38E4A8F4-150F-4E9E-92A5-9FFB98BB9F3A}" destId="{7C058C5D-93B3-5941-A5F6-D64AF9D02FEA}" srcOrd="0" destOrd="0" presId="urn:microsoft.com/office/officeart/2005/8/layout/vList2"/>
    <dgm:cxn modelId="{6AC626B7-E921-44EF-B48E-0F7B7CF17032}" srcId="{2D5EC563-743F-4DB6-BDED-167BA132BAEE}" destId="{CCCDC951-4F2E-4135-B888-743562D37EE0}" srcOrd="1" destOrd="0" parTransId="{3C5DA16F-82AC-4066-A86A-F611E7D8BF4B}" sibTransId="{398A059A-DC99-4D4E-A49C-80A96592DB82}"/>
    <dgm:cxn modelId="{33405FC4-A38A-F248-AAF3-DC20CF3F3576}" type="presOf" srcId="{48C38C5F-A01F-473E-8264-5336AA1E2FF2}" destId="{B2BD7AC4-D4A5-2D40-9E29-3E45298665CD}" srcOrd="0" destOrd="4" presId="urn:microsoft.com/office/officeart/2005/8/layout/vList2"/>
    <dgm:cxn modelId="{55770AF3-F699-4E6B-9C46-DD3A50C5DD7F}" srcId="{2D5EC563-743F-4DB6-BDED-167BA132BAEE}" destId="{64A663D6-7BBD-4825-B2FB-451E48B037C2}" srcOrd="2" destOrd="0" parTransId="{137B976C-AF0A-4F9E-9153-3B6D8EDB423C}" sibTransId="{F01263FB-320C-44DC-8E7A-D6BE871935BF}"/>
    <dgm:cxn modelId="{AAB36785-96DC-C74E-99B8-86FB93954CB0}" type="presParOf" srcId="{7C058C5D-93B3-5941-A5F6-D64AF9D02FEA}" destId="{870AAAC1-21D6-D94C-90EC-ED0F7C0308CF}" srcOrd="0" destOrd="0" presId="urn:microsoft.com/office/officeart/2005/8/layout/vList2"/>
    <dgm:cxn modelId="{4F6EB2CD-897A-7D4D-955F-BA35ED047BD1}" type="presParOf" srcId="{7C058C5D-93B3-5941-A5F6-D64AF9D02FEA}" destId="{B2BD7AC4-D4A5-2D40-9E29-3E45298665CD}"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09F2830-F453-4EF2-AC88-84A61C8F6B46}" type="doc">
      <dgm:prSet loTypeId="urn:microsoft.com/office/officeart/2005/8/layout/process4" loCatId="process" qsTypeId="urn:microsoft.com/office/officeart/2005/8/quickstyle/simple1" qsCatId="simple" csTypeId="urn:microsoft.com/office/officeart/2005/8/colors/colorful1" csCatId="colorful" phldr="1"/>
      <dgm:spPr/>
      <dgm:t>
        <a:bodyPr/>
        <a:lstStyle/>
        <a:p>
          <a:endParaRPr lang="en-US"/>
        </a:p>
      </dgm:t>
    </dgm:pt>
    <dgm:pt modelId="{E797E476-7FEB-4E15-B938-C3F55C7FD6D2}">
      <dgm:prSet/>
      <dgm:spPr/>
      <dgm:t>
        <a:bodyPr/>
        <a:lstStyle/>
        <a:p>
          <a:r>
            <a:rPr lang="en-US" b="1" dirty="0"/>
            <a:t>Prevent sequelae of advancing liver disease</a:t>
          </a:r>
          <a:endParaRPr lang="en-US" dirty="0"/>
        </a:p>
      </dgm:t>
    </dgm:pt>
    <dgm:pt modelId="{C74F66C5-2AE1-4F7B-9973-4531DB3E75A3}" type="parTrans" cxnId="{D4E3976C-5479-4C73-842F-29455552BF02}">
      <dgm:prSet/>
      <dgm:spPr/>
      <dgm:t>
        <a:bodyPr/>
        <a:lstStyle/>
        <a:p>
          <a:endParaRPr lang="en-US"/>
        </a:p>
      </dgm:t>
    </dgm:pt>
    <dgm:pt modelId="{E2A90447-26AF-425E-AEFB-B6173447A735}" type="sibTrans" cxnId="{D4E3976C-5479-4C73-842F-29455552BF02}">
      <dgm:prSet/>
      <dgm:spPr/>
      <dgm:t>
        <a:bodyPr/>
        <a:lstStyle/>
        <a:p>
          <a:endParaRPr lang="en-US"/>
        </a:p>
      </dgm:t>
    </dgm:pt>
    <dgm:pt modelId="{6B81AE8C-F500-4140-A713-6C6458D578B5}">
      <dgm:prSet/>
      <dgm:spPr/>
      <dgm:t>
        <a:bodyPr/>
        <a:lstStyle/>
        <a:p>
          <a:r>
            <a:rPr lang="en-US" dirty="0"/>
            <a:t>65% reduction </a:t>
          </a:r>
        </a:p>
        <a:p>
          <a:r>
            <a:rPr lang="en-US" dirty="0"/>
            <a:t>in  mortality</a:t>
          </a:r>
        </a:p>
      </dgm:t>
    </dgm:pt>
    <dgm:pt modelId="{D1FEDC48-8D81-4B1B-BE3D-C32D5DD0FBEB}" type="parTrans" cxnId="{F60DE9A4-4393-4F46-8899-B0435E393E38}">
      <dgm:prSet/>
      <dgm:spPr/>
      <dgm:t>
        <a:bodyPr/>
        <a:lstStyle/>
        <a:p>
          <a:endParaRPr lang="en-US"/>
        </a:p>
      </dgm:t>
    </dgm:pt>
    <dgm:pt modelId="{5CAE271E-712A-48E2-83C2-A8A80E449E12}" type="sibTrans" cxnId="{F60DE9A4-4393-4F46-8899-B0435E393E38}">
      <dgm:prSet/>
      <dgm:spPr/>
      <dgm:t>
        <a:bodyPr/>
        <a:lstStyle/>
        <a:p>
          <a:endParaRPr lang="en-US"/>
        </a:p>
      </dgm:t>
    </dgm:pt>
    <dgm:pt modelId="{F7618D01-9C44-4976-9E13-DE5BAE134104}">
      <dgm:prSet custT="1"/>
      <dgm:spPr/>
      <dgm:t>
        <a:bodyPr/>
        <a:lstStyle/>
        <a:p>
          <a:pPr algn="l"/>
          <a:r>
            <a:rPr lang="en-US" sz="2400" b="1" dirty="0"/>
            <a:t>                Treat  Baby Boomers</a:t>
          </a:r>
        </a:p>
      </dgm:t>
    </dgm:pt>
    <dgm:pt modelId="{FD16B3E0-0D04-4505-A6B3-D5235DEF0D26}" type="parTrans" cxnId="{1556BD4F-36D7-4FBE-8003-831F2AF73633}">
      <dgm:prSet/>
      <dgm:spPr/>
      <dgm:t>
        <a:bodyPr/>
        <a:lstStyle/>
        <a:p>
          <a:endParaRPr lang="en-US"/>
        </a:p>
      </dgm:t>
    </dgm:pt>
    <dgm:pt modelId="{93F49437-DCEF-4726-959D-4D1D2185E30B}" type="sibTrans" cxnId="{1556BD4F-36D7-4FBE-8003-831F2AF73633}">
      <dgm:prSet/>
      <dgm:spPr/>
      <dgm:t>
        <a:bodyPr/>
        <a:lstStyle/>
        <a:p>
          <a:endParaRPr lang="en-US"/>
        </a:p>
      </dgm:t>
    </dgm:pt>
    <dgm:pt modelId="{BD14CED7-7459-46AC-9BE4-3FA42D59FEE1}">
      <dgm:prSet/>
      <dgm:spPr/>
      <dgm:t>
        <a:bodyPr/>
        <a:lstStyle/>
        <a:p>
          <a:r>
            <a:rPr lang="en-US" b="1" dirty="0"/>
            <a:t>Prevent new or “incident” infections </a:t>
          </a:r>
          <a:endParaRPr lang="en-US" dirty="0"/>
        </a:p>
      </dgm:t>
    </dgm:pt>
    <dgm:pt modelId="{DB5F2953-078A-4B01-AF54-765217EFBB7A}" type="parTrans" cxnId="{D122159A-9BD3-423E-9235-87F47030A4E6}">
      <dgm:prSet/>
      <dgm:spPr/>
      <dgm:t>
        <a:bodyPr/>
        <a:lstStyle/>
        <a:p>
          <a:endParaRPr lang="en-US"/>
        </a:p>
      </dgm:t>
    </dgm:pt>
    <dgm:pt modelId="{64B13849-7917-4B87-A7B5-B49E54A6600F}" type="sibTrans" cxnId="{D122159A-9BD3-423E-9235-87F47030A4E6}">
      <dgm:prSet/>
      <dgm:spPr/>
      <dgm:t>
        <a:bodyPr/>
        <a:lstStyle/>
        <a:p>
          <a:endParaRPr lang="en-US"/>
        </a:p>
      </dgm:t>
    </dgm:pt>
    <dgm:pt modelId="{17C8CEBE-BA97-49A5-8F5C-57DEE1946565}">
      <dgm:prSet/>
      <dgm:spPr/>
      <dgm:t>
        <a:bodyPr/>
        <a:lstStyle/>
        <a:p>
          <a:r>
            <a:rPr lang="en-US" dirty="0"/>
            <a:t>90% reduction</a:t>
          </a:r>
        </a:p>
        <a:p>
          <a:r>
            <a:rPr lang="en-US" dirty="0"/>
            <a:t> in incidence</a:t>
          </a:r>
        </a:p>
      </dgm:t>
    </dgm:pt>
    <dgm:pt modelId="{2A1D472A-4A81-412C-810B-8C5E98B6C048}" type="parTrans" cxnId="{97A2946C-3520-46F8-81F5-4CAE1EF11630}">
      <dgm:prSet/>
      <dgm:spPr/>
      <dgm:t>
        <a:bodyPr/>
        <a:lstStyle/>
        <a:p>
          <a:endParaRPr lang="en-US"/>
        </a:p>
      </dgm:t>
    </dgm:pt>
    <dgm:pt modelId="{FFD29AD0-FA06-4825-92C5-9D560708BD19}" type="sibTrans" cxnId="{97A2946C-3520-46F8-81F5-4CAE1EF11630}">
      <dgm:prSet/>
      <dgm:spPr/>
      <dgm:t>
        <a:bodyPr/>
        <a:lstStyle/>
        <a:p>
          <a:endParaRPr lang="en-US"/>
        </a:p>
      </dgm:t>
    </dgm:pt>
    <dgm:pt modelId="{8AED6845-D9B1-45A0-A322-8FD853EB0D6C}">
      <dgm:prSet custT="1"/>
      <dgm:spPr/>
      <dgm:t>
        <a:bodyPr/>
        <a:lstStyle/>
        <a:p>
          <a:pPr algn="l"/>
          <a:r>
            <a:rPr lang="en-US" sz="1800" b="1" dirty="0"/>
            <a:t>            </a:t>
          </a:r>
          <a:r>
            <a:rPr lang="en-US" sz="2400" b="1" dirty="0"/>
            <a:t>Treat persons who inject </a:t>
          </a:r>
          <a:r>
            <a:rPr lang="en-US" sz="2400" b="0" dirty="0"/>
            <a:t>drugs</a:t>
          </a:r>
        </a:p>
      </dgm:t>
    </dgm:pt>
    <dgm:pt modelId="{014FD76A-114F-44CA-8A57-CF72E92E4B5D}" type="parTrans" cxnId="{9B281EE7-D18C-4EBD-9B99-B0BC49043DF8}">
      <dgm:prSet/>
      <dgm:spPr/>
      <dgm:t>
        <a:bodyPr/>
        <a:lstStyle/>
        <a:p>
          <a:endParaRPr lang="en-US"/>
        </a:p>
      </dgm:t>
    </dgm:pt>
    <dgm:pt modelId="{87227F29-855F-4397-9DDE-A813B3482CFB}" type="sibTrans" cxnId="{9B281EE7-D18C-4EBD-9B99-B0BC49043DF8}">
      <dgm:prSet/>
      <dgm:spPr/>
      <dgm:t>
        <a:bodyPr/>
        <a:lstStyle/>
        <a:p>
          <a:endParaRPr lang="en-US"/>
        </a:p>
      </dgm:t>
    </dgm:pt>
    <dgm:pt modelId="{008B9E6E-07DF-EA49-BF95-00D784162E91}" type="pres">
      <dgm:prSet presAssocID="{C09F2830-F453-4EF2-AC88-84A61C8F6B46}" presName="Name0" presStyleCnt="0">
        <dgm:presLayoutVars>
          <dgm:dir/>
          <dgm:animLvl val="lvl"/>
          <dgm:resizeHandles val="exact"/>
        </dgm:presLayoutVars>
      </dgm:prSet>
      <dgm:spPr/>
    </dgm:pt>
    <dgm:pt modelId="{FF45B529-6E9C-5143-90AB-64AFD6F345FB}" type="pres">
      <dgm:prSet presAssocID="{BD14CED7-7459-46AC-9BE4-3FA42D59FEE1}" presName="boxAndChildren" presStyleCnt="0"/>
      <dgm:spPr/>
    </dgm:pt>
    <dgm:pt modelId="{843A15F1-B1F9-1E43-8EAC-72C3FA257193}" type="pres">
      <dgm:prSet presAssocID="{BD14CED7-7459-46AC-9BE4-3FA42D59FEE1}" presName="parentTextBox" presStyleLbl="node1" presStyleIdx="0" presStyleCnt="2"/>
      <dgm:spPr/>
    </dgm:pt>
    <dgm:pt modelId="{C66581C5-743E-6741-999E-56AD4244A1A3}" type="pres">
      <dgm:prSet presAssocID="{BD14CED7-7459-46AC-9BE4-3FA42D59FEE1}" presName="entireBox" presStyleLbl="node1" presStyleIdx="0" presStyleCnt="2"/>
      <dgm:spPr/>
    </dgm:pt>
    <dgm:pt modelId="{CCD9196B-D988-8640-86BA-CBE162264683}" type="pres">
      <dgm:prSet presAssocID="{BD14CED7-7459-46AC-9BE4-3FA42D59FEE1}" presName="descendantBox" presStyleCnt="0"/>
      <dgm:spPr/>
    </dgm:pt>
    <dgm:pt modelId="{A8ECA5A6-8113-0A42-BA88-FC735565E533}" type="pres">
      <dgm:prSet presAssocID="{17C8CEBE-BA97-49A5-8F5C-57DEE1946565}" presName="childTextBox" presStyleLbl="fgAccFollowNode1" presStyleIdx="0" presStyleCnt="4" custScaleX="37756">
        <dgm:presLayoutVars>
          <dgm:bulletEnabled val="1"/>
        </dgm:presLayoutVars>
      </dgm:prSet>
      <dgm:spPr/>
    </dgm:pt>
    <dgm:pt modelId="{882CA02A-152D-ED4C-AD24-C6679AC3E07D}" type="pres">
      <dgm:prSet presAssocID="{8AED6845-D9B1-45A0-A322-8FD853EB0D6C}" presName="childTextBox" presStyleLbl="fgAccFollowNode1" presStyleIdx="1" presStyleCnt="4">
        <dgm:presLayoutVars>
          <dgm:bulletEnabled val="1"/>
        </dgm:presLayoutVars>
      </dgm:prSet>
      <dgm:spPr/>
    </dgm:pt>
    <dgm:pt modelId="{3DC62640-DDA8-1F49-8328-36CFF2A89675}" type="pres">
      <dgm:prSet presAssocID="{E2A90447-26AF-425E-AEFB-B6173447A735}" presName="sp" presStyleCnt="0"/>
      <dgm:spPr/>
    </dgm:pt>
    <dgm:pt modelId="{0A2488E2-1C24-CB45-A09F-80C05875970A}" type="pres">
      <dgm:prSet presAssocID="{E797E476-7FEB-4E15-B938-C3F55C7FD6D2}" presName="arrowAndChildren" presStyleCnt="0"/>
      <dgm:spPr/>
    </dgm:pt>
    <dgm:pt modelId="{3BC1AD29-E08D-B649-B670-522ED516800B}" type="pres">
      <dgm:prSet presAssocID="{E797E476-7FEB-4E15-B938-C3F55C7FD6D2}" presName="parentTextArrow" presStyleLbl="node1" presStyleIdx="0" presStyleCnt="2"/>
      <dgm:spPr/>
    </dgm:pt>
    <dgm:pt modelId="{C4116AEC-A38A-114B-A31B-787AF4B29FCF}" type="pres">
      <dgm:prSet presAssocID="{E797E476-7FEB-4E15-B938-C3F55C7FD6D2}" presName="arrow" presStyleLbl="node1" presStyleIdx="1" presStyleCnt="2"/>
      <dgm:spPr/>
    </dgm:pt>
    <dgm:pt modelId="{25116108-DE6D-B248-A417-9CBBF6F6FFCB}" type="pres">
      <dgm:prSet presAssocID="{E797E476-7FEB-4E15-B938-C3F55C7FD6D2}" presName="descendantArrow" presStyleCnt="0"/>
      <dgm:spPr/>
    </dgm:pt>
    <dgm:pt modelId="{7E945779-41FB-EE46-84A0-7A77FEA366CE}" type="pres">
      <dgm:prSet presAssocID="{6B81AE8C-F500-4140-A713-6C6458D578B5}" presName="childTextArrow" presStyleLbl="fgAccFollowNode1" presStyleIdx="2" presStyleCnt="4" custScaleX="116601">
        <dgm:presLayoutVars>
          <dgm:bulletEnabled val="1"/>
        </dgm:presLayoutVars>
      </dgm:prSet>
      <dgm:spPr/>
    </dgm:pt>
    <dgm:pt modelId="{E69C31A7-6D43-9549-ADDE-BC87BA66043A}" type="pres">
      <dgm:prSet presAssocID="{F7618D01-9C44-4976-9E13-DE5BAE134104}" presName="childTextArrow" presStyleLbl="fgAccFollowNode1" presStyleIdx="3" presStyleCnt="4" custScaleX="320042">
        <dgm:presLayoutVars>
          <dgm:bulletEnabled val="1"/>
        </dgm:presLayoutVars>
      </dgm:prSet>
      <dgm:spPr/>
    </dgm:pt>
  </dgm:ptLst>
  <dgm:cxnLst>
    <dgm:cxn modelId="{13C4F813-7A78-3D4C-AF52-39A80C769DD7}" type="presOf" srcId="{C09F2830-F453-4EF2-AC88-84A61C8F6B46}" destId="{008B9E6E-07DF-EA49-BF95-00D784162E91}" srcOrd="0" destOrd="0" presId="urn:microsoft.com/office/officeart/2005/8/layout/process4"/>
    <dgm:cxn modelId="{AE364937-8FB5-7C49-BA01-DAC5DA6C9CB4}" type="presOf" srcId="{17C8CEBE-BA97-49A5-8F5C-57DEE1946565}" destId="{A8ECA5A6-8113-0A42-BA88-FC735565E533}" srcOrd="0" destOrd="0" presId="urn:microsoft.com/office/officeart/2005/8/layout/process4"/>
    <dgm:cxn modelId="{1556BD4F-36D7-4FBE-8003-831F2AF73633}" srcId="{E797E476-7FEB-4E15-B938-C3F55C7FD6D2}" destId="{F7618D01-9C44-4976-9E13-DE5BAE134104}" srcOrd="1" destOrd="0" parTransId="{FD16B3E0-0D04-4505-A6B3-D5235DEF0D26}" sibTransId="{93F49437-DCEF-4726-959D-4D1D2185E30B}"/>
    <dgm:cxn modelId="{0E6F755B-463F-1B41-8C79-669F311A5648}" type="presOf" srcId="{BD14CED7-7459-46AC-9BE4-3FA42D59FEE1}" destId="{C66581C5-743E-6741-999E-56AD4244A1A3}" srcOrd="1" destOrd="0" presId="urn:microsoft.com/office/officeart/2005/8/layout/process4"/>
    <dgm:cxn modelId="{2B742F5C-1857-234C-9248-306F79F9B4FE}" type="presOf" srcId="{BD14CED7-7459-46AC-9BE4-3FA42D59FEE1}" destId="{843A15F1-B1F9-1E43-8EAC-72C3FA257193}" srcOrd="0" destOrd="0" presId="urn:microsoft.com/office/officeart/2005/8/layout/process4"/>
    <dgm:cxn modelId="{818F4D69-121C-0444-BE7B-CF1DDCECD868}" type="presOf" srcId="{E797E476-7FEB-4E15-B938-C3F55C7FD6D2}" destId="{C4116AEC-A38A-114B-A31B-787AF4B29FCF}" srcOrd="1" destOrd="0" presId="urn:microsoft.com/office/officeart/2005/8/layout/process4"/>
    <dgm:cxn modelId="{97A2946C-3520-46F8-81F5-4CAE1EF11630}" srcId="{BD14CED7-7459-46AC-9BE4-3FA42D59FEE1}" destId="{17C8CEBE-BA97-49A5-8F5C-57DEE1946565}" srcOrd="0" destOrd="0" parTransId="{2A1D472A-4A81-412C-810B-8C5E98B6C048}" sibTransId="{FFD29AD0-FA06-4825-92C5-9D560708BD19}"/>
    <dgm:cxn modelId="{D4E3976C-5479-4C73-842F-29455552BF02}" srcId="{C09F2830-F453-4EF2-AC88-84A61C8F6B46}" destId="{E797E476-7FEB-4E15-B938-C3F55C7FD6D2}" srcOrd="0" destOrd="0" parTransId="{C74F66C5-2AE1-4F7B-9973-4531DB3E75A3}" sibTransId="{E2A90447-26AF-425E-AEFB-B6173447A735}"/>
    <dgm:cxn modelId="{6DAEEE87-AAED-824D-ABCC-670E92C63F7D}" type="presOf" srcId="{F7618D01-9C44-4976-9E13-DE5BAE134104}" destId="{E69C31A7-6D43-9549-ADDE-BC87BA66043A}" srcOrd="0" destOrd="0" presId="urn:microsoft.com/office/officeart/2005/8/layout/process4"/>
    <dgm:cxn modelId="{D122159A-9BD3-423E-9235-87F47030A4E6}" srcId="{C09F2830-F453-4EF2-AC88-84A61C8F6B46}" destId="{BD14CED7-7459-46AC-9BE4-3FA42D59FEE1}" srcOrd="1" destOrd="0" parTransId="{DB5F2953-078A-4B01-AF54-765217EFBB7A}" sibTransId="{64B13849-7917-4B87-A7B5-B49E54A6600F}"/>
    <dgm:cxn modelId="{F60DE9A4-4393-4F46-8899-B0435E393E38}" srcId="{E797E476-7FEB-4E15-B938-C3F55C7FD6D2}" destId="{6B81AE8C-F500-4140-A713-6C6458D578B5}" srcOrd="0" destOrd="0" parTransId="{D1FEDC48-8D81-4B1B-BE3D-C32D5DD0FBEB}" sibTransId="{5CAE271E-712A-48E2-83C2-A8A80E449E12}"/>
    <dgm:cxn modelId="{E8F307A5-A8EE-D241-BB15-5A17468DE76B}" type="presOf" srcId="{8AED6845-D9B1-45A0-A322-8FD853EB0D6C}" destId="{882CA02A-152D-ED4C-AD24-C6679AC3E07D}" srcOrd="0" destOrd="0" presId="urn:microsoft.com/office/officeart/2005/8/layout/process4"/>
    <dgm:cxn modelId="{66891ECB-0C84-324B-AA41-03C194CE0E75}" type="presOf" srcId="{E797E476-7FEB-4E15-B938-C3F55C7FD6D2}" destId="{3BC1AD29-E08D-B649-B670-522ED516800B}" srcOrd="0" destOrd="0" presId="urn:microsoft.com/office/officeart/2005/8/layout/process4"/>
    <dgm:cxn modelId="{9B281EE7-D18C-4EBD-9B99-B0BC49043DF8}" srcId="{BD14CED7-7459-46AC-9BE4-3FA42D59FEE1}" destId="{8AED6845-D9B1-45A0-A322-8FD853EB0D6C}" srcOrd="1" destOrd="0" parTransId="{014FD76A-114F-44CA-8A57-CF72E92E4B5D}" sibTransId="{87227F29-855F-4397-9DDE-A813B3482CFB}"/>
    <dgm:cxn modelId="{87757DF8-2F1E-4643-9CF1-9F5600855934}" type="presOf" srcId="{6B81AE8C-F500-4140-A713-6C6458D578B5}" destId="{7E945779-41FB-EE46-84A0-7A77FEA366CE}" srcOrd="0" destOrd="0" presId="urn:microsoft.com/office/officeart/2005/8/layout/process4"/>
    <dgm:cxn modelId="{EC2058DE-E770-5D4D-A6CD-B31F46934C54}" type="presParOf" srcId="{008B9E6E-07DF-EA49-BF95-00D784162E91}" destId="{FF45B529-6E9C-5143-90AB-64AFD6F345FB}" srcOrd="0" destOrd="0" presId="urn:microsoft.com/office/officeart/2005/8/layout/process4"/>
    <dgm:cxn modelId="{93C0465D-819D-B74F-9C06-F650CD5F342B}" type="presParOf" srcId="{FF45B529-6E9C-5143-90AB-64AFD6F345FB}" destId="{843A15F1-B1F9-1E43-8EAC-72C3FA257193}" srcOrd="0" destOrd="0" presId="urn:microsoft.com/office/officeart/2005/8/layout/process4"/>
    <dgm:cxn modelId="{A4D2160D-EFF3-1E4A-8F15-BE1BCAA07CE8}" type="presParOf" srcId="{FF45B529-6E9C-5143-90AB-64AFD6F345FB}" destId="{C66581C5-743E-6741-999E-56AD4244A1A3}" srcOrd="1" destOrd="0" presId="urn:microsoft.com/office/officeart/2005/8/layout/process4"/>
    <dgm:cxn modelId="{45657058-315A-DA47-9C33-1C364B0B92F2}" type="presParOf" srcId="{FF45B529-6E9C-5143-90AB-64AFD6F345FB}" destId="{CCD9196B-D988-8640-86BA-CBE162264683}" srcOrd="2" destOrd="0" presId="urn:microsoft.com/office/officeart/2005/8/layout/process4"/>
    <dgm:cxn modelId="{529C0EE2-B523-D146-A8F3-1A06B52481CB}" type="presParOf" srcId="{CCD9196B-D988-8640-86BA-CBE162264683}" destId="{A8ECA5A6-8113-0A42-BA88-FC735565E533}" srcOrd="0" destOrd="0" presId="urn:microsoft.com/office/officeart/2005/8/layout/process4"/>
    <dgm:cxn modelId="{A5457318-69BA-F34B-AFF3-3A97D30EEB85}" type="presParOf" srcId="{CCD9196B-D988-8640-86BA-CBE162264683}" destId="{882CA02A-152D-ED4C-AD24-C6679AC3E07D}" srcOrd="1" destOrd="0" presId="urn:microsoft.com/office/officeart/2005/8/layout/process4"/>
    <dgm:cxn modelId="{C6896091-D7F7-3F4F-8315-2AEB68A83680}" type="presParOf" srcId="{008B9E6E-07DF-EA49-BF95-00D784162E91}" destId="{3DC62640-DDA8-1F49-8328-36CFF2A89675}" srcOrd="1" destOrd="0" presId="urn:microsoft.com/office/officeart/2005/8/layout/process4"/>
    <dgm:cxn modelId="{8F982BE1-BA26-424E-BCC9-CD443A688467}" type="presParOf" srcId="{008B9E6E-07DF-EA49-BF95-00D784162E91}" destId="{0A2488E2-1C24-CB45-A09F-80C05875970A}" srcOrd="2" destOrd="0" presId="urn:microsoft.com/office/officeart/2005/8/layout/process4"/>
    <dgm:cxn modelId="{7DDE9F2F-EF1F-8F4F-91CB-601D7E23D4CC}" type="presParOf" srcId="{0A2488E2-1C24-CB45-A09F-80C05875970A}" destId="{3BC1AD29-E08D-B649-B670-522ED516800B}" srcOrd="0" destOrd="0" presId="urn:microsoft.com/office/officeart/2005/8/layout/process4"/>
    <dgm:cxn modelId="{01D13F5E-249C-B34B-B0D5-E47E4BE51FE8}" type="presParOf" srcId="{0A2488E2-1C24-CB45-A09F-80C05875970A}" destId="{C4116AEC-A38A-114B-A31B-787AF4B29FCF}" srcOrd="1" destOrd="0" presId="urn:microsoft.com/office/officeart/2005/8/layout/process4"/>
    <dgm:cxn modelId="{DC154937-56C6-D74A-860E-2621C18F7E81}" type="presParOf" srcId="{0A2488E2-1C24-CB45-A09F-80C05875970A}" destId="{25116108-DE6D-B248-A417-9CBBF6F6FFCB}" srcOrd="2" destOrd="0" presId="urn:microsoft.com/office/officeart/2005/8/layout/process4"/>
    <dgm:cxn modelId="{834475F7-E561-9B47-B27E-8D8F8354C1AB}" type="presParOf" srcId="{25116108-DE6D-B248-A417-9CBBF6F6FFCB}" destId="{7E945779-41FB-EE46-84A0-7A77FEA366CE}" srcOrd="0" destOrd="0" presId="urn:microsoft.com/office/officeart/2005/8/layout/process4"/>
    <dgm:cxn modelId="{8A327DB1-2620-5149-B21A-6077CA450240}" type="presParOf" srcId="{25116108-DE6D-B248-A417-9CBBF6F6FFCB}" destId="{E69C31A7-6D43-9549-ADDE-BC87BA66043A}"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17908DE-491D-4262-A2F9-C608F183E627}" type="doc">
      <dgm:prSet loTypeId="urn:microsoft.com/office/officeart/2005/8/layout/default" loCatId="list" qsTypeId="urn:microsoft.com/office/officeart/2005/8/quickstyle/simple3" qsCatId="simple" csTypeId="urn:microsoft.com/office/officeart/2005/8/colors/colorful1" csCatId="colorful" phldr="1"/>
      <dgm:spPr/>
      <dgm:t>
        <a:bodyPr/>
        <a:lstStyle/>
        <a:p>
          <a:endParaRPr lang="en-US"/>
        </a:p>
      </dgm:t>
    </dgm:pt>
    <dgm:pt modelId="{51E24A8A-84B3-40DC-8B5D-5D2E831B29D7}">
      <dgm:prSet/>
      <dgm:spPr/>
      <dgm:t>
        <a:bodyPr/>
        <a:lstStyle/>
        <a:p>
          <a:r>
            <a:rPr lang="en-US" b="0" dirty="0"/>
            <a:t>Lack of awareness of infection in 50 %</a:t>
          </a:r>
        </a:p>
      </dgm:t>
    </dgm:pt>
    <dgm:pt modelId="{624E36F7-E077-4A4F-AC12-9B95D6FC917B}" type="parTrans" cxnId="{6291B3E7-3C94-41D2-8A17-9A4B3C437512}">
      <dgm:prSet/>
      <dgm:spPr/>
      <dgm:t>
        <a:bodyPr/>
        <a:lstStyle/>
        <a:p>
          <a:endParaRPr lang="en-US"/>
        </a:p>
      </dgm:t>
    </dgm:pt>
    <dgm:pt modelId="{512B8D5E-D5A2-40F4-BE15-CD65EC5726C6}" type="sibTrans" cxnId="{6291B3E7-3C94-41D2-8A17-9A4B3C437512}">
      <dgm:prSet/>
      <dgm:spPr/>
      <dgm:t>
        <a:bodyPr/>
        <a:lstStyle/>
        <a:p>
          <a:endParaRPr lang="en-US"/>
        </a:p>
      </dgm:t>
    </dgm:pt>
    <dgm:pt modelId="{537D0E21-971F-466D-B277-20E78A41B00A}">
      <dgm:prSet/>
      <dgm:spPr/>
      <dgm:t>
        <a:bodyPr/>
        <a:lstStyle/>
        <a:p>
          <a:r>
            <a:rPr lang="en-US" b="0" dirty="0"/>
            <a:t>Lack of point-of-care diagnostics</a:t>
          </a:r>
          <a:br>
            <a:rPr lang="en-US" b="0" dirty="0"/>
          </a:br>
          <a:br>
            <a:rPr lang="en-US" b="0" dirty="0"/>
          </a:br>
          <a:endParaRPr lang="en-US" b="0" dirty="0"/>
        </a:p>
        <a:p>
          <a:r>
            <a:rPr lang="en-US" b="0" dirty="0"/>
            <a:t>Delay in Treatment</a:t>
          </a:r>
        </a:p>
      </dgm:t>
    </dgm:pt>
    <dgm:pt modelId="{43090CCB-32EF-41E4-8768-19E80F42F8B0}" type="parTrans" cxnId="{40DE3F81-E39B-40E7-8810-FAE59B77D937}">
      <dgm:prSet/>
      <dgm:spPr/>
      <dgm:t>
        <a:bodyPr/>
        <a:lstStyle/>
        <a:p>
          <a:endParaRPr lang="en-US"/>
        </a:p>
      </dgm:t>
    </dgm:pt>
    <dgm:pt modelId="{909ED175-5C33-478A-9C0A-3431AB370C96}" type="sibTrans" cxnId="{40DE3F81-E39B-40E7-8810-FAE59B77D937}">
      <dgm:prSet/>
      <dgm:spPr/>
      <dgm:t>
        <a:bodyPr/>
        <a:lstStyle/>
        <a:p>
          <a:endParaRPr lang="en-US"/>
        </a:p>
      </dgm:t>
    </dgm:pt>
    <dgm:pt modelId="{FACD3DE3-8D33-4032-8BFA-4CBE08523E75}">
      <dgm:prSet/>
      <dgm:spPr/>
      <dgm:t>
        <a:bodyPr/>
        <a:lstStyle/>
        <a:p>
          <a:r>
            <a:rPr lang="en-US" b="0" dirty="0"/>
            <a:t>High Cost of DAAs</a:t>
          </a:r>
          <a:br>
            <a:rPr lang="en-US" b="0" dirty="0"/>
          </a:br>
          <a:br>
            <a:rPr lang="en-US" b="0" dirty="0"/>
          </a:br>
          <a:br>
            <a:rPr lang="en-US" b="0" dirty="0"/>
          </a:br>
          <a:r>
            <a:rPr lang="en-US" b="0" dirty="0"/>
            <a:t> Insurance restrictions</a:t>
          </a:r>
        </a:p>
      </dgm:t>
    </dgm:pt>
    <dgm:pt modelId="{90A0DA58-8E54-4FCD-9F1D-D48421B2078D}" type="parTrans" cxnId="{F1E5A3D1-CAF3-4016-928D-499C6B734A50}">
      <dgm:prSet/>
      <dgm:spPr/>
      <dgm:t>
        <a:bodyPr/>
        <a:lstStyle/>
        <a:p>
          <a:endParaRPr lang="en-US"/>
        </a:p>
      </dgm:t>
    </dgm:pt>
    <dgm:pt modelId="{2EA2BFF5-6922-43A7-B038-E1B149035EC1}" type="sibTrans" cxnId="{F1E5A3D1-CAF3-4016-928D-499C6B734A50}">
      <dgm:prSet/>
      <dgm:spPr/>
      <dgm:t>
        <a:bodyPr/>
        <a:lstStyle/>
        <a:p>
          <a:endParaRPr lang="en-US"/>
        </a:p>
      </dgm:t>
    </dgm:pt>
    <dgm:pt modelId="{3BE23036-6227-4876-B84E-9854E4B7B51C}">
      <dgm:prSet/>
      <dgm:spPr/>
      <dgm:t>
        <a:bodyPr/>
        <a:lstStyle/>
        <a:p>
          <a:r>
            <a:rPr lang="en-US" b="0" dirty="0"/>
            <a:t>Treatment not incorporated routinely in primary care</a:t>
          </a:r>
        </a:p>
      </dgm:t>
    </dgm:pt>
    <dgm:pt modelId="{883872D5-EE90-4D2B-A1D3-DDB0EB38E149}" type="parTrans" cxnId="{210D754D-6F83-4FDA-8B33-2E237B40D15B}">
      <dgm:prSet/>
      <dgm:spPr/>
      <dgm:t>
        <a:bodyPr/>
        <a:lstStyle/>
        <a:p>
          <a:endParaRPr lang="en-US"/>
        </a:p>
      </dgm:t>
    </dgm:pt>
    <dgm:pt modelId="{2530C9F8-DF32-4866-A810-24D104F2D29F}" type="sibTrans" cxnId="{210D754D-6F83-4FDA-8B33-2E237B40D15B}">
      <dgm:prSet/>
      <dgm:spPr/>
      <dgm:t>
        <a:bodyPr/>
        <a:lstStyle/>
        <a:p>
          <a:endParaRPr lang="en-US"/>
        </a:p>
      </dgm:t>
    </dgm:pt>
    <dgm:pt modelId="{A486D234-9CC6-461C-82BD-553925237274}">
      <dgm:prSet custT="1"/>
      <dgm:spPr/>
      <dgm:t>
        <a:bodyPr/>
        <a:lstStyle/>
        <a:p>
          <a:pPr algn="ctr"/>
          <a:r>
            <a:rPr lang="en-US" sz="1700" b="0" dirty="0"/>
            <a:t>Marginalized populations not properly served </a:t>
          </a:r>
          <a:r>
            <a:rPr lang="en-US" sz="1400" b="0" dirty="0"/>
            <a:t>(People who are incarcerated, homeless or inject drugs)</a:t>
          </a:r>
          <a:br>
            <a:rPr lang="en-US" sz="1400" b="0" dirty="0"/>
          </a:br>
          <a:br>
            <a:rPr lang="en-US" sz="1400" b="0" dirty="0"/>
          </a:br>
          <a:br>
            <a:rPr lang="en-US" sz="1400" b="0" dirty="0"/>
          </a:br>
          <a:r>
            <a:rPr lang="en-US" sz="2000" b="0" dirty="0"/>
            <a:t>Increased Transmission</a:t>
          </a:r>
          <a:br>
            <a:rPr lang="en-US" sz="1700" b="0" dirty="0"/>
          </a:br>
          <a:endParaRPr lang="en-US" sz="1700" b="0" dirty="0"/>
        </a:p>
      </dgm:t>
    </dgm:pt>
    <dgm:pt modelId="{8E14FB4C-979B-45CF-A8DC-D5B961ECDBB8}" type="parTrans" cxnId="{F68C3F21-C6D1-409A-AF35-A86DC93015C4}">
      <dgm:prSet/>
      <dgm:spPr/>
      <dgm:t>
        <a:bodyPr/>
        <a:lstStyle/>
        <a:p>
          <a:endParaRPr lang="en-US"/>
        </a:p>
      </dgm:t>
    </dgm:pt>
    <dgm:pt modelId="{D4EE1DD5-64EA-44A0-B0F6-F296B2967603}" type="sibTrans" cxnId="{F68C3F21-C6D1-409A-AF35-A86DC93015C4}">
      <dgm:prSet/>
      <dgm:spPr/>
      <dgm:t>
        <a:bodyPr/>
        <a:lstStyle/>
        <a:p>
          <a:endParaRPr lang="en-US"/>
        </a:p>
      </dgm:t>
    </dgm:pt>
    <dgm:pt modelId="{4773BEFA-DED2-D341-9EA4-598B9999E6E9}" type="pres">
      <dgm:prSet presAssocID="{D17908DE-491D-4262-A2F9-C608F183E627}" presName="diagram" presStyleCnt="0">
        <dgm:presLayoutVars>
          <dgm:dir/>
          <dgm:resizeHandles val="exact"/>
        </dgm:presLayoutVars>
      </dgm:prSet>
      <dgm:spPr/>
    </dgm:pt>
    <dgm:pt modelId="{3C49CA9A-079D-8D48-8247-8E084B7E70EC}" type="pres">
      <dgm:prSet presAssocID="{51E24A8A-84B3-40DC-8B5D-5D2E831B29D7}" presName="node" presStyleLbl="node1" presStyleIdx="0" presStyleCnt="5" custLinFactNeighborY="-4765">
        <dgm:presLayoutVars>
          <dgm:bulletEnabled val="1"/>
        </dgm:presLayoutVars>
      </dgm:prSet>
      <dgm:spPr/>
    </dgm:pt>
    <dgm:pt modelId="{9F361853-5320-454F-B7AF-7AFFD6AA07FA}" type="pres">
      <dgm:prSet presAssocID="{512B8D5E-D5A2-40F4-BE15-CD65EC5726C6}" presName="sibTrans" presStyleCnt="0"/>
      <dgm:spPr/>
    </dgm:pt>
    <dgm:pt modelId="{D419F2FB-0536-0844-A115-A12B822F705E}" type="pres">
      <dgm:prSet presAssocID="{537D0E21-971F-466D-B277-20E78A41B00A}" presName="node" presStyleLbl="node1" presStyleIdx="1" presStyleCnt="5">
        <dgm:presLayoutVars>
          <dgm:bulletEnabled val="1"/>
        </dgm:presLayoutVars>
      </dgm:prSet>
      <dgm:spPr/>
    </dgm:pt>
    <dgm:pt modelId="{E98B4A9B-6AD3-AD46-9F3D-0B16836EA72A}" type="pres">
      <dgm:prSet presAssocID="{909ED175-5C33-478A-9C0A-3431AB370C96}" presName="sibTrans" presStyleCnt="0"/>
      <dgm:spPr/>
    </dgm:pt>
    <dgm:pt modelId="{C0E221A5-FEEE-5447-9075-CF0B63ACB2FF}" type="pres">
      <dgm:prSet presAssocID="{FACD3DE3-8D33-4032-8BFA-4CBE08523E75}" presName="node" presStyleLbl="node1" presStyleIdx="2" presStyleCnt="5">
        <dgm:presLayoutVars>
          <dgm:bulletEnabled val="1"/>
        </dgm:presLayoutVars>
      </dgm:prSet>
      <dgm:spPr/>
    </dgm:pt>
    <dgm:pt modelId="{4AC901CD-4B32-AF43-89C7-610EE7A40E4D}" type="pres">
      <dgm:prSet presAssocID="{2EA2BFF5-6922-43A7-B038-E1B149035EC1}" presName="sibTrans" presStyleCnt="0"/>
      <dgm:spPr/>
    </dgm:pt>
    <dgm:pt modelId="{E412D6E8-4988-6A43-BF75-9C541CDA7166}" type="pres">
      <dgm:prSet presAssocID="{3BE23036-6227-4876-B84E-9854E4B7B51C}" presName="node" presStyleLbl="node1" presStyleIdx="3" presStyleCnt="5" custScaleX="129881">
        <dgm:presLayoutVars>
          <dgm:bulletEnabled val="1"/>
        </dgm:presLayoutVars>
      </dgm:prSet>
      <dgm:spPr/>
    </dgm:pt>
    <dgm:pt modelId="{2DA3CE4A-C31A-B246-94A3-595B42493A83}" type="pres">
      <dgm:prSet presAssocID="{2530C9F8-DF32-4866-A810-24D104F2D29F}" presName="sibTrans" presStyleCnt="0"/>
      <dgm:spPr/>
    </dgm:pt>
    <dgm:pt modelId="{4914D039-8969-7B40-B55B-BA7892A3BE87}" type="pres">
      <dgm:prSet presAssocID="{A486D234-9CC6-461C-82BD-553925237274}" presName="node" presStyleLbl="node1" presStyleIdx="4" presStyleCnt="5" custScaleX="127133">
        <dgm:presLayoutVars>
          <dgm:bulletEnabled val="1"/>
        </dgm:presLayoutVars>
      </dgm:prSet>
      <dgm:spPr/>
    </dgm:pt>
  </dgm:ptLst>
  <dgm:cxnLst>
    <dgm:cxn modelId="{F68C3F21-C6D1-409A-AF35-A86DC93015C4}" srcId="{D17908DE-491D-4262-A2F9-C608F183E627}" destId="{A486D234-9CC6-461C-82BD-553925237274}" srcOrd="4" destOrd="0" parTransId="{8E14FB4C-979B-45CF-A8DC-D5B961ECDBB8}" sibTransId="{D4EE1DD5-64EA-44A0-B0F6-F296B2967603}"/>
    <dgm:cxn modelId="{BA377824-8062-0449-B920-C8DFA18C1CA8}" type="presOf" srcId="{A486D234-9CC6-461C-82BD-553925237274}" destId="{4914D039-8969-7B40-B55B-BA7892A3BE87}" srcOrd="0" destOrd="0" presId="urn:microsoft.com/office/officeart/2005/8/layout/default"/>
    <dgm:cxn modelId="{3F10A82B-D3CB-EB46-8F88-E8067B080442}" type="presOf" srcId="{FACD3DE3-8D33-4032-8BFA-4CBE08523E75}" destId="{C0E221A5-FEEE-5447-9075-CF0B63ACB2FF}" srcOrd="0" destOrd="0" presId="urn:microsoft.com/office/officeart/2005/8/layout/default"/>
    <dgm:cxn modelId="{210D754D-6F83-4FDA-8B33-2E237B40D15B}" srcId="{D17908DE-491D-4262-A2F9-C608F183E627}" destId="{3BE23036-6227-4876-B84E-9854E4B7B51C}" srcOrd="3" destOrd="0" parTransId="{883872D5-EE90-4D2B-A1D3-DDB0EB38E149}" sibTransId="{2530C9F8-DF32-4866-A810-24D104F2D29F}"/>
    <dgm:cxn modelId="{40DE3F81-E39B-40E7-8810-FAE59B77D937}" srcId="{D17908DE-491D-4262-A2F9-C608F183E627}" destId="{537D0E21-971F-466D-B277-20E78A41B00A}" srcOrd="1" destOrd="0" parTransId="{43090CCB-32EF-41E4-8768-19E80F42F8B0}" sibTransId="{909ED175-5C33-478A-9C0A-3431AB370C96}"/>
    <dgm:cxn modelId="{D8D46A83-69F8-9A4E-986F-096F01DD15AC}" type="presOf" srcId="{51E24A8A-84B3-40DC-8B5D-5D2E831B29D7}" destId="{3C49CA9A-079D-8D48-8247-8E084B7E70EC}" srcOrd="0" destOrd="0" presId="urn:microsoft.com/office/officeart/2005/8/layout/default"/>
    <dgm:cxn modelId="{42538291-5C51-DA49-8A6C-D106B975B17F}" type="presOf" srcId="{3BE23036-6227-4876-B84E-9854E4B7B51C}" destId="{E412D6E8-4988-6A43-BF75-9C541CDA7166}" srcOrd="0" destOrd="0" presId="urn:microsoft.com/office/officeart/2005/8/layout/default"/>
    <dgm:cxn modelId="{0A12F0AF-A33D-CA48-9845-FD4788BC5AD8}" type="presOf" srcId="{D17908DE-491D-4262-A2F9-C608F183E627}" destId="{4773BEFA-DED2-D341-9EA4-598B9999E6E9}" srcOrd="0" destOrd="0" presId="urn:microsoft.com/office/officeart/2005/8/layout/default"/>
    <dgm:cxn modelId="{F1E5A3D1-CAF3-4016-928D-499C6B734A50}" srcId="{D17908DE-491D-4262-A2F9-C608F183E627}" destId="{FACD3DE3-8D33-4032-8BFA-4CBE08523E75}" srcOrd="2" destOrd="0" parTransId="{90A0DA58-8E54-4FCD-9F1D-D48421B2078D}" sibTransId="{2EA2BFF5-6922-43A7-B038-E1B149035EC1}"/>
    <dgm:cxn modelId="{EAAE50D2-C3F8-5D4D-A3A2-49F98E1B48FF}" type="presOf" srcId="{537D0E21-971F-466D-B277-20E78A41B00A}" destId="{D419F2FB-0536-0844-A115-A12B822F705E}" srcOrd="0" destOrd="0" presId="urn:microsoft.com/office/officeart/2005/8/layout/default"/>
    <dgm:cxn modelId="{6291B3E7-3C94-41D2-8A17-9A4B3C437512}" srcId="{D17908DE-491D-4262-A2F9-C608F183E627}" destId="{51E24A8A-84B3-40DC-8B5D-5D2E831B29D7}" srcOrd="0" destOrd="0" parTransId="{624E36F7-E077-4A4F-AC12-9B95D6FC917B}" sibTransId="{512B8D5E-D5A2-40F4-BE15-CD65EC5726C6}"/>
    <dgm:cxn modelId="{F87AC85D-DC07-3E4F-A6B2-37B4BDCFA305}" type="presParOf" srcId="{4773BEFA-DED2-D341-9EA4-598B9999E6E9}" destId="{3C49CA9A-079D-8D48-8247-8E084B7E70EC}" srcOrd="0" destOrd="0" presId="urn:microsoft.com/office/officeart/2005/8/layout/default"/>
    <dgm:cxn modelId="{0A66D58E-A44B-7747-B883-EECA45518F7E}" type="presParOf" srcId="{4773BEFA-DED2-D341-9EA4-598B9999E6E9}" destId="{9F361853-5320-454F-B7AF-7AFFD6AA07FA}" srcOrd="1" destOrd="0" presId="urn:microsoft.com/office/officeart/2005/8/layout/default"/>
    <dgm:cxn modelId="{40B92ADA-D1B1-3847-85AD-3EE0482D31D9}" type="presParOf" srcId="{4773BEFA-DED2-D341-9EA4-598B9999E6E9}" destId="{D419F2FB-0536-0844-A115-A12B822F705E}" srcOrd="2" destOrd="0" presId="urn:microsoft.com/office/officeart/2005/8/layout/default"/>
    <dgm:cxn modelId="{C5459671-05E2-0B45-AB23-B115B2B29676}" type="presParOf" srcId="{4773BEFA-DED2-D341-9EA4-598B9999E6E9}" destId="{E98B4A9B-6AD3-AD46-9F3D-0B16836EA72A}" srcOrd="3" destOrd="0" presId="urn:microsoft.com/office/officeart/2005/8/layout/default"/>
    <dgm:cxn modelId="{2E2F93CC-C3E0-FB42-9C01-B9D93746A410}" type="presParOf" srcId="{4773BEFA-DED2-D341-9EA4-598B9999E6E9}" destId="{C0E221A5-FEEE-5447-9075-CF0B63ACB2FF}" srcOrd="4" destOrd="0" presId="urn:microsoft.com/office/officeart/2005/8/layout/default"/>
    <dgm:cxn modelId="{C8702081-C239-E146-B8CF-5BAF16CEB478}" type="presParOf" srcId="{4773BEFA-DED2-D341-9EA4-598B9999E6E9}" destId="{4AC901CD-4B32-AF43-89C7-610EE7A40E4D}" srcOrd="5" destOrd="0" presId="urn:microsoft.com/office/officeart/2005/8/layout/default"/>
    <dgm:cxn modelId="{94C68493-9227-C14F-A983-B0B9EB7A5831}" type="presParOf" srcId="{4773BEFA-DED2-D341-9EA4-598B9999E6E9}" destId="{E412D6E8-4988-6A43-BF75-9C541CDA7166}" srcOrd="6" destOrd="0" presId="urn:microsoft.com/office/officeart/2005/8/layout/default"/>
    <dgm:cxn modelId="{0E132B6F-869E-1141-AD05-D777A191C207}" type="presParOf" srcId="{4773BEFA-DED2-D341-9EA4-598B9999E6E9}" destId="{2DA3CE4A-C31A-B246-94A3-595B42493A83}" srcOrd="7" destOrd="0" presId="urn:microsoft.com/office/officeart/2005/8/layout/default"/>
    <dgm:cxn modelId="{0E1AE0C2-55D7-6A4B-8267-361B92DDCCA9}" type="presParOf" srcId="{4773BEFA-DED2-D341-9EA4-598B9999E6E9}" destId="{4914D039-8969-7B40-B55B-BA7892A3BE87}"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D5C99C4-B531-4EC9-9C6E-BB82F1B4A5F0}" type="doc">
      <dgm:prSet loTypeId="urn:microsoft.com/office/officeart/2005/8/layout/vList5" loCatId="list" qsTypeId="urn:microsoft.com/office/officeart/2005/8/quickstyle/simple1" qsCatId="simple" csTypeId="urn:microsoft.com/office/officeart/2005/8/colors/accent6_2" csCatId="accent6" phldr="1"/>
      <dgm:spPr/>
      <dgm:t>
        <a:bodyPr/>
        <a:lstStyle/>
        <a:p>
          <a:endParaRPr lang="en-US"/>
        </a:p>
      </dgm:t>
    </dgm:pt>
    <dgm:pt modelId="{2764CBBD-D503-405E-8383-1CA24E8E7455}">
      <dgm:prSet/>
      <dgm:spPr/>
      <dgm:t>
        <a:bodyPr/>
        <a:lstStyle/>
        <a:p>
          <a:r>
            <a:rPr lang="en-US" b="1" i="0" dirty="0"/>
            <a:t>Leadership and Partners</a:t>
          </a:r>
          <a:endParaRPr lang="en-US" dirty="0"/>
        </a:p>
      </dgm:t>
    </dgm:pt>
    <dgm:pt modelId="{1A23F2F2-8D7F-4AED-B5C4-EA49D947A31D}" type="parTrans" cxnId="{7C893371-BB95-4F7C-9D42-3E7524031A37}">
      <dgm:prSet/>
      <dgm:spPr/>
      <dgm:t>
        <a:bodyPr/>
        <a:lstStyle/>
        <a:p>
          <a:endParaRPr lang="en-US"/>
        </a:p>
      </dgm:t>
    </dgm:pt>
    <dgm:pt modelId="{91B9C0D0-CCDE-4CED-994A-ACBEFD31DF83}" type="sibTrans" cxnId="{7C893371-BB95-4F7C-9D42-3E7524031A37}">
      <dgm:prSet/>
      <dgm:spPr/>
      <dgm:t>
        <a:bodyPr/>
        <a:lstStyle/>
        <a:p>
          <a:endParaRPr lang="en-US"/>
        </a:p>
      </dgm:t>
    </dgm:pt>
    <dgm:pt modelId="{DBA44FFF-AB15-47ED-9491-B93245D3C4DF}">
      <dgm:prSet/>
      <dgm:spPr/>
      <dgm:t>
        <a:bodyPr/>
        <a:lstStyle/>
        <a:p>
          <a:r>
            <a:rPr lang="en-US" b="1" i="0"/>
            <a:t>Screening and Diagnosis:</a:t>
          </a:r>
          <a:endParaRPr lang="en-US"/>
        </a:p>
      </dgm:t>
    </dgm:pt>
    <dgm:pt modelId="{B0F16E15-8FD4-45CD-92D4-33EE23FD75FA}" type="parTrans" cxnId="{60BB7F38-FD0B-47B0-8FD8-980FCA8DDAE4}">
      <dgm:prSet/>
      <dgm:spPr/>
      <dgm:t>
        <a:bodyPr/>
        <a:lstStyle/>
        <a:p>
          <a:endParaRPr lang="en-US"/>
        </a:p>
      </dgm:t>
    </dgm:pt>
    <dgm:pt modelId="{68E556CB-1907-4ABA-8579-8C17DFB197E3}" type="sibTrans" cxnId="{60BB7F38-FD0B-47B0-8FD8-980FCA8DDAE4}">
      <dgm:prSet/>
      <dgm:spPr/>
      <dgm:t>
        <a:bodyPr/>
        <a:lstStyle/>
        <a:p>
          <a:endParaRPr lang="en-US"/>
        </a:p>
      </dgm:t>
    </dgm:pt>
    <dgm:pt modelId="{5450FEE9-80E9-4D77-AEBD-552B9EBBC6A4}">
      <dgm:prSet/>
      <dgm:spPr/>
      <dgm:t>
        <a:bodyPr/>
        <a:lstStyle/>
        <a:p>
          <a:r>
            <a:rPr lang="en-US" b="0" i="0" dirty="0"/>
            <a:t>Universal Screening</a:t>
          </a:r>
          <a:endParaRPr lang="en-US" b="0" dirty="0"/>
        </a:p>
      </dgm:t>
    </dgm:pt>
    <dgm:pt modelId="{9C01C00B-4B3E-4DC5-BDDA-EC0C9D966949}" type="parTrans" cxnId="{74CD54F2-82EC-4676-81B2-13CA4C734ED1}">
      <dgm:prSet/>
      <dgm:spPr/>
      <dgm:t>
        <a:bodyPr/>
        <a:lstStyle/>
        <a:p>
          <a:endParaRPr lang="en-US"/>
        </a:p>
      </dgm:t>
    </dgm:pt>
    <dgm:pt modelId="{205A9DF7-AC99-4502-B3FF-970FDF55A192}" type="sibTrans" cxnId="{74CD54F2-82EC-4676-81B2-13CA4C734ED1}">
      <dgm:prSet/>
      <dgm:spPr/>
      <dgm:t>
        <a:bodyPr/>
        <a:lstStyle/>
        <a:p>
          <a:endParaRPr lang="en-US"/>
        </a:p>
      </dgm:t>
    </dgm:pt>
    <dgm:pt modelId="{4FAC978E-409C-4CB7-8A89-0A308534F92D}">
      <dgm:prSet/>
      <dgm:spPr/>
      <dgm:t>
        <a:bodyPr/>
        <a:lstStyle/>
        <a:p>
          <a:r>
            <a:rPr lang="en-US" b="1" i="0" dirty="0"/>
            <a:t> Expanding HCV Workforce</a:t>
          </a:r>
          <a:endParaRPr lang="en-US" dirty="0"/>
        </a:p>
      </dgm:t>
    </dgm:pt>
    <dgm:pt modelId="{6B31A991-E645-4A3C-9C90-F5D9F2D5959D}" type="parTrans" cxnId="{83A6A91C-635E-48C9-A2B6-B5E62707ED0B}">
      <dgm:prSet/>
      <dgm:spPr/>
      <dgm:t>
        <a:bodyPr/>
        <a:lstStyle/>
        <a:p>
          <a:endParaRPr lang="en-US"/>
        </a:p>
      </dgm:t>
    </dgm:pt>
    <dgm:pt modelId="{DF9C1CF7-2F09-4BF4-B35C-6E51E685D6D1}" type="sibTrans" cxnId="{83A6A91C-635E-48C9-A2B6-B5E62707ED0B}">
      <dgm:prSet/>
      <dgm:spPr/>
      <dgm:t>
        <a:bodyPr/>
        <a:lstStyle/>
        <a:p>
          <a:endParaRPr lang="en-US"/>
        </a:p>
      </dgm:t>
    </dgm:pt>
    <dgm:pt modelId="{37AFA35F-4849-4859-98CE-0F6325046A62}">
      <dgm:prSet/>
      <dgm:spPr/>
      <dgm:t>
        <a:bodyPr/>
        <a:lstStyle/>
        <a:p>
          <a:r>
            <a:rPr lang="en-US" b="0" i="0" dirty="0"/>
            <a:t>Training primary care </a:t>
          </a:r>
          <a:r>
            <a:rPr lang="en-US" b="0" i="0"/>
            <a:t>providers   </a:t>
          </a:r>
          <a:r>
            <a:rPr lang="en-US" b="0" i="0" dirty="0"/>
            <a:t>through Project ECHO</a:t>
          </a:r>
          <a:endParaRPr lang="en-US" b="0" dirty="0"/>
        </a:p>
      </dgm:t>
    </dgm:pt>
    <dgm:pt modelId="{8B9DCBAF-912D-43DF-A22E-E8E7306D1503}" type="parTrans" cxnId="{EFCCAE73-AD0D-4A12-83E9-B6A856DCBA71}">
      <dgm:prSet/>
      <dgm:spPr/>
      <dgm:t>
        <a:bodyPr/>
        <a:lstStyle/>
        <a:p>
          <a:endParaRPr lang="en-US"/>
        </a:p>
      </dgm:t>
    </dgm:pt>
    <dgm:pt modelId="{784F9770-40BA-464A-94B5-BDB8E45F2C4C}" type="sibTrans" cxnId="{EFCCAE73-AD0D-4A12-83E9-B6A856DCBA71}">
      <dgm:prSet/>
      <dgm:spPr/>
      <dgm:t>
        <a:bodyPr/>
        <a:lstStyle/>
        <a:p>
          <a:endParaRPr lang="en-US"/>
        </a:p>
      </dgm:t>
    </dgm:pt>
    <dgm:pt modelId="{186BC5E4-3FAA-419D-9E4E-7B5B9869B7EC}">
      <dgm:prSet/>
      <dgm:spPr/>
      <dgm:t>
        <a:bodyPr/>
        <a:lstStyle/>
        <a:p>
          <a:r>
            <a:rPr lang="en-US" b="1" i="0"/>
            <a:t>Treatment Access</a:t>
          </a:r>
          <a:endParaRPr lang="en-US"/>
        </a:p>
      </dgm:t>
    </dgm:pt>
    <dgm:pt modelId="{69CF8BF5-4D8C-4A72-A86A-B20621A9E636}" type="parTrans" cxnId="{EBD1F476-37D7-4FB6-8660-6188B3FC28B2}">
      <dgm:prSet/>
      <dgm:spPr/>
      <dgm:t>
        <a:bodyPr/>
        <a:lstStyle/>
        <a:p>
          <a:endParaRPr lang="en-US"/>
        </a:p>
      </dgm:t>
    </dgm:pt>
    <dgm:pt modelId="{4AA7DDFA-5A05-416B-BF8E-2D7587EB2AA8}" type="sibTrans" cxnId="{EBD1F476-37D7-4FB6-8660-6188B3FC28B2}">
      <dgm:prSet/>
      <dgm:spPr/>
      <dgm:t>
        <a:bodyPr/>
        <a:lstStyle/>
        <a:p>
          <a:endParaRPr lang="en-US"/>
        </a:p>
      </dgm:t>
    </dgm:pt>
    <dgm:pt modelId="{26A248D0-D679-42A7-A1F8-46A950AE0ABB}">
      <dgm:prSet/>
      <dgm:spPr/>
      <dgm:t>
        <a:bodyPr/>
        <a:lstStyle/>
        <a:p>
          <a:r>
            <a:rPr lang="en-US" b="0" i="0" dirty="0"/>
            <a:t>Dedicated case managers</a:t>
          </a:r>
          <a:endParaRPr lang="en-US" b="0" dirty="0"/>
        </a:p>
      </dgm:t>
    </dgm:pt>
    <dgm:pt modelId="{80DD5D23-2C5C-42F2-854C-901383D5CDD6}" type="parTrans" cxnId="{BB41D4BC-CF74-4EA9-A992-A6F9A244F659}">
      <dgm:prSet/>
      <dgm:spPr/>
      <dgm:t>
        <a:bodyPr/>
        <a:lstStyle/>
        <a:p>
          <a:endParaRPr lang="en-US"/>
        </a:p>
      </dgm:t>
    </dgm:pt>
    <dgm:pt modelId="{2B713E96-8342-4B54-9324-71F63C726920}" type="sibTrans" cxnId="{BB41D4BC-CF74-4EA9-A992-A6F9A244F659}">
      <dgm:prSet/>
      <dgm:spPr/>
      <dgm:t>
        <a:bodyPr/>
        <a:lstStyle/>
        <a:p>
          <a:endParaRPr lang="en-US"/>
        </a:p>
      </dgm:t>
    </dgm:pt>
    <dgm:pt modelId="{62866C76-D722-413A-9FB0-7AD6C26F0792}">
      <dgm:prSet/>
      <dgm:spPr/>
      <dgm:t>
        <a:bodyPr/>
        <a:lstStyle/>
        <a:p>
          <a:r>
            <a:rPr lang="en-US" b="1" i="0"/>
            <a:t>Prevention Programs</a:t>
          </a:r>
          <a:endParaRPr lang="en-US"/>
        </a:p>
      </dgm:t>
    </dgm:pt>
    <dgm:pt modelId="{998DFD6A-A36F-4D0F-BE0F-620D1426D042}" type="parTrans" cxnId="{ABEA5965-AA15-4253-8097-67D6BC098585}">
      <dgm:prSet/>
      <dgm:spPr/>
      <dgm:t>
        <a:bodyPr/>
        <a:lstStyle/>
        <a:p>
          <a:endParaRPr lang="en-US"/>
        </a:p>
      </dgm:t>
    </dgm:pt>
    <dgm:pt modelId="{74EC59F9-7F4B-4BE8-8773-2A078D4F208D}" type="sibTrans" cxnId="{ABEA5965-AA15-4253-8097-67D6BC098585}">
      <dgm:prSet/>
      <dgm:spPr/>
      <dgm:t>
        <a:bodyPr/>
        <a:lstStyle/>
        <a:p>
          <a:endParaRPr lang="en-US"/>
        </a:p>
      </dgm:t>
    </dgm:pt>
    <dgm:pt modelId="{E29EF643-8D9B-4736-B060-85DA67683271}">
      <dgm:prSet/>
      <dgm:spPr/>
      <dgm:t>
        <a:bodyPr/>
        <a:lstStyle/>
        <a:p>
          <a:r>
            <a:rPr lang="en-US" b="0" i="0" dirty="0"/>
            <a:t>SSP, MAT, treatment as prevention</a:t>
          </a:r>
          <a:endParaRPr lang="en-US" b="0" dirty="0"/>
        </a:p>
      </dgm:t>
    </dgm:pt>
    <dgm:pt modelId="{8206742C-7295-4E4D-8FC2-ABB03887FB96}" type="parTrans" cxnId="{0B50A212-1AA2-436F-871A-D9CF8F680F80}">
      <dgm:prSet/>
      <dgm:spPr/>
      <dgm:t>
        <a:bodyPr/>
        <a:lstStyle/>
        <a:p>
          <a:endParaRPr lang="en-US"/>
        </a:p>
      </dgm:t>
    </dgm:pt>
    <dgm:pt modelId="{831BF4E6-B2FC-42D7-8BB8-2BD4388EEA3B}" type="sibTrans" cxnId="{0B50A212-1AA2-436F-871A-D9CF8F680F80}">
      <dgm:prSet/>
      <dgm:spPr/>
      <dgm:t>
        <a:bodyPr/>
        <a:lstStyle/>
        <a:p>
          <a:endParaRPr lang="en-US"/>
        </a:p>
      </dgm:t>
    </dgm:pt>
    <dgm:pt modelId="{0E6AB20C-8C87-3047-AA1F-C00F9066DBD4}">
      <dgm:prSet/>
      <dgm:spPr/>
      <dgm:t>
        <a:bodyPr/>
        <a:lstStyle/>
        <a:p>
          <a:r>
            <a:rPr lang="en-US" dirty="0"/>
            <a:t>Government, universities, pharma</a:t>
          </a:r>
        </a:p>
      </dgm:t>
    </dgm:pt>
    <dgm:pt modelId="{46DD4DC8-817A-5641-A8EA-20D84EA74D6B}" type="parTrans" cxnId="{8B297037-4EFB-3C42-9EEC-4B0D50F04B15}">
      <dgm:prSet/>
      <dgm:spPr/>
      <dgm:t>
        <a:bodyPr/>
        <a:lstStyle/>
        <a:p>
          <a:endParaRPr lang="en-US"/>
        </a:p>
      </dgm:t>
    </dgm:pt>
    <dgm:pt modelId="{944A46FC-1E29-DA49-B578-E5D9DC5AA661}" type="sibTrans" cxnId="{8B297037-4EFB-3C42-9EEC-4B0D50F04B15}">
      <dgm:prSet/>
      <dgm:spPr/>
      <dgm:t>
        <a:bodyPr/>
        <a:lstStyle/>
        <a:p>
          <a:endParaRPr lang="en-US"/>
        </a:p>
      </dgm:t>
    </dgm:pt>
    <dgm:pt modelId="{54E1BEA2-9D69-6546-904C-28C2975A87A3}" type="pres">
      <dgm:prSet presAssocID="{5D5C99C4-B531-4EC9-9C6E-BB82F1B4A5F0}" presName="Name0" presStyleCnt="0">
        <dgm:presLayoutVars>
          <dgm:dir/>
          <dgm:animLvl val="lvl"/>
          <dgm:resizeHandles val="exact"/>
        </dgm:presLayoutVars>
      </dgm:prSet>
      <dgm:spPr/>
    </dgm:pt>
    <dgm:pt modelId="{6836D658-1905-5B4B-8690-6E53FCFC761D}" type="pres">
      <dgm:prSet presAssocID="{2764CBBD-D503-405E-8383-1CA24E8E7455}" presName="linNode" presStyleCnt="0"/>
      <dgm:spPr/>
    </dgm:pt>
    <dgm:pt modelId="{A51DD174-3450-314B-9B6B-810701D1874E}" type="pres">
      <dgm:prSet presAssocID="{2764CBBD-D503-405E-8383-1CA24E8E7455}" presName="parentText" presStyleLbl="node1" presStyleIdx="0" presStyleCnt="5">
        <dgm:presLayoutVars>
          <dgm:chMax val="1"/>
          <dgm:bulletEnabled val="1"/>
        </dgm:presLayoutVars>
      </dgm:prSet>
      <dgm:spPr/>
    </dgm:pt>
    <dgm:pt modelId="{158D2F8F-6EAA-844E-B023-40DB1BF4AA50}" type="pres">
      <dgm:prSet presAssocID="{2764CBBD-D503-405E-8383-1CA24E8E7455}" presName="descendantText" presStyleLbl="alignAccFollowNode1" presStyleIdx="0" presStyleCnt="5">
        <dgm:presLayoutVars>
          <dgm:bulletEnabled val="1"/>
        </dgm:presLayoutVars>
      </dgm:prSet>
      <dgm:spPr/>
    </dgm:pt>
    <dgm:pt modelId="{9D44B34C-6F3F-D944-B4B3-4EC74F3E8FF1}" type="pres">
      <dgm:prSet presAssocID="{91B9C0D0-CCDE-4CED-994A-ACBEFD31DF83}" presName="sp" presStyleCnt="0"/>
      <dgm:spPr/>
    </dgm:pt>
    <dgm:pt modelId="{624EFB22-181A-4B43-99D3-AAC7C8E23027}" type="pres">
      <dgm:prSet presAssocID="{DBA44FFF-AB15-47ED-9491-B93245D3C4DF}" presName="linNode" presStyleCnt="0"/>
      <dgm:spPr/>
    </dgm:pt>
    <dgm:pt modelId="{54D3F0E5-EB29-A343-8638-58AA7965B80C}" type="pres">
      <dgm:prSet presAssocID="{DBA44FFF-AB15-47ED-9491-B93245D3C4DF}" presName="parentText" presStyleLbl="node1" presStyleIdx="1" presStyleCnt="5">
        <dgm:presLayoutVars>
          <dgm:chMax val="1"/>
          <dgm:bulletEnabled val="1"/>
        </dgm:presLayoutVars>
      </dgm:prSet>
      <dgm:spPr/>
    </dgm:pt>
    <dgm:pt modelId="{18F1B8C7-D847-4B4B-B7C1-06FEDE35C5EF}" type="pres">
      <dgm:prSet presAssocID="{DBA44FFF-AB15-47ED-9491-B93245D3C4DF}" presName="descendantText" presStyleLbl="alignAccFollowNode1" presStyleIdx="1" presStyleCnt="5">
        <dgm:presLayoutVars>
          <dgm:bulletEnabled val="1"/>
        </dgm:presLayoutVars>
      </dgm:prSet>
      <dgm:spPr/>
    </dgm:pt>
    <dgm:pt modelId="{D7EBF9E8-3A30-A84E-BCB1-B5E42126C24E}" type="pres">
      <dgm:prSet presAssocID="{68E556CB-1907-4ABA-8579-8C17DFB197E3}" presName="sp" presStyleCnt="0"/>
      <dgm:spPr/>
    </dgm:pt>
    <dgm:pt modelId="{C45B912D-E9C6-0C4A-B501-09163E64E424}" type="pres">
      <dgm:prSet presAssocID="{4FAC978E-409C-4CB7-8A89-0A308534F92D}" presName="linNode" presStyleCnt="0"/>
      <dgm:spPr/>
    </dgm:pt>
    <dgm:pt modelId="{B7448334-F017-204F-B0B9-735ABDE65A84}" type="pres">
      <dgm:prSet presAssocID="{4FAC978E-409C-4CB7-8A89-0A308534F92D}" presName="parentText" presStyleLbl="node1" presStyleIdx="2" presStyleCnt="5">
        <dgm:presLayoutVars>
          <dgm:chMax val="1"/>
          <dgm:bulletEnabled val="1"/>
        </dgm:presLayoutVars>
      </dgm:prSet>
      <dgm:spPr/>
    </dgm:pt>
    <dgm:pt modelId="{E5007FFC-255B-AD4A-9D34-A1992875CB91}" type="pres">
      <dgm:prSet presAssocID="{4FAC978E-409C-4CB7-8A89-0A308534F92D}" presName="descendantText" presStyleLbl="alignAccFollowNode1" presStyleIdx="2" presStyleCnt="5">
        <dgm:presLayoutVars>
          <dgm:bulletEnabled val="1"/>
        </dgm:presLayoutVars>
      </dgm:prSet>
      <dgm:spPr/>
    </dgm:pt>
    <dgm:pt modelId="{683198FA-8C96-2F4A-BC78-347C00E37330}" type="pres">
      <dgm:prSet presAssocID="{DF9C1CF7-2F09-4BF4-B35C-6E51E685D6D1}" presName="sp" presStyleCnt="0"/>
      <dgm:spPr/>
    </dgm:pt>
    <dgm:pt modelId="{D62F7171-49D2-E048-AF41-787BB03D7F7D}" type="pres">
      <dgm:prSet presAssocID="{186BC5E4-3FAA-419D-9E4E-7B5B9869B7EC}" presName="linNode" presStyleCnt="0"/>
      <dgm:spPr/>
    </dgm:pt>
    <dgm:pt modelId="{54BD263E-D4A5-5C4B-B03C-4D26D78B8BCA}" type="pres">
      <dgm:prSet presAssocID="{186BC5E4-3FAA-419D-9E4E-7B5B9869B7EC}" presName="parentText" presStyleLbl="node1" presStyleIdx="3" presStyleCnt="5">
        <dgm:presLayoutVars>
          <dgm:chMax val="1"/>
          <dgm:bulletEnabled val="1"/>
        </dgm:presLayoutVars>
      </dgm:prSet>
      <dgm:spPr/>
    </dgm:pt>
    <dgm:pt modelId="{F5718449-5F8B-3049-9940-AC2AC95327FF}" type="pres">
      <dgm:prSet presAssocID="{186BC5E4-3FAA-419D-9E4E-7B5B9869B7EC}" presName="descendantText" presStyleLbl="alignAccFollowNode1" presStyleIdx="3" presStyleCnt="5">
        <dgm:presLayoutVars>
          <dgm:bulletEnabled val="1"/>
        </dgm:presLayoutVars>
      </dgm:prSet>
      <dgm:spPr/>
    </dgm:pt>
    <dgm:pt modelId="{A0C74047-B2F3-0546-A000-7E7C86A57590}" type="pres">
      <dgm:prSet presAssocID="{4AA7DDFA-5A05-416B-BF8E-2D7587EB2AA8}" presName="sp" presStyleCnt="0"/>
      <dgm:spPr/>
    </dgm:pt>
    <dgm:pt modelId="{47B457A8-8B39-7343-97ED-597C928D56A0}" type="pres">
      <dgm:prSet presAssocID="{62866C76-D722-413A-9FB0-7AD6C26F0792}" presName="linNode" presStyleCnt="0"/>
      <dgm:spPr/>
    </dgm:pt>
    <dgm:pt modelId="{029500C8-AF29-9642-8888-49E64DBE9E8E}" type="pres">
      <dgm:prSet presAssocID="{62866C76-D722-413A-9FB0-7AD6C26F0792}" presName="parentText" presStyleLbl="node1" presStyleIdx="4" presStyleCnt="5">
        <dgm:presLayoutVars>
          <dgm:chMax val="1"/>
          <dgm:bulletEnabled val="1"/>
        </dgm:presLayoutVars>
      </dgm:prSet>
      <dgm:spPr/>
    </dgm:pt>
    <dgm:pt modelId="{57A76F0A-F39B-474B-9C04-C06E07EA1BA5}" type="pres">
      <dgm:prSet presAssocID="{62866C76-D722-413A-9FB0-7AD6C26F0792}" presName="descendantText" presStyleLbl="alignAccFollowNode1" presStyleIdx="4" presStyleCnt="5">
        <dgm:presLayoutVars>
          <dgm:bulletEnabled val="1"/>
        </dgm:presLayoutVars>
      </dgm:prSet>
      <dgm:spPr/>
    </dgm:pt>
  </dgm:ptLst>
  <dgm:cxnLst>
    <dgm:cxn modelId="{0B50A212-1AA2-436F-871A-D9CF8F680F80}" srcId="{62866C76-D722-413A-9FB0-7AD6C26F0792}" destId="{E29EF643-8D9B-4736-B060-85DA67683271}" srcOrd="0" destOrd="0" parTransId="{8206742C-7295-4E4D-8FC2-ABB03887FB96}" sibTransId="{831BF4E6-B2FC-42D7-8BB8-2BD4388EEA3B}"/>
    <dgm:cxn modelId="{83A6A91C-635E-48C9-A2B6-B5E62707ED0B}" srcId="{5D5C99C4-B531-4EC9-9C6E-BB82F1B4A5F0}" destId="{4FAC978E-409C-4CB7-8A89-0A308534F92D}" srcOrd="2" destOrd="0" parTransId="{6B31A991-E645-4A3C-9C90-F5D9F2D5959D}" sibTransId="{DF9C1CF7-2F09-4BF4-B35C-6E51E685D6D1}"/>
    <dgm:cxn modelId="{3DADFB24-F9E5-C649-9585-D6DF6D079BCB}" type="presOf" srcId="{E29EF643-8D9B-4736-B060-85DA67683271}" destId="{57A76F0A-F39B-474B-9C04-C06E07EA1BA5}" srcOrd="0" destOrd="0" presId="urn:microsoft.com/office/officeart/2005/8/layout/vList5"/>
    <dgm:cxn modelId="{8B297037-4EFB-3C42-9EEC-4B0D50F04B15}" srcId="{2764CBBD-D503-405E-8383-1CA24E8E7455}" destId="{0E6AB20C-8C87-3047-AA1F-C00F9066DBD4}" srcOrd="0" destOrd="0" parTransId="{46DD4DC8-817A-5641-A8EA-20D84EA74D6B}" sibTransId="{944A46FC-1E29-DA49-B578-E5D9DC5AA661}"/>
    <dgm:cxn modelId="{60BB7F38-FD0B-47B0-8FD8-980FCA8DDAE4}" srcId="{5D5C99C4-B531-4EC9-9C6E-BB82F1B4A5F0}" destId="{DBA44FFF-AB15-47ED-9491-B93245D3C4DF}" srcOrd="1" destOrd="0" parTransId="{B0F16E15-8FD4-45CD-92D4-33EE23FD75FA}" sibTransId="{68E556CB-1907-4ABA-8579-8C17DFB197E3}"/>
    <dgm:cxn modelId="{2C4E6742-2EE0-0C4B-9C90-DCB77582C199}" type="presOf" srcId="{2764CBBD-D503-405E-8383-1CA24E8E7455}" destId="{A51DD174-3450-314B-9B6B-810701D1874E}" srcOrd="0" destOrd="0" presId="urn:microsoft.com/office/officeart/2005/8/layout/vList5"/>
    <dgm:cxn modelId="{B11A4F49-565D-B142-B958-F0857C9F0026}" type="presOf" srcId="{37AFA35F-4849-4859-98CE-0F6325046A62}" destId="{E5007FFC-255B-AD4A-9D34-A1992875CB91}" srcOrd="0" destOrd="0" presId="urn:microsoft.com/office/officeart/2005/8/layout/vList5"/>
    <dgm:cxn modelId="{BBB0784E-4FC2-634A-A43A-387313C47BA7}" type="presOf" srcId="{5D5C99C4-B531-4EC9-9C6E-BB82F1B4A5F0}" destId="{54E1BEA2-9D69-6546-904C-28C2975A87A3}" srcOrd="0" destOrd="0" presId="urn:microsoft.com/office/officeart/2005/8/layout/vList5"/>
    <dgm:cxn modelId="{ABEA5965-AA15-4253-8097-67D6BC098585}" srcId="{5D5C99C4-B531-4EC9-9C6E-BB82F1B4A5F0}" destId="{62866C76-D722-413A-9FB0-7AD6C26F0792}" srcOrd="4" destOrd="0" parTransId="{998DFD6A-A36F-4D0F-BE0F-620D1426D042}" sibTransId="{74EC59F9-7F4B-4BE8-8773-2A078D4F208D}"/>
    <dgm:cxn modelId="{FE5F8D67-9914-E347-88AB-7EE687CDA64D}" type="presOf" srcId="{5450FEE9-80E9-4D77-AEBD-552B9EBBC6A4}" destId="{18F1B8C7-D847-4B4B-B7C1-06FEDE35C5EF}" srcOrd="0" destOrd="0" presId="urn:microsoft.com/office/officeart/2005/8/layout/vList5"/>
    <dgm:cxn modelId="{7C893371-BB95-4F7C-9D42-3E7524031A37}" srcId="{5D5C99C4-B531-4EC9-9C6E-BB82F1B4A5F0}" destId="{2764CBBD-D503-405E-8383-1CA24E8E7455}" srcOrd="0" destOrd="0" parTransId="{1A23F2F2-8D7F-4AED-B5C4-EA49D947A31D}" sibTransId="{91B9C0D0-CCDE-4CED-994A-ACBEFD31DF83}"/>
    <dgm:cxn modelId="{EFCCAE73-AD0D-4A12-83E9-B6A856DCBA71}" srcId="{4FAC978E-409C-4CB7-8A89-0A308534F92D}" destId="{37AFA35F-4849-4859-98CE-0F6325046A62}" srcOrd="0" destOrd="0" parTransId="{8B9DCBAF-912D-43DF-A22E-E8E7306D1503}" sibTransId="{784F9770-40BA-464A-94B5-BDB8E45F2C4C}"/>
    <dgm:cxn modelId="{EBD1F476-37D7-4FB6-8660-6188B3FC28B2}" srcId="{5D5C99C4-B531-4EC9-9C6E-BB82F1B4A5F0}" destId="{186BC5E4-3FAA-419D-9E4E-7B5B9869B7EC}" srcOrd="3" destOrd="0" parTransId="{69CF8BF5-4D8C-4A72-A86A-B20621A9E636}" sibTransId="{4AA7DDFA-5A05-416B-BF8E-2D7587EB2AA8}"/>
    <dgm:cxn modelId="{01208588-4F3C-2142-B27D-4D3A76C37228}" type="presOf" srcId="{186BC5E4-3FAA-419D-9E4E-7B5B9869B7EC}" destId="{54BD263E-D4A5-5C4B-B03C-4D26D78B8BCA}" srcOrd="0" destOrd="0" presId="urn:microsoft.com/office/officeart/2005/8/layout/vList5"/>
    <dgm:cxn modelId="{29F4E68C-ED5B-FF46-90F0-8A716ED294E7}" type="presOf" srcId="{DBA44FFF-AB15-47ED-9491-B93245D3C4DF}" destId="{54D3F0E5-EB29-A343-8638-58AA7965B80C}" srcOrd="0" destOrd="0" presId="urn:microsoft.com/office/officeart/2005/8/layout/vList5"/>
    <dgm:cxn modelId="{31CC8AB2-74A3-8A48-9D81-69CC3F2D35F1}" type="presOf" srcId="{0E6AB20C-8C87-3047-AA1F-C00F9066DBD4}" destId="{158D2F8F-6EAA-844E-B023-40DB1BF4AA50}" srcOrd="0" destOrd="0" presId="urn:microsoft.com/office/officeart/2005/8/layout/vList5"/>
    <dgm:cxn modelId="{BB41D4BC-CF74-4EA9-A992-A6F9A244F659}" srcId="{186BC5E4-3FAA-419D-9E4E-7B5B9869B7EC}" destId="{26A248D0-D679-42A7-A1F8-46A950AE0ABB}" srcOrd="0" destOrd="0" parTransId="{80DD5D23-2C5C-42F2-854C-901383D5CDD6}" sibTransId="{2B713E96-8342-4B54-9324-71F63C726920}"/>
    <dgm:cxn modelId="{60FA67C0-F1C6-1743-BCF3-603A0100CCF4}" type="presOf" srcId="{4FAC978E-409C-4CB7-8A89-0A308534F92D}" destId="{B7448334-F017-204F-B0B9-735ABDE65A84}" srcOrd="0" destOrd="0" presId="urn:microsoft.com/office/officeart/2005/8/layout/vList5"/>
    <dgm:cxn modelId="{918CABCB-2139-464E-A102-9914CBB99512}" type="presOf" srcId="{26A248D0-D679-42A7-A1F8-46A950AE0ABB}" destId="{F5718449-5F8B-3049-9940-AC2AC95327FF}" srcOrd="0" destOrd="0" presId="urn:microsoft.com/office/officeart/2005/8/layout/vList5"/>
    <dgm:cxn modelId="{8F4F76DD-B479-514C-9942-5182C2D2815A}" type="presOf" srcId="{62866C76-D722-413A-9FB0-7AD6C26F0792}" destId="{029500C8-AF29-9642-8888-49E64DBE9E8E}" srcOrd="0" destOrd="0" presId="urn:microsoft.com/office/officeart/2005/8/layout/vList5"/>
    <dgm:cxn modelId="{74CD54F2-82EC-4676-81B2-13CA4C734ED1}" srcId="{DBA44FFF-AB15-47ED-9491-B93245D3C4DF}" destId="{5450FEE9-80E9-4D77-AEBD-552B9EBBC6A4}" srcOrd="0" destOrd="0" parTransId="{9C01C00B-4B3E-4DC5-BDDA-EC0C9D966949}" sibTransId="{205A9DF7-AC99-4502-B3FF-970FDF55A192}"/>
    <dgm:cxn modelId="{C5B2B1C2-A76C-B94A-90A8-F9DF6B6DFBD8}" type="presParOf" srcId="{54E1BEA2-9D69-6546-904C-28C2975A87A3}" destId="{6836D658-1905-5B4B-8690-6E53FCFC761D}" srcOrd="0" destOrd="0" presId="urn:microsoft.com/office/officeart/2005/8/layout/vList5"/>
    <dgm:cxn modelId="{D826B021-9EF6-3E4E-813B-ECCA7A2A0691}" type="presParOf" srcId="{6836D658-1905-5B4B-8690-6E53FCFC761D}" destId="{A51DD174-3450-314B-9B6B-810701D1874E}" srcOrd="0" destOrd="0" presId="urn:microsoft.com/office/officeart/2005/8/layout/vList5"/>
    <dgm:cxn modelId="{9861DE53-79E7-6148-ADDF-4DF5521FD2DC}" type="presParOf" srcId="{6836D658-1905-5B4B-8690-6E53FCFC761D}" destId="{158D2F8F-6EAA-844E-B023-40DB1BF4AA50}" srcOrd="1" destOrd="0" presId="urn:microsoft.com/office/officeart/2005/8/layout/vList5"/>
    <dgm:cxn modelId="{1A064322-40F8-DE46-8994-249C87C1052F}" type="presParOf" srcId="{54E1BEA2-9D69-6546-904C-28C2975A87A3}" destId="{9D44B34C-6F3F-D944-B4B3-4EC74F3E8FF1}" srcOrd="1" destOrd="0" presId="urn:microsoft.com/office/officeart/2005/8/layout/vList5"/>
    <dgm:cxn modelId="{48D20018-9D44-8048-9666-9AE5169476C4}" type="presParOf" srcId="{54E1BEA2-9D69-6546-904C-28C2975A87A3}" destId="{624EFB22-181A-4B43-99D3-AAC7C8E23027}" srcOrd="2" destOrd="0" presId="urn:microsoft.com/office/officeart/2005/8/layout/vList5"/>
    <dgm:cxn modelId="{23ECAE49-72F9-F144-A29E-1D499E6A5627}" type="presParOf" srcId="{624EFB22-181A-4B43-99D3-AAC7C8E23027}" destId="{54D3F0E5-EB29-A343-8638-58AA7965B80C}" srcOrd="0" destOrd="0" presId="urn:microsoft.com/office/officeart/2005/8/layout/vList5"/>
    <dgm:cxn modelId="{F171FA86-726D-3C43-BDC1-A3B3A59A3E8F}" type="presParOf" srcId="{624EFB22-181A-4B43-99D3-AAC7C8E23027}" destId="{18F1B8C7-D847-4B4B-B7C1-06FEDE35C5EF}" srcOrd="1" destOrd="0" presId="urn:microsoft.com/office/officeart/2005/8/layout/vList5"/>
    <dgm:cxn modelId="{8369D516-0F17-924A-86A0-C999745DBA16}" type="presParOf" srcId="{54E1BEA2-9D69-6546-904C-28C2975A87A3}" destId="{D7EBF9E8-3A30-A84E-BCB1-B5E42126C24E}" srcOrd="3" destOrd="0" presId="urn:microsoft.com/office/officeart/2005/8/layout/vList5"/>
    <dgm:cxn modelId="{4E739860-F1DC-3049-9546-3BFF58DE57F7}" type="presParOf" srcId="{54E1BEA2-9D69-6546-904C-28C2975A87A3}" destId="{C45B912D-E9C6-0C4A-B501-09163E64E424}" srcOrd="4" destOrd="0" presId="urn:microsoft.com/office/officeart/2005/8/layout/vList5"/>
    <dgm:cxn modelId="{5B9BEF0B-1CDE-544C-85B3-C7DD30E47533}" type="presParOf" srcId="{C45B912D-E9C6-0C4A-B501-09163E64E424}" destId="{B7448334-F017-204F-B0B9-735ABDE65A84}" srcOrd="0" destOrd="0" presId="urn:microsoft.com/office/officeart/2005/8/layout/vList5"/>
    <dgm:cxn modelId="{8D764696-9552-7B41-8049-B105380AA345}" type="presParOf" srcId="{C45B912D-E9C6-0C4A-B501-09163E64E424}" destId="{E5007FFC-255B-AD4A-9D34-A1992875CB91}" srcOrd="1" destOrd="0" presId="urn:microsoft.com/office/officeart/2005/8/layout/vList5"/>
    <dgm:cxn modelId="{E1E870AF-576B-4649-BF97-C5F23A2500D9}" type="presParOf" srcId="{54E1BEA2-9D69-6546-904C-28C2975A87A3}" destId="{683198FA-8C96-2F4A-BC78-347C00E37330}" srcOrd="5" destOrd="0" presId="urn:microsoft.com/office/officeart/2005/8/layout/vList5"/>
    <dgm:cxn modelId="{EA187728-8404-DD47-801F-EFEBEF39C923}" type="presParOf" srcId="{54E1BEA2-9D69-6546-904C-28C2975A87A3}" destId="{D62F7171-49D2-E048-AF41-787BB03D7F7D}" srcOrd="6" destOrd="0" presId="urn:microsoft.com/office/officeart/2005/8/layout/vList5"/>
    <dgm:cxn modelId="{FF6FF3C5-4464-7646-8892-42B159EA4E00}" type="presParOf" srcId="{D62F7171-49D2-E048-AF41-787BB03D7F7D}" destId="{54BD263E-D4A5-5C4B-B03C-4D26D78B8BCA}" srcOrd="0" destOrd="0" presId="urn:microsoft.com/office/officeart/2005/8/layout/vList5"/>
    <dgm:cxn modelId="{0985DAEC-A35E-ED43-909E-F1596E7149A5}" type="presParOf" srcId="{D62F7171-49D2-E048-AF41-787BB03D7F7D}" destId="{F5718449-5F8B-3049-9940-AC2AC95327FF}" srcOrd="1" destOrd="0" presId="urn:microsoft.com/office/officeart/2005/8/layout/vList5"/>
    <dgm:cxn modelId="{6F3312D8-888B-BC4F-A869-267255171242}" type="presParOf" srcId="{54E1BEA2-9D69-6546-904C-28C2975A87A3}" destId="{A0C74047-B2F3-0546-A000-7E7C86A57590}" srcOrd="7" destOrd="0" presId="urn:microsoft.com/office/officeart/2005/8/layout/vList5"/>
    <dgm:cxn modelId="{99EC567E-C567-0549-8A16-BEA7AC3B858B}" type="presParOf" srcId="{54E1BEA2-9D69-6546-904C-28C2975A87A3}" destId="{47B457A8-8B39-7343-97ED-597C928D56A0}" srcOrd="8" destOrd="0" presId="urn:microsoft.com/office/officeart/2005/8/layout/vList5"/>
    <dgm:cxn modelId="{364CB61A-7C65-394D-B08E-E0139918CF52}" type="presParOf" srcId="{47B457A8-8B39-7343-97ED-597C928D56A0}" destId="{029500C8-AF29-9642-8888-49E64DBE9E8E}" srcOrd="0" destOrd="0" presId="urn:microsoft.com/office/officeart/2005/8/layout/vList5"/>
    <dgm:cxn modelId="{81BD8AE4-810A-924B-AAA4-0EF1B57E19F1}" type="presParOf" srcId="{47B457A8-8B39-7343-97ED-597C928D56A0}" destId="{57A76F0A-F39B-474B-9C04-C06E07EA1BA5}"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939DA60-0B7D-4B76-BF6B-92C0FD6A385F}"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3E56AC52-6463-4E8F-907F-CF1E1BAC9B86}">
      <dgm:prSet/>
      <dgm:spPr/>
      <dgm:t>
        <a:bodyPr/>
        <a:lstStyle/>
        <a:p>
          <a:pPr>
            <a:lnSpc>
              <a:spcPct val="100000"/>
            </a:lnSpc>
          </a:pPr>
          <a:r>
            <a:rPr lang="en-US" b="1" dirty="0"/>
            <a:t>Age targeted screening</a:t>
          </a:r>
        </a:p>
      </dgm:t>
    </dgm:pt>
    <dgm:pt modelId="{CF0E0975-0934-49DC-8FD3-5929D9B1F847}" type="parTrans" cxnId="{DFF2A642-6056-44F3-97BC-8F26D858F705}">
      <dgm:prSet/>
      <dgm:spPr/>
      <dgm:t>
        <a:bodyPr/>
        <a:lstStyle/>
        <a:p>
          <a:endParaRPr lang="en-US"/>
        </a:p>
      </dgm:t>
    </dgm:pt>
    <dgm:pt modelId="{477C5CDA-4B51-4A10-ACCD-C8C792E98583}" type="sibTrans" cxnId="{DFF2A642-6056-44F3-97BC-8F26D858F705}">
      <dgm:prSet/>
      <dgm:spPr/>
      <dgm:t>
        <a:bodyPr/>
        <a:lstStyle/>
        <a:p>
          <a:endParaRPr lang="en-US"/>
        </a:p>
      </dgm:t>
    </dgm:pt>
    <dgm:pt modelId="{90DDE33A-1A58-4E1A-A700-BFC9B8596B8D}">
      <dgm:prSet custT="1"/>
      <dgm:spPr/>
      <dgm:t>
        <a:bodyPr/>
        <a:lstStyle/>
        <a:p>
          <a:pPr>
            <a:lnSpc>
              <a:spcPct val="100000"/>
            </a:lnSpc>
          </a:pPr>
          <a:r>
            <a:rPr lang="en-US" sz="1800" dirty="0"/>
            <a:t>2012-2015:  Baby boomer screening</a:t>
          </a:r>
        </a:p>
      </dgm:t>
    </dgm:pt>
    <dgm:pt modelId="{CA9DC809-6F46-4022-85EA-CBB2CED6E600}" type="parTrans" cxnId="{A70C7F42-F39C-4AE2-B046-6F87F495A5BA}">
      <dgm:prSet/>
      <dgm:spPr/>
      <dgm:t>
        <a:bodyPr/>
        <a:lstStyle/>
        <a:p>
          <a:endParaRPr lang="en-US"/>
        </a:p>
      </dgm:t>
    </dgm:pt>
    <dgm:pt modelId="{BEFAAF5C-D88B-4F25-8ACE-D513E04CB51F}" type="sibTrans" cxnId="{A70C7F42-F39C-4AE2-B046-6F87F495A5BA}">
      <dgm:prSet/>
      <dgm:spPr/>
      <dgm:t>
        <a:bodyPr/>
        <a:lstStyle/>
        <a:p>
          <a:endParaRPr lang="en-US"/>
        </a:p>
      </dgm:t>
    </dgm:pt>
    <dgm:pt modelId="{2E2A7BAD-34C1-43D7-8042-8160A49EF852}">
      <dgm:prSet custT="1"/>
      <dgm:spPr/>
      <dgm:t>
        <a:bodyPr/>
        <a:lstStyle/>
        <a:p>
          <a:pPr>
            <a:lnSpc>
              <a:spcPct val="100000"/>
            </a:lnSpc>
          </a:pPr>
          <a:r>
            <a:rPr lang="en-US" sz="1800" dirty="0"/>
            <a:t>2015-2024:  </a:t>
          </a:r>
          <a:r>
            <a:rPr lang="en-US" sz="1800" b="1" dirty="0"/>
            <a:t>Universal screening </a:t>
          </a:r>
        </a:p>
      </dgm:t>
    </dgm:pt>
    <dgm:pt modelId="{E8C8FA63-C2F9-4786-9280-4890BF0D53D0}" type="parTrans" cxnId="{38705638-A0ED-46D8-83E9-9FD633DABC92}">
      <dgm:prSet/>
      <dgm:spPr/>
      <dgm:t>
        <a:bodyPr/>
        <a:lstStyle/>
        <a:p>
          <a:endParaRPr lang="en-US"/>
        </a:p>
      </dgm:t>
    </dgm:pt>
    <dgm:pt modelId="{8446E6BB-A0A0-49A5-B0A4-9263199836B3}" type="sibTrans" cxnId="{38705638-A0ED-46D8-83E9-9FD633DABC92}">
      <dgm:prSet/>
      <dgm:spPr/>
      <dgm:t>
        <a:bodyPr/>
        <a:lstStyle/>
        <a:p>
          <a:endParaRPr lang="en-US"/>
        </a:p>
      </dgm:t>
    </dgm:pt>
    <dgm:pt modelId="{69EFEF5A-736E-4666-8F85-DB8CE44B3335}">
      <dgm:prSet/>
      <dgm:spPr/>
      <dgm:t>
        <a:bodyPr/>
        <a:lstStyle/>
        <a:p>
          <a:pPr>
            <a:lnSpc>
              <a:spcPct val="100000"/>
            </a:lnSpc>
          </a:pPr>
          <a:r>
            <a:rPr lang="en-US" b="1" dirty="0"/>
            <a:t>Electronic Health Reminders</a:t>
          </a:r>
        </a:p>
      </dgm:t>
    </dgm:pt>
    <dgm:pt modelId="{E5B6C14F-CD66-4238-ADDB-166D6C7916C9}" type="parTrans" cxnId="{4D49523B-E486-40F5-84DA-420B8C0A10BB}">
      <dgm:prSet/>
      <dgm:spPr/>
      <dgm:t>
        <a:bodyPr/>
        <a:lstStyle/>
        <a:p>
          <a:endParaRPr lang="en-US"/>
        </a:p>
      </dgm:t>
    </dgm:pt>
    <dgm:pt modelId="{89893842-0FDE-4FA9-B54C-91481033BDE7}" type="sibTrans" cxnId="{4D49523B-E486-40F5-84DA-420B8C0A10BB}">
      <dgm:prSet/>
      <dgm:spPr/>
      <dgm:t>
        <a:bodyPr/>
        <a:lstStyle/>
        <a:p>
          <a:endParaRPr lang="en-US"/>
        </a:p>
      </dgm:t>
    </dgm:pt>
    <dgm:pt modelId="{6DFB602B-6EF8-4BA9-B4E3-7479D630AA5D}">
      <dgm:prSet/>
      <dgm:spPr/>
      <dgm:t>
        <a:bodyPr/>
        <a:lstStyle/>
        <a:p>
          <a:pPr>
            <a:lnSpc>
              <a:spcPct val="100000"/>
            </a:lnSpc>
          </a:pPr>
          <a:r>
            <a:rPr lang="en-US" b="1" dirty="0"/>
            <a:t>HCV Ab reflex to RNA</a:t>
          </a:r>
        </a:p>
      </dgm:t>
    </dgm:pt>
    <dgm:pt modelId="{FA1FBEEF-DE4F-4D45-B677-137868CD9846}" type="parTrans" cxnId="{2460DF39-F989-40D3-A385-F32F54A3765B}">
      <dgm:prSet/>
      <dgm:spPr/>
      <dgm:t>
        <a:bodyPr/>
        <a:lstStyle/>
        <a:p>
          <a:endParaRPr lang="en-US"/>
        </a:p>
      </dgm:t>
    </dgm:pt>
    <dgm:pt modelId="{B8E304B6-28A3-4723-8156-2C57A5AA7D2E}" type="sibTrans" cxnId="{2460DF39-F989-40D3-A385-F32F54A3765B}">
      <dgm:prSet/>
      <dgm:spPr/>
      <dgm:t>
        <a:bodyPr/>
        <a:lstStyle/>
        <a:p>
          <a:endParaRPr lang="en-US"/>
        </a:p>
      </dgm:t>
    </dgm:pt>
    <dgm:pt modelId="{A43AAA86-F2C0-43C6-91D3-EFA6248B3F04}">
      <dgm:prSet/>
      <dgm:spPr/>
      <dgm:t>
        <a:bodyPr/>
        <a:lstStyle/>
        <a:p>
          <a:pPr>
            <a:lnSpc>
              <a:spcPct val="100000"/>
            </a:lnSpc>
          </a:pPr>
          <a:r>
            <a:rPr lang="en-US" b="1" dirty="0"/>
            <a:t>Lab triggered Screening</a:t>
          </a:r>
        </a:p>
      </dgm:t>
    </dgm:pt>
    <dgm:pt modelId="{BEA38F06-4629-4521-AD94-BB1E0FC8A6EC}" type="parTrans" cxnId="{919B5989-9F99-4355-AF81-3284AF20E2C0}">
      <dgm:prSet/>
      <dgm:spPr/>
      <dgm:t>
        <a:bodyPr/>
        <a:lstStyle/>
        <a:p>
          <a:endParaRPr lang="en-US"/>
        </a:p>
      </dgm:t>
    </dgm:pt>
    <dgm:pt modelId="{0870FAB8-D925-4FB0-9912-30383625B5B2}" type="sibTrans" cxnId="{919B5989-9F99-4355-AF81-3284AF20E2C0}">
      <dgm:prSet/>
      <dgm:spPr/>
      <dgm:t>
        <a:bodyPr/>
        <a:lstStyle/>
        <a:p>
          <a:endParaRPr lang="en-US"/>
        </a:p>
      </dgm:t>
    </dgm:pt>
    <dgm:pt modelId="{94B3DC4A-1AFE-4A54-BC52-E6F96162E92A}">
      <dgm:prSet/>
      <dgm:spPr/>
      <dgm:t>
        <a:bodyPr/>
        <a:lstStyle/>
        <a:p>
          <a:pPr>
            <a:lnSpc>
              <a:spcPct val="100000"/>
            </a:lnSpc>
          </a:pPr>
          <a:r>
            <a:rPr lang="en-US" b="1" dirty="0"/>
            <a:t>Point of care antibody testing</a:t>
          </a:r>
        </a:p>
      </dgm:t>
    </dgm:pt>
    <dgm:pt modelId="{35040307-6C5B-4595-8F95-076839D2696C}" type="parTrans" cxnId="{2176D5B6-F3AA-4FFE-B421-AB2BBE9F49F7}">
      <dgm:prSet/>
      <dgm:spPr/>
      <dgm:t>
        <a:bodyPr/>
        <a:lstStyle/>
        <a:p>
          <a:endParaRPr lang="en-US"/>
        </a:p>
      </dgm:t>
    </dgm:pt>
    <dgm:pt modelId="{11517237-8762-44D9-B8F2-3E70D2570F58}" type="sibTrans" cxnId="{2176D5B6-F3AA-4FFE-B421-AB2BBE9F49F7}">
      <dgm:prSet/>
      <dgm:spPr/>
      <dgm:t>
        <a:bodyPr/>
        <a:lstStyle/>
        <a:p>
          <a:endParaRPr lang="en-US"/>
        </a:p>
      </dgm:t>
    </dgm:pt>
    <dgm:pt modelId="{E615F121-5260-A54C-AF87-0FE760052C54}">
      <dgm:prSet custT="1"/>
      <dgm:spPr/>
      <dgm:t>
        <a:bodyPr/>
        <a:lstStyle/>
        <a:p>
          <a:pPr>
            <a:lnSpc>
              <a:spcPct val="100000"/>
            </a:lnSpc>
          </a:pPr>
          <a:r>
            <a:rPr lang="en-US" sz="1800" b="1" dirty="0"/>
            <a:t>Addressed by nurses</a:t>
          </a:r>
        </a:p>
      </dgm:t>
    </dgm:pt>
    <dgm:pt modelId="{624D672C-E673-AE47-9036-C15B31365435}" type="parTrans" cxnId="{9F315D71-137B-9847-87B4-53C9316D4407}">
      <dgm:prSet/>
      <dgm:spPr/>
      <dgm:t>
        <a:bodyPr/>
        <a:lstStyle/>
        <a:p>
          <a:endParaRPr lang="en-US"/>
        </a:p>
      </dgm:t>
    </dgm:pt>
    <dgm:pt modelId="{038715AE-BE36-6D4D-9C10-9C8D337B3CD4}" type="sibTrans" cxnId="{9F315D71-137B-9847-87B4-53C9316D4407}">
      <dgm:prSet/>
      <dgm:spPr/>
      <dgm:t>
        <a:bodyPr/>
        <a:lstStyle/>
        <a:p>
          <a:endParaRPr lang="en-US"/>
        </a:p>
      </dgm:t>
    </dgm:pt>
    <dgm:pt modelId="{893E2CC8-8754-5348-A7F5-CBF1D68A5449}">
      <dgm:prSet custT="1"/>
      <dgm:spPr/>
      <dgm:t>
        <a:bodyPr/>
        <a:lstStyle/>
        <a:p>
          <a:pPr>
            <a:lnSpc>
              <a:spcPct val="100000"/>
            </a:lnSpc>
          </a:pPr>
          <a:r>
            <a:rPr lang="en-US" sz="1800" dirty="0"/>
            <a:t>ED and UC</a:t>
          </a:r>
        </a:p>
      </dgm:t>
    </dgm:pt>
    <dgm:pt modelId="{BAF664E9-69B1-8046-8FF8-12B4F8A85913}" type="parTrans" cxnId="{07291FA6-1B98-D04B-83BB-F3BD7B22FAD7}">
      <dgm:prSet/>
      <dgm:spPr/>
      <dgm:t>
        <a:bodyPr/>
        <a:lstStyle/>
        <a:p>
          <a:endParaRPr lang="en-US"/>
        </a:p>
      </dgm:t>
    </dgm:pt>
    <dgm:pt modelId="{3B32A8E9-5190-E24C-9DE8-96B4782AEADB}" type="sibTrans" cxnId="{07291FA6-1B98-D04B-83BB-F3BD7B22FAD7}">
      <dgm:prSet/>
      <dgm:spPr/>
      <dgm:t>
        <a:bodyPr/>
        <a:lstStyle/>
        <a:p>
          <a:endParaRPr lang="en-US"/>
        </a:p>
      </dgm:t>
    </dgm:pt>
    <dgm:pt modelId="{4D5026E2-1119-DF4E-9E87-B27728D2CC31}">
      <dgm:prSet custT="1"/>
      <dgm:spPr/>
      <dgm:t>
        <a:bodyPr/>
        <a:lstStyle/>
        <a:p>
          <a:pPr>
            <a:lnSpc>
              <a:spcPct val="100000"/>
            </a:lnSpc>
          </a:pPr>
          <a:r>
            <a:rPr lang="en-US" sz="1800" dirty="0"/>
            <a:t>ED, Dental Clinics, SSP, homeless shelter, </a:t>
          </a:r>
        </a:p>
        <a:p>
          <a:pPr>
            <a:lnSpc>
              <a:spcPct val="100000"/>
            </a:lnSpc>
          </a:pPr>
          <a:r>
            <a:rPr lang="en-US" sz="1800" dirty="0"/>
            <a:t>substance use recovery programs</a:t>
          </a:r>
        </a:p>
      </dgm:t>
    </dgm:pt>
    <dgm:pt modelId="{7BCD651A-A5E8-D540-A600-261E01CED76D}" type="parTrans" cxnId="{1A57916E-3821-4D4F-B8FD-D94A02CDB266}">
      <dgm:prSet/>
      <dgm:spPr/>
      <dgm:t>
        <a:bodyPr/>
        <a:lstStyle/>
        <a:p>
          <a:endParaRPr lang="en-US"/>
        </a:p>
      </dgm:t>
    </dgm:pt>
    <dgm:pt modelId="{8177C248-1D57-A144-98BF-41B6E12F2B6C}" type="sibTrans" cxnId="{1A57916E-3821-4D4F-B8FD-D94A02CDB266}">
      <dgm:prSet/>
      <dgm:spPr/>
      <dgm:t>
        <a:bodyPr/>
        <a:lstStyle/>
        <a:p>
          <a:endParaRPr lang="en-US"/>
        </a:p>
      </dgm:t>
    </dgm:pt>
    <dgm:pt modelId="{BFE62A33-2BEE-0F40-B521-B8C0C196538B}">
      <dgm:prSet custT="1"/>
      <dgm:spPr/>
      <dgm:t>
        <a:bodyPr/>
        <a:lstStyle/>
        <a:p>
          <a:pPr>
            <a:lnSpc>
              <a:spcPct val="100000"/>
            </a:lnSpc>
          </a:pPr>
          <a:r>
            <a:rPr lang="en-US" sz="1800" dirty="0"/>
            <a:t>Health system wide</a:t>
          </a:r>
        </a:p>
      </dgm:t>
    </dgm:pt>
    <dgm:pt modelId="{65DBF86D-9A3B-D64C-856E-0DC872C2749B}" type="parTrans" cxnId="{5D5447F3-347C-FA44-8BA2-26E30B0C54F0}">
      <dgm:prSet/>
      <dgm:spPr/>
      <dgm:t>
        <a:bodyPr/>
        <a:lstStyle/>
        <a:p>
          <a:endParaRPr lang="en-US"/>
        </a:p>
      </dgm:t>
    </dgm:pt>
    <dgm:pt modelId="{535683E8-7F41-1D4B-9315-5EFC1F11AB73}" type="sibTrans" cxnId="{5D5447F3-347C-FA44-8BA2-26E30B0C54F0}">
      <dgm:prSet/>
      <dgm:spPr/>
      <dgm:t>
        <a:bodyPr/>
        <a:lstStyle/>
        <a:p>
          <a:endParaRPr lang="en-US"/>
        </a:p>
      </dgm:t>
    </dgm:pt>
    <dgm:pt modelId="{79CB5358-E774-4942-A6C8-1D3260CE86F9}" type="pres">
      <dgm:prSet presAssocID="{D939DA60-0B7D-4B76-BF6B-92C0FD6A385F}" presName="root" presStyleCnt="0">
        <dgm:presLayoutVars>
          <dgm:dir/>
          <dgm:resizeHandles val="exact"/>
        </dgm:presLayoutVars>
      </dgm:prSet>
      <dgm:spPr/>
    </dgm:pt>
    <dgm:pt modelId="{15670476-FEAE-40DE-92E0-56B79F56B076}" type="pres">
      <dgm:prSet presAssocID="{3E56AC52-6463-4E8F-907F-CF1E1BAC9B86}" presName="compNode" presStyleCnt="0"/>
      <dgm:spPr/>
    </dgm:pt>
    <dgm:pt modelId="{92B0B134-DCE4-4F7C-AA64-73FFCD461655}" type="pres">
      <dgm:prSet presAssocID="{3E56AC52-6463-4E8F-907F-CF1E1BAC9B86}" presName="bgRect" presStyleLbl="bgShp" presStyleIdx="0" presStyleCnt="5"/>
      <dgm:spPr/>
    </dgm:pt>
    <dgm:pt modelId="{6E0CB48C-CFC2-49E3-80CE-1A242070FE61}" type="pres">
      <dgm:prSet presAssocID="{3E56AC52-6463-4E8F-907F-CF1E1BAC9B86}"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usiness Growth"/>
        </a:ext>
      </dgm:extLst>
    </dgm:pt>
    <dgm:pt modelId="{C6C2CEB8-B35B-4389-AB30-C3ED2203F8F4}" type="pres">
      <dgm:prSet presAssocID="{3E56AC52-6463-4E8F-907F-CF1E1BAC9B86}" presName="spaceRect" presStyleCnt="0"/>
      <dgm:spPr/>
    </dgm:pt>
    <dgm:pt modelId="{65ADDC38-3D16-4036-A836-46D677B6006D}" type="pres">
      <dgm:prSet presAssocID="{3E56AC52-6463-4E8F-907F-CF1E1BAC9B86}" presName="parTx" presStyleLbl="revTx" presStyleIdx="0" presStyleCnt="10">
        <dgm:presLayoutVars>
          <dgm:chMax val="0"/>
          <dgm:chPref val="0"/>
        </dgm:presLayoutVars>
      </dgm:prSet>
      <dgm:spPr/>
    </dgm:pt>
    <dgm:pt modelId="{021D901D-1512-474D-B35F-12D9BD84CE79}" type="pres">
      <dgm:prSet presAssocID="{3E56AC52-6463-4E8F-907F-CF1E1BAC9B86}" presName="desTx" presStyleLbl="revTx" presStyleIdx="1" presStyleCnt="10">
        <dgm:presLayoutVars/>
      </dgm:prSet>
      <dgm:spPr/>
    </dgm:pt>
    <dgm:pt modelId="{B7118ED5-D32D-4FE6-A678-3AA93446A982}" type="pres">
      <dgm:prSet presAssocID="{477C5CDA-4B51-4A10-ACCD-C8C792E98583}" presName="sibTrans" presStyleCnt="0"/>
      <dgm:spPr/>
    </dgm:pt>
    <dgm:pt modelId="{E49F93F7-2084-40EA-8AA1-0CCCFA5F1085}" type="pres">
      <dgm:prSet presAssocID="{69EFEF5A-736E-4666-8F85-DB8CE44B3335}" presName="compNode" presStyleCnt="0"/>
      <dgm:spPr/>
    </dgm:pt>
    <dgm:pt modelId="{969D7DA3-5167-41A7-935A-0A7CBD282722}" type="pres">
      <dgm:prSet presAssocID="{69EFEF5A-736E-4666-8F85-DB8CE44B3335}" presName="bgRect" presStyleLbl="bgShp" presStyleIdx="1" presStyleCnt="5"/>
      <dgm:spPr/>
    </dgm:pt>
    <dgm:pt modelId="{861F8EC9-D80E-4F13-9848-C9100930CEB9}" type="pres">
      <dgm:prSet presAssocID="{69EFEF5A-736E-4666-8F85-DB8CE44B3335}"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mart Phone"/>
        </a:ext>
      </dgm:extLst>
    </dgm:pt>
    <dgm:pt modelId="{D76C256B-0A45-4853-99FE-000DA1C6BB45}" type="pres">
      <dgm:prSet presAssocID="{69EFEF5A-736E-4666-8F85-DB8CE44B3335}" presName="spaceRect" presStyleCnt="0"/>
      <dgm:spPr/>
    </dgm:pt>
    <dgm:pt modelId="{72A0138D-6736-4D6A-BFAA-0317DB6A1B67}" type="pres">
      <dgm:prSet presAssocID="{69EFEF5A-736E-4666-8F85-DB8CE44B3335}" presName="parTx" presStyleLbl="revTx" presStyleIdx="2" presStyleCnt="10">
        <dgm:presLayoutVars>
          <dgm:chMax val="0"/>
          <dgm:chPref val="0"/>
        </dgm:presLayoutVars>
      </dgm:prSet>
      <dgm:spPr/>
    </dgm:pt>
    <dgm:pt modelId="{FC094B35-2874-5443-BA2C-6B160C8C0016}" type="pres">
      <dgm:prSet presAssocID="{69EFEF5A-736E-4666-8F85-DB8CE44B3335}" presName="desTx" presStyleLbl="revTx" presStyleIdx="3" presStyleCnt="10">
        <dgm:presLayoutVars/>
      </dgm:prSet>
      <dgm:spPr/>
    </dgm:pt>
    <dgm:pt modelId="{0E3277CB-5F1F-4347-BE45-827491999B72}" type="pres">
      <dgm:prSet presAssocID="{89893842-0FDE-4FA9-B54C-91481033BDE7}" presName="sibTrans" presStyleCnt="0"/>
      <dgm:spPr/>
    </dgm:pt>
    <dgm:pt modelId="{2163ABC9-1090-4958-8A0B-B7EF11BE48A4}" type="pres">
      <dgm:prSet presAssocID="{6DFB602B-6EF8-4BA9-B4E3-7479D630AA5D}" presName="compNode" presStyleCnt="0"/>
      <dgm:spPr/>
    </dgm:pt>
    <dgm:pt modelId="{0E567961-129C-4610-AEA4-BD3F1956D91B}" type="pres">
      <dgm:prSet presAssocID="{6DFB602B-6EF8-4BA9-B4E3-7479D630AA5D}" presName="bgRect" presStyleLbl="bgShp" presStyleIdx="2" presStyleCnt="5"/>
      <dgm:spPr/>
    </dgm:pt>
    <dgm:pt modelId="{49DB4913-567A-4BE5-92CD-20DF2E17FAAB}" type="pres">
      <dgm:prSet presAssocID="{6DFB602B-6EF8-4BA9-B4E3-7479D630AA5D}"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NA"/>
        </a:ext>
      </dgm:extLst>
    </dgm:pt>
    <dgm:pt modelId="{635A1B72-5020-4F04-AC97-F3CC130618E6}" type="pres">
      <dgm:prSet presAssocID="{6DFB602B-6EF8-4BA9-B4E3-7479D630AA5D}" presName="spaceRect" presStyleCnt="0"/>
      <dgm:spPr/>
    </dgm:pt>
    <dgm:pt modelId="{EC9376D1-4D19-42C5-8A32-183E4364285D}" type="pres">
      <dgm:prSet presAssocID="{6DFB602B-6EF8-4BA9-B4E3-7479D630AA5D}" presName="parTx" presStyleLbl="revTx" presStyleIdx="4" presStyleCnt="10">
        <dgm:presLayoutVars>
          <dgm:chMax val="0"/>
          <dgm:chPref val="0"/>
        </dgm:presLayoutVars>
      </dgm:prSet>
      <dgm:spPr/>
    </dgm:pt>
    <dgm:pt modelId="{955F033C-466F-6E46-8F1C-E4CCB9A27EEC}" type="pres">
      <dgm:prSet presAssocID="{6DFB602B-6EF8-4BA9-B4E3-7479D630AA5D}" presName="desTx" presStyleLbl="revTx" presStyleIdx="5" presStyleCnt="10">
        <dgm:presLayoutVars/>
      </dgm:prSet>
      <dgm:spPr/>
    </dgm:pt>
    <dgm:pt modelId="{200FBD4B-A02A-4ACE-ABD4-6A4FF1CBF8E3}" type="pres">
      <dgm:prSet presAssocID="{B8E304B6-28A3-4723-8156-2C57A5AA7D2E}" presName="sibTrans" presStyleCnt="0"/>
      <dgm:spPr/>
    </dgm:pt>
    <dgm:pt modelId="{7A5D253E-1CBB-4728-A454-35F5D51EAB08}" type="pres">
      <dgm:prSet presAssocID="{A43AAA86-F2C0-43C6-91D3-EFA6248B3F04}" presName="compNode" presStyleCnt="0"/>
      <dgm:spPr/>
    </dgm:pt>
    <dgm:pt modelId="{8C64C358-E5A7-4E75-8C2B-E07D9EC0BF53}" type="pres">
      <dgm:prSet presAssocID="{A43AAA86-F2C0-43C6-91D3-EFA6248B3F04}" presName="bgRect" presStyleLbl="bgShp" presStyleIdx="3" presStyleCnt="5"/>
      <dgm:spPr/>
    </dgm:pt>
    <dgm:pt modelId="{5A8BCAEC-94A6-4AF5-8D93-0D73A884188A}" type="pres">
      <dgm:prSet presAssocID="{A43AAA86-F2C0-43C6-91D3-EFA6248B3F04}"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Flask"/>
        </a:ext>
      </dgm:extLst>
    </dgm:pt>
    <dgm:pt modelId="{0D465446-CB81-4A38-B9F1-8479965C0F94}" type="pres">
      <dgm:prSet presAssocID="{A43AAA86-F2C0-43C6-91D3-EFA6248B3F04}" presName="spaceRect" presStyleCnt="0"/>
      <dgm:spPr/>
    </dgm:pt>
    <dgm:pt modelId="{A6EFF100-F2E2-4B26-B50E-9190BFC03405}" type="pres">
      <dgm:prSet presAssocID="{A43AAA86-F2C0-43C6-91D3-EFA6248B3F04}" presName="parTx" presStyleLbl="revTx" presStyleIdx="6" presStyleCnt="10">
        <dgm:presLayoutVars>
          <dgm:chMax val="0"/>
          <dgm:chPref val="0"/>
        </dgm:presLayoutVars>
      </dgm:prSet>
      <dgm:spPr/>
    </dgm:pt>
    <dgm:pt modelId="{E10DF793-FBEB-F94D-BACE-BC05EA8CA1F2}" type="pres">
      <dgm:prSet presAssocID="{A43AAA86-F2C0-43C6-91D3-EFA6248B3F04}" presName="desTx" presStyleLbl="revTx" presStyleIdx="7" presStyleCnt="10">
        <dgm:presLayoutVars/>
      </dgm:prSet>
      <dgm:spPr/>
    </dgm:pt>
    <dgm:pt modelId="{8E4B6012-5C33-431F-8A43-D0844B1CB826}" type="pres">
      <dgm:prSet presAssocID="{0870FAB8-D925-4FB0-9912-30383625B5B2}" presName="sibTrans" presStyleCnt="0"/>
      <dgm:spPr/>
    </dgm:pt>
    <dgm:pt modelId="{F4980F03-2B96-4B67-94A4-F787E68D4D2F}" type="pres">
      <dgm:prSet presAssocID="{94B3DC4A-1AFE-4A54-BC52-E6F96162E92A}" presName="compNode" presStyleCnt="0"/>
      <dgm:spPr/>
    </dgm:pt>
    <dgm:pt modelId="{632AFF55-BDCA-4D63-9776-482F034A2E4B}" type="pres">
      <dgm:prSet presAssocID="{94B3DC4A-1AFE-4A54-BC52-E6F96162E92A}" presName="bgRect" presStyleLbl="bgShp" presStyleIdx="4" presStyleCnt="5"/>
      <dgm:spPr/>
    </dgm:pt>
    <dgm:pt modelId="{756EA078-ABCE-4430-9E44-656ADC1822D6}" type="pres">
      <dgm:prSet presAssocID="{94B3DC4A-1AFE-4A54-BC52-E6F96162E92A}"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Needle"/>
        </a:ext>
      </dgm:extLst>
    </dgm:pt>
    <dgm:pt modelId="{BDD404D5-02B6-412D-8328-25BB8D681870}" type="pres">
      <dgm:prSet presAssocID="{94B3DC4A-1AFE-4A54-BC52-E6F96162E92A}" presName="spaceRect" presStyleCnt="0"/>
      <dgm:spPr/>
    </dgm:pt>
    <dgm:pt modelId="{DA8FF056-B8F0-4092-BD34-F61F8DFCF631}" type="pres">
      <dgm:prSet presAssocID="{94B3DC4A-1AFE-4A54-BC52-E6F96162E92A}" presName="parTx" presStyleLbl="revTx" presStyleIdx="8" presStyleCnt="10">
        <dgm:presLayoutVars>
          <dgm:chMax val="0"/>
          <dgm:chPref val="0"/>
        </dgm:presLayoutVars>
      </dgm:prSet>
      <dgm:spPr/>
    </dgm:pt>
    <dgm:pt modelId="{92DA49E2-E1EA-F543-87DB-26406455E9CC}" type="pres">
      <dgm:prSet presAssocID="{94B3DC4A-1AFE-4A54-BC52-E6F96162E92A}" presName="desTx" presStyleLbl="revTx" presStyleIdx="9" presStyleCnt="10">
        <dgm:presLayoutVars/>
      </dgm:prSet>
      <dgm:spPr/>
    </dgm:pt>
  </dgm:ptLst>
  <dgm:cxnLst>
    <dgm:cxn modelId="{1AD0261B-3134-4974-B5CD-8B1E6EA0F473}" type="presOf" srcId="{90DDE33A-1A58-4E1A-A700-BFC9B8596B8D}" destId="{021D901D-1512-474D-B35F-12D9BD84CE79}" srcOrd="0" destOrd="0" presId="urn:microsoft.com/office/officeart/2018/2/layout/IconVerticalSolidList"/>
    <dgm:cxn modelId="{01BAD234-732D-004D-A7C9-2A1212A8E403}" type="presOf" srcId="{BFE62A33-2BEE-0F40-B521-B8C0C196538B}" destId="{955F033C-466F-6E46-8F1C-E4CCB9A27EEC}" srcOrd="0" destOrd="0" presId="urn:microsoft.com/office/officeart/2018/2/layout/IconVerticalSolidList"/>
    <dgm:cxn modelId="{38705638-A0ED-46D8-83E9-9FD633DABC92}" srcId="{3E56AC52-6463-4E8F-907F-CF1E1BAC9B86}" destId="{2E2A7BAD-34C1-43D7-8042-8160A49EF852}" srcOrd="1" destOrd="0" parTransId="{E8C8FA63-C2F9-4786-9280-4890BF0D53D0}" sibTransId="{8446E6BB-A0A0-49A5-B0A4-9263199836B3}"/>
    <dgm:cxn modelId="{2460DF39-F989-40D3-A385-F32F54A3765B}" srcId="{D939DA60-0B7D-4B76-BF6B-92C0FD6A385F}" destId="{6DFB602B-6EF8-4BA9-B4E3-7479D630AA5D}" srcOrd="2" destOrd="0" parTransId="{FA1FBEEF-DE4F-4D45-B677-137868CD9846}" sibTransId="{B8E304B6-28A3-4723-8156-2C57A5AA7D2E}"/>
    <dgm:cxn modelId="{4D49523B-E486-40F5-84DA-420B8C0A10BB}" srcId="{D939DA60-0B7D-4B76-BF6B-92C0FD6A385F}" destId="{69EFEF5A-736E-4666-8F85-DB8CE44B3335}" srcOrd="1" destOrd="0" parTransId="{E5B6C14F-CD66-4238-ADDB-166D6C7916C9}" sibTransId="{89893842-0FDE-4FA9-B54C-91481033BDE7}"/>
    <dgm:cxn modelId="{A70C7F42-F39C-4AE2-B046-6F87F495A5BA}" srcId="{3E56AC52-6463-4E8F-907F-CF1E1BAC9B86}" destId="{90DDE33A-1A58-4E1A-A700-BFC9B8596B8D}" srcOrd="0" destOrd="0" parTransId="{CA9DC809-6F46-4022-85EA-CBB2CED6E600}" sibTransId="{BEFAAF5C-D88B-4F25-8ACE-D513E04CB51F}"/>
    <dgm:cxn modelId="{DFF2A642-6056-44F3-97BC-8F26D858F705}" srcId="{D939DA60-0B7D-4B76-BF6B-92C0FD6A385F}" destId="{3E56AC52-6463-4E8F-907F-CF1E1BAC9B86}" srcOrd="0" destOrd="0" parTransId="{CF0E0975-0934-49DC-8FD3-5929D9B1F847}" sibTransId="{477C5CDA-4B51-4A10-ACCD-C8C792E98583}"/>
    <dgm:cxn modelId="{CA78654C-21E3-4C00-A75A-6ACC4686DA70}" type="presOf" srcId="{A43AAA86-F2C0-43C6-91D3-EFA6248B3F04}" destId="{A6EFF100-F2E2-4B26-B50E-9190BFC03405}" srcOrd="0" destOrd="0" presId="urn:microsoft.com/office/officeart/2018/2/layout/IconVerticalSolidList"/>
    <dgm:cxn modelId="{AF81F86A-78EE-E448-9249-EDDCBE98251D}" type="presOf" srcId="{4D5026E2-1119-DF4E-9E87-B27728D2CC31}" destId="{92DA49E2-E1EA-F543-87DB-26406455E9CC}" srcOrd="0" destOrd="0" presId="urn:microsoft.com/office/officeart/2018/2/layout/IconVerticalSolidList"/>
    <dgm:cxn modelId="{1A57916E-3821-4D4F-B8FD-D94A02CDB266}" srcId="{94B3DC4A-1AFE-4A54-BC52-E6F96162E92A}" destId="{4D5026E2-1119-DF4E-9E87-B27728D2CC31}" srcOrd="0" destOrd="0" parTransId="{7BCD651A-A5E8-D540-A600-261E01CED76D}" sibTransId="{8177C248-1D57-A144-98BF-41B6E12F2B6C}"/>
    <dgm:cxn modelId="{9F315D71-137B-9847-87B4-53C9316D4407}" srcId="{69EFEF5A-736E-4666-8F85-DB8CE44B3335}" destId="{E615F121-5260-A54C-AF87-0FE760052C54}" srcOrd="0" destOrd="0" parTransId="{624D672C-E673-AE47-9036-C15B31365435}" sibTransId="{038715AE-BE36-6D4D-9C10-9C8D337B3CD4}"/>
    <dgm:cxn modelId="{C2498775-40B6-4EF1-8655-E2DC57CDAE9F}" type="presOf" srcId="{69EFEF5A-736E-4666-8F85-DB8CE44B3335}" destId="{72A0138D-6736-4D6A-BFAA-0317DB6A1B67}" srcOrd="0" destOrd="0" presId="urn:microsoft.com/office/officeart/2018/2/layout/IconVerticalSolidList"/>
    <dgm:cxn modelId="{919B5989-9F99-4355-AF81-3284AF20E2C0}" srcId="{D939DA60-0B7D-4B76-BF6B-92C0FD6A385F}" destId="{A43AAA86-F2C0-43C6-91D3-EFA6248B3F04}" srcOrd="3" destOrd="0" parTransId="{BEA38F06-4629-4521-AD94-BB1E0FC8A6EC}" sibTransId="{0870FAB8-D925-4FB0-9912-30383625B5B2}"/>
    <dgm:cxn modelId="{6A186898-1D1C-164F-8C14-BDA224740A44}" type="presOf" srcId="{893E2CC8-8754-5348-A7F5-CBF1D68A5449}" destId="{E10DF793-FBEB-F94D-BACE-BC05EA8CA1F2}" srcOrd="0" destOrd="0" presId="urn:microsoft.com/office/officeart/2018/2/layout/IconVerticalSolidList"/>
    <dgm:cxn modelId="{07291FA6-1B98-D04B-83BB-F3BD7B22FAD7}" srcId="{A43AAA86-F2C0-43C6-91D3-EFA6248B3F04}" destId="{893E2CC8-8754-5348-A7F5-CBF1D68A5449}" srcOrd="0" destOrd="0" parTransId="{BAF664E9-69B1-8046-8FF8-12B4F8A85913}" sibTransId="{3B32A8E9-5190-E24C-9DE8-96B4782AEADB}"/>
    <dgm:cxn modelId="{37A812AB-7382-42C8-9C70-8C9904B85CE9}" type="presOf" srcId="{D939DA60-0B7D-4B76-BF6B-92C0FD6A385F}" destId="{79CB5358-E774-4942-A6C8-1D3260CE86F9}" srcOrd="0" destOrd="0" presId="urn:microsoft.com/office/officeart/2018/2/layout/IconVerticalSolidList"/>
    <dgm:cxn modelId="{2E5F56AF-1EA3-46EF-A993-F241EBC6F6B5}" type="presOf" srcId="{6DFB602B-6EF8-4BA9-B4E3-7479D630AA5D}" destId="{EC9376D1-4D19-42C5-8A32-183E4364285D}" srcOrd="0" destOrd="0" presId="urn:microsoft.com/office/officeart/2018/2/layout/IconVerticalSolidList"/>
    <dgm:cxn modelId="{2176D5B6-F3AA-4FFE-B421-AB2BBE9F49F7}" srcId="{D939DA60-0B7D-4B76-BF6B-92C0FD6A385F}" destId="{94B3DC4A-1AFE-4A54-BC52-E6F96162E92A}" srcOrd="4" destOrd="0" parTransId="{35040307-6C5B-4595-8F95-076839D2696C}" sibTransId="{11517237-8762-44D9-B8F2-3E70D2570F58}"/>
    <dgm:cxn modelId="{9C15ADBC-3E78-1642-B3A9-37939E2E6721}" type="presOf" srcId="{E615F121-5260-A54C-AF87-0FE760052C54}" destId="{FC094B35-2874-5443-BA2C-6B160C8C0016}" srcOrd="0" destOrd="0" presId="urn:microsoft.com/office/officeart/2018/2/layout/IconVerticalSolidList"/>
    <dgm:cxn modelId="{F7E68CC5-4069-479F-819E-4FD7AF028643}" type="presOf" srcId="{94B3DC4A-1AFE-4A54-BC52-E6F96162E92A}" destId="{DA8FF056-B8F0-4092-BD34-F61F8DFCF631}" srcOrd="0" destOrd="0" presId="urn:microsoft.com/office/officeart/2018/2/layout/IconVerticalSolidList"/>
    <dgm:cxn modelId="{A96F09E8-3F49-4125-AD98-A08BE9E1BB9A}" type="presOf" srcId="{2E2A7BAD-34C1-43D7-8042-8160A49EF852}" destId="{021D901D-1512-474D-B35F-12D9BD84CE79}" srcOrd="0" destOrd="1" presId="urn:microsoft.com/office/officeart/2018/2/layout/IconVerticalSolidList"/>
    <dgm:cxn modelId="{AE9F78EA-E295-4692-94FA-111296706EEF}" type="presOf" srcId="{3E56AC52-6463-4E8F-907F-CF1E1BAC9B86}" destId="{65ADDC38-3D16-4036-A836-46D677B6006D}" srcOrd="0" destOrd="0" presId="urn:microsoft.com/office/officeart/2018/2/layout/IconVerticalSolidList"/>
    <dgm:cxn modelId="{5D5447F3-347C-FA44-8BA2-26E30B0C54F0}" srcId="{6DFB602B-6EF8-4BA9-B4E3-7479D630AA5D}" destId="{BFE62A33-2BEE-0F40-B521-B8C0C196538B}" srcOrd="0" destOrd="0" parTransId="{65DBF86D-9A3B-D64C-856E-0DC872C2749B}" sibTransId="{535683E8-7F41-1D4B-9315-5EFC1F11AB73}"/>
    <dgm:cxn modelId="{9347488F-E3C6-4CF3-B903-471B741F9C00}" type="presParOf" srcId="{79CB5358-E774-4942-A6C8-1D3260CE86F9}" destId="{15670476-FEAE-40DE-92E0-56B79F56B076}" srcOrd="0" destOrd="0" presId="urn:microsoft.com/office/officeart/2018/2/layout/IconVerticalSolidList"/>
    <dgm:cxn modelId="{9F4323A8-CB70-4C90-A7D7-4A043A6F400D}" type="presParOf" srcId="{15670476-FEAE-40DE-92E0-56B79F56B076}" destId="{92B0B134-DCE4-4F7C-AA64-73FFCD461655}" srcOrd="0" destOrd="0" presId="urn:microsoft.com/office/officeart/2018/2/layout/IconVerticalSolidList"/>
    <dgm:cxn modelId="{CFDF1CBE-BA0A-4BB4-89FF-0E57F1FDB6E1}" type="presParOf" srcId="{15670476-FEAE-40DE-92E0-56B79F56B076}" destId="{6E0CB48C-CFC2-49E3-80CE-1A242070FE61}" srcOrd="1" destOrd="0" presId="urn:microsoft.com/office/officeart/2018/2/layout/IconVerticalSolidList"/>
    <dgm:cxn modelId="{540F1410-C7A0-4E93-8170-8AC582E7CDA9}" type="presParOf" srcId="{15670476-FEAE-40DE-92E0-56B79F56B076}" destId="{C6C2CEB8-B35B-4389-AB30-C3ED2203F8F4}" srcOrd="2" destOrd="0" presId="urn:microsoft.com/office/officeart/2018/2/layout/IconVerticalSolidList"/>
    <dgm:cxn modelId="{4F47D902-61F9-4FC0-B681-11D9B4BEFE03}" type="presParOf" srcId="{15670476-FEAE-40DE-92E0-56B79F56B076}" destId="{65ADDC38-3D16-4036-A836-46D677B6006D}" srcOrd="3" destOrd="0" presId="urn:microsoft.com/office/officeart/2018/2/layout/IconVerticalSolidList"/>
    <dgm:cxn modelId="{802EF1A5-A1CC-4765-B4F1-20EBD946E8C8}" type="presParOf" srcId="{15670476-FEAE-40DE-92E0-56B79F56B076}" destId="{021D901D-1512-474D-B35F-12D9BD84CE79}" srcOrd="4" destOrd="0" presId="urn:microsoft.com/office/officeart/2018/2/layout/IconVerticalSolidList"/>
    <dgm:cxn modelId="{0B2E2C05-5014-458F-A583-C8F6BE00B073}" type="presParOf" srcId="{79CB5358-E774-4942-A6C8-1D3260CE86F9}" destId="{B7118ED5-D32D-4FE6-A678-3AA93446A982}" srcOrd="1" destOrd="0" presId="urn:microsoft.com/office/officeart/2018/2/layout/IconVerticalSolidList"/>
    <dgm:cxn modelId="{132F8908-54A5-43F7-82D2-393689592C71}" type="presParOf" srcId="{79CB5358-E774-4942-A6C8-1D3260CE86F9}" destId="{E49F93F7-2084-40EA-8AA1-0CCCFA5F1085}" srcOrd="2" destOrd="0" presId="urn:microsoft.com/office/officeart/2018/2/layout/IconVerticalSolidList"/>
    <dgm:cxn modelId="{E6F1309B-4B7D-4C7F-87D4-88098AF43205}" type="presParOf" srcId="{E49F93F7-2084-40EA-8AA1-0CCCFA5F1085}" destId="{969D7DA3-5167-41A7-935A-0A7CBD282722}" srcOrd="0" destOrd="0" presId="urn:microsoft.com/office/officeart/2018/2/layout/IconVerticalSolidList"/>
    <dgm:cxn modelId="{39321037-B446-4524-BF35-B7D55C985625}" type="presParOf" srcId="{E49F93F7-2084-40EA-8AA1-0CCCFA5F1085}" destId="{861F8EC9-D80E-4F13-9848-C9100930CEB9}" srcOrd="1" destOrd="0" presId="urn:microsoft.com/office/officeart/2018/2/layout/IconVerticalSolidList"/>
    <dgm:cxn modelId="{88C93AB4-0571-4037-BA19-583EEBA49E9E}" type="presParOf" srcId="{E49F93F7-2084-40EA-8AA1-0CCCFA5F1085}" destId="{D76C256B-0A45-4853-99FE-000DA1C6BB45}" srcOrd="2" destOrd="0" presId="urn:microsoft.com/office/officeart/2018/2/layout/IconVerticalSolidList"/>
    <dgm:cxn modelId="{9E0F89A6-442F-49E4-BB9E-57ACBEF22C52}" type="presParOf" srcId="{E49F93F7-2084-40EA-8AA1-0CCCFA5F1085}" destId="{72A0138D-6736-4D6A-BFAA-0317DB6A1B67}" srcOrd="3" destOrd="0" presId="urn:microsoft.com/office/officeart/2018/2/layout/IconVerticalSolidList"/>
    <dgm:cxn modelId="{E8D35649-F19E-0F43-B769-629B0A46C31F}" type="presParOf" srcId="{E49F93F7-2084-40EA-8AA1-0CCCFA5F1085}" destId="{FC094B35-2874-5443-BA2C-6B160C8C0016}" srcOrd="4" destOrd="0" presId="urn:microsoft.com/office/officeart/2018/2/layout/IconVerticalSolidList"/>
    <dgm:cxn modelId="{68C6ACB4-9E3C-4265-8AE7-D74097CBF620}" type="presParOf" srcId="{79CB5358-E774-4942-A6C8-1D3260CE86F9}" destId="{0E3277CB-5F1F-4347-BE45-827491999B72}" srcOrd="3" destOrd="0" presId="urn:microsoft.com/office/officeart/2018/2/layout/IconVerticalSolidList"/>
    <dgm:cxn modelId="{5D0C142F-9F95-4FF6-9901-0CDA644DCEA7}" type="presParOf" srcId="{79CB5358-E774-4942-A6C8-1D3260CE86F9}" destId="{2163ABC9-1090-4958-8A0B-B7EF11BE48A4}" srcOrd="4" destOrd="0" presId="urn:microsoft.com/office/officeart/2018/2/layout/IconVerticalSolidList"/>
    <dgm:cxn modelId="{685DA4BC-3617-411B-8748-50226537C2FE}" type="presParOf" srcId="{2163ABC9-1090-4958-8A0B-B7EF11BE48A4}" destId="{0E567961-129C-4610-AEA4-BD3F1956D91B}" srcOrd="0" destOrd="0" presId="urn:microsoft.com/office/officeart/2018/2/layout/IconVerticalSolidList"/>
    <dgm:cxn modelId="{7C3AC454-A9D7-4F76-A6F6-10F52E797EAE}" type="presParOf" srcId="{2163ABC9-1090-4958-8A0B-B7EF11BE48A4}" destId="{49DB4913-567A-4BE5-92CD-20DF2E17FAAB}" srcOrd="1" destOrd="0" presId="urn:microsoft.com/office/officeart/2018/2/layout/IconVerticalSolidList"/>
    <dgm:cxn modelId="{F58B8F6B-552D-4627-ADAB-B49444F5D648}" type="presParOf" srcId="{2163ABC9-1090-4958-8A0B-B7EF11BE48A4}" destId="{635A1B72-5020-4F04-AC97-F3CC130618E6}" srcOrd="2" destOrd="0" presId="urn:microsoft.com/office/officeart/2018/2/layout/IconVerticalSolidList"/>
    <dgm:cxn modelId="{880B20EA-52D4-47BD-B007-663FC3D5C1B5}" type="presParOf" srcId="{2163ABC9-1090-4958-8A0B-B7EF11BE48A4}" destId="{EC9376D1-4D19-42C5-8A32-183E4364285D}" srcOrd="3" destOrd="0" presId="urn:microsoft.com/office/officeart/2018/2/layout/IconVerticalSolidList"/>
    <dgm:cxn modelId="{6C297076-79E3-6B42-82AD-55350905FA83}" type="presParOf" srcId="{2163ABC9-1090-4958-8A0B-B7EF11BE48A4}" destId="{955F033C-466F-6E46-8F1C-E4CCB9A27EEC}" srcOrd="4" destOrd="0" presId="urn:microsoft.com/office/officeart/2018/2/layout/IconVerticalSolidList"/>
    <dgm:cxn modelId="{F0695999-D8FD-4F17-B305-74366DF2BC3C}" type="presParOf" srcId="{79CB5358-E774-4942-A6C8-1D3260CE86F9}" destId="{200FBD4B-A02A-4ACE-ABD4-6A4FF1CBF8E3}" srcOrd="5" destOrd="0" presId="urn:microsoft.com/office/officeart/2018/2/layout/IconVerticalSolidList"/>
    <dgm:cxn modelId="{2711F03B-426C-4DB9-9485-E360A673FE6A}" type="presParOf" srcId="{79CB5358-E774-4942-A6C8-1D3260CE86F9}" destId="{7A5D253E-1CBB-4728-A454-35F5D51EAB08}" srcOrd="6" destOrd="0" presId="urn:microsoft.com/office/officeart/2018/2/layout/IconVerticalSolidList"/>
    <dgm:cxn modelId="{7D2B3772-2676-46B8-A6DF-4D4544FC6686}" type="presParOf" srcId="{7A5D253E-1CBB-4728-A454-35F5D51EAB08}" destId="{8C64C358-E5A7-4E75-8C2B-E07D9EC0BF53}" srcOrd="0" destOrd="0" presId="urn:microsoft.com/office/officeart/2018/2/layout/IconVerticalSolidList"/>
    <dgm:cxn modelId="{0A58D123-8E8E-43D6-83F2-7A827D481AB3}" type="presParOf" srcId="{7A5D253E-1CBB-4728-A454-35F5D51EAB08}" destId="{5A8BCAEC-94A6-4AF5-8D93-0D73A884188A}" srcOrd="1" destOrd="0" presId="urn:microsoft.com/office/officeart/2018/2/layout/IconVerticalSolidList"/>
    <dgm:cxn modelId="{A1BDEF5B-7E1C-46D0-AD1F-C18254F13D01}" type="presParOf" srcId="{7A5D253E-1CBB-4728-A454-35F5D51EAB08}" destId="{0D465446-CB81-4A38-B9F1-8479965C0F94}" srcOrd="2" destOrd="0" presId="urn:microsoft.com/office/officeart/2018/2/layout/IconVerticalSolidList"/>
    <dgm:cxn modelId="{F1E20293-C14A-4E5B-9F16-33F998F7FAFC}" type="presParOf" srcId="{7A5D253E-1CBB-4728-A454-35F5D51EAB08}" destId="{A6EFF100-F2E2-4B26-B50E-9190BFC03405}" srcOrd="3" destOrd="0" presId="urn:microsoft.com/office/officeart/2018/2/layout/IconVerticalSolidList"/>
    <dgm:cxn modelId="{EA24DDA8-56A7-2048-8203-5BB2118A0F5D}" type="presParOf" srcId="{7A5D253E-1CBB-4728-A454-35F5D51EAB08}" destId="{E10DF793-FBEB-F94D-BACE-BC05EA8CA1F2}" srcOrd="4" destOrd="0" presId="urn:microsoft.com/office/officeart/2018/2/layout/IconVerticalSolidList"/>
    <dgm:cxn modelId="{1579782C-1609-48FA-B2CB-0A06CD80C3A2}" type="presParOf" srcId="{79CB5358-E774-4942-A6C8-1D3260CE86F9}" destId="{8E4B6012-5C33-431F-8A43-D0844B1CB826}" srcOrd="7" destOrd="0" presId="urn:microsoft.com/office/officeart/2018/2/layout/IconVerticalSolidList"/>
    <dgm:cxn modelId="{911620DB-2785-427A-B6CF-5644C314DA4E}" type="presParOf" srcId="{79CB5358-E774-4942-A6C8-1D3260CE86F9}" destId="{F4980F03-2B96-4B67-94A4-F787E68D4D2F}" srcOrd="8" destOrd="0" presId="urn:microsoft.com/office/officeart/2018/2/layout/IconVerticalSolidList"/>
    <dgm:cxn modelId="{C334924C-166C-41E1-BDDC-073BE6A6AC65}" type="presParOf" srcId="{F4980F03-2B96-4B67-94A4-F787E68D4D2F}" destId="{632AFF55-BDCA-4D63-9776-482F034A2E4B}" srcOrd="0" destOrd="0" presId="urn:microsoft.com/office/officeart/2018/2/layout/IconVerticalSolidList"/>
    <dgm:cxn modelId="{F49B41B2-9F31-4309-A3B8-378139FED83F}" type="presParOf" srcId="{F4980F03-2B96-4B67-94A4-F787E68D4D2F}" destId="{756EA078-ABCE-4430-9E44-656ADC1822D6}" srcOrd="1" destOrd="0" presId="urn:microsoft.com/office/officeart/2018/2/layout/IconVerticalSolidList"/>
    <dgm:cxn modelId="{34A6835E-48B1-45AC-815E-46E8AE968ECC}" type="presParOf" srcId="{F4980F03-2B96-4B67-94A4-F787E68D4D2F}" destId="{BDD404D5-02B6-412D-8328-25BB8D681870}" srcOrd="2" destOrd="0" presId="urn:microsoft.com/office/officeart/2018/2/layout/IconVerticalSolidList"/>
    <dgm:cxn modelId="{983AB13B-34B9-4A08-8118-477B947D3492}" type="presParOf" srcId="{F4980F03-2B96-4B67-94A4-F787E68D4D2F}" destId="{DA8FF056-B8F0-4092-BD34-F61F8DFCF631}" srcOrd="3" destOrd="0" presId="urn:microsoft.com/office/officeart/2018/2/layout/IconVerticalSolidList"/>
    <dgm:cxn modelId="{20D20CF5-76EB-C645-8695-F3A830C7F31B}" type="presParOf" srcId="{F4980F03-2B96-4B67-94A4-F787E68D4D2F}" destId="{92DA49E2-E1EA-F543-87DB-26406455E9CC}"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2DD5C35-A026-4C83-85E3-05513EE19AA2}" type="doc">
      <dgm:prSet loTypeId="urn:microsoft.com/office/officeart/2005/8/layout/bProcess3" loCatId="process" qsTypeId="urn:microsoft.com/office/officeart/2005/8/quickstyle/simple1" qsCatId="simple" csTypeId="urn:microsoft.com/office/officeart/2005/8/colors/colorful5" csCatId="colorful" phldr="1"/>
      <dgm:spPr/>
      <dgm:t>
        <a:bodyPr/>
        <a:lstStyle/>
        <a:p>
          <a:endParaRPr lang="en-US"/>
        </a:p>
      </dgm:t>
    </dgm:pt>
    <dgm:pt modelId="{A3994068-1E71-4A40-9639-A000473871F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sz="1800" b="1" dirty="0">
              <a:solidFill>
                <a:schemeClr val="bg1"/>
              </a:solidFill>
            </a:rPr>
            <a:t>Nurse</a:t>
          </a:r>
        </a:p>
      </dgm:t>
    </dgm:pt>
    <dgm:pt modelId="{8EDB0E91-8B11-4A8C-86D5-A421344FD9EC}" type="parTrans" cxnId="{DA1A98F3-5834-4E8A-8885-6CC17F519468}">
      <dgm:prSet/>
      <dgm:spPr/>
      <dgm:t>
        <a:bodyPr/>
        <a:lstStyle/>
        <a:p>
          <a:endParaRPr lang="en-US" b="1">
            <a:solidFill>
              <a:schemeClr val="tx1"/>
            </a:solidFill>
          </a:endParaRPr>
        </a:p>
      </dgm:t>
    </dgm:pt>
    <dgm:pt modelId="{5016C019-179A-4969-8CE0-51A7BFDC409F}" type="sibTrans" cxnId="{DA1A98F3-5834-4E8A-8885-6CC17F519468}">
      <dgm:prSet/>
      <dgm:spPr/>
      <dgm:t>
        <a:bodyPr/>
        <a:lstStyle/>
        <a:p>
          <a:endParaRPr lang="en-US" b="1">
            <a:solidFill>
              <a:schemeClr val="tx1"/>
            </a:solidFill>
          </a:endParaRPr>
        </a:p>
      </dgm:t>
    </dgm:pt>
    <dgm:pt modelId="{BD50B1A2-78A2-4844-B41D-8F6DC8F1D601}">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sz="1800" b="1" dirty="0">
              <a:solidFill>
                <a:schemeClr val="bg1"/>
              </a:solidFill>
            </a:rPr>
            <a:t>Behavioral health counselor </a:t>
          </a:r>
          <a:endParaRPr lang="en-US" sz="1800" b="0" dirty="0">
            <a:solidFill>
              <a:srgbClr val="FFFF00"/>
            </a:solidFill>
          </a:endParaRPr>
        </a:p>
      </dgm:t>
    </dgm:pt>
    <dgm:pt modelId="{D2CB558C-FDD8-4FAB-AE38-D32B4393A7CE}" type="parTrans" cxnId="{1FBA0197-DD64-4CBE-AEEE-1307F4528866}">
      <dgm:prSet/>
      <dgm:spPr/>
      <dgm:t>
        <a:bodyPr/>
        <a:lstStyle/>
        <a:p>
          <a:endParaRPr lang="en-US" b="1">
            <a:solidFill>
              <a:schemeClr val="tx1"/>
            </a:solidFill>
          </a:endParaRPr>
        </a:p>
      </dgm:t>
    </dgm:pt>
    <dgm:pt modelId="{F2A6962C-880D-447C-8789-6DDF6C2C7AD8}" type="sibTrans" cxnId="{1FBA0197-DD64-4CBE-AEEE-1307F4528866}">
      <dgm:prSet/>
      <dgm:spPr/>
      <dgm:t>
        <a:bodyPr/>
        <a:lstStyle/>
        <a:p>
          <a:endParaRPr lang="en-US" b="1">
            <a:solidFill>
              <a:schemeClr val="tx1"/>
            </a:solidFill>
          </a:endParaRPr>
        </a:p>
      </dgm:t>
    </dgm:pt>
    <dgm:pt modelId="{AA10B582-1615-4594-A6CA-0A773C97961E}">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sz="1800" b="1" dirty="0">
              <a:solidFill>
                <a:schemeClr val="bg1"/>
              </a:solidFill>
            </a:rPr>
            <a:t>HCV provider </a:t>
          </a:r>
          <a:r>
            <a:rPr lang="en-US" sz="1600" b="1" dirty="0">
              <a:solidFill>
                <a:schemeClr val="bg1"/>
              </a:solidFill>
            </a:rPr>
            <a:t>(Offer MAT or HIV PrEP</a:t>
          </a:r>
          <a:r>
            <a:rPr lang="en-US" sz="1600" b="0" dirty="0">
              <a:solidFill>
                <a:schemeClr val="bg1"/>
              </a:solidFill>
            </a:rPr>
            <a:t>) </a:t>
          </a:r>
        </a:p>
      </dgm:t>
    </dgm:pt>
    <dgm:pt modelId="{5404949E-E4FA-41E2-AC0A-1081A480EC0C}" type="parTrans" cxnId="{9D28327B-F611-43C3-B31E-A80446D31140}">
      <dgm:prSet/>
      <dgm:spPr/>
      <dgm:t>
        <a:bodyPr/>
        <a:lstStyle/>
        <a:p>
          <a:endParaRPr lang="en-US" b="1">
            <a:solidFill>
              <a:schemeClr val="tx1"/>
            </a:solidFill>
          </a:endParaRPr>
        </a:p>
      </dgm:t>
    </dgm:pt>
    <dgm:pt modelId="{CA406582-6943-471E-9A39-C1A5765FFDE3}" type="sibTrans" cxnId="{9D28327B-F611-43C3-B31E-A80446D31140}">
      <dgm:prSet/>
      <dgm:spPr/>
      <dgm:t>
        <a:bodyPr/>
        <a:lstStyle/>
        <a:p>
          <a:endParaRPr lang="en-US" b="1">
            <a:solidFill>
              <a:schemeClr val="tx1"/>
            </a:solidFill>
          </a:endParaRPr>
        </a:p>
      </dgm:t>
    </dgm:pt>
    <dgm:pt modelId="{077B586C-0231-4C33-B691-DDF2E59311F2}">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sz="1800" b="1" dirty="0">
              <a:solidFill>
                <a:schemeClr val="bg1"/>
              </a:solidFill>
            </a:rPr>
            <a:t>Case manager </a:t>
          </a:r>
          <a:r>
            <a:rPr lang="en-US" sz="1600" b="1" dirty="0">
              <a:solidFill>
                <a:schemeClr val="bg1"/>
              </a:solidFill>
            </a:rPr>
            <a:t>(DAA Procurement)</a:t>
          </a:r>
        </a:p>
      </dgm:t>
    </dgm:pt>
    <dgm:pt modelId="{6DBFAD47-1DA6-491F-8C1A-C5C6B48C87A9}" type="parTrans" cxnId="{7EDFF136-924A-40E8-A33F-7FEEF6F1C762}">
      <dgm:prSet/>
      <dgm:spPr/>
      <dgm:t>
        <a:bodyPr/>
        <a:lstStyle/>
        <a:p>
          <a:endParaRPr lang="en-US" b="1">
            <a:solidFill>
              <a:schemeClr val="tx1"/>
            </a:solidFill>
          </a:endParaRPr>
        </a:p>
      </dgm:t>
    </dgm:pt>
    <dgm:pt modelId="{63C06F7F-166B-4372-866F-56736B5A9C0A}" type="sibTrans" cxnId="{7EDFF136-924A-40E8-A33F-7FEEF6F1C762}">
      <dgm:prSet/>
      <dgm:spPr/>
      <dgm:t>
        <a:bodyPr/>
        <a:lstStyle/>
        <a:p>
          <a:endParaRPr lang="en-US" b="1">
            <a:solidFill>
              <a:schemeClr val="tx1"/>
            </a:solidFill>
          </a:endParaRPr>
        </a:p>
      </dgm:t>
    </dgm:pt>
    <dgm:pt modelId="{531651DA-ACDF-4770-BA89-E3E5B6FF2E9C}">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sz="1800" b="1" dirty="0">
              <a:solidFill>
                <a:schemeClr val="bg1"/>
              </a:solidFill>
            </a:rPr>
            <a:t>Pharmacist</a:t>
          </a:r>
        </a:p>
      </dgm:t>
    </dgm:pt>
    <dgm:pt modelId="{9472A200-A533-4F6E-957A-1D90F8581149}" type="parTrans" cxnId="{3377DC9C-1627-4B68-B2A5-4D939F3AB517}">
      <dgm:prSet/>
      <dgm:spPr/>
      <dgm:t>
        <a:bodyPr/>
        <a:lstStyle/>
        <a:p>
          <a:endParaRPr lang="en-US" b="1">
            <a:solidFill>
              <a:schemeClr val="tx1"/>
            </a:solidFill>
          </a:endParaRPr>
        </a:p>
      </dgm:t>
    </dgm:pt>
    <dgm:pt modelId="{E6DF021F-D0DB-41B0-A212-D177873DBED0}" type="sibTrans" cxnId="{3377DC9C-1627-4B68-B2A5-4D939F3AB517}">
      <dgm:prSet/>
      <dgm:spPr/>
      <dgm:t>
        <a:bodyPr/>
        <a:lstStyle/>
        <a:p>
          <a:endParaRPr lang="en-US" b="1">
            <a:solidFill>
              <a:schemeClr val="tx1"/>
            </a:solidFill>
          </a:endParaRPr>
        </a:p>
      </dgm:t>
    </dgm:pt>
    <dgm:pt modelId="{5590107C-9D70-4CCE-A670-58C0133AB1B7}">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sz="1800" b="1" dirty="0">
              <a:solidFill>
                <a:schemeClr val="bg1"/>
              </a:solidFill>
            </a:rPr>
            <a:t>Community health worker</a:t>
          </a:r>
        </a:p>
      </dgm:t>
    </dgm:pt>
    <dgm:pt modelId="{FD360D9E-54E3-4DA0-8B28-510E71443353}" type="parTrans" cxnId="{72942D12-5279-4330-B64D-FB3C579E8113}">
      <dgm:prSet/>
      <dgm:spPr/>
      <dgm:t>
        <a:bodyPr/>
        <a:lstStyle/>
        <a:p>
          <a:endParaRPr lang="en-US" b="1">
            <a:solidFill>
              <a:schemeClr val="tx1"/>
            </a:solidFill>
          </a:endParaRPr>
        </a:p>
      </dgm:t>
    </dgm:pt>
    <dgm:pt modelId="{B1A20DAE-6440-470F-B06D-9A61CE007EBA}" type="sibTrans" cxnId="{72942D12-5279-4330-B64D-FB3C579E8113}">
      <dgm:prSet/>
      <dgm:spPr/>
      <dgm:t>
        <a:bodyPr/>
        <a:lstStyle/>
        <a:p>
          <a:endParaRPr lang="en-US" b="1">
            <a:solidFill>
              <a:schemeClr val="tx1"/>
            </a:solidFill>
          </a:endParaRPr>
        </a:p>
      </dgm:t>
    </dgm:pt>
    <dgm:pt modelId="{42894AD6-DA3D-4FD6-84C0-9600581B6C86}">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sz="1800" b="1" dirty="0">
              <a:solidFill>
                <a:schemeClr val="bg1"/>
              </a:solidFill>
            </a:rPr>
            <a:t>Non-Adherence Risk Assessment</a:t>
          </a:r>
        </a:p>
      </dgm:t>
    </dgm:pt>
    <dgm:pt modelId="{8E0F7599-8870-410D-BE96-C704DEA745C7}" type="parTrans" cxnId="{61E45785-9651-46B9-A8B0-87461486EB96}">
      <dgm:prSet/>
      <dgm:spPr/>
      <dgm:t>
        <a:bodyPr/>
        <a:lstStyle/>
        <a:p>
          <a:endParaRPr lang="en-US" b="1">
            <a:solidFill>
              <a:schemeClr val="tx1"/>
            </a:solidFill>
          </a:endParaRPr>
        </a:p>
      </dgm:t>
    </dgm:pt>
    <dgm:pt modelId="{D3D70AE6-D61A-432A-9AB9-DEFB9F37EFB7}" type="sibTrans" cxnId="{61E45785-9651-46B9-A8B0-87461486EB96}">
      <dgm:prSet/>
      <dgm:spPr/>
      <dgm:t>
        <a:bodyPr/>
        <a:lstStyle/>
        <a:p>
          <a:endParaRPr lang="en-US" b="1">
            <a:solidFill>
              <a:schemeClr val="tx1"/>
            </a:solidFill>
          </a:endParaRPr>
        </a:p>
      </dgm:t>
    </dgm:pt>
    <dgm:pt modelId="{8B2A575B-415F-4DAB-92CE-C66961AD9488}" type="pres">
      <dgm:prSet presAssocID="{C2DD5C35-A026-4C83-85E3-05513EE19AA2}" presName="Name0" presStyleCnt="0">
        <dgm:presLayoutVars>
          <dgm:dir/>
          <dgm:resizeHandles val="exact"/>
        </dgm:presLayoutVars>
      </dgm:prSet>
      <dgm:spPr/>
    </dgm:pt>
    <dgm:pt modelId="{96BE52D2-F9F0-4A6A-B0E6-44851D8BB9A2}" type="pres">
      <dgm:prSet presAssocID="{42894AD6-DA3D-4FD6-84C0-9600581B6C86}" presName="node" presStyleLbl="node1" presStyleIdx="0" presStyleCnt="1" custScaleX="193573" custScaleY="145192" custLinFactNeighborX="-581" custLinFactNeighborY="276">
        <dgm:presLayoutVars>
          <dgm:bulletEnabled val="1"/>
        </dgm:presLayoutVars>
      </dgm:prSet>
      <dgm:spPr/>
    </dgm:pt>
  </dgm:ptLst>
  <dgm:cxnLst>
    <dgm:cxn modelId="{72942D12-5279-4330-B64D-FB3C579E8113}" srcId="{42894AD6-DA3D-4FD6-84C0-9600581B6C86}" destId="{5590107C-9D70-4CCE-A670-58C0133AB1B7}" srcOrd="5" destOrd="0" parTransId="{FD360D9E-54E3-4DA0-8B28-510E71443353}" sibTransId="{B1A20DAE-6440-470F-B06D-9A61CE007EBA}"/>
    <dgm:cxn modelId="{C3FD962C-6C97-464C-88B9-779B98328764}" type="presOf" srcId="{AA10B582-1615-4594-A6CA-0A773C97961E}" destId="{96BE52D2-F9F0-4A6A-B0E6-44851D8BB9A2}" srcOrd="0" destOrd="3" presId="urn:microsoft.com/office/officeart/2005/8/layout/bProcess3"/>
    <dgm:cxn modelId="{7EDFF136-924A-40E8-A33F-7FEEF6F1C762}" srcId="{42894AD6-DA3D-4FD6-84C0-9600581B6C86}" destId="{077B586C-0231-4C33-B691-DDF2E59311F2}" srcOrd="3" destOrd="0" parTransId="{6DBFAD47-1DA6-491F-8C1A-C5C6B48C87A9}" sibTransId="{63C06F7F-166B-4372-866F-56736B5A9C0A}"/>
    <dgm:cxn modelId="{366D9566-C33B-48BB-B774-CD2C3435F1EA}" type="presOf" srcId="{BD50B1A2-78A2-4844-B41D-8F6DC8F1D601}" destId="{96BE52D2-F9F0-4A6A-B0E6-44851D8BB9A2}" srcOrd="0" destOrd="2" presId="urn:microsoft.com/office/officeart/2005/8/layout/bProcess3"/>
    <dgm:cxn modelId="{9D28327B-F611-43C3-B31E-A80446D31140}" srcId="{42894AD6-DA3D-4FD6-84C0-9600581B6C86}" destId="{AA10B582-1615-4594-A6CA-0A773C97961E}" srcOrd="2" destOrd="0" parTransId="{5404949E-E4FA-41E2-AC0A-1081A480EC0C}" sibTransId="{CA406582-6943-471E-9A39-C1A5765FFDE3}"/>
    <dgm:cxn modelId="{61E45785-9651-46B9-A8B0-87461486EB96}" srcId="{C2DD5C35-A026-4C83-85E3-05513EE19AA2}" destId="{42894AD6-DA3D-4FD6-84C0-9600581B6C86}" srcOrd="0" destOrd="0" parTransId="{8E0F7599-8870-410D-BE96-C704DEA745C7}" sibTransId="{D3D70AE6-D61A-432A-9AB9-DEFB9F37EFB7}"/>
    <dgm:cxn modelId="{E503E285-B853-4E04-BE26-E6D47990EFF6}" type="presOf" srcId="{5590107C-9D70-4CCE-A670-58C0133AB1B7}" destId="{96BE52D2-F9F0-4A6A-B0E6-44851D8BB9A2}" srcOrd="0" destOrd="6" presId="urn:microsoft.com/office/officeart/2005/8/layout/bProcess3"/>
    <dgm:cxn modelId="{1FBA0197-DD64-4CBE-AEEE-1307F4528866}" srcId="{42894AD6-DA3D-4FD6-84C0-9600581B6C86}" destId="{BD50B1A2-78A2-4844-B41D-8F6DC8F1D601}" srcOrd="1" destOrd="0" parTransId="{D2CB558C-FDD8-4FAB-AE38-D32B4393A7CE}" sibTransId="{F2A6962C-880D-447C-8789-6DDF6C2C7AD8}"/>
    <dgm:cxn modelId="{3377DC9C-1627-4B68-B2A5-4D939F3AB517}" srcId="{42894AD6-DA3D-4FD6-84C0-9600581B6C86}" destId="{531651DA-ACDF-4770-BA89-E3E5B6FF2E9C}" srcOrd="4" destOrd="0" parTransId="{9472A200-A533-4F6E-957A-1D90F8581149}" sibTransId="{E6DF021F-D0DB-41B0-A212-D177873DBED0}"/>
    <dgm:cxn modelId="{4D4302A9-268A-495C-B7E5-C30CFE2EDDBC}" type="presOf" srcId="{C2DD5C35-A026-4C83-85E3-05513EE19AA2}" destId="{8B2A575B-415F-4DAB-92CE-C66961AD9488}" srcOrd="0" destOrd="0" presId="urn:microsoft.com/office/officeart/2005/8/layout/bProcess3"/>
    <dgm:cxn modelId="{382E96C2-7090-4FD6-9D2E-9DFB6AB5D762}" type="presOf" srcId="{42894AD6-DA3D-4FD6-84C0-9600581B6C86}" destId="{96BE52D2-F9F0-4A6A-B0E6-44851D8BB9A2}" srcOrd="0" destOrd="0" presId="urn:microsoft.com/office/officeart/2005/8/layout/bProcess3"/>
    <dgm:cxn modelId="{CA19D2CD-3505-436D-ACAB-31FB5736C53D}" type="presOf" srcId="{077B586C-0231-4C33-B691-DDF2E59311F2}" destId="{96BE52D2-F9F0-4A6A-B0E6-44851D8BB9A2}" srcOrd="0" destOrd="4" presId="urn:microsoft.com/office/officeart/2005/8/layout/bProcess3"/>
    <dgm:cxn modelId="{A83D7FD8-D8E5-4676-B6F2-A6B536560742}" type="presOf" srcId="{A3994068-1E71-4A40-9639-A000473871F1}" destId="{96BE52D2-F9F0-4A6A-B0E6-44851D8BB9A2}" srcOrd="0" destOrd="1" presId="urn:microsoft.com/office/officeart/2005/8/layout/bProcess3"/>
    <dgm:cxn modelId="{DA1A98F3-5834-4E8A-8885-6CC17F519468}" srcId="{42894AD6-DA3D-4FD6-84C0-9600581B6C86}" destId="{A3994068-1E71-4A40-9639-A000473871F1}" srcOrd="0" destOrd="0" parTransId="{8EDB0E91-8B11-4A8C-86D5-A421344FD9EC}" sibTransId="{5016C019-179A-4969-8CE0-51A7BFDC409F}"/>
    <dgm:cxn modelId="{F83622F7-1193-4A24-AF9A-669DA92EF9E0}" type="presOf" srcId="{531651DA-ACDF-4770-BA89-E3E5B6FF2E9C}" destId="{96BE52D2-F9F0-4A6A-B0E6-44851D8BB9A2}" srcOrd="0" destOrd="5" presId="urn:microsoft.com/office/officeart/2005/8/layout/bProcess3"/>
    <dgm:cxn modelId="{33DA30CA-F291-49AD-8609-F6DE9C03B36D}" type="presParOf" srcId="{8B2A575B-415F-4DAB-92CE-C66961AD9488}" destId="{96BE52D2-F9F0-4A6A-B0E6-44851D8BB9A2}" srcOrd="0"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19E094-D738-0A4C-AE13-A0D06853DEAC}">
      <dsp:nvSpPr>
        <dsp:cNvPr id="0" name=""/>
        <dsp:cNvSpPr/>
      </dsp:nvSpPr>
      <dsp:spPr>
        <a:xfrm rot="5400000">
          <a:off x="3583530" y="-1304127"/>
          <a:ext cx="976098" cy="3832074"/>
        </a:xfrm>
        <a:prstGeom prst="round2Same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b="1" i="0" kern="1200" dirty="0"/>
            <a:t>The reduction </a:t>
          </a:r>
          <a:r>
            <a:rPr lang="en-US" sz="1600" b="0" i="0" kern="1200" dirty="0"/>
            <a:t>of disease incidence, prevalence, and morbidity  </a:t>
          </a:r>
          <a:r>
            <a:rPr lang="en-US" sz="1600" b="1" i="0" kern="1200" dirty="0"/>
            <a:t>to a locally  acceptable level</a:t>
          </a:r>
        </a:p>
      </dsp:txBody>
      <dsp:txXfrm rot="-5400000">
        <a:off x="2155543" y="171509"/>
        <a:ext cx="3784425" cy="880800"/>
      </dsp:txXfrm>
    </dsp:sp>
    <dsp:sp modelId="{E24C6B5B-1FAD-5643-9683-09DA593470DB}">
      <dsp:nvSpPr>
        <dsp:cNvPr id="0" name=""/>
        <dsp:cNvSpPr/>
      </dsp:nvSpPr>
      <dsp:spPr>
        <a:xfrm>
          <a:off x="0" y="1848"/>
          <a:ext cx="2155542" cy="1220123"/>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t>Control:</a:t>
          </a:r>
        </a:p>
      </dsp:txBody>
      <dsp:txXfrm>
        <a:off x="59561" y="61409"/>
        <a:ext cx="2036420" cy="1101001"/>
      </dsp:txXfrm>
    </dsp:sp>
    <dsp:sp modelId="{3C465DAA-3437-E948-814C-7E538BFE9B98}">
      <dsp:nvSpPr>
        <dsp:cNvPr id="0" name=""/>
        <dsp:cNvSpPr/>
      </dsp:nvSpPr>
      <dsp:spPr>
        <a:xfrm rot="5400000">
          <a:off x="3583530" y="-22997"/>
          <a:ext cx="976098" cy="3832074"/>
        </a:xfrm>
        <a:prstGeom prst="round2SameRect">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b="1" i="0" kern="1200" dirty="0"/>
            <a:t>Reduction to zero </a:t>
          </a:r>
          <a:r>
            <a:rPr lang="en-US" sz="1600" b="0" i="0" kern="1200" dirty="0"/>
            <a:t>of the incidence of  an infection caused by a specific agent in a </a:t>
          </a:r>
          <a:r>
            <a:rPr lang="en-US" sz="1600" b="1" i="0" kern="1200" dirty="0"/>
            <a:t>defined geographical area</a:t>
          </a:r>
        </a:p>
      </dsp:txBody>
      <dsp:txXfrm rot="-5400000">
        <a:off x="2155543" y="1452640"/>
        <a:ext cx="3784425" cy="880800"/>
      </dsp:txXfrm>
    </dsp:sp>
    <dsp:sp modelId="{4084FEA3-9F8C-084D-8F55-46EB67C18BD8}">
      <dsp:nvSpPr>
        <dsp:cNvPr id="0" name=""/>
        <dsp:cNvSpPr/>
      </dsp:nvSpPr>
      <dsp:spPr>
        <a:xfrm>
          <a:off x="0" y="1282978"/>
          <a:ext cx="2155542" cy="1220123"/>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a:t>Elimination:</a:t>
          </a:r>
          <a:endParaRPr lang="en-US" sz="2400" kern="1200"/>
        </a:p>
      </dsp:txBody>
      <dsp:txXfrm>
        <a:off x="59561" y="1342539"/>
        <a:ext cx="2036420" cy="1101001"/>
      </dsp:txXfrm>
    </dsp:sp>
    <dsp:sp modelId="{A84AD6B3-4333-0949-92D0-8796B826E243}">
      <dsp:nvSpPr>
        <dsp:cNvPr id="0" name=""/>
        <dsp:cNvSpPr/>
      </dsp:nvSpPr>
      <dsp:spPr>
        <a:xfrm rot="5400000">
          <a:off x="3583530" y="1258132"/>
          <a:ext cx="976098" cy="3832074"/>
        </a:xfrm>
        <a:prstGeom prst="round2SameRect">
          <a:avLst/>
        </a:prstGeom>
        <a:solidFill>
          <a:schemeClr val="accent4">
            <a:tint val="40000"/>
            <a:alpha val="90000"/>
            <a:hueOff val="0"/>
            <a:satOff val="0"/>
            <a:lumOff val="0"/>
            <a:alphaOff val="0"/>
          </a:schemeClr>
        </a:solidFill>
        <a:ln w="1587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b="1" i="1" kern="1200" dirty="0">
              <a:solidFill>
                <a:schemeClr val="tx1"/>
              </a:solidFill>
            </a:rPr>
            <a:t>Permanent reduction to zero of the worldwide</a:t>
          </a:r>
          <a:r>
            <a:rPr lang="en-US" sz="1600" kern="1200" dirty="0">
              <a:solidFill>
                <a:schemeClr val="tx1"/>
              </a:solidFill>
            </a:rPr>
            <a:t> incidence of an infection caused by a specific agent</a:t>
          </a:r>
        </a:p>
      </dsp:txBody>
      <dsp:txXfrm rot="-5400000">
        <a:off x="2155543" y="2733769"/>
        <a:ext cx="3784425" cy="880800"/>
      </dsp:txXfrm>
    </dsp:sp>
    <dsp:sp modelId="{CEFE4C81-5D5F-9B4F-9386-1D16AABAEC11}">
      <dsp:nvSpPr>
        <dsp:cNvPr id="0" name=""/>
        <dsp:cNvSpPr/>
      </dsp:nvSpPr>
      <dsp:spPr>
        <a:xfrm>
          <a:off x="0" y="2564107"/>
          <a:ext cx="2155542" cy="1220123"/>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tx1"/>
              </a:solidFill>
            </a:rPr>
            <a:t>Eradication</a:t>
          </a:r>
          <a:endParaRPr lang="en-US" sz="2400" b="0" i="0" kern="1200" dirty="0"/>
        </a:p>
      </dsp:txBody>
      <dsp:txXfrm>
        <a:off x="59561" y="2623668"/>
        <a:ext cx="2036420" cy="110100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268DE1-BA72-BE4B-9228-ABE2F07A8F5A}">
      <dsp:nvSpPr>
        <dsp:cNvPr id="0" name=""/>
        <dsp:cNvSpPr/>
      </dsp:nvSpPr>
      <dsp:spPr>
        <a:xfrm>
          <a:off x="2325581" y="1929764"/>
          <a:ext cx="2358601" cy="2358601"/>
        </a:xfrm>
        <a:prstGeom prst="gear9">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Syringe Service Program</a:t>
          </a:r>
        </a:p>
      </dsp:txBody>
      <dsp:txXfrm>
        <a:off x="2799765" y="2482255"/>
        <a:ext cx="1410233" cy="1212370"/>
      </dsp:txXfrm>
    </dsp:sp>
    <dsp:sp modelId="{18897B29-EC16-7B4B-B6B0-F6550EFF58AF}">
      <dsp:nvSpPr>
        <dsp:cNvPr id="0" name=""/>
        <dsp:cNvSpPr/>
      </dsp:nvSpPr>
      <dsp:spPr>
        <a:xfrm>
          <a:off x="735447" y="1112685"/>
          <a:ext cx="2151061" cy="2234530"/>
        </a:xfrm>
        <a:prstGeom prst="gear6">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Homeless Shelter/Peer Recovery</a:t>
          </a:r>
        </a:p>
      </dsp:txBody>
      <dsp:txXfrm>
        <a:off x="1276983" y="1669809"/>
        <a:ext cx="1067989" cy="1120282"/>
      </dsp:txXfrm>
    </dsp:sp>
    <dsp:sp modelId="{8CE59134-F864-914C-96C0-ABD5B8C11C23}">
      <dsp:nvSpPr>
        <dsp:cNvPr id="0" name=""/>
        <dsp:cNvSpPr/>
      </dsp:nvSpPr>
      <dsp:spPr>
        <a:xfrm rot="20700000">
          <a:off x="1914073" y="188863"/>
          <a:ext cx="1680689" cy="1680689"/>
        </a:xfrm>
        <a:prstGeom prst="gear6">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Jail</a:t>
          </a:r>
        </a:p>
      </dsp:txBody>
      <dsp:txXfrm rot="-20700000">
        <a:off x="2282698" y="557487"/>
        <a:ext cx="943440" cy="943440"/>
      </dsp:txXfrm>
    </dsp:sp>
    <dsp:sp modelId="{A1916233-9000-DB4E-94C1-D6C13D367E10}">
      <dsp:nvSpPr>
        <dsp:cNvPr id="0" name=""/>
        <dsp:cNvSpPr/>
      </dsp:nvSpPr>
      <dsp:spPr>
        <a:xfrm>
          <a:off x="2145252" y="1573269"/>
          <a:ext cx="3019009" cy="3019009"/>
        </a:xfrm>
        <a:prstGeom prst="circularArrow">
          <a:avLst>
            <a:gd name="adj1" fmla="val 4688"/>
            <a:gd name="adj2" fmla="val 299029"/>
            <a:gd name="adj3" fmla="val 2518424"/>
            <a:gd name="adj4" fmla="val 15856420"/>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AB35A82-91F5-5B46-B85C-30D0378B18EA}">
      <dsp:nvSpPr>
        <dsp:cNvPr id="0" name=""/>
        <dsp:cNvSpPr/>
      </dsp:nvSpPr>
      <dsp:spPr>
        <a:xfrm>
          <a:off x="649520" y="992332"/>
          <a:ext cx="2193499" cy="2193499"/>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8DB4232-DED5-484A-9E31-DCB9DB0A1719}">
      <dsp:nvSpPr>
        <dsp:cNvPr id="0" name=""/>
        <dsp:cNvSpPr/>
      </dsp:nvSpPr>
      <dsp:spPr>
        <a:xfrm>
          <a:off x="1525312" y="-179674"/>
          <a:ext cx="2365033" cy="2365033"/>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418CB6-6C35-8F41-9DFC-CF3DC567799F}">
      <dsp:nvSpPr>
        <dsp:cNvPr id="0" name=""/>
        <dsp:cNvSpPr/>
      </dsp:nvSpPr>
      <dsp:spPr>
        <a:xfrm rot="5400000">
          <a:off x="6728635" y="-2835333"/>
          <a:ext cx="843944" cy="6729984"/>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SSPs, jails, prisons, MAT clinics, homeless shelters, etc.</a:t>
          </a:r>
        </a:p>
        <a:p>
          <a:pPr marL="171450" lvl="1" indent="-171450" algn="l" defTabSz="800100">
            <a:lnSpc>
              <a:spcPct val="90000"/>
            </a:lnSpc>
            <a:spcBef>
              <a:spcPct val="0"/>
            </a:spcBef>
            <a:spcAft>
              <a:spcPct val="15000"/>
            </a:spcAft>
            <a:buChar char="•"/>
          </a:pPr>
          <a:r>
            <a:rPr lang="en-US" sz="1800" kern="1200" dirty="0"/>
            <a:t>HCV RNA POC</a:t>
          </a:r>
        </a:p>
        <a:p>
          <a:pPr marL="171450" lvl="1" indent="-171450" algn="l" defTabSz="800100">
            <a:lnSpc>
              <a:spcPct val="90000"/>
            </a:lnSpc>
            <a:spcBef>
              <a:spcPct val="0"/>
            </a:spcBef>
            <a:spcAft>
              <a:spcPct val="15000"/>
            </a:spcAft>
            <a:buChar char="•"/>
          </a:pPr>
          <a:r>
            <a:rPr lang="en-US" sz="1800" kern="1200" dirty="0"/>
            <a:t>DAAs at affordable prices and available on site</a:t>
          </a:r>
        </a:p>
      </dsp:txBody>
      <dsp:txXfrm rot="-5400000">
        <a:off x="3785615" y="148885"/>
        <a:ext cx="6688786" cy="761548"/>
      </dsp:txXfrm>
    </dsp:sp>
    <dsp:sp modelId="{4CCD0B99-1718-5549-9745-1A3D8D4AB292}">
      <dsp:nvSpPr>
        <dsp:cNvPr id="0" name=""/>
        <dsp:cNvSpPr/>
      </dsp:nvSpPr>
      <dsp:spPr>
        <a:xfrm>
          <a:off x="0" y="2193"/>
          <a:ext cx="3785616" cy="1054930"/>
        </a:xfrm>
        <a:prstGeom prst="roundRect">
          <a:avLst/>
        </a:prstGeom>
        <a:gradFill rotWithShape="0">
          <a:gsLst>
            <a:gs pos="0">
              <a:schemeClr val="accent2">
                <a:hueOff val="0"/>
                <a:satOff val="0"/>
                <a:lumOff val="0"/>
                <a:alphaOff val="0"/>
                <a:tint val="65000"/>
                <a:shade val="92000"/>
                <a:satMod val="130000"/>
              </a:schemeClr>
            </a:gs>
            <a:gs pos="45000">
              <a:schemeClr val="accent2">
                <a:hueOff val="0"/>
                <a:satOff val="0"/>
                <a:lumOff val="0"/>
                <a:alphaOff val="0"/>
                <a:tint val="60000"/>
                <a:shade val="99000"/>
                <a:satMod val="120000"/>
              </a:schemeClr>
            </a:gs>
            <a:gs pos="100000">
              <a:schemeClr val="accent2">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t>Test  and treat patients where they are</a:t>
          </a:r>
        </a:p>
      </dsp:txBody>
      <dsp:txXfrm>
        <a:off x="51497" y="53690"/>
        <a:ext cx="3682622" cy="951936"/>
      </dsp:txXfrm>
    </dsp:sp>
    <dsp:sp modelId="{F270B70C-914F-404D-AC2C-43880F74F7EE}">
      <dsp:nvSpPr>
        <dsp:cNvPr id="0" name=""/>
        <dsp:cNvSpPr/>
      </dsp:nvSpPr>
      <dsp:spPr>
        <a:xfrm rot="5400000">
          <a:off x="6728635" y="-1727655"/>
          <a:ext cx="843944" cy="6729984"/>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b="0" kern="1200" dirty="0"/>
            <a:t>For al people who need it</a:t>
          </a:r>
        </a:p>
      </dsp:txBody>
      <dsp:txXfrm rot="-5400000">
        <a:off x="3785615" y="1256563"/>
        <a:ext cx="6688786" cy="761548"/>
      </dsp:txXfrm>
    </dsp:sp>
    <dsp:sp modelId="{0D34B623-AFF7-734F-90AC-3A2B1AC755B7}">
      <dsp:nvSpPr>
        <dsp:cNvPr id="0" name=""/>
        <dsp:cNvSpPr/>
      </dsp:nvSpPr>
      <dsp:spPr>
        <a:xfrm>
          <a:off x="0" y="1109870"/>
          <a:ext cx="3785616" cy="1054930"/>
        </a:xfrm>
        <a:prstGeom prst="roundRect">
          <a:avLst/>
        </a:prstGeom>
        <a:gradFill rotWithShape="0">
          <a:gsLst>
            <a:gs pos="0">
              <a:schemeClr val="accent3">
                <a:hueOff val="0"/>
                <a:satOff val="0"/>
                <a:lumOff val="0"/>
                <a:alphaOff val="0"/>
                <a:tint val="65000"/>
                <a:shade val="92000"/>
                <a:satMod val="130000"/>
              </a:schemeClr>
            </a:gs>
            <a:gs pos="45000">
              <a:schemeClr val="accent3">
                <a:hueOff val="0"/>
                <a:satOff val="0"/>
                <a:lumOff val="0"/>
                <a:alphaOff val="0"/>
                <a:tint val="60000"/>
                <a:shade val="99000"/>
                <a:satMod val="120000"/>
              </a:schemeClr>
            </a:gs>
            <a:gs pos="100000">
              <a:schemeClr val="accent3">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t>Access to SSP and MAT</a:t>
          </a:r>
        </a:p>
      </dsp:txBody>
      <dsp:txXfrm>
        <a:off x="51497" y="1161367"/>
        <a:ext cx="3682622" cy="951936"/>
      </dsp:txXfrm>
    </dsp:sp>
    <dsp:sp modelId="{569A6CA9-AEA0-B644-B002-5968FF9FF169}">
      <dsp:nvSpPr>
        <dsp:cNvPr id="0" name=""/>
        <dsp:cNvSpPr/>
      </dsp:nvSpPr>
      <dsp:spPr>
        <a:xfrm rot="5400000">
          <a:off x="6728635" y="-619978"/>
          <a:ext cx="843944" cy="6729984"/>
        </a:xfrm>
        <a:prstGeom prst="round2Same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b="0" kern="1200" dirty="0"/>
            <a:t>Mostly delivered by Primary Care and pharmacists </a:t>
          </a:r>
        </a:p>
      </dsp:txBody>
      <dsp:txXfrm rot="-5400000">
        <a:off x="3785615" y="2364240"/>
        <a:ext cx="6688786" cy="761548"/>
      </dsp:txXfrm>
    </dsp:sp>
    <dsp:sp modelId="{8314DD2D-CB63-7446-A1AA-3E36E1D3AC6C}">
      <dsp:nvSpPr>
        <dsp:cNvPr id="0" name=""/>
        <dsp:cNvSpPr/>
      </dsp:nvSpPr>
      <dsp:spPr>
        <a:xfrm>
          <a:off x="0" y="2217548"/>
          <a:ext cx="3785616" cy="1054930"/>
        </a:xfrm>
        <a:prstGeom prst="roundRect">
          <a:avLst/>
        </a:prstGeom>
        <a:gradFill rotWithShape="0">
          <a:gsLst>
            <a:gs pos="0">
              <a:schemeClr val="accent4">
                <a:hueOff val="0"/>
                <a:satOff val="0"/>
                <a:lumOff val="0"/>
                <a:alphaOff val="0"/>
                <a:tint val="65000"/>
                <a:shade val="92000"/>
                <a:satMod val="130000"/>
              </a:schemeClr>
            </a:gs>
            <a:gs pos="45000">
              <a:schemeClr val="accent4">
                <a:hueOff val="0"/>
                <a:satOff val="0"/>
                <a:lumOff val="0"/>
                <a:alphaOff val="0"/>
                <a:tint val="60000"/>
                <a:shade val="99000"/>
                <a:satMod val="120000"/>
              </a:schemeClr>
            </a:gs>
            <a:gs pos="100000">
              <a:schemeClr val="accent4">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t>HCV Care</a:t>
          </a:r>
        </a:p>
      </dsp:txBody>
      <dsp:txXfrm>
        <a:off x="51497" y="2269045"/>
        <a:ext cx="3682622" cy="951936"/>
      </dsp:txXfrm>
    </dsp:sp>
    <dsp:sp modelId="{71925614-9E58-4040-8AE3-1AC364632759}">
      <dsp:nvSpPr>
        <dsp:cNvPr id="0" name=""/>
        <dsp:cNvSpPr/>
      </dsp:nvSpPr>
      <dsp:spPr>
        <a:xfrm rot="5400000">
          <a:off x="6728635" y="487699"/>
          <a:ext cx="843944" cy="6729984"/>
        </a:xfrm>
        <a:prstGeom prst="round2Same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Address stigma, poverty, housing, food insecurity, mobility, incarceration, etc.</a:t>
          </a:r>
        </a:p>
      </dsp:txBody>
      <dsp:txXfrm rot="-5400000">
        <a:off x="3785615" y="3471917"/>
        <a:ext cx="6688786" cy="761548"/>
      </dsp:txXfrm>
    </dsp:sp>
    <dsp:sp modelId="{326E9AB7-0B20-E44B-BB6F-55294190A581}">
      <dsp:nvSpPr>
        <dsp:cNvPr id="0" name=""/>
        <dsp:cNvSpPr/>
      </dsp:nvSpPr>
      <dsp:spPr>
        <a:xfrm>
          <a:off x="0" y="3325225"/>
          <a:ext cx="3785616" cy="1054930"/>
        </a:xfrm>
        <a:prstGeom prst="roundRect">
          <a:avLst/>
        </a:prstGeom>
        <a:gradFill rotWithShape="0">
          <a:gsLst>
            <a:gs pos="0">
              <a:schemeClr val="accent5">
                <a:hueOff val="0"/>
                <a:satOff val="0"/>
                <a:lumOff val="0"/>
                <a:alphaOff val="0"/>
                <a:tint val="65000"/>
                <a:shade val="92000"/>
                <a:satMod val="130000"/>
              </a:schemeClr>
            </a:gs>
            <a:gs pos="45000">
              <a:schemeClr val="accent5">
                <a:hueOff val="0"/>
                <a:satOff val="0"/>
                <a:lumOff val="0"/>
                <a:alphaOff val="0"/>
                <a:tint val="60000"/>
                <a:shade val="99000"/>
                <a:satMod val="120000"/>
              </a:schemeClr>
            </a:gs>
            <a:gs pos="100000">
              <a:schemeClr val="accent5">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t>Social determinants of health</a:t>
          </a:r>
        </a:p>
      </dsp:txBody>
      <dsp:txXfrm>
        <a:off x="51497" y="3376722"/>
        <a:ext cx="3682622" cy="95193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127770-382D-4C2C-9945-AE2034E9D3DE}">
      <dsp:nvSpPr>
        <dsp:cNvPr id="0" name=""/>
        <dsp:cNvSpPr/>
      </dsp:nvSpPr>
      <dsp:spPr>
        <a:xfrm>
          <a:off x="1816199" y="93039"/>
          <a:ext cx="2196000" cy="2196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60AF67-95FF-4683-8B9B-745C5E02ABEA}">
      <dsp:nvSpPr>
        <dsp:cNvPr id="0" name=""/>
        <dsp:cNvSpPr/>
      </dsp:nvSpPr>
      <dsp:spPr>
        <a:xfrm>
          <a:off x="2284199" y="561040"/>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86FCABF-5A17-4B50-802B-9859DEDBFA96}">
      <dsp:nvSpPr>
        <dsp:cNvPr id="0" name=""/>
        <dsp:cNvSpPr/>
      </dsp:nvSpPr>
      <dsp:spPr>
        <a:xfrm>
          <a:off x="1114199" y="2973040"/>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911350">
            <a:lnSpc>
              <a:spcPct val="90000"/>
            </a:lnSpc>
            <a:spcBef>
              <a:spcPct val="0"/>
            </a:spcBef>
            <a:spcAft>
              <a:spcPct val="35000"/>
            </a:spcAft>
            <a:buNone/>
            <a:defRPr cap="all"/>
          </a:pPr>
          <a:r>
            <a:rPr lang="en-US" sz="4300" kern="1200"/>
            <a:t>Thank you</a:t>
          </a:r>
        </a:p>
      </dsp:txBody>
      <dsp:txXfrm>
        <a:off x="1114199" y="2973040"/>
        <a:ext cx="3600000" cy="720000"/>
      </dsp:txXfrm>
    </dsp:sp>
    <dsp:sp modelId="{06C77EEC-AAF1-43CE-84A8-9E17CC8F689A}">
      <dsp:nvSpPr>
        <dsp:cNvPr id="0" name=""/>
        <dsp:cNvSpPr/>
      </dsp:nvSpPr>
      <dsp:spPr>
        <a:xfrm>
          <a:off x="6046199" y="93039"/>
          <a:ext cx="2196000" cy="2196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9C94BA-C11E-4D00-83E1-EC483D625657}">
      <dsp:nvSpPr>
        <dsp:cNvPr id="0" name=""/>
        <dsp:cNvSpPr/>
      </dsp:nvSpPr>
      <dsp:spPr>
        <a:xfrm>
          <a:off x="6514199" y="561040"/>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0724911-6F19-42CA-B0B7-FF92C4D0A4FB}">
      <dsp:nvSpPr>
        <dsp:cNvPr id="0" name=""/>
        <dsp:cNvSpPr/>
      </dsp:nvSpPr>
      <dsp:spPr>
        <a:xfrm>
          <a:off x="5344199" y="2973040"/>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911350">
            <a:lnSpc>
              <a:spcPct val="90000"/>
            </a:lnSpc>
            <a:spcBef>
              <a:spcPct val="0"/>
            </a:spcBef>
            <a:spcAft>
              <a:spcPct val="35000"/>
            </a:spcAft>
            <a:buNone/>
            <a:defRPr cap="all"/>
          </a:pPr>
          <a:r>
            <a:rPr lang="en-US" sz="4300" kern="1200"/>
            <a:t>Questions?</a:t>
          </a:r>
        </a:p>
      </dsp:txBody>
      <dsp:txXfrm>
        <a:off x="5344199" y="2973040"/>
        <a:ext cx="360000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CB824F-F90B-DC47-BE96-CC95A5E9F44F}">
      <dsp:nvSpPr>
        <dsp:cNvPr id="0" name=""/>
        <dsp:cNvSpPr/>
      </dsp:nvSpPr>
      <dsp:spPr>
        <a:xfrm>
          <a:off x="2239491" y="64109"/>
          <a:ext cx="3077263" cy="3077263"/>
        </a:xfrm>
        <a:prstGeom prst="ellipse">
          <a:avLst/>
        </a:prstGeom>
        <a:solidFill>
          <a:schemeClr val="accent2">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marL="0" lvl="0" indent="0" algn="l" defTabSz="800100">
            <a:lnSpc>
              <a:spcPct val="90000"/>
            </a:lnSpc>
            <a:spcBef>
              <a:spcPct val="0"/>
            </a:spcBef>
            <a:spcAft>
              <a:spcPct val="35000"/>
            </a:spcAft>
            <a:buNone/>
          </a:pPr>
          <a:r>
            <a:rPr lang="en-US" sz="1800" b="1" kern="1200" dirty="0"/>
            <a:t>        Structural</a:t>
          </a:r>
        </a:p>
        <a:p>
          <a:pPr marL="114300" lvl="1" indent="-114300" algn="l" defTabSz="533400">
            <a:lnSpc>
              <a:spcPct val="90000"/>
            </a:lnSpc>
            <a:spcBef>
              <a:spcPct val="0"/>
            </a:spcBef>
            <a:spcAft>
              <a:spcPct val="15000"/>
            </a:spcAft>
            <a:buChar char="•"/>
          </a:pPr>
          <a:r>
            <a:rPr lang="en-US" sz="1200" b="0" kern="1200" dirty="0"/>
            <a:t>Lack of access to housing, transportation, SSP, etc.</a:t>
          </a:r>
          <a:br>
            <a:rPr lang="en-US" sz="1200" b="0" kern="1200" dirty="0"/>
          </a:br>
          <a:br>
            <a:rPr lang="en-US" sz="1200" b="0" kern="1200" dirty="0"/>
          </a:br>
          <a:br>
            <a:rPr lang="en-US" sz="1200" b="0" kern="1200" dirty="0"/>
          </a:br>
          <a:br>
            <a:rPr lang="en-US" sz="1200" b="0" kern="1200" dirty="0"/>
          </a:br>
          <a:endParaRPr lang="en-US" sz="1200" b="0" kern="1200" dirty="0"/>
        </a:p>
      </dsp:txBody>
      <dsp:txXfrm>
        <a:off x="2649793" y="602630"/>
        <a:ext cx="2256660" cy="1384768"/>
      </dsp:txXfrm>
    </dsp:sp>
    <dsp:sp modelId="{9934BC2C-39CF-4DF7-942F-571888CA4AC7}">
      <dsp:nvSpPr>
        <dsp:cNvPr id="0" name=""/>
        <dsp:cNvSpPr/>
      </dsp:nvSpPr>
      <dsp:spPr>
        <a:xfrm>
          <a:off x="3349871" y="1987399"/>
          <a:ext cx="3077263" cy="3077263"/>
        </a:xfrm>
        <a:prstGeom prst="ellipse">
          <a:avLst/>
        </a:prstGeom>
        <a:solidFill>
          <a:schemeClr val="accent3">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br>
            <a:rPr lang="en-US" sz="1600" b="0" kern="1200" dirty="0"/>
          </a:br>
          <a:br>
            <a:rPr lang="en-US" sz="1600" b="0" kern="1200" dirty="0"/>
          </a:br>
          <a:br>
            <a:rPr lang="en-US" sz="1600" b="0" kern="1200" dirty="0"/>
          </a:br>
          <a:r>
            <a:rPr lang="en-US" sz="1600" b="1" kern="1200" dirty="0"/>
            <a:t>Behavioral         </a:t>
          </a:r>
        </a:p>
        <a:p>
          <a:pPr marL="0" lvl="0" indent="0" algn="ctr" defTabSz="711200">
            <a:lnSpc>
              <a:spcPct val="90000"/>
            </a:lnSpc>
            <a:spcBef>
              <a:spcPct val="0"/>
            </a:spcBef>
            <a:spcAft>
              <a:spcPct val="35000"/>
            </a:spcAft>
            <a:buNone/>
          </a:pPr>
          <a:r>
            <a:rPr lang="en-US" sz="1200" b="0" kern="1200" dirty="0"/>
            <a:t>Social norms, traditions, shared beliefs, etc.</a:t>
          </a:r>
          <a:endParaRPr lang="en-US" sz="1600" b="1" kern="1200" dirty="0"/>
        </a:p>
      </dsp:txBody>
      <dsp:txXfrm>
        <a:off x="4291001" y="2782359"/>
        <a:ext cx="1846358" cy="1692495"/>
      </dsp:txXfrm>
    </dsp:sp>
    <dsp:sp modelId="{5AC5E659-5323-F240-B09F-290767950B89}">
      <dsp:nvSpPr>
        <dsp:cNvPr id="0" name=""/>
        <dsp:cNvSpPr/>
      </dsp:nvSpPr>
      <dsp:spPr>
        <a:xfrm>
          <a:off x="1026608" y="1987399"/>
          <a:ext cx="3282271" cy="3077263"/>
        </a:xfrm>
        <a:prstGeom prst="ellipse">
          <a:avLst/>
        </a:prstGeom>
        <a:solidFill>
          <a:schemeClr val="accent4">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br>
            <a:rPr lang="en-US" sz="1600" b="1" kern="1200" dirty="0"/>
          </a:br>
          <a:br>
            <a:rPr lang="en-US" sz="1600" b="1" kern="1200" dirty="0"/>
          </a:br>
          <a:br>
            <a:rPr lang="en-US" sz="1600" b="1" kern="1200" dirty="0"/>
          </a:br>
          <a:br>
            <a:rPr lang="en-US" sz="1600" b="1" kern="1200" dirty="0"/>
          </a:br>
          <a:r>
            <a:rPr lang="en-US" sz="1600" b="1" kern="1200" dirty="0"/>
            <a:t>Social</a:t>
          </a:r>
        </a:p>
        <a:p>
          <a:pPr marL="0" lvl="0" indent="0" algn="ctr" defTabSz="711200">
            <a:lnSpc>
              <a:spcPct val="90000"/>
            </a:lnSpc>
            <a:spcBef>
              <a:spcPct val="0"/>
            </a:spcBef>
            <a:spcAft>
              <a:spcPct val="35000"/>
            </a:spcAft>
            <a:buNone/>
          </a:pPr>
          <a:r>
            <a:rPr lang="en-US" sz="1200" b="0" kern="1200" dirty="0"/>
            <a:t>Stigma, lack of   education, employment, healthy food, health coverage, etc.</a:t>
          </a:r>
          <a:endParaRPr lang="en-US" sz="1600" b="1" kern="1200" dirty="0"/>
        </a:p>
      </dsp:txBody>
      <dsp:txXfrm>
        <a:off x="1335689" y="2782359"/>
        <a:ext cx="1969362" cy="16924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CB824F-F90B-DC47-BE96-CC95A5E9F44F}">
      <dsp:nvSpPr>
        <dsp:cNvPr id="0" name=""/>
        <dsp:cNvSpPr/>
      </dsp:nvSpPr>
      <dsp:spPr>
        <a:xfrm>
          <a:off x="2201543" y="29317"/>
          <a:ext cx="1407262" cy="1407262"/>
        </a:xfrm>
        <a:prstGeom prst="ellipse">
          <a:avLst/>
        </a:prstGeom>
        <a:solidFill>
          <a:schemeClr val="accent4">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1" kern="1200" dirty="0"/>
            <a:t>HIV</a:t>
          </a:r>
        </a:p>
      </dsp:txBody>
      <dsp:txXfrm>
        <a:off x="2389178" y="275588"/>
        <a:ext cx="1031992" cy="633267"/>
      </dsp:txXfrm>
    </dsp:sp>
    <dsp:sp modelId="{71FBFA91-F118-C041-AFCD-B43AFBCC7BB1}">
      <dsp:nvSpPr>
        <dsp:cNvPr id="0" name=""/>
        <dsp:cNvSpPr/>
      </dsp:nvSpPr>
      <dsp:spPr>
        <a:xfrm>
          <a:off x="2709331" y="908856"/>
          <a:ext cx="1407262" cy="1407262"/>
        </a:xfrm>
        <a:prstGeom prst="ellipse">
          <a:avLst/>
        </a:prstGeom>
        <a:solidFill>
          <a:schemeClr val="accent4">
            <a:alpha val="50000"/>
            <a:hueOff val="769146"/>
            <a:satOff val="-12819"/>
            <a:lumOff val="-4118"/>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1" kern="1200" dirty="0"/>
            <a:t>HCV</a:t>
          </a:r>
        </a:p>
      </dsp:txBody>
      <dsp:txXfrm>
        <a:off x="3139718" y="1272399"/>
        <a:ext cx="844357" cy="773994"/>
      </dsp:txXfrm>
    </dsp:sp>
    <dsp:sp modelId="{AFD76EA7-DEEF-EE4B-A22F-20B956574870}">
      <dsp:nvSpPr>
        <dsp:cNvPr id="0" name=""/>
        <dsp:cNvSpPr/>
      </dsp:nvSpPr>
      <dsp:spPr>
        <a:xfrm>
          <a:off x="1693756" y="908856"/>
          <a:ext cx="1407262" cy="1407262"/>
        </a:xfrm>
        <a:prstGeom prst="ellipse">
          <a:avLst/>
        </a:prstGeom>
        <a:solidFill>
          <a:schemeClr val="accent4">
            <a:alpha val="50000"/>
            <a:hueOff val="1538292"/>
            <a:satOff val="-25639"/>
            <a:lumOff val="-8236"/>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1" kern="1200" dirty="0"/>
            <a:t>SUD</a:t>
          </a:r>
        </a:p>
      </dsp:txBody>
      <dsp:txXfrm>
        <a:off x="1826273" y="1272399"/>
        <a:ext cx="844357" cy="77399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0AAAC1-21D6-D94C-90EC-ED0F7C0308CF}">
      <dsp:nvSpPr>
        <dsp:cNvPr id="0" name=""/>
        <dsp:cNvSpPr/>
      </dsp:nvSpPr>
      <dsp:spPr>
        <a:xfrm>
          <a:off x="0" y="11227"/>
          <a:ext cx="4672798" cy="911430"/>
        </a:xfrm>
        <a:prstGeom prst="roundRect">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b="1" i="0" kern="1200" dirty="0">
              <a:latin typeface="Calibri" panose="020F0502020204030204" pitchFamily="34" charset="0"/>
              <a:cs typeface="Calibri" panose="020F0502020204030204" pitchFamily="34" charset="0"/>
            </a:rPr>
            <a:t>Targets</a:t>
          </a:r>
          <a:endParaRPr lang="en-US" sz="3800" b="1" kern="1200" dirty="0">
            <a:latin typeface="Calibri" panose="020F0502020204030204" pitchFamily="34" charset="0"/>
            <a:cs typeface="Calibri" panose="020F0502020204030204" pitchFamily="34" charset="0"/>
          </a:endParaRPr>
        </a:p>
      </dsp:txBody>
      <dsp:txXfrm>
        <a:off x="44492" y="55719"/>
        <a:ext cx="4583814" cy="822446"/>
      </dsp:txXfrm>
    </dsp:sp>
    <dsp:sp modelId="{B2BD7AC4-D4A5-2D40-9E29-3E45298665CD}">
      <dsp:nvSpPr>
        <dsp:cNvPr id="0" name=""/>
        <dsp:cNvSpPr/>
      </dsp:nvSpPr>
      <dsp:spPr>
        <a:xfrm>
          <a:off x="0" y="922657"/>
          <a:ext cx="4672798" cy="37671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361" tIns="30480" rIns="170688" bIns="30480" numCol="1" spcCol="1270" anchor="t" anchorCtr="0">
          <a:noAutofit/>
        </a:bodyPr>
        <a:lstStyle/>
        <a:p>
          <a:pPr marL="228600" lvl="1" indent="-228600" algn="l" defTabSz="977900">
            <a:lnSpc>
              <a:spcPct val="90000"/>
            </a:lnSpc>
            <a:spcBef>
              <a:spcPct val="0"/>
            </a:spcBef>
            <a:spcAft>
              <a:spcPct val="20000"/>
            </a:spcAft>
            <a:buChar char="•"/>
          </a:pPr>
          <a:endParaRPr lang="en-US" sz="2200" kern="1200" dirty="0">
            <a:latin typeface="Calibri" panose="020F0502020204030204" pitchFamily="34" charset="0"/>
            <a:cs typeface="Calibri" panose="020F0502020204030204" pitchFamily="34" charset="0"/>
          </a:endParaRPr>
        </a:p>
        <a:p>
          <a:pPr marL="228600" lvl="1" indent="-228600" algn="l" defTabSz="1066800">
            <a:lnSpc>
              <a:spcPct val="90000"/>
            </a:lnSpc>
            <a:spcBef>
              <a:spcPct val="0"/>
            </a:spcBef>
            <a:spcAft>
              <a:spcPct val="20000"/>
            </a:spcAft>
            <a:buChar char="•"/>
          </a:pPr>
          <a:r>
            <a:rPr lang="en-US" sz="2400" b="1" kern="1200" dirty="0">
              <a:latin typeface="Calibri" panose="020F0502020204030204" pitchFamily="34" charset="0"/>
              <a:cs typeface="Calibri" panose="020F0502020204030204" pitchFamily="34" charset="0"/>
            </a:rPr>
            <a:t>90% diagnosed</a:t>
          </a:r>
          <a:br>
            <a:rPr lang="en-US" sz="2400" kern="1200" dirty="0">
              <a:latin typeface="Calibri" panose="020F0502020204030204" pitchFamily="34" charset="0"/>
              <a:cs typeface="Calibri" panose="020F0502020204030204" pitchFamily="34" charset="0"/>
            </a:rPr>
          </a:br>
          <a:endParaRPr lang="en-US" sz="2400" kern="1200" dirty="0">
            <a:latin typeface="Calibri" panose="020F0502020204030204" pitchFamily="34" charset="0"/>
            <a:cs typeface="Calibri" panose="020F0502020204030204" pitchFamily="34" charset="0"/>
          </a:endParaRPr>
        </a:p>
        <a:p>
          <a:pPr marL="228600" lvl="1" indent="-228600" algn="l" defTabSz="1066800">
            <a:lnSpc>
              <a:spcPct val="90000"/>
            </a:lnSpc>
            <a:spcBef>
              <a:spcPct val="0"/>
            </a:spcBef>
            <a:spcAft>
              <a:spcPct val="20000"/>
            </a:spcAft>
            <a:buChar char="•"/>
          </a:pPr>
          <a:r>
            <a:rPr lang="en-US" sz="2400" kern="1200" dirty="0">
              <a:latin typeface="Calibri" panose="020F0502020204030204" pitchFamily="34" charset="0"/>
              <a:cs typeface="Calibri" panose="020F0502020204030204" pitchFamily="34" charset="0"/>
            </a:rPr>
            <a:t>80% treated</a:t>
          </a:r>
          <a:br>
            <a:rPr lang="en-US" sz="2400" kern="1200" dirty="0">
              <a:latin typeface="Calibri" panose="020F0502020204030204" pitchFamily="34" charset="0"/>
              <a:cs typeface="Calibri" panose="020F0502020204030204" pitchFamily="34" charset="0"/>
            </a:rPr>
          </a:br>
          <a:endParaRPr lang="en-US" sz="2400" kern="1200" dirty="0">
            <a:latin typeface="Calibri" panose="020F0502020204030204" pitchFamily="34" charset="0"/>
            <a:cs typeface="Calibri" panose="020F0502020204030204" pitchFamily="34" charset="0"/>
          </a:endParaRPr>
        </a:p>
        <a:p>
          <a:pPr marL="228600" lvl="1" indent="-228600" algn="l" defTabSz="1066800">
            <a:lnSpc>
              <a:spcPct val="90000"/>
            </a:lnSpc>
            <a:spcBef>
              <a:spcPct val="0"/>
            </a:spcBef>
            <a:spcAft>
              <a:spcPct val="20000"/>
            </a:spcAft>
            <a:buChar char="•"/>
          </a:pPr>
          <a:r>
            <a:rPr lang="en-US" sz="2400" b="1" kern="1200" dirty="0">
              <a:latin typeface="Calibri" panose="020F0502020204030204" pitchFamily="34" charset="0"/>
              <a:cs typeface="Calibri" panose="020F0502020204030204" pitchFamily="34" charset="0"/>
            </a:rPr>
            <a:t>65% reduced mortality</a:t>
          </a:r>
          <a:br>
            <a:rPr lang="en-US" sz="2400" kern="1200" dirty="0">
              <a:latin typeface="Calibri" panose="020F0502020204030204" pitchFamily="34" charset="0"/>
              <a:cs typeface="Calibri" panose="020F0502020204030204" pitchFamily="34" charset="0"/>
            </a:rPr>
          </a:br>
          <a:endParaRPr lang="en-US" sz="2400" kern="1200" dirty="0">
            <a:latin typeface="Calibri" panose="020F0502020204030204" pitchFamily="34" charset="0"/>
            <a:cs typeface="Calibri" panose="020F0502020204030204" pitchFamily="34" charset="0"/>
          </a:endParaRPr>
        </a:p>
        <a:p>
          <a:pPr marL="228600" lvl="1" indent="-228600" algn="l" defTabSz="1066800">
            <a:lnSpc>
              <a:spcPct val="90000"/>
            </a:lnSpc>
            <a:spcBef>
              <a:spcPct val="0"/>
            </a:spcBef>
            <a:spcAft>
              <a:spcPct val="20000"/>
            </a:spcAft>
            <a:buChar char="•"/>
          </a:pPr>
          <a:r>
            <a:rPr lang="en-US" sz="2400" kern="1200" dirty="0">
              <a:latin typeface="Calibri" panose="020F0502020204030204" pitchFamily="34" charset="0"/>
              <a:cs typeface="Calibri" panose="020F0502020204030204" pitchFamily="34" charset="0"/>
            </a:rPr>
            <a:t>90% reduction in HCV incidence</a:t>
          </a:r>
          <a:br>
            <a:rPr lang="en-US" sz="2400" kern="1200" dirty="0">
              <a:latin typeface="Calibri" panose="020F0502020204030204" pitchFamily="34" charset="0"/>
              <a:cs typeface="Calibri" panose="020F0502020204030204" pitchFamily="34" charset="0"/>
            </a:rPr>
          </a:br>
          <a:endParaRPr lang="en-US" sz="2400" kern="1200" dirty="0">
            <a:latin typeface="Calibri" panose="020F0502020204030204" pitchFamily="34" charset="0"/>
            <a:cs typeface="Calibri" panose="020F0502020204030204" pitchFamily="34" charset="0"/>
          </a:endParaRPr>
        </a:p>
      </dsp:txBody>
      <dsp:txXfrm>
        <a:off x="0" y="922657"/>
        <a:ext cx="4672798" cy="376719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6581C5-743E-6741-999E-56AD4244A1A3}">
      <dsp:nvSpPr>
        <dsp:cNvPr id="0" name=""/>
        <dsp:cNvSpPr/>
      </dsp:nvSpPr>
      <dsp:spPr>
        <a:xfrm>
          <a:off x="0" y="2285099"/>
          <a:ext cx="9597541" cy="1499272"/>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US" sz="2900" b="1" kern="1200" dirty="0"/>
            <a:t>Prevent new or “incident” infections </a:t>
          </a:r>
          <a:endParaRPr lang="en-US" sz="2900" kern="1200" dirty="0"/>
        </a:p>
      </dsp:txBody>
      <dsp:txXfrm>
        <a:off x="0" y="2285099"/>
        <a:ext cx="9597541" cy="809607"/>
      </dsp:txXfrm>
    </dsp:sp>
    <dsp:sp modelId="{A8ECA5A6-8113-0A42-BA88-FC735565E533}">
      <dsp:nvSpPr>
        <dsp:cNvPr id="0" name=""/>
        <dsp:cNvSpPr/>
      </dsp:nvSpPr>
      <dsp:spPr>
        <a:xfrm>
          <a:off x="2216" y="3064721"/>
          <a:ext cx="2629267" cy="689665"/>
        </a:xfrm>
        <a:prstGeom prst="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dirty="0"/>
            <a:t>90% reduction</a:t>
          </a:r>
        </a:p>
        <a:p>
          <a:pPr marL="0" lvl="0" indent="0" algn="ctr" defTabSz="889000">
            <a:lnSpc>
              <a:spcPct val="90000"/>
            </a:lnSpc>
            <a:spcBef>
              <a:spcPct val="0"/>
            </a:spcBef>
            <a:spcAft>
              <a:spcPct val="35000"/>
            </a:spcAft>
            <a:buNone/>
          </a:pPr>
          <a:r>
            <a:rPr lang="en-US" sz="2000" kern="1200" dirty="0"/>
            <a:t> in incidence</a:t>
          </a:r>
        </a:p>
      </dsp:txBody>
      <dsp:txXfrm>
        <a:off x="2216" y="3064721"/>
        <a:ext cx="2629267" cy="689665"/>
      </dsp:txXfrm>
    </dsp:sp>
    <dsp:sp modelId="{882CA02A-152D-ED4C-AD24-C6679AC3E07D}">
      <dsp:nvSpPr>
        <dsp:cNvPr id="0" name=""/>
        <dsp:cNvSpPr/>
      </dsp:nvSpPr>
      <dsp:spPr>
        <a:xfrm>
          <a:off x="2631483" y="3064721"/>
          <a:ext cx="6963840" cy="689665"/>
        </a:xfrm>
        <a:prstGeom prst="rect">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l" defTabSz="800100">
            <a:lnSpc>
              <a:spcPct val="90000"/>
            </a:lnSpc>
            <a:spcBef>
              <a:spcPct val="0"/>
            </a:spcBef>
            <a:spcAft>
              <a:spcPct val="35000"/>
            </a:spcAft>
            <a:buNone/>
          </a:pPr>
          <a:r>
            <a:rPr lang="en-US" sz="1800" b="1" kern="1200" dirty="0"/>
            <a:t>            </a:t>
          </a:r>
          <a:r>
            <a:rPr lang="en-US" sz="2400" b="1" kern="1200" dirty="0"/>
            <a:t>Treat persons who inject </a:t>
          </a:r>
          <a:r>
            <a:rPr lang="en-US" sz="2400" b="0" kern="1200" dirty="0"/>
            <a:t>drugs</a:t>
          </a:r>
        </a:p>
      </dsp:txBody>
      <dsp:txXfrm>
        <a:off x="2631483" y="3064721"/>
        <a:ext cx="6963840" cy="689665"/>
      </dsp:txXfrm>
    </dsp:sp>
    <dsp:sp modelId="{C4116AEC-A38A-114B-A31B-787AF4B29FCF}">
      <dsp:nvSpPr>
        <dsp:cNvPr id="0" name=""/>
        <dsp:cNvSpPr/>
      </dsp:nvSpPr>
      <dsp:spPr>
        <a:xfrm rot="10800000">
          <a:off x="0" y="1707"/>
          <a:ext cx="9597541" cy="2305881"/>
        </a:xfrm>
        <a:prstGeom prst="upArrowCallou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US" sz="2900" b="1" kern="1200" dirty="0"/>
            <a:t>Prevent sequelae of advancing liver disease</a:t>
          </a:r>
          <a:endParaRPr lang="en-US" sz="2900" kern="1200" dirty="0"/>
        </a:p>
      </dsp:txBody>
      <dsp:txXfrm rot="-10800000">
        <a:off x="0" y="1707"/>
        <a:ext cx="9597541" cy="809364"/>
      </dsp:txXfrm>
    </dsp:sp>
    <dsp:sp modelId="{7E945779-41FB-EE46-84A0-7A77FEA366CE}">
      <dsp:nvSpPr>
        <dsp:cNvPr id="0" name=""/>
        <dsp:cNvSpPr/>
      </dsp:nvSpPr>
      <dsp:spPr>
        <a:xfrm>
          <a:off x="338" y="811071"/>
          <a:ext cx="2562743" cy="689458"/>
        </a:xfrm>
        <a:prstGeom prst="rect">
          <a:avLst/>
        </a:prstGeom>
        <a:solidFill>
          <a:schemeClr val="accent4">
            <a:tint val="40000"/>
            <a:alpha val="90000"/>
            <a:hueOff val="0"/>
            <a:satOff val="0"/>
            <a:lumOff val="0"/>
            <a:alphaOff val="0"/>
          </a:schemeClr>
        </a:solidFill>
        <a:ln w="1587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en-US" sz="2000" kern="1200" dirty="0"/>
            <a:t>65% reduction </a:t>
          </a:r>
        </a:p>
        <a:p>
          <a:pPr marL="0" lvl="0" indent="0" algn="ctr" defTabSz="889000">
            <a:lnSpc>
              <a:spcPct val="90000"/>
            </a:lnSpc>
            <a:spcBef>
              <a:spcPct val="0"/>
            </a:spcBef>
            <a:spcAft>
              <a:spcPct val="35000"/>
            </a:spcAft>
            <a:buNone/>
          </a:pPr>
          <a:r>
            <a:rPr lang="en-US" sz="2000" kern="1200" dirty="0"/>
            <a:t>in  mortality</a:t>
          </a:r>
        </a:p>
      </dsp:txBody>
      <dsp:txXfrm>
        <a:off x="338" y="811071"/>
        <a:ext cx="2562743" cy="689458"/>
      </dsp:txXfrm>
    </dsp:sp>
    <dsp:sp modelId="{E69C31A7-6D43-9549-ADDE-BC87BA66043A}">
      <dsp:nvSpPr>
        <dsp:cNvPr id="0" name=""/>
        <dsp:cNvSpPr/>
      </dsp:nvSpPr>
      <dsp:spPr>
        <a:xfrm>
          <a:off x="2563081" y="811071"/>
          <a:ext cx="7034121" cy="689458"/>
        </a:xfrm>
        <a:prstGeom prst="rect">
          <a:avLst/>
        </a:prstGeom>
        <a:solidFill>
          <a:schemeClr val="accent5">
            <a:tint val="40000"/>
            <a:alpha val="90000"/>
            <a:hueOff val="0"/>
            <a:satOff val="0"/>
            <a:lumOff val="0"/>
            <a:alphaOff val="0"/>
          </a:schemeClr>
        </a:solid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l" defTabSz="1066800">
            <a:lnSpc>
              <a:spcPct val="90000"/>
            </a:lnSpc>
            <a:spcBef>
              <a:spcPct val="0"/>
            </a:spcBef>
            <a:spcAft>
              <a:spcPct val="35000"/>
            </a:spcAft>
            <a:buNone/>
          </a:pPr>
          <a:r>
            <a:rPr lang="en-US" sz="2400" b="1" kern="1200" dirty="0"/>
            <a:t>                Treat  Baby Boomers</a:t>
          </a:r>
        </a:p>
      </dsp:txBody>
      <dsp:txXfrm>
        <a:off x="2563081" y="811071"/>
        <a:ext cx="7034121" cy="68945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49CA9A-079D-8D48-8247-8E084B7E70EC}">
      <dsp:nvSpPr>
        <dsp:cNvPr id="0" name=""/>
        <dsp:cNvSpPr/>
      </dsp:nvSpPr>
      <dsp:spPr>
        <a:xfrm>
          <a:off x="377190" y="0"/>
          <a:ext cx="2907506" cy="1744503"/>
        </a:xfrm>
        <a:prstGeom prst="rect">
          <a:avLst/>
        </a:prstGeom>
        <a:gradFill rotWithShape="0">
          <a:gsLst>
            <a:gs pos="0">
              <a:schemeClr val="accent2">
                <a:hueOff val="0"/>
                <a:satOff val="0"/>
                <a:lumOff val="0"/>
                <a:alphaOff val="0"/>
                <a:tint val="65000"/>
                <a:shade val="92000"/>
                <a:satMod val="130000"/>
              </a:schemeClr>
            </a:gs>
            <a:gs pos="45000">
              <a:schemeClr val="accent2">
                <a:hueOff val="0"/>
                <a:satOff val="0"/>
                <a:lumOff val="0"/>
                <a:alphaOff val="0"/>
                <a:tint val="60000"/>
                <a:shade val="99000"/>
                <a:satMod val="120000"/>
              </a:schemeClr>
            </a:gs>
            <a:gs pos="100000">
              <a:schemeClr val="accent2">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0" kern="1200" dirty="0"/>
            <a:t>Lack of awareness of infection in 50 %</a:t>
          </a:r>
        </a:p>
      </dsp:txBody>
      <dsp:txXfrm>
        <a:off x="377190" y="0"/>
        <a:ext cx="2907506" cy="1744503"/>
      </dsp:txXfrm>
    </dsp:sp>
    <dsp:sp modelId="{D419F2FB-0536-0844-A115-A12B822F705E}">
      <dsp:nvSpPr>
        <dsp:cNvPr id="0" name=""/>
        <dsp:cNvSpPr/>
      </dsp:nvSpPr>
      <dsp:spPr>
        <a:xfrm>
          <a:off x="3575446" y="3160"/>
          <a:ext cx="2907506" cy="1744503"/>
        </a:xfrm>
        <a:prstGeom prst="rect">
          <a:avLst/>
        </a:prstGeom>
        <a:gradFill rotWithShape="0">
          <a:gsLst>
            <a:gs pos="0">
              <a:schemeClr val="accent3">
                <a:hueOff val="0"/>
                <a:satOff val="0"/>
                <a:lumOff val="0"/>
                <a:alphaOff val="0"/>
                <a:tint val="65000"/>
                <a:shade val="92000"/>
                <a:satMod val="130000"/>
              </a:schemeClr>
            </a:gs>
            <a:gs pos="45000">
              <a:schemeClr val="accent3">
                <a:hueOff val="0"/>
                <a:satOff val="0"/>
                <a:lumOff val="0"/>
                <a:alphaOff val="0"/>
                <a:tint val="60000"/>
                <a:shade val="99000"/>
                <a:satMod val="120000"/>
              </a:schemeClr>
            </a:gs>
            <a:gs pos="100000">
              <a:schemeClr val="accent3">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0" kern="1200" dirty="0"/>
            <a:t>Lack of point-of-care diagnostics</a:t>
          </a:r>
          <a:br>
            <a:rPr lang="en-US" sz="2200" b="0" kern="1200" dirty="0"/>
          </a:br>
          <a:br>
            <a:rPr lang="en-US" sz="2200" b="0" kern="1200" dirty="0"/>
          </a:br>
          <a:endParaRPr lang="en-US" sz="2200" b="0" kern="1200" dirty="0"/>
        </a:p>
        <a:p>
          <a:pPr marL="0" lvl="0" indent="0" algn="ctr" defTabSz="977900">
            <a:lnSpc>
              <a:spcPct val="90000"/>
            </a:lnSpc>
            <a:spcBef>
              <a:spcPct val="0"/>
            </a:spcBef>
            <a:spcAft>
              <a:spcPct val="35000"/>
            </a:spcAft>
            <a:buNone/>
          </a:pPr>
          <a:r>
            <a:rPr lang="en-US" sz="2200" b="0" kern="1200" dirty="0"/>
            <a:t>Delay in Treatment</a:t>
          </a:r>
        </a:p>
      </dsp:txBody>
      <dsp:txXfrm>
        <a:off x="3575446" y="3160"/>
        <a:ext cx="2907506" cy="1744503"/>
      </dsp:txXfrm>
    </dsp:sp>
    <dsp:sp modelId="{C0E221A5-FEEE-5447-9075-CF0B63ACB2FF}">
      <dsp:nvSpPr>
        <dsp:cNvPr id="0" name=""/>
        <dsp:cNvSpPr/>
      </dsp:nvSpPr>
      <dsp:spPr>
        <a:xfrm>
          <a:off x="6773703" y="3160"/>
          <a:ext cx="2907506" cy="1744503"/>
        </a:xfrm>
        <a:prstGeom prst="rect">
          <a:avLst/>
        </a:prstGeom>
        <a:gradFill rotWithShape="0">
          <a:gsLst>
            <a:gs pos="0">
              <a:schemeClr val="accent4">
                <a:hueOff val="0"/>
                <a:satOff val="0"/>
                <a:lumOff val="0"/>
                <a:alphaOff val="0"/>
                <a:tint val="65000"/>
                <a:shade val="92000"/>
                <a:satMod val="130000"/>
              </a:schemeClr>
            </a:gs>
            <a:gs pos="45000">
              <a:schemeClr val="accent4">
                <a:hueOff val="0"/>
                <a:satOff val="0"/>
                <a:lumOff val="0"/>
                <a:alphaOff val="0"/>
                <a:tint val="60000"/>
                <a:shade val="99000"/>
                <a:satMod val="120000"/>
              </a:schemeClr>
            </a:gs>
            <a:gs pos="100000">
              <a:schemeClr val="accent4">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0" kern="1200" dirty="0"/>
            <a:t>High Cost of DAAs</a:t>
          </a:r>
          <a:br>
            <a:rPr lang="en-US" sz="2200" b="0" kern="1200" dirty="0"/>
          </a:br>
          <a:br>
            <a:rPr lang="en-US" sz="2200" b="0" kern="1200" dirty="0"/>
          </a:br>
          <a:br>
            <a:rPr lang="en-US" sz="2200" b="0" kern="1200" dirty="0"/>
          </a:br>
          <a:r>
            <a:rPr lang="en-US" sz="2200" b="0" kern="1200" dirty="0"/>
            <a:t> Insurance restrictions</a:t>
          </a:r>
        </a:p>
      </dsp:txBody>
      <dsp:txXfrm>
        <a:off x="6773703" y="3160"/>
        <a:ext cx="2907506" cy="1744503"/>
      </dsp:txXfrm>
    </dsp:sp>
    <dsp:sp modelId="{E412D6E8-4988-6A43-BF75-9C541CDA7166}">
      <dsp:nvSpPr>
        <dsp:cNvPr id="0" name=""/>
        <dsp:cNvSpPr/>
      </dsp:nvSpPr>
      <dsp:spPr>
        <a:xfrm>
          <a:off x="1147475" y="2038415"/>
          <a:ext cx="3776298" cy="1744503"/>
        </a:xfrm>
        <a:prstGeom prst="rect">
          <a:avLst/>
        </a:prstGeom>
        <a:gradFill rotWithShape="0">
          <a:gsLst>
            <a:gs pos="0">
              <a:schemeClr val="accent5">
                <a:hueOff val="0"/>
                <a:satOff val="0"/>
                <a:lumOff val="0"/>
                <a:alphaOff val="0"/>
                <a:tint val="65000"/>
                <a:shade val="92000"/>
                <a:satMod val="130000"/>
              </a:schemeClr>
            </a:gs>
            <a:gs pos="45000">
              <a:schemeClr val="accent5">
                <a:hueOff val="0"/>
                <a:satOff val="0"/>
                <a:lumOff val="0"/>
                <a:alphaOff val="0"/>
                <a:tint val="60000"/>
                <a:shade val="99000"/>
                <a:satMod val="120000"/>
              </a:schemeClr>
            </a:gs>
            <a:gs pos="100000">
              <a:schemeClr val="accent5">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0" kern="1200" dirty="0"/>
            <a:t>Treatment not incorporated routinely in primary care</a:t>
          </a:r>
        </a:p>
      </dsp:txBody>
      <dsp:txXfrm>
        <a:off x="1147475" y="2038415"/>
        <a:ext cx="3776298" cy="1744503"/>
      </dsp:txXfrm>
    </dsp:sp>
    <dsp:sp modelId="{4914D039-8969-7B40-B55B-BA7892A3BE87}">
      <dsp:nvSpPr>
        <dsp:cNvPr id="0" name=""/>
        <dsp:cNvSpPr/>
      </dsp:nvSpPr>
      <dsp:spPr>
        <a:xfrm>
          <a:off x="5214524" y="2038415"/>
          <a:ext cx="3696399" cy="1744503"/>
        </a:xfrm>
        <a:prstGeom prst="rect">
          <a:avLst/>
        </a:prstGeom>
        <a:gradFill rotWithShape="0">
          <a:gsLst>
            <a:gs pos="0">
              <a:schemeClr val="accent6">
                <a:hueOff val="0"/>
                <a:satOff val="0"/>
                <a:lumOff val="0"/>
                <a:alphaOff val="0"/>
                <a:tint val="65000"/>
                <a:shade val="92000"/>
                <a:satMod val="130000"/>
              </a:schemeClr>
            </a:gs>
            <a:gs pos="45000">
              <a:schemeClr val="accent6">
                <a:hueOff val="0"/>
                <a:satOff val="0"/>
                <a:lumOff val="0"/>
                <a:alphaOff val="0"/>
                <a:tint val="60000"/>
                <a:shade val="99000"/>
                <a:satMod val="120000"/>
              </a:schemeClr>
            </a:gs>
            <a:gs pos="100000">
              <a:schemeClr val="accent6">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0" kern="1200" dirty="0"/>
            <a:t>Marginalized populations not properly served </a:t>
          </a:r>
          <a:r>
            <a:rPr lang="en-US" sz="1400" b="0" kern="1200" dirty="0"/>
            <a:t>(People who are incarcerated, homeless or inject drugs)</a:t>
          </a:r>
          <a:br>
            <a:rPr lang="en-US" sz="1400" b="0" kern="1200" dirty="0"/>
          </a:br>
          <a:br>
            <a:rPr lang="en-US" sz="1400" b="0" kern="1200" dirty="0"/>
          </a:br>
          <a:br>
            <a:rPr lang="en-US" sz="1400" b="0" kern="1200" dirty="0"/>
          </a:br>
          <a:r>
            <a:rPr lang="en-US" sz="2000" b="0" kern="1200" dirty="0"/>
            <a:t>Increased Transmission</a:t>
          </a:r>
          <a:br>
            <a:rPr lang="en-US" sz="1700" b="0" kern="1200" dirty="0"/>
          </a:br>
          <a:endParaRPr lang="en-US" sz="1700" b="0" kern="1200" dirty="0"/>
        </a:p>
      </dsp:txBody>
      <dsp:txXfrm>
        <a:off x="5214524" y="2038415"/>
        <a:ext cx="3696399" cy="174450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8D2F8F-6EAA-844E-B023-40DB1BF4AA50}">
      <dsp:nvSpPr>
        <dsp:cNvPr id="0" name=""/>
        <dsp:cNvSpPr/>
      </dsp:nvSpPr>
      <dsp:spPr>
        <a:xfrm rot="5400000">
          <a:off x="4118036" y="-1719509"/>
          <a:ext cx="556317" cy="4137595"/>
        </a:xfrm>
        <a:prstGeom prst="round2SameRect">
          <a:avLst/>
        </a:prstGeom>
        <a:solidFill>
          <a:schemeClr val="accent6">
            <a:alpha val="90000"/>
            <a:tint val="40000"/>
            <a:hueOff val="0"/>
            <a:satOff val="0"/>
            <a:lumOff val="0"/>
            <a:alphaOff val="0"/>
          </a:schemeClr>
        </a:solidFill>
        <a:ln w="15875"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Government, universities, pharma</a:t>
          </a:r>
        </a:p>
      </dsp:txBody>
      <dsp:txXfrm rot="-5400000">
        <a:off x="2327398" y="98286"/>
        <a:ext cx="4110438" cy="502003"/>
      </dsp:txXfrm>
    </dsp:sp>
    <dsp:sp modelId="{A51DD174-3450-314B-9B6B-810701D1874E}">
      <dsp:nvSpPr>
        <dsp:cNvPr id="0" name=""/>
        <dsp:cNvSpPr/>
      </dsp:nvSpPr>
      <dsp:spPr>
        <a:xfrm>
          <a:off x="0" y="1590"/>
          <a:ext cx="2327397" cy="695396"/>
        </a:xfrm>
        <a:prstGeom prst="round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i="0" kern="1200" dirty="0"/>
            <a:t>Leadership and Partners</a:t>
          </a:r>
          <a:endParaRPr lang="en-US" sz="2000" kern="1200" dirty="0"/>
        </a:p>
      </dsp:txBody>
      <dsp:txXfrm>
        <a:off x="33946" y="35536"/>
        <a:ext cx="2259505" cy="627504"/>
      </dsp:txXfrm>
    </dsp:sp>
    <dsp:sp modelId="{18F1B8C7-D847-4B4B-B7C1-06FEDE35C5EF}">
      <dsp:nvSpPr>
        <dsp:cNvPr id="0" name=""/>
        <dsp:cNvSpPr/>
      </dsp:nvSpPr>
      <dsp:spPr>
        <a:xfrm rot="5400000">
          <a:off x="4118036" y="-989342"/>
          <a:ext cx="556317" cy="4137595"/>
        </a:xfrm>
        <a:prstGeom prst="round2SameRect">
          <a:avLst/>
        </a:prstGeom>
        <a:solidFill>
          <a:schemeClr val="accent6">
            <a:alpha val="90000"/>
            <a:tint val="40000"/>
            <a:hueOff val="0"/>
            <a:satOff val="0"/>
            <a:lumOff val="0"/>
            <a:alphaOff val="0"/>
          </a:schemeClr>
        </a:solidFill>
        <a:ln w="15875"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b="0" i="0" kern="1200" dirty="0"/>
            <a:t>Universal Screening</a:t>
          </a:r>
          <a:endParaRPr lang="en-US" sz="1600" b="0" kern="1200" dirty="0"/>
        </a:p>
      </dsp:txBody>
      <dsp:txXfrm rot="-5400000">
        <a:off x="2327398" y="828453"/>
        <a:ext cx="4110438" cy="502003"/>
      </dsp:txXfrm>
    </dsp:sp>
    <dsp:sp modelId="{54D3F0E5-EB29-A343-8638-58AA7965B80C}">
      <dsp:nvSpPr>
        <dsp:cNvPr id="0" name=""/>
        <dsp:cNvSpPr/>
      </dsp:nvSpPr>
      <dsp:spPr>
        <a:xfrm>
          <a:off x="0" y="731756"/>
          <a:ext cx="2327397" cy="695396"/>
        </a:xfrm>
        <a:prstGeom prst="round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i="0" kern="1200"/>
            <a:t>Screening and Diagnosis:</a:t>
          </a:r>
          <a:endParaRPr lang="en-US" sz="2000" kern="1200"/>
        </a:p>
      </dsp:txBody>
      <dsp:txXfrm>
        <a:off x="33946" y="765702"/>
        <a:ext cx="2259505" cy="627504"/>
      </dsp:txXfrm>
    </dsp:sp>
    <dsp:sp modelId="{E5007FFC-255B-AD4A-9D34-A1992875CB91}">
      <dsp:nvSpPr>
        <dsp:cNvPr id="0" name=""/>
        <dsp:cNvSpPr/>
      </dsp:nvSpPr>
      <dsp:spPr>
        <a:xfrm rot="5400000">
          <a:off x="4118036" y="-259176"/>
          <a:ext cx="556317" cy="4137595"/>
        </a:xfrm>
        <a:prstGeom prst="round2SameRect">
          <a:avLst/>
        </a:prstGeom>
        <a:solidFill>
          <a:schemeClr val="accent6">
            <a:alpha val="90000"/>
            <a:tint val="40000"/>
            <a:hueOff val="0"/>
            <a:satOff val="0"/>
            <a:lumOff val="0"/>
            <a:alphaOff val="0"/>
          </a:schemeClr>
        </a:solidFill>
        <a:ln w="15875"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b="0" i="0" kern="1200" dirty="0"/>
            <a:t>Training primary care </a:t>
          </a:r>
          <a:r>
            <a:rPr lang="en-US" sz="1600" b="0" i="0" kern="1200"/>
            <a:t>providers   </a:t>
          </a:r>
          <a:r>
            <a:rPr lang="en-US" sz="1600" b="0" i="0" kern="1200" dirty="0"/>
            <a:t>through Project ECHO</a:t>
          </a:r>
          <a:endParaRPr lang="en-US" sz="1600" b="0" kern="1200" dirty="0"/>
        </a:p>
      </dsp:txBody>
      <dsp:txXfrm rot="-5400000">
        <a:off x="2327398" y="1558619"/>
        <a:ext cx="4110438" cy="502003"/>
      </dsp:txXfrm>
    </dsp:sp>
    <dsp:sp modelId="{B7448334-F017-204F-B0B9-735ABDE65A84}">
      <dsp:nvSpPr>
        <dsp:cNvPr id="0" name=""/>
        <dsp:cNvSpPr/>
      </dsp:nvSpPr>
      <dsp:spPr>
        <a:xfrm>
          <a:off x="0" y="1461922"/>
          <a:ext cx="2327397" cy="695396"/>
        </a:xfrm>
        <a:prstGeom prst="round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i="0" kern="1200" dirty="0"/>
            <a:t> Expanding HCV Workforce</a:t>
          </a:r>
          <a:endParaRPr lang="en-US" sz="2000" kern="1200" dirty="0"/>
        </a:p>
      </dsp:txBody>
      <dsp:txXfrm>
        <a:off x="33946" y="1495868"/>
        <a:ext cx="2259505" cy="627504"/>
      </dsp:txXfrm>
    </dsp:sp>
    <dsp:sp modelId="{F5718449-5F8B-3049-9940-AC2AC95327FF}">
      <dsp:nvSpPr>
        <dsp:cNvPr id="0" name=""/>
        <dsp:cNvSpPr/>
      </dsp:nvSpPr>
      <dsp:spPr>
        <a:xfrm rot="5400000">
          <a:off x="4118036" y="470989"/>
          <a:ext cx="556317" cy="4137595"/>
        </a:xfrm>
        <a:prstGeom prst="round2SameRect">
          <a:avLst/>
        </a:prstGeom>
        <a:solidFill>
          <a:schemeClr val="accent6">
            <a:alpha val="90000"/>
            <a:tint val="40000"/>
            <a:hueOff val="0"/>
            <a:satOff val="0"/>
            <a:lumOff val="0"/>
            <a:alphaOff val="0"/>
          </a:schemeClr>
        </a:solidFill>
        <a:ln w="15875"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b="0" i="0" kern="1200" dirty="0"/>
            <a:t>Dedicated case managers</a:t>
          </a:r>
          <a:endParaRPr lang="en-US" sz="1600" b="0" kern="1200" dirty="0"/>
        </a:p>
      </dsp:txBody>
      <dsp:txXfrm rot="-5400000">
        <a:off x="2327398" y="2288785"/>
        <a:ext cx="4110438" cy="502003"/>
      </dsp:txXfrm>
    </dsp:sp>
    <dsp:sp modelId="{54BD263E-D4A5-5C4B-B03C-4D26D78B8BCA}">
      <dsp:nvSpPr>
        <dsp:cNvPr id="0" name=""/>
        <dsp:cNvSpPr/>
      </dsp:nvSpPr>
      <dsp:spPr>
        <a:xfrm>
          <a:off x="0" y="2192088"/>
          <a:ext cx="2327397" cy="695396"/>
        </a:xfrm>
        <a:prstGeom prst="round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i="0" kern="1200"/>
            <a:t>Treatment Access</a:t>
          </a:r>
          <a:endParaRPr lang="en-US" sz="2000" kern="1200"/>
        </a:p>
      </dsp:txBody>
      <dsp:txXfrm>
        <a:off x="33946" y="2226034"/>
        <a:ext cx="2259505" cy="627504"/>
      </dsp:txXfrm>
    </dsp:sp>
    <dsp:sp modelId="{57A76F0A-F39B-474B-9C04-C06E07EA1BA5}">
      <dsp:nvSpPr>
        <dsp:cNvPr id="0" name=""/>
        <dsp:cNvSpPr/>
      </dsp:nvSpPr>
      <dsp:spPr>
        <a:xfrm rot="5400000">
          <a:off x="4118036" y="1201155"/>
          <a:ext cx="556317" cy="4137595"/>
        </a:xfrm>
        <a:prstGeom prst="round2SameRect">
          <a:avLst/>
        </a:prstGeom>
        <a:solidFill>
          <a:schemeClr val="accent6">
            <a:alpha val="90000"/>
            <a:tint val="40000"/>
            <a:hueOff val="0"/>
            <a:satOff val="0"/>
            <a:lumOff val="0"/>
            <a:alphaOff val="0"/>
          </a:schemeClr>
        </a:solidFill>
        <a:ln w="15875"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b="0" i="0" kern="1200" dirty="0"/>
            <a:t>SSP, MAT, treatment as prevention</a:t>
          </a:r>
          <a:endParaRPr lang="en-US" sz="1600" b="0" kern="1200" dirty="0"/>
        </a:p>
      </dsp:txBody>
      <dsp:txXfrm rot="-5400000">
        <a:off x="2327398" y="3018951"/>
        <a:ext cx="4110438" cy="502003"/>
      </dsp:txXfrm>
    </dsp:sp>
    <dsp:sp modelId="{029500C8-AF29-9642-8888-49E64DBE9E8E}">
      <dsp:nvSpPr>
        <dsp:cNvPr id="0" name=""/>
        <dsp:cNvSpPr/>
      </dsp:nvSpPr>
      <dsp:spPr>
        <a:xfrm>
          <a:off x="0" y="2922255"/>
          <a:ext cx="2327397" cy="695396"/>
        </a:xfrm>
        <a:prstGeom prst="round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i="0" kern="1200"/>
            <a:t>Prevention Programs</a:t>
          </a:r>
          <a:endParaRPr lang="en-US" sz="2000" kern="1200"/>
        </a:p>
      </dsp:txBody>
      <dsp:txXfrm>
        <a:off x="33946" y="2956201"/>
        <a:ext cx="2259505" cy="62750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B0B134-DCE4-4F7C-AA64-73FFCD461655}">
      <dsp:nvSpPr>
        <dsp:cNvPr id="0" name=""/>
        <dsp:cNvSpPr/>
      </dsp:nvSpPr>
      <dsp:spPr>
        <a:xfrm>
          <a:off x="0" y="5520"/>
          <a:ext cx="10515600" cy="723382"/>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0CB48C-CFC2-49E3-80CE-1A242070FE61}">
      <dsp:nvSpPr>
        <dsp:cNvPr id="0" name=""/>
        <dsp:cNvSpPr/>
      </dsp:nvSpPr>
      <dsp:spPr>
        <a:xfrm>
          <a:off x="218823" y="168281"/>
          <a:ext cx="397860" cy="39786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ADDC38-3D16-4036-A836-46D677B6006D}">
      <dsp:nvSpPr>
        <dsp:cNvPr id="0" name=""/>
        <dsp:cNvSpPr/>
      </dsp:nvSpPr>
      <dsp:spPr>
        <a:xfrm>
          <a:off x="835507" y="5520"/>
          <a:ext cx="4732020" cy="723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58" tIns="76558" rIns="76558" bIns="76558" numCol="1" spcCol="1270" anchor="ctr" anchorCtr="0">
          <a:noAutofit/>
        </a:bodyPr>
        <a:lstStyle/>
        <a:p>
          <a:pPr marL="0" lvl="0" indent="0" algn="l" defTabSz="844550">
            <a:lnSpc>
              <a:spcPct val="100000"/>
            </a:lnSpc>
            <a:spcBef>
              <a:spcPct val="0"/>
            </a:spcBef>
            <a:spcAft>
              <a:spcPct val="35000"/>
            </a:spcAft>
            <a:buNone/>
          </a:pPr>
          <a:r>
            <a:rPr lang="en-US" sz="1900" b="1" kern="1200" dirty="0"/>
            <a:t>Age targeted screening</a:t>
          </a:r>
        </a:p>
      </dsp:txBody>
      <dsp:txXfrm>
        <a:off x="835507" y="5520"/>
        <a:ext cx="4732020" cy="723382"/>
      </dsp:txXfrm>
    </dsp:sp>
    <dsp:sp modelId="{021D901D-1512-474D-B35F-12D9BD84CE79}">
      <dsp:nvSpPr>
        <dsp:cNvPr id="0" name=""/>
        <dsp:cNvSpPr/>
      </dsp:nvSpPr>
      <dsp:spPr>
        <a:xfrm>
          <a:off x="5567527" y="5520"/>
          <a:ext cx="4947256" cy="723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58" tIns="76558" rIns="76558" bIns="76558" numCol="1" spcCol="1270" anchor="ctr" anchorCtr="0">
          <a:noAutofit/>
        </a:bodyPr>
        <a:lstStyle/>
        <a:p>
          <a:pPr marL="0" lvl="0" indent="0" algn="l" defTabSz="800100">
            <a:lnSpc>
              <a:spcPct val="100000"/>
            </a:lnSpc>
            <a:spcBef>
              <a:spcPct val="0"/>
            </a:spcBef>
            <a:spcAft>
              <a:spcPct val="35000"/>
            </a:spcAft>
            <a:buNone/>
          </a:pPr>
          <a:r>
            <a:rPr lang="en-US" sz="1800" kern="1200" dirty="0"/>
            <a:t>2012-2015:  Baby boomer screening</a:t>
          </a:r>
        </a:p>
        <a:p>
          <a:pPr marL="0" lvl="0" indent="0" algn="l" defTabSz="800100">
            <a:lnSpc>
              <a:spcPct val="100000"/>
            </a:lnSpc>
            <a:spcBef>
              <a:spcPct val="0"/>
            </a:spcBef>
            <a:spcAft>
              <a:spcPct val="35000"/>
            </a:spcAft>
            <a:buNone/>
          </a:pPr>
          <a:r>
            <a:rPr lang="en-US" sz="1800" kern="1200" dirty="0"/>
            <a:t>2015-2024:  </a:t>
          </a:r>
          <a:r>
            <a:rPr lang="en-US" sz="1800" b="1" kern="1200" dirty="0"/>
            <a:t>Universal screening </a:t>
          </a:r>
        </a:p>
      </dsp:txBody>
      <dsp:txXfrm>
        <a:off x="5567527" y="5520"/>
        <a:ext cx="4947256" cy="723382"/>
      </dsp:txXfrm>
    </dsp:sp>
    <dsp:sp modelId="{969D7DA3-5167-41A7-935A-0A7CBD282722}">
      <dsp:nvSpPr>
        <dsp:cNvPr id="0" name=""/>
        <dsp:cNvSpPr/>
      </dsp:nvSpPr>
      <dsp:spPr>
        <a:xfrm>
          <a:off x="0" y="909749"/>
          <a:ext cx="10515600" cy="723382"/>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1F8EC9-D80E-4F13-9848-C9100930CEB9}">
      <dsp:nvSpPr>
        <dsp:cNvPr id="0" name=""/>
        <dsp:cNvSpPr/>
      </dsp:nvSpPr>
      <dsp:spPr>
        <a:xfrm>
          <a:off x="218823" y="1072510"/>
          <a:ext cx="397860" cy="39786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A0138D-6736-4D6A-BFAA-0317DB6A1B67}">
      <dsp:nvSpPr>
        <dsp:cNvPr id="0" name=""/>
        <dsp:cNvSpPr/>
      </dsp:nvSpPr>
      <dsp:spPr>
        <a:xfrm>
          <a:off x="835507" y="909749"/>
          <a:ext cx="4732020" cy="723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58" tIns="76558" rIns="76558" bIns="76558" numCol="1" spcCol="1270" anchor="ctr" anchorCtr="0">
          <a:noAutofit/>
        </a:bodyPr>
        <a:lstStyle/>
        <a:p>
          <a:pPr marL="0" lvl="0" indent="0" algn="l" defTabSz="844550">
            <a:lnSpc>
              <a:spcPct val="100000"/>
            </a:lnSpc>
            <a:spcBef>
              <a:spcPct val="0"/>
            </a:spcBef>
            <a:spcAft>
              <a:spcPct val="35000"/>
            </a:spcAft>
            <a:buNone/>
          </a:pPr>
          <a:r>
            <a:rPr lang="en-US" sz="1900" b="1" kern="1200" dirty="0"/>
            <a:t>Electronic Health Reminders</a:t>
          </a:r>
        </a:p>
      </dsp:txBody>
      <dsp:txXfrm>
        <a:off x="835507" y="909749"/>
        <a:ext cx="4732020" cy="723382"/>
      </dsp:txXfrm>
    </dsp:sp>
    <dsp:sp modelId="{FC094B35-2874-5443-BA2C-6B160C8C0016}">
      <dsp:nvSpPr>
        <dsp:cNvPr id="0" name=""/>
        <dsp:cNvSpPr/>
      </dsp:nvSpPr>
      <dsp:spPr>
        <a:xfrm>
          <a:off x="5567527" y="909749"/>
          <a:ext cx="4947256" cy="723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58" tIns="76558" rIns="76558" bIns="76558" numCol="1" spcCol="1270" anchor="ctr" anchorCtr="0">
          <a:noAutofit/>
        </a:bodyPr>
        <a:lstStyle/>
        <a:p>
          <a:pPr marL="0" lvl="0" indent="0" algn="l" defTabSz="800100">
            <a:lnSpc>
              <a:spcPct val="100000"/>
            </a:lnSpc>
            <a:spcBef>
              <a:spcPct val="0"/>
            </a:spcBef>
            <a:spcAft>
              <a:spcPct val="35000"/>
            </a:spcAft>
            <a:buNone/>
          </a:pPr>
          <a:r>
            <a:rPr lang="en-US" sz="1800" b="1" kern="1200" dirty="0"/>
            <a:t>Addressed by nurses</a:t>
          </a:r>
        </a:p>
      </dsp:txBody>
      <dsp:txXfrm>
        <a:off x="5567527" y="909749"/>
        <a:ext cx="4947256" cy="723382"/>
      </dsp:txXfrm>
    </dsp:sp>
    <dsp:sp modelId="{0E567961-129C-4610-AEA4-BD3F1956D91B}">
      <dsp:nvSpPr>
        <dsp:cNvPr id="0" name=""/>
        <dsp:cNvSpPr/>
      </dsp:nvSpPr>
      <dsp:spPr>
        <a:xfrm>
          <a:off x="0" y="1813977"/>
          <a:ext cx="10515600" cy="723382"/>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DB4913-567A-4BE5-92CD-20DF2E17FAAB}">
      <dsp:nvSpPr>
        <dsp:cNvPr id="0" name=""/>
        <dsp:cNvSpPr/>
      </dsp:nvSpPr>
      <dsp:spPr>
        <a:xfrm>
          <a:off x="218823" y="1976738"/>
          <a:ext cx="397860" cy="39786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9376D1-4D19-42C5-8A32-183E4364285D}">
      <dsp:nvSpPr>
        <dsp:cNvPr id="0" name=""/>
        <dsp:cNvSpPr/>
      </dsp:nvSpPr>
      <dsp:spPr>
        <a:xfrm>
          <a:off x="835507" y="1813977"/>
          <a:ext cx="4732020" cy="723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58" tIns="76558" rIns="76558" bIns="76558" numCol="1" spcCol="1270" anchor="ctr" anchorCtr="0">
          <a:noAutofit/>
        </a:bodyPr>
        <a:lstStyle/>
        <a:p>
          <a:pPr marL="0" lvl="0" indent="0" algn="l" defTabSz="844550">
            <a:lnSpc>
              <a:spcPct val="100000"/>
            </a:lnSpc>
            <a:spcBef>
              <a:spcPct val="0"/>
            </a:spcBef>
            <a:spcAft>
              <a:spcPct val="35000"/>
            </a:spcAft>
            <a:buNone/>
          </a:pPr>
          <a:r>
            <a:rPr lang="en-US" sz="1900" b="1" kern="1200" dirty="0"/>
            <a:t>HCV Ab reflex to RNA</a:t>
          </a:r>
        </a:p>
      </dsp:txBody>
      <dsp:txXfrm>
        <a:off x="835507" y="1813977"/>
        <a:ext cx="4732020" cy="723382"/>
      </dsp:txXfrm>
    </dsp:sp>
    <dsp:sp modelId="{955F033C-466F-6E46-8F1C-E4CCB9A27EEC}">
      <dsp:nvSpPr>
        <dsp:cNvPr id="0" name=""/>
        <dsp:cNvSpPr/>
      </dsp:nvSpPr>
      <dsp:spPr>
        <a:xfrm>
          <a:off x="5567527" y="1813977"/>
          <a:ext cx="4947256" cy="723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58" tIns="76558" rIns="76558" bIns="76558" numCol="1" spcCol="1270" anchor="ctr" anchorCtr="0">
          <a:noAutofit/>
        </a:bodyPr>
        <a:lstStyle/>
        <a:p>
          <a:pPr marL="0" lvl="0" indent="0" algn="l" defTabSz="800100">
            <a:lnSpc>
              <a:spcPct val="100000"/>
            </a:lnSpc>
            <a:spcBef>
              <a:spcPct val="0"/>
            </a:spcBef>
            <a:spcAft>
              <a:spcPct val="35000"/>
            </a:spcAft>
            <a:buNone/>
          </a:pPr>
          <a:r>
            <a:rPr lang="en-US" sz="1800" kern="1200" dirty="0"/>
            <a:t>Health system wide</a:t>
          </a:r>
        </a:p>
      </dsp:txBody>
      <dsp:txXfrm>
        <a:off x="5567527" y="1813977"/>
        <a:ext cx="4947256" cy="723382"/>
      </dsp:txXfrm>
    </dsp:sp>
    <dsp:sp modelId="{8C64C358-E5A7-4E75-8C2B-E07D9EC0BF53}">
      <dsp:nvSpPr>
        <dsp:cNvPr id="0" name=""/>
        <dsp:cNvSpPr/>
      </dsp:nvSpPr>
      <dsp:spPr>
        <a:xfrm>
          <a:off x="0" y="2718206"/>
          <a:ext cx="10515600" cy="723382"/>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8BCAEC-94A6-4AF5-8D93-0D73A884188A}">
      <dsp:nvSpPr>
        <dsp:cNvPr id="0" name=""/>
        <dsp:cNvSpPr/>
      </dsp:nvSpPr>
      <dsp:spPr>
        <a:xfrm>
          <a:off x="218823" y="2880967"/>
          <a:ext cx="397860" cy="39786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EFF100-F2E2-4B26-B50E-9190BFC03405}">
      <dsp:nvSpPr>
        <dsp:cNvPr id="0" name=""/>
        <dsp:cNvSpPr/>
      </dsp:nvSpPr>
      <dsp:spPr>
        <a:xfrm>
          <a:off x="835507" y="2718206"/>
          <a:ext cx="4732020" cy="723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58" tIns="76558" rIns="76558" bIns="76558" numCol="1" spcCol="1270" anchor="ctr" anchorCtr="0">
          <a:noAutofit/>
        </a:bodyPr>
        <a:lstStyle/>
        <a:p>
          <a:pPr marL="0" lvl="0" indent="0" algn="l" defTabSz="844550">
            <a:lnSpc>
              <a:spcPct val="100000"/>
            </a:lnSpc>
            <a:spcBef>
              <a:spcPct val="0"/>
            </a:spcBef>
            <a:spcAft>
              <a:spcPct val="35000"/>
            </a:spcAft>
            <a:buNone/>
          </a:pPr>
          <a:r>
            <a:rPr lang="en-US" sz="1900" b="1" kern="1200" dirty="0"/>
            <a:t>Lab triggered Screening</a:t>
          </a:r>
        </a:p>
      </dsp:txBody>
      <dsp:txXfrm>
        <a:off x="835507" y="2718206"/>
        <a:ext cx="4732020" cy="723382"/>
      </dsp:txXfrm>
    </dsp:sp>
    <dsp:sp modelId="{E10DF793-FBEB-F94D-BACE-BC05EA8CA1F2}">
      <dsp:nvSpPr>
        <dsp:cNvPr id="0" name=""/>
        <dsp:cNvSpPr/>
      </dsp:nvSpPr>
      <dsp:spPr>
        <a:xfrm>
          <a:off x="5567527" y="2718206"/>
          <a:ext cx="4947256" cy="723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58" tIns="76558" rIns="76558" bIns="76558" numCol="1" spcCol="1270" anchor="ctr" anchorCtr="0">
          <a:noAutofit/>
        </a:bodyPr>
        <a:lstStyle/>
        <a:p>
          <a:pPr marL="0" lvl="0" indent="0" algn="l" defTabSz="800100">
            <a:lnSpc>
              <a:spcPct val="100000"/>
            </a:lnSpc>
            <a:spcBef>
              <a:spcPct val="0"/>
            </a:spcBef>
            <a:spcAft>
              <a:spcPct val="35000"/>
            </a:spcAft>
            <a:buNone/>
          </a:pPr>
          <a:r>
            <a:rPr lang="en-US" sz="1800" kern="1200" dirty="0"/>
            <a:t>ED and UC</a:t>
          </a:r>
        </a:p>
      </dsp:txBody>
      <dsp:txXfrm>
        <a:off x="5567527" y="2718206"/>
        <a:ext cx="4947256" cy="723382"/>
      </dsp:txXfrm>
    </dsp:sp>
    <dsp:sp modelId="{632AFF55-BDCA-4D63-9776-482F034A2E4B}">
      <dsp:nvSpPr>
        <dsp:cNvPr id="0" name=""/>
        <dsp:cNvSpPr/>
      </dsp:nvSpPr>
      <dsp:spPr>
        <a:xfrm>
          <a:off x="0" y="3622434"/>
          <a:ext cx="10515600" cy="723382"/>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6EA078-ABCE-4430-9E44-656ADC1822D6}">
      <dsp:nvSpPr>
        <dsp:cNvPr id="0" name=""/>
        <dsp:cNvSpPr/>
      </dsp:nvSpPr>
      <dsp:spPr>
        <a:xfrm>
          <a:off x="218823" y="3785195"/>
          <a:ext cx="397860" cy="39786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A8FF056-B8F0-4092-BD34-F61F8DFCF631}">
      <dsp:nvSpPr>
        <dsp:cNvPr id="0" name=""/>
        <dsp:cNvSpPr/>
      </dsp:nvSpPr>
      <dsp:spPr>
        <a:xfrm>
          <a:off x="835507" y="3622434"/>
          <a:ext cx="4732020" cy="723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58" tIns="76558" rIns="76558" bIns="76558" numCol="1" spcCol="1270" anchor="ctr" anchorCtr="0">
          <a:noAutofit/>
        </a:bodyPr>
        <a:lstStyle/>
        <a:p>
          <a:pPr marL="0" lvl="0" indent="0" algn="l" defTabSz="844550">
            <a:lnSpc>
              <a:spcPct val="100000"/>
            </a:lnSpc>
            <a:spcBef>
              <a:spcPct val="0"/>
            </a:spcBef>
            <a:spcAft>
              <a:spcPct val="35000"/>
            </a:spcAft>
            <a:buNone/>
          </a:pPr>
          <a:r>
            <a:rPr lang="en-US" sz="1900" b="1" kern="1200" dirty="0"/>
            <a:t>Point of care antibody testing</a:t>
          </a:r>
        </a:p>
      </dsp:txBody>
      <dsp:txXfrm>
        <a:off x="835507" y="3622434"/>
        <a:ext cx="4732020" cy="723382"/>
      </dsp:txXfrm>
    </dsp:sp>
    <dsp:sp modelId="{92DA49E2-E1EA-F543-87DB-26406455E9CC}">
      <dsp:nvSpPr>
        <dsp:cNvPr id="0" name=""/>
        <dsp:cNvSpPr/>
      </dsp:nvSpPr>
      <dsp:spPr>
        <a:xfrm>
          <a:off x="5567527" y="3622434"/>
          <a:ext cx="4947256" cy="723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558" tIns="76558" rIns="76558" bIns="76558" numCol="1" spcCol="1270" anchor="ctr" anchorCtr="0">
          <a:noAutofit/>
        </a:bodyPr>
        <a:lstStyle/>
        <a:p>
          <a:pPr marL="0" lvl="0" indent="0" algn="l" defTabSz="800100">
            <a:lnSpc>
              <a:spcPct val="100000"/>
            </a:lnSpc>
            <a:spcBef>
              <a:spcPct val="0"/>
            </a:spcBef>
            <a:spcAft>
              <a:spcPct val="35000"/>
            </a:spcAft>
            <a:buNone/>
          </a:pPr>
          <a:r>
            <a:rPr lang="en-US" sz="1800" kern="1200" dirty="0"/>
            <a:t>ED, Dental Clinics, SSP, homeless shelter, </a:t>
          </a:r>
        </a:p>
        <a:p>
          <a:pPr marL="0" lvl="0" indent="0" algn="l" defTabSz="800100">
            <a:lnSpc>
              <a:spcPct val="100000"/>
            </a:lnSpc>
            <a:spcBef>
              <a:spcPct val="0"/>
            </a:spcBef>
            <a:spcAft>
              <a:spcPct val="35000"/>
            </a:spcAft>
            <a:buNone/>
          </a:pPr>
          <a:r>
            <a:rPr lang="en-US" sz="1800" kern="1200" dirty="0"/>
            <a:t>substance use recovery programs</a:t>
          </a:r>
        </a:p>
      </dsp:txBody>
      <dsp:txXfrm>
        <a:off x="5567527" y="3622434"/>
        <a:ext cx="4947256" cy="72338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BE52D2-F9F0-4A6A-B0E6-44851D8BB9A2}">
      <dsp:nvSpPr>
        <dsp:cNvPr id="0" name=""/>
        <dsp:cNvSpPr/>
      </dsp:nvSpPr>
      <dsp:spPr>
        <a:xfrm>
          <a:off x="0" y="171811"/>
          <a:ext cx="4994347" cy="2247646"/>
        </a:xfrm>
        <a:prstGeom prst="rect">
          <a:avLst/>
        </a:prstGeom>
        <a:solidFill>
          <a:schemeClr val="accent1"/>
        </a:solidFill>
        <a:ln w="1587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28016" tIns="128016" rIns="128016" bIns="128016" numCol="1" spcCol="1270" anchor="t" anchorCtr="0">
          <a:noAutofit/>
        </a:bodyPr>
        <a:lstStyle/>
        <a:p>
          <a:pPr marL="0" lvl="0" indent="0" algn="l" defTabSz="800100">
            <a:lnSpc>
              <a:spcPct val="90000"/>
            </a:lnSpc>
            <a:spcBef>
              <a:spcPct val="0"/>
            </a:spcBef>
            <a:spcAft>
              <a:spcPct val="35000"/>
            </a:spcAft>
            <a:buNone/>
          </a:pPr>
          <a:r>
            <a:rPr lang="en-US" sz="1800" b="1" kern="1200" dirty="0">
              <a:solidFill>
                <a:schemeClr val="bg1"/>
              </a:solidFill>
            </a:rPr>
            <a:t>Non-Adherence Risk Assessment</a:t>
          </a:r>
        </a:p>
        <a:p>
          <a:pPr marL="171450" lvl="1" indent="-171450" algn="l" defTabSz="800100">
            <a:lnSpc>
              <a:spcPct val="90000"/>
            </a:lnSpc>
            <a:spcBef>
              <a:spcPct val="0"/>
            </a:spcBef>
            <a:spcAft>
              <a:spcPct val="15000"/>
            </a:spcAft>
            <a:buChar char="•"/>
          </a:pPr>
          <a:r>
            <a:rPr lang="en-US" sz="1800" b="1" kern="1200" dirty="0">
              <a:solidFill>
                <a:schemeClr val="bg1"/>
              </a:solidFill>
            </a:rPr>
            <a:t>Nurse</a:t>
          </a:r>
        </a:p>
        <a:p>
          <a:pPr marL="171450" lvl="1" indent="-171450" algn="l" defTabSz="800100">
            <a:lnSpc>
              <a:spcPct val="90000"/>
            </a:lnSpc>
            <a:spcBef>
              <a:spcPct val="0"/>
            </a:spcBef>
            <a:spcAft>
              <a:spcPct val="15000"/>
            </a:spcAft>
            <a:buChar char="•"/>
          </a:pPr>
          <a:r>
            <a:rPr lang="en-US" sz="1800" b="1" kern="1200" dirty="0">
              <a:solidFill>
                <a:schemeClr val="bg1"/>
              </a:solidFill>
            </a:rPr>
            <a:t>Behavioral health counselor </a:t>
          </a:r>
          <a:endParaRPr lang="en-US" sz="1800" b="0" kern="1200" dirty="0">
            <a:solidFill>
              <a:srgbClr val="FFFF00"/>
            </a:solidFill>
          </a:endParaRPr>
        </a:p>
        <a:p>
          <a:pPr marL="171450" lvl="1" indent="-171450" algn="l" defTabSz="800100">
            <a:lnSpc>
              <a:spcPct val="90000"/>
            </a:lnSpc>
            <a:spcBef>
              <a:spcPct val="0"/>
            </a:spcBef>
            <a:spcAft>
              <a:spcPct val="15000"/>
            </a:spcAft>
            <a:buChar char="•"/>
          </a:pPr>
          <a:r>
            <a:rPr lang="en-US" sz="1800" b="1" kern="1200" dirty="0">
              <a:solidFill>
                <a:schemeClr val="bg1"/>
              </a:solidFill>
            </a:rPr>
            <a:t>HCV provider </a:t>
          </a:r>
          <a:r>
            <a:rPr lang="en-US" sz="1600" b="1" kern="1200" dirty="0">
              <a:solidFill>
                <a:schemeClr val="bg1"/>
              </a:solidFill>
            </a:rPr>
            <a:t>(Offer MAT or HIV PrEP</a:t>
          </a:r>
          <a:r>
            <a:rPr lang="en-US" sz="1600" b="0" kern="1200" dirty="0">
              <a:solidFill>
                <a:schemeClr val="bg1"/>
              </a:solidFill>
            </a:rPr>
            <a:t>) </a:t>
          </a:r>
        </a:p>
        <a:p>
          <a:pPr marL="171450" lvl="1" indent="-171450" algn="l" defTabSz="800100">
            <a:lnSpc>
              <a:spcPct val="90000"/>
            </a:lnSpc>
            <a:spcBef>
              <a:spcPct val="0"/>
            </a:spcBef>
            <a:spcAft>
              <a:spcPct val="15000"/>
            </a:spcAft>
            <a:buChar char="•"/>
          </a:pPr>
          <a:r>
            <a:rPr lang="en-US" sz="1800" b="1" kern="1200" dirty="0">
              <a:solidFill>
                <a:schemeClr val="bg1"/>
              </a:solidFill>
            </a:rPr>
            <a:t>Case manager </a:t>
          </a:r>
          <a:r>
            <a:rPr lang="en-US" sz="1600" b="1" kern="1200" dirty="0">
              <a:solidFill>
                <a:schemeClr val="bg1"/>
              </a:solidFill>
            </a:rPr>
            <a:t>(DAA Procurement)</a:t>
          </a:r>
        </a:p>
        <a:p>
          <a:pPr marL="171450" lvl="1" indent="-171450" algn="l" defTabSz="800100">
            <a:lnSpc>
              <a:spcPct val="90000"/>
            </a:lnSpc>
            <a:spcBef>
              <a:spcPct val="0"/>
            </a:spcBef>
            <a:spcAft>
              <a:spcPct val="15000"/>
            </a:spcAft>
            <a:buChar char="•"/>
          </a:pPr>
          <a:r>
            <a:rPr lang="en-US" sz="1800" b="1" kern="1200" dirty="0">
              <a:solidFill>
                <a:schemeClr val="bg1"/>
              </a:solidFill>
            </a:rPr>
            <a:t>Pharmacist</a:t>
          </a:r>
        </a:p>
        <a:p>
          <a:pPr marL="171450" lvl="1" indent="-171450" algn="l" defTabSz="800100">
            <a:lnSpc>
              <a:spcPct val="90000"/>
            </a:lnSpc>
            <a:spcBef>
              <a:spcPct val="0"/>
            </a:spcBef>
            <a:spcAft>
              <a:spcPct val="15000"/>
            </a:spcAft>
            <a:buChar char="•"/>
          </a:pPr>
          <a:r>
            <a:rPr lang="en-US" sz="1800" b="1" kern="1200" dirty="0">
              <a:solidFill>
                <a:schemeClr val="bg1"/>
              </a:solidFill>
            </a:rPr>
            <a:t>Community health worker</a:t>
          </a:r>
        </a:p>
      </dsp:txBody>
      <dsp:txXfrm>
        <a:off x="0" y="171811"/>
        <a:ext cx="4994347" cy="2247646"/>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29C0B27-DFC1-2B46-8CCD-1DD3442246B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C46A93F-9DD3-2540-B356-F5547ED5171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4151AC-2306-A542-BB2B-C6FEBB4FD557}" type="datetimeFigureOut">
              <a:rPr lang="en-US" smtClean="0"/>
              <a:t>10/15/24</a:t>
            </a:fld>
            <a:endParaRPr lang="en-US"/>
          </a:p>
        </p:txBody>
      </p:sp>
      <p:sp>
        <p:nvSpPr>
          <p:cNvPr id="4" name="Footer Placeholder 3">
            <a:extLst>
              <a:ext uri="{FF2B5EF4-FFF2-40B4-BE49-F238E27FC236}">
                <a16:creationId xmlns:a16="http://schemas.microsoft.com/office/drawing/2014/main" id="{DBF4B008-7607-6644-9176-1A924B33CB6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B984ABF-46DE-484A-A272-3A7441CFC69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21B8F53-9D2C-A54A-BBC0-578A524B52C7}" type="slidenum">
              <a:rPr lang="en-US" smtClean="0"/>
              <a:t>‹#›</a:t>
            </a:fld>
            <a:endParaRPr lang="en-US"/>
          </a:p>
        </p:txBody>
      </p:sp>
    </p:spTree>
    <p:extLst>
      <p:ext uri="{BB962C8B-B14F-4D97-AF65-F5344CB8AC3E}">
        <p14:creationId xmlns:p14="http://schemas.microsoft.com/office/powerpoint/2010/main" val="28918604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DA8E01-7E16-9C44-8C1B-E42DC6DD6C95}" type="datetimeFigureOut">
              <a:rPr lang="en-US" smtClean="0"/>
              <a:t>10/15/24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946021-F3BC-2C44-93EC-B2E34AEC9A53}" type="slidenum">
              <a:rPr lang="en-US" smtClean="0"/>
              <a:t>‹#›</a:t>
            </a:fld>
            <a:endParaRPr lang="en-US"/>
          </a:p>
        </p:txBody>
      </p:sp>
    </p:spTree>
    <p:extLst>
      <p:ext uri="{BB962C8B-B14F-4D97-AF65-F5344CB8AC3E}">
        <p14:creationId xmlns:p14="http://schemas.microsoft.com/office/powerpoint/2010/main" val="1144432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E0E74B-2C02-4168-98C1-AC8415FAE37A}" type="slidenum">
              <a:rPr lang="en-US" smtClean="0">
                <a:solidFill>
                  <a:prstClr val="black"/>
                </a:solidFill>
                <a:latin typeface="Calibri"/>
              </a:rPr>
              <a:pPr/>
              <a:t>3</a:t>
            </a:fld>
            <a:endParaRPr lang="en-US">
              <a:solidFill>
                <a:prstClr val="black"/>
              </a:solidFill>
              <a:latin typeface="Calibri"/>
            </a:endParaRPr>
          </a:p>
        </p:txBody>
      </p:sp>
    </p:spTree>
    <p:extLst>
      <p:ext uri="{BB962C8B-B14F-4D97-AF65-F5344CB8AC3E}">
        <p14:creationId xmlns:p14="http://schemas.microsoft.com/office/powerpoint/2010/main" val="2084091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E0E74B-2C02-4168-98C1-AC8415FAE37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55670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Cherokee</a:t>
            </a:r>
            <a:r>
              <a:rPr lang="en-US" baseline="0" dirty="0"/>
              <a:t> Nation is a sovereign nation within a nation, located in the NE part of Oklahoma. The capitol is located in Tahlequah OK and it governing system is composed of 3 branches. It operates the largest Tribal Health System in the USA and it is the second largest tribe.  There are over 350,000 Cherokee citizens across the globe but the Cherokee Nation Health Services mainly provide medical care to the 130,000 AI/AN that live in the 14 Cherokee counties through its central hospital located in Tahlequah or one of the 8 outlying clinics. The CNHS has a unified electronic health record.  In the last 5 years there have been over 900,000 patient visits per year.</a:t>
            </a:r>
            <a:endParaRPr lang="en-US" dirty="0"/>
          </a:p>
        </p:txBody>
      </p:sp>
      <p:sp>
        <p:nvSpPr>
          <p:cNvPr id="4" name="Slide Number Placeholder 3"/>
          <p:cNvSpPr>
            <a:spLocks noGrp="1"/>
          </p:cNvSpPr>
          <p:nvPr>
            <p:ph type="sldNum" sz="quarter" idx="10"/>
          </p:nvPr>
        </p:nvSpPr>
        <p:spPr/>
        <p:txBody>
          <a:bodyPr/>
          <a:lstStyle/>
          <a:p>
            <a:fld id="{D131FD13-FCF5-4B15-BA0B-CE0C9D267B08}"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8900136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F66150-9ED0-5A43-BF4D-FB7163F1ED6C}" type="slidenum">
              <a:rPr lang="en-US" smtClean="0"/>
              <a:t>24</a:t>
            </a:fld>
            <a:endParaRPr lang="en-US"/>
          </a:p>
        </p:txBody>
      </p:sp>
    </p:spTree>
    <p:extLst>
      <p:ext uri="{BB962C8B-B14F-4D97-AF65-F5344CB8AC3E}">
        <p14:creationId xmlns:p14="http://schemas.microsoft.com/office/powerpoint/2010/main" val="32948849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rgbClr val="00969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75000"/>
                    <a:lumOff val="25000"/>
                  </a:schemeClr>
                </a:solidFill>
              </a:defRPr>
            </a:lvl1pPr>
          </a:lstStyle>
          <a:p>
            <a:r>
              <a:rPr lang="en-US" dirty="0"/>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13FFCB5A-5456-0849-9F48-A99B33BD1322}"/>
              </a:ext>
            </a:extLst>
          </p:cNvPr>
          <p:cNvPicPr>
            <a:picLocks noChangeAspect="1"/>
          </p:cNvPicPr>
          <p:nvPr userDrawn="1"/>
        </p:nvPicPr>
        <p:blipFill>
          <a:blip r:embed="rId2"/>
          <a:srcRect/>
          <a:stretch/>
        </p:blipFill>
        <p:spPr>
          <a:xfrm>
            <a:off x="176245" y="6466049"/>
            <a:ext cx="1523600" cy="33733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8" name="Slide Number Placeholder 7"/>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489262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cSld name="1_Two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Century Gothic Bold"/>
                <a:cs typeface="Century Gothic Bold"/>
              </a:defRPr>
            </a:lvl1pPr>
          </a:lstStyle>
          <a:p>
            <a:endParaRPr/>
          </a:p>
        </p:txBody>
      </p:sp>
      <p:sp>
        <p:nvSpPr>
          <p:cNvPr id="3" name="Holder 3"/>
          <p:cNvSpPr>
            <a:spLocks noGrp="1"/>
          </p:cNvSpPr>
          <p:nvPr>
            <p:ph sz="half" idx="2"/>
          </p:nvPr>
        </p:nvSpPr>
        <p:spPr>
          <a:xfrm>
            <a:off x="853357" y="1450339"/>
            <a:ext cx="5401945" cy="4533900"/>
          </a:xfrm>
          <a:prstGeom prst="rect">
            <a:avLst/>
          </a:prstGeom>
        </p:spPr>
        <p:txBody>
          <a:bodyPr wrap="square" lIns="0" tIns="0" rIns="0" bIns="0">
            <a:spAutoFit/>
          </a:bodyPr>
          <a:lstStyle>
            <a:lvl1pPr>
              <a:defRPr sz="2400" b="0" i="0">
                <a:solidFill>
                  <a:schemeClr val="tx1"/>
                </a:solidFill>
                <a:latin typeface="Century Gothic"/>
                <a:cs typeface="Century Gothic"/>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10/15/24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54590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Placeholder 1">
            <a:extLst>
              <a:ext uri="{FF2B5EF4-FFF2-40B4-BE49-F238E27FC236}">
                <a16:creationId xmlns:a16="http://schemas.microsoft.com/office/drawing/2014/main" id="{2903C682-E4A1-AD4B-94D5-FA6C62985065}"/>
              </a:ext>
            </a:extLst>
          </p:cNvPr>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dirty="0"/>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rgbClr val="00969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75000"/>
                    <a:lumOff val="25000"/>
                  </a:schemeClr>
                </a:solidFill>
              </a:defRPr>
            </a:lvl1pPr>
          </a:lstStyle>
          <a:p>
            <a:r>
              <a:rPr lang="en-US" dirty="0"/>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78F979B1-E7AC-C944-B844-2C04002C978D}"/>
              </a:ext>
            </a:extLst>
          </p:cNvPr>
          <p:cNvPicPr>
            <a:picLocks noChangeAspect="1"/>
          </p:cNvPicPr>
          <p:nvPr userDrawn="1"/>
        </p:nvPicPr>
        <p:blipFill>
          <a:blip r:embed="rId2"/>
          <a:srcRect/>
          <a:stretch/>
        </p:blipFill>
        <p:spPr>
          <a:xfrm>
            <a:off x="176245" y="6466049"/>
            <a:ext cx="1523600" cy="337334"/>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
        <p:nvSpPr>
          <p:cNvPr id="6" name="Content Placeholder 2">
            <a:extLst>
              <a:ext uri="{FF2B5EF4-FFF2-40B4-BE49-F238E27FC236}">
                <a16:creationId xmlns:a16="http://schemas.microsoft.com/office/drawing/2014/main" id="{D717AE5D-DA4A-4142-9E1B-4919D2317AAC}"/>
              </a:ext>
            </a:extLst>
          </p:cNvPr>
          <p:cNvSpPr>
            <a:spLocks noGrp="1"/>
          </p:cNvSpPr>
          <p:nvPr>
            <p:ph idx="1"/>
          </p:nvPr>
        </p:nvSpPr>
        <p:spPr>
          <a:xfrm>
            <a:off x="1097280" y="1845734"/>
            <a:ext cx="100584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rgbClr val="00969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pic>
        <p:nvPicPr>
          <p:cNvPr id="11" name="Picture 10">
            <a:extLst>
              <a:ext uri="{FF2B5EF4-FFF2-40B4-BE49-F238E27FC236}">
                <a16:creationId xmlns:a16="http://schemas.microsoft.com/office/drawing/2014/main" id="{5378F8A9-6441-DE49-833B-8A6E7E98786B}"/>
              </a:ext>
            </a:extLst>
          </p:cNvPr>
          <p:cNvPicPr>
            <a:picLocks noChangeAspect="1"/>
          </p:cNvPicPr>
          <p:nvPr userDrawn="1"/>
        </p:nvPicPr>
        <p:blipFill>
          <a:blip r:embed="rId2"/>
          <a:srcRect/>
          <a:stretch/>
        </p:blipFill>
        <p:spPr>
          <a:xfrm>
            <a:off x="176245" y="6466049"/>
            <a:ext cx="1523600" cy="337334"/>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rgbClr val="00969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pic>
        <p:nvPicPr>
          <p:cNvPr id="11" name="Picture 10">
            <a:extLst>
              <a:ext uri="{FF2B5EF4-FFF2-40B4-BE49-F238E27FC236}">
                <a16:creationId xmlns:a16="http://schemas.microsoft.com/office/drawing/2014/main" id="{D949BF5D-73F9-BD45-926F-110E33FBB3D6}"/>
              </a:ext>
            </a:extLst>
          </p:cNvPr>
          <p:cNvPicPr>
            <a:picLocks noChangeAspect="1"/>
          </p:cNvPicPr>
          <p:nvPr userDrawn="1"/>
        </p:nvPicPr>
        <p:blipFill>
          <a:blip r:embed="rId2"/>
          <a:srcRect/>
          <a:stretch/>
        </p:blipFill>
        <p:spPr>
          <a:xfrm>
            <a:off x="176245" y="6466049"/>
            <a:ext cx="1523600" cy="337334"/>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rgbClr val="00969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dirty="0"/>
              <a:t>Click to edit Master title style</a:t>
            </a:r>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pic>
        <p:nvPicPr>
          <p:cNvPr id="11" name="Picture 10">
            <a:extLst>
              <a:ext uri="{FF2B5EF4-FFF2-40B4-BE49-F238E27FC236}">
                <a16:creationId xmlns:a16="http://schemas.microsoft.com/office/drawing/2014/main" id="{8E07F8E5-2529-554F-8810-9EE662CF5C36}"/>
              </a:ext>
            </a:extLst>
          </p:cNvPr>
          <p:cNvPicPr>
            <a:picLocks noChangeAspect="1"/>
          </p:cNvPicPr>
          <p:nvPr userDrawn="1"/>
        </p:nvPicPr>
        <p:blipFill>
          <a:blip r:embed="rId3"/>
          <a:srcRect/>
          <a:stretch/>
        </p:blipFill>
        <p:spPr>
          <a:xfrm>
            <a:off x="176245" y="6466049"/>
            <a:ext cx="1523600" cy="337334"/>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rgbClr val="00969F"/>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A9D5FBE2-8622-C846-82BF-0D63DEE2CDE9}"/>
              </a:ext>
            </a:extLst>
          </p:cNvPr>
          <p:cNvPicPr>
            <a:picLocks noChangeAspect="1"/>
          </p:cNvPicPr>
          <p:nvPr userDrawn="1"/>
        </p:nvPicPr>
        <p:blipFill>
          <a:blip r:embed="rId13"/>
          <a:srcRect/>
          <a:stretch/>
        </p:blipFill>
        <p:spPr>
          <a:xfrm>
            <a:off x="176245" y="6466049"/>
            <a:ext cx="1523600" cy="337334"/>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52" r:id="rId4"/>
    <p:sldLayoutId id="2147483653" r:id="rId5"/>
    <p:sldLayoutId id="2147483654" r:id="rId6"/>
    <p:sldLayoutId id="2147483655" r:id="rId7"/>
    <p:sldLayoutId id="2147483656" r:id="rId8"/>
    <p:sldLayoutId id="2147483657" r:id="rId9"/>
    <p:sldLayoutId id="2147483670" r:id="rId10"/>
    <p:sldLayoutId id="2147483676"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dx.doi.org/10.15585/mmwr.mm7226a3"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dx.doi.org/10.15585/mmwr.mm7132e1"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Layout" Target="../diagrams/layout9.xml"/><Relationship Id="rId7" Type="http://schemas.openxmlformats.org/officeDocument/2006/relationships/image" Target="../media/image25.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11" Type="http://schemas.openxmlformats.org/officeDocument/2006/relationships/image" Target="../media/image29.png"/><Relationship Id="rId5" Type="http://schemas.openxmlformats.org/officeDocument/2006/relationships/diagramColors" Target="../diagrams/colors9.xml"/><Relationship Id="rId10" Type="http://schemas.openxmlformats.org/officeDocument/2006/relationships/image" Target="../media/image28.png"/><Relationship Id="rId4" Type="http://schemas.openxmlformats.org/officeDocument/2006/relationships/diagramQuickStyle" Target="../diagrams/quickStyle9.xml"/><Relationship Id="rId9"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gif"/><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35.pn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hyperlink" Target="https://doi.org/10.1525/maq.2003.17.4.423" TargetMode="Externa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Layout" Target="../diagrams/layout4.xml"/><Relationship Id="rId7" Type="http://schemas.openxmlformats.org/officeDocument/2006/relationships/hyperlink" Target="https://cdafound.org/polaris/" TargetMode="External"/><Relationship Id="rId2" Type="http://schemas.openxmlformats.org/officeDocument/2006/relationships/diagramData" Target="../diagrams/data4.xml"/><Relationship Id="rId1" Type="http://schemas.openxmlformats.org/officeDocument/2006/relationships/slideLayout" Target="../slideLayouts/slideLayout1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hyperlink" Target="https://cdafound.org/polaris/"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cdc.gov/hepatitis/statistics/2020surveillance/index.htm.%20Published%20September%202022" TargetMode="External"/><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865E0-E9A6-A662-2BD5-9C39A9651244}"/>
              </a:ext>
            </a:extLst>
          </p:cNvPr>
          <p:cNvSpPr>
            <a:spLocks noGrp="1"/>
          </p:cNvSpPr>
          <p:nvPr>
            <p:ph type="ctrTitle"/>
          </p:nvPr>
        </p:nvSpPr>
        <p:spPr/>
        <p:txBody>
          <a:bodyPr/>
          <a:lstStyle/>
          <a:p>
            <a:pPr algn="ctr"/>
            <a:r>
              <a:rPr lang="en-US" b="1" dirty="0"/>
              <a:t>HCV Elimination: </a:t>
            </a:r>
            <a:br>
              <a:rPr lang="en-US" b="1" dirty="0"/>
            </a:br>
            <a:r>
              <a:rPr lang="en-US" b="1" dirty="0"/>
              <a:t>Is it Possible?</a:t>
            </a:r>
          </a:p>
        </p:txBody>
      </p:sp>
      <p:sp>
        <p:nvSpPr>
          <p:cNvPr id="3" name="Subtitle 2">
            <a:extLst>
              <a:ext uri="{FF2B5EF4-FFF2-40B4-BE49-F238E27FC236}">
                <a16:creationId xmlns:a16="http://schemas.microsoft.com/office/drawing/2014/main" id="{5377F3A9-CA31-765A-17E5-AEB06685402B}"/>
              </a:ext>
            </a:extLst>
          </p:cNvPr>
          <p:cNvSpPr>
            <a:spLocks noGrp="1"/>
          </p:cNvSpPr>
          <p:nvPr>
            <p:ph type="subTitle" idx="1"/>
          </p:nvPr>
        </p:nvSpPr>
        <p:spPr/>
        <p:txBody>
          <a:bodyPr/>
          <a:lstStyle/>
          <a:p>
            <a:r>
              <a:rPr lang="en-US" dirty="0"/>
              <a:t>JORGE MERA, MD</a:t>
            </a:r>
          </a:p>
        </p:txBody>
      </p:sp>
    </p:spTree>
    <p:extLst>
      <p:ext uri="{BB962C8B-B14F-4D97-AF65-F5344CB8AC3E}">
        <p14:creationId xmlns:p14="http://schemas.microsoft.com/office/powerpoint/2010/main" val="22006387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0473E4-838B-51E6-6142-667F23135D33}"/>
              </a:ext>
            </a:extLst>
          </p:cNvPr>
          <p:cNvSpPr>
            <a:spLocks noGrp="1"/>
          </p:cNvSpPr>
          <p:nvPr>
            <p:ph type="title"/>
          </p:nvPr>
        </p:nvSpPr>
        <p:spPr>
          <a:xfrm>
            <a:off x="1097280" y="286603"/>
            <a:ext cx="10058400" cy="1195833"/>
          </a:xfrm>
        </p:spPr>
        <p:txBody>
          <a:bodyPr>
            <a:noAutofit/>
          </a:bodyPr>
          <a:lstStyle/>
          <a:p>
            <a:pPr algn="ctr"/>
            <a:r>
              <a:rPr lang="en-US" sz="3200" b="1" i="0" dirty="0">
                <a:solidFill>
                  <a:srgbClr val="222222"/>
                </a:solidFill>
                <a:effectLst/>
                <a:latin typeface="Calibri" panose="020F0502020204030204" pitchFamily="34" charset="0"/>
                <a:cs typeface="Calibri" panose="020F0502020204030204" pitchFamily="34" charset="0"/>
              </a:rPr>
              <a:t>Hepatitis C virus clearance cascade using national commercial laboratory data,  — United States, 2013–2022</a:t>
            </a:r>
            <a:endParaRPr lang="en-US" sz="3200" dirty="0">
              <a:latin typeface="Calibri" panose="020F0502020204030204" pitchFamily="34" charset="0"/>
              <a:cs typeface="Calibri" panose="020F0502020204030204" pitchFamily="34" charset="0"/>
            </a:endParaRPr>
          </a:p>
        </p:txBody>
      </p:sp>
      <p:pic>
        <p:nvPicPr>
          <p:cNvPr id="5" name="Picture 4" descr="A graph of blue rectangular bars&#10;&#10;Description automatically generated with medium confidence">
            <a:extLst>
              <a:ext uri="{FF2B5EF4-FFF2-40B4-BE49-F238E27FC236}">
                <a16:creationId xmlns:a16="http://schemas.microsoft.com/office/drawing/2014/main" id="{5F2B35B4-098F-8347-56D8-FC478EE0FCE2}"/>
              </a:ext>
            </a:extLst>
          </p:cNvPr>
          <p:cNvPicPr>
            <a:picLocks noChangeAspect="1"/>
          </p:cNvPicPr>
          <p:nvPr/>
        </p:nvPicPr>
        <p:blipFill>
          <a:blip r:embed="rId2"/>
          <a:stretch>
            <a:fillRect/>
          </a:stretch>
        </p:blipFill>
        <p:spPr>
          <a:xfrm>
            <a:off x="2209800" y="2107059"/>
            <a:ext cx="7772400" cy="3575580"/>
          </a:xfrm>
          <a:prstGeom prst="rect">
            <a:avLst/>
          </a:prstGeom>
        </p:spPr>
      </p:pic>
      <p:sp>
        <p:nvSpPr>
          <p:cNvPr id="7" name="TextBox 6">
            <a:extLst>
              <a:ext uri="{FF2B5EF4-FFF2-40B4-BE49-F238E27FC236}">
                <a16:creationId xmlns:a16="http://schemas.microsoft.com/office/drawing/2014/main" id="{9AC8C930-DB3D-E98A-D6F6-B242F1759778}"/>
              </a:ext>
            </a:extLst>
          </p:cNvPr>
          <p:cNvSpPr txBox="1"/>
          <p:nvPr/>
        </p:nvSpPr>
        <p:spPr>
          <a:xfrm>
            <a:off x="3078480" y="6371342"/>
            <a:ext cx="6096000" cy="400110"/>
          </a:xfrm>
          <a:prstGeom prst="rect">
            <a:avLst/>
          </a:prstGeom>
          <a:noFill/>
        </p:spPr>
        <p:txBody>
          <a:bodyPr wrap="square">
            <a:spAutoFit/>
          </a:bodyPr>
          <a:lstStyle/>
          <a:p>
            <a:r>
              <a:rPr lang="en-US" sz="1000" b="0" i="0" dirty="0">
                <a:solidFill>
                  <a:schemeClr val="bg1"/>
                </a:solidFill>
                <a:effectLst/>
                <a:latin typeface="Calibri" panose="020F0502020204030204" pitchFamily="34" charset="0"/>
                <a:cs typeface="Calibri" panose="020F0502020204030204" pitchFamily="34" charset="0"/>
              </a:rPr>
              <a:t>Wester C, </a:t>
            </a:r>
            <a:r>
              <a:rPr lang="en-US" sz="1000" b="0" i="0" dirty="0" err="1">
                <a:solidFill>
                  <a:schemeClr val="bg1"/>
                </a:solidFill>
                <a:effectLst/>
                <a:latin typeface="Calibri" panose="020F0502020204030204" pitchFamily="34" charset="0"/>
                <a:cs typeface="Calibri" panose="020F0502020204030204" pitchFamily="34" charset="0"/>
              </a:rPr>
              <a:t>Osinubi</a:t>
            </a:r>
            <a:r>
              <a:rPr lang="en-US" sz="1000" b="0" i="0" dirty="0">
                <a:solidFill>
                  <a:schemeClr val="bg1"/>
                </a:solidFill>
                <a:effectLst/>
                <a:latin typeface="Calibri" panose="020F0502020204030204" pitchFamily="34" charset="0"/>
                <a:cs typeface="Calibri" panose="020F0502020204030204" pitchFamily="34" charset="0"/>
              </a:rPr>
              <a:t> A, Kaufman HW, et al. Hepatitis C Virus Clearance Cascade — United States, 2013–2022. MMWR </a:t>
            </a:r>
            <a:r>
              <a:rPr lang="en-US" sz="1000" b="0" i="0" dirty="0" err="1">
                <a:solidFill>
                  <a:schemeClr val="bg1"/>
                </a:solidFill>
                <a:effectLst/>
                <a:latin typeface="Calibri" panose="020F0502020204030204" pitchFamily="34" charset="0"/>
                <a:cs typeface="Calibri" panose="020F0502020204030204" pitchFamily="34" charset="0"/>
              </a:rPr>
              <a:t>Morb</a:t>
            </a:r>
            <a:r>
              <a:rPr lang="en-US" sz="1000" b="0" i="0" dirty="0">
                <a:solidFill>
                  <a:schemeClr val="bg1"/>
                </a:solidFill>
                <a:effectLst/>
                <a:latin typeface="Calibri" panose="020F0502020204030204" pitchFamily="34" charset="0"/>
                <a:cs typeface="Calibri" panose="020F0502020204030204" pitchFamily="34" charset="0"/>
              </a:rPr>
              <a:t> Mortal </a:t>
            </a:r>
            <a:r>
              <a:rPr lang="en-US" sz="1000" b="0" i="0" dirty="0" err="1">
                <a:solidFill>
                  <a:schemeClr val="bg1"/>
                </a:solidFill>
                <a:effectLst/>
                <a:latin typeface="Calibri" panose="020F0502020204030204" pitchFamily="34" charset="0"/>
                <a:cs typeface="Calibri" panose="020F0502020204030204" pitchFamily="34" charset="0"/>
              </a:rPr>
              <a:t>Wkly</a:t>
            </a:r>
            <a:r>
              <a:rPr lang="en-US" sz="1000" b="0" i="0" dirty="0">
                <a:solidFill>
                  <a:schemeClr val="bg1"/>
                </a:solidFill>
                <a:effectLst/>
                <a:latin typeface="Calibri" panose="020F0502020204030204" pitchFamily="34" charset="0"/>
                <a:cs typeface="Calibri" panose="020F0502020204030204" pitchFamily="34" charset="0"/>
              </a:rPr>
              <a:t> Rep 2023;72:716–720. DOI: </a:t>
            </a:r>
            <a:r>
              <a:rPr lang="en-US" sz="1000" b="0" i="0" u="sng" dirty="0">
                <a:solidFill>
                  <a:schemeClr val="bg1"/>
                </a:solidFill>
                <a:effectLst/>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http://dx.doi.org/10.15585/mmwr.mm7226a3</a:t>
            </a:r>
            <a:r>
              <a:rPr lang="en-US" sz="1000" b="0" i="0" dirty="0">
                <a:solidFill>
                  <a:srgbClr val="000000"/>
                </a:solidFill>
                <a:effectLst/>
                <a:latin typeface="Calibri" panose="020F0502020204030204" pitchFamily="34" charset="0"/>
                <a:cs typeface="Calibri" panose="020F0502020204030204" pitchFamily="34" charset="0"/>
              </a:rPr>
              <a:t>.</a:t>
            </a:r>
            <a:endParaRPr lang="en-US" sz="1000" dirty="0">
              <a:latin typeface="Calibri" panose="020F0502020204030204" pitchFamily="34" charset="0"/>
              <a:cs typeface="Calibri" panose="020F0502020204030204" pitchFamily="34" charset="0"/>
            </a:endParaRPr>
          </a:p>
        </p:txBody>
      </p:sp>
      <p:sp>
        <p:nvSpPr>
          <p:cNvPr id="2" name="Down Arrow 1">
            <a:extLst>
              <a:ext uri="{FF2B5EF4-FFF2-40B4-BE49-F238E27FC236}">
                <a16:creationId xmlns:a16="http://schemas.microsoft.com/office/drawing/2014/main" id="{FD35F7DE-9F84-6834-D6BC-718565A842FB}"/>
              </a:ext>
            </a:extLst>
          </p:cNvPr>
          <p:cNvSpPr/>
          <p:nvPr/>
        </p:nvSpPr>
        <p:spPr>
          <a:xfrm rot="18256403">
            <a:off x="7180729" y="3632631"/>
            <a:ext cx="242047" cy="84716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4999677-26D9-06F4-F44E-366588B3AD49}"/>
              </a:ext>
            </a:extLst>
          </p:cNvPr>
          <p:cNvSpPr/>
          <p:nvPr/>
        </p:nvSpPr>
        <p:spPr>
          <a:xfrm>
            <a:off x="7643738" y="2904564"/>
            <a:ext cx="3200400" cy="67709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Only 34% of those with an HCV diagnosis were cured</a:t>
            </a:r>
          </a:p>
        </p:txBody>
      </p:sp>
    </p:spTree>
    <p:extLst>
      <p:ext uri="{BB962C8B-B14F-4D97-AF65-F5344CB8AC3E}">
        <p14:creationId xmlns:p14="http://schemas.microsoft.com/office/powerpoint/2010/main" val="13714814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93125" y="466844"/>
            <a:ext cx="10058400" cy="710451"/>
          </a:xfrm>
          <a:prstGeom prst="rect">
            <a:avLst/>
          </a:prstGeom>
        </p:spPr>
        <p:txBody>
          <a:bodyPr vert="horz" wrap="square" lIns="0" tIns="93980" rIns="0" bIns="0" rtlCol="0">
            <a:spAutoFit/>
          </a:bodyPr>
          <a:lstStyle/>
          <a:p>
            <a:pPr marL="68580" algn="ctr">
              <a:lnSpc>
                <a:spcPct val="100000"/>
              </a:lnSpc>
              <a:spcBef>
                <a:spcPts val="100"/>
              </a:spcBef>
            </a:pPr>
            <a:r>
              <a:rPr sz="4000" b="1" dirty="0">
                <a:latin typeface="Calibri" panose="020F0502020204030204" pitchFamily="34" charset="0"/>
                <a:cs typeface="Calibri" panose="020F0502020204030204" pitchFamily="34" charset="0"/>
              </a:rPr>
              <a:t>HCV</a:t>
            </a:r>
            <a:r>
              <a:rPr lang="en-US" sz="4000" b="1" dirty="0">
                <a:latin typeface="Calibri" panose="020F0502020204030204" pitchFamily="34" charset="0"/>
                <a:cs typeface="Calibri" panose="020F0502020204030204" pitchFamily="34" charset="0"/>
              </a:rPr>
              <a:t> Care: A</a:t>
            </a:r>
            <a:r>
              <a:rPr sz="4000" b="1" spc="-55" dirty="0">
                <a:latin typeface="Calibri" panose="020F0502020204030204" pitchFamily="34" charset="0"/>
                <a:cs typeface="Calibri" panose="020F0502020204030204" pitchFamily="34" charset="0"/>
              </a:rPr>
              <a:t> </a:t>
            </a:r>
            <a:r>
              <a:rPr sz="4000" b="1" dirty="0">
                <a:latin typeface="Calibri" panose="020F0502020204030204" pitchFamily="34" charset="0"/>
                <a:cs typeface="Calibri" panose="020F0502020204030204" pitchFamily="34" charset="0"/>
              </a:rPr>
              <a:t>Health</a:t>
            </a:r>
            <a:r>
              <a:rPr sz="4000" b="1" spc="-40" dirty="0">
                <a:latin typeface="Calibri" panose="020F0502020204030204" pitchFamily="34" charset="0"/>
                <a:cs typeface="Calibri" panose="020F0502020204030204" pitchFamily="34" charset="0"/>
              </a:rPr>
              <a:t> </a:t>
            </a:r>
            <a:r>
              <a:rPr sz="4000" b="1" dirty="0">
                <a:latin typeface="Calibri" panose="020F0502020204030204" pitchFamily="34" charset="0"/>
                <a:cs typeface="Calibri" panose="020F0502020204030204" pitchFamily="34" charset="0"/>
              </a:rPr>
              <a:t>Equity</a:t>
            </a:r>
            <a:r>
              <a:rPr sz="4000" b="1" spc="-45" dirty="0">
                <a:latin typeface="Calibri" panose="020F0502020204030204" pitchFamily="34" charset="0"/>
                <a:cs typeface="Calibri" panose="020F0502020204030204" pitchFamily="34" charset="0"/>
              </a:rPr>
              <a:t> </a:t>
            </a:r>
            <a:r>
              <a:rPr sz="4000" b="1" spc="-10" dirty="0">
                <a:latin typeface="Calibri" panose="020F0502020204030204" pitchFamily="34" charset="0"/>
                <a:cs typeface="Calibri" panose="020F0502020204030204" pitchFamily="34" charset="0"/>
              </a:rPr>
              <a:t>Issue</a:t>
            </a:r>
            <a:endParaRPr sz="4000" b="1" dirty="0">
              <a:latin typeface="Calibri" panose="020F0502020204030204" pitchFamily="34" charset="0"/>
              <a:cs typeface="Calibri" panose="020F0502020204030204" pitchFamily="34" charset="0"/>
            </a:endParaRPr>
          </a:p>
        </p:txBody>
      </p:sp>
      <p:sp>
        <p:nvSpPr>
          <p:cNvPr id="3" name="object 3"/>
          <p:cNvSpPr txBox="1"/>
          <p:nvPr/>
        </p:nvSpPr>
        <p:spPr>
          <a:xfrm>
            <a:off x="703350" y="2108752"/>
            <a:ext cx="5534285" cy="3409267"/>
          </a:xfrm>
          <a:prstGeom prst="rect">
            <a:avLst/>
          </a:prstGeom>
        </p:spPr>
        <p:txBody>
          <a:bodyPr vert="horz" wrap="square" lIns="0" tIns="51435" rIns="0" bIns="0" rtlCol="0">
            <a:spAutoFit/>
          </a:bodyPr>
          <a:lstStyle/>
          <a:p>
            <a:pPr marL="354965" marR="5080" indent="-342900">
              <a:lnSpc>
                <a:spcPts val="2620"/>
              </a:lnSpc>
              <a:spcBef>
                <a:spcPts val="405"/>
              </a:spcBef>
              <a:buFont typeface="Arial" panose="020B0604020202020204" pitchFamily="34" charset="0"/>
              <a:buChar char="•"/>
              <a:tabLst>
                <a:tab pos="393065" algn="l"/>
              </a:tabLst>
            </a:pPr>
            <a:r>
              <a:rPr sz="2400" b="1" dirty="0">
                <a:latin typeface="Calibri" panose="020F0502020204030204" pitchFamily="34" charset="0"/>
                <a:cs typeface="Calibri" panose="020F0502020204030204" pitchFamily="34" charset="0"/>
              </a:rPr>
              <a:t>Communities</a:t>
            </a:r>
            <a:r>
              <a:rPr sz="2400" b="1" spc="-55" dirty="0">
                <a:latin typeface="Calibri" panose="020F0502020204030204" pitchFamily="34" charset="0"/>
                <a:cs typeface="Calibri" panose="020F0502020204030204" pitchFamily="34" charset="0"/>
              </a:rPr>
              <a:t> </a:t>
            </a:r>
            <a:r>
              <a:rPr lang="en-US" sz="2400" b="1" spc="-55" dirty="0">
                <a:latin typeface="Calibri" panose="020F0502020204030204" pitchFamily="34" charset="0"/>
                <a:cs typeface="Calibri" panose="020F0502020204030204" pitchFamily="34" charset="0"/>
              </a:rPr>
              <a:t>with high HCV impact </a:t>
            </a:r>
            <a:r>
              <a:rPr lang="en-US" sz="2400" b="1" spc="-70" dirty="0">
                <a:latin typeface="Calibri" panose="020F0502020204030204" pitchFamily="34" charset="0"/>
                <a:cs typeface="Calibri" panose="020F0502020204030204" pitchFamily="34" charset="0"/>
              </a:rPr>
              <a:t>and with restricted access to treatment</a:t>
            </a:r>
            <a:endParaRPr sz="2400" b="1" dirty="0">
              <a:latin typeface="Calibri" panose="020F0502020204030204" pitchFamily="34" charset="0"/>
              <a:cs typeface="Calibri" panose="020F0502020204030204" pitchFamily="34" charset="0"/>
            </a:endParaRPr>
          </a:p>
          <a:p>
            <a:pPr marL="837565" lvl="1" indent="-342900">
              <a:spcBef>
                <a:spcPts val="660"/>
              </a:spcBef>
              <a:buFont typeface="Arial" panose="020B0604020202020204" pitchFamily="34" charset="0"/>
              <a:buChar char="•"/>
              <a:tabLst>
                <a:tab pos="850265" algn="l"/>
              </a:tabLst>
            </a:pPr>
            <a:r>
              <a:rPr lang="en-US" sz="2400" dirty="0">
                <a:latin typeface="Calibri" panose="020F0502020204030204" pitchFamily="34" charset="0"/>
                <a:cs typeface="Calibri" panose="020F0502020204030204" pitchFamily="34" charset="0"/>
              </a:rPr>
              <a:t>C</a:t>
            </a:r>
            <a:r>
              <a:rPr sz="2400" dirty="0">
                <a:latin typeface="Calibri" panose="020F0502020204030204" pitchFamily="34" charset="0"/>
                <a:cs typeface="Calibri" panose="020F0502020204030204" pitchFamily="34" charset="0"/>
              </a:rPr>
              <a:t>ommunities</a:t>
            </a:r>
            <a:r>
              <a:rPr sz="2400" spc="-45" dirty="0">
                <a:latin typeface="Calibri" panose="020F0502020204030204" pitchFamily="34" charset="0"/>
                <a:cs typeface="Calibri" panose="020F0502020204030204" pitchFamily="34" charset="0"/>
              </a:rPr>
              <a:t> </a:t>
            </a:r>
            <a:r>
              <a:rPr sz="2400" dirty="0">
                <a:latin typeface="Calibri" panose="020F0502020204030204" pitchFamily="34" charset="0"/>
                <a:cs typeface="Calibri" panose="020F0502020204030204" pitchFamily="34" charset="0"/>
              </a:rPr>
              <a:t>of</a:t>
            </a:r>
            <a:r>
              <a:rPr sz="2400" spc="-45" dirty="0">
                <a:latin typeface="Calibri" panose="020F0502020204030204" pitchFamily="34" charset="0"/>
                <a:cs typeface="Calibri" panose="020F0502020204030204" pitchFamily="34" charset="0"/>
              </a:rPr>
              <a:t> </a:t>
            </a:r>
            <a:r>
              <a:rPr sz="2400" spc="-10" dirty="0">
                <a:latin typeface="Calibri" panose="020F0502020204030204" pitchFamily="34" charset="0"/>
                <a:cs typeface="Calibri" panose="020F0502020204030204" pitchFamily="34" charset="0"/>
              </a:rPr>
              <a:t>color</a:t>
            </a:r>
            <a:endParaRPr sz="2400" dirty="0">
              <a:latin typeface="Calibri" panose="020F0502020204030204" pitchFamily="34" charset="0"/>
              <a:cs typeface="Calibri" panose="020F0502020204030204" pitchFamily="34" charset="0"/>
            </a:endParaRPr>
          </a:p>
          <a:p>
            <a:pPr marL="837565" lvl="1" indent="-342900">
              <a:spcBef>
                <a:spcPts val="795"/>
              </a:spcBef>
              <a:buFont typeface="Arial" panose="020B0604020202020204" pitchFamily="34" charset="0"/>
              <a:buChar char="•"/>
              <a:tabLst>
                <a:tab pos="850265" algn="l"/>
              </a:tabLst>
            </a:pPr>
            <a:r>
              <a:rPr sz="2400" dirty="0">
                <a:latin typeface="Calibri" panose="020F0502020204030204" pitchFamily="34" charset="0"/>
                <a:cs typeface="Calibri" panose="020F0502020204030204" pitchFamily="34" charset="0"/>
              </a:rPr>
              <a:t>Rural</a:t>
            </a:r>
            <a:r>
              <a:rPr sz="2400" spc="-25" dirty="0">
                <a:latin typeface="Calibri" panose="020F0502020204030204" pitchFamily="34" charset="0"/>
                <a:cs typeface="Calibri" panose="020F0502020204030204" pitchFamily="34" charset="0"/>
              </a:rPr>
              <a:t> </a:t>
            </a:r>
            <a:r>
              <a:rPr sz="2400" spc="-10" dirty="0">
                <a:latin typeface="Calibri" panose="020F0502020204030204" pitchFamily="34" charset="0"/>
                <a:cs typeface="Calibri" panose="020F0502020204030204" pitchFamily="34" charset="0"/>
              </a:rPr>
              <a:t>communities</a:t>
            </a:r>
            <a:endParaRPr sz="2400" dirty="0">
              <a:latin typeface="Calibri" panose="020F0502020204030204" pitchFamily="34" charset="0"/>
              <a:cs typeface="Calibri" panose="020F0502020204030204" pitchFamily="34" charset="0"/>
            </a:endParaRPr>
          </a:p>
          <a:p>
            <a:pPr marL="837565" lvl="1" indent="-342900">
              <a:spcBef>
                <a:spcPts val="720"/>
              </a:spcBef>
              <a:buFont typeface="Arial" panose="020B0604020202020204" pitchFamily="34" charset="0"/>
              <a:buChar char="•"/>
              <a:tabLst>
                <a:tab pos="850265" algn="l"/>
              </a:tabLst>
            </a:pPr>
            <a:r>
              <a:rPr sz="2400" dirty="0">
                <a:latin typeface="Calibri" panose="020F0502020204030204" pitchFamily="34" charset="0"/>
                <a:cs typeface="Calibri" panose="020F0502020204030204" pitchFamily="34" charset="0"/>
              </a:rPr>
              <a:t>People</a:t>
            </a:r>
            <a:r>
              <a:rPr sz="2400" spc="-50" dirty="0">
                <a:latin typeface="Calibri" panose="020F0502020204030204" pitchFamily="34" charset="0"/>
                <a:cs typeface="Calibri" panose="020F0502020204030204" pitchFamily="34" charset="0"/>
              </a:rPr>
              <a:t> </a:t>
            </a:r>
            <a:r>
              <a:rPr sz="2400" dirty="0">
                <a:latin typeface="Calibri" panose="020F0502020204030204" pitchFamily="34" charset="0"/>
                <a:cs typeface="Calibri" panose="020F0502020204030204" pitchFamily="34" charset="0"/>
              </a:rPr>
              <a:t>who</a:t>
            </a:r>
            <a:r>
              <a:rPr sz="2400" spc="-45" dirty="0">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have </a:t>
            </a:r>
            <a:r>
              <a:rPr sz="2400" dirty="0">
                <a:latin typeface="Calibri" panose="020F0502020204030204" pitchFamily="34" charset="0"/>
                <a:cs typeface="Calibri" panose="020F0502020204030204" pitchFamily="34" charset="0"/>
              </a:rPr>
              <a:t>housing</a:t>
            </a:r>
            <a:r>
              <a:rPr sz="2400" spc="-45" dirty="0">
                <a:latin typeface="Calibri" panose="020F0502020204030204" pitchFamily="34" charset="0"/>
                <a:cs typeface="Calibri" panose="020F0502020204030204" pitchFamily="34" charset="0"/>
              </a:rPr>
              <a:t> </a:t>
            </a:r>
            <a:r>
              <a:rPr sz="2400" spc="-10" dirty="0">
                <a:latin typeface="Calibri" panose="020F0502020204030204" pitchFamily="34" charset="0"/>
                <a:cs typeface="Calibri" panose="020F0502020204030204" pitchFamily="34" charset="0"/>
              </a:rPr>
              <a:t>insecur</a:t>
            </a:r>
            <a:r>
              <a:rPr lang="en-US" sz="2400" spc="-10" dirty="0">
                <a:latin typeface="Calibri" panose="020F0502020204030204" pitchFamily="34" charset="0"/>
                <a:cs typeface="Calibri" panose="020F0502020204030204" pitchFamily="34" charset="0"/>
              </a:rPr>
              <a:t>ity</a:t>
            </a:r>
            <a:endParaRPr sz="2400" dirty="0">
              <a:latin typeface="Calibri" panose="020F0502020204030204" pitchFamily="34" charset="0"/>
              <a:cs typeface="Calibri" panose="020F0502020204030204" pitchFamily="34" charset="0"/>
            </a:endParaRPr>
          </a:p>
          <a:p>
            <a:pPr marL="837565" lvl="1" indent="-342900">
              <a:spcBef>
                <a:spcPts val="790"/>
              </a:spcBef>
              <a:buFont typeface="Arial" panose="020B0604020202020204" pitchFamily="34" charset="0"/>
              <a:buChar char="•"/>
              <a:tabLst>
                <a:tab pos="850265" algn="l"/>
              </a:tabLst>
            </a:pPr>
            <a:r>
              <a:rPr sz="2400" dirty="0">
                <a:latin typeface="Calibri" panose="020F0502020204030204" pitchFamily="34" charset="0"/>
                <a:cs typeface="Calibri" panose="020F0502020204030204" pitchFamily="34" charset="0"/>
              </a:rPr>
              <a:t>People</a:t>
            </a:r>
            <a:r>
              <a:rPr sz="2400" spc="-45" dirty="0">
                <a:latin typeface="Calibri" panose="020F0502020204030204" pitchFamily="34" charset="0"/>
                <a:cs typeface="Calibri" panose="020F0502020204030204" pitchFamily="34" charset="0"/>
              </a:rPr>
              <a:t> </a:t>
            </a:r>
            <a:r>
              <a:rPr sz="2400" dirty="0">
                <a:latin typeface="Calibri" panose="020F0502020204030204" pitchFamily="34" charset="0"/>
                <a:cs typeface="Calibri" panose="020F0502020204030204" pitchFamily="34" charset="0"/>
              </a:rPr>
              <a:t>who</a:t>
            </a:r>
            <a:r>
              <a:rPr sz="2400" spc="-40" dirty="0">
                <a:latin typeface="Calibri" panose="020F0502020204030204" pitchFamily="34" charset="0"/>
                <a:cs typeface="Calibri" panose="020F0502020204030204" pitchFamily="34" charset="0"/>
              </a:rPr>
              <a:t> </a:t>
            </a:r>
            <a:r>
              <a:rPr sz="2400" dirty="0">
                <a:latin typeface="Calibri" panose="020F0502020204030204" pitchFamily="34" charset="0"/>
                <a:cs typeface="Calibri" panose="020F0502020204030204" pitchFamily="34" charset="0"/>
              </a:rPr>
              <a:t>use</a:t>
            </a:r>
            <a:r>
              <a:rPr sz="2400" spc="-40" dirty="0">
                <a:latin typeface="Calibri" panose="020F0502020204030204" pitchFamily="34" charset="0"/>
                <a:cs typeface="Calibri" panose="020F0502020204030204" pitchFamily="34" charset="0"/>
              </a:rPr>
              <a:t> </a:t>
            </a:r>
            <a:r>
              <a:rPr sz="2400" dirty="0">
                <a:latin typeface="Calibri" panose="020F0502020204030204" pitchFamily="34" charset="0"/>
                <a:cs typeface="Calibri" panose="020F0502020204030204" pitchFamily="34" charset="0"/>
              </a:rPr>
              <a:t>drugs</a:t>
            </a:r>
          </a:p>
          <a:p>
            <a:pPr marL="837565" lvl="1" indent="-342900">
              <a:spcBef>
                <a:spcPts val="695"/>
              </a:spcBef>
              <a:buFont typeface="Arial" panose="020B0604020202020204" pitchFamily="34" charset="0"/>
              <a:buChar char="•"/>
              <a:tabLst>
                <a:tab pos="850265" algn="l"/>
              </a:tabLst>
            </a:pPr>
            <a:r>
              <a:rPr sz="2400" dirty="0">
                <a:latin typeface="Calibri" panose="020F0502020204030204" pitchFamily="34" charset="0"/>
                <a:cs typeface="Calibri" panose="020F0502020204030204" pitchFamily="34" charset="0"/>
              </a:rPr>
              <a:t>People</a:t>
            </a:r>
            <a:r>
              <a:rPr sz="2400" spc="-40" dirty="0">
                <a:latin typeface="Calibri" panose="020F0502020204030204" pitchFamily="34" charset="0"/>
                <a:cs typeface="Calibri" panose="020F0502020204030204" pitchFamily="34" charset="0"/>
              </a:rPr>
              <a:t> </a:t>
            </a:r>
            <a:r>
              <a:rPr sz="2400" dirty="0">
                <a:latin typeface="Calibri" panose="020F0502020204030204" pitchFamily="34" charset="0"/>
                <a:cs typeface="Calibri" panose="020F0502020204030204" pitchFamily="34" charset="0"/>
              </a:rPr>
              <a:t>who</a:t>
            </a:r>
            <a:r>
              <a:rPr sz="2400" spc="-35" dirty="0">
                <a:latin typeface="Calibri" panose="020F0502020204030204" pitchFamily="34" charset="0"/>
                <a:cs typeface="Calibri" panose="020F0502020204030204" pitchFamily="34" charset="0"/>
              </a:rPr>
              <a:t> </a:t>
            </a:r>
            <a:r>
              <a:rPr sz="2400" dirty="0">
                <a:latin typeface="Calibri" panose="020F0502020204030204" pitchFamily="34" charset="0"/>
                <a:cs typeface="Calibri" panose="020F0502020204030204" pitchFamily="34" charset="0"/>
              </a:rPr>
              <a:t>have</a:t>
            </a:r>
            <a:r>
              <a:rPr sz="2400" spc="-35" dirty="0">
                <a:latin typeface="Calibri" panose="020F0502020204030204" pitchFamily="34" charset="0"/>
                <a:cs typeface="Calibri" panose="020F0502020204030204" pitchFamily="34" charset="0"/>
              </a:rPr>
              <a:t> </a:t>
            </a:r>
            <a:r>
              <a:rPr sz="2400" dirty="0">
                <a:latin typeface="Calibri" panose="020F0502020204030204" pitchFamily="34" charset="0"/>
                <a:cs typeface="Calibri" panose="020F0502020204030204" pitchFamily="34" charset="0"/>
              </a:rPr>
              <a:t>a</a:t>
            </a:r>
            <a:r>
              <a:rPr sz="2400" spc="-40" dirty="0">
                <a:latin typeface="Calibri" panose="020F0502020204030204" pitchFamily="34" charset="0"/>
                <a:cs typeface="Calibri" panose="020F0502020204030204" pitchFamily="34" charset="0"/>
              </a:rPr>
              <a:t> </a:t>
            </a:r>
            <a:r>
              <a:rPr sz="2400" dirty="0">
                <a:latin typeface="Calibri" panose="020F0502020204030204" pitchFamily="34" charset="0"/>
                <a:cs typeface="Calibri" panose="020F0502020204030204" pitchFamily="34" charset="0"/>
              </a:rPr>
              <a:t>history</a:t>
            </a:r>
            <a:r>
              <a:rPr sz="2400" spc="-35" dirty="0">
                <a:latin typeface="Calibri" panose="020F0502020204030204" pitchFamily="34" charset="0"/>
                <a:cs typeface="Calibri" panose="020F0502020204030204" pitchFamily="34" charset="0"/>
              </a:rPr>
              <a:t> </a:t>
            </a:r>
            <a:r>
              <a:rPr sz="2400" dirty="0">
                <a:latin typeface="Calibri" panose="020F0502020204030204" pitchFamily="34" charset="0"/>
                <a:cs typeface="Calibri" panose="020F0502020204030204" pitchFamily="34" charset="0"/>
              </a:rPr>
              <a:t>of</a:t>
            </a:r>
            <a:r>
              <a:rPr sz="2400" spc="-40" dirty="0">
                <a:latin typeface="Calibri" panose="020F0502020204030204" pitchFamily="34" charset="0"/>
                <a:cs typeface="Calibri" panose="020F0502020204030204" pitchFamily="34" charset="0"/>
              </a:rPr>
              <a:t> </a:t>
            </a:r>
            <a:r>
              <a:rPr sz="2400" spc="-10" dirty="0">
                <a:latin typeface="Calibri" panose="020F0502020204030204" pitchFamily="34" charset="0"/>
                <a:cs typeface="Calibri" panose="020F0502020204030204" pitchFamily="34" charset="0"/>
              </a:rPr>
              <a:t>incarceration</a:t>
            </a:r>
            <a:endParaRPr sz="2400" dirty="0">
              <a:latin typeface="Calibri" panose="020F0502020204030204" pitchFamily="34" charset="0"/>
              <a:cs typeface="Calibri" panose="020F0502020204030204" pitchFamily="34" charset="0"/>
            </a:endParaRPr>
          </a:p>
        </p:txBody>
      </p:sp>
      <p:pic>
        <p:nvPicPr>
          <p:cNvPr id="5" name="object 4">
            <a:extLst>
              <a:ext uri="{FF2B5EF4-FFF2-40B4-BE49-F238E27FC236}">
                <a16:creationId xmlns:a16="http://schemas.microsoft.com/office/drawing/2014/main" id="{3A0DF940-2A3F-4B26-BC18-7FF6E492DE58}"/>
              </a:ext>
            </a:extLst>
          </p:cNvPr>
          <p:cNvPicPr/>
          <p:nvPr/>
        </p:nvPicPr>
        <p:blipFill>
          <a:blip r:embed="rId2" cstate="print"/>
          <a:stretch>
            <a:fillRect/>
          </a:stretch>
        </p:blipFill>
        <p:spPr>
          <a:xfrm>
            <a:off x="6508707" y="2108752"/>
            <a:ext cx="5412310" cy="2859225"/>
          </a:xfrm>
          <a:prstGeom prst="rect">
            <a:avLst/>
          </a:prstGeom>
        </p:spPr>
      </p:pic>
      <p:sp>
        <p:nvSpPr>
          <p:cNvPr id="6" name="object 2">
            <a:extLst>
              <a:ext uri="{FF2B5EF4-FFF2-40B4-BE49-F238E27FC236}">
                <a16:creationId xmlns:a16="http://schemas.microsoft.com/office/drawing/2014/main" id="{451FCFE5-01B3-C7DF-5DCA-B2E74E553CEA}"/>
              </a:ext>
            </a:extLst>
          </p:cNvPr>
          <p:cNvSpPr txBox="1">
            <a:spLocks/>
          </p:cNvSpPr>
          <p:nvPr/>
        </p:nvSpPr>
        <p:spPr>
          <a:xfrm>
            <a:off x="6508707" y="5197418"/>
            <a:ext cx="5534286" cy="320601"/>
          </a:xfrm>
          <a:prstGeom prst="rect">
            <a:avLst/>
          </a:prstGeom>
          <a:solidFill>
            <a:srgbClr val="FFC000"/>
          </a:solidFill>
        </p:spPr>
        <p:txBody>
          <a:bodyPr vert="horz" wrap="square" lIns="0" tIns="12700" rIns="0" bIns="0" rtlCol="0" anchor="b">
            <a:sp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12700">
              <a:lnSpc>
                <a:spcPct val="100000"/>
              </a:lnSpc>
              <a:spcBef>
                <a:spcPts val="100"/>
              </a:spcBef>
            </a:pPr>
            <a:r>
              <a:rPr lang="en-US" sz="2000" b="1" dirty="0">
                <a:latin typeface="Calibri" panose="020F0502020204030204" pitchFamily="34" charset="0"/>
                <a:cs typeface="Calibri" panose="020F0502020204030204" pitchFamily="34" charset="0"/>
              </a:rPr>
              <a:t>Only</a:t>
            </a:r>
            <a:r>
              <a:rPr lang="en-US" sz="2000" b="1" spc="-35" dirty="0">
                <a:latin typeface="Calibri" panose="020F0502020204030204" pitchFamily="34" charset="0"/>
                <a:cs typeface="Calibri" panose="020F0502020204030204" pitchFamily="34" charset="0"/>
              </a:rPr>
              <a:t> </a:t>
            </a:r>
            <a:r>
              <a:rPr lang="en-US" sz="2000" b="1" dirty="0">
                <a:latin typeface="Calibri" panose="020F0502020204030204" pitchFamily="34" charset="0"/>
                <a:cs typeface="Calibri" panose="020F0502020204030204" pitchFamily="34" charset="0"/>
              </a:rPr>
              <a:t>1</a:t>
            </a:r>
            <a:r>
              <a:rPr lang="en-US" sz="2000" b="1" spc="-40" dirty="0">
                <a:latin typeface="Calibri" panose="020F0502020204030204" pitchFamily="34" charset="0"/>
                <a:cs typeface="Calibri" panose="020F0502020204030204" pitchFamily="34" charset="0"/>
              </a:rPr>
              <a:t> </a:t>
            </a:r>
            <a:r>
              <a:rPr lang="en-US" sz="2000" b="1" dirty="0">
                <a:latin typeface="Calibri" panose="020F0502020204030204" pitchFamily="34" charset="0"/>
                <a:cs typeface="Calibri" panose="020F0502020204030204" pitchFamily="34" charset="0"/>
              </a:rPr>
              <a:t>in</a:t>
            </a:r>
            <a:r>
              <a:rPr lang="en-US" sz="2000" b="1" spc="-30" dirty="0">
                <a:latin typeface="Calibri" panose="020F0502020204030204" pitchFamily="34" charset="0"/>
                <a:cs typeface="Calibri" panose="020F0502020204030204" pitchFamily="34" charset="0"/>
              </a:rPr>
              <a:t> </a:t>
            </a:r>
            <a:r>
              <a:rPr lang="en-US" sz="2000" b="1" dirty="0">
                <a:latin typeface="Calibri" panose="020F0502020204030204" pitchFamily="34" charset="0"/>
                <a:cs typeface="Calibri" panose="020F0502020204030204" pitchFamily="34" charset="0"/>
              </a:rPr>
              <a:t>3</a:t>
            </a:r>
            <a:r>
              <a:rPr lang="en-US" sz="2000" b="1" spc="-40" dirty="0">
                <a:latin typeface="Calibri" panose="020F0502020204030204" pitchFamily="34" charset="0"/>
                <a:cs typeface="Calibri" panose="020F0502020204030204" pitchFamily="34" charset="0"/>
              </a:rPr>
              <a:t> </a:t>
            </a:r>
            <a:r>
              <a:rPr lang="en-US" sz="2000" b="1" dirty="0">
                <a:latin typeface="Calibri" panose="020F0502020204030204" pitchFamily="34" charset="0"/>
                <a:cs typeface="Calibri" panose="020F0502020204030204" pitchFamily="34" charset="0"/>
              </a:rPr>
              <a:t>of</a:t>
            </a:r>
            <a:r>
              <a:rPr lang="en-US" sz="2000" b="1" spc="-25" dirty="0">
                <a:latin typeface="Calibri" panose="020F0502020204030204" pitchFamily="34" charset="0"/>
                <a:cs typeface="Calibri" panose="020F0502020204030204" pitchFamily="34" charset="0"/>
              </a:rPr>
              <a:t> </a:t>
            </a:r>
            <a:r>
              <a:rPr lang="en-US" sz="2000" b="1" dirty="0">
                <a:latin typeface="Calibri" panose="020F0502020204030204" pitchFamily="34" charset="0"/>
                <a:cs typeface="Calibri" panose="020F0502020204030204" pitchFamily="34" charset="0"/>
              </a:rPr>
              <a:t>Insured</a:t>
            </a:r>
            <a:r>
              <a:rPr lang="en-US" sz="2000" b="1" spc="-40" dirty="0">
                <a:latin typeface="Calibri" panose="020F0502020204030204" pitchFamily="34" charset="0"/>
                <a:cs typeface="Calibri" panose="020F0502020204030204" pitchFamily="34" charset="0"/>
              </a:rPr>
              <a:t> </a:t>
            </a:r>
            <a:r>
              <a:rPr lang="en-US" sz="2000" b="1" dirty="0">
                <a:latin typeface="Calibri" panose="020F0502020204030204" pitchFamily="34" charset="0"/>
                <a:cs typeface="Calibri" panose="020F0502020204030204" pitchFamily="34" charset="0"/>
              </a:rPr>
              <a:t>Receive</a:t>
            </a:r>
            <a:r>
              <a:rPr lang="en-US" sz="2000" b="1" spc="-35" dirty="0">
                <a:latin typeface="Calibri" panose="020F0502020204030204" pitchFamily="34" charset="0"/>
                <a:cs typeface="Calibri" panose="020F0502020204030204" pitchFamily="34" charset="0"/>
              </a:rPr>
              <a:t> </a:t>
            </a:r>
            <a:r>
              <a:rPr lang="en-US" sz="2000" b="1" dirty="0">
                <a:latin typeface="Calibri" panose="020F0502020204030204" pitchFamily="34" charset="0"/>
                <a:cs typeface="Calibri" panose="020F0502020204030204" pitchFamily="34" charset="0"/>
              </a:rPr>
              <a:t>Timely</a:t>
            </a:r>
            <a:r>
              <a:rPr lang="en-US" sz="2000" b="1" spc="-35" dirty="0">
                <a:latin typeface="Calibri" panose="020F0502020204030204" pitchFamily="34" charset="0"/>
                <a:cs typeface="Calibri" panose="020F0502020204030204" pitchFamily="34" charset="0"/>
              </a:rPr>
              <a:t> </a:t>
            </a:r>
            <a:r>
              <a:rPr lang="en-US" sz="2000" b="1" dirty="0">
                <a:latin typeface="Calibri" panose="020F0502020204030204" pitchFamily="34" charset="0"/>
                <a:cs typeface="Calibri" panose="020F0502020204030204" pitchFamily="34" charset="0"/>
              </a:rPr>
              <a:t>HCV</a:t>
            </a:r>
            <a:r>
              <a:rPr lang="en-US" sz="2000" b="1" spc="-30" dirty="0">
                <a:latin typeface="Calibri" panose="020F0502020204030204" pitchFamily="34" charset="0"/>
                <a:cs typeface="Calibri" panose="020F0502020204030204" pitchFamily="34" charset="0"/>
              </a:rPr>
              <a:t> </a:t>
            </a:r>
            <a:r>
              <a:rPr lang="en-US" sz="2000" b="1" spc="-10" dirty="0">
                <a:latin typeface="Calibri" panose="020F0502020204030204" pitchFamily="34" charset="0"/>
                <a:cs typeface="Calibri" panose="020F0502020204030204" pitchFamily="34" charset="0"/>
              </a:rPr>
              <a:t>Treatment</a:t>
            </a:r>
          </a:p>
        </p:txBody>
      </p:sp>
      <p:sp>
        <p:nvSpPr>
          <p:cNvPr id="7" name="TextBox 6">
            <a:extLst>
              <a:ext uri="{FF2B5EF4-FFF2-40B4-BE49-F238E27FC236}">
                <a16:creationId xmlns:a16="http://schemas.microsoft.com/office/drawing/2014/main" id="{9EE46CA1-F93E-C3E9-0A15-0203EC83387B}"/>
              </a:ext>
            </a:extLst>
          </p:cNvPr>
          <p:cNvSpPr txBox="1"/>
          <p:nvPr/>
        </p:nvSpPr>
        <p:spPr>
          <a:xfrm>
            <a:off x="2658793" y="6442442"/>
            <a:ext cx="10747718" cy="400110"/>
          </a:xfrm>
          <a:prstGeom prst="rect">
            <a:avLst/>
          </a:prstGeom>
          <a:noFill/>
        </p:spPr>
        <p:txBody>
          <a:bodyPr wrap="square">
            <a:spAutoFit/>
          </a:bodyPr>
          <a:lstStyle/>
          <a:p>
            <a:pPr marL="12700" marR="3569335">
              <a:lnSpc>
                <a:spcPct val="100000"/>
              </a:lnSpc>
              <a:spcBef>
                <a:spcPts val="555"/>
              </a:spcBef>
            </a:pPr>
            <a:r>
              <a:rPr lang="en-US" sz="1000" dirty="0">
                <a:solidFill>
                  <a:schemeClr val="bg1"/>
                </a:solidFill>
                <a:latin typeface="Calibri" panose="020F0502020204030204" pitchFamily="34" charset="0"/>
                <a:cs typeface="Calibri" panose="020F0502020204030204" pitchFamily="34" charset="0"/>
              </a:rPr>
              <a:t>Thompson</a:t>
            </a:r>
            <a:r>
              <a:rPr lang="en-US" sz="1000" spc="-20" dirty="0">
                <a:solidFill>
                  <a:schemeClr val="bg1"/>
                </a:solidFill>
                <a:latin typeface="Calibri" panose="020F0502020204030204" pitchFamily="34" charset="0"/>
                <a:cs typeface="Calibri" panose="020F0502020204030204" pitchFamily="34" charset="0"/>
              </a:rPr>
              <a:t> </a:t>
            </a:r>
            <a:r>
              <a:rPr lang="en-US" sz="1000" dirty="0">
                <a:solidFill>
                  <a:schemeClr val="bg1"/>
                </a:solidFill>
                <a:latin typeface="Calibri" panose="020F0502020204030204" pitchFamily="34" charset="0"/>
                <a:cs typeface="Calibri" panose="020F0502020204030204" pitchFamily="34" charset="0"/>
              </a:rPr>
              <a:t>WW,</a:t>
            </a:r>
            <a:r>
              <a:rPr lang="en-US" sz="1000" spc="-15" dirty="0">
                <a:solidFill>
                  <a:schemeClr val="bg1"/>
                </a:solidFill>
                <a:latin typeface="Calibri" panose="020F0502020204030204" pitchFamily="34" charset="0"/>
                <a:cs typeface="Calibri" panose="020F0502020204030204" pitchFamily="34" charset="0"/>
              </a:rPr>
              <a:t> </a:t>
            </a:r>
            <a:r>
              <a:rPr lang="en-US" sz="1000" dirty="0" err="1">
                <a:solidFill>
                  <a:schemeClr val="bg1"/>
                </a:solidFill>
                <a:latin typeface="Calibri" panose="020F0502020204030204" pitchFamily="34" charset="0"/>
                <a:cs typeface="Calibri" panose="020F0502020204030204" pitchFamily="34" charset="0"/>
              </a:rPr>
              <a:t>Symum</a:t>
            </a:r>
            <a:r>
              <a:rPr lang="en-US" sz="1000" spc="-20" dirty="0">
                <a:solidFill>
                  <a:schemeClr val="bg1"/>
                </a:solidFill>
                <a:latin typeface="Calibri" panose="020F0502020204030204" pitchFamily="34" charset="0"/>
                <a:cs typeface="Calibri" panose="020F0502020204030204" pitchFamily="34" charset="0"/>
              </a:rPr>
              <a:t> </a:t>
            </a:r>
            <a:r>
              <a:rPr lang="en-US" sz="1000" dirty="0">
                <a:solidFill>
                  <a:schemeClr val="bg1"/>
                </a:solidFill>
                <a:latin typeface="Calibri" panose="020F0502020204030204" pitchFamily="34" charset="0"/>
                <a:cs typeface="Calibri" panose="020F0502020204030204" pitchFamily="34" charset="0"/>
              </a:rPr>
              <a:t>H,</a:t>
            </a:r>
            <a:r>
              <a:rPr lang="en-US" sz="1000" spc="-15" dirty="0">
                <a:solidFill>
                  <a:schemeClr val="bg1"/>
                </a:solidFill>
                <a:latin typeface="Calibri" panose="020F0502020204030204" pitchFamily="34" charset="0"/>
                <a:cs typeface="Calibri" panose="020F0502020204030204" pitchFamily="34" charset="0"/>
              </a:rPr>
              <a:t> </a:t>
            </a:r>
            <a:r>
              <a:rPr lang="en-US" sz="1000" dirty="0" err="1">
                <a:solidFill>
                  <a:schemeClr val="bg1"/>
                </a:solidFill>
                <a:latin typeface="Calibri" panose="020F0502020204030204" pitchFamily="34" charset="0"/>
                <a:cs typeface="Calibri" panose="020F0502020204030204" pitchFamily="34" charset="0"/>
              </a:rPr>
              <a:t>Sandul</a:t>
            </a:r>
            <a:r>
              <a:rPr lang="en-US" sz="1000" spc="-25" dirty="0">
                <a:solidFill>
                  <a:schemeClr val="bg1"/>
                </a:solidFill>
                <a:latin typeface="Calibri" panose="020F0502020204030204" pitchFamily="34" charset="0"/>
                <a:cs typeface="Calibri" panose="020F0502020204030204" pitchFamily="34" charset="0"/>
              </a:rPr>
              <a:t> </a:t>
            </a:r>
            <a:r>
              <a:rPr lang="en-US" sz="1000" dirty="0">
                <a:solidFill>
                  <a:schemeClr val="bg1"/>
                </a:solidFill>
                <a:latin typeface="Calibri" panose="020F0502020204030204" pitchFamily="34" charset="0"/>
                <a:cs typeface="Calibri" panose="020F0502020204030204" pitchFamily="34" charset="0"/>
              </a:rPr>
              <a:t>A,</a:t>
            </a:r>
            <a:r>
              <a:rPr lang="en-US" sz="1000" spc="-15" dirty="0">
                <a:solidFill>
                  <a:schemeClr val="bg1"/>
                </a:solidFill>
                <a:latin typeface="Calibri" panose="020F0502020204030204" pitchFamily="34" charset="0"/>
                <a:cs typeface="Calibri" panose="020F0502020204030204" pitchFamily="34" charset="0"/>
              </a:rPr>
              <a:t> </a:t>
            </a:r>
            <a:r>
              <a:rPr lang="en-US" sz="1000" dirty="0">
                <a:solidFill>
                  <a:schemeClr val="bg1"/>
                </a:solidFill>
                <a:latin typeface="Calibri" panose="020F0502020204030204" pitchFamily="34" charset="0"/>
                <a:cs typeface="Calibri" panose="020F0502020204030204" pitchFamily="34" charset="0"/>
              </a:rPr>
              <a:t>et</a:t>
            </a:r>
            <a:r>
              <a:rPr lang="en-US" sz="1000" spc="-15" dirty="0">
                <a:solidFill>
                  <a:schemeClr val="bg1"/>
                </a:solidFill>
                <a:latin typeface="Calibri" panose="020F0502020204030204" pitchFamily="34" charset="0"/>
                <a:cs typeface="Calibri" panose="020F0502020204030204" pitchFamily="34" charset="0"/>
              </a:rPr>
              <a:t> </a:t>
            </a:r>
            <a:r>
              <a:rPr lang="en-US" sz="1000" dirty="0">
                <a:solidFill>
                  <a:schemeClr val="bg1"/>
                </a:solidFill>
                <a:latin typeface="Calibri" panose="020F0502020204030204" pitchFamily="34" charset="0"/>
                <a:cs typeface="Calibri" panose="020F0502020204030204" pitchFamily="34" charset="0"/>
              </a:rPr>
              <a:t>al.</a:t>
            </a:r>
            <a:r>
              <a:rPr lang="en-US" sz="1000" spc="-15" dirty="0">
                <a:solidFill>
                  <a:schemeClr val="bg1"/>
                </a:solidFill>
                <a:latin typeface="Calibri" panose="020F0502020204030204" pitchFamily="34" charset="0"/>
                <a:cs typeface="Calibri" panose="020F0502020204030204" pitchFamily="34" charset="0"/>
              </a:rPr>
              <a:t> </a:t>
            </a:r>
            <a:r>
              <a:rPr lang="en-US" sz="1000" dirty="0">
                <a:solidFill>
                  <a:schemeClr val="bg1"/>
                </a:solidFill>
                <a:latin typeface="Calibri" panose="020F0502020204030204" pitchFamily="34" charset="0"/>
                <a:cs typeface="Calibri" panose="020F0502020204030204" pitchFamily="34" charset="0"/>
              </a:rPr>
              <a:t>Vital</a:t>
            </a:r>
            <a:r>
              <a:rPr lang="en-US" sz="1000" spc="-25" dirty="0">
                <a:solidFill>
                  <a:schemeClr val="bg1"/>
                </a:solidFill>
                <a:latin typeface="Calibri" panose="020F0502020204030204" pitchFamily="34" charset="0"/>
                <a:cs typeface="Calibri" panose="020F0502020204030204" pitchFamily="34" charset="0"/>
              </a:rPr>
              <a:t> </a:t>
            </a:r>
            <a:r>
              <a:rPr lang="en-US" sz="1000" dirty="0">
                <a:solidFill>
                  <a:schemeClr val="bg1"/>
                </a:solidFill>
                <a:latin typeface="Calibri" panose="020F0502020204030204" pitchFamily="34" charset="0"/>
                <a:cs typeface="Calibri" panose="020F0502020204030204" pitchFamily="34" charset="0"/>
              </a:rPr>
              <a:t>Signs:</a:t>
            </a:r>
            <a:r>
              <a:rPr lang="en-US" sz="1000" spc="-15" dirty="0">
                <a:solidFill>
                  <a:schemeClr val="bg1"/>
                </a:solidFill>
                <a:latin typeface="Calibri" panose="020F0502020204030204" pitchFamily="34" charset="0"/>
                <a:cs typeface="Calibri" panose="020F0502020204030204" pitchFamily="34" charset="0"/>
              </a:rPr>
              <a:t> </a:t>
            </a:r>
            <a:r>
              <a:rPr lang="en-US" sz="1000" dirty="0">
                <a:solidFill>
                  <a:schemeClr val="bg1"/>
                </a:solidFill>
                <a:latin typeface="Calibri" panose="020F0502020204030204" pitchFamily="34" charset="0"/>
                <a:cs typeface="Calibri" panose="020F0502020204030204" pitchFamily="34" charset="0"/>
              </a:rPr>
              <a:t>Hepatitis</a:t>
            </a:r>
            <a:r>
              <a:rPr lang="en-US" sz="1000" spc="-25" dirty="0">
                <a:solidFill>
                  <a:schemeClr val="bg1"/>
                </a:solidFill>
                <a:latin typeface="Calibri" panose="020F0502020204030204" pitchFamily="34" charset="0"/>
                <a:cs typeface="Calibri" panose="020F0502020204030204" pitchFamily="34" charset="0"/>
              </a:rPr>
              <a:t> </a:t>
            </a:r>
            <a:r>
              <a:rPr lang="en-US" sz="1000" dirty="0">
                <a:solidFill>
                  <a:schemeClr val="bg1"/>
                </a:solidFill>
                <a:latin typeface="Calibri" panose="020F0502020204030204" pitchFamily="34" charset="0"/>
                <a:cs typeface="Calibri" panose="020F0502020204030204" pitchFamily="34" charset="0"/>
              </a:rPr>
              <a:t>C</a:t>
            </a:r>
            <a:r>
              <a:rPr lang="en-US" sz="1000" spc="-20" dirty="0">
                <a:solidFill>
                  <a:schemeClr val="bg1"/>
                </a:solidFill>
                <a:latin typeface="Calibri" panose="020F0502020204030204" pitchFamily="34" charset="0"/>
                <a:cs typeface="Calibri" panose="020F0502020204030204" pitchFamily="34" charset="0"/>
              </a:rPr>
              <a:t> </a:t>
            </a:r>
            <a:r>
              <a:rPr lang="en-US" sz="1000" dirty="0">
                <a:solidFill>
                  <a:schemeClr val="bg1"/>
                </a:solidFill>
                <a:latin typeface="Calibri" panose="020F0502020204030204" pitchFamily="34" charset="0"/>
                <a:cs typeface="Calibri" panose="020F0502020204030204" pitchFamily="34" charset="0"/>
              </a:rPr>
              <a:t>Treatment</a:t>
            </a:r>
            <a:r>
              <a:rPr lang="en-US" sz="1000" spc="-20" dirty="0">
                <a:solidFill>
                  <a:schemeClr val="bg1"/>
                </a:solidFill>
                <a:latin typeface="Calibri" panose="020F0502020204030204" pitchFamily="34" charset="0"/>
                <a:cs typeface="Calibri" panose="020F0502020204030204" pitchFamily="34" charset="0"/>
              </a:rPr>
              <a:t> </a:t>
            </a:r>
            <a:r>
              <a:rPr lang="en-US" sz="1000" dirty="0">
                <a:solidFill>
                  <a:schemeClr val="bg1"/>
                </a:solidFill>
                <a:latin typeface="Calibri" panose="020F0502020204030204" pitchFamily="34" charset="0"/>
                <a:cs typeface="Calibri" panose="020F0502020204030204" pitchFamily="34" charset="0"/>
              </a:rPr>
              <a:t>Among</a:t>
            </a:r>
            <a:r>
              <a:rPr lang="en-US" sz="1000" spc="-15" dirty="0">
                <a:solidFill>
                  <a:schemeClr val="bg1"/>
                </a:solidFill>
                <a:latin typeface="Calibri" panose="020F0502020204030204" pitchFamily="34" charset="0"/>
                <a:cs typeface="Calibri" panose="020F0502020204030204" pitchFamily="34" charset="0"/>
              </a:rPr>
              <a:t> </a:t>
            </a:r>
            <a:r>
              <a:rPr lang="en-US" sz="1000" spc="-10" dirty="0">
                <a:solidFill>
                  <a:schemeClr val="bg1"/>
                </a:solidFill>
                <a:latin typeface="Calibri" panose="020F0502020204030204" pitchFamily="34" charset="0"/>
                <a:cs typeface="Calibri" panose="020F0502020204030204" pitchFamily="34" charset="0"/>
              </a:rPr>
              <a:t>Insured </a:t>
            </a:r>
            <a:r>
              <a:rPr lang="en-US" sz="1000" dirty="0">
                <a:solidFill>
                  <a:schemeClr val="bg1"/>
                </a:solidFill>
                <a:latin typeface="Calibri" panose="020F0502020204030204" pitchFamily="34" charset="0"/>
                <a:cs typeface="Calibri" panose="020F0502020204030204" pitchFamily="34" charset="0"/>
              </a:rPr>
              <a:t>Adults</a:t>
            </a:r>
            <a:r>
              <a:rPr lang="en-US" sz="1000" spc="-15" dirty="0">
                <a:solidFill>
                  <a:schemeClr val="bg1"/>
                </a:solidFill>
                <a:latin typeface="Calibri" panose="020F0502020204030204" pitchFamily="34" charset="0"/>
                <a:cs typeface="Calibri" panose="020F0502020204030204" pitchFamily="34" charset="0"/>
              </a:rPr>
              <a:t> </a:t>
            </a:r>
            <a:r>
              <a:rPr lang="en-US" sz="1000" dirty="0">
                <a:solidFill>
                  <a:schemeClr val="bg1"/>
                </a:solidFill>
                <a:latin typeface="Calibri" panose="020F0502020204030204" pitchFamily="34" charset="0"/>
                <a:cs typeface="Calibri" panose="020F0502020204030204" pitchFamily="34" charset="0"/>
              </a:rPr>
              <a:t>—</a:t>
            </a:r>
            <a:r>
              <a:rPr lang="en-US" sz="1000" spc="-10" dirty="0">
                <a:solidFill>
                  <a:schemeClr val="bg1"/>
                </a:solidFill>
                <a:latin typeface="Calibri" panose="020F0502020204030204" pitchFamily="34" charset="0"/>
                <a:cs typeface="Calibri" panose="020F0502020204030204" pitchFamily="34" charset="0"/>
              </a:rPr>
              <a:t> </a:t>
            </a:r>
            <a:r>
              <a:rPr lang="en-US" sz="1000" dirty="0">
                <a:solidFill>
                  <a:schemeClr val="bg1"/>
                </a:solidFill>
                <a:latin typeface="Calibri" panose="020F0502020204030204" pitchFamily="34" charset="0"/>
                <a:cs typeface="Calibri" panose="020F0502020204030204" pitchFamily="34" charset="0"/>
              </a:rPr>
              <a:t>United</a:t>
            </a:r>
            <a:r>
              <a:rPr lang="en-US" sz="1000" spc="-10" dirty="0">
                <a:solidFill>
                  <a:schemeClr val="bg1"/>
                </a:solidFill>
                <a:latin typeface="Calibri" panose="020F0502020204030204" pitchFamily="34" charset="0"/>
                <a:cs typeface="Calibri" panose="020F0502020204030204" pitchFamily="34" charset="0"/>
              </a:rPr>
              <a:t> </a:t>
            </a:r>
            <a:r>
              <a:rPr lang="en-US" sz="1000" dirty="0">
                <a:solidFill>
                  <a:schemeClr val="bg1"/>
                </a:solidFill>
                <a:latin typeface="Calibri" panose="020F0502020204030204" pitchFamily="34" charset="0"/>
                <a:cs typeface="Calibri" panose="020F0502020204030204" pitchFamily="34" charset="0"/>
              </a:rPr>
              <a:t>States,</a:t>
            </a:r>
            <a:r>
              <a:rPr lang="en-US" sz="1000" spc="-5" dirty="0">
                <a:solidFill>
                  <a:schemeClr val="bg1"/>
                </a:solidFill>
                <a:latin typeface="Calibri" panose="020F0502020204030204" pitchFamily="34" charset="0"/>
                <a:cs typeface="Calibri" panose="020F0502020204030204" pitchFamily="34" charset="0"/>
              </a:rPr>
              <a:t> </a:t>
            </a:r>
            <a:r>
              <a:rPr lang="en-US" sz="1000" dirty="0">
                <a:solidFill>
                  <a:schemeClr val="bg1"/>
                </a:solidFill>
                <a:latin typeface="Calibri" panose="020F0502020204030204" pitchFamily="34" charset="0"/>
                <a:cs typeface="Calibri" panose="020F0502020204030204" pitchFamily="34" charset="0"/>
              </a:rPr>
              <a:t>2019–2020.</a:t>
            </a:r>
            <a:r>
              <a:rPr lang="en-US" sz="1000" spc="-5" dirty="0">
                <a:solidFill>
                  <a:schemeClr val="bg1"/>
                </a:solidFill>
                <a:latin typeface="Calibri" panose="020F0502020204030204" pitchFamily="34" charset="0"/>
                <a:cs typeface="Calibri" panose="020F0502020204030204" pitchFamily="34" charset="0"/>
              </a:rPr>
              <a:t> </a:t>
            </a:r>
            <a:r>
              <a:rPr lang="en-US" sz="1000" dirty="0">
                <a:solidFill>
                  <a:schemeClr val="bg1"/>
                </a:solidFill>
                <a:latin typeface="Calibri" panose="020F0502020204030204" pitchFamily="34" charset="0"/>
                <a:cs typeface="Calibri" panose="020F0502020204030204" pitchFamily="34" charset="0"/>
              </a:rPr>
              <a:t>MMWR</a:t>
            </a:r>
            <a:r>
              <a:rPr lang="en-US" sz="1000" spc="-15" dirty="0">
                <a:solidFill>
                  <a:schemeClr val="bg1"/>
                </a:solidFill>
                <a:latin typeface="Calibri" panose="020F0502020204030204" pitchFamily="34" charset="0"/>
                <a:cs typeface="Calibri" panose="020F0502020204030204" pitchFamily="34" charset="0"/>
              </a:rPr>
              <a:t> </a:t>
            </a:r>
            <a:r>
              <a:rPr lang="en-US" sz="1000" dirty="0" err="1">
                <a:solidFill>
                  <a:schemeClr val="bg1"/>
                </a:solidFill>
                <a:latin typeface="Calibri" panose="020F0502020204030204" pitchFamily="34" charset="0"/>
                <a:cs typeface="Calibri" panose="020F0502020204030204" pitchFamily="34" charset="0"/>
              </a:rPr>
              <a:t>Morb</a:t>
            </a:r>
            <a:r>
              <a:rPr lang="en-US" sz="1000" spc="-20" dirty="0">
                <a:solidFill>
                  <a:schemeClr val="bg1"/>
                </a:solidFill>
                <a:latin typeface="Calibri" panose="020F0502020204030204" pitchFamily="34" charset="0"/>
                <a:cs typeface="Calibri" panose="020F0502020204030204" pitchFamily="34" charset="0"/>
              </a:rPr>
              <a:t> </a:t>
            </a:r>
            <a:r>
              <a:rPr lang="en-US" sz="1000" dirty="0">
                <a:solidFill>
                  <a:schemeClr val="bg1"/>
                </a:solidFill>
                <a:latin typeface="Calibri" panose="020F0502020204030204" pitchFamily="34" charset="0"/>
                <a:cs typeface="Calibri" panose="020F0502020204030204" pitchFamily="34" charset="0"/>
              </a:rPr>
              <a:t>Mortal</a:t>
            </a:r>
            <a:r>
              <a:rPr lang="en-US" sz="1000" spc="-15" dirty="0">
                <a:solidFill>
                  <a:schemeClr val="bg1"/>
                </a:solidFill>
                <a:latin typeface="Calibri" panose="020F0502020204030204" pitchFamily="34" charset="0"/>
                <a:cs typeface="Calibri" panose="020F0502020204030204" pitchFamily="34" charset="0"/>
              </a:rPr>
              <a:t> </a:t>
            </a:r>
            <a:r>
              <a:rPr lang="en-US" sz="1000" dirty="0" err="1">
                <a:solidFill>
                  <a:schemeClr val="bg1"/>
                </a:solidFill>
                <a:latin typeface="Calibri" panose="020F0502020204030204" pitchFamily="34" charset="0"/>
                <a:cs typeface="Calibri" panose="020F0502020204030204" pitchFamily="34" charset="0"/>
              </a:rPr>
              <a:t>Wkly</a:t>
            </a:r>
            <a:r>
              <a:rPr lang="en-US" sz="1000" spc="-20" dirty="0">
                <a:solidFill>
                  <a:schemeClr val="bg1"/>
                </a:solidFill>
                <a:latin typeface="Calibri" panose="020F0502020204030204" pitchFamily="34" charset="0"/>
                <a:cs typeface="Calibri" panose="020F0502020204030204" pitchFamily="34" charset="0"/>
              </a:rPr>
              <a:t> </a:t>
            </a:r>
            <a:r>
              <a:rPr lang="en-US" sz="1000" dirty="0">
                <a:solidFill>
                  <a:schemeClr val="bg1"/>
                </a:solidFill>
                <a:latin typeface="Calibri" panose="020F0502020204030204" pitchFamily="34" charset="0"/>
                <a:cs typeface="Calibri" panose="020F0502020204030204" pitchFamily="34" charset="0"/>
              </a:rPr>
              <a:t>Rep</a:t>
            </a:r>
            <a:r>
              <a:rPr lang="en-US" sz="1000" spc="-15" dirty="0">
                <a:solidFill>
                  <a:schemeClr val="bg1"/>
                </a:solidFill>
                <a:latin typeface="Calibri" panose="020F0502020204030204" pitchFamily="34" charset="0"/>
                <a:cs typeface="Calibri" panose="020F0502020204030204" pitchFamily="34" charset="0"/>
              </a:rPr>
              <a:t> </a:t>
            </a:r>
            <a:r>
              <a:rPr lang="en-US" sz="1000" spc="-10" dirty="0">
                <a:solidFill>
                  <a:schemeClr val="bg1"/>
                </a:solidFill>
                <a:latin typeface="Calibri" panose="020F0502020204030204" pitchFamily="34" charset="0"/>
                <a:cs typeface="Calibri" panose="020F0502020204030204" pitchFamily="34" charset="0"/>
              </a:rPr>
              <a:t>2022;71:1011-</a:t>
            </a:r>
            <a:r>
              <a:rPr lang="en-US" sz="1000" dirty="0">
                <a:solidFill>
                  <a:schemeClr val="bg1"/>
                </a:solidFill>
                <a:latin typeface="Calibri" panose="020F0502020204030204" pitchFamily="34" charset="0"/>
                <a:cs typeface="Calibri" panose="020F0502020204030204" pitchFamily="34" charset="0"/>
              </a:rPr>
              <a:t>1017.</a:t>
            </a:r>
            <a:r>
              <a:rPr lang="en-US" sz="1000" spc="-5" dirty="0">
                <a:solidFill>
                  <a:schemeClr val="bg1"/>
                </a:solidFill>
                <a:latin typeface="Calibri" panose="020F0502020204030204" pitchFamily="34" charset="0"/>
                <a:cs typeface="Calibri" panose="020F0502020204030204" pitchFamily="34" charset="0"/>
              </a:rPr>
              <a:t> </a:t>
            </a:r>
            <a:r>
              <a:rPr lang="en-US" sz="1000" spc="-20" dirty="0">
                <a:solidFill>
                  <a:schemeClr val="bg1"/>
                </a:solidFill>
                <a:latin typeface="Calibri" panose="020F0502020204030204" pitchFamily="34" charset="0"/>
                <a:cs typeface="Calibri" panose="020F0502020204030204" pitchFamily="34" charset="0"/>
              </a:rPr>
              <a:t>DOI: </a:t>
            </a:r>
            <a:r>
              <a:rPr lang="en-US" sz="1000" u="sng" dirty="0">
                <a:solidFill>
                  <a:schemeClr val="bg1"/>
                </a:solidFill>
                <a:uFill>
                  <a:solidFill>
                    <a:srgbClr val="0563C1"/>
                  </a:solidFill>
                </a:u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http://dx.doi.org/10.15585/mmwr.mm7132e1</a:t>
            </a:r>
            <a:r>
              <a:rPr lang="en-US" sz="1000" u="none" dirty="0">
                <a:solidFill>
                  <a:schemeClr val="bg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a:t>
            </a:r>
            <a:r>
              <a:rPr lang="en-US" sz="1000" u="none" spc="250" dirty="0">
                <a:solidFill>
                  <a:schemeClr val="bg1"/>
                </a:solidFill>
                <a:latin typeface="Calibri" panose="020F0502020204030204" pitchFamily="34" charset="0"/>
                <a:cs typeface="Calibri" panose="020F0502020204030204" pitchFamily="34" charset="0"/>
              </a:rPr>
              <a:t> </a:t>
            </a:r>
            <a:r>
              <a:rPr lang="en-US" sz="1000" u="none" dirty="0">
                <a:solidFill>
                  <a:schemeClr val="bg1"/>
                </a:solidFill>
                <a:latin typeface="Calibri" panose="020F0502020204030204" pitchFamily="34" charset="0"/>
                <a:cs typeface="Calibri" panose="020F0502020204030204" pitchFamily="34" charset="0"/>
              </a:rPr>
              <a:t>Slide</a:t>
            </a:r>
            <a:r>
              <a:rPr lang="en-US" sz="1000" u="none" spc="-50" dirty="0">
                <a:solidFill>
                  <a:schemeClr val="bg1"/>
                </a:solidFill>
                <a:latin typeface="Calibri" panose="020F0502020204030204" pitchFamily="34" charset="0"/>
                <a:cs typeface="Calibri" panose="020F0502020204030204" pitchFamily="34" charset="0"/>
              </a:rPr>
              <a:t> </a:t>
            </a:r>
            <a:r>
              <a:rPr lang="en-US" sz="1000" u="none" dirty="0">
                <a:solidFill>
                  <a:schemeClr val="bg1"/>
                </a:solidFill>
                <a:latin typeface="Calibri" panose="020F0502020204030204" pitchFamily="34" charset="0"/>
                <a:cs typeface="Calibri" panose="020F0502020204030204" pitchFamily="34" charset="0"/>
              </a:rPr>
              <a:t>credit:</a:t>
            </a:r>
            <a:r>
              <a:rPr lang="en-US" sz="1000" u="none" spc="-40" dirty="0">
                <a:solidFill>
                  <a:schemeClr val="bg1"/>
                </a:solidFill>
                <a:latin typeface="Calibri" panose="020F0502020204030204" pitchFamily="34" charset="0"/>
                <a:cs typeface="Calibri" panose="020F0502020204030204" pitchFamily="34" charset="0"/>
              </a:rPr>
              <a:t> </a:t>
            </a:r>
            <a:r>
              <a:rPr lang="en-US" sz="1000" u="none" dirty="0">
                <a:solidFill>
                  <a:schemeClr val="bg1"/>
                </a:solidFill>
                <a:latin typeface="Calibri" panose="020F0502020204030204" pitchFamily="34" charset="0"/>
                <a:cs typeface="Calibri" panose="020F0502020204030204" pitchFamily="34" charset="0"/>
              </a:rPr>
              <a:t>NVHR</a:t>
            </a:r>
            <a:r>
              <a:rPr lang="en-US" sz="1000" u="none" spc="-50" dirty="0">
                <a:solidFill>
                  <a:schemeClr val="bg1"/>
                </a:solidFill>
                <a:latin typeface="Calibri" panose="020F0502020204030204" pitchFamily="34" charset="0"/>
                <a:cs typeface="Calibri" panose="020F0502020204030204" pitchFamily="34" charset="0"/>
              </a:rPr>
              <a:t> </a:t>
            </a:r>
            <a:r>
              <a:rPr lang="en-US" sz="1000" u="none" dirty="0">
                <a:solidFill>
                  <a:schemeClr val="bg1"/>
                </a:solidFill>
                <a:latin typeface="Calibri" panose="020F0502020204030204" pitchFamily="34" charset="0"/>
                <a:cs typeface="Calibri" panose="020F0502020204030204" pitchFamily="34" charset="0"/>
              </a:rPr>
              <a:t>and</a:t>
            </a:r>
            <a:r>
              <a:rPr lang="en-US" sz="1000" u="none" spc="-40" dirty="0">
                <a:solidFill>
                  <a:schemeClr val="bg1"/>
                </a:solidFill>
                <a:latin typeface="Calibri" panose="020F0502020204030204" pitchFamily="34" charset="0"/>
                <a:cs typeface="Calibri" panose="020F0502020204030204" pitchFamily="34" charset="0"/>
              </a:rPr>
              <a:t> </a:t>
            </a:r>
            <a:r>
              <a:rPr lang="en-US" sz="1000" u="none" spc="-10" dirty="0">
                <a:solidFill>
                  <a:schemeClr val="bg1"/>
                </a:solidFill>
                <a:latin typeface="Calibri" panose="020F0502020204030204" pitchFamily="34" charset="0"/>
                <a:cs typeface="Calibri" panose="020F0502020204030204" pitchFamily="34" charset="0"/>
              </a:rPr>
              <a:t>CHLPI</a:t>
            </a:r>
            <a:endParaRPr lang="en-US" sz="1000" dirty="0">
              <a:solidFill>
                <a:schemeClr val="bg1"/>
              </a:solidFill>
              <a:latin typeface="Calibri" panose="020F0502020204030204" pitchFamily="34" charset="0"/>
              <a:cs typeface="Calibri" panose="020F050202020403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6D16D1E-4205-49F5-BD2A-DA769947C1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012FD100-C039-4E03-B5E4-2EDFA7290A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4193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2" name="Straight Connector 21">
            <a:extLst>
              <a:ext uri="{FF2B5EF4-FFF2-40B4-BE49-F238E27FC236}">
                <a16:creationId xmlns:a16="http://schemas.microsoft.com/office/drawing/2014/main" id="{4418FCD2-8448-4A81-8EB4-72250F7827B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object 3"/>
          <p:cNvSpPr txBox="1">
            <a:spLocks noGrp="1"/>
          </p:cNvSpPr>
          <p:nvPr>
            <p:ph type="title"/>
          </p:nvPr>
        </p:nvSpPr>
        <p:spPr>
          <a:xfrm>
            <a:off x="1085879" y="380100"/>
            <a:ext cx="10058400" cy="1450757"/>
          </a:xfrm>
          <a:prstGeom prst="rect">
            <a:avLst/>
          </a:prstGeom>
        </p:spPr>
        <p:txBody>
          <a:bodyPr vert="horz" lIns="91440" tIns="45720" rIns="91440" bIns="45720" rtlCol="0" anchor="b">
            <a:normAutofit/>
          </a:bodyPr>
          <a:lstStyle/>
          <a:p>
            <a:pPr algn="ctr"/>
            <a:r>
              <a:rPr lang="en-US" b="1" dirty="0"/>
              <a:t>Barriers to HCV Elimination</a:t>
            </a:r>
            <a:br>
              <a:rPr lang="en-US" b="1" dirty="0"/>
            </a:br>
            <a:r>
              <a:rPr lang="en-US" b="1" dirty="0"/>
              <a:t>in the US</a:t>
            </a:r>
          </a:p>
        </p:txBody>
      </p:sp>
      <p:graphicFrame>
        <p:nvGraphicFramePr>
          <p:cNvPr id="14" name="TextBox 11">
            <a:extLst>
              <a:ext uri="{FF2B5EF4-FFF2-40B4-BE49-F238E27FC236}">
                <a16:creationId xmlns:a16="http://schemas.microsoft.com/office/drawing/2014/main" id="{E4CF4DA6-82CA-00F5-F1DA-EC1EFF317466}"/>
              </a:ext>
            </a:extLst>
          </p:cNvPr>
          <p:cNvGraphicFramePr/>
          <p:nvPr>
            <p:extLst>
              <p:ext uri="{D42A27DB-BD31-4B8C-83A1-F6EECF244321}">
                <p14:modId xmlns:p14="http://schemas.microsoft.com/office/powerpoint/2010/main" val="2914428734"/>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Down Arrow 1">
            <a:extLst>
              <a:ext uri="{FF2B5EF4-FFF2-40B4-BE49-F238E27FC236}">
                <a16:creationId xmlns:a16="http://schemas.microsoft.com/office/drawing/2014/main" id="{7C403B55-9011-BE0D-2745-3087CC29799A}"/>
              </a:ext>
            </a:extLst>
          </p:cNvPr>
          <p:cNvSpPr/>
          <p:nvPr/>
        </p:nvSpPr>
        <p:spPr>
          <a:xfrm>
            <a:off x="9116291" y="2854036"/>
            <a:ext cx="249382" cy="24938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own Arrow 3">
            <a:extLst>
              <a:ext uri="{FF2B5EF4-FFF2-40B4-BE49-F238E27FC236}">
                <a16:creationId xmlns:a16="http://schemas.microsoft.com/office/drawing/2014/main" id="{0D3D6156-7D22-80D6-B72D-0EE0EF199F6F}"/>
              </a:ext>
            </a:extLst>
          </p:cNvPr>
          <p:cNvSpPr/>
          <p:nvPr/>
        </p:nvSpPr>
        <p:spPr>
          <a:xfrm>
            <a:off x="5985161" y="3006436"/>
            <a:ext cx="249382" cy="24938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a:extLst>
              <a:ext uri="{FF2B5EF4-FFF2-40B4-BE49-F238E27FC236}">
                <a16:creationId xmlns:a16="http://schemas.microsoft.com/office/drawing/2014/main" id="{AA4FF9D7-07B3-53BD-4392-DB9CBA58F5FB}"/>
              </a:ext>
            </a:extLst>
          </p:cNvPr>
          <p:cNvSpPr/>
          <p:nvPr/>
        </p:nvSpPr>
        <p:spPr>
          <a:xfrm>
            <a:off x="7952507" y="4959928"/>
            <a:ext cx="249382" cy="24938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3082" y="1454727"/>
            <a:ext cx="3480245" cy="25160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Content Placeholder 3"/>
          <p:cNvSpPr txBox="1">
            <a:spLocks/>
          </p:cNvSpPr>
          <p:nvPr/>
        </p:nvSpPr>
        <p:spPr>
          <a:xfrm>
            <a:off x="311771" y="4385279"/>
            <a:ext cx="5266516" cy="150501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lnSpc>
                <a:spcPct val="80000"/>
              </a:lnSpc>
              <a:buFont typeface="Wingdings" pitchFamily="2" charset="2"/>
              <a:buChar char="Ø"/>
            </a:pPr>
            <a:r>
              <a:rPr lang="en-US" altLang="en-US" sz="2000" b="1" dirty="0">
                <a:solidFill>
                  <a:prstClr val="black"/>
                </a:solidFill>
              </a:rPr>
              <a:t>Sovereign Nation within a Nation</a:t>
            </a:r>
          </a:p>
          <a:p>
            <a:pPr marL="285750" indent="-285750">
              <a:lnSpc>
                <a:spcPct val="80000"/>
              </a:lnSpc>
              <a:buFont typeface="Wingdings" pitchFamily="2" charset="2"/>
              <a:buChar char="Ø"/>
            </a:pPr>
            <a:r>
              <a:rPr lang="en-GB" altLang="en-US" sz="2000" dirty="0">
                <a:solidFill>
                  <a:prstClr val="black"/>
                </a:solidFill>
              </a:rPr>
              <a:t>Largest Tribe in the US</a:t>
            </a:r>
          </a:p>
          <a:p>
            <a:pPr marL="285750">
              <a:lnSpc>
                <a:spcPct val="80000"/>
              </a:lnSpc>
              <a:buFont typeface="Wingdings" pitchFamily="2" charset="2"/>
              <a:buChar char="Ø"/>
            </a:pPr>
            <a:r>
              <a:rPr lang="en-GB" altLang="en-US" sz="2000" b="1" dirty="0">
                <a:solidFill>
                  <a:prstClr val="black"/>
                </a:solidFill>
              </a:rPr>
              <a:t>&gt; 4</a:t>
            </a:r>
            <a:r>
              <a:rPr lang="en-US" altLang="en-US" sz="2000" b="1" dirty="0">
                <a:solidFill>
                  <a:prstClr val="black"/>
                </a:solidFill>
              </a:rPr>
              <a:t>50,000 citizens worldwide</a:t>
            </a:r>
            <a:r>
              <a:rPr lang="en-US" altLang="en-US" sz="2000" dirty="0">
                <a:solidFill>
                  <a:prstClr val="black"/>
                </a:solidFill>
              </a:rPr>
              <a:t> </a:t>
            </a:r>
          </a:p>
          <a:p>
            <a:pPr marL="285750" indent="-285750">
              <a:lnSpc>
                <a:spcPct val="80000"/>
              </a:lnSpc>
              <a:buFont typeface="Wingdings" pitchFamily="2" charset="2"/>
              <a:buChar char="Ø"/>
            </a:pPr>
            <a:r>
              <a:rPr lang="en-GB" altLang="en-US" sz="2000" dirty="0">
                <a:solidFill>
                  <a:prstClr val="black"/>
                </a:solidFill>
              </a:rPr>
              <a:t>14 county area (over 9,200 </a:t>
            </a:r>
            <a:r>
              <a:rPr lang="en-GB" altLang="en-US" sz="2000" dirty="0" err="1">
                <a:solidFill>
                  <a:prstClr val="black"/>
                </a:solidFill>
              </a:rPr>
              <a:t>sq</a:t>
            </a:r>
            <a:r>
              <a:rPr lang="en-GB" altLang="en-US" sz="2000" dirty="0">
                <a:solidFill>
                  <a:prstClr val="black"/>
                </a:solidFill>
              </a:rPr>
              <a:t> mi.)</a:t>
            </a:r>
          </a:p>
          <a:p>
            <a:pPr marL="285750" indent="-285750">
              <a:lnSpc>
                <a:spcPct val="80000"/>
              </a:lnSpc>
              <a:buFont typeface="Wingdings" pitchFamily="2" charset="2"/>
              <a:buChar char="Ø"/>
            </a:pPr>
            <a:r>
              <a:rPr lang="en-GB" altLang="en-US" sz="2000" b="1" dirty="0">
                <a:solidFill>
                  <a:prstClr val="black"/>
                </a:solidFill>
              </a:rPr>
              <a:t>141,000 reside within the reservation</a:t>
            </a:r>
          </a:p>
          <a:p>
            <a:pPr marL="285750" indent="-285750">
              <a:lnSpc>
                <a:spcPct val="80000"/>
              </a:lnSpc>
              <a:buFont typeface="Wingdings" pitchFamily="2" charset="2"/>
              <a:buChar char="Ø"/>
            </a:pPr>
            <a:endParaRPr lang="en-US" altLang="en-US" sz="1800" b="1" dirty="0">
              <a:solidFill>
                <a:prstClr val="black"/>
              </a:solidFill>
            </a:endParaRPr>
          </a:p>
        </p:txBody>
      </p:sp>
      <p:sp>
        <p:nvSpPr>
          <p:cNvPr id="10" name="TextBox 9"/>
          <p:cNvSpPr txBox="1"/>
          <p:nvPr/>
        </p:nvSpPr>
        <p:spPr>
          <a:xfrm>
            <a:off x="6373467" y="5022968"/>
            <a:ext cx="5735781" cy="1538883"/>
          </a:xfrm>
          <a:prstGeom prst="rect">
            <a:avLst/>
          </a:prstGeom>
          <a:noFill/>
        </p:spPr>
        <p:txBody>
          <a:bodyPr wrap="square" rtlCol="0">
            <a:spAutoFit/>
          </a:bodyPr>
          <a:lstStyle/>
          <a:p>
            <a:pPr marL="285750" indent="-285750">
              <a:lnSpc>
                <a:spcPct val="80000"/>
              </a:lnSpc>
              <a:buFont typeface="Wingdings" pitchFamily="2" charset="2"/>
              <a:buChar char="Ø"/>
            </a:pPr>
            <a:r>
              <a:rPr lang="en-GB" altLang="en-US" sz="2000" b="1" dirty="0">
                <a:solidFill>
                  <a:prstClr val="black"/>
                </a:solidFill>
                <a:latin typeface="Calibri" panose="020F0502020204030204" pitchFamily="34" charset="0"/>
                <a:cs typeface="Calibri" panose="020F0502020204030204" pitchFamily="34" charset="0"/>
              </a:rPr>
              <a:t>Largest Tribal Health System in the USA</a:t>
            </a:r>
          </a:p>
          <a:p>
            <a:pPr marL="285750" indent="-285750">
              <a:buFont typeface="Wingdings" pitchFamily="2" charset="2"/>
              <a:buChar char="Ø"/>
            </a:pPr>
            <a:r>
              <a:rPr lang="en-US" sz="2000" dirty="0">
                <a:solidFill>
                  <a:prstClr val="black"/>
                </a:solidFill>
                <a:latin typeface="Calibri" panose="020F0502020204030204" pitchFamily="34" charset="0"/>
                <a:cs typeface="Calibri" panose="020F0502020204030204" pitchFamily="34" charset="0"/>
              </a:rPr>
              <a:t>One central hospital and 9 outlying clinics</a:t>
            </a:r>
            <a:r>
              <a:rPr lang="en-US" altLang="en-US" sz="2000" dirty="0">
                <a:solidFill>
                  <a:prstClr val="black"/>
                </a:solidFill>
                <a:latin typeface="Calibri" panose="020F0502020204030204" pitchFamily="34" charset="0"/>
                <a:cs typeface="Calibri" panose="020F0502020204030204" pitchFamily="34" charset="0"/>
              </a:rPr>
              <a:t> </a:t>
            </a:r>
          </a:p>
          <a:p>
            <a:pPr marL="285750" indent="-285750">
              <a:buFont typeface="Wingdings" pitchFamily="2" charset="2"/>
              <a:buChar char="Ø"/>
            </a:pPr>
            <a:r>
              <a:rPr lang="en-US" sz="2000" b="1" dirty="0">
                <a:solidFill>
                  <a:prstClr val="black"/>
                </a:solidFill>
                <a:latin typeface="Calibri" panose="020F0502020204030204" pitchFamily="34" charset="0"/>
                <a:cs typeface="Calibri" panose="020F0502020204030204" pitchFamily="34" charset="0"/>
              </a:rPr>
              <a:t>Serves &gt; 140,000  American Indian/Alaska Native</a:t>
            </a:r>
            <a:endParaRPr lang="en-US" altLang="en-US" sz="2000" b="1" dirty="0">
              <a:solidFill>
                <a:prstClr val="black"/>
              </a:solidFill>
              <a:latin typeface="Calibri" panose="020F0502020204030204" pitchFamily="34" charset="0"/>
              <a:cs typeface="Calibri" panose="020F0502020204030204" pitchFamily="34" charset="0"/>
            </a:endParaRPr>
          </a:p>
          <a:p>
            <a:pPr marL="285750" indent="-285750">
              <a:buFont typeface="Wingdings" pitchFamily="2" charset="2"/>
              <a:buChar char="Ø"/>
            </a:pPr>
            <a:endParaRPr lang="en-US" sz="2000" b="1" dirty="0">
              <a:solidFill>
                <a:prstClr val="black"/>
              </a:solidFill>
              <a:latin typeface="Calibri" panose="020F0502020204030204" pitchFamily="34" charset="0"/>
              <a:cs typeface="Calibri" panose="020F0502020204030204" pitchFamily="34" charset="0"/>
            </a:endParaRPr>
          </a:p>
          <a:p>
            <a:pPr marL="285750" indent="-285750">
              <a:buFont typeface="Wingdings" pitchFamily="2" charset="2"/>
              <a:buChar char="Ø"/>
            </a:pPr>
            <a:endParaRPr lang="en-US" b="1" dirty="0">
              <a:solidFill>
                <a:prstClr val="black"/>
              </a:solidFill>
            </a:endParaRPr>
          </a:p>
        </p:txBody>
      </p:sp>
      <p:sp>
        <p:nvSpPr>
          <p:cNvPr id="15" name="Rounded Rectangle 14"/>
          <p:cNvSpPr/>
          <p:nvPr/>
        </p:nvSpPr>
        <p:spPr>
          <a:xfrm>
            <a:off x="7467600" y="4320551"/>
            <a:ext cx="1447800" cy="12945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itle 6">
            <a:extLst>
              <a:ext uri="{FF2B5EF4-FFF2-40B4-BE49-F238E27FC236}">
                <a16:creationId xmlns:a16="http://schemas.microsoft.com/office/drawing/2014/main" id="{5E00A09D-86FF-EFC6-4F60-7512CFBC5BB8}"/>
              </a:ext>
            </a:extLst>
          </p:cNvPr>
          <p:cNvSpPr>
            <a:spLocks noGrp="1"/>
          </p:cNvSpPr>
          <p:nvPr>
            <p:ph type="title"/>
          </p:nvPr>
        </p:nvSpPr>
        <p:spPr>
          <a:xfrm>
            <a:off x="790929" y="-79654"/>
            <a:ext cx="5305071" cy="1325563"/>
          </a:xfrm>
        </p:spPr>
        <p:txBody>
          <a:bodyPr>
            <a:normAutofit/>
          </a:bodyPr>
          <a:lstStyle/>
          <a:p>
            <a:r>
              <a:rPr lang="en-US" sz="3200" b="1" dirty="0">
                <a:latin typeface="Calibri" panose="020F0502020204030204" pitchFamily="34" charset="0"/>
                <a:cs typeface="Calibri" panose="020F0502020204030204" pitchFamily="34" charset="0"/>
              </a:rPr>
              <a:t>Cherokee Nation</a:t>
            </a:r>
          </a:p>
        </p:txBody>
      </p:sp>
      <p:pic>
        <p:nvPicPr>
          <p:cNvPr id="2" name="Picture 1">
            <a:extLst>
              <a:ext uri="{FF2B5EF4-FFF2-40B4-BE49-F238E27FC236}">
                <a16:creationId xmlns:a16="http://schemas.microsoft.com/office/drawing/2014/main" id="{9539416D-AFEB-372B-A8F1-56FFBA70EE6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197225" y="1454727"/>
            <a:ext cx="3022781" cy="3411563"/>
          </a:xfrm>
          <a:prstGeom prst="rect">
            <a:avLst/>
          </a:prstGeom>
          <a:noFill/>
        </p:spPr>
      </p:pic>
      <p:sp>
        <p:nvSpPr>
          <p:cNvPr id="3" name="Title 6">
            <a:extLst>
              <a:ext uri="{FF2B5EF4-FFF2-40B4-BE49-F238E27FC236}">
                <a16:creationId xmlns:a16="http://schemas.microsoft.com/office/drawing/2014/main" id="{E8BD86ED-DA5A-246E-3CCA-E3BCCB5356F6}"/>
              </a:ext>
            </a:extLst>
          </p:cNvPr>
          <p:cNvSpPr txBox="1">
            <a:spLocks/>
          </p:cNvSpPr>
          <p:nvPr/>
        </p:nvSpPr>
        <p:spPr>
          <a:xfrm>
            <a:off x="5981285" y="320631"/>
            <a:ext cx="713090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latin typeface="Calibri" panose="020F0502020204030204" pitchFamily="34" charset="0"/>
                <a:cs typeface="Calibri" panose="020F0502020204030204" pitchFamily="34" charset="0"/>
              </a:rPr>
              <a:t>Cherokee Nation Health Services</a:t>
            </a:r>
          </a:p>
        </p:txBody>
      </p:sp>
      <p:sp>
        <p:nvSpPr>
          <p:cNvPr id="6" name="TextBox 5">
            <a:extLst>
              <a:ext uri="{FF2B5EF4-FFF2-40B4-BE49-F238E27FC236}">
                <a16:creationId xmlns:a16="http://schemas.microsoft.com/office/drawing/2014/main" id="{BBCFD2AC-4E4E-AF22-580A-8937A1EA74A1}"/>
              </a:ext>
            </a:extLst>
          </p:cNvPr>
          <p:cNvSpPr txBox="1"/>
          <p:nvPr/>
        </p:nvSpPr>
        <p:spPr>
          <a:xfrm>
            <a:off x="4783106" y="6423375"/>
            <a:ext cx="3209914" cy="276952"/>
          </a:xfrm>
          <a:prstGeom prst="rect">
            <a:avLst/>
          </a:prstGeom>
          <a:noFill/>
        </p:spPr>
        <p:txBody>
          <a:bodyPr wrap="square" lIns="91394" tIns="45697" rIns="91394" bIns="45697" rtlCol="0">
            <a:spAutoFit/>
          </a:bodyPr>
          <a:lstStyle/>
          <a:p>
            <a:r>
              <a:rPr lang="en-US" sz="1200" b="1" dirty="0">
                <a:solidFill>
                  <a:prstClr val="black"/>
                </a:solidFill>
                <a:latin typeface="Calibri" panose="020F0502020204030204" pitchFamily="34" charset="0"/>
                <a:cs typeface="Calibri" panose="020F0502020204030204" pitchFamily="34" charset="0"/>
              </a:rPr>
              <a:t>Source: Cherokee Nation Health Services, 2024</a:t>
            </a:r>
          </a:p>
        </p:txBody>
      </p:sp>
    </p:spTree>
    <p:extLst>
      <p:ext uri="{BB962C8B-B14F-4D97-AF65-F5344CB8AC3E}">
        <p14:creationId xmlns:p14="http://schemas.microsoft.com/office/powerpoint/2010/main" val="22335213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D7FAB-E5C6-74D8-A81E-B6EC2C572CCE}"/>
              </a:ext>
            </a:extLst>
          </p:cNvPr>
          <p:cNvSpPr>
            <a:spLocks noGrp="1"/>
          </p:cNvSpPr>
          <p:nvPr>
            <p:ph type="title"/>
          </p:nvPr>
        </p:nvSpPr>
        <p:spPr>
          <a:xfrm>
            <a:off x="357883" y="146784"/>
            <a:ext cx="11476233" cy="1133499"/>
          </a:xfrm>
        </p:spPr>
        <p:txBody>
          <a:bodyPr>
            <a:noAutofit/>
          </a:bodyPr>
          <a:lstStyle/>
          <a:p>
            <a:pPr algn="ctr"/>
            <a:r>
              <a:rPr lang="en-US" sz="3600" b="1" i="0" dirty="0">
                <a:effectLst/>
                <a:highlight>
                  <a:srgbClr val="FFFFFF"/>
                </a:highlight>
                <a:latin typeface="Calibri" panose="020F0502020204030204" pitchFamily="34" charset="0"/>
                <a:cs typeface="Calibri" panose="020F0502020204030204" pitchFamily="34" charset="0"/>
              </a:rPr>
              <a:t>Eliminating hepatitis C virus (HCV) as a public health threat:</a:t>
            </a:r>
            <a:br>
              <a:rPr lang="en-US" sz="3600" b="1" i="0" dirty="0">
                <a:effectLst/>
                <a:highlight>
                  <a:srgbClr val="FFFFFF"/>
                </a:highlight>
                <a:latin typeface="Calibri" panose="020F0502020204030204" pitchFamily="34" charset="0"/>
                <a:cs typeface="Calibri" panose="020F0502020204030204" pitchFamily="34" charset="0"/>
              </a:rPr>
            </a:br>
            <a:r>
              <a:rPr lang="en-US" sz="3600" i="0" dirty="0">
                <a:effectLst/>
                <a:highlight>
                  <a:srgbClr val="FFFFFF"/>
                </a:highlight>
                <a:latin typeface="Calibri" panose="020F0502020204030204" pitchFamily="34" charset="0"/>
                <a:cs typeface="Calibri" panose="020F0502020204030204" pitchFamily="34" charset="0"/>
              </a:rPr>
              <a:t>A comprehensive approach involving various interventions</a:t>
            </a:r>
            <a:endParaRPr lang="en-US" sz="3600" dirty="0"/>
          </a:p>
        </p:txBody>
      </p:sp>
      <p:sp>
        <p:nvSpPr>
          <p:cNvPr id="3" name="TextBox 2">
            <a:extLst>
              <a:ext uri="{FF2B5EF4-FFF2-40B4-BE49-F238E27FC236}">
                <a16:creationId xmlns:a16="http://schemas.microsoft.com/office/drawing/2014/main" id="{F036D271-B789-AFC2-0DB3-34048DE52BEE}"/>
              </a:ext>
            </a:extLst>
          </p:cNvPr>
          <p:cNvSpPr txBox="1"/>
          <p:nvPr/>
        </p:nvSpPr>
        <p:spPr>
          <a:xfrm>
            <a:off x="4869416" y="6381196"/>
            <a:ext cx="3209914" cy="276952"/>
          </a:xfrm>
          <a:prstGeom prst="rect">
            <a:avLst/>
          </a:prstGeom>
          <a:noFill/>
        </p:spPr>
        <p:txBody>
          <a:bodyPr wrap="square" lIns="91394" tIns="45697" rIns="91394" bIns="45697" rtlCol="0">
            <a:spAutoFit/>
          </a:bodyPr>
          <a:lstStyle/>
          <a:p>
            <a:r>
              <a:rPr lang="en-US" sz="1200" b="1" dirty="0">
                <a:solidFill>
                  <a:schemeClr val="bg1"/>
                </a:solidFill>
                <a:latin typeface="Calibri" panose="020F0502020204030204" pitchFamily="34" charset="0"/>
                <a:cs typeface="Calibri" panose="020F0502020204030204" pitchFamily="34" charset="0"/>
              </a:rPr>
              <a:t>Source: Cherokee Nation Health Services, 2024</a:t>
            </a:r>
          </a:p>
        </p:txBody>
      </p:sp>
      <p:pic>
        <p:nvPicPr>
          <p:cNvPr id="4" name="Content Placeholder 3">
            <a:extLst>
              <a:ext uri="{FF2B5EF4-FFF2-40B4-BE49-F238E27FC236}">
                <a16:creationId xmlns:a16="http://schemas.microsoft.com/office/drawing/2014/main" id="{484A10AF-499F-1E16-5551-BE52B51FD00C}"/>
              </a:ext>
            </a:extLst>
          </p:cNvPr>
          <p:cNvPicPr>
            <a:picLocks noChangeAspect="1"/>
          </p:cNvPicPr>
          <p:nvPr/>
        </p:nvPicPr>
        <p:blipFill>
          <a:blip r:embed="rId2"/>
          <a:stretch>
            <a:fillRect/>
          </a:stretch>
        </p:blipFill>
        <p:spPr>
          <a:xfrm>
            <a:off x="7543769" y="2268916"/>
            <a:ext cx="4186840" cy="2451826"/>
          </a:xfrm>
          <a:prstGeom prst="rect">
            <a:avLst/>
          </a:prstGeom>
        </p:spPr>
      </p:pic>
      <p:sp>
        <p:nvSpPr>
          <p:cNvPr id="6" name="Text Placeholder 2">
            <a:extLst>
              <a:ext uri="{FF2B5EF4-FFF2-40B4-BE49-F238E27FC236}">
                <a16:creationId xmlns:a16="http://schemas.microsoft.com/office/drawing/2014/main" id="{529E4907-42B7-7254-7337-A8E80F767E0C}"/>
              </a:ext>
            </a:extLst>
          </p:cNvPr>
          <p:cNvSpPr txBox="1">
            <a:spLocks/>
          </p:cNvSpPr>
          <p:nvPr/>
        </p:nvSpPr>
        <p:spPr>
          <a:xfrm>
            <a:off x="7511427" y="1451327"/>
            <a:ext cx="4205488" cy="685932"/>
          </a:xfrm>
          <a:prstGeom prst="rect">
            <a:avLst/>
          </a:prstGeom>
        </p:spPr>
        <p:txBody>
          <a:bodyPr vert="horz" lIns="0" tIns="45697" rIns="0" bIns="45697" rtlCol="0" anchor="ctr" anchorCtr="0">
            <a:noAutofit/>
          </a:bodyPr>
          <a:lstStyle>
            <a:lvl1pPr marL="0" indent="0" algn="l" defTabSz="457200" rtl="0" eaLnBrk="1" latinLnBrk="0" hangingPunct="1">
              <a:lnSpc>
                <a:spcPts val="2300"/>
              </a:lnSpc>
              <a:spcBef>
                <a:spcPts val="300"/>
              </a:spcBef>
              <a:spcAft>
                <a:spcPts val="600"/>
              </a:spcAft>
              <a:buFont typeface="Arial"/>
              <a:buNone/>
              <a:defRPr sz="1700" b="0" kern="1200" baseline="0">
                <a:solidFill>
                  <a:srgbClr val="58595B"/>
                </a:solidFill>
                <a:latin typeface="Century Gothic" charset="0"/>
                <a:ea typeface="Century Gothic" charset="0"/>
                <a:cs typeface="Century Gothic" charset="0"/>
              </a:defRPr>
            </a:lvl1pPr>
            <a:lvl2pPr marL="457200" indent="0" algn="l" defTabSz="457200" rtl="0" eaLnBrk="1" latinLnBrk="0" hangingPunct="1">
              <a:spcBef>
                <a:spcPct val="20000"/>
              </a:spcBef>
              <a:buFont typeface="Arial"/>
              <a:buNone/>
              <a:defRPr sz="1800" kern="1200">
                <a:solidFill>
                  <a:schemeClr val="tx1">
                    <a:tint val="75000"/>
                  </a:schemeClr>
                </a:solidFill>
                <a:latin typeface="Arial" charset="0"/>
                <a:ea typeface="Arial" charset="0"/>
                <a:cs typeface="Arial" charset="0"/>
              </a:defRPr>
            </a:lvl2pPr>
            <a:lvl3pPr marL="914400" indent="0" algn="l" defTabSz="457200" rtl="0" eaLnBrk="1" latinLnBrk="0" hangingPunct="1">
              <a:spcBef>
                <a:spcPct val="20000"/>
              </a:spcBef>
              <a:buFont typeface="Arial"/>
              <a:buNone/>
              <a:defRPr sz="1600" kern="1200">
                <a:solidFill>
                  <a:schemeClr val="tx1">
                    <a:tint val="75000"/>
                  </a:schemeClr>
                </a:solidFill>
                <a:latin typeface="Arial" charset="0"/>
                <a:ea typeface="Arial" charset="0"/>
                <a:cs typeface="Arial" charset="0"/>
              </a:defRPr>
            </a:lvl3pPr>
            <a:lvl4pPr marL="1371600" indent="0" algn="l" defTabSz="457200" rtl="0" eaLnBrk="1" latinLnBrk="0" hangingPunct="1">
              <a:spcBef>
                <a:spcPct val="20000"/>
              </a:spcBef>
              <a:buFont typeface="Arial"/>
              <a:buNone/>
              <a:defRPr sz="1400" kern="1200">
                <a:solidFill>
                  <a:schemeClr val="tx1">
                    <a:tint val="75000"/>
                  </a:schemeClr>
                </a:solidFill>
                <a:latin typeface="Arial" charset="0"/>
                <a:ea typeface="Arial" charset="0"/>
                <a:cs typeface="Arial" charset="0"/>
              </a:defRPr>
            </a:lvl4pPr>
            <a:lvl5pPr marL="1828800" indent="0" algn="l" defTabSz="457200" rtl="0" eaLnBrk="1" latinLnBrk="0" hangingPunct="1">
              <a:spcBef>
                <a:spcPct val="20000"/>
              </a:spcBef>
              <a:buFont typeface="Arial"/>
              <a:buNone/>
              <a:defRPr sz="1400" kern="1200">
                <a:solidFill>
                  <a:schemeClr val="tx1">
                    <a:tint val="75000"/>
                  </a:schemeClr>
                </a:solidFill>
                <a:latin typeface="Arial" charset="0"/>
                <a:ea typeface="Arial" charset="0"/>
                <a:cs typeface="Arial" charset="0"/>
              </a:defRPr>
            </a:lvl5pPr>
            <a:lvl6pPr marL="22860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400" kern="1200">
                <a:solidFill>
                  <a:schemeClr val="tx1">
                    <a:tint val="75000"/>
                  </a:schemeClr>
                </a:solidFill>
                <a:latin typeface="+mn-lt"/>
                <a:ea typeface="+mn-ea"/>
                <a:cs typeface="+mn-cs"/>
              </a:defRPr>
            </a:lvl9pPr>
          </a:lstStyle>
          <a:p>
            <a:pPr algn="ctr">
              <a:lnSpc>
                <a:spcPct val="100000"/>
              </a:lnSpc>
              <a:spcBef>
                <a:spcPts val="0"/>
              </a:spcBef>
              <a:spcAft>
                <a:spcPts val="0"/>
              </a:spcAft>
              <a:defRPr/>
            </a:pPr>
            <a:r>
              <a:rPr lang="en-US" sz="1800" dirty="0">
                <a:solidFill>
                  <a:prstClr val="black"/>
                </a:solidFill>
                <a:latin typeface="Calibri"/>
              </a:rPr>
              <a:t> </a:t>
            </a:r>
            <a:r>
              <a:rPr lang="en-US" sz="2400" b="1" dirty="0">
                <a:solidFill>
                  <a:prstClr val="black"/>
                </a:solidFill>
                <a:latin typeface="Calibri"/>
              </a:rPr>
              <a:t>HCV Awareness Day</a:t>
            </a:r>
          </a:p>
          <a:p>
            <a:pPr algn="ctr">
              <a:lnSpc>
                <a:spcPct val="100000"/>
              </a:lnSpc>
              <a:spcBef>
                <a:spcPts val="0"/>
              </a:spcBef>
              <a:spcAft>
                <a:spcPts val="0"/>
              </a:spcAft>
              <a:defRPr/>
            </a:pPr>
            <a:r>
              <a:rPr lang="en-US" sz="2400" b="1" dirty="0">
                <a:solidFill>
                  <a:prstClr val="black"/>
                </a:solidFill>
                <a:latin typeface="Calibri"/>
              </a:rPr>
              <a:t>October 31, 2015</a:t>
            </a:r>
          </a:p>
        </p:txBody>
      </p:sp>
      <p:sp>
        <p:nvSpPr>
          <p:cNvPr id="7" name="Rounded Rectangle 6">
            <a:extLst>
              <a:ext uri="{FF2B5EF4-FFF2-40B4-BE49-F238E27FC236}">
                <a16:creationId xmlns:a16="http://schemas.microsoft.com/office/drawing/2014/main" id="{7F5CE24C-19AC-16F7-4D69-C922AA8E3589}"/>
              </a:ext>
            </a:extLst>
          </p:cNvPr>
          <p:cNvSpPr/>
          <p:nvPr/>
        </p:nvSpPr>
        <p:spPr>
          <a:xfrm>
            <a:off x="7543769" y="4804081"/>
            <a:ext cx="4186839" cy="1123660"/>
          </a:xfrm>
          <a:prstGeom prst="roundRect">
            <a:avLst/>
          </a:prstGeom>
          <a:ln/>
        </p:spPr>
        <p:style>
          <a:lnRef idx="1">
            <a:schemeClr val="accent5"/>
          </a:lnRef>
          <a:fillRef idx="2">
            <a:schemeClr val="accent5"/>
          </a:fillRef>
          <a:effectRef idx="1">
            <a:schemeClr val="accent5"/>
          </a:effectRef>
          <a:fontRef idx="minor">
            <a:schemeClr val="dk1"/>
          </a:fontRef>
        </p:style>
        <p:txBody>
          <a:bodyPr wrap="square" lIns="91394" tIns="45697" rIns="91394" bIns="45697" rtlCol="0" anchor="ctr">
            <a:spAutoFit/>
          </a:bodyPr>
          <a:lstStyle/>
          <a:p>
            <a:pPr>
              <a:defRPr/>
            </a:pPr>
            <a:r>
              <a:rPr lang="en-US" i="1" kern="0" dirty="0">
                <a:solidFill>
                  <a:prstClr val="black"/>
                </a:solidFill>
                <a:latin typeface="Calibri" panose="020F0502020204030204" pitchFamily="34" charset="0"/>
                <a:cs typeface="Calibri" panose="020F0502020204030204" pitchFamily="34" charset="0"/>
              </a:rPr>
              <a:t>“</a:t>
            </a:r>
            <a:r>
              <a:rPr lang="en-US" sz="1400" i="1" kern="0" dirty="0">
                <a:solidFill>
                  <a:prstClr val="black"/>
                </a:solidFill>
                <a:latin typeface="Calibri" panose="020F0502020204030204" pitchFamily="34" charset="0"/>
                <a:cs typeface="Calibri" panose="020F0502020204030204" pitchFamily="34" charset="0"/>
              </a:rPr>
              <a:t>As Native people and as Cherokee Nation citizens, we must keep striving to eliminate hepatitis C from our population.”</a:t>
            </a:r>
            <a:br>
              <a:rPr lang="en-US" sz="1400" i="1" kern="0" dirty="0">
                <a:solidFill>
                  <a:prstClr val="black"/>
                </a:solidFill>
                <a:latin typeface="Calibri" panose="020F0502020204030204" pitchFamily="34" charset="0"/>
                <a:cs typeface="Calibri" panose="020F0502020204030204" pitchFamily="34" charset="0"/>
              </a:rPr>
            </a:br>
            <a:r>
              <a:rPr lang="en-US" sz="1400" i="1" kern="0" dirty="0">
                <a:solidFill>
                  <a:prstClr val="black"/>
                </a:solidFill>
                <a:latin typeface="Calibri" panose="020F0502020204030204" pitchFamily="34" charset="0"/>
                <a:cs typeface="Calibri" panose="020F0502020204030204" pitchFamily="34" charset="0"/>
              </a:rPr>
              <a:t> Chief Bill John Baker</a:t>
            </a:r>
            <a:endParaRPr lang="es-AR" sz="1400" kern="0" dirty="0">
              <a:solidFill>
                <a:prstClr val="black"/>
              </a:solidFill>
              <a:latin typeface="Calibri" panose="020F0502020204030204" pitchFamily="34" charset="0"/>
              <a:cs typeface="Calibri" panose="020F0502020204030204" pitchFamily="34" charset="0"/>
            </a:endParaRPr>
          </a:p>
        </p:txBody>
      </p:sp>
      <p:graphicFrame>
        <p:nvGraphicFramePr>
          <p:cNvPr id="10" name="Content Placeholder 1">
            <a:extLst>
              <a:ext uri="{FF2B5EF4-FFF2-40B4-BE49-F238E27FC236}">
                <a16:creationId xmlns:a16="http://schemas.microsoft.com/office/drawing/2014/main" id="{E88557CF-A18C-EA02-EB63-D88020A96363}"/>
              </a:ext>
            </a:extLst>
          </p:cNvPr>
          <p:cNvGraphicFramePr>
            <a:graphicFrameLocks noGrp="1"/>
          </p:cNvGraphicFramePr>
          <p:nvPr>
            <p:ph idx="1"/>
            <p:extLst>
              <p:ext uri="{D42A27DB-BD31-4B8C-83A1-F6EECF244321}">
                <p14:modId xmlns:p14="http://schemas.microsoft.com/office/powerpoint/2010/main" val="1561737082"/>
              </p:ext>
            </p:extLst>
          </p:nvPr>
        </p:nvGraphicFramePr>
        <p:xfrm>
          <a:off x="631545" y="2137259"/>
          <a:ext cx="6464993" cy="36192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885790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AF1F4-362F-9676-7AB4-BC5656779670}"/>
              </a:ext>
            </a:extLst>
          </p:cNvPr>
          <p:cNvSpPr>
            <a:spLocks noGrp="1"/>
          </p:cNvSpPr>
          <p:nvPr>
            <p:ph type="title"/>
          </p:nvPr>
        </p:nvSpPr>
        <p:spPr>
          <a:xfrm>
            <a:off x="1097280" y="286604"/>
            <a:ext cx="10058400" cy="1283064"/>
          </a:xfrm>
        </p:spPr>
        <p:txBody>
          <a:bodyPr>
            <a:normAutofit/>
          </a:bodyPr>
          <a:lstStyle/>
          <a:p>
            <a:pPr algn="ctr"/>
            <a:r>
              <a:rPr lang="en-US" sz="3600" b="1" dirty="0">
                <a:latin typeface="Calibri" panose="020F0502020204030204" pitchFamily="34" charset="0"/>
                <a:cs typeface="Calibri" panose="020F0502020204030204" pitchFamily="34" charset="0"/>
              </a:rPr>
              <a:t>CNHS HCV Screening and Diagnosis:</a:t>
            </a:r>
            <a:br>
              <a:rPr lang="en-US" sz="3600" b="1" dirty="0">
                <a:latin typeface="Calibri" panose="020F0502020204030204" pitchFamily="34" charset="0"/>
                <a:cs typeface="Calibri" panose="020F0502020204030204" pitchFamily="34" charset="0"/>
              </a:rPr>
            </a:br>
            <a:r>
              <a:rPr lang="en-US" sz="3600" b="1" dirty="0">
                <a:latin typeface="Calibri" panose="020F0502020204030204" pitchFamily="34" charset="0"/>
                <a:cs typeface="Calibri" panose="020F0502020204030204" pitchFamily="34" charset="0"/>
              </a:rPr>
              <a:t>Interventions</a:t>
            </a:r>
          </a:p>
        </p:txBody>
      </p:sp>
      <p:graphicFrame>
        <p:nvGraphicFramePr>
          <p:cNvPr id="5" name="Content Placeholder 2">
            <a:extLst>
              <a:ext uri="{FF2B5EF4-FFF2-40B4-BE49-F238E27FC236}">
                <a16:creationId xmlns:a16="http://schemas.microsoft.com/office/drawing/2014/main" id="{9579925D-A06E-5C57-7582-E39CF241EC6D}"/>
              </a:ext>
            </a:extLst>
          </p:cNvPr>
          <p:cNvGraphicFramePr>
            <a:graphicFrameLocks noGrp="1"/>
          </p:cNvGraphicFramePr>
          <p:nvPr>
            <p:ph idx="1"/>
            <p:extLst>
              <p:ext uri="{D42A27DB-BD31-4B8C-83A1-F6EECF244321}">
                <p14:modId xmlns:p14="http://schemas.microsoft.com/office/powerpoint/2010/main" val="427523996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9F58472D-FE78-F4DF-5D92-D4681571BD60}"/>
              </a:ext>
            </a:extLst>
          </p:cNvPr>
          <p:cNvSpPr txBox="1"/>
          <p:nvPr/>
        </p:nvSpPr>
        <p:spPr>
          <a:xfrm>
            <a:off x="1726802" y="6415437"/>
            <a:ext cx="3586656" cy="400110"/>
          </a:xfrm>
          <a:prstGeom prst="rect">
            <a:avLst/>
          </a:prstGeom>
          <a:noFill/>
        </p:spPr>
        <p:txBody>
          <a:bodyPr wrap="square" rtlCol="0">
            <a:spAutoFit/>
          </a:bodyPr>
          <a:lstStyle/>
          <a:p>
            <a:r>
              <a:rPr lang="en-US" sz="1000" dirty="0">
                <a:solidFill>
                  <a:schemeClr val="bg1"/>
                </a:solidFill>
              </a:rPr>
              <a:t>SSP: Syringe Service Program, ED: Emergency Department</a:t>
            </a:r>
          </a:p>
          <a:p>
            <a:r>
              <a:rPr lang="en-US" sz="1000" dirty="0">
                <a:solidFill>
                  <a:schemeClr val="bg1"/>
                </a:solidFill>
              </a:rPr>
              <a:t>UC: Urgent Care</a:t>
            </a:r>
          </a:p>
        </p:txBody>
      </p:sp>
      <p:sp>
        <p:nvSpPr>
          <p:cNvPr id="4" name="TextBox 3">
            <a:extLst>
              <a:ext uri="{FF2B5EF4-FFF2-40B4-BE49-F238E27FC236}">
                <a16:creationId xmlns:a16="http://schemas.microsoft.com/office/drawing/2014/main" id="{FE8546B9-8101-9E3A-BE2F-9485D4A93AE4}"/>
              </a:ext>
            </a:extLst>
          </p:cNvPr>
          <p:cNvSpPr txBox="1"/>
          <p:nvPr/>
        </p:nvSpPr>
        <p:spPr>
          <a:xfrm>
            <a:off x="6552982" y="6432921"/>
            <a:ext cx="3209914" cy="276952"/>
          </a:xfrm>
          <a:prstGeom prst="rect">
            <a:avLst/>
          </a:prstGeom>
          <a:noFill/>
        </p:spPr>
        <p:txBody>
          <a:bodyPr wrap="square" lIns="91394" tIns="45697" rIns="91394" bIns="45697" rtlCol="0">
            <a:spAutoFit/>
          </a:bodyPr>
          <a:lstStyle/>
          <a:p>
            <a:r>
              <a:rPr lang="en-US" sz="1200" b="1" dirty="0">
                <a:solidFill>
                  <a:schemeClr val="bg1"/>
                </a:solidFill>
                <a:latin typeface="Calibri" panose="020F0502020204030204" pitchFamily="34" charset="0"/>
                <a:cs typeface="Calibri" panose="020F0502020204030204" pitchFamily="34" charset="0"/>
              </a:rPr>
              <a:t>Source: Cherokee Nation Health Services, 2024</a:t>
            </a:r>
          </a:p>
        </p:txBody>
      </p:sp>
    </p:spTree>
    <p:extLst>
      <p:ext uri="{BB962C8B-B14F-4D97-AF65-F5344CB8AC3E}">
        <p14:creationId xmlns:p14="http://schemas.microsoft.com/office/powerpoint/2010/main" val="36487983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6127" y="108125"/>
            <a:ext cx="9739745" cy="923336"/>
          </a:xfrm>
          <a:noFill/>
        </p:spPr>
        <p:txBody>
          <a:bodyPr>
            <a:noAutofit/>
          </a:bodyPr>
          <a:lstStyle/>
          <a:p>
            <a:pPr algn="ctr"/>
            <a:r>
              <a:rPr lang="en-US" sz="4000" b="1" dirty="0">
                <a:latin typeface="Calibri" panose="020F0502020204030204" pitchFamily="34" charset="0"/>
                <a:cs typeface="Calibri" panose="020F0502020204030204" pitchFamily="34" charset="0"/>
              </a:rPr>
              <a:t>The CNHS Syndemic Care Model</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90446069"/>
              </p:ext>
            </p:extLst>
          </p:nvPr>
        </p:nvGraphicFramePr>
        <p:xfrm>
          <a:off x="661068" y="3644460"/>
          <a:ext cx="5003801" cy="25827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p:cNvPicPr>
          <p:nvPr/>
        </p:nvPicPr>
        <p:blipFill>
          <a:blip r:embed="rId7"/>
          <a:stretch>
            <a:fillRect/>
          </a:stretch>
        </p:blipFill>
        <p:spPr>
          <a:xfrm>
            <a:off x="3486688" y="2101472"/>
            <a:ext cx="1600200" cy="12668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p:cNvPicPr>
            <a:picLocks noChangeAspect="1"/>
          </p:cNvPicPr>
          <p:nvPr/>
        </p:nvPicPr>
        <p:blipFill>
          <a:blip r:embed="rId8"/>
          <a:stretch>
            <a:fillRect/>
          </a:stretch>
        </p:blipFill>
        <p:spPr>
          <a:xfrm>
            <a:off x="6471898" y="1981213"/>
            <a:ext cx="2017521" cy="205694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p:cNvPicPr>
            <a:picLocks noChangeAspect="1"/>
          </p:cNvPicPr>
          <p:nvPr/>
        </p:nvPicPr>
        <p:blipFill>
          <a:blip r:embed="rId9"/>
          <a:stretch>
            <a:fillRect/>
          </a:stretch>
        </p:blipFill>
        <p:spPr>
          <a:xfrm>
            <a:off x="915220" y="1967345"/>
            <a:ext cx="1524000" cy="1524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p:cNvPicPr>
            <a:picLocks noChangeAspect="1"/>
          </p:cNvPicPr>
          <p:nvPr/>
        </p:nvPicPr>
        <p:blipFill>
          <a:blip r:embed="rId10"/>
          <a:stretch>
            <a:fillRect/>
          </a:stretch>
        </p:blipFill>
        <p:spPr>
          <a:xfrm>
            <a:off x="6678105" y="4815995"/>
            <a:ext cx="1602365" cy="143226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p:cNvPicPr>
            <a:picLocks noChangeAspect="1"/>
          </p:cNvPicPr>
          <p:nvPr/>
        </p:nvPicPr>
        <p:blipFill>
          <a:blip r:embed="rId11"/>
          <a:stretch>
            <a:fillRect/>
          </a:stretch>
        </p:blipFill>
        <p:spPr>
          <a:xfrm>
            <a:off x="9365374" y="2563090"/>
            <a:ext cx="2256009" cy="192613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Rectangle 5"/>
          <p:cNvSpPr/>
          <p:nvPr/>
        </p:nvSpPr>
        <p:spPr>
          <a:xfrm>
            <a:off x="479685" y="1352906"/>
            <a:ext cx="2338466" cy="4645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white"/>
                </a:solidFill>
                <a:latin typeface="Calibri" panose="020F0502020204030204" pitchFamily="34" charset="0"/>
                <a:cs typeface="Calibri" panose="020F0502020204030204" pitchFamily="34" charset="0"/>
              </a:rPr>
              <a:t>Universal Screening</a:t>
            </a:r>
          </a:p>
        </p:txBody>
      </p:sp>
      <p:sp>
        <p:nvSpPr>
          <p:cNvPr id="10" name="Rectangle 9"/>
          <p:cNvSpPr/>
          <p:nvPr/>
        </p:nvSpPr>
        <p:spPr>
          <a:xfrm>
            <a:off x="3106776" y="1343760"/>
            <a:ext cx="3114142" cy="482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white"/>
                </a:solidFill>
                <a:latin typeface="Calibri" panose="020F0502020204030204" pitchFamily="34" charset="0"/>
                <a:cs typeface="Calibri" panose="020F0502020204030204" pitchFamily="34" charset="0"/>
              </a:rPr>
              <a:t>Community Health Worke</a:t>
            </a:r>
            <a:r>
              <a:rPr lang="en-US" b="1" dirty="0">
                <a:solidFill>
                  <a:prstClr val="white"/>
                </a:solidFill>
                <a:latin typeface="Calibri" panose="020F0502020204030204" pitchFamily="34" charset="0"/>
                <a:cs typeface="Calibri" panose="020F0502020204030204" pitchFamily="34" charset="0"/>
              </a:rPr>
              <a:t>r</a:t>
            </a:r>
          </a:p>
        </p:txBody>
      </p:sp>
      <p:sp>
        <p:nvSpPr>
          <p:cNvPr id="11" name="Rectangle 10"/>
          <p:cNvSpPr/>
          <p:nvPr/>
        </p:nvSpPr>
        <p:spPr>
          <a:xfrm>
            <a:off x="6747537" y="1370964"/>
            <a:ext cx="2128123" cy="482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alibri" panose="020F0502020204030204" pitchFamily="34" charset="0"/>
                <a:cs typeface="Calibri" panose="020F0502020204030204" pitchFamily="34" charset="0"/>
              </a:rPr>
              <a:t>HCV Evaluation</a:t>
            </a:r>
          </a:p>
        </p:txBody>
      </p:sp>
      <p:sp>
        <p:nvSpPr>
          <p:cNvPr id="12" name="Rectangle 11"/>
          <p:cNvSpPr/>
          <p:nvPr/>
        </p:nvSpPr>
        <p:spPr>
          <a:xfrm>
            <a:off x="6564888" y="4418064"/>
            <a:ext cx="18288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white"/>
                </a:solidFill>
                <a:latin typeface="Calibri" panose="020F0502020204030204" pitchFamily="34" charset="0"/>
                <a:cs typeface="Calibri" panose="020F0502020204030204" pitchFamily="34" charset="0"/>
              </a:rPr>
              <a:t>Treatment</a:t>
            </a:r>
          </a:p>
        </p:txBody>
      </p:sp>
      <p:sp>
        <p:nvSpPr>
          <p:cNvPr id="13" name="Rectangle 12"/>
          <p:cNvSpPr/>
          <p:nvPr/>
        </p:nvSpPr>
        <p:spPr>
          <a:xfrm>
            <a:off x="9470850" y="4685637"/>
            <a:ext cx="2171769" cy="8203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white"/>
                </a:solidFill>
                <a:latin typeface="Calibri" panose="020F0502020204030204" pitchFamily="34" charset="0"/>
                <a:cs typeface="Calibri" panose="020F0502020204030204" pitchFamily="34" charset="0"/>
              </a:rPr>
              <a:t>Community Health Worker</a:t>
            </a:r>
          </a:p>
        </p:txBody>
      </p:sp>
      <p:sp>
        <p:nvSpPr>
          <p:cNvPr id="14" name="TextBox 13"/>
          <p:cNvSpPr txBox="1"/>
          <p:nvPr/>
        </p:nvSpPr>
        <p:spPr>
          <a:xfrm>
            <a:off x="2070772" y="6367570"/>
            <a:ext cx="5181601" cy="400110"/>
          </a:xfrm>
          <a:prstGeom prst="rect">
            <a:avLst/>
          </a:prstGeom>
          <a:noFill/>
        </p:spPr>
        <p:txBody>
          <a:bodyPr wrap="square" rtlCol="0">
            <a:spAutoFit/>
          </a:bodyPr>
          <a:lstStyle/>
          <a:p>
            <a:r>
              <a:rPr lang="en-US" sz="1000" dirty="0">
                <a:solidFill>
                  <a:schemeClr val="bg1"/>
                </a:solidFill>
                <a:latin typeface="Calibri" panose="020F0502020204030204" pitchFamily="34" charset="0"/>
                <a:cs typeface="Calibri" panose="020F0502020204030204" pitchFamily="34" charset="0"/>
              </a:rPr>
              <a:t>CNHS: Cherokee Nation Health Services</a:t>
            </a:r>
          </a:p>
          <a:p>
            <a:r>
              <a:rPr lang="en-US" sz="1000" dirty="0">
                <a:solidFill>
                  <a:schemeClr val="bg1"/>
                </a:solidFill>
                <a:latin typeface="Calibri" panose="020F0502020204030204" pitchFamily="34" charset="0"/>
                <a:cs typeface="Calibri" panose="020F0502020204030204" pitchFamily="34" charset="0"/>
              </a:rPr>
              <a:t>DAA: Direct Acting Antiviral,  MAT: Medication Assisted Therapy</a:t>
            </a:r>
          </a:p>
        </p:txBody>
      </p:sp>
      <p:sp>
        <p:nvSpPr>
          <p:cNvPr id="15" name="Right Arrow 14">
            <a:extLst>
              <a:ext uri="{FF2B5EF4-FFF2-40B4-BE49-F238E27FC236}">
                <a16:creationId xmlns:a16="http://schemas.microsoft.com/office/drawing/2014/main" id="{9C155952-7C4B-D747-3FE4-20FBDD2EA0BB}"/>
              </a:ext>
            </a:extLst>
          </p:cNvPr>
          <p:cNvSpPr/>
          <p:nvPr/>
        </p:nvSpPr>
        <p:spPr>
          <a:xfrm>
            <a:off x="2674226" y="2493817"/>
            <a:ext cx="637309" cy="332510"/>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a:extLst>
              <a:ext uri="{FF2B5EF4-FFF2-40B4-BE49-F238E27FC236}">
                <a16:creationId xmlns:a16="http://schemas.microsoft.com/office/drawing/2014/main" id="{B3E35417-F541-9389-FE9E-5CDB7801B2DC}"/>
              </a:ext>
            </a:extLst>
          </p:cNvPr>
          <p:cNvSpPr/>
          <p:nvPr/>
        </p:nvSpPr>
        <p:spPr>
          <a:xfrm rot="8616671">
            <a:off x="5920564" y="3766683"/>
            <a:ext cx="637309" cy="332510"/>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a:extLst>
              <a:ext uri="{FF2B5EF4-FFF2-40B4-BE49-F238E27FC236}">
                <a16:creationId xmlns:a16="http://schemas.microsoft.com/office/drawing/2014/main" id="{B39278B4-48B8-3F29-1DBF-E546AEAE3FF7}"/>
              </a:ext>
            </a:extLst>
          </p:cNvPr>
          <p:cNvSpPr/>
          <p:nvPr/>
        </p:nvSpPr>
        <p:spPr>
          <a:xfrm>
            <a:off x="5396197" y="2563090"/>
            <a:ext cx="637309" cy="332510"/>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a:extLst>
              <a:ext uri="{FF2B5EF4-FFF2-40B4-BE49-F238E27FC236}">
                <a16:creationId xmlns:a16="http://schemas.microsoft.com/office/drawing/2014/main" id="{6DCCEE63-5AD4-2613-5381-5963F4491683}"/>
              </a:ext>
            </a:extLst>
          </p:cNvPr>
          <p:cNvSpPr/>
          <p:nvPr/>
        </p:nvSpPr>
        <p:spPr>
          <a:xfrm rot="19903374">
            <a:off x="8557006" y="5113930"/>
            <a:ext cx="637309" cy="332510"/>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a:extLst>
              <a:ext uri="{FF2B5EF4-FFF2-40B4-BE49-F238E27FC236}">
                <a16:creationId xmlns:a16="http://schemas.microsoft.com/office/drawing/2014/main" id="{EFDB3C22-DCC9-3D00-BB77-B7BE1E0FB3BC}"/>
              </a:ext>
            </a:extLst>
          </p:cNvPr>
          <p:cNvSpPr/>
          <p:nvPr/>
        </p:nvSpPr>
        <p:spPr>
          <a:xfrm>
            <a:off x="5965295" y="5505977"/>
            <a:ext cx="637309" cy="332510"/>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B76EE503-A1B0-949E-EBF3-336202840D2C}"/>
              </a:ext>
            </a:extLst>
          </p:cNvPr>
          <p:cNvSpPr txBox="1"/>
          <p:nvPr/>
        </p:nvSpPr>
        <p:spPr>
          <a:xfrm>
            <a:off x="6911314" y="6425010"/>
            <a:ext cx="3209914" cy="276952"/>
          </a:xfrm>
          <a:prstGeom prst="rect">
            <a:avLst/>
          </a:prstGeom>
          <a:noFill/>
        </p:spPr>
        <p:txBody>
          <a:bodyPr wrap="square" lIns="91394" tIns="45697" rIns="91394" bIns="45697" rtlCol="0">
            <a:spAutoFit/>
          </a:bodyPr>
          <a:lstStyle/>
          <a:p>
            <a:r>
              <a:rPr lang="en-US" sz="1200" b="1" dirty="0">
                <a:solidFill>
                  <a:schemeClr val="bg1"/>
                </a:solidFill>
                <a:latin typeface="Calibri" panose="020F0502020204030204" pitchFamily="34" charset="0"/>
                <a:cs typeface="Calibri" panose="020F0502020204030204" pitchFamily="34" charset="0"/>
              </a:rPr>
              <a:t>Source: Cherokee Nation Health Services, 2024</a:t>
            </a:r>
          </a:p>
        </p:txBody>
      </p:sp>
    </p:spTree>
    <p:extLst>
      <p:ext uri="{BB962C8B-B14F-4D97-AF65-F5344CB8AC3E}">
        <p14:creationId xmlns:p14="http://schemas.microsoft.com/office/powerpoint/2010/main" val="14210693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38D1B-E42C-E0E9-89D6-1ECDE39B7CDB}"/>
              </a:ext>
            </a:extLst>
          </p:cNvPr>
          <p:cNvSpPr>
            <a:spLocks noGrp="1"/>
          </p:cNvSpPr>
          <p:nvPr>
            <p:ph type="title"/>
          </p:nvPr>
        </p:nvSpPr>
        <p:spPr>
          <a:xfrm>
            <a:off x="838200" y="154416"/>
            <a:ext cx="10515600" cy="889000"/>
          </a:xfrm>
        </p:spPr>
        <p:txBody>
          <a:bodyPr>
            <a:normAutofit/>
          </a:bodyPr>
          <a:lstStyle/>
          <a:p>
            <a:pPr algn="ctr"/>
            <a:r>
              <a:rPr lang="en-US" b="1" dirty="0">
                <a:latin typeface="Calibri" panose="020F0502020204030204" pitchFamily="34" charset="0"/>
                <a:cs typeface="Calibri" panose="020F0502020204030204" pitchFamily="34" charset="0"/>
              </a:rPr>
              <a:t>CNHS HCV Screening Outcomes</a:t>
            </a:r>
            <a:endParaRPr lang="en-US" b="1" dirty="0"/>
          </a:p>
        </p:txBody>
      </p:sp>
      <p:sp>
        <p:nvSpPr>
          <p:cNvPr id="4" name="TextBox 3">
            <a:extLst>
              <a:ext uri="{FF2B5EF4-FFF2-40B4-BE49-F238E27FC236}">
                <a16:creationId xmlns:a16="http://schemas.microsoft.com/office/drawing/2014/main" id="{0851A020-4F5F-CA4A-8962-BBBEDE35E1B8}"/>
              </a:ext>
            </a:extLst>
          </p:cNvPr>
          <p:cNvSpPr txBox="1"/>
          <p:nvPr/>
        </p:nvSpPr>
        <p:spPr>
          <a:xfrm>
            <a:off x="221674" y="1188127"/>
            <a:ext cx="5059433" cy="1600438"/>
          </a:xfrm>
          <a:prstGeom prst="rect">
            <a:avLst/>
          </a:prstGeom>
          <a:noFill/>
        </p:spPr>
        <p:txBody>
          <a:bodyPr wrap="square">
            <a:spAutoFit/>
          </a:bodyPr>
          <a:lstStyle/>
          <a:p>
            <a:pPr algn="l"/>
            <a:r>
              <a:rPr lang="en-US" sz="1600" i="0" dirty="0">
                <a:solidFill>
                  <a:srgbClr val="222222"/>
                </a:solidFill>
                <a:effectLst/>
                <a:highlight>
                  <a:srgbClr val="FFFFFF"/>
                </a:highlight>
                <a:latin typeface="Calibri" panose="020F0502020204030204" pitchFamily="34" charset="0"/>
                <a:cs typeface="Calibri" panose="020F0502020204030204" pitchFamily="34" charset="0"/>
              </a:rPr>
              <a:t>Cumulative percentage of persons who received one or more hepatitis C virus antibody tests, by birth cohort — Cherokee Nation Health Services, October 2012–July 2015</a:t>
            </a:r>
            <a:br>
              <a:rPr lang="en-US" sz="1400" i="0" dirty="0">
                <a:solidFill>
                  <a:srgbClr val="222222"/>
                </a:solidFill>
                <a:effectLst/>
                <a:highlight>
                  <a:srgbClr val="FFFFFF"/>
                </a:highlight>
                <a:latin typeface="Calibri" panose="020F0502020204030204" pitchFamily="34" charset="0"/>
                <a:cs typeface="Calibri" panose="020F0502020204030204" pitchFamily="34" charset="0"/>
              </a:rPr>
            </a:br>
            <a:endParaRPr lang="en-US" sz="1400" i="0" dirty="0">
              <a:solidFill>
                <a:srgbClr val="222222"/>
              </a:solidFill>
              <a:effectLst/>
              <a:highlight>
                <a:srgbClr val="FFFFFF"/>
              </a:highlight>
              <a:latin typeface="Calibri" panose="020F0502020204030204" pitchFamily="34" charset="0"/>
              <a:cs typeface="Calibri" panose="020F0502020204030204" pitchFamily="34" charset="0"/>
            </a:endParaRPr>
          </a:p>
          <a:p>
            <a:br>
              <a:rPr lang="en-US" dirty="0"/>
            </a:br>
            <a:endParaRPr lang="en-US" dirty="0"/>
          </a:p>
        </p:txBody>
      </p:sp>
      <p:pic>
        <p:nvPicPr>
          <p:cNvPr id="6" name="Picture 5" descr="A graph of the number of months&#10;&#10;Description automatically generated with medium confidence">
            <a:extLst>
              <a:ext uri="{FF2B5EF4-FFF2-40B4-BE49-F238E27FC236}">
                <a16:creationId xmlns:a16="http://schemas.microsoft.com/office/drawing/2014/main" id="{94443410-356F-8440-ABDE-D26AE06AE06D}"/>
              </a:ext>
            </a:extLst>
          </p:cNvPr>
          <p:cNvPicPr>
            <a:picLocks noChangeAspect="1"/>
          </p:cNvPicPr>
          <p:nvPr/>
        </p:nvPicPr>
        <p:blipFill>
          <a:blip r:embed="rId2"/>
          <a:stretch>
            <a:fillRect/>
          </a:stretch>
        </p:blipFill>
        <p:spPr>
          <a:xfrm>
            <a:off x="221674" y="1996573"/>
            <a:ext cx="4308650" cy="3797995"/>
          </a:xfrm>
          <a:prstGeom prst="rect">
            <a:avLst/>
          </a:prstGeom>
        </p:spPr>
      </p:pic>
      <p:graphicFrame>
        <p:nvGraphicFramePr>
          <p:cNvPr id="3" name="Chart 2">
            <a:extLst>
              <a:ext uri="{FF2B5EF4-FFF2-40B4-BE49-F238E27FC236}">
                <a16:creationId xmlns:a16="http://schemas.microsoft.com/office/drawing/2014/main" id="{6A9A3079-6E6C-8449-C4FE-FBDABA881CD0}"/>
              </a:ext>
            </a:extLst>
          </p:cNvPr>
          <p:cNvGraphicFramePr>
            <a:graphicFrameLocks/>
          </p:cNvGraphicFramePr>
          <p:nvPr>
            <p:extLst>
              <p:ext uri="{D42A27DB-BD31-4B8C-83A1-F6EECF244321}">
                <p14:modId xmlns:p14="http://schemas.microsoft.com/office/powerpoint/2010/main" val="1076055673"/>
              </p:ext>
            </p:extLst>
          </p:nvPr>
        </p:nvGraphicFramePr>
        <p:xfrm>
          <a:off x="5749639" y="1893913"/>
          <a:ext cx="5662108" cy="3264382"/>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2B06239E-2FF2-687E-9209-8B39624ADA9A}"/>
              </a:ext>
            </a:extLst>
          </p:cNvPr>
          <p:cNvSpPr txBox="1"/>
          <p:nvPr/>
        </p:nvSpPr>
        <p:spPr>
          <a:xfrm>
            <a:off x="6096001" y="5567305"/>
            <a:ext cx="5257800" cy="584775"/>
          </a:xfrm>
          <a:prstGeom prst="rect">
            <a:avLst/>
          </a:prstGeom>
          <a:noFill/>
        </p:spPr>
        <p:txBody>
          <a:bodyPr wrap="square" rtlCol="0">
            <a:spAutoFit/>
          </a:bodyPr>
          <a:lstStyle/>
          <a:p>
            <a:r>
              <a:rPr lang="en-US" sz="1600" dirty="0"/>
              <a:t>As of December 2023, </a:t>
            </a:r>
            <a:r>
              <a:rPr lang="en-US" sz="1600" b="1" dirty="0"/>
              <a:t>82.5% </a:t>
            </a:r>
            <a:r>
              <a:rPr lang="en-US" sz="1600" dirty="0"/>
              <a:t>of patients &gt; 18 </a:t>
            </a:r>
            <a:r>
              <a:rPr lang="en-US" sz="1600" dirty="0" err="1"/>
              <a:t>yo</a:t>
            </a:r>
            <a:r>
              <a:rPr lang="en-US" sz="1600" dirty="0"/>
              <a:t> who accessed the health system have been screened</a:t>
            </a:r>
          </a:p>
        </p:txBody>
      </p:sp>
      <p:sp>
        <p:nvSpPr>
          <p:cNvPr id="7" name="Rectangle 1">
            <a:extLst>
              <a:ext uri="{FF2B5EF4-FFF2-40B4-BE49-F238E27FC236}">
                <a16:creationId xmlns:a16="http://schemas.microsoft.com/office/drawing/2014/main" id="{80794656-57F6-1C64-49CB-8F0DF1EB84C4}"/>
              </a:ext>
            </a:extLst>
          </p:cNvPr>
          <p:cNvSpPr>
            <a:spLocks noChangeArrowheads="1"/>
          </p:cNvSpPr>
          <p:nvPr/>
        </p:nvSpPr>
        <p:spPr bwMode="auto">
          <a:xfrm>
            <a:off x="5470022" y="1226008"/>
            <a:ext cx="603757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600" b="1" dirty="0">
                <a:solidFill>
                  <a:srgbClr val="000000"/>
                </a:solidFill>
                <a:latin typeface="Calibri" panose="020F0502020204030204" pitchFamily="34" charset="0"/>
                <a:cs typeface="Calibri" panose="020F0502020204030204" pitchFamily="34" charset="0"/>
              </a:rPr>
              <a:t>Universal Screening </a:t>
            </a:r>
            <a:r>
              <a:rPr lang="en-US" altLang="en-US" sz="1600" dirty="0">
                <a:solidFill>
                  <a:srgbClr val="000000"/>
                </a:solidFill>
                <a:latin typeface="Calibri" panose="020F0502020204030204" pitchFamily="34" charset="0"/>
                <a:cs typeface="Calibri" panose="020F0502020204030204" pitchFamily="34" charset="0"/>
              </a:rPr>
              <a:t>of Individuals Who Accessed the CNHS Screening sites from </a:t>
            </a:r>
            <a:r>
              <a:rPr kumimoji="0" lang="en-US" altLang="en-US" sz="160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October 2015-December 2023 and Were Screened for HCV</a:t>
            </a:r>
            <a:endParaRPr kumimoji="0" lang="en-US" altLang="en-US" sz="160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6BF0BE95-BE25-4D2A-8ADB-6767675450C0}"/>
              </a:ext>
            </a:extLst>
          </p:cNvPr>
          <p:cNvSpPr/>
          <p:nvPr/>
        </p:nvSpPr>
        <p:spPr>
          <a:xfrm>
            <a:off x="5749639" y="5037767"/>
            <a:ext cx="6220688" cy="400110"/>
          </a:xfrm>
          <a:prstGeom prst="rect">
            <a:avLst/>
          </a:prstGeom>
        </p:spPr>
        <p:txBody>
          <a:bodyPr wrap="square">
            <a:spAutoFit/>
          </a:bodyPr>
          <a:lstStyle/>
          <a:p>
            <a:r>
              <a:rPr lang="en-US" sz="1200" dirty="0"/>
              <a:t>  </a:t>
            </a:r>
            <a:r>
              <a:rPr lang="en-US" sz="800" dirty="0"/>
              <a:t>*Numerator:  	# of unique (≥18 years) screened for HCV</a:t>
            </a:r>
          </a:p>
          <a:p>
            <a:r>
              <a:rPr lang="en-US" sz="800" dirty="0"/>
              <a:t>**Denominator: 	# of unique patient (≥18 years) who had an encounter in the UC/ED, Hospital, primary care and women’s clinic</a:t>
            </a:r>
          </a:p>
        </p:txBody>
      </p:sp>
      <p:sp>
        <p:nvSpPr>
          <p:cNvPr id="9" name="TextBox 8">
            <a:extLst>
              <a:ext uri="{FF2B5EF4-FFF2-40B4-BE49-F238E27FC236}">
                <a16:creationId xmlns:a16="http://schemas.microsoft.com/office/drawing/2014/main" id="{AB6F4A91-CFAF-BDE1-A745-083C221B0327}"/>
              </a:ext>
            </a:extLst>
          </p:cNvPr>
          <p:cNvSpPr txBox="1"/>
          <p:nvPr/>
        </p:nvSpPr>
        <p:spPr>
          <a:xfrm>
            <a:off x="267626" y="5859693"/>
            <a:ext cx="4607791" cy="338554"/>
          </a:xfrm>
          <a:prstGeom prst="rect">
            <a:avLst/>
          </a:prstGeom>
          <a:noFill/>
        </p:spPr>
        <p:txBody>
          <a:bodyPr wrap="square">
            <a:spAutoFit/>
          </a:bodyPr>
          <a:lstStyle/>
          <a:p>
            <a:r>
              <a:rPr lang="en-US" sz="800" dirty="0">
                <a:latin typeface="Calibri" panose="020F0502020204030204" pitchFamily="34" charset="0"/>
                <a:cs typeface="Calibri" panose="020F0502020204030204" pitchFamily="34" charset="0"/>
              </a:rPr>
              <a:t>Mera J, </a:t>
            </a:r>
            <a:r>
              <a:rPr lang="en-US" sz="800" dirty="0" err="1">
                <a:latin typeface="Calibri" panose="020F0502020204030204" pitchFamily="34" charset="0"/>
                <a:cs typeface="Calibri" panose="020F0502020204030204" pitchFamily="34" charset="0"/>
              </a:rPr>
              <a:t>Vellozzi</a:t>
            </a:r>
            <a:r>
              <a:rPr lang="en-US" sz="800" dirty="0">
                <a:latin typeface="Calibri" panose="020F0502020204030204" pitchFamily="34" charset="0"/>
                <a:cs typeface="Calibri" panose="020F0502020204030204" pitchFamily="34" charset="0"/>
              </a:rPr>
              <a:t> C, Hariri S, et al. Identification and Clinical Management of Persons with Chronic Hepatitis C Virus Infection — Cherokee Nation, 2012–2015. MMWR </a:t>
            </a:r>
            <a:r>
              <a:rPr lang="en-US" sz="800" dirty="0" err="1">
                <a:latin typeface="Calibri" panose="020F0502020204030204" pitchFamily="34" charset="0"/>
                <a:cs typeface="Calibri" panose="020F0502020204030204" pitchFamily="34" charset="0"/>
              </a:rPr>
              <a:t>Morb</a:t>
            </a:r>
            <a:r>
              <a:rPr lang="en-US" sz="800" dirty="0">
                <a:latin typeface="Calibri" panose="020F0502020204030204" pitchFamily="34" charset="0"/>
                <a:cs typeface="Calibri" panose="020F0502020204030204" pitchFamily="34" charset="0"/>
              </a:rPr>
              <a:t> Mortal </a:t>
            </a:r>
            <a:r>
              <a:rPr lang="en-US" sz="800" dirty="0" err="1">
                <a:latin typeface="Calibri" panose="020F0502020204030204" pitchFamily="34" charset="0"/>
                <a:cs typeface="Calibri" panose="020F0502020204030204" pitchFamily="34" charset="0"/>
              </a:rPr>
              <a:t>Wkly</a:t>
            </a:r>
            <a:r>
              <a:rPr lang="en-US" sz="800" dirty="0">
                <a:latin typeface="Calibri" panose="020F0502020204030204" pitchFamily="34" charset="0"/>
                <a:cs typeface="Calibri" panose="020F0502020204030204" pitchFamily="34" charset="0"/>
              </a:rPr>
              <a:t> Rep 2016;65:461–466. </a:t>
            </a:r>
          </a:p>
        </p:txBody>
      </p:sp>
      <p:sp>
        <p:nvSpPr>
          <p:cNvPr id="10" name="TextBox 9">
            <a:extLst>
              <a:ext uri="{FF2B5EF4-FFF2-40B4-BE49-F238E27FC236}">
                <a16:creationId xmlns:a16="http://schemas.microsoft.com/office/drawing/2014/main" id="{3AE0280F-85B4-1D6F-C580-1AD5D3AD3BFA}"/>
              </a:ext>
            </a:extLst>
          </p:cNvPr>
          <p:cNvSpPr txBox="1"/>
          <p:nvPr/>
        </p:nvSpPr>
        <p:spPr>
          <a:xfrm>
            <a:off x="3920836" y="6465094"/>
            <a:ext cx="3936311" cy="307730"/>
          </a:xfrm>
          <a:prstGeom prst="rect">
            <a:avLst/>
          </a:prstGeom>
          <a:noFill/>
        </p:spPr>
        <p:txBody>
          <a:bodyPr wrap="square" lIns="91394" tIns="45697" rIns="91394" bIns="45697" rtlCol="0">
            <a:spAutoFit/>
          </a:bodyPr>
          <a:lstStyle/>
          <a:p>
            <a:r>
              <a:rPr lang="en-US" sz="1400" b="1" dirty="0">
                <a:solidFill>
                  <a:schemeClr val="bg1"/>
                </a:solidFill>
                <a:latin typeface="Calibri" panose="020F0502020204030204" pitchFamily="34" charset="0"/>
                <a:cs typeface="Calibri" panose="020F0502020204030204" pitchFamily="34" charset="0"/>
              </a:rPr>
              <a:t>Source: Cherokee Nation Health Services, 2024</a:t>
            </a:r>
          </a:p>
        </p:txBody>
      </p:sp>
    </p:spTree>
    <p:extLst>
      <p:ext uri="{BB962C8B-B14F-4D97-AF65-F5344CB8AC3E}">
        <p14:creationId xmlns:p14="http://schemas.microsoft.com/office/powerpoint/2010/main" val="7629470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ECE3B-2582-F256-9136-E3F5387AB797}"/>
              </a:ext>
            </a:extLst>
          </p:cNvPr>
          <p:cNvSpPr>
            <a:spLocks noGrp="1"/>
          </p:cNvSpPr>
          <p:nvPr>
            <p:ph type="title"/>
          </p:nvPr>
        </p:nvSpPr>
        <p:spPr>
          <a:xfrm>
            <a:off x="838200" y="-211969"/>
            <a:ext cx="10515600" cy="1325563"/>
          </a:xfrm>
        </p:spPr>
        <p:txBody>
          <a:bodyPr>
            <a:normAutofit/>
          </a:bodyPr>
          <a:lstStyle/>
          <a:p>
            <a:pPr algn="ctr"/>
            <a:r>
              <a:rPr lang="en-US" sz="4000" b="1" dirty="0">
                <a:latin typeface="Calibri" panose="020F0502020204030204" pitchFamily="34" charset="0"/>
                <a:cs typeface="Calibri" panose="020F0502020204030204" pitchFamily="34" charset="0"/>
              </a:rPr>
              <a:t>HCV Health Care Infrastructure Strengthening:</a:t>
            </a:r>
            <a:br>
              <a:rPr lang="en-US" sz="4000" b="1" dirty="0">
                <a:latin typeface="Calibri" panose="020F0502020204030204" pitchFamily="34" charset="0"/>
                <a:cs typeface="Calibri" panose="020F0502020204030204" pitchFamily="34" charset="0"/>
              </a:rPr>
            </a:br>
            <a:r>
              <a:rPr lang="en-US" sz="4000" b="1" dirty="0">
                <a:latin typeface="Calibri" panose="020F0502020204030204" pitchFamily="34" charset="0"/>
                <a:cs typeface="Calibri" panose="020F0502020204030204" pitchFamily="34" charset="0"/>
              </a:rPr>
              <a:t>Incorporating the ECHO Model</a:t>
            </a:r>
          </a:p>
        </p:txBody>
      </p:sp>
      <p:sp>
        <p:nvSpPr>
          <p:cNvPr id="3" name="Title 1">
            <a:extLst>
              <a:ext uri="{FF2B5EF4-FFF2-40B4-BE49-F238E27FC236}">
                <a16:creationId xmlns:a16="http://schemas.microsoft.com/office/drawing/2014/main" id="{307064E2-1B79-EA27-0BDA-2BF49789B840}"/>
              </a:ext>
            </a:extLst>
          </p:cNvPr>
          <p:cNvSpPr txBox="1">
            <a:spLocks/>
          </p:cNvSpPr>
          <p:nvPr/>
        </p:nvSpPr>
        <p:spPr>
          <a:xfrm>
            <a:off x="648621" y="1193805"/>
            <a:ext cx="4768654" cy="868755"/>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b="1" dirty="0">
                <a:highlight>
                  <a:srgbClr val="FFFFFF"/>
                </a:highlight>
                <a:latin typeface="Calibri" panose="020F0502020204030204" pitchFamily="34" charset="0"/>
                <a:cs typeface="Calibri" panose="020F0502020204030204" pitchFamily="34" charset="0"/>
              </a:rPr>
              <a:t>Number of patients with hepatitis C virus (HCV) infection who tested RNA positive and initiated all-oral, anti-HCV therapy, by month and cumulative total — Cherokee Nation Health Services (CNHS), January 2014–July 2015</a:t>
            </a:r>
            <a:r>
              <a:rPr lang="en-US" sz="1200" b="1" baseline="30000" dirty="0">
                <a:highlight>
                  <a:srgbClr val="FFFFFF"/>
                </a:highlight>
                <a:latin typeface="Calibri" panose="020F0502020204030204" pitchFamily="34" charset="0"/>
                <a:cs typeface="Calibri" panose="020F0502020204030204" pitchFamily="34" charset="0"/>
              </a:rPr>
              <a:t>1</a:t>
            </a:r>
            <a:br>
              <a:rPr lang="en-US" sz="1000" dirty="0">
                <a:highlight>
                  <a:srgbClr val="FFFFFF"/>
                </a:highlight>
                <a:latin typeface="Calibri" panose="020F0502020204030204" pitchFamily="34" charset="0"/>
                <a:cs typeface="Calibri" panose="020F0502020204030204" pitchFamily="34" charset="0"/>
              </a:rPr>
            </a:br>
            <a:endParaRPr lang="en-US" sz="1000" dirty="0">
              <a:latin typeface="Calibri" panose="020F0502020204030204" pitchFamily="34" charset="0"/>
              <a:cs typeface="Calibri" panose="020F0502020204030204" pitchFamily="34" charset="0"/>
            </a:endParaRPr>
          </a:p>
        </p:txBody>
      </p:sp>
      <p:pic>
        <p:nvPicPr>
          <p:cNvPr id="4" name="Picture 2" descr="The figure above is a combination bar and line chart showing the monthly and cumulative number of patients with hepatitis C virus (HCV) infection who tested RNA positive and initiated all-oral, anti-HCV therapy, by month and cumulative total, during January 2014–July 2015.">
            <a:extLst>
              <a:ext uri="{FF2B5EF4-FFF2-40B4-BE49-F238E27FC236}">
                <a16:creationId xmlns:a16="http://schemas.microsoft.com/office/drawing/2014/main" id="{AC79C605-6C7B-36B0-8D08-19E95EE6619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00" r="3016"/>
          <a:stretch/>
        </p:blipFill>
        <p:spPr bwMode="auto">
          <a:xfrm>
            <a:off x="648621" y="1868746"/>
            <a:ext cx="4768655" cy="446553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4765C4D-0DAD-C378-2999-4526010E532F}"/>
              </a:ext>
            </a:extLst>
          </p:cNvPr>
          <p:cNvSpPr txBox="1"/>
          <p:nvPr/>
        </p:nvSpPr>
        <p:spPr>
          <a:xfrm>
            <a:off x="1876926" y="6354718"/>
            <a:ext cx="9853388" cy="692497"/>
          </a:xfrm>
          <a:prstGeom prst="rect">
            <a:avLst/>
          </a:prstGeom>
          <a:noFill/>
        </p:spPr>
        <p:txBody>
          <a:bodyPr wrap="square">
            <a:spAutoFit/>
          </a:bodyPr>
          <a:lstStyle/>
          <a:p>
            <a:pPr marL="228600" indent="-228600">
              <a:buAutoNum type="arabicPeriod"/>
            </a:pPr>
            <a:r>
              <a:rPr lang="en-US" sz="1000" dirty="0">
                <a:solidFill>
                  <a:schemeClr val="bg1"/>
                </a:solidFill>
                <a:latin typeface="Calibri" panose="020F0502020204030204" pitchFamily="34" charset="0"/>
                <a:cs typeface="Calibri" panose="020F0502020204030204" pitchFamily="34" charset="0"/>
              </a:rPr>
              <a:t>Mera J, </a:t>
            </a:r>
            <a:r>
              <a:rPr lang="en-US" sz="1000" dirty="0" err="1">
                <a:solidFill>
                  <a:schemeClr val="bg1"/>
                </a:solidFill>
                <a:latin typeface="Calibri" panose="020F0502020204030204" pitchFamily="34" charset="0"/>
                <a:cs typeface="Calibri" panose="020F0502020204030204" pitchFamily="34" charset="0"/>
              </a:rPr>
              <a:t>Vellozzi</a:t>
            </a:r>
            <a:r>
              <a:rPr lang="en-US" sz="1000" dirty="0">
                <a:solidFill>
                  <a:schemeClr val="bg1"/>
                </a:solidFill>
                <a:latin typeface="Calibri" panose="020F0502020204030204" pitchFamily="34" charset="0"/>
                <a:cs typeface="Calibri" panose="020F0502020204030204" pitchFamily="34" charset="0"/>
              </a:rPr>
              <a:t> C, Hariri S, et al. Identification and Clinical Management of Persons with Chronic Hepatitis C Virus Infection — Cherokee Nation, 2012–2015. MMWR </a:t>
            </a:r>
            <a:r>
              <a:rPr lang="en-US" sz="1000" dirty="0" err="1">
                <a:solidFill>
                  <a:schemeClr val="bg1"/>
                </a:solidFill>
                <a:latin typeface="Calibri" panose="020F0502020204030204" pitchFamily="34" charset="0"/>
                <a:cs typeface="Calibri" panose="020F0502020204030204" pitchFamily="34" charset="0"/>
              </a:rPr>
              <a:t>Morb</a:t>
            </a:r>
            <a:r>
              <a:rPr lang="en-US" sz="1000" dirty="0">
                <a:solidFill>
                  <a:schemeClr val="bg1"/>
                </a:solidFill>
                <a:latin typeface="Calibri" panose="020F0502020204030204" pitchFamily="34" charset="0"/>
                <a:cs typeface="Calibri" panose="020F0502020204030204" pitchFamily="34" charset="0"/>
              </a:rPr>
              <a:t> Mortal </a:t>
            </a:r>
            <a:r>
              <a:rPr lang="en-US" sz="1000" dirty="0" err="1">
                <a:solidFill>
                  <a:schemeClr val="bg1"/>
                </a:solidFill>
                <a:latin typeface="Calibri" panose="020F0502020204030204" pitchFamily="34" charset="0"/>
                <a:cs typeface="Calibri" panose="020F0502020204030204" pitchFamily="34" charset="0"/>
              </a:rPr>
              <a:t>Wkly</a:t>
            </a:r>
            <a:r>
              <a:rPr lang="en-US" sz="1000" dirty="0">
                <a:solidFill>
                  <a:schemeClr val="bg1"/>
                </a:solidFill>
                <a:latin typeface="Calibri" panose="020F0502020204030204" pitchFamily="34" charset="0"/>
                <a:cs typeface="Calibri" panose="020F0502020204030204" pitchFamily="34" charset="0"/>
              </a:rPr>
              <a:t> Rep 2016;65:461–466  </a:t>
            </a:r>
          </a:p>
          <a:p>
            <a:pPr marL="228600" indent="-228600">
              <a:buAutoNum type="arabicPeriod"/>
            </a:pPr>
            <a:r>
              <a:rPr lang="en-US" sz="1000" dirty="0">
                <a:solidFill>
                  <a:schemeClr val="bg1"/>
                </a:solidFill>
                <a:latin typeface="Calibri" panose="020F0502020204030204" pitchFamily="34" charset="0"/>
                <a:cs typeface="Calibri" panose="020F0502020204030204" pitchFamily="34" charset="0"/>
              </a:rPr>
              <a:t>2. </a:t>
            </a:r>
            <a:r>
              <a:rPr lang="en-US" sz="1000" b="1" dirty="0">
                <a:solidFill>
                  <a:schemeClr val="bg1"/>
                </a:solidFill>
                <a:latin typeface="Calibri" panose="020F0502020204030204" pitchFamily="34" charset="0"/>
                <a:cs typeface="Calibri" panose="020F0502020204030204" pitchFamily="34" charset="0"/>
              </a:rPr>
              <a:t>Jorge Mera</a:t>
            </a:r>
            <a:r>
              <a:rPr lang="en-US" sz="1000" dirty="0">
                <a:solidFill>
                  <a:schemeClr val="bg1"/>
                </a:solidFill>
                <a:latin typeface="Calibri" panose="020F0502020204030204" pitchFamily="34" charset="0"/>
                <a:cs typeface="Calibri" panose="020F0502020204030204" pitchFamily="34" charset="0"/>
              </a:rPr>
              <a:t>, Molly Feder</a:t>
            </a:r>
            <a:r>
              <a:rPr lang="en-US" sz="1000" baseline="30000" dirty="0">
                <a:solidFill>
                  <a:schemeClr val="bg1"/>
                </a:solidFill>
                <a:latin typeface="Calibri" panose="020F0502020204030204" pitchFamily="34" charset="0"/>
                <a:cs typeface="Calibri" panose="020F0502020204030204" pitchFamily="34" charset="0"/>
              </a:rPr>
              <a:t> </a:t>
            </a:r>
            <a:r>
              <a:rPr lang="en-US" sz="1000" dirty="0">
                <a:solidFill>
                  <a:schemeClr val="bg1"/>
                </a:solidFill>
                <a:latin typeface="Calibri" panose="020F0502020204030204" pitchFamily="34" charset="0"/>
                <a:cs typeface="Calibri" panose="020F0502020204030204" pitchFamily="34" charset="0"/>
              </a:rPr>
              <a:t>, Jeri Sawyer</a:t>
            </a:r>
            <a:r>
              <a:rPr lang="en-US" sz="1000" baseline="30000" dirty="0">
                <a:solidFill>
                  <a:schemeClr val="bg1"/>
                </a:solidFill>
                <a:latin typeface="Calibri" panose="020F0502020204030204" pitchFamily="34" charset="0"/>
                <a:cs typeface="Calibri" panose="020F0502020204030204" pitchFamily="34" charset="0"/>
              </a:rPr>
              <a:t> </a:t>
            </a:r>
            <a:r>
              <a:rPr lang="en-US" sz="1000" dirty="0">
                <a:solidFill>
                  <a:schemeClr val="bg1"/>
                </a:solidFill>
                <a:latin typeface="Calibri" panose="020F0502020204030204" pitchFamily="34" charset="0"/>
                <a:cs typeface="Calibri" panose="020F0502020204030204" pitchFamily="34" charset="0"/>
              </a:rPr>
              <a:t>, Gretchen Greene</a:t>
            </a:r>
            <a:r>
              <a:rPr lang="en-US" sz="1000" baseline="30000" dirty="0">
                <a:solidFill>
                  <a:schemeClr val="bg1"/>
                </a:solidFill>
                <a:latin typeface="Calibri" panose="020F0502020204030204" pitchFamily="34" charset="0"/>
                <a:cs typeface="Calibri" panose="020F0502020204030204" pitchFamily="34" charset="0"/>
              </a:rPr>
              <a:t> </a:t>
            </a:r>
            <a:r>
              <a:rPr lang="en-US" sz="1000" dirty="0">
                <a:solidFill>
                  <a:schemeClr val="bg1"/>
                </a:solidFill>
                <a:latin typeface="Calibri" panose="020F0502020204030204" pitchFamily="34" charset="0"/>
                <a:cs typeface="Calibri" panose="020F0502020204030204" pitchFamily="34" charset="0"/>
              </a:rPr>
              <a:t>, Brigg Reilley</a:t>
            </a:r>
            <a:r>
              <a:rPr lang="en-US" sz="1000" baseline="30000" dirty="0">
                <a:solidFill>
                  <a:schemeClr val="bg1"/>
                </a:solidFill>
                <a:latin typeface="Calibri" panose="020F0502020204030204" pitchFamily="34" charset="0"/>
                <a:cs typeface="Calibri" panose="020F0502020204030204" pitchFamily="34" charset="0"/>
              </a:rPr>
              <a:t> </a:t>
            </a:r>
            <a:r>
              <a:rPr lang="en-US" sz="1000" dirty="0">
                <a:solidFill>
                  <a:schemeClr val="bg1"/>
                </a:solidFill>
                <a:latin typeface="Calibri" panose="020F0502020204030204" pitchFamily="34" charset="0"/>
                <a:cs typeface="Calibri" panose="020F0502020204030204" pitchFamily="34" charset="0"/>
              </a:rPr>
              <a:t>, Ashley Wirth</a:t>
            </a:r>
            <a:r>
              <a:rPr lang="en-US" sz="1000" baseline="30000" dirty="0">
                <a:solidFill>
                  <a:schemeClr val="bg1"/>
                </a:solidFill>
                <a:latin typeface="Calibri" panose="020F0502020204030204" pitchFamily="34" charset="0"/>
                <a:cs typeface="Calibri" panose="020F0502020204030204" pitchFamily="34" charset="0"/>
              </a:rPr>
              <a:t> </a:t>
            </a:r>
            <a:r>
              <a:rPr lang="en-US" sz="1000" dirty="0">
                <a:solidFill>
                  <a:schemeClr val="bg1"/>
                </a:solidFill>
                <a:latin typeface="Calibri" panose="020F0502020204030204" pitchFamily="34" charset="0"/>
                <a:cs typeface="Calibri" panose="020F0502020204030204" pitchFamily="34" charset="0"/>
              </a:rPr>
              <a:t>, David Stephens</a:t>
            </a:r>
            <a:r>
              <a:rPr lang="en-US" sz="1000" baseline="30000" dirty="0">
                <a:solidFill>
                  <a:schemeClr val="bg1"/>
                </a:solidFill>
                <a:latin typeface="Calibri" panose="020F0502020204030204" pitchFamily="34" charset="0"/>
                <a:cs typeface="Calibri" panose="020F0502020204030204" pitchFamily="34" charset="0"/>
              </a:rPr>
              <a:t> </a:t>
            </a:r>
            <a:r>
              <a:rPr lang="en-US" sz="1000" dirty="0">
                <a:solidFill>
                  <a:schemeClr val="bg1"/>
                </a:solidFill>
                <a:latin typeface="Calibri" panose="020F0502020204030204" pitchFamily="34" charset="0"/>
                <a:cs typeface="Calibri" panose="020F0502020204030204" pitchFamily="34" charset="0"/>
              </a:rPr>
              <a:t>, Jessica </a:t>
            </a:r>
            <a:r>
              <a:rPr lang="en-US" sz="1000" dirty="0" err="1">
                <a:solidFill>
                  <a:schemeClr val="bg1"/>
                </a:solidFill>
                <a:latin typeface="Calibri" panose="020F0502020204030204" pitchFamily="34" charset="0"/>
                <a:cs typeface="Calibri" panose="020F0502020204030204" pitchFamily="34" charset="0"/>
              </a:rPr>
              <a:t>Leston</a:t>
            </a:r>
            <a:r>
              <a:rPr lang="en-US" sz="1000" dirty="0">
                <a:solidFill>
                  <a:schemeClr val="bg1"/>
                </a:solidFill>
                <a:latin typeface="Calibri" panose="020F0502020204030204" pitchFamily="34" charset="0"/>
                <a:cs typeface="Calibri" panose="020F0502020204030204" pitchFamily="34" charset="0"/>
              </a:rPr>
              <a:t>: Poster 01946 presented at ID Week 2023, Washington, DC</a:t>
            </a:r>
            <a:endParaRPr lang="en-US" sz="1000" baseline="-25000" dirty="0">
              <a:solidFill>
                <a:schemeClr val="bg1"/>
              </a:solidFill>
              <a:latin typeface="Calibri" panose="020F0502020204030204" pitchFamily="34" charset="0"/>
              <a:cs typeface="Calibri" panose="020F0502020204030204" pitchFamily="34" charset="0"/>
            </a:endParaRPr>
          </a:p>
          <a:p>
            <a:endParaRPr lang="en-US" sz="900" dirty="0">
              <a:solidFill>
                <a:schemeClr val="bg1"/>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9BDCC3C7-A15D-A21B-E22E-1A9A6BBF22B8}"/>
              </a:ext>
            </a:extLst>
          </p:cNvPr>
          <p:cNvPicPr>
            <a:picLocks noChangeAspect="1"/>
          </p:cNvPicPr>
          <p:nvPr/>
        </p:nvPicPr>
        <p:blipFill>
          <a:blip r:embed="rId3"/>
          <a:stretch>
            <a:fillRect/>
          </a:stretch>
        </p:blipFill>
        <p:spPr>
          <a:xfrm>
            <a:off x="5669447" y="2062560"/>
            <a:ext cx="6337198" cy="3992108"/>
          </a:xfrm>
          <a:prstGeom prst="rect">
            <a:avLst/>
          </a:prstGeom>
        </p:spPr>
      </p:pic>
      <p:sp>
        <p:nvSpPr>
          <p:cNvPr id="12" name="TextBox 11">
            <a:extLst>
              <a:ext uri="{FF2B5EF4-FFF2-40B4-BE49-F238E27FC236}">
                <a16:creationId xmlns:a16="http://schemas.microsoft.com/office/drawing/2014/main" id="{4B88C787-1B34-8399-EC43-88B5BE17C0FF}"/>
              </a:ext>
            </a:extLst>
          </p:cNvPr>
          <p:cNvSpPr txBox="1"/>
          <p:nvPr/>
        </p:nvSpPr>
        <p:spPr>
          <a:xfrm>
            <a:off x="6345381" y="1283998"/>
            <a:ext cx="5500255" cy="478849"/>
          </a:xfrm>
          <a:prstGeom prst="rect">
            <a:avLst/>
          </a:prstGeom>
          <a:noFill/>
        </p:spPr>
        <p:txBody>
          <a:bodyPr wrap="square">
            <a:spAutoFit/>
          </a:bodyPr>
          <a:lstStyle/>
          <a:p>
            <a:pPr marL="0" marR="0">
              <a:lnSpc>
                <a:spcPct val="107000"/>
              </a:lnSpc>
              <a:spcBef>
                <a:spcPts val="0"/>
              </a:spcBef>
              <a:spcAft>
                <a:spcPts val="800"/>
              </a:spcAft>
              <a:tabLst>
                <a:tab pos="3490595" algn="l"/>
              </a:tabLst>
            </a:pPr>
            <a:r>
              <a:rPr lang="en-US" sz="1200" b="1" dirty="0">
                <a:effectLst/>
                <a:latin typeface="Calibri" panose="020F0502020204030204" pitchFamily="34" charset="0"/>
                <a:ea typeface="Calibri" panose="020F0502020204030204" pitchFamily="34" charset="0"/>
                <a:cs typeface="Calibri" panose="020F0502020204030204" pitchFamily="34" charset="0"/>
              </a:rPr>
              <a:t>Estimated cumulative costs of  care for hepatitis C virus infection via ECHO and conventional care — Cherokee Nation Health Services, Oklahoma, 2020-2040</a:t>
            </a:r>
            <a:r>
              <a:rPr lang="en-US" sz="1200" b="1" baseline="30000" dirty="0">
                <a:effectLst/>
                <a:latin typeface="Calibri" panose="020F0502020204030204" pitchFamily="34" charset="0"/>
                <a:ea typeface="Calibri" panose="020F0502020204030204" pitchFamily="34" charset="0"/>
                <a:cs typeface="Calibri" panose="020F0502020204030204" pitchFamily="34" charset="0"/>
              </a:rPr>
              <a:t>2</a:t>
            </a:r>
          </a:p>
        </p:txBody>
      </p:sp>
    </p:spTree>
    <p:extLst>
      <p:ext uri="{BB962C8B-B14F-4D97-AF65-F5344CB8AC3E}">
        <p14:creationId xmlns:p14="http://schemas.microsoft.com/office/powerpoint/2010/main" val="3149398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02516-7D83-62ED-86E8-0168B8ED3F24}"/>
              </a:ext>
            </a:extLst>
          </p:cNvPr>
          <p:cNvSpPr>
            <a:spLocks noGrp="1"/>
          </p:cNvSpPr>
          <p:nvPr>
            <p:ph type="title"/>
          </p:nvPr>
        </p:nvSpPr>
        <p:spPr>
          <a:xfrm>
            <a:off x="838200" y="365125"/>
            <a:ext cx="10515600" cy="930275"/>
          </a:xfrm>
        </p:spPr>
        <p:txBody>
          <a:bodyPr>
            <a:normAutofit/>
          </a:bodyPr>
          <a:lstStyle/>
          <a:p>
            <a:pPr algn="ctr"/>
            <a:r>
              <a:rPr lang="en-US" b="1" dirty="0"/>
              <a:t>CNHS Harm Reduction Program</a:t>
            </a:r>
          </a:p>
        </p:txBody>
      </p:sp>
      <p:pic>
        <p:nvPicPr>
          <p:cNvPr id="5" name="Content Placeholder 4" descr="A white and gray poster with icons and symbols&#10;&#10;Description automatically generated with medium confidence">
            <a:extLst>
              <a:ext uri="{FF2B5EF4-FFF2-40B4-BE49-F238E27FC236}">
                <a16:creationId xmlns:a16="http://schemas.microsoft.com/office/drawing/2014/main" id="{A8D2A1E7-466A-E478-265E-E4E4A91BDADB}"/>
              </a:ext>
            </a:extLst>
          </p:cNvPr>
          <p:cNvPicPr>
            <a:picLocks noChangeAspect="1"/>
          </p:cNvPicPr>
          <p:nvPr/>
        </p:nvPicPr>
        <p:blipFill>
          <a:blip r:embed="rId2"/>
          <a:stretch>
            <a:fillRect/>
          </a:stretch>
        </p:blipFill>
        <p:spPr>
          <a:xfrm>
            <a:off x="300778" y="2019527"/>
            <a:ext cx="6511030" cy="3646982"/>
          </a:xfrm>
          <a:prstGeom prst="rect">
            <a:avLst/>
          </a:prstGeom>
        </p:spPr>
      </p:pic>
      <p:sp>
        <p:nvSpPr>
          <p:cNvPr id="4" name="TextBox 3">
            <a:extLst>
              <a:ext uri="{FF2B5EF4-FFF2-40B4-BE49-F238E27FC236}">
                <a16:creationId xmlns:a16="http://schemas.microsoft.com/office/drawing/2014/main" id="{F6F3149D-6F9F-32B3-9BC6-70EF6EED5158}"/>
              </a:ext>
            </a:extLst>
          </p:cNvPr>
          <p:cNvSpPr txBox="1"/>
          <p:nvPr/>
        </p:nvSpPr>
        <p:spPr>
          <a:xfrm>
            <a:off x="7369882" y="2978809"/>
            <a:ext cx="4822118" cy="907941"/>
          </a:xfrm>
          <a:prstGeom prst="rect">
            <a:avLst/>
          </a:prstGeom>
          <a:noFill/>
          <a:ln w="57150">
            <a:solidFill>
              <a:srgbClr val="FF0000"/>
            </a:solidFill>
          </a:ln>
        </p:spPr>
        <p:txBody>
          <a:bodyPr wrap="square">
            <a:spAutoFit/>
          </a:bodyPr>
          <a:lstStyle/>
          <a:p>
            <a:pPr defTabSz="795528">
              <a:spcAft>
                <a:spcPts val="600"/>
              </a:spcAft>
            </a:pPr>
            <a:r>
              <a:rPr lang="en-US" sz="2400" b="1" kern="1200" dirty="0">
                <a:solidFill>
                  <a:srgbClr val="000000"/>
                </a:solidFill>
                <a:latin typeface="Calibri" panose="020F0502020204030204" pitchFamily="34" charset="0"/>
                <a:cs typeface="Calibri" panose="020F0502020204030204" pitchFamily="34" charset="0"/>
              </a:rPr>
              <a:t>MAT services:  798 patients enrolled</a:t>
            </a:r>
          </a:p>
          <a:p>
            <a:pPr defTabSz="795528">
              <a:spcAft>
                <a:spcPts val="600"/>
              </a:spcAft>
            </a:pPr>
            <a:r>
              <a:rPr lang="en-US" sz="2400" b="1" kern="1200" dirty="0">
                <a:solidFill>
                  <a:srgbClr val="000000"/>
                </a:solidFill>
                <a:latin typeface="Calibri" panose="020F0502020204030204" pitchFamily="34" charset="0"/>
                <a:cs typeface="Calibri" panose="020F0502020204030204" pitchFamily="34" charset="0"/>
              </a:rPr>
              <a:t>SSP services:    806 clients enrolled</a:t>
            </a:r>
            <a:endParaRPr lang="en-US" sz="2400" b="1"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50C37EE1-3BBB-CA48-E41C-F14F7C1C37D2}"/>
              </a:ext>
            </a:extLst>
          </p:cNvPr>
          <p:cNvSpPr txBox="1"/>
          <p:nvPr/>
        </p:nvSpPr>
        <p:spPr>
          <a:xfrm>
            <a:off x="3796146" y="6413438"/>
            <a:ext cx="4194324" cy="307730"/>
          </a:xfrm>
          <a:prstGeom prst="rect">
            <a:avLst/>
          </a:prstGeom>
          <a:noFill/>
        </p:spPr>
        <p:txBody>
          <a:bodyPr wrap="square" lIns="91394" tIns="45697" rIns="91394" bIns="45697" rtlCol="0">
            <a:spAutoFit/>
          </a:bodyPr>
          <a:lstStyle/>
          <a:p>
            <a:r>
              <a:rPr lang="en-US" sz="1400" b="1" dirty="0">
                <a:solidFill>
                  <a:schemeClr val="bg1"/>
                </a:solidFill>
                <a:latin typeface="Calibri" panose="020F0502020204030204" pitchFamily="34" charset="0"/>
                <a:cs typeface="Calibri" panose="020F0502020204030204" pitchFamily="34" charset="0"/>
              </a:rPr>
              <a:t>Source: Cherokee Nation Health Services, 2024</a:t>
            </a:r>
          </a:p>
        </p:txBody>
      </p:sp>
    </p:spTree>
    <p:extLst>
      <p:ext uri="{BB962C8B-B14F-4D97-AF65-F5344CB8AC3E}">
        <p14:creationId xmlns:p14="http://schemas.microsoft.com/office/powerpoint/2010/main" val="1000393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00B5AE2-C5CC-499C-8F2D-249888BE2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BA7A3698-B350-40E5-8475-9BCC41A08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3" name="Straight Connector 22">
            <a:extLst>
              <a:ext uri="{FF2B5EF4-FFF2-40B4-BE49-F238E27FC236}">
                <a16:creationId xmlns:a16="http://schemas.microsoft.com/office/drawing/2014/main" id="{0AC655C7-EC94-4BE6-84C8-2F9EFBBB27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4" name="Rectangle 23">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89504EF3-5395-ADDE-8E11-F721A2DD7B4E}"/>
              </a:ext>
            </a:extLst>
          </p:cNvPr>
          <p:cNvSpPr>
            <a:spLocks noGrp="1"/>
          </p:cNvSpPr>
          <p:nvPr>
            <p:ph type="title"/>
          </p:nvPr>
        </p:nvSpPr>
        <p:spPr>
          <a:xfrm>
            <a:off x="5181601" y="634946"/>
            <a:ext cx="6368142" cy="1450757"/>
          </a:xfrm>
        </p:spPr>
        <p:txBody>
          <a:bodyPr vert="horz" lIns="91440" tIns="45720" rIns="91440" bIns="45720" rtlCol="0" anchor="b">
            <a:normAutofit/>
          </a:bodyPr>
          <a:lstStyle/>
          <a:p>
            <a:r>
              <a:rPr lang="en-US" b="1" kern="1200" spc="-50" baseline="0" dirty="0">
                <a:solidFill>
                  <a:schemeClr val="tx1">
                    <a:lumMod val="75000"/>
                    <a:lumOff val="25000"/>
                  </a:schemeClr>
                </a:solidFill>
                <a:latin typeface="+mj-lt"/>
                <a:ea typeface="+mj-ea"/>
                <a:cs typeface="+mj-cs"/>
              </a:rPr>
              <a:t>Outline</a:t>
            </a:r>
          </a:p>
        </p:txBody>
      </p:sp>
      <p:pic>
        <p:nvPicPr>
          <p:cNvPr id="26" name="Picture 25" descr="Hands holding each other's wrists and interlinked to form a circle">
            <a:extLst>
              <a:ext uri="{FF2B5EF4-FFF2-40B4-BE49-F238E27FC236}">
                <a16:creationId xmlns:a16="http://schemas.microsoft.com/office/drawing/2014/main" id="{445CFAFE-BF31-1E74-4AFD-1F7413A94955}"/>
              </a:ext>
            </a:extLst>
          </p:cNvPr>
          <p:cNvPicPr>
            <a:picLocks noChangeAspect="1"/>
          </p:cNvPicPr>
          <p:nvPr/>
        </p:nvPicPr>
        <p:blipFill>
          <a:blip r:embed="rId2"/>
          <a:srcRect l="29206" r="25573" b="1"/>
          <a:stretch/>
        </p:blipFill>
        <p:spPr>
          <a:xfrm>
            <a:off x="0" y="227358"/>
            <a:ext cx="4654276" cy="6870127"/>
          </a:xfrm>
          <a:prstGeom prst="rect">
            <a:avLst/>
          </a:prstGeom>
        </p:spPr>
      </p:pic>
      <p:cxnSp>
        <p:nvCxnSpPr>
          <p:cNvPr id="27" name="Straight Connector 26">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8" name="Content Placeholder 1">
            <a:extLst>
              <a:ext uri="{FF2B5EF4-FFF2-40B4-BE49-F238E27FC236}">
                <a16:creationId xmlns:a16="http://schemas.microsoft.com/office/drawing/2014/main" id="{0A6E577A-CA3D-C633-6AA9-F9BC18AA6010}"/>
              </a:ext>
            </a:extLst>
          </p:cNvPr>
          <p:cNvSpPr>
            <a:spLocks noGrp="1"/>
          </p:cNvSpPr>
          <p:nvPr>
            <p:ph idx="1"/>
          </p:nvPr>
        </p:nvSpPr>
        <p:spPr>
          <a:xfrm>
            <a:off x="5181600" y="2198914"/>
            <a:ext cx="6553199" cy="3670180"/>
          </a:xfrm>
        </p:spPr>
        <p:txBody>
          <a:bodyPr vert="horz" lIns="0" tIns="45720" rIns="0" bIns="45720" rtlCol="0">
            <a:normAutofit/>
          </a:bodyPr>
          <a:lstStyle/>
          <a:p>
            <a:pPr>
              <a:buFont typeface="Wingdings" pitchFamily="2" charset="2"/>
              <a:buChar char="§"/>
            </a:pPr>
            <a:r>
              <a:rPr lang="en-US" sz="2400" dirty="0"/>
              <a:t>Basic concepts in HCV elimination</a:t>
            </a:r>
            <a:br>
              <a:rPr lang="en-US" sz="2400" dirty="0"/>
            </a:br>
            <a:endParaRPr lang="en-US" sz="2400" dirty="0"/>
          </a:p>
          <a:p>
            <a:pPr>
              <a:buFont typeface="Wingdings" pitchFamily="2" charset="2"/>
              <a:buChar char="§"/>
            </a:pPr>
            <a:r>
              <a:rPr lang="en-US" sz="2400" dirty="0"/>
              <a:t>Status of HCV elimination in the US</a:t>
            </a:r>
            <a:br>
              <a:rPr lang="en-US" sz="2400" dirty="0"/>
            </a:br>
            <a:endParaRPr lang="en-US" sz="2400" dirty="0"/>
          </a:p>
          <a:p>
            <a:pPr>
              <a:buFont typeface="Wingdings" pitchFamily="2" charset="2"/>
              <a:buChar char="§"/>
            </a:pPr>
            <a:r>
              <a:rPr lang="en-US" sz="2400" dirty="0"/>
              <a:t>HCV elimination in a Tribal Health System</a:t>
            </a:r>
            <a:br>
              <a:rPr lang="en-US" sz="2400" dirty="0"/>
            </a:br>
            <a:endParaRPr lang="en-US" sz="2400" dirty="0"/>
          </a:p>
          <a:p>
            <a:pPr>
              <a:buFont typeface="Wingdings" pitchFamily="2" charset="2"/>
              <a:buChar char="§"/>
            </a:pPr>
            <a:r>
              <a:rPr lang="en-US" sz="2400" dirty="0"/>
              <a:t>What will it take to eliminate HCV in the US?</a:t>
            </a:r>
          </a:p>
        </p:txBody>
      </p:sp>
    </p:spTree>
    <p:extLst>
      <p:ext uri="{BB962C8B-B14F-4D97-AF65-F5344CB8AC3E}">
        <p14:creationId xmlns:p14="http://schemas.microsoft.com/office/powerpoint/2010/main" val="29475680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67501-EF2C-221B-A9EA-94BEA0DEA2BE}"/>
              </a:ext>
            </a:extLst>
          </p:cNvPr>
          <p:cNvSpPr>
            <a:spLocks noGrp="1"/>
          </p:cNvSpPr>
          <p:nvPr>
            <p:ph type="title"/>
          </p:nvPr>
        </p:nvSpPr>
        <p:spPr>
          <a:xfrm>
            <a:off x="325821" y="365126"/>
            <a:ext cx="11550869" cy="972430"/>
          </a:xfrm>
        </p:spPr>
        <p:txBody>
          <a:bodyPr>
            <a:normAutofit/>
          </a:bodyPr>
          <a:lstStyle/>
          <a:p>
            <a:pPr algn="ctr"/>
            <a:r>
              <a:rPr lang="en-US" sz="4000" b="1" dirty="0">
                <a:latin typeface="Calibri" panose="020F0502020204030204" pitchFamily="34" charset="0"/>
                <a:cs typeface="Calibri" panose="020F0502020204030204" pitchFamily="34" charset="0"/>
              </a:rPr>
              <a:t>Impact of Interventions on CNHS HCV Cascade of Care</a:t>
            </a:r>
          </a:p>
        </p:txBody>
      </p:sp>
      <p:pic>
        <p:nvPicPr>
          <p:cNvPr id="5" name="Picture 4" descr="A graph of a number of patients with hiv&#10;&#10;Description automatically generated with medium confidence">
            <a:extLst>
              <a:ext uri="{FF2B5EF4-FFF2-40B4-BE49-F238E27FC236}">
                <a16:creationId xmlns:a16="http://schemas.microsoft.com/office/drawing/2014/main" id="{1CAAEEE4-6C66-8AD9-C5FB-13765FBF2386}"/>
              </a:ext>
            </a:extLst>
          </p:cNvPr>
          <p:cNvPicPr>
            <a:picLocks noChangeAspect="1"/>
          </p:cNvPicPr>
          <p:nvPr/>
        </p:nvPicPr>
        <p:blipFill>
          <a:blip r:embed="rId2"/>
          <a:stretch>
            <a:fillRect/>
          </a:stretch>
        </p:blipFill>
        <p:spPr>
          <a:xfrm>
            <a:off x="103699" y="2475875"/>
            <a:ext cx="7260707" cy="3706452"/>
          </a:xfrm>
          <a:prstGeom prst="rect">
            <a:avLst/>
          </a:prstGeom>
        </p:spPr>
      </p:pic>
      <p:sp>
        <p:nvSpPr>
          <p:cNvPr id="9" name="TextBox 8">
            <a:extLst>
              <a:ext uri="{FF2B5EF4-FFF2-40B4-BE49-F238E27FC236}">
                <a16:creationId xmlns:a16="http://schemas.microsoft.com/office/drawing/2014/main" id="{90EAA41F-4BA2-33B9-2010-DDFF2035C53D}"/>
              </a:ext>
            </a:extLst>
          </p:cNvPr>
          <p:cNvSpPr txBox="1"/>
          <p:nvPr/>
        </p:nvSpPr>
        <p:spPr>
          <a:xfrm>
            <a:off x="7756633" y="2227236"/>
            <a:ext cx="4120057" cy="3293209"/>
          </a:xfrm>
          <a:prstGeom prst="rect">
            <a:avLst/>
          </a:prstGeom>
          <a:noFill/>
        </p:spPr>
        <p:txBody>
          <a:bodyPr wrap="square">
            <a:spAutoFit/>
          </a:bodyPr>
          <a:lstStyle/>
          <a:p>
            <a:pPr marL="285750" indent="-285750">
              <a:buFont typeface="Arial" panose="020B0604020202020204" pitchFamily="34" charset="0"/>
              <a:buChar char="•"/>
            </a:pPr>
            <a:r>
              <a:rPr lang="en-US" sz="1600" dirty="0"/>
              <a:t>Five years after implementing a hepatitis C elimination program, Cherokee Nation Health Services (CNHS) had diagnosed hepatitis C in 1,423 persons, </a:t>
            </a:r>
            <a:r>
              <a:rPr lang="en-US" sz="1600" b="1" dirty="0"/>
              <a:t>86% of whom were linked to care. </a:t>
            </a:r>
            <a:br>
              <a:rPr lang="en-US" sz="1600" dirty="0"/>
            </a:br>
            <a:endParaRPr lang="en-US" sz="1600" dirty="0"/>
          </a:p>
          <a:p>
            <a:pPr marL="285750" indent="-285750">
              <a:buFont typeface="Arial" panose="020B0604020202020204" pitchFamily="34" charset="0"/>
              <a:buChar char="•"/>
            </a:pPr>
            <a:r>
              <a:rPr lang="en-US" sz="1600" b="1" dirty="0"/>
              <a:t>Although only 61% initiated treatment, 99% of those who completed treatment were cured. </a:t>
            </a:r>
            <a:br>
              <a:rPr lang="en-US" sz="1600" b="1" dirty="0"/>
            </a:br>
            <a:endParaRPr lang="en-US" sz="1600" b="1" dirty="0"/>
          </a:p>
          <a:p>
            <a:pPr marL="285750" indent="-285750">
              <a:buFont typeface="Arial" panose="020B0604020202020204" pitchFamily="34" charset="0"/>
              <a:buChar char="•"/>
            </a:pPr>
            <a:r>
              <a:rPr lang="en-US" sz="1600" dirty="0"/>
              <a:t>Barriers to HCV treatment initiation include lack of access to direct-acting antivirals at the time of HCV evaluation.</a:t>
            </a:r>
          </a:p>
        </p:txBody>
      </p:sp>
      <p:sp>
        <p:nvSpPr>
          <p:cNvPr id="11" name="TextBox 10">
            <a:extLst>
              <a:ext uri="{FF2B5EF4-FFF2-40B4-BE49-F238E27FC236}">
                <a16:creationId xmlns:a16="http://schemas.microsoft.com/office/drawing/2014/main" id="{14901CF3-F819-1BF1-2E6A-AABD4AF111AA}"/>
              </a:ext>
            </a:extLst>
          </p:cNvPr>
          <p:cNvSpPr txBox="1"/>
          <p:nvPr/>
        </p:nvSpPr>
        <p:spPr>
          <a:xfrm>
            <a:off x="1856509" y="6457890"/>
            <a:ext cx="10020181" cy="230832"/>
          </a:xfrm>
          <a:prstGeom prst="rect">
            <a:avLst/>
          </a:prstGeom>
          <a:noFill/>
        </p:spPr>
        <p:txBody>
          <a:bodyPr wrap="square">
            <a:spAutoFit/>
          </a:bodyPr>
          <a:lstStyle/>
          <a:p>
            <a:pPr algn="ctr"/>
            <a:r>
              <a:rPr lang="en-US" sz="900" dirty="0">
                <a:solidFill>
                  <a:schemeClr val="bg1"/>
                </a:solidFill>
                <a:latin typeface="Calibri" panose="020F0502020204030204" pitchFamily="34" charset="0"/>
                <a:cs typeface="Calibri" panose="020F0502020204030204" pitchFamily="34" charset="0"/>
              </a:rPr>
              <a:t>Essex W, Feder M, Mera J. Evaluation of the Cherokee Nation Hepatitis C Virus Elimination Program — Cherokee Nation, Oklahoma, 2015–2020. MMWR </a:t>
            </a:r>
            <a:r>
              <a:rPr lang="en-US" sz="900" dirty="0" err="1">
                <a:solidFill>
                  <a:schemeClr val="bg1"/>
                </a:solidFill>
                <a:latin typeface="Calibri" panose="020F0502020204030204" pitchFamily="34" charset="0"/>
                <a:cs typeface="Calibri" panose="020F0502020204030204" pitchFamily="34" charset="0"/>
              </a:rPr>
              <a:t>Morb</a:t>
            </a:r>
            <a:r>
              <a:rPr lang="en-US" sz="900" dirty="0">
                <a:solidFill>
                  <a:schemeClr val="bg1"/>
                </a:solidFill>
                <a:latin typeface="Calibri" panose="020F0502020204030204" pitchFamily="34" charset="0"/>
                <a:cs typeface="Calibri" panose="020F0502020204030204" pitchFamily="34" charset="0"/>
              </a:rPr>
              <a:t> Mortal </a:t>
            </a:r>
            <a:r>
              <a:rPr lang="en-US" sz="900" dirty="0" err="1">
                <a:solidFill>
                  <a:schemeClr val="bg1"/>
                </a:solidFill>
                <a:latin typeface="Calibri" panose="020F0502020204030204" pitchFamily="34" charset="0"/>
                <a:cs typeface="Calibri" panose="020F0502020204030204" pitchFamily="34" charset="0"/>
              </a:rPr>
              <a:t>Wkly</a:t>
            </a:r>
            <a:r>
              <a:rPr lang="en-US" sz="900" dirty="0">
                <a:solidFill>
                  <a:schemeClr val="bg1"/>
                </a:solidFill>
                <a:latin typeface="Calibri" panose="020F0502020204030204" pitchFamily="34" charset="0"/>
                <a:cs typeface="Calibri" panose="020F0502020204030204" pitchFamily="34" charset="0"/>
              </a:rPr>
              <a:t> Rep 2023;72:597–600. </a:t>
            </a:r>
          </a:p>
        </p:txBody>
      </p:sp>
      <p:sp>
        <p:nvSpPr>
          <p:cNvPr id="4" name="TextBox 3">
            <a:extLst>
              <a:ext uri="{FF2B5EF4-FFF2-40B4-BE49-F238E27FC236}">
                <a16:creationId xmlns:a16="http://schemas.microsoft.com/office/drawing/2014/main" id="{64191454-08F1-A958-77BE-0D21876504A6}"/>
              </a:ext>
            </a:extLst>
          </p:cNvPr>
          <p:cNvSpPr txBox="1"/>
          <p:nvPr/>
        </p:nvSpPr>
        <p:spPr>
          <a:xfrm>
            <a:off x="315310" y="1716608"/>
            <a:ext cx="6656870" cy="584775"/>
          </a:xfrm>
          <a:prstGeom prst="rect">
            <a:avLst/>
          </a:prstGeom>
          <a:noFill/>
        </p:spPr>
        <p:txBody>
          <a:bodyPr wrap="square">
            <a:spAutoFit/>
          </a:bodyPr>
          <a:lstStyle/>
          <a:p>
            <a:r>
              <a:rPr lang="en-US" sz="1600" b="1" dirty="0">
                <a:latin typeface="Calibri" panose="020F0502020204030204" pitchFamily="34" charset="0"/>
                <a:cs typeface="Calibri" panose="020F0502020204030204" pitchFamily="34" charset="0"/>
              </a:rPr>
              <a:t>Cascade of care among persons with hepatitis C virus infection (N = 1,423) — Cherokee Nation Health Services, Oklahoma, November 2015–October 2020</a:t>
            </a:r>
            <a:endParaRPr lang="en-US" sz="1600" dirty="0"/>
          </a:p>
        </p:txBody>
      </p:sp>
      <p:sp>
        <p:nvSpPr>
          <p:cNvPr id="3" name="Right Arrow 2">
            <a:extLst>
              <a:ext uri="{FF2B5EF4-FFF2-40B4-BE49-F238E27FC236}">
                <a16:creationId xmlns:a16="http://schemas.microsoft.com/office/drawing/2014/main" id="{6720F2A0-BB6B-4975-F4D6-3C7918589518}"/>
              </a:ext>
            </a:extLst>
          </p:cNvPr>
          <p:cNvSpPr/>
          <p:nvPr/>
        </p:nvSpPr>
        <p:spPr>
          <a:xfrm rot="1259115">
            <a:off x="2729431" y="2981729"/>
            <a:ext cx="987266" cy="27976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35424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6907" y="-225249"/>
            <a:ext cx="10058400" cy="1450757"/>
          </a:xfrm>
        </p:spPr>
        <p:txBody>
          <a:bodyPr>
            <a:normAutofit/>
          </a:bodyPr>
          <a:lstStyle/>
          <a:p>
            <a:pPr algn="ctr"/>
            <a:r>
              <a:rPr lang="en-US" sz="4000" b="1" dirty="0">
                <a:latin typeface="Calibri" panose="020F0502020204030204" pitchFamily="34" charset="0"/>
                <a:cs typeface="Calibri" panose="020F0502020204030204" pitchFamily="34" charset="0"/>
              </a:rPr>
              <a:t>CNHS HCV Cascade of Care By Year</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56639396"/>
              </p:ext>
            </p:extLst>
          </p:nvPr>
        </p:nvGraphicFramePr>
        <p:xfrm>
          <a:off x="838200" y="1916160"/>
          <a:ext cx="8202812"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a:xfrm>
            <a:off x="2611071" y="5543366"/>
            <a:ext cx="4524508" cy="369332"/>
          </a:xfrm>
          <a:prstGeom prst="rect">
            <a:avLst/>
          </a:prstGeom>
        </p:spPr>
        <p:txBody>
          <a:bodyPr wrap="none">
            <a:spAutoFit/>
          </a:bodyPr>
          <a:lstStyle/>
          <a:p>
            <a:r>
              <a:rPr lang="en-US" dirty="0"/>
              <a:t>Percentage of Persons at Preceding Care Stage</a:t>
            </a:r>
          </a:p>
        </p:txBody>
      </p:sp>
      <p:sp>
        <p:nvSpPr>
          <p:cNvPr id="6" name="TextBox 5"/>
          <p:cNvSpPr txBox="1"/>
          <p:nvPr/>
        </p:nvSpPr>
        <p:spPr>
          <a:xfrm rot="10800000" flipV="1">
            <a:off x="1233022" y="1656951"/>
            <a:ext cx="948626" cy="307777"/>
          </a:xfrm>
          <a:prstGeom prst="rect">
            <a:avLst/>
          </a:prstGeom>
          <a:noFill/>
        </p:spPr>
        <p:txBody>
          <a:bodyPr wrap="square" rtlCol="0">
            <a:spAutoFit/>
          </a:bodyPr>
          <a:lstStyle/>
          <a:p>
            <a:r>
              <a:rPr lang="en-US" sz="1400" dirty="0"/>
              <a:t>N=100</a:t>
            </a:r>
          </a:p>
        </p:txBody>
      </p:sp>
      <p:sp>
        <p:nvSpPr>
          <p:cNvPr id="7" name="TextBox 6"/>
          <p:cNvSpPr txBox="1"/>
          <p:nvPr/>
        </p:nvSpPr>
        <p:spPr>
          <a:xfrm rot="10800000" flipV="1">
            <a:off x="2090050" y="1667456"/>
            <a:ext cx="948626" cy="307777"/>
          </a:xfrm>
          <a:prstGeom prst="rect">
            <a:avLst/>
          </a:prstGeom>
          <a:noFill/>
        </p:spPr>
        <p:txBody>
          <a:bodyPr wrap="square" rtlCol="0">
            <a:spAutoFit/>
          </a:bodyPr>
          <a:lstStyle/>
          <a:p>
            <a:r>
              <a:rPr lang="en-US" sz="1400" dirty="0"/>
              <a:t>N=484</a:t>
            </a:r>
          </a:p>
        </p:txBody>
      </p:sp>
      <p:sp>
        <p:nvSpPr>
          <p:cNvPr id="8" name="TextBox 7"/>
          <p:cNvSpPr txBox="1"/>
          <p:nvPr/>
        </p:nvSpPr>
        <p:spPr>
          <a:xfrm rot="10800000" flipV="1">
            <a:off x="2926544" y="1655148"/>
            <a:ext cx="948626" cy="307777"/>
          </a:xfrm>
          <a:prstGeom prst="rect">
            <a:avLst/>
          </a:prstGeom>
          <a:noFill/>
        </p:spPr>
        <p:txBody>
          <a:bodyPr wrap="square" rtlCol="0">
            <a:spAutoFit/>
          </a:bodyPr>
          <a:lstStyle/>
          <a:p>
            <a:r>
              <a:rPr lang="en-US" sz="1400" dirty="0"/>
              <a:t>N=300</a:t>
            </a:r>
          </a:p>
        </p:txBody>
      </p:sp>
      <p:sp>
        <p:nvSpPr>
          <p:cNvPr id="9" name="TextBox 8"/>
          <p:cNvSpPr txBox="1"/>
          <p:nvPr/>
        </p:nvSpPr>
        <p:spPr>
          <a:xfrm rot="10800000" flipV="1">
            <a:off x="3746783" y="1664805"/>
            <a:ext cx="948626" cy="307777"/>
          </a:xfrm>
          <a:prstGeom prst="rect">
            <a:avLst/>
          </a:prstGeom>
          <a:noFill/>
        </p:spPr>
        <p:txBody>
          <a:bodyPr wrap="square" rtlCol="0">
            <a:spAutoFit/>
          </a:bodyPr>
          <a:lstStyle/>
          <a:p>
            <a:r>
              <a:rPr lang="en-US" sz="1400" dirty="0"/>
              <a:t>N=217</a:t>
            </a:r>
          </a:p>
        </p:txBody>
      </p:sp>
      <p:sp>
        <p:nvSpPr>
          <p:cNvPr id="10" name="TextBox 9"/>
          <p:cNvSpPr txBox="1"/>
          <p:nvPr/>
        </p:nvSpPr>
        <p:spPr>
          <a:xfrm rot="10800000" flipV="1">
            <a:off x="4620065" y="1652077"/>
            <a:ext cx="948626" cy="307777"/>
          </a:xfrm>
          <a:prstGeom prst="rect">
            <a:avLst/>
          </a:prstGeom>
          <a:noFill/>
        </p:spPr>
        <p:txBody>
          <a:bodyPr wrap="square" rtlCol="0">
            <a:spAutoFit/>
          </a:bodyPr>
          <a:lstStyle/>
          <a:p>
            <a:r>
              <a:rPr lang="en-US" sz="1400" dirty="0"/>
              <a:t>N=179</a:t>
            </a:r>
          </a:p>
        </p:txBody>
      </p:sp>
      <p:sp>
        <p:nvSpPr>
          <p:cNvPr id="11" name="TextBox 10"/>
          <p:cNvSpPr txBox="1"/>
          <p:nvPr/>
        </p:nvSpPr>
        <p:spPr>
          <a:xfrm rot="10800000" flipV="1">
            <a:off x="5515649" y="1660018"/>
            <a:ext cx="948626" cy="307777"/>
          </a:xfrm>
          <a:prstGeom prst="rect">
            <a:avLst/>
          </a:prstGeom>
          <a:noFill/>
        </p:spPr>
        <p:txBody>
          <a:bodyPr wrap="square" rtlCol="0">
            <a:spAutoFit/>
          </a:bodyPr>
          <a:lstStyle/>
          <a:p>
            <a:r>
              <a:rPr lang="en-US" sz="1400" dirty="0"/>
              <a:t>N=142</a:t>
            </a:r>
          </a:p>
        </p:txBody>
      </p:sp>
      <p:sp>
        <p:nvSpPr>
          <p:cNvPr id="12" name="TextBox 11"/>
          <p:cNvSpPr txBox="1"/>
          <p:nvPr/>
        </p:nvSpPr>
        <p:spPr>
          <a:xfrm rot="10800000" flipV="1">
            <a:off x="6276798" y="1655148"/>
            <a:ext cx="948626" cy="307777"/>
          </a:xfrm>
          <a:prstGeom prst="rect">
            <a:avLst/>
          </a:prstGeom>
          <a:noFill/>
        </p:spPr>
        <p:txBody>
          <a:bodyPr wrap="square" rtlCol="0">
            <a:spAutoFit/>
          </a:bodyPr>
          <a:lstStyle/>
          <a:p>
            <a:r>
              <a:rPr lang="en-US" sz="1400" dirty="0"/>
              <a:t>N=133</a:t>
            </a:r>
          </a:p>
        </p:txBody>
      </p:sp>
      <p:sp>
        <p:nvSpPr>
          <p:cNvPr id="13" name="TextBox 12"/>
          <p:cNvSpPr txBox="1"/>
          <p:nvPr/>
        </p:nvSpPr>
        <p:spPr>
          <a:xfrm rot="10800000" flipV="1">
            <a:off x="8077669" y="1658079"/>
            <a:ext cx="948626" cy="307777"/>
          </a:xfrm>
          <a:prstGeom prst="rect">
            <a:avLst/>
          </a:prstGeom>
          <a:noFill/>
        </p:spPr>
        <p:txBody>
          <a:bodyPr wrap="square" rtlCol="0">
            <a:spAutoFit/>
          </a:bodyPr>
          <a:lstStyle/>
          <a:p>
            <a:r>
              <a:rPr lang="en-US" sz="1400" dirty="0"/>
              <a:t>N=75</a:t>
            </a:r>
          </a:p>
        </p:txBody>
      </p:sp>
      <p:sp>
        <p:nvSpPr>
          <p:cNvPr id="14" name="TextBox 13"/>
          <p:cNvSpPr txBox="1"/>
          <p:nvPr/>
        </p:nvSpPr>
        <p:spPr>
          <a:xfrm rot="10800000" flipV="1">
            <a:off x="7173195" y="1664804"/>
            <a:ext cx="948626" cy="307777"/>
          </a:xfrm>
          <a:prstGeom prst="rect">
            <a:avLst/>
          </a:prstGeom>
          <a:noFill/>
        </p:spPr>
        <p:txBody>
          <a:bodyPr wrap="square" rtlCol="0">
            <a:spAutoFit/>
          </a:bodyPr>
          <a:lstStyle/>
          <a:p>
            <a:r>
              <a:rPr lang="en-US" sz="1400" dirty="0"/>
              <a:t>N=121</a:t>
            </a:r>
          </a:p>
        </p:txBody>
      </p:sp>
      <p:sp>
        <p:nvSpPr>
          <p:cNvPr id="3" name="TextBox 2">
            <a:extLst>
              <a:ext uri="{FF2B5EF4-FFF2-40B4-BE49-F238E27FC236}">
                <a16:creationId xmlns:a16="http://schemas.microsoft.com/office/drawing/2014/main" id="{C8127E87-6046-86C4-A33F-34001F611FC4}"/>
              </a:ext>
            </a:extLst>
          </p:cNvPr>
          <p:cNvSpPr txBox="1"/>
          <p:nvPr/>
        </p:nvSpPr>
        <p:spPr>
          <a:xfrm>
            <a:off x="4810029" y="6446298"/>
            <a:ext cx="2877711" cy="276999"/>
          </a:xfrm>
          <a:prstGeom prst="rect">
            <a:avLst/>
          </a:prstGeom>
          <a:noFill/>
        </p:spPr>
        <p:txBody>
          <a:bodyPr wrap="none" rtlCol="0">
            <a:spAutoFit/>
          </a:bodyPr>
          <a:lstStyle/>
          <a:p>
            <a:r>
              <a:rPr lang="en-US" sz="1200" dirty="0">
                <a:solidFill>
                  <a:schemeClr val="bg1"/>
                </a:solidFill>
              </a:rPr>
              <a:t>Cherokee Nation Health Services, 2024</a:t>
            </a:r>
          </a:p>
        </p:txBody>
      </p:sp>
      <p:sp>
        <p:nvSpPr>
          <p:cNvPr id="15" name="Rectangle 14">
            <a:extLst>
              <a:ext uri="{FF2B5EF4-FFF2-40B4-BE49-F238E27FC236}">
                <a16:creationId xmlns:a16="http://schemas.microsoft.com/office/drawing/2014/main" id="{4103C2FA-E1D3-36A5-0A19-BD4EBC4719E7}"/>
              </a:ext>
            </a:extLst>
          </p:cNvPr>
          <p:cNvSpPr/>
          <p:nvPr/>
        </p:nvSpPr>
        <p:spPr>
          <a:xfrm>
            <a:off x="9656866" y="1455911"/>
            <a:ext cx="2267296" cy="53392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Community Viral Load is Decreasing</a:t>
            </a:r>
          </a:p>
        </p:txBody>
      </p:sp>
      <p:sp>
        <p:nvSpPr>
          <p:cNvPr id="16" name="Rectangle 15">
            <a:extLst>
              <a:ext uri="{FF2B5EF4-FFF2-40B4-BE49-F238E27FC236}">
                <a16:creationId xmlns:a16="http://schemas.microsoft.com/office/drawing/2014/main" id="{D393A7BC-6437-5919-0C8B-13B9E5A2721D}"/>
              </a:ext>
            </a:extLst>
          </p:cNvPr>
          <p:cNvSpPr/>
          <p:nvPr/>
        </p:nvSpPr>
        <p:spPr>
          <a:xfrm>
            <a:off x="9656866" y="4334232"/>
            <a:ext cx="2267296" cy="533929"/>
          </a:xfrm>
          <a:prstGeom prst="rect">
            <a:avLst/>
          </a:prstGeom>
          <a:solidFill>
            <a:srgbClr val="0093B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Treatment Initiation is Decreasing</a:t>
            </a:r>
          </a:p>
        </p:txBody>
      </p:sp>
      <p:sp>
        <p:nvSpPr>
          <p:cNvPr id="17" name="Down Arrow 16">
            <a:extLst>
              <a:ext uri="{FF2B5EF4-FFF2-40B4-BE49-F238E27FC236}">
                <a16:creationId xmlns:a16="http://schemas.microsoft.com/office/drawing/2014/main" id="{3A713E84-8BB4-DDAD-8B11-7DD7462618E4}"/>
              </a:ext>
            </a:extLst>
          </p:cNvPr>
          <p:cNvSpPr/>
          <p:nvPr/>
        </p:nvSpPr>
        <p:spPr>
          <a:xfrm rot="16200000">
            <a:off x="8987372" y="1332297"/>
            <a:ext cx="429491" cy="74275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a:extLst>
              <a:ext uri="{FF2B5EF4-FFF2-40B4-BE49-F238E27FC236}">
                <a16:creationId xmlns:a16="http://schemas.microsoft.com/office/drawing/2014/main" id="{D5BF7CE3-CB73-E7B0-3C43-A35F31AE9FA9}"/>
              </a:ext>
            </a:extLst>
          </p:cNvPr>
          <p:cNvSpPr/>
          <p:nvPr/>
        </p:nvSpPr>
        <p:spPr>
          <a:xfrm rot="16200000">
            <a:off x="9058233" y="4195840"/>
            <a:ext cx="429491" cy="742755"/>
          </a:xfrm>
          <a:prstGeom prst="downArrow">
            <a:avLst/>
          </a:prstGeom>
          <a:solidFill>
            <a:srgbClr val="0093B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89210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61292-A830-6BC5-171A-B526D9C5202A}"/>
              </a:ext>
            </a:extLst>
          </p:cNvPr>
          <p:cNvSpPr>
            <a:spLocks noGrp="1"/>
          </p:cNvSpPr>
          <p:nvPr>
            <p:ph type="title"/>
          </p:nvPr>
        </p:nvSpPr>
        <p:spPr>
          <a:xfrm>
            <a:off x="1097280" y="286603"/>
            <a:ext cx="10058400" cy="916555"/>
          </a:xfrm>
        </p:spPr>
        <p:txBody>
          <a:bodyPr/>
          <a:lstStyle/>
          <a:p>
            <a:pPr algn="ctr"/>
            <a:r>
              <a:rPr lang="en-US" b="1" dirty="0">
                <a:latin typeface="Calibri" panose="020F0502020204030204" pitchFamily="34" charset="0"/>
                <a:cs typeface="Calibri" panose="020F0502020204030204" pitchFamily="34" charset="0"/>
              </a:rPr>
              <a:t>HCV Screening: Community Outreach</a:t>
            </a:r>
            <a:endParaRPr lang="en-US" dirty="0"/>
          </a:p>
        </p:txBody>
      </p:sp>
      <p:graphicFrame>
        <p:nvGraphicFramePr>
          <p:cNvPr id="4" name="Content Placeholder 3">
            <a:extLst>
              <a:ext uri="{FF2B5EF4-FFF2-40B4-BE49-F238E27FC236}">
                <a16:creationId xmlns:a16="http://schemas.microsoft.com/office/drawing/2014/main" id="{068A5416-D0A5-061C-501E-A08930941D27}"/>
              </a:ext>
            </a:extLst>
          </p:cNvPr>
          <p:cNvGraphicFramePr>
            <a:graphicFrameLocks noGrp="1"/>
          </p:cNvGraphicFramePr>
          <p:nvPr>
            <p:ph idx="1"/>
            <p:extLst>
              <p:ext uri="{D42A27DB-BD31-4B8C-83A1-F6EECF244321}">
                <p14:modId xmlns:p14="http://schemas.microsoft.com/office/powerpoint/2010/main" val="554020946"/>
              </p:ext>
            </p:extLst>
          </p:nvPr>
        </p:nvGraphicFramePr>
        <p:xfrm>
          <a:off x="1345324" y="1827322"/>
          <a:ext cx="9501352" cy="4135510"/>
        </p:xfrm>
        <a:graphic>
          <a:graphicData uri="http://schemas.openxmlformats.org/drawingml/2006/table">
            <a:tbl>
              <a:tblPr firstRow="1" bandRow="1">
                <a:tableStyleId>{5C22544A-7EE6-4342-B048-85BDC9FD1C3A}</a:tableStyleId>
              </a:tblPr>
              <a:tblGrid>
                <a:gridCol w="2890345">
                  <a:extLst>
                    <a:ext uri="{9D8B030D-6E8A-4147-A177-3AD203B41FA5}">
                      <a16:colId xmlns:a16="http://schemas.microsoft.com/office/drawing/2014/main" val="2545836845"/>
                    </a:ext>
                  </a:extLst>
                </a:gridCol>
                <a:gridCol w="2096739">
                  <a:extLst>
                    <a:ext uri="{9D8B030D-6E8A-4147-A177-3AD203B41FA5}">
                      <a16:colId xmlns:a16="http://schemas.microsoft.com/office/drawing/2014/main" val="2988871052"/>
                    </a:ext>
                  </a:extLst>
                </a:gridCol>
                <a:gridCol w="2769352">
                  <a:extLst>
                    <a:ext uri="{9D8B030D-6E8A-4147-A177-3AD203B41FA5}">
                      <a16:colId xmlns:a16="http://schemas.microsoft.com/office/drawing/2014/main" val="3836095104"/>
                    </a:ext>
                  </a:extLst>
                </a:gridCol>
                <a:gridCol w="1744916">
                  <a:extLst>
                    <a:ext uri="{9D8B030D-6E8A-4147-A177-3AD203B41FA5}">
                      <a16:colId xmlns:a16="http://schemas.microsoft.com/office/drawing/2014/main" val="643413921"/>
                    </a:ext>
                  </a:extLst>
                </a:gridCol>
              </a:tblGrid>
              <a:tr h="972753">
                <a:tc>
                  <a:txBody>
                    <a:bodyPr/>
                    <a:lstStyle/>
                    <a:p>
                      <a:pPr algn="ctr"/>
                      <a:r>
                        <a:rPr lang="en-US" sz="2000" dirty="0"/>
                        <a:t>Site</a:t>
                      </a:r>
                    </a:p>
                  </a:txBody>
                  <a:tcPr/>
                </a:tc>
                <a:tc>
                  <a:txBody>
                    <a:bodyPr/>
                    <a:lstStyle/>
                    <a:p>
                      <a:pPr algn="ctr"/>
                      <a:r>
                        <a:rPr lang="en-US" sz="2000" dirty="0"/>
                        <a:t>#  of Individuals Screened</a:t>
                      </a:r>
                    </a:p>
                  </a:txBody>
                  <a:tcPr/>
                </a:tc>
                <a:tc>
                  <a:txBody>
                    <a:bodyPr/>
                    <a:lstStyle/>
                    <a:p>
                      <a:pPr algn="ctr"/>
                      <a:r>
                        <a:rPr lang="en-US" sz="2000" dirty="0"/>
                        <a:t>#  of individuals with positive HCV antibody</a:t>
                      </a:r>
                    </a:p>
                  </a:txBody>
                  <a:tcPr/>
                </a:tc>
                <a:tc>
                  <a:txBody>
                    <a:bodyPr/>
                    <a:lstStyle/>
                    <a:p>
                      <a:pPr algn="ctr"/>
                      <a:r>
                        <a:rPr lang="en-US" sz="2000" dirty="0"/>
                        <a:t>Percentage Positive</a:t>
                      </a:r>
                    </a:p>
                  </a:txBody>
                  <a:tcPr/>
                </a:tc>
                <a:extLst>
                  <a:ext uri="{0D108BD9-81ED-4DB2-BD59-A6C34878D82A}">
                    <a16:rowId xmlns:a16="http://schemas.microsoft.com/office/drawing/2014/main" val="2059122903"/>
                  </a:ext>
                </a:extLst>
              </a:tr>
              <a:tr h="582182">
                <a:tc>
                  <a:txBody>
                    <a:bodyPr/>
                    <a:lstStyle/>
                    <a:p>
                      <a:r>
                        <a:rPr lang="en-US" b="1" dirty="0"/>
                        <a:t>Food distribution site*</a:t>
                      </a:r>
                    </a:p>
                  </a:txBody>
                  <a:tcPr/>
                </a:tc>
                <a:tc>
                  <a:txBody>
                    <a:bodyPr/>
                    <a:lstStyle/>
                    <a:p>
                      <a:pPr algn="ctr"/>
                      <a:r>
                        <a:rPr lang="en-US" dirty="0"/>
                        <a:t>340</a:t>
                      </a:r>
                    </a:p>
                  </a:txBody>
                  <a:tcPr/>
                </a:tc>
                <a:tc>
                  <a:txBody>
                    <a:bodyPr/>
                    <a:lstStyle/>
                    <a:p>
                      <a:pPr algn="ctr"/>
                      <a:r>
                        <a:rPr lang="en-US" dirty="0"/>
                        <a:t>11</a:t>
                      </a:r>
                    </a:p>
                  </a:txBody>
                  <a:tcPr/>
                </a:tc>
                <a:tc>
                  <a:txBody>
                    <a:bodyPr/>
                    <a:lstStyle/>
                    <a:p>
                      <a:pPr algn="ctr"/>
                      <a:r>
                        <a:rPr lang="en-US" dirty="0"/>
                        <a:t>3.5%</a:t>
                      </a:r>
                    </a:p>
                  </a:txBody>
                  <a:tcPr/>
                </a:tc>
                <a:extLst>
                  <a:ext uri="{0D108BD9-81ED-4DB2-BD59-A6C34878D82A}">
                    <a16:rowId xmlns:a16="http://schemas.microsoft.com/office/drawing/2014/main" val="3041633651"/>
                  </a:ext>
                </a:extLst>
              </a:tr>
              <a:tr h="5821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Homeless Shelter </a:t>
                      </a:r>
                    </a:p>
                  </a:txBody>
                  <a:tcPr/>
                </a:tc>
                <a:tc>
                  <a:txBody>
                    <a:bodyPr/>
                    <a:lstStyle/>
                    <a:p>
                      <a:pPr algn="ctr"/>
                      <a:r>
                        <a:rPr lang="en-US" dirty="0"/>
                        <a:t>15</a:t>
                      </a:r>
                    </a:p>
                  </a:txBody>
                  <a:tcPr/>
                </a:tc>
                <a:tc>
                  <a:txBody>
                    <a:bodyPr/>
                    <a:lstStyle/>
                    <a:p>
                      <a:pPr algn="ctr"/>
                      <a:r>
                        <a:rPr lang="en-US" dirty="0"/>
                        <a:t>2</a:t>
                      </a:r>
                    </a:p>
                  </a:txBody>
                  <a:tcPr/>
                </a:tc>
                <a:tc>
                  <a:txBody>
                    <a:bodyPr/>
                    <a:lstStyle/>
                    <a:p>
                      <a:pPr algn="ctr"/>
                      <a:r>
                        <a:rPr lang="en-US" dirty="0"/>
                        <a:t>13%</a:t>
                      </a:r>
                    </a:p>
                  </a:txBody>
                  <a:tcPr/>
                </a:tc>
                <a:extLst>
                  <a:ext uri="{0D108BD9-81ED-4DB2-BD59-A6C34878D82A}">
                    <a16:rowId xmlns:a16="http://schemas.microsoft.com/office/drawing/2014/main" val="2752079270"/>
                  </a:ext>
                </a:extLst>
              </a:tr>
              <a:tr h="582182">
                <a:tc>
                  <a:txBody>
                    <a:bodyPr/>
                    <a:lstStyle/>
                    <a:p>
                      <a:r>
                        <a:rPr lang="en-US" b="1" dirty="0"/>
                        <a:t>Syringe service program</a:t>
                      </a:r>
                    </a:p>
                  </a:txBody>
                  <a:tcPr/>
                </a:tc>
                <a:tc>
                  <a:txBody>
                    <a:bodyPr/>
                    <a:lstStyle/>
                    <a:p>
                      <a:pPr algn="ctr"/>
                      <a:r>
                        <a:rPr lang="en-US" dirty="0"/>
                        <a:t>162</a:t>
                      </a:r>
                    </a:p>
                  </a:txBody>
                  <a:tcPr/>
                </a:tc>
                <a:tc>
                  <a:txBody>
                    <a:bodyPr/>
                    <a:lstStyle/>
                    <a:p>
                      <a:pPr algn="ctr"/>
                      <a:r>
                        <a:rPr lang="en-US" dirty="0"/>
                        <a:t>39</a:t>
                      </a:r>
                    </a:p>
                  </a:txBody>
                  <a:tcPr/>
                </a:tc>
                <a:tc>
                  <a:txBody>
                    <a:bodyPr/>
                    <a:lstStyle/>
                    <a:p>
                      <a:pPr algn="ctr"/>
                      <a:r>
                        <a:rPr lang="en-US" dirty="0"/>
                        <a:t>24%</a:t>
                      </a:r>
                    </a:p>
                  </a:txBody>
                  <a:tcPr/>
                </a:tc>
                <a:extLst>
                  <a:ext uri="{0D108BD9-81ED-4DB2-BD59-A6C34878D82A}">
                    <a16:rowId xmlns:a16="http://schemas.microsoft.com/office/drawing/2014/main" val="1512071547"/>
                  </a:ext>
                </a:extLst>
              </a:tr>
              <a:tr h="626287">
                <a:tc>
                  <a:txBody>
                    <a:bodyPr/>
                    <a:lstStyle/>
                    <a:p>
                      <a:r>
                        <a:rPr lang="en-US" b="1" dirty="0"/>
                        <a:t>Peer Recovery</a:t>
                      </a:r>
                    </a:p>
                  </a:txBody>
                  <a:tcPr/>
                </a:tc>
                <a:tc>
                  <a:txBody>
                    <a:bodyPr/>
                    <a:lstStyle/>
                    <a:p>
                      <a:pPr algn="ctr"/>
                      <a:r>
                        <a:rPr lang="en-US" dirty="0"/>
                        <a:t>51</a:t>
                      </a:r>
                    </a:p>
                  </a:txBody>
                  <a:tcPr/>
                </a:tc>
                <a:tc>
                  <a:txBody>
                    <a:bodyPr/>
                    <a:lstStyle/>
                    <a:p>
                      <a:pPr algn="ctr"/>
                      <a:r>
                        <a:rPr lang="en-US" dirty="0"/>
                        <a:t>14</a:t>
                      </a:r>
                    </a:p>
                  </a:txBody>
                  <a:tcPr/>
                </a:tc>
                <a:tc>
                  <a:txBody>
                    <a:bodyPr/>
                    <a:lstStyle/>
                    <a:p>
                      <a:pPr algn="ctr"/>
                      <a:r>
                        <a:rPr lang="en-US" dirty="0"/>
                        <a:t>27%</a:t>
                      </a:r>
                    </a:p>
                  </a:txBody>
                  <a:tcPr/>
                </a:tc>
                <a:extLst>
                  <a:ext uri="{0D108BD9-81ED-4DB2-BD59-A6C34878D82A}">
                    <a16:rowId xmlns:a16="http://schemas.microsoft.com/office/drawing/2014/main" val="1070498681"/>
                  </a:ext>
                </a:extLst>
              </a:tr>
              <a:tr h="756837">
                <a:tc>
                  <a:txBody>
                    <a:bodyPr/>
                    <a:lstStyle/>
                    <a:p>
                      <a:r>
                        <a:rPr lang="en-US" b="1" dirty="0"/>
                        <a:t>Jail</a:t>
                      </a:r>
                    </a:p>
                  </a:txBody>
                  <a:tcPr/>
                </a:tc>
                <a:tc>
                  <a:txBody>
                    <a:bodyPr/>
                    <a:lstStyle/>
                    <a:p>
                      <a:pPr algn="ctr"/>
                      <a:r>
                        <a:rPr lang="en-US" dirty="0"/>
                        <a:t>0</a:t>
                      </a:r>
                    </a:p>
                  </a:txBody>
                  <a:tcPr/>
                </a:tc>
                <a:tc>
                  <a:txBody>
                    <a:bodyPr/>
                    <a:lstStyle/>
                    <a:p>
                      <a:pPr algn="ctr"/>
                      <a:r>
                        <a:rPr lang="en-US" dirty="0"/>
                        <a:t>NA</a:t>
                      </a:r>
                    </a:p>
                  </a:txBody>
                  <a:tcPr/>
                </a:tc>
                <a:tc>
                  <a:txBody>
                    <a:bodyPr/>
                    <a:lstStyle/>
                    <a:p>
                      <a:pPr algn="ctr"/>
                      <a:r>
                        <a:rPr lang="en-US" dirty="0"/>
                        <a:t>NA</a:t>
                      </a:r>
                    </a:p>
                  </a:txBody>
                  <a:tcPr/>
                </a:tc>
                <a:extLst>
                  <a:ext uri="{0D108BD9-81ED-4DB2-BD59-A6C34878D82A}">
                    <a16:rowId xmlns:a16="http://schemas.microsoft.com/office/drawing/2014/main" val="2755504952"/>
                  </a:ext>
                </a:extLst>
              </a:tr>
            </a:tbl>
          </a:graphicData>
        </a:graphic>
      </p:graphicFrame>
      <p:sp>
        <p:nvSpPr>
          <p:cNvPr id="6" name="TextBox 5">
            <a:extLst>
              <a:ext uri="{FF2B5EF4-FFF2-40B4-BE49-F238E27FC236}">
                <a16:creationId xmlns:a16="http://schemas.microsoft.com/office/drawing/2014/main" id="{5543D935-0EB6-82BD-D30A-616C2E337414}"/>
              </a:ext>
            </a:extLst>
          </p:cNvPr>
          <p:cNvSpPr txBox="1"/>
          <p:nvPr/>
        </p:nvSpPr>
        <p:spPr>
          <a:xfrm>
            <a:off x="1654328" y="6410503"/>
            <a:ext cx="9501352" cy="400110"/>
          </a:xfrm>
          <a:prstGeom prst="rect">
            <a:avLst/>
          </a:prstGeom>
          <a:noFill/>
        </p:spPr>
        <p:txBody>
          <a:bodyPr wrap="square">
            <a:spAutoFit/>
          </a:bodyPr>
          <a:lstStyle/>
          <a:p>
            <a:r>
              <a:rPr lang="en-US" sz="1000" b="0" i="0" dirty="0">
                <a:solidFill>
                  <a:srgbClr val="222222"/>
                </a:solidFill>
                <a:effectLst/>
                <a:highlight>
                  <a:srgbClr val="FFFFFF"/>
                </a:highlight>
                <a:latin typeface="Merriweather Sans" pitchFamily="2" charset="77"/>
              </a:rPr>
              <a:t>Essex, W., Mera, J., Comiford, A. </a:t>
            </a:r>
            <a:r>
              <a:rPr lang="en-US" sz="1000" b="0" i="1" dirty="0">
                <a:solidFill>
                  <a:srgbClr val="222222"/>
                </a:solidFill>
                <a:effectLst/>
                <a:highlight>
                  <a:srgbClr val="FFFFFF"/>
                </a:highlight>
                <a:latin typeface="Merriweather Sans" pitchFamily="2" charset="77"/>
              </a:rPr>
              <a:t>et al.</a:t>
            </a:r>
            <a:r>
              <a:rPr lang="en-US" sz="1000" b="0" i="0" dirty="0">
                <a:solidFill>
                  <a:srgbClr val="222222"/>
                </a:solidFill>
                <a:effectLst/>
                <a:highlight>
                  <a:srgbClr val="FFFFFF"/>
                </a:highlight>
                <a:latin typeface="Merriweather Sans" pitchFamily="2" charset="77"/>
              </a:rPr>
              <a:t> Assessing the Feasibility, Acceptability, and Effectiveness of a Pilot Hepatitis C Screening Program at Food Distribution Sites in Cherokee Nation, Oklahoma. </a:t>
            </a:r>
            <a:r>
              <a:rPr lang="en-US" sz="1000" b="0" i="1" dirty="0">
                <a:solidFill>
                  <a:srgbClr val="222222"/>
                </a:solidFill>
                <a:effectLst/>
                <a:highlight>
                  <a:srgbClr val="FFFFFF"/>
                </a:highlight>
                <a:latin typeface="Merriweather Sans" pitchFamily="2" charset="77"/>
              </a:rPr>
              <a:t>J Community Health</a:t>
            </a:r>
            <a:r>
              <a:rPr lang="en-US" sz="1000" b="0" i="0" dirty="0">
                <a:solidFill>
                  <a:srgbClr val="222222"/>
                </a:solidFill>
                <a:effectLst/>
                <a:highlight>
                  <a:srgbClr val="FFFFFF"/>
                </a:highlight>
                <a:latin typeface="Merriweather Sans" pitchFamily="2" charset="77"/>
              </a:rPr>
              <a:t> </a:t>
            </a:r>
            <a:r>
              <a:rPr lang="en-US" sz="1000" b="1" i="0" dirty="0">
                <a:solidFill>
                  <a:srgbClr val="222222"/>
                </a:solidFill>
                <a:effectLst/>
                <a:highlight>
                  <a:srgbClr val="FFFFFF"/>
                </a:highlight>
                <a:latin typeface="Merriweather Sans" pitchFamily="2" charset="77"/>
              </a:rPr>
              <a:t>48</a:t>
            </a:r>
            <a:r>
              <a:rPr lang="en-US" sz="1000" b="0" i="0" dirty="0">
                <a:solidFill>
                  <a:srgbClr val="222222"/>
                </a:solidFill>
                <a:effectLst/>
                <a:highlight>
                  <a:srgbClr val="FFFFFF"/>
                </a:highlight>
                <a:latin typeface="Merriweather Sans" pitchFamily="2" charset="77"/>
              </a:rPr>
              <a:t>, 982–993 (2023). </a:t>
            </a:r>
            <a:endParaRPr lang="en-US" sz="1000" dirty="0"/>
          </a:p>
        </p:txBody>
      </p:sp>
      <p:sp>
        <p:nvSpPr>
          <p:cNvPr id="3" name="TextBox 2">
            <a:extLst>
              <a:ext uri="{FF2B5EF4-FFF2-40B4-BE49-F238E27FC236}">
                <a16:creationId xmlns:a16="http://schemas.microsoft.com/office/drawing/2014/main" id="{F6478973-C8BD-5757-B4F7-AB5071A90534}"/>
              </a:ext>
            </a:extLst>
          </p:cNvPr>
          <p:cNvSpPr txBox="1"/>
          <p:nvPr/>
        </p:nvSpPr>
        <p:spPr>
          <a:xfrm>
            <a:off x="8573585" y="6590704"/>
            <a:ext cx="2877711" cy="276999"/>
          </a:xfrm>
          <a:prstGeom prst="rect">
            <a:avLst/>
          </a:prstGeom>
          <a:noFill/>
        </p:spPr>
        <p:txBody>
          <a:bodyPr wrap="none" rtlCol="0">
            <a:spAutoFit/>
          </a:bodyPr>
          <a:lstStyle/>
          <a:p>
            <a:r>
              <a:rPr lang="en-US" sz="1200" dirty="0">
                <a:solidFill>
                  <a:schemeClr val="bg1"/>
                </a:solidFill>
              </a:rPr>
              <a:t>Cherokee Nation Health Services, 2024</a:t>
            </a:r>
          </a:p>
        </p:txBody>
      </p:sp>
    </p:spTree>
    <p:extLst>
      <p:ext uri="{BB962C8B-B14F-4D97-AF65-F5344CB8AC3E}">
        <p14:creationId xmlns:p14="http://schemas.microsoft.com/office/powerpoint/2010/main" val="11145399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7740" y="615606"/>
            <a:ext cx="10335652" cy="679794"/>
          </a:xfrm>
          <a:noFill/>
        </p:spPr>
        <p:txBody>
          <a:bodyPr>
            <a:noAutofit/>
          </a:bodyPr>
          <a:lstStyle/>
          <a:p>
            <a:pPr algn="ctr"/>
            <a:r>
              <a:rPr lang="en-US" sz="4000" b="1" dirty="0">
                <a:latin typeface="Calibri" panose="020F0502020204030204" pitchFamily="34" charset="0"/>
                <a:cs typeface="Calibri" panose="020F0502020204030204" pitchFamily="34" charset="0"/>
              </a:rPr>
              <a:t>What Will it Take To Eliminate HCV in the CNHS?</a:t>
            </a:r>
          </a:p>
        </p:txBody>
      </p:sp>
      <p:graphicFrame>
        <p:nvGraphicFramePr>
          <p:cNvPr id="26" name="Diagram 25">
            <a:extLst>
              <a:ext uri="{FF2B5EF4-FFF2-40B4-BE49-F238E27FC236}">
                <a16:creationId xmlns:a16="http://schemas.microsoft.com/office/drawing/2014/main" id="{B4B94970-470F-674A-80E4-B6EA3457201B}"/>
              </a:ext>
            </a:extLst>
          </p:cNvPr>
          <p:cNvGraphicFramePr/>
          <p:nvPr>
            <p:extLst>
              <p:ext uri="{D42A27DB-BD31-4B8C-83A1-F6EECF244321}">
                <p14:modId xmlns:p14="http://schemas.microsoft.com/office/powerpoint/2010/main" val="335980457"/>
              </p:ext>
            </p:extLst>
          </p:nvPr>
        </p:nvGraphicFramePr>
        <p:xfrm>
          <a:off x="7480300" y="1689100"/>
          <a:ext cx="5080000" cy="42883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9" name="Curved Up Arrow 28">
            <a:extLst>
              <a:ext uri="{FF2B5EF4-FFF2-40B4-BE49-F238E27FC236}">
                <a16:creationId xmlns:a16="http://schemas.microsoft.com/office/drawing/2014/main" id="{79CEE95F-4174-91D3-404C-67113068F637}"/>
              </a:ext>
            </a:extLst>
          </p:cNvPr>
          <p:cNvSpPr/>
          <p:nvPr/>
        </p:nvSpPr>
        <p:spPr>
          <a:xfrm>
            <a:off x="6833616" y="5036312"/>
            <a:ext cx="2932684" cy="966554"/>
          </a:xfrm>
          <a:prstGeom prst="curved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Content Placeholder 4">
            <a:extLst>
              <a:ext uri="{FF2B5EF4-FFF2-40B4-BE49-F238E27FC236}">
                <a16:creationId xmlns:a16="http://schemas.microsoft.com/office/drawing/2014/main" id="{F93E0596-6F0A-593B-B554-6BAAD9026465}"/>
              </a:ext>
            </a:extLst>
          </p:cNvPr>
          <p:cNvPicPr>
            <a:picLocks noGrp="1" noChangeAspect="1"/>
          </p:cNvPicPr>
          <p:nvPr>
            <p:ph idx="1"/>
          </p:nvPr>
        </p:nvPicPr>
        <p:blipFill>
          <a:blip r:embed="rId7"/>
          <a:stretch>
            <a:fillRect/>
          </a:stretch>
        </p:blipFill>
        <p:spPr>
          <a:xfrm>
            <a:off x="1" y="1981200"/>
            <a:ext cx="6667499" cy="3352800"/>
          </a:xfrm>
        </p:spPr>
      </p:pic>
      <p:sp>
        <p:nvSpPr>
          <p:cNvPr id="4" name="Rectangle 3">
            <a:extLst>
              <a:ext uri="{FF2B5EF4-FFF2-40B4-BE49-F238E27FC236}">
                <a16:creationId xmlns:a16="http://schemas.microsoft.com/office/drawing/2014/main" id="{E631EEBA-B033-392C-CE1D-6886CC568082}"/>
              </a:ext>
            </a:extLst>
          </p:cNvPr>
          <p:cNvSpPr/>
          <p:nvPr/>
        </p:nvSpPr>
        <p:spPr>
          <a:xfrm>
            <a:off x="5112259" y="4876800"/>
            <a:ext cx="1626615" cy="406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FFFF00"/>
                </a:solidFill>
                <a:latin typeface="Calibri" panose="020F0502020204030204" pitchFamily="34" charset="0"/>
                <a:cs typeface="Calibri" panose="020F0502020204030204" pitchFamily="34" charset="0"/>
              </a:rPr>
              <a:t>Peer Recovery Specialist</a:t>
            </a:r>
          </a:p>
        </p:txBody>
      </p:sp>
    </p:spTree>
    <p:extLst>
      <p:ext uri="{BB962C8B-B14F-4D97-AF65-F5344CB8AC3E}">
        <p14:creationId xmlns:p14="http://schemas.microsoft.com/office/powerpoint/2010/main" val="96662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6" grpId="0">
        <p:bldAsOne/>
      </p:bldGraphic>
      <p:bldP spid="29"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6CDEF-507C-9AB7-1C4E-634AE81F7458}"/>
              </a:ext>
            </a:extLst>
          </p:cNvPr>
          <p:cNvSpPr>
            <a:spLocks noGrp="1"/>
          </p:cNvSpPr>
          <p:nvPr>
            <p:ph type="title"/>
          </p:nvPr>
        </p:nvSpPr>
        <p:spPr>
          <a:xfrm>
            <a:off x="519101" y="-96588"/>
            <a:ext cx="10515600" cy="1070623"/>
          </a:xfrm>
        </p:spPr>
        <p:txBody>
          <a:bodyPr>
            <a:normAutofit/>
          </a:bodyPr>
          <a:lstStyle/>
          <a:p>
            <a:pPr algn="ctr"/>
            <a:r>
              <a:rPr lang="en-US" sz="3600" b="1" dirty="0"/>
              <a:t>What Will it Take to Eliminate HCV </a:t>
            </a:r>
            <a:r>
              <a:rPr lang="en-US" sz="3600" b="1"/>
              <a:t>in the US?</a:t>
            </a:r>
            <a:endParaRPr lang="en-US" sz="3600" b="1" dirty="0"/>
          </a:p>
        </p:txBody>
      </p:sp>
      <p:graphicFrame>
        <p:nvGraphicFramePr>
          <p:cNvPr id="11" name="Content Placeholder 2">
            <a:extLst>
              <a:ext uri="{FF2B5EF4-FFF2-40B4-BE49-F238E27FC236}">
                <a16:creationId xmlns:a16="http://schemas.microsoft.com/office/drawing/2014/main" id="{482C4727-79CF-D6D3-CD56-2B1BAE9E1846}"/>
              </a:ext>
            </a:extLst>
          </p:cNvPr>
          <p:cNvGraphicFramePr>
            <a:graphicFrameLocks noGrp="1"/>
          </p:cNvGraphicFramePr>
          <p:nvPr>
            <p:ph idx="1"/>
            <p:extLst>
              <p:ext uri="{D42A27DB-BD31-4B8C-83A1-F6EECF244321}">
                <p14:modId xmlns:p14="http://schemas.microsoft.com/office/powerpoint/2010/main" val="2688660512"/>
              </p:ext>
            </p:extLst>
          </p:nvPr>
        </p:nvGraphicFramePr>
        <p:xfrm>
          <a:off x="165671" y="1433834"/>
          <a:ext cx="10515600" cy="4382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1B9BD56D-431A-FDA3-AAB8-D8015B685045}"/>
              </a:ext>
            </a:extLst>
          </p:cNvPr>
          <p:cNvSpPr txBox="1"/>
          <p:nvPr/>
        </p:nvSpPr>
        <p:spPr>
          <a:xfrm>
            <a:off x="2358188" y="6488668"/>
            <a:ext cx="7234991" cy="276999"/>
          </a:xfrm>
          <a:prstGeom prst="rect">
            <a:avLst/>
          </a:prstGeom>
          <a:noFill/>
        </p:spPr>
        <p:txBody>
          <a:bodyPr wrap="square" rtlCol="0">
            <a:spAutoFit/>
          </a:bodyPr>
          <a:lstStyle/>
          <a:p>
            <a:r>
              <a:rPr lang="en-US" sz="1200" dirty="0">
                <a:solidFill>
                  <a:schemeClr val="bg1"/>
                </a:solidFill>
                <a:latin typeface="Calibri" panose="020F0502020204030204" pitchFamily="34" charset="0"/>
                <a:cs typeface="Calibri" panose="020F0502020204030204" pitchFamily="34" charset="0"/>
              </a:rPr>
              <a:t>DAAs: Direct Acting Antiviral Agents, SSP: Syringe Service Programs, MAT: Medication Assisted Treatment</a:t>
            </a:r>
          </a:p>
        </p:txBody>
      </p:sp>
    </p:spTree>
    <p:extLst>
      <p:ext uri="{BB962C8B-B14F-4D97-AF65-F5344CB8AC3E}">
        <p14:creationId xmlns:p14="http://schemas.microsoft.com/office/powerpoint/2010/main" val="11515978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344BA6F-7B56-CBC0-706E-229E50A3308C}"/>
              </a:ext>
            </a:extLst>
          </p:cNvPr>
          <p:cNvSpPr txBox="1"/>
          <p:nvPr/>
        </p:nvSpPr>
        <p:spPr>
          <a:xfrm>
            <a:off x="1394791" y="553992"/>
            <a:ext cx="10515600" cy="3477875"/>
          </a:xfrm>
          <a:prstGeom prst="rect">
            <a:avLst/>
          </a:prstGeom>
          <a:noFill/>
        </p:spPr>
        <p:txBody>
          <a:bodyPr wrap="square">
            <a:spAutoFit/>
          </a:bodyPr>
          <a:lstStyle/>
          <a:p>
            <a:r>
              <a:rPr lang="en-US" sz="4400" b="1" i="1" dirty="0">
                <a:solidFill>
                  <a:srgbClr val="002060"/>
                </a:solidFill>
              </a:rPr>
              <a:t>“The targets for HCV screening, treatment, and cure should aim for a 100% success rate, otherwise, the most vulnerable persons are at risk of being overlooked and left behind”</a:t>
            </a:r>
            <a:endParaRPr lang="en-US" sz="4400" dirty="0"/>
          </a:p>
        </p:txBody>
      </p:sp>
    </p:spTree>
    <p:extLst>
      <p:ext uri="{BB962C8B-B14F-4D97-AF65-F5344CB8AC3E}">
        <p14:creationId xmlns:p14="http://schemas.microsoft.com/office/powerpoint/2010/main" val="41519524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D16D1E-4205-49F5-BD2A-DA769947C1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012FD100-C039-4E03-B5E4-2EDFA7290A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4193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3" name="Straight Connector 12">
            <a:extLst>
              <a:ext uri="{FF2B5EF4-FFF2-40B4-BE49-F238E27FC236}">
                <a16:creationId xmlns:a16="http://schemas.microsoft.com/office/drawing/2014/main" id="{4418FCD2-8448-4A81-8EB4-72250F7827B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1">
            <a:extLst>
              <a:ext uri="{FF2B5EF4-FFF2-40B4-BE49-F238E27FC236}">
                <a16:creationId xmlns:a16="http://schemas.microsoft.com/office/drawing/2014/main" id="{B44C0E45-998D-1FC8-F32D-2A5CE4C965AC}"/>
              </a:ext>
            </a:extLst>
          </p:cNvPr>
          <p:cNvGraphicFramePr>
            <a:graphicFrameLocks noGrp="1"/>
          </p:cNvGraphicFramePr>
          <p:nvPr>
            <p:ph idx="1"/>
            <p:extLst>
              <p:ext uri="{D42A27DB-BD31-4B8C-83A1-F6EECF244321}">
                <p14:modId xmlns:p14="http://schemas.microsoft.com/office/powerpoint/2010/main" val="297155536"/>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000402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68" name="Rectangle 57367">
            <a:extLst>
              <a:ext uri="{FF2B5EF4-FFF2-40B4-BE49-F238E27FC236}">
                <a16:creationId xmlns:a16="http://schemas.microsoft.com/office/drawing/2014/main" id="{36D16D1E-4205-49F5-BD2A-DA769947C1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7369" name="Rectangle 57368">
            <a:extLst>
              <a:ext uri="{FF2B5EF4-FFF2-40B4-BE49-F238E27FC236}">
                <a16:creationId xmlns:a16="http://schemas.microsoft.com/office/drawing/2014/main" id="{012FD100-C039-4E03-B5E4-2EDFA7290A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4193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57370" name="Straight Connector 57369">
            <a:extLst>
              <a:ext uri="{FF2B5EF4-FFF2-40B4-BE49-F238E27FC236}">
                <a16:creationId xmlns:a16="http://schemas.microsoft.com/office/drawing/2014/main" id="{4418FCD2-8448-4A81-8EB4-72250F7827B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7346" name="Title 1"/>
          <p:cNvSpPr>
            <a:spLocks noGrp="1"/>
          </p:cNvSpPr>
          <p:nvPr>
            <p:ph type="title"/>
          </p:nvPr>
        </p:nvSpPr>
        <p:spPr>
          <a:xfrm>
            <a:off x="1097280" y="286603"/>
            <a:ext cx="10058400" cy="1450757"/>
          </a:xfrm>
        </p:spPr>
        <p:txBody>
          <a:bodyPr vert="horz" lIns="91440" tIns="45720" rIns="91440" bIns="45720" rtlCol="0" anchor="b">
            <a:normAutofit/>
          </a:bodyPr>
          <a:lstStyle/>
          <a:p>
            <a:pPr algn="ctr"/>
            <a:r>
              <a:rPr lang="en-US" sz="6600" b="1" dirty="0">
                <a:latin typeface="Calibri" panose="020F0502020204030204" pitchFamily="34" charset="0"/>
                <a:cs typeface="Calibri" panose="020F0502020204030204" pitchFamily="34" charset="0"/>
              </a:rPr>
              <a:t>Definitions</a:t>
            </a:r>
          </a:p>
        </p:txBody>
      </p:sp>
      <p:graphicFrame>
        <p:nvGraphicFramePr>
          <p:cNvPr id="5" name="Content Placeholder 2">
            <a:extLst>
              <a:ext uri="{FF2B5EF4-FFF2-40B4-BE49-F238E27FC236}">
                <a16:creationId xmlns:a16="http://schemas.microsoft.com/office/drawing/2014/main" id="{48F35C77-02D0-3E27-6F9B-9B1D774B5BFA}"/>
              </a:ext>
            </a:extLst>
          </p:cNvPr>
          <p:cNvGraphicFramePr>
            <a:graphicFrameLocks noGrp="1"/>
          </p:cNvGraphicFramePr>
          <p:nvPr>
            <p:ph sz="quarter" idx="1"/>
            <p:extLst>
              <p:ext uri="{D42A27DB-BD31-4B8C-83A1-F6EECF244321}">
                <p14:modId xmlns:p14="http://schemas.microsoft.com/office/powerpoint/2010/main" val="155348870"/>
              </p:ext>
            </p:extLst>
          </p:nvPr>
        </p:nvGraphicFramePr>
        <p:xfrm>
          <a:off x="5167745" y="2098515"/>
          <a:ext cx="5987617"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B0D19412-D24B-2859-5D0A-BAD58B00AF43}"/>
              </a:ext>
            </a:extLst>
          </p:cNvPr>
          <p:cNvSpPr txBox="1"/>
          <p:nvPr/>
        </p:nvSpPr>
        <p:spPr>
          <a:xfrm>
            <a:off x="1911929" y="6374935"/>
            <a:ext cx="8201891" cy="369332"/>
          </a:xfrm>
          <a:prstGeom prst="rect">
            <a:avLst/>
          </a:prstGeom>
          <a:noFill/>
        </p:spPr>
        <p:txBody>
          <a:bodyPr wrap="square">
            <a:spAutoFit/>
          </a:bodyPr>
          <a:lstStyle/>
          <a:p>
            <a:pPr defTabSz="914400" eaLnBrk="1" hangingPunct="1"/>
            <a:r>
              <a:rPr lang="en-US" sz="1800" dirty="0">
                <a:solidFill>
                  <a:schemeClr val="bg1"/>
                </a:solidFill>
                <a:latin typeface="Calibri" panose="020F0502020204030204" pitchFamily="34" charset="0"/>
                <a:cs typeface="Calibri" panose="020F0502020204030204" pitchFamily="34" charset="0"/>
              </a:rPr>
              <a:t>Miller M. et al.  In Disease Control Priorities in Developing Countries: 2</a:t>
            </a:r>
            <a:r>
              <a:rPr lang="en-US" sz="1800" baseline="30000" dirty="0">
                <a:solidFill>
                  <a:schemeClr val="bg1"/>
                </a:solidFill>
                <a:latin typeface="Calibri" panose="020F0502020204030204" pitchFamily="34" charset="0"/>
                <a:cs typeface="Calibri" panose="020F0502020204030204" pitchFamily="34" charset="0"/>
              </a:rPr>
              <a:t>nd</a:t>
            </a:r>
            <a:r>
              <a:rPr lang="en-US" sz="1800" dirty="0">
                <a:solidFill>
                  <a:schemeClr val="bg1"/>
                </a:solidFill>
                <a:latin typeface="Calibri" panose="020F0502020204030204" pitchFamily="34" charset="0"/>
                <a:cs typeface="Calibri" panose="020F0502020204030204" pitchFamily="34" charset="0"/>
              </a:rPr>
              <a:t> Edition 2006</a:t>
            </a:r>
            <a:endParaRPr lang="es-AR" sz="1800" dirty="0">
              <a:solidFill>
                <a:schemeClr val="bg1"/>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C436BCEB-0274-6C97-FA17-2ABC66695945}"/>
              </a:ext>
            </a:extLst>
          </p:cNvPr>
          <p:cNvSpPr txBox="1"/>
          <p:nvPr/>
        </p:nvSpPr>
        <p:spPr>
          <a:xfrm>
            <a:off x="593631" y="2491165"/>
            <a:ext cx="4019933" cy="2554545"/>
          </a:xfrm>
          <a:prstGeom prst="rect">
            <a:avLst/>
          </a:prstGeom>
          <a:noFill/>
        </p:spPr>
        <p:txBody>
          <a:bodyPr wrap="square">
            <a:spAutoFit/>
          </a:bodyPr>
          <a:lstStyle/>
          <a:p>
            <a:r>
              <a:rPr lang="en-US" sz="3200" b="1" i="1" dirty="0">
                <a:solidFill>
                  <a:srgbClr val="212121"/>
                </a:solidFill>
                <a:effectLst/>
                <a:latin typeface="Calibri" panose="020F0502020204030204" pitchFamily="34" charset="0"/>
                <a:cs typeface="Calibri" panose="020F0502020204030204" pitchFamily="34" charset="0"/>
              </a:rPr>
              <a:t>World Health Organization  calls for global elimination of hepatitis C as a public health threat by 2030 </a:t>
            </a:r>
            <a:endParaRPr lang="en-US" sz="3200" b="1"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136943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5EA76-20F1-24C5-6255-3F4278F2988D}"/>
              </a:ext>
            </a:extLst>
          </p:cNvPr>
          <p:cNvSpPr>
            <a:spLocks noGrp="1"/>
          </p:cNvSpPr>
          <p:nvPr>
            <p:ph type="title"/>
          </p:nvPr>
        </p:nvSpPr>
        <p:spPr>
          <a:xfrm>
            <a:off x="1097279" y="379360"/>
            <a:ext cx="10058400" cy="733515"/>
          </a:xfrm>
        </p:spPr>
        <p:txBody>
          <a:bodyPr/>
          <a:lstStyle/>
          <a:p>
            <a:pPr algn="ctr"/>
            <a:r>
              <a:rPr lang="en-US" b="1" dirty="0"/>
              <a:t>Syndemic</a:t>
            </a:r>
          </a:p>
        </p:txBody>
      </p:sp>
      <p:sp>
        <p:nvSpPr>
          <p:cNvPr id="3" name="Content Placeholder 2">
            <a:extLst>
              <a:ext uri="{FF2B5EF4-FFF2-40B4-BE49-F238E27FC236}">
                <a16:creationId xmlns:a16="http://schemas.microsoft.com/office/drawing/2014/main" id="{228B9540-6F49-BCC7-19CD-F3F6554EAB4E}"/>
              </a:ext>
            </a:extLst>
          </p:cNvPr>
          <p:cNvSpPr>
            <a:spLocks noGrp="1"/>
          </p:cNvSpPr>
          <p:nvPr>
            <p:ph sz="half" idx="1"/>
          </p:nvPr>
        </p:nvSpPr>
        <p:spPr>
          <a:xfrm>
            <a:off x="1097279" y="1845734"/>
            <a:ext cx="4153594" cy="4023360"/>
          </a:xfrm>
        </p:spPr>
        <p:txBody>
          <a:bodyPr>
            <a:normAutofit/>
          </a:bodyPr>
          <a:lstStyle/>
          <a:p>
            <a:r>
              <a:rPr lang="en-US" b="1" dirty="0"/>
              <a:t>Core principles:</a:t>
            </a:r>
          </a:p>
          <a:p>
            <a:r>
              <a:rPr lang="en-US" dirty="0"/>
              <a:t>Clustering of two or more conditions in a specific population</a:t>
            </a:r>
          </a:p>
          <a:p>
            <a:r>
              <a:rPr lang="en-US" dirty="0"/>
              <a:t>Their synergism in producing excess burden of disease in a population</a:t>
            </a:r>
          </a:p>
          <a:p>
            <a:r>
              <a:rPr lang="en-US" dirty="0"/>
              <a:t>Precipitation and propagation by large scale behavioral, structural and social forces </a:t>
            </a:r>
          </a:p>
          <a:p>
            <a:endParaRPr lang="en-US" dirty="0"/>
          </a:p>
        </p:txBody>
      </p:sp>
      <p:graphicFrame>
        <p:nvGraphicFramePr>
          <p:cNvPr id="5" name="Content Placeholder 3">
            <a:extLst>
              <a:ext uri="{FF2B5EF4-FFF2-40B4-BE49-F238E27FC236}">
                <a16:creationId xmlns:a16="http://schemas.microsoft.com/office/drawing/2014/main" id="{6EA677D5-0801-63D0-5AA4-9CB5C03F4519}"/>
              </a:ext>
            </a:extLst>
          </p:cNvPr>
          <p:cNvGraphicFramePr>
            <a:graphicFrameLocks/>
          </p:cNvGraphicFramePr>
          <p:nvPr/>
        </p:nvGraphicFramePr>
        <p:xfrm>
          <a:off x="5250874" y="1020118"/>
          <a:ext cx="7453744" cy="51287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Content Placeholder 3">
            <a:extLst>
              <a:ext uri="{FF2B5EF4-FFF2-40B4-BE49-F238E27FC236}">
                <a16:creationId xmlns:a16="http://schemas.microsoft.com/office/drawing/2014/main" id="{3BA8F680-F5ED-A229-3A1F-D827198FE0B3}"/>
              </a:ext>
            </a:extLst>
          </p:cNvPr>
          <p:cNvGraphicFramePr>
            <a:graphicFrameLocks/>
          </p:cNvGraphicFramePr>
          <p:nvPr/>
        </p:nvGraphicFramePr>
        <p:xfrm>
          <a:off x="6096000" y="2458387"/>
          <a:ext cx="5810350" cy="234543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Rectangle 6">
            <a:extLst>
              <a:ext uri="{FF2B5EF4-FFF2-40B4-BE49-F238E27FC236}">
                <a16:creationId xmlns:a16="http://schemas.microsoft.com/office/drawing/2014/main" id="{280ED62C-A578-B9C4-D0E6-AE2E6BDC8A02}"/>
              </a:ext>
            </a:extLst>
          </p:cNvPr>
          <p:cNvSpPr/>
          <p:nvPr/>
        </p:nvSpPr>
        <p:spPr>
          <a:xfrm>
            <a:off x="1952813" y="6361019"/>
            <a:ext cx="8940797" cy="42075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FFFFFF"/>
                </a:solidFill>
                <a:effectLst/>
                <a:uLnTx/>
                <a:uFillTx/>
                <a:latin typeface="Open Sans"/>
                <a:ea typeface="+mn-ea"/>
                <a:cs typeface="+mn-cs"/>
              </a:rPr>
              <a:t>Singer, M. and Clair, S. (2003), </a:t>
            </a:r>
            <a:r>
              <a:rPr kumimoji="0" lang="en-US" sz="1067" b="0" i="0" u="none" strike="noStrike" kern="1200" cap="none" spc="0" normalizeH="0" baseline="0" noProof="0" dirty="0" err="1">
                <a:ln>
                  <a:noFill/>
                </a:ln>
                <a:solidFill>
                  <a:srgbClr val="FFFFFF"/>
                </a:solidFill>
                <a:effectLst/>
                <a:uLnTx/>
                <a:uFillTx/>
                <a:latin typeface="Open Sans"/>
                <a:ea typeface="+mn-ea"/>
                <a:cs typeface="+mn-cs"/>
              </a:rPr>
              <a:t>Syndemics</a:t>
            </a:r>
            <a:r>
              <a:rPr kumimoji="0" lang="en-US" sz="1067" b="0" i="0" u="none" strike="noStrike" kern="1200" cap="none" spc="0" normalizeH="0" baseline="0" noProof="0" dirty="0">
                <a:ln>
                  <a:noFill/>
                </a:ln>
                <a:solidFill>
                  <a:srgbClr val="FFFFFF"/>
                </a:solidFill>
                <a:effectLst/>
                <a:uLnTx/>
                <a:uFillTx/>
                <a:latin typeface="Open Sans"/>
                <a:ea typeface="+mn-ea"/>
                <a:cs typeface="+mn-cs"/>
              </a:rPr>
              <a:t> and Public Health: Reconceptualizing Disease in Bio‐Social Context. Medical Anthropology Quarterly, 17: 423-441. </a:t>
            </a:r>
            <a:r>
              <a:rPr kumimoji="0" lang="en-US" sz="1067" b="0" i="0" u="none" strike="noStrike" kern="1200" cap="none" spc="0" normalizeH="0" baseline="0" noProof="0" dirty="0">
                <a:ln>
                  <a:noFill/>
                </a:ln>
                <a:solidFill>
                  <a:srgbClr val="FFFFFF"/>
                </a:solidFill>
                <a:effectLst/>
                <a:uLnTx/>
                <a:uFillTx/>
                <a:latin typeface="Open Sans"/>
                <a:ea typeface="+mn-ea"/>
                <a:cs typeface="+mn-cs"/>
                <a:hlinkClick r:id="rId12">
                  <a:extLst>
                    <a:ext uri="{A12FA001-AC4F-418D-AE19-62706E023703}">
                      <ahyp:hlinkClr xmlns:ahyp="http://schemas.microsoft.com/office/drawing/2018/hyperlinkcolor" val="tx"/>
                    </a:ext>
                  </a:extLst>
                </a:hlinkClick>
              </a:rPr>
              <a:t>https://doi.org/10.1525/maq.2003.17.4.423</a:t>
            </a:r>
            <a:endParaRPr kumimoji="0" lang="es-ES_tradnl" sz="1067"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D3BC508B-3B74-50E2-FFF6-EF8CC0DDD5E5}"/>
              </a:ext>
            </a:extLst>
          </p:cNvPr>
          <p:cNvSpPr/>
          <p:nvPr/>
        </p:nvSpPr>
        <p:spPr>
          <a:xfrm>
            <a:off x="7704946" y="3642612"/>
            <a:ext cx="2638269" cy="2494551"/>
          </a:xfrm>
          <a:prstGeom prst="ellipse">
            <a:avLst/>
          </a:prstGeom>
          <a:solidFill>
            <a:srgbClr val="FFFF00">
              <a:alpha val="21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mn-ea"/>
                <a:cs typeface="+mn-cs"/>
              </a:rPr>
              <a:t>COVID-19</a:t>
            </a:r>
          </a:p>
        </p:txBody>
      </p:sp>
    </p:spTree>
    <p:extLst>
      <p:ext uri="{BB962C8B-B14F-4D97-AF65-F5344CB8AC3E}">
        <p14:creationId xmlns:p14="http://schemas.microsoft.com/office/powerpoint/2010/main" val="3186256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a:spLocks noGrp="1"/>
          </p:cNvSpPr>
          <p:nvPr>
            <p:ph type="title"/>
          </p:nvPr>
        </p:nvSpPr>
        <p:spPr>
          <a:xfrm>
            <a:off x="1489537" y="343886"/>
            <a:ext cx="9084945" cy="751488"/>
          </a:xfrm>
          <a:prstGeom prst="rect">
            <a:avLst/>
          </a:prstGeom>
        </p:spPr>
        <p:txBody>
          <a:bodyPr vert="horz" wrap="square" lIns="0" tIns="12700" rIns="0" bIns="0" rtlCol="0">
            <a:spAutoFit/>
          </a:bodyPr>
          <a:lstStyle/>
          <a:p>
            <a:pPr marL="12700" algn="ctr">
              <a:lnSpc>
                <a:spcPct val="100000"/>
              </a:lnSpc>
              <a:spcBef>
                <a:spcPts val="100"/>
              </a:spcBef>
            </a:pPr>
            <a:r>
              <a:rPr sz="4800" dirty="0">
                <a:latin typeface="Calibri" panose="020F0502020204030204" pitchFamily="34" charset="0"/>
                <a:cs typeface="Calibri" panose="020F0502020204030204" pitchFamily="34" charset="0"/>
              </a:rPr>
              <a:t>WHO</a:t>
            </a:r>
            <a:r>
              <a:rPr sz="4800" spc="-85" dirty="0">
                <a:latin typeface="Calibri" panose="020F0502020204030204" pitchFamily="34" charset="0"/>
                <a:cs typeface="Calibri" panose="020F0502020204030204" pitchFamily="34" charset="0"/>
              </a:rPr>
              <a:t> </a:t>
            </a:r>
            <a:r>
              <a:rPr sz="4800" dirty="0">
                <a:latin typeface="Calibri" panose="020F0502020204030204" pitchFamily="34" charset="0"/>
                <a:cs typeface="Calibri" panose="020F0502020204030204" pitchFamily="34" charset="0"/>
              </a:rPr>
              <a:t>HCV</a:t>
            </a:r>
            <a:r>
              <a:rPr sz="4800" spc="-85" dirty="0">
                <a:latin typeface="Calibri" panose="020F0502020204030204" pitchFamily="34" charset="0"/>
                <a:cs typeface="Calibri" panose="020F0502020204030204" pitchFamily="34" charset="0"/>
              </a:rPr>
              <a:t> </a:t>
            </a:r>
            <a:r>
              <a:rPr sz="4800" dirty="0">
                <a:latin typeface="Calibri" panose="020F0502020204030204" pitchFamily="34" charset="0"/>
                <a:cs typeface="Calibri" panose="020F0502020204030204" pitchFamily="34" charset="0"/>
              </a:rPr>
              <a:t>Elimination</a:t>
            </a:r>
            <a:r>
              <a:rPr sz="4800" spc="-90" dirty="0">
                <a:latin typeface="Calibri" panose="020F0502020204030204" pitchFamily="34" charset="0"/>
                <a:cs typeface="Calibri" panose="020F0502020204030204" pitchFamily="34" charset="0"/>
              </a:rPr>
              <a:t> </a:t>
            </a:r>
            <a:r>
              <a:rPr sz="4800" dirty="0">
                <a:latin typeface="Calibri" panose="020F0502020204030204" pitchFamily="34" charset="0"/>
                <a:cs typeface="Calibri" panose="020F0502020204030204" pitchFamily="34" charset="0"/>
              </a:rPr>
              <a:t>2030</a:t>
            </a:r>
            <a:r>
              <a:rPr sz="4800" spc="-80" dirty="0">
                <a:latin typeface="Calibri" panose="020F0502020204030204" pitchFamily="34" charset="0"/>
                <a:cs typeface="Calibri" panose="020F0502020204030204" pitchFamily="34" charset="0"/>
              </a:rPr>
              <a:t> </a:t>
            </a:r>
            <a:r>
              <a:rPr sz="4800" spc="-10" dirty="0">
                <a:latin typeface="Calibri" panose="020F0502020204030204" pitchFamily="34" charset="0"/>
                <a:cs typeface="Calibri" panose="020F0502020204030204" pitchFamily="34" charset="0"/>
              </a:rPr>
              <a:t>Targets</a:t>
            </a:r>
            <a:endParaRPr sz="4800" dirty="0">
              <a:latin typeface="Calibri" panose="020F0502020204030204" pitchFamily="34" charset="0"/>
              <a:cs typeface="Calibri" panose="020F0502020204030204" pitchFamily="34" charset="0"/>
            </a:endParaRPr>
          </a:p>
        </p:txBody>
      </p:sp>
      <p:graphicFrame>
        <p:nvGraphicFramePr>
          <p:cNvPr id="25" name="object 11">
            <a:extLst>
              <a:ext uri="{FF2B5EF4-FFF2-40B4-BE49-F238E27FC236}">
                <a16:creationId xmlns:a16="http://schemas.microsoft.com/office/drawing/2014/main" id="{7D9F110F-FE7D-C485-204A-F3657A3AA860}"/>
              </a:ext>
            </a:extLst>
          </p:cNvPr>
          <p:cNvGraphicFramePr>
            <a:graphicFrameLocks noGrp="1"/>
          </p:cNvGraphicFramePr>
          <p:nvPr>
            <p:ph sz="half" idx="2"/>
          </p:nvPr>
        </p:nvGraphicFramePr>
        <p:xfrm>
          <a:off x="853357" y="1690179"/>
          <a:ext cx="4672799" cy="47010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3" name="object 23"/>
          <p:cNvSpPr txBox="1"/>
          <p:nvPr/>
        </p:nvSpPr>
        <p:spPr>
          <a:xfrm>
            <a:off x="7238616" y="6572682"/>
            <a:ext cx="4953384" cy="228909"/>
          </a:xfrm>
          <a:prstGeom prst="rect">
            <a:avLst/>
          </a:prstGeom>
        </p:spPr>
        <p:txBody>
          <a:bodyPr vert="horz" wrap="square" lIns="0" tIns="13335" rIns="0" bIns="0" rtlCol="0">
            <a:spAutoFit/>
          </a:bodyPr>
          <a:lstStyle/>
          <a:p>
            <a:pPr marL="12700" marR="0" lvl="0" indent="0" algn="l" defTabSz="457200" rtl="0" eaLnBrk="1" fontAlgn="auto" latinLnBrk="0" hangingPunct="1">
              <a:lnSpc>
                <a:spcPct val="100000"/>
              </a:lnSpc>
              <a:spcBef>
                <a:spcPts val="105"/>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hlinkClick r:id="rId7"/>
              </a:rPr>
              <a:t>https://cdafound.org/polaris/</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Accessed August 22,  2024</a:t>
            </a:r>
            <a:endParaRPr kumimoji="0"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3" name="Picture 2" descr="A map of the world&#10;&#10;Description automatically generated">
            <a:extLst>
              <a:ext uri="{FF2B5EF4-FFF2-40B4-BE49-F238E27FC236}">
                <a16:creationId xmlns:a16="http://schemas.microsoft.com/office/drawing/2014/main" id="{76B81360-5CC0-9F46-0B4E-A76877226E62}"/>
              </a:ext>
            </a:extLst>
          </p:cNvPr>
          <p:cNvPicPr>
            <a:picLocks noChangeAspect="1"/>
          </p:cNvPicPr>
          <p:nvPr/>
        </p:nvPicPr>
        <p:blipFill>
          <a:blip r:embed="rId8"/>
          <a:stretch>
            <a:fillRect/>
          </a:stretch>
        </p:blipFill>
        <p:spPr>
          <a:xfrm>
            <a:off x="5695666" y="1938145"/>
            <a:ext cx="6496334" cy="3688704"/>
          </a:xfrm>
          <a:prstGeom prst="rect">
            <a:avLst/>
          </a:prstGeom>
        </p:spPr>
      </p:pic>
    </p:spTree>
    <p:extLst>
      <p:ext uri="{BB962C8B-B14F-4D97-AF65-F5344CB8AC3E}">
        <p14:creationId xmlns:p14="http://schemas.microsoft.com/office/powerpoint/2010/main" val="40672371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36D16D1E-4205-49F5-BD2A-DA769947C1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8" name="Rectangle 27">
            <a:extLst>
              <a:ext uri="{FF2B5EF4-FFF2-40B4-BE49-F238E27FC236}">
                <a16:creationId xmlns:a16="http://schemas.microsoft.com/office/drawing/2014/main" id="{012FD100-C039-4E03-B5E4-2EDFA7290A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4193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30" name="Straight Connector 29">
            <a:extLst>
              <a:ext uri="{FF2B5EF4-FFF2-40B4-BE49-F238E27FC236}">
                <a16:creationId xmlns:a16="http://schemas.microsoft.com/office/drawing/2014/main" id="{4418FCD2-8448-4A81-8EB4-72250F7827B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097280" y="286604"/>
            <a:ext cx="10058400" cy="1237124"/>
          </a:xfrm>
        </p:spPr>
        <p:txBody>
          <a:bodyPr vert="horz" lIns="91440" tIns="45720" rIns="91440" bIns="45720" rtlCol="0" anchor="b">
            <a:normAutofit/>
          </a:bodyPr>
          <a:lstStyle/>
          <a:p>
            <a:pPr algn="ctr"/>
            <a:r>
              <a:rPr lang="en-US" sz="4000" b="1" dirty="0"/>
              <a:t>Targets to Eliminate HCV</a:t>
            </a:r>
            <a:endParaRPr lang="en-US" sz="4000" dirty="0"/>
          </a:p>
        </p:txBody>
      </p:sp>
      <p:graphicFrame>
        <p:nvGraphicFramePr>
          <p:cNvPr id="6" name="Content Placeholder 2">
            <a:extLst>
              <a:ext uri="{FF2B5EF4-FFF2-40B4-BE49-F238E27FC236}">
                <a16:creationId xmlns:a16="http://schemas.microsoft.com/office/drawing/2014/main" id="{5484E6DD-A60F-3F58-4F78-B0ACE7F356BD}"/>
              </a:ext>
            </a:extLst>
          </p:cNvPr>
          <p:cNvGraphicFramePr>
            <a:graphicFrameLocks noGrp="1"/>
          </p:cNvGraphicFramePr>
          <p:nvPr>
            <p:ph sz="quarter" idx="1"/>
            <p:extLst>
              <p:ext uri="{D42A27DB-BD31-4B8C-83A1-F6EECF244321}">
                <p14:modId xmlns:p14="http://schemas.microsoft.com/office/powerpoint/2010/main" val="2256277570"/>
              </p:ext>
            </p:extLst>
          </p:nvPr>
        </p:nvGraphicFramePr>
        <p:xfrm>
          <a:off x="1378241" y="2105790"/>
          <a:ext cx="9597541"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04258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1EE4724-8682-E1FD-1116-72D5CEE011E8}"/>
              </a:ext>
            </a:extLst>
          </p:cNvPr>
          <p:cNvSpPr>
            <a:spLocks noGrp="1"/>
          </p:cNvSpPr>
          <p:nvPr>
            <p:ph type="title"/>
          </p:nvPr>
        </p:nvSpPr>
        <p:spPr>
          <a:xfrm>
            <a:off x="1669774" y="97653"/>
            <a:ext cx="9363633" cy="679568"/>
          </a:xfrm>
        </p:spPr>
        <p:txBody>
          <a:bodyPr vert="horz" lIns="91440" tIns="45720" rIns="91440" bIns="45720" rtlCol="0" anchor="b">
            <a:noAutofit/>
          </a:bodyPr>
          <a:lstStyle/>
          <a:p>
            <a:r>
              <a:rPr lang="en-US" sz="3600" b="1" dirty="0"/>
              <a:t>Year of Achieving HCV Elimination Targets</a:t>
            </a:r>
            <a:endParaRPr lang="en-US" sz="3600" dirty="0"/>
          </a:p>
        </p:txBody>
      </p:sp>
      <p:pic>
        <p:nvPicPr>
          <p:cNvPr id="15" name="Content Placeholder 4" descr="A graph of a number of goals&#10;&#10;Description automatically generated with medium confidence">
            <a:extLst>
              <a:ext uri="{FF2B5EF4-FFF2-40B4-BE49-F238E27FC236}">
                <a16:creationId xmlns:a16="http://schemas.microsoft.com/office/drawing/2014/main" id="{54EC664B-4EE6-8895-ED8C-8C3AA29D18C8}"/>
              </a:ext>
            </a:extLst>
          </p:cNvPr>
          <p:cNvPicPr>
            <a:picLocks noChangeAspect="1"/>
          </p:cNvPicPr>
          <p:nvPr/>
        </p:nvPicPr>
        <p:blipFill>
          <a:blip r:embed="rId2"/>
          <a:stretch>
            <a:fillRect/>
          </a:stretch>
        </p:blipFill>
        <p:spPr>
          <a:xfrm>
            <a:off x="680543" y="1024223"/>
            <a:ext cx="4922119" cy="2990186"/>
          </a:xfrm>
          <a:prstGeom prst="rect">
            <a:avLst/>
          </a:prstGeom>
        </p:spPr>
      </p:pic>
      <p:pic>
        <p:nvPicPr>
          <p:cNvPr id="16" name="Content Placeholder 4" descr="A graph with numbers and a bar&#10;&#10;Description automatically generated with medium confidence">
            <a:extLst>
              <a:ext uri="{FF2B5EF4-FFF2-40B4-BE49-F238E27FC236}">
                <a16:creationId xmlns:a16="http://schemas.microsoft.com/office/drawing/2014/main" id="{B5FCEA17-B6A2-A8ED-E179-05264EA6F936}"/>
              </a:ext>
            </a:extLst>
          </p:cNvPr>
          <p:cNvPicPr>
            <a:picLocks noChangeAspect="1"/>
          </p:cNvPicPr>
          <p:nvPr/>
        </p:nvPicPr>
        <p:blipFill>
          <a:blip r:embed="rId3"/>
          <a:stretch>
            <a:fillRect/>
          </a:stretch>
        </p:blipFill>
        <p:spPr>
          <a:xfrm>
            <a:off x="6182744" y="1066373"/>
            <a:ext cx="4679423" cy="2948036"/>
          </a:xfrm>
          <a:prstGeom prst="rect">
            <a:avLst/>
          </a:prstGeom>
        </p:spPr>
      </p:pic>
      <p:sp>
        <p:nvSpPr>
          <p:cNvPr id="17" name="Rectangle 16">
            <a:extLst>
              <a:ext uri="{FF2B5EF4-FFF2-40B4-BE49-F238E27FC236}">
                <a16:creationId xmlns:a16="http://schemas.microsoft.com/office/drawing/2014/main" id="{ECF4FCB0-7B59-5754-E7DB-AD8FD8C52385}"/>
              </a:ext>
            </a:extLst>
          </p:cNvPr>
          <p:cNvSpPr/>
          <p:nvPr/>
        </p:nvSpPr>
        <p:spPr>
          <a:xfrm>
            <a:off x="8982891" y="2217786"/>
            <a:ext cx="1592344" cy="415692"/>
          </a:xfrm>
          <a:prstGeom prst="rect">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EGYPT</a:t>
            </a:r>
          </a:p>
        </p:txBody>
      </p:sp>
      <p:sp>
        <p:nvSpPr>
          <p:cNvPr id="18" name="Rectangle 17">
            <a:extLst>
              <a:ext uri="{FF2B5EF4-FFF2-40B4-BE49-F238E27FC236}">
                <a16:creationId xmlns:a16="http://schemas.microsoft.com/office/drawing/2014/main" id="{FC8CC881-6339-5FB7-114E-EA66259E1DDF}"/>
              </a:ext>
            </a:extLst>
          </p:cNvPr>
          <p:cNvSpPr/>
          <p:nvPr/>
        </p:nvSpPr>
        <p:spPr>
          <a:xfrm>
            <a:off x="4132545" y="2257478"/>
            <a:ext cx="1592027" cy="31636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United States</a:t>
            </a:r>
          </a:p>
        </p:txBody>
      </p:sp>
      <p:graphicFrame>
        <p:nvGraphicFramePr>
          <p:cNvPr id="19" name="Content Placeholder 3">
            <a:extLst>
              <a:ext uri="{FF2B5EF4-FFF2-40B4-BE49-F238E27FC236}">
                <a16:creationId xmlns:a16="http://schemas.microsoft.com/office/drawing/2014/main" id="{36445916-6B47-6D73-1A50-1075E25F058E}"/>
              </a:ext>
            </a:extLst>
          </p:cNvPr>
          <p:cNvGraphicFramePr>
            <a:graphicFrameLocks noGrp="1"/>
          </p:cNvGraphicFramePr>
          <p:nvPr>
            <p:ph idx="1"/>
            <p:extLst>
              <p:ext uri="{D42A27DB-BD31-4B8C-83A1-F6EECF244321}">
                <p14:modId xmlns:p14="http://schemas.microsoft.com/office/powerpoint/2010/main" val="906605536"/>
              </p:ext>
            </p:extLst>
          </p:nvPr>
        </p:nvGraphicFramePr>
        <p:xfrm>
          <a:off x="3189120" y="4014409"/>
          <a:ext cx="6510616" cy="2255520"/>
        </p:xfrm>
        <a:graphic>
          <a:graphicData uri="http://schemas.openxmlformats.org/drawingml/2006/table">
            <a:tbl>
              <a:tblPr firstRow="1" bandRow="1">
                <a:tableStyleId>{5C22544A-7EE6-4342-B048-85BDC9FD1C3A}</a:tableStyleId>
              </a:tblPr>
              <a:tblGrid>
                <a:gridCol w="3716147">
                  <a:extLst>
                    <a:ext uri="{9D8B030D-6E8A-4147-A177-3AD203B41FA5}">
                      <a16:colId xmlns:a16="http://schemas.microsoft.com/office/drawing/2014/main" val="4069261727"/>
                    </a:ext>
                  </a:extLst>
                </a:gridCol>
                <a:gridCol w="1351017">
                  <a:extLst>
                    <a:ext uri="{9D8B030D-6E8A-4147-A177-3AD203B41FA5}">
                      <a16:colId xmlns:a16="http://schemas.microsoft.com/office/drawing/2014/main" val="2455659606"/>
                    </a:ext>
                  </a:extLst>
                </a:gridCol>
                <a:gridCol w="1443452">
                  <a:extLst>
                    <a:ext uri="{9D8B030D-6E8A-4147-A177-3AD203B41FA5}">
                      <a16:colId xmlns:a16="http://schemas.microsoft.com/office/drawing/2014/main" val="82094136"/>
                    </a:ext>
                  </a:extLst>
                </a:gridCol>
              </a:tblGrid>
              <a:tr h="167430">
                <a:tc>
                  <a:txBody>
                    <a:bodyPr/>
                    <a:lstStyle/>
                    <a:p>
                      <a:endParaRPr lang="en-US" sz="1600" dirty="0"/>
                    </a:p>
                  </a:txBody>
                  <a:tcPr/>
                </a:tc>
                <a:tc>
                  <a:txBody>
                    <a:bodyPr/>
                    <a:lstStyle/>
                    <a:p>
                      <a:pPr algn="ctr"/>
                      <a:r>
                        <a:rPr lang="en-US" sz="1600" dirty="0"/>
                        <a:t>USA</a:t>
                      </a:r>
                    </a:p>
                  </a:txBody>
                  <a:tcPr/>
                </a:tc>
                <a:tc>
                  <a:txBody>
                    <a:bodyPr/>
                    <a:lstStyle/>
                    <a:p>
                      <a:pPr algn="ctr"/>
                      <a:r>
                        <a:rPr lang="en-US" sz="1600" dirty="0"/>
                        <a:t>EGYPT</a:t>
                      </a:r>
                    </a:p>
                  </a:txBody>
                  <a:tcPr/>
                </a:tc>
                <a:extLst>
                  <a:ext uri="{0D108BD9-81ED-4DB2-BD59-A6C34878D82A}">
                    <a16:rowId xmlns:a16="http://schemas.microsoft.com/office/drawing/2014/main" val="2622048549"/>
                  </a:ext>
                </a:extLst>
              </a:tr>
              <a:tr h="296525">
                <a:tc>
                  <a:txBody>
                    <a:bodyPr/>
                    <a:lstStyle/>
                    <a:p>
                      <a:pPr marL="12700" marR="0" lvl="0" indent="0" algn="l" defTabSz="914400" rtl="0" eaLnBrk="1" fontAlgn="auto" latinLnBrk="0" hangingPunct="1">
                        <a:lnSpc>
                          <a:spcPct val="90000"/>
                        </a:lnSpc>
                        <a:spcBef>
                          <a:spcPct val="0"/>
                        </a:spcBef>
                        <a:spcAft>
                          <a:spcPts val="600"/>
                        </a:spcAft>
                        <a:buClr>
                          <a:srgbClr val="BA0C2F"/>
                        </a:buClr>
                        <a:buSzPct val="100000"/>
                        <a:buFontTx/>
                        <a:buNone/>
                        <a:tabLst/>
                        <a:defRPr/>
                      </a:pPr>
                      <a:r>
                        <a:rPr kumimoji="0" lang="en-US" sz="1600" b="0" i="0" u="none" strike="noStrike" kern="1200" cap="none" spc="-50" normalizeH="0" baseline="0" noProof="0" dirty="0">
                          <a:ln>
                            <a:noFill/>
                          </a:ln>
                          <a:solidFill>
                            <a:srgbClr val="000000">
                              <a:lumMod val="75000"/>
                              <a:lumOff val="25000"/>
                            </a:srgbClr>
                          </a:solidFill>
                          <a:effectLst/>
                          <a:uLnTx/>
                          <a:uFillTx/>
                          <a:latin typeface="Calibri" panose="020F0502020204030204" pitchFamily="34" charset="0"/>
                          <a:ea typeface="+mn-ea"/>
                          <a:cs typeface="Calibri" panose="020F0502020204030204" pitchFamily="34" charset="0"/>
                        </a:rPr>
                        <a:t>Universal Health Care</a:t>
                      </a:r>
                    </a:p>
                  </a:txBody>
                  <a:tcPr/>
                </a:tc>
                <a:tc>
                  <a:txBody>
                    <a:bodyPr/>
                    <a:lstStyle/>
                    <a:p>
                      <a:pPr algn="ctr"/>
                      <a:r>
                        <a:rPr lang="en-US" sz="1600" dirty="0">
                          <a:latin typeface="Calibri" panose="020F0502020204030204" pitchFamily="34" charset="0"/>
                          <a:cs typeface="Calibri" panose="020F0502020204030204" pitchFamily="34" charset="0"/>
                        </a:rPr>
                        <a:t>NO</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YES</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txBody>
                  <a:tcPr/>
                </a:tc>
                <a:extLst>
                  <a:ext uri="{0D108BD9-81ED-4DB2-BD59-A6C34878D82A}">
                    <a16:rowId xmlns:a16="http://schemas.microsoft.com/office/drawing/2014/main" val="1543589168"/>
                  </a:ext>
                </a:extLst>
              </a:tr>
              <a:tr h="296525">
                <a:tc>
                  <a:txBody>
                    <a:bodyPr/>
                    <a:lstStyle/>
                    <a:p>
                      <a:pPr marL="12700" marR="0" lvl="0" indent="0" algn="l" defTabSz="914400" rtl="0" eaLnBrk="1" fontAlgn="auto" latinLnBrk="0" hangingPunct="1">
                        <a:lnSpc>
                          <a:spcPct val="90000"/>
                        </a:lnSpc>
                        <a:spcBef>
                          <a:spcPct val="0"/>
                        </a:spcBef>
                        <a:spcAft>
                          <a:spcPts val="600"/>
                        </a:spcAft>
                        <a:buClr>
                          <a:srgbClr val="BA0C2F"/>
                        </a:buClr>
                        <a:buSzPct val="100000"/>
                        <a:buFontTx/>
                        <a:buNone/>
                        <a:tabLst/>
                        <a:defRPr/>
                      </a:pPr>
                      <a:r>
                        <a:rPr kumimoji="0" lang="en-US" sz="1600" b="0" i="0" u="none" strike="noStrike" kern="1200" cap="none" spc="-50" normalizeH="0" baseline="0" noProof="0" dirty="0">
                          <a:ln>
                            <a:noFill/>
                          </a:ln>
                          <a:solidFill>
                            <a:srgbClr val="000000">
                              <a:lumMod val="75000"/>
                              <a:lumOff val="25000"/>
                            </a:srgbClr>
                          </a:solidFill>
                          <a:effectLst/>
                          <a:uLnTx/>
                          <a:uFillTx/>
                          <a:latin typeface="Calibri" panose="020F0502020204030204" pitchFamily="34" charset="0"/>
                          <a:ea typeface="+mn-ea"/>
                          <a:cs typeface="Calibri" panose="020F0502020204030204" pitchFamily="34" charset="0"/>
                        </a:rPr>
                        <a:t>HCV RNA point of care testing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YES</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txBody>
                  <a:tcPr/>
                </a:tc>
                <a:extLst>
                  <a:ext uri="{0D108BD9-81ED-4DB2-BD59-A6C34878D82A}">
                    <a16:rowId xmlns:a16="http://schemas.microsoft.com/office/drawing/2014/main" val="3962682091"/>
                  </a:ext>
                </a:extLst>
              </a:tr>
              <a:tr h="296525">
                <a:tc>
                  <a:txBody>
                    <a:bodyPr/>
                    <a:lstStyle/>
                    <a:p>
                      <a:pPr marL="12700" marR="0" lvl="0" indent="0" algn="l" defTabSz="914400" rtl="0" eaLnBrk="1" fontAlgn="auto" latinLnBrk="0" hangingPunct="1">
                        <a:lnSpc>
                          <a:spcPct val="90000"/>
                        </a:lnSpc>
                        <a:spcBef>
                          <a:spcPct val="0"/>
                        </a:spcBef>
                        <a:spcAft>
                          <a:spcPts val="600"/>
                        </a:spcAft>
                        <a:buClr>
                          <a:srgbClr val="BA0C2F"/>
                        </a:buClr>
                        <a:buSzPct val="100000"/>
                        <a:buFontTx/>
                        <a:buNone/>
                        <a:tabLst/>
                        <a:defRPr/>
                      </a:pPr>
                      <a:r>
                        <a:rPr kumimoji="0" lang="en-US" sz="1600" b="0" i="0" u="none" strike="noStrike" kern="1200" cap="none" spc="-50" normalizeH="0" baseline="0" noProof="0" dirty="0">
                          <a:ln>
                            <a:noFill/>
                          </a:ln>
                          <a:solidFill>
                            <a:srgbClr val="000000">
                              <a:lumMod val="75000"/>
                              <a:lumOff val="25000"/>
                            </a:srgbClr>
                          </a:solidFill>
                          <a:effectLst/>
                          <a:uLnTx/>
                          <a:uFillTx/>
                          <a:latin typeface="Calibri" panose="020F0502020204030204" pitchFamily="34" charset="0"/>
                          <a:ea typeface="+mn-ea"/>
                          <a:cs typeface="Calibri" panose="020F0502020204030204" pitchFamily="34" charset="0"/>
                        </a:rPr>
                        <a:t>Affordable DAAs for all</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YES</a:t>
                      </a:r>
                    </a:p>
                  </a:txBody>
                  <a:tcPr/>
                </a:tc>
                <a:extLst>
                  <a:ext uri="{0D108BD9-81ED-4DB2-BD59-A6C34878D82A}">
                    <a16:rowId xmlns:a16="http://schemas.microsoft.com/office/drawing/2014/main" val="98043395"/>
                  </a:ext>
                </a:extLst>
              </a:tr>
              <a:tr h="296525">
                <a:tc>
                  <a:txBody>
                    <a:bodyPr/>
                    <a:lstStyle/>
                    <a:p>
                      <a:pPr marL="12700" marR="0" lvl="0" indent="0" algn="l" defTabSz="914400" rtl="0" eaLnBrk="1" fontAlgn="auto" latinLnBrk="0" hangingPunct="1">
                        <a:lnSpc>
                          <a:spcPct val="90000"/>
                        </a:lnSpc>
                        <a:spcBef>
                          <a:spcPct val="0"/>
                        </a:spcBef>
                        <a:spcAft>
                          <a:spcPts val="600"/>
                        </a:spcAft>
                        <a:buClr>
                          <a:srgbClr val="BA0C2F"/>
                        </a:buClr>
                        <a:buSzPct val="100000"/>
                        <a:buFontTx/>
                        <a:buNone/>
                        <a:tabLst/>
                        <a:defRPr/>
                      </a:pPr>
                      <a:r>
                        <a:rPr kumimoji="0" lang="en-US" sz="1600" b="0" i="0" u="none" strike="noStrike" kern="1200" cap="none" spc="-50" normalizeH="0" baseline="0" noProof="0" dirty="0">
                          <a:ln>
                            <a:noFill/>
                          </a:ln>
                          <a:solidFill>
                            <a:srgbClr val="000000">
                              <a:lumMod val="75000"/>
                              <a:lumOff val="25000"/>
                            </a:srgbClr>
                          </a:solidFill>
                          <a:effectLst/>
                          <a:uLnTx/>
                          <a:uFillTx/>
                          <a:latin typeface="Calibri" panose="020F0502020204030204" pitchFamily="34" charset="0"/>
                          <a:ea typeface="+mn-ea"/>
                          <a:cs typeface="Calibri" panose="020F0502020204030204" pitchFamily="34" charset="0"/>
                        </a:rPr>
                        <a:t>Most of HCV care delivered by primary care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YES</a:t>
                      </a:r>
                    </a:p>
                  </a:txBody>
                  <a:tcPr/>
                </a:tc>
                <a:extLst>
                  <a:ext uri="{0D108BD9-81ED-4DB2-BD59-A6C34878D82A}">
                    <a16:rowId xmlns:a16="http://schemas.microsoft.com/office/drawing/2014/main" val="3876101717"/>
                  </a:ext>
                </a:extLst>
              </a:tr>
              <a:tr h="566093">
                <a:tc>
                  <a:txBody>
                    <a:bodyPr/>
                    <a:lstStyle/>
                    <a:p>
                      <a:pPr marL="12700" marR="0" lvl="0" indent="0" algn="l" defTabSz="914400" rtl="0" eaLnBrk="1" fontAlgn="auto" latinLnBrk="0" hangingPunct="1">
                        <a:lnSpc>
                          <a:spcPct val="90000"/>
                        </a:lnSpc>
                        <a:spcBef>
                          <a:spcPct val="0"/>
                        </a:spcBef>
                        <a:spcAft>
                          <a:spcPts val="600"/>
                        </a:spcAft>
                        <a:buClr>
                          <a:srgbClr val="BA0C2F"/>
                        </a:buClr>
                        <a:buSzPct val="100000"/>
                        <a:buFontTx/>
                        <a:buNone/>
                        <a:tabLst/>
                        <a:defRPr/>
                      </a:pPr>
                      <a:r>
                        <a:rPr kumimoji="0" lang="en-US" sz="1600" b="0" i="0" u="none" strike="noStrike" kern="1200" cap="none" spc="-50" normalizeH="0" baseline="0" noProof="0" dirty="0">
                          <a:ln>
                            <a:noFill/>
                          </a:ln>
                          <a:solidFill>
                            <a:srgbClr val="000000">
                              <a:lumMod val="75000"/>
                              <a:lumOff val="25000"/>
                            </a:srgbClr>
                          </a:solidFill>
                          <a:effectLst/>
                          <a:uLnTx/>
                          <a:uFillTx/>
                          <a:latin typeface="Calibri" panose="020F0502020204030204" pitchFamily="34" charset="0"/>
                          <a:ea typeface="+mn-ea"/>
                          <a:cs typeface="Calibri" panose="020F0502020204030204" pitchFamily="34" charset="0"/>
                        </a:rPr>
                        <a:t>Robust harm reduction programs</a:t>
                      </a:r>
                      <a:endParaRPr lang="en-US" sz="1600" dirty="0">
                        <a:latin typeface="Calibri" panose="020F0502020204030204" pitchFamily="34" charset="0"/>
                        <a:cs typeface="Calibri" panose="020F050202020403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Calibri" panose="020F0502020204030204" pitchFamily="34" charset="0"/>
                          <a:cs typeface="Calibri" panose="020F0502020204030204" pitchFamily="34" charset="0"/>
                        </a:rPr>
                        <a:t>NO</a:t>
                      </a:r>
                    </a:p>
                    <a:p>
                      <a:pPr algn="ctr"/>
                      <a:endParaRPr lang="en-US" sz="1600" dirty="0">
                        <a:latin typeface="Calibri" panose="020F0502020204030204" pitchFamily="34" charset="0"/>
                        <a:cs typeface="Calibri" panose="020F050202020403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YES</a:t>
                      </a:r>
                      <a:endParaRPr lang="en-US" sz="1600" dirty="0">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txBody>
                  <a:tcPr/>
                </a:tc>
                <a:extLst>
                  <a:ext uri="{0D108BD9-81ED-4DB2-BD59-A6C34878D82A}">
                    <a16:rowId xmlns:a16="http://schemas.microsoft.com/office/drawing/2014/main" val="1966634261"/>
                  </a:ext>
                </a:extLst>
              </a:tr>
            </a:tbl>
          </a:graphicData>
        </a:graphic>
      </p:graphicFrame>
      <p:sp>
        <p:nvSpPr>
          <p:cNvPr id="20" name="object 23">
            <a:extLst>
              <a:ext uri="{FF2B5EF4-FFF2-40B4-BE49-F238E27FC236}">
                <a16:creationId xmlns:a16="http://schemas.microsoft.com/office/drawing/2014/main" id="{860CD02B-FD83-A5D1-60EF-AF50EDF87F26}"/>
              </a:ext>
            </a:extLst>
          </p:cNvPr>
          <p:cNvSpPr txBox="1"/>
          <p:nvPr/>
        </p:nvSpPr>
        <p:spPr>
          <a:xfrm>
            <a:off x="3874898" y="6471264"/>
            <a:ext cx="4953384" cy="228909"/>
          </a:xfrm>
          <a:prstGeom prst="rect">
            <a:avLst/>
          </a:prstGeom>
        </p:spPr>
        <p:txBody>
          <a:bodyPr vert="horz" wrap="square" lIns="0" tIns="13335" rIns="0" bIns="0" rtlCol="0">
            <a:spAutoFit/>
          </a:bodyPr>
          <a:lstStyle/>
          <a:p>
            <a:pPr marL="12700">
              <a:lnSpc>
                <a:spcPct val="100000"/>
              </a:lnSpc>
              <a:spcBef>
                <a:spcPts val="105"/>
              </a:spcBef>
            </a:pPr>
            <a:r>
              <a:rPr lang="en-US" sz="1400" dirty="0">
                <a:solidFill>
                  <a:schemeClr val="bg1"/>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https://cdafound.org/polaris/</a:t>
            </a:r>
            <a:r>
              <a:rPr lang="en-US" sz="1400" dirty="0">
                <a:solidFill>
                  <a:schemeClr val="bg1"/>
                </a:solidFill>
                <a:latin typeface="Calibri" panose="020F0502020204030204" pitchFamily="34" charset="0"/>
                <a:cs typeface="Calibri" panose="020F0502020204030204" pitchFamily="34" charset="0"/>
              </a:rPr>
              <a:t> Accessed August 22,  2024</a:t>
            </a:r>
            <a:endParaRPr sz="14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40964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showing the impact of blood infection on blood&#10;&#10;Description automatically generated">
            <a:extLst>
              <a:ext uri="{FF2B5EF4-FFF2-40B4-BE49-F238E27FC236}">
                <a16:creationId xmlns:a16="http://schemas.microsoft.com/office/drawing/2014/main" id="{1B39278E-3FBD-3EA1-3CF9-A1D9E6335377}"/>
              </a:ext>
            </a:extLst>
          </p:cNvPr>
          <p:cNvPicPr>
            <a:picLocks noChangeAspect="1"/>
          </p:cNvPicPr>
          <p:nvPr/>
        </p:nvPicPr>
        <p:blipFill>
          <a:blip r:embed="rId2"/>
          <a:stretch>
            <a:fillRect/>
          </a:stretch>
        </p:blipFill>
        <p:spPr>
          <a:xfrm>
            <a:off x="331932" y="1593273"/>
            <a:ext cx="5237595" cy="2763141"/>
          </a:xfrm>
          <a:prstGeom prst="rect">
            <a:avLst/>
          </a:prstGeom>
        </p:spPr>
      </p:pic>
      <p:sp>
        <p:nvSpPr>
          <p:cNvPr id="5" name="object 2">
            <a:extLst>
              <a:ext uri="{FF2B5EF4-FFF2-40B4-BE49-F238E27FC236}">
                <a16:creationId xmlns:a16="http://schemas.microsoft.com/office/drawing/2014/main" id="{ED121808-994D-C415-179A-215AD7CF1543}"/>
              </a:ext>
            </a:extLst>
          </p:cNvPr>
          <p:cNvSpPr txBox="1">
            <a:spLocks/>
          </p:cNvSpPr>
          <p:nvPr/>
        </p:nvSpPr>
        <p:spPr>
          <a:xfrm>
            <a:off x="6923991" y="750593"/>
            <a:ext cx="5237019" cy="382156"/>
          </a:xfrm>
          <a:prstGeom prst="rect">
            <a:avLst/>
          </a:prstGeom>
        </p:spPr>
        <p:txBody>
          <a:bodyPr vert="horz" wrap="square" lIns="0" tIns="12700" rIns="0" bIns="0" rtlCol="0">
            <a:sp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12700" algn="ctr">
              <a:lnSpc>
                <a:spcPct val="100000"/>
              </a:lnSpc>
              <a:spcBef>
                <a:spcPts val="100"/>
              </a:spcBef>
            </a:pPr>
            <a:r>
              <a:rPr lang="en-US" sz="2400" b="1" dirty="0">
                <a:latin typeface="Calibri" panose="020F0502020204030204" pitchFamily="34" charset="0"/>
                <a:cs typeface="Calibri" panose="020F0502020204030204" pitchFamily="34" charset="0"/>
              </a:rPr>
              <a:t>HCV</a:t>
            </a:r>
            <a:r>
              <a:rPr lang="en-US" sz="2400" b="1" spc="-45" dirty="0">
                <a:latin typeface="Calibri" panose="020F0502020204030204" pitchFamily="34" charset="0"/>
                <a:cs typeface="Calibri" panose="020F0502020204030204" pitchFamily="34" charset="0"/>
              </a:rPr>
              <a:t> </a:t>
            </a:r>
            <a:r>
              <a:rPr lang="en-US" sz="2400" b="1" dirty="0">
                <a:latin typeface="Calibri" panose="020F0502020204030204" pitchFamily="34" charset="0"/>
                <a:cs typeface="Calibri" panose="020F0502020204030204" pitchFamily="34" charset="0"/>
              </a:rPr>
              <a:t>Infections in the US </a:t>
            </a:r>
            <a:r>
              <a:rPr lang="en-US" sz="2400" b="1" spc="-45" dirty="0">
                <a:latin typeface="Calibri" panose="020F0502020204030204" pitchFamily="34" charset="0"/>
                <a:cs typeface="Calibri" panose="020F0502020204030204" pitchFamily="34" charset="0"/>
              </a:rPr>
              <a:t> </a:t>
            </a:r>
            <a:r>
              <a:rPr lang="en-US" sz="2400" b="1" dirty="0">
                <a:latin typeface="Calibri" panose="020F0502020204030204" pitchFamily="34" charset="0"/>
                <a:cs typeface="Calibri" panose="020F0502020204030204" pitchFamily="34" charset="0"/>
              </a:rPr>
              <a:t>are Rising</a:t>
            </a:r>
            <a:r>
              <a:rPr lang="en-US" sz="2400" b="1" spc="-55" dirty="0">
                <a:latin typeface="Calibri" panose="020F0502020204030204" pitchFamily="34" charset="0"/>
                <a:cs typeface="Calibri" panose="020F0502020204030204" pitchFamily="34" charset="0"/>
              </a:rPr>
              <a:t> </a:t>
            </a:r>
            <a:endParaRPr lang="en-US" sz="2400" b="1" spc="-25" dirty="0">
              <a:latin typeface="Calibri" panose="020F0502020204030204" pitchFamily="34" charset="0"/>
              <a:cs typeface="Calibri" panose="020F0502020204030204" pitchFamily="34" charset="0"/>
            </a:endParaRPr>
          </a:p>
        </p:txBody>
      </p:sp>
      <p:sp>
        <p:nvSpPr>
          <p:cNvPr id="6" name="object 4">
            <a:extLst>
              <a:ext uri="{FF2B5EF4-FFF2-40B4-BE49-F238E27FC236}">
                <a16:creationId xmlns:a16="http://schemas.microsoft.com/office/drawing/2014/main" id="{A282DC99-1C0C-7BE8-A6AA-F7A80D835788}"/>
              </a:ext>
            </a:extLst>
          </p:cNvPr>
          <p:cNvSpPr txBox="1"/>
          <p:nvPr/>
        </p:nvSpPr>
        <p:spPr>
          <a:xfrm>
            <a:off x="-256674" y="4816938"/>
            <a:ext cx="12020719" cy="830933"/>
          </a:xfrm>
          <a:prstGeom prst="rect">
            <a:avLst/>
          </a:prstGeom>
          <a:ln>
            <a:solidFill>
              <a:srgbClr val="FF0000"/>
            </a:solidFill>
          </a:ln>
        </p:spPr>
        <p:txBody>
          <a:bodyPr vert="horz" wrap="square" lIns="0" tIns="76200" rIns="0" bIns="0" rtlCol="0">
            <a:spAutoFit/>
          </a:bodyPr>
          <a:lstStyle/>
          <a:p>
            <a:pPr marL="1191895" marR="5080" indent="-358140">
              <a:lnSpc>
                <a:spcPct val="79000"/>
              </a:lnSpc>
              <a:spcBef>
                <a:spcPts val="600"/>
              </a:spcBef>
              <a:buFont typeface="Arial"/>
              <a:buChar char="●"/>
              <a:tabLst>
                <a:tab pos="1191895" algn="l"/>
              </a:tabLst>
            </a:pPr>
            <a:r>
              <a:rPr sz="2000" dirty="0">
                <a:latin typeface="Calibri" panose="020F0502020204030204" pitchFamily="34" charset="0"/>
                <a:cs typeface="Calibri" panose="020F0502020204030204" pitchFamily="34" charset="0"/>
              </a:rPr>
              <a:t>The</a:t>
            </a:r>
            <a:r>
              <a:rPr sz="2000" spc="-40" dirty="0">
                <a:latin typeface="Calibri" panose="020F0502020204030204" pitchFamily="34" charset="0"/>
                <a:cs typeface="Calibri" panose="020F0502020204030204" pitchFamily="34" charset="0"/>
              </a:rPr>
              <a:t> </a:t>
            </a:r>
            <a:r>
              <a:rPr sz="2000" dirty="0">
                <a:latin typeface="Calibri" panose="020F0502020204030204" pitchFamily="34" charset="0"/>
                <a:cs typeface="Calibri" panose="020F0502020204030204" pitchFamily="34" charset="0"/>
              </a:rPr>
              <a:t>incidence</a:t>
            </a:r>
            <a:r>
              <a:rPr sz="2000" spc="-40" dirty="0">
                <a:latin typeface="Calibri" panose="020F0502020204030204" pitchFamily="34" charset="0"/>
                <a:cs typeface="Calibri" panose="020F0502020204030204" pitchFamily="34" charset="0"/>
              </a:rPr>
              <a:t> </a:t>
            </a:r>
            <a:r>
              <a:rPr sz="2000" dirty="0">
                <a:latin typeface="Calibri" panose="020F0502020204030204" pitchFamily="34" charset="0"/>
                <a:cs typeface="Calibri" panose="020F0502020204030204" pitchFamily="34" charset="0"/>
              </a:rPr>
              <a:t>rate</a:t>
            </a:r>
            <a:r>
              <a:rPr sz="2000" spc="-40" dirty="0">
                <a:latin typeface="Calibri" panose="020F0502020204030204" pitchFamily="34" charset="0"/>
                <a:cs typeface="Calibri" panose="020F0502020204030204" pitchFamily="34" charset="0"/>
              </a:rPr>
              <a:t> </a:t>
            </a:r>
            <a:r>
              <a:rPr sz="2000" dirty="0">
                <a:latin typeface="Calibri" panose="020F0502020204030204" pitchFamily="34" charset="0"/>
                <a:cs typeface="Calibri" panose="020F0502020204030204" pitchFamily="34" charset="0"/>
              </a:rPr>
              <a:t>of</a:t>
            </a:r>
            <a:r>
              <a:rPr sz="2000" spc="-45" dirty="0">
                <a:latin typeface="Calibri" panose="020F0502020204030204" pitchFamily="34" charset="0"/>
                <a:cs typeface="Calibri" panose="020F0502020204030204" pitchFamily="34" charset="0"/>
              </a:rPr>
              <a:t> </a:t>
            </a:r>
            <a:r>
              <a:rPr sz="2000" dirty="0">
                <a:latin typeface="Calibri" panose="020F0502020204030204" pitchFamily="34" charset="0"/>
                <a:cs typeface="Calibri" panose="020F0502020204030204" pitchFamily="34" charset="0"/>
              </a:rPr>
              <a:t>acute</a:t>
            </a:r>
            <a:r>
              <a:rPr sz="2000" spc="-40" dirty="0">
                <a:latin typeface="Calibri" panose="020F0502020204030204" pitchFamily="34" charset="0"/>
                <a:cs typeface="Calibri" panose="020F0502020204030204" pitchFamily="34" charset="0"/>
              </a:rPr>
              <a:t> </a:t>
            </a:r>
            <a:r>
              <a:rPr sz="2000" dirty="0">
                <a:latin typeface="Calibri" panose="020F0502020204030204" pitchFamily="34" charset="0"/>
                <a:cs typeface="Calibri" panose="020F0502020204030204" pitchFamily="34" charset="0"/>
              </a:rPr>
              <a:t>hepatitis</a:t>
            </a:r>
            <a:r>
              <a:rPr sz="2000" spc="-45" dirty="0">
                <a:latin typeface="Calibri" panose="020F0502020204030204" pitchFamily="34" charset="0"/>
                <a:cs typeface="Calibri" panose="020F0502020204030204" pitchFamily="34" charset="0"/>
              </a:rPr>
              <a:t> </a:t>
            </a:r>
            <a:r>
              <a:rPr sz="2000" dirty="0">
                <a:latin typeface="Calibri" panose="020F0502020204030204" pitchFamily="34" charset="0"/>
                <a:cs typeface="Calibri" panose="020F0502020204030204" pitchFamily="34" charset="0"/>
              </a:rPr>
              <a:t>C</a:t>
            </a:r>
            <a:r>
              <a:rPr sz="2000" spc="-40" dirty="0">
                <a:latin typeface="Calibri" panose="020F0502020204030204" pitchFamily="34" charset="0"/>
                <a:cs typeface="Calibri" panose="020F0502020204030204" pitchFamily="34" charset="0"/>
              </a:rPr>
              <a:t> </a:t>
            </a:r>
            <a:r>
              <a:rPr sz="2000" dirty="0">
                <a:latin typeface="Calibri" panose="020F0502020204030204" pitchFamily="34" charset="0"/>
                <a:cs typeface="Calibri" panose="020F0502020204030204" pitchFamily="34" charset="0"/>
              </a:rPr>
              <a:t>has</a:t>
            </a:r>
            <a:r>
              <a:rPr sz="2000" spc="-45" dirty="0">
                <a:latin typeface="Calibri" panose="020F0502020204030204" pitchFamily="34" charset="0"/>
                <a:cs typeface="Calibri" panose="020F0502020204030204" pitchFamily="34" charset="0"/>
              </a:rPr>
              <a:t> </a:t>
            </a:r>
            <a:r>
              <a:rPr sz="2000" dirty="0">
                <a:latin typeface="Calibri" panose="020F0502020204030204" pitchFamily="34" charset="0"/>
                <a:cs typeface="Calibri" panose="020F0502020204030204" pitchFamily="34" charset="0"/>
              </a:rPr>
              <a:t>more</a:t>
            </a:r>
            <a:r>
              <a:rPr sz="2000" spc="-40" dirty="0">
                <a:latin typeface="Calibri" panose="020F0502020204030204" pitchFamily="34" charset="0"/>
                <a:cs typeface="Calibri" panose="020F0502020204030204" pitchFamily="34" charset="0"/>
              </a:rPr>
              <a:t> </a:t>
            </a:r>
            <a:r>
              <a:rPr sz="2000" dirty="0">
                <a:latin typeface="Calibri" panose="020F0502020204030204" pitchFamily="34" charset="0"/>
                <a:cs typeface="Calibri" panose="020F0502020204030204" pitchFamily="34" charset="0"/>
              </a:rPr>
              <a:t>than</a:t>
            </a:r>
            <a:r>
              <a:rPr sz="2000" spc="-35" dirty="0">
                <a:latin typeface="Calibri" panose="020F0502020204030204" pitchFamily="34" charset="0"/>
                <a:cs typeface="Calibri" panose="020F0502020204030204" pitchFamily="34" charset="0"/>
              </a:rPr>
              <a:t> </a:t>
            </a:r>
            <a:r>
              <a:rPr sz="2000" dirty="0">
                <a:latin typeface="Calibri" panose="020F0502020204030204" pitchFamily="34" charset="0"/>
                <a:cs typeface="Calibri" panose="020F0502020204030204" pitchFamily="34" charset="0"/>
              </a:rPr>
              <a:t>doubled</a:t>
            </a:r>
            <a:r>
              <a:rPr sz="2000" spc="-35" dirty="0">
                <a:latin typeface="Calibri" panose="020F0502020204030204" pitchFamily="34" charset="0"/>
                <a:cs typeface="Calibri" panose="020F0502020204030204" pitchFamily="34" charset="0"/>
              </a:rPr>
              <a:t> </a:t>
            </a:r>
            <a:r>
              <a:rPr sz="2000" dirty="0">
                <a:latin typeface="Calibri" panose="020F0502020204030204" pitchFamily="34" charset="0"/>
                <a:cs typeface="Calibri" panose="020F0502020204030204" pitchFamily="34" charset="0"/>
              </a:rPr>
              <a:t>since</a:t>
            </a:r>
            <a:r>
              <a:rPr sz="2000" spc="-40" dirty="0">
                <a:latin typeface="Calibri" panose="020F0502020204030204" pitchFamily="34" charset="0"/>
                <a:cs typeface="Calibri" panose="020F0502020204030204" pitchFamily="34" charset="0"/>
              </a:rPr>
              <a:t> </a:t>
            </a:r>
            <a:r>
              <a:rPr lang="en-US" sz="2000" spc="-10" dirty="0">
                <a:latin typeface="Calibri" panose="020F0502020204030204" pitchFamily="34" charset="0"/>
                <a:cs typeface="Calibri" panose="020F0502020204030204" pitchFamily="34" charset="0"/>
              </a:rPr>
              <a:t>2013 and</a:t>
            </a:r>
            <a:r>
              <a:rPr sz="2000" spc="-40" dirty="0">
                <a:latin typeface="Calibri" panose="020F0502020204030204" pitchFamily="34" charset="0"/>
                <a:cs typeface="Calibri" panose="020F0502020204030204" pitchFamily="34" charset="0"/>
              </a:rPr>
              <a:t> </a:t>
            </a:r>
            <a:r>
              <a:rPr sz="2000" dirty="0">
                <a:latin typeface="Calibri" panose="020F0502020204030204" pitchFamily="34" charset="0"/>
                <a:cs typeface="Calibri" panose="020F0502020204030204" pitchFamily="34" charset="0"/>
              </a:rPr>
              <a:t>increased</a:t>
            </a:r>
            <a:r>
              <a:rPr sz="2000" spc="-40" dirty="0">
                <a:latin typeface="Calibri" panose="020F0502020204030204" pitchFamily="34" charset="0"/>
                <a:cs typeface="Calibri" panose="020F0502020204030204" pitchFamily="34" charset="0"/>
              </a:rPr>
              <a:t> </a:t>
            </a:r>
            <a:r>
              <a:rPr sz="2000" dirty="0">
                <a:latin typeface="Calibri" panose="020F0502020204030204" pitchFamily="34" charset="0"/>
                <a:cs typeface="Calibri" panose="020F0502020204030204" pitchFamily="34" charset="0"/>
              </a:rPr>
              <a:t>15%</a:t>
            </a:r>
            <a:r>
              <a:rPr sz="2000" spc="-45" dirty="0">
                <a:latin typeface="Calibri" panose="020F0502020204030204" pitchFamily="34" charset="0"/>
                <a:cs typeface="Calibri" panose="020F0502020204030204" pitchFamily="34" charset="0"/>
              </a:rPr>
              <a:t> </a:t>
            </a:r>
            <a:r>
              <a:rPr sz="2000" dirty="0">
                <a:latin typeface="Calibri" panose="020F0502020204030204" pitchFamily="34" charset="0"/>
                <a:cs typeface="Calibri" panose="020F0502020204030204" pitchFamily="34" charset="0"/>
              </a:rPr>
              <a:t>from</a:t>
            </a:r>
            <a:r>
              <a:rPr sz="2000" spc="-45" dirty="0">
                <a:latin typeface="Calibri" panose="020F0502020204030204" pitchFamily="34" charset="0"/>
                <a:cs typeface="Calibri" panose="020F0502020204030204" pitchFamily="34" charset="0"/>
              </a:rPr>
              <a:t> </a:t>
            </a:r>
            <a:r>
              <a:rPr sz="2000" spc="-10" dirty="0">
                <a:latin typeface="Calibri" panose="020F0502020204030204" pitchFamily="34" charset="0"/>
                <a:cs typeface="Calibri" panose="020F0502020204030204" pitchFamily="34" charset="0"/>
              </a:rPr>
              <a:t>2019.</a:t>
            </a:r>
            <a:endParaRPr sz="2000" dirty="0">
              <a:latin typeface="Calibri" panose="020F0502020204030204" pitchFamily="34" charset="0"/>
              <a:cs typeface="Calibri" panose="020F0502020204030204" pitchFamily="34" charset="0"/>
            </a:endParaRPr>
          </a:p>
          <a:p>
            <a:pPr marL="1191895" indent="-358140">
              <a:lnSpc>
                <a:spcPts val="1670"/>
              </a:lnSpc>
              <a:buFont typeface="Arial"/>
              <a:buChar char="●"/>
              <a:tabLst>
                <a:tab pos="1191895" algn="l"/>
              </a:tabLst>
            </a:pPr>
            <a:r>
              <a:rPr sz="2000" dirty="0">
                <a:latin typeface="Calibri" panose="020F0502020204030204" pitchFamily="34" charset="0"/>
                <a:cs typeface="Calibri" panose="020F0502020204030204" pitchFamily="34" charset="0"/>
              </a:rPr>
              <a:t>Persons</a:t>
            </a:r>
            <a:r>
              <a:rPr sz="2000" spc="-50" dirty="0">
                <a:latin typeface="Calibri" panose="020F0502020204030204" pitchFamily="34" charset="0"/>
                <a:cs typeface="Calibri" panose="020F0502020204030204" pitchFamily="34" charset="0"/>
              </a:rPr>
              <a:t> </a:t>
            </a:r>
            <a:r>
              <a:rPr sz="2000" dirty="0">
                <a:latin typeface="Calibri" panose="020F0502020204030204" pitchFamily="34" charset="0"/>
                <a:cs typeface="Calibri" panose="020F0502020204030204" pitchFamily="34" charset="0"/>
              </a:rPr>
              <a:t>aged</a:t>
            </a:r>
            <a:r>
              <a:rPr sz="2000" spc="-35" dirty="0">
                <a:latin typeface="Calibri" panose="020F0502020204030204" pitchFamily="34" charset="0"/>
                <a:cs typeface="Calibri" panose="020F0502020204030204" pitchFamily="34" charset="0"/>
              </a:rPr>
              <a:t> </a:t>
            </a:r>
            <a:r>
              <a:rPr sz="2000" spc="-10" dirty="0">
                <a:latin typeface="Calibri" panose="020F0502020204030204" pitchFamily="34" charset="0"/>
                <a:cs typeface="Calibri" panose="020F0502020204030204" pitchFamily="34" charset="0"/>
              </a:rPr>
              <a:t>20-</a:t>
            </a:r>
            <a:r>
              <a:rPr sz="2000" dirty="0">
                <a:latin typeface="Calibri" panose="020F0502020204030204" pitchFamily="34" charset="0"/>
                <a:cs typeface="Calibri" panose="020F0502020204030204" pitchFamily="34" charset="0"/>
              </a:rPr>
              <a:t>39</a:t>
            </a:r>
            <a:r>
              <a:rPr sz="2000" spc="-35" dirty="0">
                <a:latin typeface="Calibri" panose="020F0502020204030204" pitchFamily="34" charset="0"/>
                <a:cs typeface="Calibri" panose="020F0502020204030204" pitchFamily="34" charset="0"/>
              </a:rPr>
              <a:t> </a:t>
            </a:r>
            <a:r>
              <a:rPr sz="2000" dirty="0">
                <a:latin typeface="Calibri" panose="020F0502020204030204" pitchFamily="34" charset="0"/>
                <a:cs typeface="Calibri" panose="020F0502020204030204" pitchFamily="34" charset="0"/>
              </a:rPr>
              <a:t>years</a:t>
            </a:r>
            <a:r>
              <a:rPr sz="2000" spc="-50" dirty="0">
                <a:latin typeface="Calibri" panose="020F0502020204030204" pitchFamily="34" charset="0"/>
                <a:cs typeface="Calibri" panose="020F0502020204030204" pitchFamily="34" charset="0"/>
              </a:rPr>
              <a:t> </a:t>
            </a:r>
            <a:r>
              <a:rPr sz="2000" dirty="0">
                <a:latin typeface="Calibri" panose="020F0502020204030204" pitchFamily="34" charset="0"/>
                <a:cs typeface="Calibri" panose="020F0502020204030204" pitchFamily="34" charset="0"/>
              </a:rPr>
              <a:t>had</a:t>
            </a:r>
            <a:r>
              <a:rPr sz="2000" spc="-35" dirty="0">
                <a:latin typeface="Calibri" panose="020F0502020204030204" pitchFamily="34" charset="0"/>
                <a:cs typeface="Calibri" panose="020F0502020204030204" pitchFamily="34" charset="0"/>
              </a:rPr>
              <a:t> </a:t>
            </a:r>
            <a:r>
              <a:rPr sz="2000" dirty="0">
                <a:latin typeface="Calibri" panose="020F0502020204030204" pitchFamily="34" charset="0"/>
                <a:cs typeface="Calibri" panose="020F0502020204030204" pitchFamily="34" charset="0"/>
              </a:rPr>
              <a:t>the</a:t>
            </a:r>
            <a:r>
              <a:rPr sz="2000" spc="-40" dirty="0">
                <a:latin typeface="Calibri" panose="020F0502020204030204" pitchFamily="34" charset="0"/>
                <a:cs typeface="Calibri" panose="020F0502020204030204" pitchFamily="34" charset="0"/>
              </a:rPr>
              <a:t> </a:t>
            </a:r>
            <a:r>
              <a:rPr sz="2000" dirty="0">
                <a:latin typeface="Calibri" panose="020F0502020204030204" pitchFamily="34" charset="0"/>
                <a:cs typeface="Calibri" panose="020F0502020204030204" pitchFamily="34" charset="0"/>
              </a:rPr>
              <a:t>highest</a:t>
            </a:r>
            <a:r>
              <a:rPr sz="2000" spc="-50" dirty="0">
                <a:latin typeface="Calibri" panose="020F0502020204030204" pitchFamily="34" charset="0"/>
                <a:cs typeface="Calibri" panose="020F0502020204030204" pitchFamily="34" charset="0"/>
              </a:rPr>
              <a:t> </a:t>
            </a:r>
            <a:r>
              <a:rPr sz="2000" dirty="0">
                <a:latin typeface="Calibri" panose="020F0502020204030204" pitchFamily="34" charset="0"/>
                <a:cs typeface="Calibri" panose="020F0502020204030204" pitchFamily="34" charset="0"/>
              </a:rPr>
              <a:t>incidence</a:t>
            </a:r>
            <a:r>
              <a:rPr sz="2000" spc="-40" dirty="0">
                <a:latin typeface="Calibri" panose="020F0502020204030204" pitchFamily="34" charset="0"/>
                <a:cs typeface="Calibri" panose="020F0502020204030204" pitchFamily="34" charset="0"/>
              </a:rPr>
              <a:t> </a:t>
            </a:r>
            <a:r>
              <a:rPr sz="2000" dirty="0">
                <a:latin typeface="Calibri" panose="020F0502020204030204" pitchFamily="34" charset="0"/>
                <a:cs typeface="Calibri" panose="020F0502020204030204" pitchFamily="34" charset="0"/>
              </a:rPr>
              <a:t>of</a:t>
            </a:r>
            <a:r>
              <a:rPr sz="2000" spc="-45" dirty="0">
                <a:latin typeface="Calibri" panose="020F0502020204030204" pitchFamily="34" charset="0"/>
                <a:cs typeface="Calibri" panose="020F0502020204030204" pitchFamily="34" charset="0"/>
              </a:rPr>
              <a:t> </a:t>
            </a:r>
            <a:r>
              <a:rPr sz="2000" dirty="0">
                <a:latin typeface="Calibri" panose="020F0502020204030204" pitchFamily="34" charset="0"/>
                <a:cs typeface="Calibri" panose="020F0502020204030204" pitchFamily="34" charset="0"/>
              </a:rPr>
              <a:t>acute</a:t>
            </a:r>
            <a:r>
              <a:rPr sz="2000" spc="-40" dirty="0">
                <a:latin typeface="Calibri" panose="020F0502020204030204" pitchFamily="34" charset="0"/>
                <a:cs typeface="Calibri" panose="020F0502020204030204" pitchFamily="34" charset="0"/>
              </a:rPr>
              <a:t> </a:t>
            </a:r>
            <a:r>
              <a:rPr sz="2000" dirty="0">
                <a:latin typeface="Calibri" panose="020F0502020204030204" pitchFamily="34" charset="0"/>
                <a:cs typeface="Calibri" panose="020F0502020204030204" pitchFamily="34" charset="0"/>
              </a:rPr>
              <a:t>hepatitis</a:t>
            </a:r>
            <a:r>
              <a:rPr sz="2000" spc="-50" dirty="0">
                <a:latin typeface="Calibri" panose="020F0502020204030204" pitchFamily="34" charset="0"/>
                <a:cs typeface="Calibri" panose="020F0502020204030204" pitchFamily="34" charset="0"/>
              </a:rPr>
              <a:t> </a:t>
            </a:r>
            <a:r>
              <a:rPr sz="2000" spc="-25" dirty="0">
                <a:latin typeface="Calibri" panose="020F0502020204030204" pitchFamily="34" charset="0"/>
                <a:cs typeface="Calibri" panose="020F0502020204030204" pitchFamily="34" charset="0"/>
              </a:rPr>
              <a:t>C.</a:t>
            </a:r>
            <a:endParaRPr sz="2000" dirty="0">
              <a:latin typeface="Calibri" panose="020F0502020204030204" pitchFamily="34" charset="0"/>
              <a:cs typeface="Calibri" panose="020F0502020204030204" pitchFamily="34" charset="0"/>
            </a:endParaRPr>
          </a:p>
          <a:p>
            <a:pPr marL="1191895" indent="-358140">
              <a:lnSpc>
                <a:spcPts val="2150"/>
              </a:lnSpc>
              <a:buFont typeface="Arial"/>
              <a:buChar char="●"/>
              <a:tabLst>
                <a:tab pos="1191895" algn="l"/>
              </a:tabLst>
            </a:pPr>
            <a:r>
              <a:rPr sz="2400" b="1" dirty="0">
                <a:latin typeface="Calibri" panose="020F0502020204030204" pitchFamily="34" charset="0"/>
                <a:cs typeface="Calibri" panose="020F0502020204030204" pitchFamily="34" charset="0"/>
              </a:rPr>
              <a:t>66%</a:t>
            </a:r>
            <a:r>
              <a:rPr sz="2400" b="1" spc="-50" dirty="0">
                <a:latin typeface="Calibri" panose="020F0502020204030204" pitchFamily="34" charset="0"/>
                <a:cs typeface="Calibri" panose="020F0502020204030204" pitchFamily="34" charset="0"/>
              </a:rPr>
              <a:t> </a:t>
            </a:r>
            <a:r>
              <a:rPr sz="2400" b="1" dirty="0">
                <a:latin typeface="Calibri" panose="020F0502020204030204" pitchFamily="34" charset="0"/>
                <a:cs typeface="Calibri" panose="020F0502020204030204" pitchFamily="34" charset="0"/>
              </a:rPr>
              <a:t>of</a:t>
            </a:r>
            <a:r>
              <a:rPr sz="2400" b="1" spc="-50" dirty="0">
                <a:latin typeface="Calibri" panose="020F0502020204030204" pitchFamily="34" charset="0"/>
                <a:cs typeface="Calibri" panose="020F0502020204030204" pitchFamily="34" charset="0"/>
              </a:rPr>
              <a:t> </a:t>
            </a:r>
            <a:r>
              <a:rPr sz="2400" b="1" dirty="0">
                <a:latin typeface="Calibri" panose="020F0502020204030204" pitchFamily="34" charset="0"/>
                <a:cs typeface="Calibri" panose="020F0502020204030204" pitchFamily="34" charset="0"/>
              </a:rPr>
              <a:t>cases</a:t>
            </a:r>
            <a:r>
              <a:rPr sz="2400" b="1" spc="-55" dirty="0">
                <a:latin typeface="Calibri" panose="020F0502020204030204" pitchFamily="34" charset="0"/>
                <a:cs typeface="Calibri" panose="020F0502020204030204" pitchFamily="34" charset="0"/>
              </a:rPr>
              <a:t> </a:t>
            </a:r>
            <a:r>
              <a:rPr sz="2400" b="1" dirty="0">
                <a:latin typeface="Calibri" panose="020F0502020204030204" pitchFamily="34" charset="0"/>
                <a:cs typeface="Calibri" panose="020F0502020204030204" pitchFamily="34" charset="0"/>
              </a:rPr>
              <a:t>with</a:t>
            </a:r>
            <a:r>
              <a:rPr sz="2400" b="1" spc="-40" dirty="0">
                <a:latin typeface="Calibri" panose="020F0502020204030204" pitchFamily="34" charset="0"/>
                <a:cs typeface="Calibri" panose="020F0502020204030204" pitchFamily="34" charset="0"/>
              </a:rPr>
              <a:t> </a:t>
            </a:r>
            <a:r>
              <a:rPr sz="2400" b="1" dirty="0">
                <a:latin typeface="Calibri" panose="020F0502020204030204" pitchFamily="34" charset="0"/>
                <a:cs typeface="Calibri" panose="020F0502020204030204" pitchFamily="34" charset="0"/>
              </a:rPr>
              <a:t>risk</a:t>
            </a:r>
            <a:r>
              <a:rPr sz="2400" b="1" spc="-50" dirty="0">
                <a:latin typeface="Calibri" panose="020F0502020204030204" pitchFamily="34" charset="0"/>
                <a:cs typeface="Calibri" panose="020F0502020204030204" pitchFamily="34" charset="0"/>
              </a:rPr>
              <a:t> </a:t>
            </a:r>
            <a:r>
              <a:rPr sz="2400" b="1" dirty="0">
                <a:latin typeface="Calibri" panose="020F0502020204030204" pitchFamily="34" charset="0"/>
                <a:cs typeface="Calibri" panose="020F0502020204030204" pitchFamily="34" charset="0"/>
              </a:rPr>
              <a:t>information</a:t>
            </a:r>
            <a:r>
              <a:rPr lang="en-US" sz="2400" b="1" dirty="0">
                <a:latin typeface="Calibri" panose="020F0502020204030204" pitchFamily="34" charset="0"/>
                <a:cs typeface="Calibri" panose="020F0502020204030204" pitchFamily="34" charset="0"/>
              </a:rPr>
              <a:t>,</a:t>
            </a:r>
            <a:r>
              <a:rPr sz="2400" b="1" spc="-45" dirty="0">
                <a:latin typeface="Calibri" panose="020F0502020204030204" pitchFamily="34" charset="0"/>
                <a:cs typeface="Calibri" panose="020F0502020204030204" pitchFamily="34" charset="0"/>
              </a:rPr>
              <a:t> </a:t>
            </a:r>
            <a:r>
              <a:rPr sz="2400" b="1" dirty="0">
                <a:latin typeface="Calibri" panose="020F0502020204030204" pitchFamily="34" charset="0"/>
                <a:cs typeface="Calibri" panose="020F0502020204030204" pitchFamily="34" charset="0"/>
              </a:rPr>
              <a:t>reported</a:t>
            </a:r>
            <a:r>
              <a:rPr sz="2400" b="1" spc="-40" dirty="0">
                <a:latin typeface="Calibri" panose="020F0502020204030204" pitchFamily="34" charset="0"/>
                <a:cs typeface="Calibri" panose="020F0502020204030204" pitchFamily="34" charset="0"/>
              </a:rPr>
              <a:t> </a:t>
            </a:r>
            <a:r>
              <a:rPr sz="2400" b="1" dirty="0">
                <a:latin typeface="Calibri" panose="020F0502020204030204" pitchFamily="34" charset="0"/>
                <a:cs typeface="Calibri" panose="020F0502020204030204" pitchFamily="34" charset="0"/>
              </a:rPr>
              <a:t>injection</a:t>
            </a:r>
            <a:r>
              <a:rPr sz="2400" b="1" spc="-45" dirty="0">
                <a:latin typeface="Calibri" panose="020F0502020204030204" pitchFamily="34" charset="0"/>
                <a:cs typeface="Calibri" panose="020F0502020204030204" pitchFamily="34" charset="0"/>
              </a:rPr>
              <a:t> </a:t>
            </a:r>
            <a:r>
              <a:rPr sz="2400" b="1" dirty="0">
                <a:latin typeface="Calibri" panose="020F0502020204030204" pitchFamily="34" charset="0"/>
                <a:cs typeface="Calibri" panose="020F0502020204030204" pitchFamily="34" charset="0"/>
              </a:rPr>
              <a:t>drug</a:t>
            </a:r>
            <a:r>
              <a:rPr sz="2400" b="1" spc="-40" dirty="0">
                <a:latin typeface="Calibri" panose="020F0502020204030204" pitchFamily="34" charset="0"/>
                <a:cs typeface="Calibri" panose="020F0502020204030204" pitchFamily="34" charset="0"/>
              </a:rPr>
              <a:t> </a:t>
            </a:r>
            <a:r>
              <a:rPr sz="2400" b="1" spc="-20" dirty="0">
                <a:latin typeface="Calibri" panose="020F0502020204030204" pitchFamily="34" charset="0"/>
                <a:cs typeface="Calibri" panose="020F0502020204030204" pitchFamily="34" charset="0"/>
              </a:rPr>
              <a:t>use.</a:t>
            </a:r>
            <a:endParaRPr lang="en-US" sz="2400" b="1" spc="-20"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B407BB38-1F2E-E034-9FC1-AB6F8388F4DA}"/>
              </a:ext>
            </a:extLst>
          </p:cNvPr>
          <p:cNvSpPr txBox="1"/>
          <p:nvPr/>
        </p:nvSpPr>
        <p:spPr>
          <a:xfrm>
            <a:off x="432044" y="5720035"/>
            <a:ext cx="15119606" cy="461665"/>
          </a:xfrm>
          <a:prstGeom prst="rect">
            <a:avLst/>
          </a:prstGeom>
          <a:noFill/>
        </p:spPr>
        <p:txBody>
          <a:bodyPr wrap="square">
            <a:spAutoFit/>
          </a:bodyPr>
          <a:lstStyle/>
          <a:p>
            <a:pPr marL="12700" marR="3714750">
              <a:lnSpc>
                <a:spcPct val="100000"/>
              </a:lnSpc>
              <a:spcBef>
                <a:spcPts val="1789"/>
              </a:spcBef>
            </a:pPr>
            <a:r>
              <a:rPr lang="en-US" sz="1200" dirty="0">
                <a:latin typeface="Calibri" panose="020F0502020204030204" pitchFamily="34" charset="0"/>
                <a:cs typeface="Calibri" panose="020F0502020204030204" pitchFamily="34" charset="0"/>
              </a:rPr>
              <a:t>Centers</a:t>
            </a:r>
            <a:r>
              <a:rPr lang="en-US" sz="1200" spc="-35" dirty="0">
                <a:latin typeface="Calibri" panose="020F0502020204030204" pitchFamily="34" charset="0"/>
                <a:cs typeface="Calibri" panose="020F0502020204030204" pitchFamily="34" charset="0"/>
              </a:rPr>
              <a:t> </a:t>
            </a:r>
            <a:r>
              <a:rPr lang="en-US" sz="1200" dirty="0">
                <a:latin typeface="Calibri" panose="020F0502020204030204" pitchFamily="34" charset="0"/>
                <a:cs typeface="Calibri" panose="020F0502020204030204" pitchFamily="34" charset="0"/>
              </a:rPr>
              <a:t>for</a:t>
            </a:r>
            <a:r>
              <a:rPr lang="en-US" sz="1200" spc="-40" dirty="0">
                <a:latin typeface="Calibri" panose="020F0502020204030204" pitchFamily="34" charset="0"/>
                <a:cs typeface="Calibri" panose="020F0502020204030204" pitchFamily="34" charset="0"/>
              </a:rPr>
              <a:t> </a:t>
            </a:r>
            <a:r>
              <a:rPr lang="en-US" sz="1200" dirty="0">
                <a:latin typeface="Calibri" panose="020F0502020204030204" pitchFamily="34" charset="0"/>
                <a:cs typeface="Calibri" panose="020F0502020204030204" pitchFamily="34" charset="0"/>
              </a:rPr>
              <a:t>Disease</a:t>
            </a:r>
            <a:r>
              <a:rPr lang="en-US" sz="1200" spc="-30" dirty="0">
                <a:latin typeface="Calibri" panose="020F0502020204030204" pitchFamily="34" charset="0"/>
                <a:cs typeface="Calibri" panose="020F0502020204030204" pitchFamily="34" charset="0"/>
              </a:rPr>
              <a:t> </a:t>
            </a:r>
            <a:r>
              <a:rPr lang="en-US" sz="1200" dirty="0">
                <a:latin typeface="Calibri" panose="020F0502020204030204" pitchFamily="34" charset="0"/>
                <a:cs typeface="Calibri" panose="020F0502020204030204" pitchFamily="34" charset="0"/>
              </a:rPr>
              <a:t>Control</a:t>
            </a:r>
            <a:r>
              <a:rPr lang="en-US" sz="1200" spc="-30" dirty="0">
                <a:latin typeface="Calibri" panose="020F0502020204030204" pitchFamily="34" charset="0"/>
                <a:cs typeface="Calibri" panose="020F0502020204030204" pitchFamily="34" charset="0"/>
              </a:rPr>
              <a:t> </a:t>
            </a:r>
            <a:r>
              <a:rPr lang="en-US" sz="1200" dirty="0">
                <a:latin typeface="Calibri" panose="020F0502020204030204" pitchFamily="34" charset="0"/>
                <a:cs typeface="Calibri" panose="020F0502020204030204" pitchFamily="34" charset="0"/>
              </a:rPr>
              <a:t>and</a:t>
            </a:r>
            <a:r>
              <a:rPr lang="en-US" sz="1200" spc="-30" dirty="0">
                <a:latin typeface="Calibri" panose="020F0502020204030204" pitchFamily="34" charset="0"/>
                <a:cs typeface="Calibri" panose="020F0502020204030204" pitchFamily="34" charset="0"/>
              </a:rPr>
              <a:t> </a:t>
            </a:r>
            <a:r>
              <a:rPr lang="en-US" sz="1200" dirty="0">
                <a:latin typeface="Calibri" panose="020F0502020204030204" pitchFamily="34" charset="0"/>
                <a:cs typeface="Calibri" panose="020F0502020204030204" pitchFamily="34" charset="0"/>
              </a:rPr>
              <a:t>Prevention.</a:t>
            </a:r>
            <a:r>
              <a:rPr lang="en-US" sz="1200" spc="-40" dirty="0">
                <a:latin typeface="Calibri" panose="020F0502020204030204" pitchFamily="34" charset="0"/>
                <a:cs typeface="Calibri" panose="020F0502020204030204" pitchFamily="34" charset="0"/>
              </a:rPr>
              <a:t> </a:t>
            </a:r>
            <a:r>
              <a:rPr lang="en-US" sz="1200" dirty="0">
                <a:latin typeface="Calibri" panose="020F0502020204030204" pitchFamily="34" charset="0"/>
                <a:cs typeface="Calibri" panose="020F0502020204030204" pitchFamily="34" charset="0"/>
              </a:rPr>
              <a:t>Viral</a:t>
            </a:r>
            <a:r>
              <a:rPr lang="en-US" sz="1200" spc="-30" dirty="0">
                <a:latin typeface="Calibri" panose="020F0502020204030204" pitchFamily="34" charset="0"/>
                <a:cs typeface="Calibri" panose="020F0502020204030204" pitchFamily="34" charset="0"/>
              </a:rPr>
              <a:t> </a:t>
            </a:r>
            <a:r>
              <a:rPr lang="en-US" sz="1200" dirty="0">
                <a:latin typeface="Calibri" panose="020F0502020204030204" pitchFamily="34" charset="0"/>
                <a:cs typeface="Calibri" panose="020F0502020204030204" pitchFamily="34" charset="0"/>
              </a:rPr>
              <a:t>Hepatitis</a:t>
            </a:r>
            <a:r>
              <a:rPr lang="en-US" sz="1200" spc="-30" dirty="0">
                <a:latin typeface="Calibri" panose="020F0502020204030204" pitchFamily="34" charset="0"/>
                <a:cs typeface="Calibri" panose="020F0502020204030204" pitchFamily="34" charset="0"/>
              </a:rPr>
              <a:t> </a:t>
            </a:r>
            <a:r>
              <a:rPr lang="en-US" sz="1200" spc="-10" dirty="0">
                <a:latin typeface="Calibri" panose="020F0502020204030204" pitchFamily="34" charset="0"/>
                <a:cs typeface="Calibri" panose="020F0502020204030204" pitchFamily="34" charset="0"/>
              </a:rPr>
              <a:t>Surveillance</a:t>
            </a:r>
            <a:r>
              <a:rPr lang="en-US" sz="1200" spc="-35" dirty="0">
                <a:latin typeface="Calibri" panose="020F0502020204030204" pitchFamily="34" charset="0"/>
                <a:cs typeface="Calibri" panose="020F0502020204030204" pitchFamily="34" charset="0"/>
              </a:rPr>
              <a:t> </a:t>
            </a:r>
            <a:r>
              <a:rPr lang="en-US" sz="1200" dirty="0">
                <a:latin typeface="Calibri" panose="020F0502020204030204" pitchFamily="34" charset="0"/>
                <a:cs typeface="Calibri" panose="020F0502020204030204" pitchFamily="34" charset="0"/>
              </a:rPr>
              <a:t>Report</a:t>
            </a:r>
            <a:r>
              <a:rPr lang="en-US" sz="1200" spc="-15" dirty="0">
                <a:latin typeface="Calibri" panose="020F0502020204030204" pitchFamily="34" charset="0"/>
                <a:cs typeface="Calibri" panose="020F0502020204030204" pitchFamily="34" charset="0"/>
              </a:rPr>
              <a:t> </a:t>
            </a:r>
            <a:r>
              <a:rPr lang="en-US" sz="1200" dirty="0">
                <a:latin typeface="Calibri" panose="020F0502020204030204" pitchFamily="34" charset="0"/>
                <a:cs typeface="Calibri" panose="020F0502020204030204" pitchFamily="34" charset="0"/>
              </a:rPr>
              <a:t>–</a:t>
            </a:r>
            <a:r>
              <a:rPr lang="en-US" sz="1200" spc="-25" dirty="0">
                <a:latin typeface="Calibri" panose="020F0502020204030204" pitchFamily="34" charset="0"/>
                <a:cs typeface="Calibri" panose="020F0502020204030204" pitchFamily="34" charset="0"/>
              </a:rPr>
              <a:t> </a:t>
            </a:r>
            <a:r>
              <a:rPr lang="en-US" sz="1200" dirty="0">
                <a:latin typeface="Calibri" panose="020F0502020204030204" pitchFamily="34" charset="0"/>
                <a:cs typeface="Calibri" panose="020F0502020204030204" pitchFamily="34" charset="0"/>
              </a:rPr>
              <a:t>United</a:t>
            </a:r>
            <a:r>
              <a:rPr lang="en-US" sz="1200" spc="-35" dirty="0">
                <a:latin typeface="Calibri" panose="020F0502020204030204" pitchFamily="34" charset="0"/>
                <a:cs typeface="Calibri" panose="020F0502020204030204" pitchFamily="34" charset="0"/>
              </a:rPr>
              <a:t> </a:t>
            </a:r>
            <a:r>
              <a:rPr lang="en-US" sz="1200" dirty="0">
                <a:latin typeface="Calibri" panose="020F0502020204030204" pitchFamily="34" charset="0"/>
                <a:cs typeface="Calibri" panose="020F0502020204030204" pitchFamily="34" charset="0"/>
              </a:rPr>
              <a:t>States,</a:t>
            </a:r>
            <a:r>
              <a:rPr lang="en-US" sz="1200" spc="-35" dirty="0">
                <a:latin typeface="Calibri" panose="020F0502020204030204" pitchFamily="34" charset="0"/>
                <a:cs typeface="Calibri" panose="020F0502020204030204" pitchFamily="34" charset="0"/>
              </a:rPr>
              <a:t> </a:t>
            </a:r>
            <a:r>
              <a:rPr lang="en-US" sz="1200" spc="-10" dirty="0">
                <a:latin typeface="Calibri" panose="020F0502020204030204" pitchFamily="34" charset="0"/>
                <a:cs typeface="Calibri" panose="020F0502020204030204" pitchFamily="34" charset="0"/>
              </a:rPr>
              <a:t>2020., </a:t>
            </a:r>
            <a:r>
              <a:rPr lang="en-US" sz="1200" spc="-10" dirty="0">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https://www.cdc.gov/hepatitis/statistics/2020surveillance/index.htm.</a:t>
            </a:r>
            <a:r>
              <a:rPr lang="en-US" sz="1200" spc="60" dirty="0">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 </a:t>
            </a:r>
            <a:r>
              <a:rPr lang="en-US" sz="1200" dirty="0">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Published</a:t>
            </a:r>
            <a:r>
              <a:rPr lang="en-US" sz="1200" spc="60" dirty="0">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 </a:t>
            </a:r>
            <a:r>
              <a:rPr lang="en-US" sz="1200" dirty="0">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September</a:t>
            </a:r>
            <a:r>
              <a:rPr lang="en-US" sz="1200" spc="55" dirty="0">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 </a:t>
            </a:r>
            <a:r>
              <a:rPr lang="en-US" sz="1200" spc="-10" dirty="0">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2022</a:t>
            </a:r>
            <a:r>
              <a:rPr lang="en-US" sz="1200" spc="-10" dirty="0">
                <a:latin typeface="Calibri" panose="020F0502020204030204" pitchFamily="34" charset="0"/>
                <a:cs typeface="Calibri" panose="020F0502020204030204" pitchFamily="34" charset="0"/>
              </a:rPr>
              <a:t>. </a:t>
            </a:r>
            <a:r>
              <a:rPr lang="en-US" sz="1200" dirty="0">
                <a:latin typeface="Calibri" panose="020F0502020204030204" pitchFamily="34" charset="0"/>
                <a:cs typeface="Calibri" panose="020F0502020204030204" pitchFamily="34" charset="0"/>
              </a:rPr>
              <a:t>Accessed</a:t>
            </a:r>
            <a:r>
              <a:rPr lang="en-US" sz="1200" spc="-40" dirty="0">
                <a:latin typeface="Calibri" panose="020F0502020204030204" pitchFamily="34" charset="0"/>
                <a:cs typeface="Calibri" panose="020F0502020204030204" pitchFamily="34" charset="0"/>
              </a:rPr>
              <a:t> July, 2024</a:t>
            </a:r>
            <a:r>
              <a:rPr lang="en-US" sz="1200" spc="-35" dirty="0">
                <a:latin typeface="Calibri" panose="020F0502020204030204" pitchFamily="34" charset="0"/>
                <a:cs typeface="Calibri" panose="020F0502020204030204" pitchFamily="34" charset="0"/>
              </a:rPr>
              <a:t> </a:t>
            </a:r>
            <a:r>
              <a:rPr lang="en-US" sz="1200" dirty="0">
                <a:latin typeface="Calibri" panose="020F0502020204030204" pitchFamily="34" charset="0"/>
                <a:cs typeface="Calibri" panose="020F0502020204030204" pitchFamily="34" charset="0"/>
              </a:rPr>
              <a:t>2023.</a:t>
            </a:r>
          </a:p>
        </p:txBody>
      </p:sp>
      <p:pic>
        <p:nvPicPr>
          <p:cNvPr id="9" name="Picture 8" descr="A graph of a number of patients with an acute infection&#10;&#10;Description automatically generated with medium confidence">
            <a:extLst>
              <a:ext uri="{FF2B5EF4-FFF2-40B4-BE49-F238E27FC236}">
                <a16:creationId xmlns:a16="http://schemas.microsoft.com/office/drawing/2014/main" id="{E6C4E5E7-47DD-B0BD-D721-45A59DE39FC9}"/>
              </a:ext>
            </a:extLst>
          </p:cNvPr>
          <p:cNvPicPr>
            <a:picLocks noChangeAspect="1"/>
          </p:cNvPicPr>
          <p:nvPr/>
        </p:nvPicPr>
        <p:blipFill>
          <a:blip r:embed="rId4"/>
          <a:stretch>
            <a:fillRect/>
          </a:stretch>
        </p:blipFill>
        <p:spPr>
          <a:xfrm>
            <a:off x="6510181" y="1593273"/>
            <a:ext cx="5650829" cy="2763141"/>
          </a:xfrm>
          <a:prstGeom prst="rect">
            <a:avLst/>
          </a:prstGeom>
        </p:spPr>
      </p:pic>
      <p:sp>
        <p:nvSpPr>
          <p:cNvPr id="10" name="TextBox 9">
            <a:extLst>
              <a:ext uri="{FF2B5EF4-FFF2-40B4-BE49-F238E27FC236}">
                <a16:creationId xmlns:a16="http://schemas.microsoft.com/office/drawing/2014/main" id="{82B5309B-9077-3D2F-4BF8-9C0EC373FE43}"/>
              </a:ext>
            </a:extLst>
          </p:cNvPr>
          <p:cNvSpPr txBox="1"/>
          <p:nvPr/>
        </p:nvSpPr>
        <p:spPr>
          <a:xfrm rot="16200000">
            <a:off x="4891719" y="2255555"/>
            <a:ext cx="2929144"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Number of Acute Cases</a:t>
            </a:r>
          </a:p>
        </p:txBody>
      </p:sp>
      <p:sp>
        <p:nvSpPr>
          <p:cNvPr id="11" name="Title 3">
            <a:extLst>
              <a:ext uri="{FF2B5EF4-FFF2-40B4-BE49-F238E27FC236}">
                <a16:creationId xmlns:a16="http://schemas.microsoft.com/office/drawing/2014/main" id="{17798958-C25B-9E38-0409-A90D98F6873F}"/>
              </a:ext>
            </a:extLst>
          </p:cNvPr>
          <p:cNvSpPr txBox="1">
            <a:spLocks/>
          </p:cNvSpPr>
          <p:nvPr/>
        </p:nvSpPr>
        <p:spPr>
          <a:xfrm>
            <a:off x="432044" y="751749"/>
            <a:ext cx="6148138" cy="762000"/>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2400" b="1" dirty="0">
                <a:solidFill>
                  <a:schemeClr val="tx1"/>
                </a:solidFill>
                <a:latin typeface="Calibri" panose="020F0502020204030204" pitchFamily="34" charset="0"/>
                <a:cs typeface="Calibri" panose="020F0502020204030204" pitchFamily="34" charset="0"/>
              </a:rPr>
              <a:t>HCV Elimination Started with discovery of HCV</a:t>
            </a:r>
          </a:p>
        </p:txBody>
      </p:sp>
      <p:sp>
        <p:nvSpPr>
          <p:cNvPr id="12" name="Text Placeholder 5">
            <a:extLst>
              <a:ext uri="{FF2B5EF4-FFF2-40B4-BE49-F238E27FC236}">
                <a16:creationId xmlns:a16="http://schemas.microsoft.com/office/drawing/2014/main" id="{05D82514-D924-95AF-4944-F89BCBCD381A}"/>
              </a:ext>
            </a:extLst>
          </p:cNvPr>
          <p:cNvSpPr txBox="1">
            <a:spLocks/>
          </p:cNvSpPr>
          <p:nvPr/>
        </p:nvSpPr>
        <p:spPr>
          <a:xfrm>
            <a:off x="3233580" y="5915751"/>
            <a:ext cx="6553200" cy="381000"/>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000" b="1" dirty="0">
                <a:solidFill>
                  <a:schemeClr val="tx1"/>
                </a:solidFill>
                <a:latin typeface="Myriad Pro" pitchFamily="34" charset="0"/>
              </a:rPr>
              <a:t>Alter MJ JAMA 1990; Jagger J, J infect Dis Pub Health 2008; CDC.gov/hepatitis;</a:t>
            </a:r>
          </a:p>
          <a:p>
            <a:endParaRPr lang="en-US" b="1" dirty="0">
              <a:solidFill>
                <a:schemeClr val="bg1"/>
              </a:solidFill>
            </a:endParaRPr>
          </a:p>
        </p:txBody>
      </p:sp>
    </p:spTree>
    <p:extLst>
      <p:ext uri="{BB962C8B-B14F-4D97-AF65-F5344CB8AC3E}">
        <p14:creationId xmlns:p14="http://schemas.microsoft.com/office/powerpoint/2010/main" val="205665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71856" y="405140"/>
            <a:ext cx="11374667" cy="628377"/>
          </a:xfrm>
          <a:prstGeom prst="rect">
            <a:avLst/>
          </a:prstGeom>
        </p:spPr>
        <p:txBody>
          <a:bodyPr vert="horz" wrap="square" lIns="0" tIns="12700" rIns="0" bIns="0" rtlCol="0">
            <a:spAutoFit/>
          </a:bodyPr>
          <a:lstStyle/>
          <a:p>
            <a:pPr marL="12700" algn="ctr">
              <a:lnSpc>
                <a:spcPct val="100000"/>
              </a:lnSpc>
              <a:spcBef>
                <a:spcPts val="100"/>
              </a:spcBef>
            </a:pPr>
            <a:r>
              <a:rPr lang="en-US" sz="4000" b="1" dirty="0">
                <a:latin typeface="Calibri" panose="020F0502020204030204" pitchFamily="34" charset="0"/>
                <a:cs typeface="Calibri" panose="020F0502020204030204" pitchFamily="34" charset="0"/>
              </a:rPr>
              <a:t>US </a:t>
            </a:r>
            <a:r>
              <a:rPr sz="4000" b="1" dirty="0">
                <a:latin typeface="Calibri" panose="020F0502020204030204" pitchFamily="34" charset="0"/>
                <a:cs typeface="Calibri" panose="020F0502020204030204" pitchFamily="34" charset="0"/>
              </a:rPr>
              <a:t>HCV</a:t>
            </a:r>
            <a:r>
              <a:rPr sz="4000" b="1" spc="-55" dirty="0">
                <a:latin typeface="Calibri" panose="020F0502020204030204" pitchFamily="34" charset="0"/>
                <a:cs typeface="Calibri" panose="020F0502020204030204" pitchFamily="34" charset="0"/>
              </a:rPr>
              <a:t> </a:t>
            </a:r>
            <a:r>
              <a:rPr sz="4000" b="1" dirty="0">
                <a:latin typeface="Calibri" panose="020F0502020204030204" pitchFamily="34" charset="0"/>
                <a:cs typeface="Calibri" panose="020F0502020204030204" pitchFamily="34" charset="0"/>
              </a:rPr>
              <a:t>Cases</a:t>
            </a:r>
            <a:r>
              <a:rPr sz="4000" b="1" spc="-60" dirty="0">
                <a:latin typeface="Calibri" panose="020F0502020204030204" pitchFamily="34" charset="0"/>
                <a:cs typeface="Calibri" panose="020F0502020204030204" pitchFamily="34" charset="0"/>
              </a:rPr>
              <a:t> </a:t>
            </a:r>
            <a:r>
              <a:rPr lang="en-US" sz="4000" b="1" spc="-60" dirty="0">
                <a:latin typeface="Calibri" panose="020F0502020204030204" pitchFamily="34" charset="0"/>
                <a:cs typeface="Calibri" panose="020F0502020204030204" pitchFamily="34" charset="0"/>
              </a:rPr>
              <a:t>Increase as Treatment Rates Decrease </a:t>
            </a:r>
            <a:endParaRPr sz="4000" b="1" spc="-10" dirty="0">
              <a:latin typeface="Calibri" panose="020F0502020204030204" pitchFamily="34" charset="0"/>
              <a:cs typeface="Calibri" panose="020F0502020204030204" pitchFamily="34" charset="0"/>
            </a:endParaRPr>
          </a:p>
        </p:txBody>
      </p:sp>
      <p:sp>
        <p:nvSpPr>
          <p:cNvPr id="3" name="object 3"/>
          <p:cNvSpPr txBox="1"/>
          <p:nvPr/>
        </p:nvSpPr>
        <p:spPr>
          <a:xfrm>
            <a:off x="7476744" y="3004749"/>
            <a:ext cx="4058765" cy="1736373"/>
          </a:xfrm>
          <a:prstGeom prst="rect">
            <a:avLst/>
          </a:prstGeom>
          <a:ln w="38100">
            <a:solidFill>
              <a:srgbClr val="FF0000"/>
            </a:solidFill>
          </a:ln>
        </p:spPr>
        <p:txBody>
          <a:bodyPr vert="horz" wrap="square" lIns="0" tIns="9525" rIns="0" bIns="0" rtlCol="0">
            <a:spAutoFit/>
          </a:bodyPr>
          <a:lstStyle/>
          <a:p>
            <a:pPr marL="12700" marR="5080" algn="ctr">
              <a:lnSpc>
                <a:spcPct val="100800"/>
              </a:lnSpc>
              <a:spcBef>
                <a:spcPts val="75"/>
              </a:spcBef>
              <a:tabLst>
                <a:tab pos="393700" algn="l"/>
              </a:tabLst>
            </a:pPr>
            <a:r>
              <a:rPr lang="en-US" sz="2800" dirty="0">
                <a:latin typeface="Calibri" panose="020F0502020204030204" pitchFamily="34" charset="0"/>
                <a:cs typeface="Calibri" panose="020F0502020204030204" pitchFamily="34" charset="0"/>
              </a:rPr>
              <a:t>It is estimated that t</a:t>
            </a:r>
            <a:r>
              <a:rPr sz="2800" dirty="0">
                <a:latin typeface="Calibri" panose="020F0502020204030204" pitchFamily="34" charset="0"/>
                <a:cs typeface="Calibri" panose="020F0502020204030204" pitchFamily="34" charset="0"/>
              </a:rPr>
              <a:t>o</a:t>
            </a:r>
            <a:r>
              <a:rPr sz="2800" spc="-45" dirty="0">
                <a:latin typeface="Calibri" panose="020F0502020204030204" pitchFamily="34" charset="0"/>
                <a:cs typeface="Calibri" panose="020F0502020204030204" pitchFamily="34" charset="0"/>
              </a:rPr>
              <a:t> </a:t>
            </a:r>
            <a:r>
              <a:rPr sz="2800" dirty="0">
                <a:latin typeface="Calibri" panose="020F0502020204030204" pitchFamily="34" charset="0"/>
                <a:cs typeface="Calibri" panose="020F0502020204030204" pitchFamily="34" charset="0"/>
              </a:rPr>
              <a:t>eliminate</a:t>
            </a:r>
            <a:r>
              <a:rPr sz="2800" spc="-45" dirty="0">
                <a:latin typeface="Calibri" panose="020F0502020204030204" pitchFamily="34" charset="0"/>
                <a:cs typeface="Calibri" panose="020F0502020204030204" pitchFamily="34" charset="0"/>
              </a:rPr>
              <a:t> </a:t>
            </a:r>
            <a:r>
              <a:rPr lang="en-US" sz="2800" spc="-45" dirty="0">
                <a:latin typeface="Calibri" panose="020F0502020204030204" pitchFamily="34" charset="0"/>
                <a:cs typeface="Calibri" panose="020F0502020204030204" pitchFamily="34" charset="0"/>
              </a:rPr>
              <a:t>HCV &gt; </a:t>
            </a:r>
            <a:r>
              <a:rPr sz="2800" dirty="0">
                <a:latin typeface="Calibri" panose="020F0502020204030204" pitchFamily="34" charset="0"/>
                <a:cs typeface="Calibri" panose="020F0502020204030204" pitchFamily="34" charset="0"/>
              </a:rPr>
              <a:t>260,000</a:t>
            </a:r>
            <a:r>
              <a:rPr sz="2800" spc="-50" dirty="0">
                <a:latin typeface="Calibri" panose="020F0502020204030204" pitchFamily="34" charset="0"/>
                <a:cs typeface="Calibri" panose="020F0502020204030204" pitchFamily="34" charset="0"/>
              </a:rPr>
              <a:t> </a:t>
            </a:r>
            <a:r>
              <a:rPr sz="2800" spc="-10" dirty="0">
                <a:latin typeface="Calibri" panose="020F0502020204030204" pitchFamily="34" charset="0"/>
                <a:cs typeface="Calibri" panose="020F0502020204030204" pitchFamily="34" charset="0"/>
              </a:rPr>
              <a:t>people </a:t>
            </a:r>
            <a:r>
              <a:rPr sz="2800" dirty="0">
                <a:latin typeface="Calibri" panose="020F0502020204030204" pitchFamily="34" charset="0"/>
                <a:cs typeface="Calibri" panose="020F0502020204030204" pitchFamily="34" charset="0"/>
              </a:rPr>
              <a:t>should</a:t>
            </a:r>
            <a:r>
              <a:rPr sz="2800" spc="-60" dirty="0">
                <a:latin typeface="Calibri" panose="020F0502020204030204" pitchFamily="34" charset="0"/>
                <a:cs typeface="Calibri" panose="020F0502020204030204" pitchFamily="34" charset="0"/>
              </a:rPr>
              <a:t> </a:t>
            </a:r>
            <a:r>
              <a:rPr sz="2800" dirty="0">
                <a:latin typeface="Calibri" panose="020F0502020204030204" pitchFamily="34" charset="0"/>
                <a:cs typeface="Calibri" panose="020F0502020204030204" pitchFamily="34" charset="0"/>
              </a:rPr>
              <a:t>be</a:t>
            </a:r>
            <a:r>
              <a:rPr sz="2800" spc="-65" dirty="0">
                <a:latin typeface="Calibri" panose="020F0502020204030204" pitchFamily="34" charset="0"/>
                <a:cs typeface="Calibri" panose="020F0502020204030204" pitchFamily="34" charset="0"/>
              </a:rPr>
              <a:t> </a:t>
            </a:r>
            <a:r>
              <a:rPr sz="2800" dirty="0">
                <a:latin typeface="Calibri" panose="020F0502020204030204" pitchFamily="34" charset="0"/>
                <a:cs typeface="Calibri" panose="020F0502020204030204" pitchFamily="34" charset="0"/>
              </a:rPr>
              <a:t>treated</a:t>
            </a:r>
            <a:r>
              <a:rPr sz="2800" spc="-60" dirty="0">
                <a:latin typeface="Calibri" panose="020F0502020204030204" pitchFamily="34" charset="0"/>
                <a:cs typeface="Calibri" panose="020F0502020204030204" pitchFamily="34" charset="0"/>
              </a:rPr>
              <a:t> </a:t>
            </a:r>
            <a:r>
              <a:rPr sz="2800" spc="-10" dirty="0">
                <a:latin typeface="Calibri" panose="020F0502020204030204" pitchFamily="34" charset="0"/>
                <a:cs typeface="Calibri" panose="020F0502020204030204" pitchFamily="34" charset="0"/>
              </a:rPr>
              <a:t>every year.</a:t>
            </a:r>
            <a:endParaRPr sz="2800" dirty="0">
              <a:latin typeface="Calibri" panose="020F0502020204030204" pitchFamily="34" charset="0"/>
              <a:cs typeface="Calibri" panose="020F0502020204030204" pitchFamily="34" charset="0"/>
            </a:endParaRPr>
          </a:p>
        </p:txBody>
      </p:sp>
      <p:pic>
        <p:nvPicPr>
          <p:cNvPr id="4" name="object 4"/>
          <p:cNvPicPr/>
          <p:nvPr/>
        </p:nvPicPr>
        <p:blipFill>
          <a:blip r:embed="rId2" cstate="print"/>
          <a:stretch>
            <a:fillRect/>
          </a:stretch>
        </p:blipFill>
        <p:spPr>
          <a:xfrm>
            <a:off x="371856" y="1746503"/>
            <a:ext cx="7104888" cy="4392168"/>
          </a:xfrm>
          <a:prstGeom prst="rect">
            <a:avLst/>
          </a:prstGeom>
        </p:spPr>
      </p:pic>
      <p:sp>
        <p:nvSpPr>
          <p:cNvPr id="5" name="object 5"/>
          <p:cNvSpPr txBox="1"/>
          <p:nvPr/>
        </p:nvSpPr>
        <p:spPr>
          <a:xfrm>
            <a:off x="2504776" y="6452860"/>
            <a:ext cx="7108825" cy="257891"/>
          </a:xfrm>
          <a:prstGeom prst="rect">
            <a:avLst/>
          </a:prstGeom>
        </p:spPr>
        <p:txBody>
          <a:bodyPr vert="horz" wrap="square" lIns="0" tIns="13970" rIns="0" bIns="0" rtlCol="0">
            <a:spAutoFit/>
          </a:bodyPr>
          <a:lstStyle/>
          <a:p>
            <a:pPr marL="12700" marR="5080">
              <a:lnSpc>
                <a:spcPct val="99100"/>
              </a:lnSpc>
              <a:spcBef>
                <a:spcPts val="110"/>
              </a:spcBef>
            </a:pPr>
            <a:r>
              <a:rPr sz="800" dirty="0">
                <a:solidFill>
                  <a:schemeClr val="bg1"/>
                </a:solidFill>
                <a:latin typeface="Calibri" panose="020F0502020204030204" pitchFamily="34" charset="0"/>
                <a:cs typeface="Calibri" panose="020F0502020204030204" pitchFamily="34" charset="0"/>
              </a:rPr>
              <a:t>Eyasu</a:t>
            </a:r>
            <a:r>
              <a:rPr sz="800" spc="-40" dirty="0">
                <a:solidFill>
                  <a:schemeClr val="bg1"/>
                </a:solidFill>
                <a:latin typeface="Calibri" panose="020F0502020204030204" pitchFamily="34" charset="0"/>
                <a:cs typeface="Calibri" panose="020F0502020204030204" pitchFamily="34" charset="0"/>
              </a:rPr>
              <a:t> </a:t>
            </a:r>
            <a:r>
              <a:rPr sz="800" dirty="0">
                <a:solidFill>
                  <a:schemeClr val="bg1"/>
                </a:solidFill>
                <a:latin typeface="Calibri" panose="020F0502020204030204" pitchFamily="34" charset="0"/>
                <a:cs typeface="Calibri" panose="020F0502020204030204" pitchFamily="34" charset="0"/>
              </a:rPr>
              <a:t>H</a:t>
            </a:r>
            <a:r>
              <a:rPr sz="800" spc="-30" dirty="0">
                <a:solidFill>
                  <a:schemeClr val="bg1"/>
                </a:solidFill>
                <a:latin typeface="Calibri" panose="020F0502020204030204" pitchFamily="34" charset="0"/>
                <a:cs typeface="Calibri" panose="020F0502020204030204" pitchFamily="34" charset="0"/>
              </a:rPr>
              <a:t> </a:t>
            </a:r>
            <a:r>
              <a:rPr sz="800" dirty="0">
                <a:solidFill>
                  <a:schemeClr val="bg1"/>
                </a:solidFill>
                <a:latin typeface="Calibri" panose="020F0502020204030204" pitchFamily="34" charset="0"/>
                <a:cs typeface="Calibri" panose="020F0502020204030204" pitchFamily="34" charset="0"/>
              </a:rPr>
              <a:t>Teshale,</a:t>
            </a:r>
            <a:r>
              <a:rPr sz="800" spc="-30" dirty="0">
                <a:solidFill>
                  <a:schemeClr val="bg1"/>
                </a:solidFill>
                <a:latin typeface="Calibri" panose="020F0502020204030204" pitchFamily="34" charset="0"/>
                <a:cs typeface="Calibri" panose="020F0502020204030204" pitchFamily="34" charset="0"/>
              </a:rPr>
              <a:t> </a:t>
            </a:r>
            <a:r>
              <a:rPr sz="800" dirty="0">
                <a:solidFill>
                  <a:schemeClr val="bg1"/>
                </a:solidFill>
                <a:latin typeface="Calibri" panose="020F0502020204030204" pitchFamily="34" charset="0"/>
                <a:cs typeface="Calibri" panose="020F0502020204030204" pitchFamily="34" charset="0"/>
              </a:rPr>
              <a:t>MD,</a:t>
            </a:r>
            <a:r>
              <a:rPr sz="800" spc="-30" dirty="0">
                <a:solidFill>
                  <a:schemeClr val="bg1"/>
                </a:solidFill>
                <a:latin typeface="Calibri" panose="020F0502020204030204" pitchFamily="34" charset="0"/>
                <a:cs typeface="Calibri" panose="020F0502020204030204" pitchFamily="34" charset="0"/>
              </a:rPr>
              <a:t> </a:t>
            </a:r>
            <a:r>
              <a:rPr sz="800" dirty="0">
                <a:solidFill>
                  <a:schemeClr val="bg1"/>
                </a:solidFill>
                <a:latin typeface="Calibri" panose="020F0502020204030204" pitchFamily="34" charset="0"/>
                <a:cs typeface="Calibri" panose="020F0502020204030204" pitchFamily="34" charset="0"/>
              </a:rPr>
              <a:t>Henry</a:t>
            </a:r>
            <a:r>
              <a:rPr sz="800" spc="-30" dirty="0">
                <a:solidFill>
                  <a:schemeClr val="bg1"/>
                </a:solidFill>
                <a:latin typeface="Calibri" panose="020F0502020204030204" pitchFamily="34" charset="0"/>
                <a:cs typeface="Calibri" panose="020F0502020204030204" pitchFamily="34" charset="0"/>
              </a:rPr>
              <a:t> </a:t>
            </a:r>
            <a:r>
              <a:rPr sz="800" dirty="0">
                <a:solidFill>
                  <a:schemeClr val="bg1"/>
                </a:solidFill>
                <a:latin typeface="Calibri" panose="020F0502020204030204" pitchFamily="34" charset="0"/>
                <a:cs typeface="Calibri" panose="020F0502020204030204" pitchFamily="34" charset="0"/>
              </a:rPr>
              <a:t>Roberts,</a:t>
            </a:r>
            <a:r>
              <a:rPr sz="800" spc="-30" dirty="0">
                <a:solidFill>
                  <a:schemeClr val="bg1"/>
                </a:solidFill>
                <a:latin typeface="Calibri" panose="020F0502020204030204" pitchFamily="34" charset="0"/>
                <a:cs typeface="Calibri" panose="020F0502020204030204" pitchFamily="34" charset="0"/>
              </a:rPr>
              <a:t> </a:t>
            </a:r>
            <a:r>
              <a:rPr sz="800" dirty="0">
                <a:solidFill>
                  <a:schemeClr val="bg1"/>
                </a:solidFill>
                <a:latin typeface="Calibri" panose="020F0502020204030204" pitchFamily="34" charset="0"/>
                <a:cs typeface="Calibri" panose="020F0502020204030204" pitchFamily="34" charset="0"/>
              </a:rPr>
              <a:t>PhD,</a:t>
            </a:r>
            <a:r>
              <a:rPr sz="800" spc="-30" dirty="0">
                <a:solidFill>
                  <a:schemeClr val="bg1"/>
                </a:solidFill>
                <a:latin typeface="Calibri" panose="020F0502020204030204" pitchFamily="34" charset="0"/>
                <a:cs typeface="Calibri" panose="020F0502020204030204" pitchFamily="34" charset="0"/>
              </a:rPr>
              <a:t> </a:t>
            </a:r>
            <a:r>
              <a:rPr sz="800" dirty="0">
                <a:solidFill>
                  <a:schemeClr val="bg1"/>
                </a:solidFill>
                <a:latin typeface="Calibri" panose="020F0502020204030204" pitchFamily="34" charset="0"/>
                <a:cs typeface="Calibri" panose="020F0502020204030204" pitchFamily="34" charset="0"/>
              </a:rPr>
              <a:t>Neil</a:t>
            </a:r>
            <a:r>
              <a:rPr sz="800" spc="-20" dirty="0">
                <a:solidFill>
                  <a:schemeClr val="bg1"/>
                </a:solidFill>
                <a:latin typeface="Calibri" panose="020F0502020204030204" pitchFamily="34" charset="0"/>
                <a:cs typeface="Calibri" panose="020F0502020204030204" pitchFamily="34" charset="0"/>
              </a:rPr>
              <a:t> </a:t>
            </a:r>
            <a:r>
              <a:rPr sz="800" dirty="0">
                <a:solidFill>
                  <a:schemeClr val="bg1"/>
                </a:solidFill>
                <a:latin typeface="Calibri" panose="020F0502020204030204" pitchFamily="34" charset="0"/>
                <a:cs typeface="Calibri" panose="020F0502020204030204" pitchFamily="34" charset="0"/>
              </a:rPr>
              <a:t>Gupta,</a:t>
            </a:r>
            <a:r>
              <a:rPr sz="800" spc="-30" dirty="0">
                <a:solidFill>
                  <a:schemeClr val="bg1"/>
                </a:solidFill>
                <a:latin typeface="Calibri" panose="020F0502020204030204" pitchFamily="34" charset="0"/>
                <a:cs typeface="Calibri" panose="020F0502020204030204" pitchFamily="34" charset="0"/>
              </a:rPr>
              <a:t> </a:t>
            </a:r>
            <a:r>
              <a:rPr sz="800" dirty="0">
                <a:solidFill>
                  <a:schemeClr val="bg1"/>
                </a:solidFill>
                <a:latin typeface="Calibri" panose="020F0502020204030204" pitchFamily="34" charset="0"/>
                <a:cs typeface="Calibri" panose="020F0502020204030204" pitchFamily="34" charset="0"/>
              </a:rPr>
              <a:t>MD,</a:t>
            </a:r>
            <a:r>
              <a:rPr sz="800" spc="-35" dirty="0">
                <a:solidFill>
                  <a:schemeClr val="bg1"/>
                </a:solidFill>
                <a:latin typeface="Calibri" panose="020F0502020204030204" pitchFamily="34" charset="0"/>
                <a:cs typeface="Calibri" panose="020F0502020204030204" pitchFamily="34" charset="0"/>
              </a:rPr>
              <a:t> </a:t>
            </a:r>
            <a:r>
              <a:rPr sz="800" dirty="0">
                <a:solidFill>
                  <a:schemeClr val="bg1"/>
                </a:solidFill>
                <a:latin typeface="Calibri" panose="020F0502020204030204" pitchFamily="34" charset="0"/>
                <a:cs typeface="Calibri" panose="020F0502020204030204" pitchFamily="34" charset="0"/>
              </a:rPr>
              <a:t>MPH,</a:t>
            </a:r>
            <a:r>
              <a:rPr sz="800" spc="-30" dirty="0">
                <a:solidFill>
                  <a:schemeClr val="bg1"/>
                </a:solidFill>
                <a:latin typeface="Calibri" panose="020F0502020204030204" pitchFamily="34" charset="0"/>
                <a:cs typeface="Calibri" panose="020F0502020204030204" pitchFamily="34" charset="0"/>
              </a:rPr>
              <a:t> </a:t>
            </a:r>
            <a:r>
              <a:rPr sz="800" dirty="0">
                <a:solidFill>
                  <a:schemeClr val="bg1"/>
                </a:solidFill>
                <a:latin typeface="Calibri" panose="020F0502020204030204" pitchFamily="34" charset="0"/>
                <a:cs typeface="Calibri" panose="020F0502020204030204" pitchFamily="34" charset="0"/>
              </a:rPr>
              <a:t>Ruth</a:t>
            </a:r>
            <a:r>
              <a:rPr sz="800" spc="-25" dirty="0">
                <a:solidFill>
                  <a:schemeClr val="bg1"/>
                </a:solidFill>
                <a:latin typeface="Calibri" panose="020F0502020204030204" pitchFamily="34" charset="0"/>
                <a:cs typeface="Calibri" panose="020F0502020204030204" pitchFamily="34" charset="0"/>
              </a:rPr>
              <a:t> </a:t>
            </a:r>
            <a:r>
              <a:rPr sz="800" dirty="0">
                <a:solidFill>
                  <a:schemeClr val="bg1"/>
                </a:solidFill>
                <a:latin typeface="Calibri" panose="020F0502020204030204" pitchFamily="34" charset="0"/>
                <a:cs typeface="Calibri" panose="020F0502020204030204" pitchFamily="34" charset="0"/>
              </a:rPr>
              <a:t>Jiles,</a:t>
            </a:r>
            <a:r>
              <a:rPr sz="800" spc="-30" dirty="0">
                <a:solidFill>
                  <a:schemeClr val="bg1"/>
                </a:solidFill>
                <a:latin typeface="Calibri" panose="020F0502020204030204" pitchFamily="34" charset="0"/>
                <a:cs typeface="Calibri" panose="020F0502020204030204" pitchFamily="34" charset="0"/>
              </a:rPr>
              <a:t> </a:t>
            </a:r>
            <a:r>
              <a:rPr sz="800" dirty="0">
                <a:solidFill>
                  <a:schemeClr val="bg1"/>
                </a:solidFill>
                <a:latin typeface="Calibri" panose="020F0502020204030204" pitchFamily="34" charset="0"/>
                <a:cs typeface="Calibri" panose="020F0502020204030204" pitchFamily="34" charset="0"/>
              </a:rPr>
              <a:t>MS,</a:t>
            </a:r>
            <a:r>
              <a:rPr sz="800" spc="-30" dirty="0">
                <a:solidFill>
                  <a:schemeClr val="bg1"/>
                </a:solidFill>
                <a:latin typeface="Calibri" panose="020F0502020204030204" pitchFamily="34" charset="0"/>
                <a:cs typeface="Calibri" panose="020F0502020204030204" pitchFamily="34" charset="0"/>
              </a:rPr>
              <a:t> </a:t>
            </a:r>
            <a:r>
              <a:rPr sz="800" dirty="0">
                <a:solidFill>
                  <a:schemeClr val="bg1"/>
                </a:solidFill>
                <a:latin typeface="Calibri" panose="020F0502020204030204" pitchFamily="34" charset="0"/>
                <a:cs typeface="Calibri" panose="020F0502020204030204" pitchFamily="34" charset="0"/>
              </a:rPr>
              <a:t>MPH,</a:t>
            </a:r>
            <a:r>
              <a:rPr sz="800" spc="-30" dirty="0">
                <a:solidFill>
                  <a:schemeClr val="bg1"/>
                </a:solidFill>
                <a:latin typeface="Calibri" panose="020F0502020204030204" pitchFamily="34" charset="0"/>
                <a:cs typeface="Calibri" panose="020F0502020204030204" pitchFamily="34" charset="0"/>
              </a:rPr>
              <a:t> </a:t>
            </a:r>
            <a:r>
              <a:rPr sz="800" dirty="0">
                <a:solidFill>
                  <a:schemeClr val="bg1"/>
                </a:solidFill>
                <a:latin typeface="Calibri" panose="020F0502020204030204" pitchFamily="34" charset="0"/>
                <a:cs typeface="Calibri" panose="020F0502020204030204" pitchFamily="34" charset="0"/>
              </a:rPr>
              <a:t>PhD,</a:t>
            </a:r>
            <a:r>
              <a:rPr sz="800" spc="-30" dirty="0">
                <a:solidFill>
                  <a:schemeClr val="bg1"/>
                </a:solidFill>
                <a:latin typeface="Calibri" panose="020F0502020204030204" pitchFamily="34" charset="0"/>
                <a:cs typeface="Calibri" panose="020F0502020204030204" pitchFamily="34" charset="0"/>
              </a:rPr>
              <a:t> </a:t>
            </a:r>
            <a:r>
              <a:rPr sz="800" spc="-10" dirty="0">
                <a:solidFill>
                  <a:schemeClr val="bg1"/>
                </a:solidFill>
                <a:latin typeface="Calibri" panose="020F0502020204030204" pitchFamily="34" charset="0"/>
                <a:cs typeface="Calibri" panose="020F0502020204030204" pitchFamily="34" charset="0"/>
              </a:rPr>
              <a:t>Characteristics</a:t>
            </a:r>
            <a:r>
              <a:rPr sz="800" spc="500" dirty="0">
                <a:solidFill>
                  <a:schemeClr val="bg1"/>
                </a:solidFill>
                <a:latin typeface="Calibri" panose="020F0502020204030204" pitchFamily="34" charset="0"/>
                <a:cs typeface="Calibri" panose="020F0502020204030204" pitchFamily="34" charset="0"/>
              </a:rPr>
              <a:t> </a:t>
            </a:r>
            <a:r>
              <a:rPr sz="800" dirty="0">
                <a:solidFill>
                  <a:schemeClr val="bg1"/>
                </a:solidFill>
                <a:latin typeface="Calibri" panose="020F0502020204030204" pitchFamily="34" charset="0"/>
                <a:cs typeface="Calibri" panose="020F0502020204030204" pitchFamily="34" charset="0"/>
              </a:rPr>
              <a:t>of</a:t>
            </a:r>
            <a:r>
              <a:rPr sz="800" spc="-35" dirty="0">
                <a:solidFill>
                  <a:schemeClr val="bg1"/>
                </a:solidFill>
                <a:latin typeface="Calibri" panose="020F0502020204030204" pitchFamily="34" charset="0"/>
                <a:cs typeface="Calibri" panose="020F0502020204030204" pitchFamily="34" charset="0"/>
              </a:rPr>
              <a:t> </a:t>
            </a:r>
            <a:r>
              <a:rPr sz="800" dirty="0">
                <a:solidFill>
                  <a:schemeClr val="bg1"/>
                </a:solidFill>
                <a:latin typeface="Calibri" panose="020F0502020204030204" pitchFamily="34" charset="0"/>
                <a:cs typeface="Calibri" panose="020F0502020204030204" pitchFamily="34" charset="0"/>
              </a:rPr>
              <a:t>persons</a:t>
            </a:r>
            <a:r>
              <a:rPr sz="800" spc="-40" dirty="0">
                <a:solidFill>
                  <a:schemeClr val="bg1"/>
                </a:solidFill>
                <a:latin typeface="Calibri" panose="020F0502020204030204" pitchFamily="34" charset="0"/>
                <a:cs typeface="Calibri" panose="020F0502020204030204" pitchFamily="34" charset="0"/>
              </a:rPr>
              <a:t> </a:t>
            </a:r>
            <a:r>
              <a:rPr sz="800" dirty="0">
                <a:solidFill>
                  <a:schemeClr val="bg1"/>
                </a:solidFill>
                <a:latin typeface="Calibri" panose="020F0502020204030204" pitchFamily="34" charset="0"/>
                <a:cs typeface="Calibri" panose="020F0502020204030204" pitchFamily="34" charset="0"/>
              </a:rPr>
              <a:t>treated</a:t>
            </a:r>
            <a:r>
              <a:rPr sz="800" spc="-40" dirty="0">
                <a:solidFill>
                  <a:schemeClr val="bg1"/>
                </a:solidFill>
                <a:latin typeface="Calibri" panose="020F0502020204030204" pitchFamily="34" charset="0"/>
                <a:cs typeface="Calibri" panose="020F0502020204030204" pitchFamily="34" charset="0"/>
              </a:rPr>
              <a:t> </a:t>
            </a:r>
            <a:r>
              <a:rPr sz="800" dirty="0">
                <a:solidFill>
                  <a:schemeClr val="bg1"/>
                </a:solidFill>
                <a:latin typeface="Calibri" panose="020F0502020204030204" pitchFamily="34" charset="0"/>
                <a:cs typeface="Calibri" panose="020F0502020204030204" pitchFamily="34" charset="0"/>
              </a:rPr>
              <a:t>for</a:t>
            </a:r>
            <a:r>
              <a:rPr sz="800" spc="-45" dirty="0">
                <a:solidFill>
                  <a:schemeClr val="bg1"/>
                </a:solidFill>
                <a:latin typeface="Calibri" panose="020F0502020204030204" pitchFamily="34" charset="0"/>
                <a:cs typeface="Calibri" panose="020F0502020204030204" pitchFamily="34" charset="0"/>
              </a:rPr>
              <a:t> </a:t>
            </a:r>
            <a:r>
              <a:rPr sz="800" dirty="0">
                <a:solidFill>
                  <a:schemeClr val="bg1"/>
                </a:solidFill>
                <a:latin typeface="Calibri" panose="020F0502020204030204" pitchFamily="34" charset="0"/>
                <a:cs typeface="Calibri" panose="020F0502020204030204" pitchFamily="34" charset="0"/>
              </a:rPr>
              <a:t>hepatitis</a:t>
            </a:r>
            <a:r>
              <a:rPr sz="800" spc="-40" dirty="0">
                <a:solidFill>
                  <a:schemeClr val="bg1"/>
                </a:solidFill>
                <a:latin typeface="Calibri" panose="020F0502020204030204" pitchFamily="34" charset="0"/>
                <a:cs typeface="Calibri" panose="020F0502020204030204" pitchFamily="34" charset="0"/>
              </a:rPr>
              <a:t> </a:t>
            </a:r>
            <a:r>
              <a:rPr sz="800" dirty="0">
                <a:solidFill>
                  <a:schemeClr val="bg1"/>
                </a:solidFill>
                <a:latin typeface="Calibri" panose="020F0502020204030204" pitchFamily="34" charset="0"/>
                <a:cs typeface="Calibri" panose="020F0502020204030204" pitchFamily="34" charset="0"/>
              </a:rPr>
              <a:t>C</a:t>
            </a:r>
            <a:r>
              <a:rPr sz="800" spc="-35" dirty="0">
                <a:solidFill>
                  <a:schemeClr val="bg1"/>
                </a:solidFill>
                <a:latin typeface="Calibri" panose="020F0502020204030204" pitchFamily="34" charset="0"/>
                <a:cs typeface="Calibri" panose="020F0502020204030204" pitchFamily="34" charset="0"/>
              </a:rPr>
              <a:t> </a:t>
            </a:r>
            <a:r>
              <a:rPr sz="800" dirty="0">
                <a:solidFill>
                  <a:schemeClr val="bg1"/>
                </a:solidFill>
                <a:latin typeface="Calibri" panose="020F0502020204030204" pitchFamily="34" charset="0"/>
                <a:cs typeface="Calibri" panose="020F0502020204030204" pitchFamily="34" charset="0"/>
              </a:rPr>
              <a:t>using</a:t>
            </a:r>
            <a:r>
              <a:rPr sz="800" spc="-40" dirty="0">
                <a:solidFill>
                  <a:schemeClr val="bg1"/>
                </a:solidFill>
                <a:latin typeface="Calibri" panose="020F0502020204030204" pitchFamily="34" charset="0"/>
                <a:cs typeface="Calibri" panose="020F0502020204030204" pitchFamily="34" charset="0"/>
              </a:rPr>
              <a:t> </a:t>
            </a:r>
            <a:r>
              <a:rPr sz="800" dirty="0">
                <a:solidFill>
                  <a:schemeClr val="bg1"/>
                </a:solidFill>
                <a:latin typeface="Calibri" panose="020F0502020204030204" pitchFamily="34" charset="0"/>
                <a:cs typeface="Calibri" panose="020F0502020204030204" pitchFamily="34" charset="0"/>
              </a:rPr>
              <a:t>national</a:t>
            </a:r>
            <a:r>
              <a:rPr sz="800" spc="-30" dirty="0">
                <a:solidFill>
                  <a:schemeClr val="bg1"/>
                </a:solidFill>
                <a:latin typeface="Calibri" panose="020F0502020204030204" pitchFamily="34" charset="0"/>
                <a:cs typeface="Calibri" panose="020F0502020204030204" pitchFamily="34" charset="0"/>
              </a:rPr>
              <a:t> </a:t>
            </a:r>
            <a:r>
              <a:rPr sz="800" dirty="0">
                <a:solidFill>
                  <a:schemeClr val="bg1"/>
                </a:solidFill>
                <a:latin typeface="Calibri" panose="020F0502020204030204" pitchFamily="34" charset="0"/>
                <a:cs typeface="Calibri" panose="020F0502020204030204" pitchFamily="34" charset="0"/>
              </a:rPr>
              <a:t>pharmacy</a:t>
            </a:r>
            <a:r>
              <a:rPr sz="800" spc="-45" dirty="0">
                <a:solidFill>
                  <a:schemeClr val="bg1"/>
                </a:solidFill>
                <a:latin typeface="Calibri" panose="020F0502020204030204" pitchFamily="34" charset="0"/>
                <a:cs typeface="Calibri" panose="020F0502020204030204" pitchFamily="34" charset="0"/>
              </a:rPr>
              <a:t> </a:t>
            </a:r>
            <a:r>
              <a:rPr sz="800" dirty="0">
                <a:solidFill>
                  <a:schemeClr val="bg1"/>
                </a:solidFill>
                <a:latin typeface="Calibri" panose="020F0502020204030204" pitchFamily="34" charset="0"/>
                <a:cs typeface="Calibri" panose="020F0502020204030204" pitchFamily="34" charset="0"/>
              </a:rPr>
              <a:t>claims</a:t>
            </a:r>
            <a:r>
              <a:rPr sz="800" spc="-40" dirty="0">
                <a:solidFill>
                  <a:schemeClr val="bg1"/>
                </a:solidFill>
                <a:latin typeface="Calibri" panose="020F0502020204030204" pitchFamily="34" charset="0"/>
                <a:cs typeface="Calibri" panose="020F0502020204030204" pitchFamily="34" charset="0"/>
              </a:rPr>
              <a:t> </a:t>
            </a:r>
            <a:r>
              <a:rPr sz="800" dirty="0">
                <a:solidFill>
                  <a:schemeClr val="bg1"/>
                </a:solidFill>
                <a:latin typeface="Calibri" panose="020F0502020204030204" pitchFamily="34" charset="0"/>
                <a:cs typeface="Calibri" panose="020F0502020204030204" pitchFamily="34" charset="0"/>
              </a:rPr>
              <a:t>data,</a:t>
            </a:r>
            <a:r>
              <a:rPr sz="800" spc="-40" dirty="0">
                <a:solidFill>
                  <a:schemeClr val="bg1"/>
                </a:solidFill>
                <a:latin typeface="Calibri" panose="020F0502020204030204" pitchFamily="34" charset="0"/>
                <a:cs typeface="Calibri" panose="020F0502020204030204" pitchFamily="34" charset="0"/>
              </a:rPr>
              <a:t> </a:t>
            </a:r>
            <a:r>
              <a:rPr sz="800" dirty="0">
                <a:solidFill>
                  <a:schemeClr val="bg1"/>
                </a:solidFill>
                <a:latin typeface="Calibri" panose="020F0502020204030204" pitchFamily="34" charset="0"/>
                <a:cs typeface="Calibri" panose="020F0502020204030204" pitchFamily="34" charset="0"/>
              </a:rPr>
              <a:t>United</a:t>
            </a:r>
            <a:r>
              <a:rPr sz="800" spc="-40" dirty="0">
                <a:solidFill>
                  <a:schemeClr val="bg1"/>
                </a:solidFill>
                <a:latin typeface="Calibri" panose="020F0502020204030204" pitchFamily="34" charset="0"/>
                <a:cs typeface="Calibri" panose="020F0502020204030204" pitchFamily="34" charset="0"/>
              </a:rPr>
              <a:t> </a:t>
            </a:r>
            <a:r>
              <a:rPr sz="800" dirty="0">
                <a:solidFill>
                  <a:schemeClr val="bg1"/>
                </a:solidFill>
                <a:latin typeface="Calibri" panose="020F0502020204030204" pitchFamily="34" charset="0"/>
                <a:cs typeface="Calibri" panose="020F0502020204030204" pitchFamily="34" charset="0"/>
              </a:rPr>
              <a:t>States,</a:t>
            </a:r>
            <a:r>
              <a:rPr sz="800" spc="-40" dirty="0">
                <a:solidFill>
                  <a:schemeClr val="bg1"/>
                </a:solidFill>
                <a:latin typeface="Calibri" panose="020F0502020204030204" pitchFamily="34" charset="0"/>
                <a:cs typeface="Calibri" panose="020F0502020204030204" pitchFamily="34" charset="0"/>
              </a:rPr>
              <a:t> </a:t>
            </a:r>
            <a:r>
              <a:rPr sz="800" dirty="0">
                <a:solidFill>
                  <a:schemeClr val="bg1"/>
                </a:solidFill>
                <a:latin typeface="Calibri" panose="020F0502020204030204" pitchFamily="34" charset="0"/>
                <a:cs typeface="Calibri" panose="020F0502020204030204" pitchFamily="34" charset="0"/>
              </a:rPr>
              <a:t>2014–2020,</a:t>
            </a:r>
            <a:r>
              <a:rPr sz="800" spc="-40" dirty="0">
                <a:solidFill>
                  <a:schemeClr val="bg1"/>
                </a:solidFill>
                <a:latin typeface="Calibri" panose="020F0502020204030204" pitchFamily="34" charset="0"/>
                <a:cs typeface="Calibri" panose="020F0502020204030204" pitchFamily="34" charset="0"/>
              </a:rPr>
              <a:t> </a:t>
            </a:r>
            <a:r>
              <a:rPr sz="800" spc="-10" dirty="0">
                <a:solidFill>
                  <a:schemeClr val="bg1"/>
                </a:solidFill>
                <a:latin typeface="Calibri" panose="020F0502020204030204" pitchFamily="34" charset="0"/>
                <a:cs typeface="Calibri" panose="020F0502020204030204" pitchFamily="34" charset="0"/>
              </a:rPr>
              <a:t>Clinical </a:t>
            </a:r>
            <a:r>
              <a:rPr sz="800" dirty="0">
                <a:solidFill>
                  <a:schemeClr val="bg1"/>
                </a:solidFill>
                <a:latin typeface="Calibri" panose="020F0502020204030204" pitchFamily="34" charset="0"/>
                <a:cs typeface="Calibri" panose="020F0502020204030204" pitchFamily="34" charset="0"/>
              </a:rPr>
              <a:t>Infectious</a:t>
            </a:r>
            <a:r>
              <a:rPr sz="800" spc="-20" dirty="0">
                <a:solidFill>
                  <a:schemeClr val="bg1"/>
                </a:solidFill>
                <a:latin typeface="Calibri" panose="020F0502020204030204" pitchFamily="34" charset="0"/>
                <a:cs typeface="Calibri" panose="020F0502020204030204" pitchFamily="34" charset="0"/>
              </a:rPr>
              <a:t> </a:t>
            </a:r>
            <a:r>
              <a:rPr sz="800" dirty="0">
                <a:solidFill>
                  <a:schemeClr val="bg1"/>
                </a:solidFill>
                <a:latin typeface="Calibri" panose="020F0502020204030204" pitchFamily="34" charset="0"/>
                <a:cs typeface="Calibri" panose="020F0502020204030204" pitchFamily="34" charset="0"/>
              </a:rPr>
              <a:t>Diseases,</a:t>
            </a:r>
            <a:r>
              <a:rPr sz="800" spc="-15" dirty="0">
                <a:solidFill>
                  <a:schemeClr val="bg1"/>
                </a:solidFill>
                <a:latin typeface="Calibri" panose="020F0502020204030204" pitchFamily="34" charset="0"/>
                <a:cs typeface="Calibri" panose="020F0502020204030204" pitchFamily="34" charset="0"/>
              </a:rPr>
              <a:t> </a:t>
            </a:r>
            <a:r>
              <a:rPr sz="800" dirty="0">
                <a:solidFill>
                  <a:schemeClr val="bg1"/>
                </a:solidFill>
                <a:latin typeface="Calibri" panose="020F0502020204030204" pitchFamily="34" charset="0"/>
                <a:cs typeface="Calibri" panose="020F0502020204030204" pitchFamily="34" charset="0"/>
              </a:rPr>
              <a:t>2022;,</a:t>
            </a:r>
            <a:r>
              <a:rPr sz="800" spc="-15" dirty="0">
                <a:solidFill>
                  <a:schemeClr val="bg1"/>
                </a:solidFill>
                <a:latin typeface="Calibri" panose="020F0502020204030204" pitchFamily="34" charset="0"/>
                <a:cs typeface="Calibri" panose="020F0502020204030204" pitchFamily="34" charset="0"/>
              </a:rPr>
              <a:t> </a:t>
            </a:r>
            <a:r>
              <a:rPr sz="800" dirty="0">
                <a:solidFill>
                  <a:schemeClr val="bg1"/>
                </a:solidFill>
                <a:latin typeface="Calibri" panose="020F0502020204030204" pitchFamily="34" charset="0"/>
                <a:cs typeface="Calibri" panose="020F0502020204030204" pitchFamily="34" charset="0"/>
              </a:rPr>
              <a:t>ciac139,</a:t>
            </a:r>
            <a:r>
              <a:rPr sz="800" spc="-10" dirty="0">
                <a:solidFill>
                  <a:schemeClr val="bg1"/>
                </a:solidFill>
                <a:latin typeface="Calibri" panose="020F0502020204030204" pitchFamily="34" charset="0"/>
                <a:cs typeface="Calibri" panose="020F0502020204030204" pitchFamily="34" charset="0"/>
              </a:rPr>
              <a:t> </a:t>
            </a:r>
            <a:r>
              <a:rPr sz="800" u="sng" spc="-10" dirty="0">
                <a:solidFill>
                  <a:schemeClr val="bg1"/>
                </a:solidFill>
                <a:uFill>
                  <a:solidFill>
                    <a:srgbClr val="0563C1"/>
                  </a:solidFill>
                </a:uFill>
                <a:latin typeface="Calibri" panose="020F0502020204030204" pitchFamily="34" charset="0"/>
                <a:cs typeface="Calibri" panose="020F0502020204030204" pitchFamily="34" charset="0"/>
              </a:rPr>
              <a:t>https://doi.org/10.1093/cid/ciac139</a:t>
            </a:r>
            <a:r>
              <a:rPr sz="800" u="none" spc="-10" dirty="0">
                <a:solidFill>
                  <a:schemeClr val="bg1"/>
                </a:solidFill>
                <a:latin typeface="Calibri" panose="020F0502020204030204" pitchFamily="34" charset="0"/>
                <a:cs typeface="Calibri" panose="020F0502020204030204" pitchFamily="34" charset="0"/>
              </a:rPr>
              <a:t>,</a:t>
            </a:r>
            <a:r>
              <a:rPr sz="800" u="none" spc="-15" dirty="0">
                <a:solidFill>
                  <a:schemeClr val="bg1"/>
                </a:solidFill>
                <a:latin typeface="Calibri" panose="020F0502020204030204" pitchFamily="34" charset="0"/>
                <a:cs typeface="Calibri" panose="020F0502020204030204" pitchFamily="34" charset="0"/>
              </a:rPr>
              <a:t> </a:t>
            </a:r>
            <a:r>
              <a:rPr sz="800" u="none" dirty="0">
                <a:solidFill>
                  <a:schemeClr val="bg1"/>
                </a:solidFill>
                <a:latin typeface="Calibri" panose="020F0502020204030204" pitchFamily="34" charset="0"/>
                <a:cs typeface="Calibri" panose="020F0502020204030204" pitchFamily="34" charset="0"/>
              </a:rPr>
              <a:t>slide</a:t>
            </a:r>
            <a:r>
              <a:rPr sz="800" u="none" spc="-15" dirty="0">
                <a:solidFill>
                  <a:schemeClr val="bg1"/>
                </a:solidFill>
                <a:latin typeface="Calibri" panose="020F0502020204030204" pitchFamily="34" charset="0"/>
                <a:cs typeface="Calibri" panose="020F0502020204030204" pitchFamily="34" charset="0"/>
              </a:rPr>
              <a:t> </a:t>
            </a:r>
            <a:r>
              <a:rPr sz="800" u="none" dirty="0">
                <a:solidFill>
                  <a:schemeClr val="bg1"/>
                </a:solidFill>
                <a:latin typeface="Calibri" panose="020F0502020204030204" pitchFamily="34" charset="0"/>
                <a:cs typeface="Calibri" panose="020F0502020204030204" pitchFamily="34" charset="0"/>
              </a:rPr>
              <a:t>credit</a:t>
            </a:r>
            <a:r>
              <a:rPr sz="800" u="none" spc="-15" dirty="0">
                <a:solidFill>
                  <a:schemeClr val="bg1"/>
                </a:solidFill>
                <a:latin typeface="Calibri" panose="020F0502020204030204" pitchFamily="34" charset="0"/>
                <a:cs typeface="Calibri" panose="020F0502020204030204" pitchFamily="34" charset="0"/>
              </a:rPr>
              <a:t> </a:t>
            </a:r>
            <a:r>
              <a:rPr sz="800" u="none" dirty="0">
                <a:solidFill>
                  <a:schemeClr val="bg1"/>
                </a:solidFill>
                <a:latin typeface="Calibri" panose="020F0502020204030204" pitchFamily="34" charset="0"/>
                <a:cs typeface="Calibri" panose="020F0502020204030204" pitchFamily="34" charset="0"/>
              </a:rPr>
              <a:t>NVHR/</a:t>
            </a:r>
            <a:r>
              <a:rPr sz="800" u="none" spc="-20" dirty="0">
                <a:solidFill>
                  <a:schemeClr val="bg1"/>
                </a:solidFill>
                <a:latin typeface="Calibri" panose="020F0502020204030204" pitchFamily="34" charset="0"/>
                <a:cs typeface="Calibri" panose="020F0502020204030204" pitchFamily="34" charset="0"/>
              </a:rPr>
              <a:t> </a:t>
            </a:r>
            <a:r>
              <a:rPr sz="800" u="none" spc="-10" dirty="0">
                <a:solidFill>
                  <a:schemeClr val="bg1"/>
                </a:solidFill>
                <a:latin typeface="Calibri" panose="020F0502020204030204" pitchFamily="34" charset="0"/>
                <a:cs typeface="Calibri" panose="020F0502020204030204" pitchFamily="34" charset="0"/>
              </a:rPr>
              <a:t>CHLPI</a:t>
            </a:r>
            <a:endParaRPr sz="800" dirty="0">
              <a:solidFill>
                <a:schemeClr val="bg1"/>
              </a:solidFill>
              <a:latin typeface="Calibri" panose="020F0502020204030204" pitchFamily="34" charset="0"/>
              <a:cs typeface="Calibri" panose="020F0502020204030204" pitchFamily="34" charset="0"/>
            </a:endParaRPr>
          </a:p>
        </p:txBody>
      </p:sp>
    </p:spTree>
  </p:cSld>
  <p:clrMapOvr>
    <a:masterClrMapping/>
  </p:clrMapOvr>
</p:sld>
</file>

<file path=ppt/theme/theme1.xml><?xml version="1.0" encoding="utf-8"?>
<a:theme xmlns:a="http://schemas.openxmlformats.org/drawingml/2006/main" name="Retrospect">
  <a:themeElements>
    <a:clrScheme name="Custom 2">
      <a:dk1>
        <a:srgbClr val="000000"/>
      </a:dk1>
      <a:lt1>
        <a:srgbClr val="FFFFFF"/>
      </a:lt1>
      <a:dk2>
        <a:srgbClr val="63666A"/>
      </a:dk2>
      <a:lt2>
        <a:srgbClr val="A7A8AA"/>
      </a:lt2>
      <a:accent1>
        <a:srgbClr val="BA0C2F"/>
      </a:accent1>
      <a:accent2>
        <a:srgbClr val="BA0C2F"/>
      </a:accent2>
      <a:accent3>
        <a:srgbClr val="008A86"/>
      </a:accent3>
      <a:accent4>
        <a:srgbClr val="ED8B00"/>
      </a:accent4>
      <a:accent5>
        <a:srgbClr val="A8AA19"/>
      </a:accent5>
      <a:accent6>
        <a:srgbClr val="C05131"/>
      </a:accent6>
      <a:hlink>
        <a:srgbClr val="008A86"/>
      </a:hlink>
      <a:folHlink>
        <a:srgbClr val="BA0C2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1740</TotalTime>
  <Words>2134</Words>
  <Application>Microsoft Macintosh PowerPoint</Application>
  <PresentationFormat>Widescreen</PresentationFormat>
  <Paragraphs>251</Paragraphs>
  <Slides>26</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Arial</vt:lpstr>
      <vt:lpstr>Calibri</vt:lpstr>
      <vt:lpstr>Century Gothic</vt:lpstr>
      <vt:lpstr>Century Gothic Bold</vt:lpstr>
      <vt:lpstr>Merriweather Sans</vt:lpstr>
      <vt:lpstr>Myriad Pro</vt:lpstr>
      <vt:lpstr>Open Sans</vt:lpstr>
      <vt:lpstr>Wingdings</vt:lpstr>
      <vt:lpstr>Retrospect</vt:lpstr>
      <vt:lpstr>HCV Elimination:  Is it Possible?</vt:lpstr>
      <vt:lpstr>Outline</vt:lpstr>
      <vt:lpstr>Definitions</vt:lpstr>
      <vt:lpstr>Syndemic</vt:lpstr>
      <vt:lpstr>WHO HCV Elimination 2030 Targets</vt:lpstr>
      <vt:lpstr>Targets to Eliminate HCV</vt:lpstr>
      <vt:lpstr>Year of Achieving HCV Elimination Targets</vt:lpstr>
      <vt:lpstr>PowerPoint Presentation</vt:lpstr>
      <vt:lpstr>US HCV Cases Increase as Treatment Rates Decrease </vt:lpstr>
      <vt:lpstr>Hepatitis C virus clearance cascade using national commercial laboratory data,  — United States, 2013–2022</vt:lpstr>
      <vt:lpstr>HCV Care: A Health Equity Issue</vt:lpstr>
      <vt:lpstr>Barriers to HCV Elimination in the US</vt:lpstr>
      <vt:lpstr>Cherokee Nation</vt:lpstr>
      <vt:lpstr>Eliminating hepatitis C virus (HCV) as a public health threat: A comprehensive approach involving various interventions</vt:lpstr>
      <vt:lpstr>CNHS HCV Screening and Diagnosis: Interventions</vt:lpstr>
      <vt:lpstr>The CNHS Syndemic Care Model</vt:lpstr>
      <vt:lpstr>CNHS HCV Screening Outcomes</vt:lpstr>
      <vt:lpstr>HCV Health Care Infrastructure Strengthening: Incorporating the ECHO Model</vt:lpstr>
      <vt:lpstr>CNHS Harm Reduction Program</vt:lpstr>
      <vt:lpstr>Impact of Interventions on CNHS HCV Cascade of Care</vt:lpstr>
      <vt:lpstr>CNHS HCV Cascade of Care By Year</vt:lpstr>
      <vt:lpstr>HCV Screening: Community Outreach</vt:lpstr>
      <vt:lpstr>What Will it Take To Eliminate HCV in the CNHS?</vt:lpstr>
      <vt:lpstr>What Will it Take to Eliminate HCV in the US?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Ethan Gregory Rule</dc:creator>
  <cp:lastModifiedBy>JMera@health.unm.edu</cp:lastModifiedBy>
  <cp:revision>176</cp:revision>
  <dcterms:created xsi:type="dcterms:W3CDTF">2017-06-25T02:05:31Z</dcterms:created>
  <dcterms:modified xsi:type="dcterms:W3CDTF">2024-10-15T19:34:45Z</dcterms:modified>
</cp:coreProperties>
</file>