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515" r:id="rId3"/>
    <p:sldId id="520" r:id="rId4"/>
    <p:sldId id="521" r:id="rId5"/>
    <p:sldId id="522" r:id="rId6"/>
    <p:sldId id="258" r:id="rId7"/>
    <p:sldId id="539" r:id="rId8"/>
    <p:sldId id="540" r:id="rId9"/>
    <p:sldId id="340" r:id="rId10"/>
    <p:sldId id="341" r:id="rId11"/>
    <p:sldId id="342" r:id="rId12"/>
    <p:sldId id="508" r:id="rId13"/>
    <p:sldId id="530" r:id="rId14"/>
    <p:sldId id="527" r:id="rId15"/>
    <p:sldId id="528" r:id="rId16"/>
    <p:sldId id="509" r:id="rId17"/>
    <p:sldId id="510" r:id="rId18"/>
    <p:sldId id="511" r:id="rId19"/>
    <p:sldId id="531" r:id="rId20"/>
    <p:sldId id="532" r:id="rId21"/>
    <p:sldId id="526" r:id="rId22"/>
    <p:sldId id="512" r:id="rId23"/>
    <p:sldId id="538" r:id="rId24"/>
    <p:sldId id="535" r:id="rId25"/>
    <p:sldId id="513" r:id="rId26"/>
    <p:sldId id="534" r:id="rId27"/>
    <p:sldId id="536" r:id="rId28"/>
    <p:sldId id="537" r:id="rId29"/>
    <p:sldId id="260" r:id="rId30"/>
    <p:sldId id="343" r:id="rId31"/>
    <p:sldId id="446" r:id="rId32"/>
    <p:sldId id="444" r:id="rId33"/>
    <p:sldId id="445" r:id="rId34"/>
    <p:sldId id="418" r:id="rId35"/>
    <p:sldId id="452" r:id="rId36"/>
    <p:sldId id="355" r:id="rId37"/>
    <p:sldId id="423" r:id="rId38"/>
    <p:sldId id="425" r:id="rId39"/>
    <p:sldId id="426" r:id="rId40"/>
    <p:sldId id="427" r:id="rId41"/>
    <p:sldId id="428" r:id="rId42"/>
    <p:sldId id="429" r:id="rId43"/>
    <p:sldId id="438" r:id="rId44"/>
    <p:sldId id="430" r:id="rId45"/>
    <p:sldId id="439" r:id="rId46"/>
    <p:sldId id="337" r:id="rId47"/>
    <p:sldId id="734" r:id="rId48"/>
    <p:sldId id="326" r:id="rId49"/>
    <p:sldId id="433" r:id="rId50"/>
    <p:sldId id="34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82"/>
    <p:restoredTop sz="99541" autoAdjust="0"/>
  </p:normalViewPr>
  <p:slideViewPr>
    <p:cSldViewPr snapToGrid="0" snapToObjects="1">
      <p:cViewPr varScale="1">
        <p:scale>
          <a:sx n="109" d="100"/>
          <a:sy n="109" d="100"/>
        </p:scale>
        <p:origin x="9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16F8B-E422-F642-B682-C19EB8CD6F1C}" type="datetimeFigureOut">
              <a:rPr lang="en-US" smtClean="0"/>
              <a:t>10/3/24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AEBB6-6348-B347-B981-03364C2171D6}" type="slidenum">
              <a:rPr lang="en-US" smtClean="0"/>
              <a:t>‹#›</a:t>
            </a:fld>
            <a:endParaRPr lang="en-US"/>
          </a:p>
        </p:txBody>
      </p:sp>
    </p:spTree>
    <p:extLst>
      <p:ext uri="{BB962C8B-B14F-4D97-AF65-F5344CB8AC3E}">
        <p14:creationId xmlns:p14="http://schemas.microsoft.com/office/powerpoint/2010/main" val="2711755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fld id="{C62083FE-675E-6E49-9EEC-A23E53566062}" type="slidenum">
              <a:rPr lang="en-US" smtClean="0">
                <a:latin typeface="Arial" charset="0"/>
              </a:rPr>
              <a:pPr>
                <a:defRPr/>
              </a:pPr>
              <a:t>6</a:t>
            </a:fld>
            <a:endParaRPr lang="en-US">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33099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AE056D3C-C90A-F176-D935-98A2834C6F86}"/>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28FBD26-DB9C-9866-230E-35C0B718593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E743C22F-482E-8EC4-106C-2F63620497A4}"/>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ABB07865-EB44-6F0F-62B9-788D22A2E6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Trauma deaths are frequently divided into 3 peaks: a very early peak (usually occurring in the field) due to severe CNS injury or massive hemorrhage such as catastrophic injury to the great vessels; a second peak in the first 24 hours of hospitalization that is most frequently due to failed hemorrhage control and coagulopathy; and a late peak which is generally due to multilple organ failure (MOF) and infection.  Hemorrhage is generally the most common preventable cause of death in trauma patients.</a:t>
            </a:r>
          </a:p>
        </p:txBody>
      </p:sp>
    </p:spTree>
    <p:extLst>
      <p:ext uri="{BB962C8B-B14F-4D97-AF65-F5344CB8AC3E}">
        <p14:creationId xmlns:p14="http://schemas.microsoft.com/office/powerpoint/2010/main" val="341428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1126A4-17EC-6BC3-168C-31470E210441}"/>
              </a:ext>
            </a:extLst>
          </p:cNvPr>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AB11A1F-2733-B148-8FC5-2AD6208DB99D}"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39266" name="Rectangle 2">
            <a:extLst>
              <a:ext uri="{FF2B5EF4-FFF2-40B4-BE49-F238E27FC236}">
                <a16:creationId xmlns:a16="http://schemas.microsoft.com/office/drawing/2014/main" id="{85E0F34D-9527-6572-24E9-F75335743555}"/>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9F0A430D-226C-30C6-EA24-AF842352022F}"/>
              </a:ext>
            </a:extLst>
          </p:cNvPr>
          <p:cNvSpPr>
            <a:spLocks noGrp="1" noChangeArrowheads="1"/>
          </p:cNvSpPr>
          <p:nvPr>
            <p:ph type="body" idx="1"/>
          </p:nvPr>
        </p:nvSpPr>
        <p:spPr/>
        <p:txBody>
          <a:bodyPr/>
          <a:lstStyle/>
          <a:p>
            <a:pPr eaLnBrk="1" hangingPunct="1">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42EA3B-31A8-384C-8395-F4F829163F32}"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2EA3B-31A8-384C-8395-F4F829163F32}"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2EA3B-31A8-384C-8395-F4F829163F32}"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fld id="{6842EA3B-31A8-384C-8395-F4F829163F32}" type="datetimeFigureOut">
              <a:rPr lang="en-US" smtClean="0"/>
              <a:t>10/3/24</a:t>
            </a:fld>
            <a:endParaRPr lang="en-US"/>
          </a:p>
        </p:txBody>
      </p:sp>
      <p:sp>
        <p:nvSpPr>
          <p:cNvPr id="4" name="Rectangle 3"/>
          <p:cNvSpPr>
            <a:spLocks noGrp="1" noChangeArrowheads="1"/>
          </p:cNvSpPr>
          <p:nvPr>
            <p:ph type="sldNum" sz="quarter" idx="11"/>
          </p:nvPr>
        </p:nvSpPr>
        <p:spPr>
          <a:ln/>
        </p:spPr>
        <p:txBody>
          <a:bodyPr/>
          <a:lstStyle>
            <a:lvl1pPr>
              <a:defRPr/>
            </a:lvl1pPr>
          </a:lstStyle>
          <a:p>
            <a:fld id="{3BE8B52C-E7D1-974E-99C0-B72E053FE881}" type="slidenum">
              <a:rPr lang="en-US" smtClean="0"/>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0756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fld id="{6842EA3B-31A8-384C-8395-F4F829163F32}" type="datetimeFigureOut">
              <a:rPr lang="en-US" smtClean="0"/>
              <a:t>10/3/24</a:t>
            </a:fld>
            <a:endParaRPr lang="en-US"/>
          </a:p>
        </p:txBody>
      </p:sp>
      <p:sp>
        <p:nvSpPr>
          <p:cNvPr id="8" name="Rectangle 3"/>
          <p:cNvSpPr>
            <a:spLocks noGrp="1" noChangeArrowheads="1"/>
          </p:cNvSpPr>
          <p:nvPr>
            <p:ph type="sldNum" sz="quarter" idx="11"/>
          </p:nvPr>
        </p:nvSpPr>
        <p:spPr>
          <a:ln/>
        </p:spPr>
        <p:txBody>
          <a:bodyPr/>
          <a:lstStyle>
            <a:lvl1pPr>
              <a:defRPr/>
            </a:lvl1pPr>
          </a:lstStyle>
          <a:p>
            <a:fld id="{3BE8B52C-E7D1-974E-99C0-B72E053FE881}" type="slidenum">
              <a:rPr lang="en-US" smtClean="0"/>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35023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2EA3B-31A8-384C-8395-F4F829163F32}"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2EA3B-31A8-384C-8395-F4F829163F32}" type="datetimeFigureOut">
              <a:rPr lang="en-US" smtClean="0"/>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2EA3B-31A8-384C-8395-F4F829163F32}"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2EA3B-31A8-384C-8395-F4F829163F32}" type="datetimeFigureOut">
              <a:rPr lang="en-US" smtClean="0"/>
              <a:t>10/3/24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2EA3B-31A8-384C-8395-F4F829163F32}" type="datetimeFigureOut">
              <a:rPr lang="en-US" smtClean="0"/>
              <a:t>10/3/24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EA3B-31A8-384C-8395-F4F829163F32}" type="datetimeFigureOut">
              <a:rPr lang="en-US" smtClean="0"/>
              <a:t>10/3/24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2EA3B-31A8-384C-8395-F4F829163F32}"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2EA3B-31A8-384C-8395-F4F829163F32}" type="datetimeFigureOut">
              <a:rPr lang="en-US" smtClean="0"/>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8B52C-E7D1-974E-99C0-B72E053FE881}"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EA3B-31A8-384C-8395-F4F829163F32}" type="datetimeFigureOut">
              <a:rPr lang="en-US" smtClean="0"/>
              <a:t>10/3/24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8B52C-E7D1-974E-99C0-B72E053FE881}" type="slidenum">
              <a:rPr lang="en-US" smtClean="0"/>
              <a:t>‹#›</a:t>
            </a:fld>
            <a:endParaRPr lang="en-US"/>
          </a:p>
        </p:txBody>
      </p:sp>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
          <p:cNvSpPr txBox="1"/>
          <p:nvPr/>
        </p:nvSpPr>
        <p:spPr>
          <a:xfrm>
            <a:off x="332009" y="1386278"/>
            <a:ext cx="8345235"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600" b="1">
                <a:solidFill>
                  <a:srgbClr val="FFFFFF"/>
                </a:solidFill>
                <a:effectLst>
                  <a:outerShdw blurRad="38100" dist="38100" dir="2700000" rotWithShape="0">
                    <a:srgbClr val="000000"/>
                  </a:outerShdw>
                </a:effectLst>
                <a:latin typeface="Arial"/>
                <a:ea typeface="Arial"/>
                <a:cs typeface="Arial"/>
                <a:sym typeface="Arial"/>
              </a:defRPr>
            </a:pPr>
            <a:r>
              <a:rPr sz="3200" dirty="0"/>
              <a:t>Christopher T. Stephens, MD, FAEMS</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endParaRPr lang="en-US" dirty="0"/>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Professor</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 Anesthesiology </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Emergency Medicine</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McGovern Medical School</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endParaRPr dirty="0"/>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Chief, Trauma Anesthesiology</a:t>
            </a:r>
          </a:p>
          <a:p>
            <a:pPr algn="ctr">
              <a:defRPr sz="2400" b="1">
                <a:solidFill>
                  <a:srgbClr val="FFFFFF"/>
                </a:solidFill>
                <a:effectLst>
                  <a:outerShdw blurRad="38100" dist="38100" dir="2700000" rotWithShape="0">
                    <a:srgbClr val="000000"/>
                  </a:outerShdw>
                </a:effectLst>
                <a:latin typeface="Arial"/>
                <a:ea typeface="Arial"/>
                <a:cs typeface="Arial"/>
                <a:sym typeface="Arial"/>
              </a:defRPr>
            </a:pPr>
            <a:r>
              <a:rPr dirty="0"/>
              <a:t>Memorial Hermann Hospital - TMC  </a:t>
            </a:r>
          </a:p>
        </p:txBody>
      </p:sp>
      <p:sp>
        <p:nvSpPr>
          <p:cNvPr id="139" name="Rectangle 3"/>
          <p:cNvSpPr txBox="1"/>
          <p:nvPr/>
        </p:nvSpPr>
        <p:spPr>
          <a:xfrm>
            <a:off x="45719" y="484266"/>
            <a:ext cx="8917817"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FFFFFF"/>
                </a:solidFill>
                <a:latin typeface="Arial"/>
                <a:ea typeface="Arial"/>
                <a:cs typeface="Arial"/>
                <a:sym typeface="Arial"/>
              </a:defRPr>
            </a:lvl1pPr>
          </a:lstStyle>
          <a:p>
            <a:r>
              <a:rPr lang="en-US" sz="4000" dirty="0"/>
              <a:t>Trauma </a:t>
            </a:r>
            <a:r>
              <a:rPr sz="4000" dirty="0"/>
              <a:t>Airway Management</a:t>
            </a:r>
          </a:p>
        </p:txBody>
      </p:sp>
      <p:pic>
        <p:nvPicPr>
          <p:cNvPr id="3" name="Picture 2" descr="MHRDTI.jpg">
            <a:extLst>
              <a:ext uri="{FF2B5EF4-FFF2-40B4-BE49-F238E27FC236}">
                <a16:creationId xmlns:a16="http://schemas.microsoft.com/office/drawing/2014/main" id="{CDD1CCEB-5B29-7C9D-4DA6-29ADB952C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1" y="5033966"/>
            <a:ext cx="2871076" cy="1714076"/>
          </a:xfrm>
          <a:prstGeom prst="rect">
            <a:avLst/>
          </a:prstGeom>
        </p:spPr>
      </p:pic>
      <p:pic>
        <p:nvPicPr>
          <p:cNvPr id="2" name="Picture 1" descr="A picture containing text, sign, red&#10;&#10;Description automatically generated">
            <a:extLst>
              <a:ext uri="{FF2B5EF4-FFF2-40B4-BE49-F238E27FC236}">
                <a16:creationId xmlns:a16="http://schemas.microsoft.com/office/drawing/2014/main" id="{A7AE0BE4-73DA-B1E1-C8A4-4501F35C3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 y="5119835"/>
            <a:ext cx="1700785" cy="1738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RSI / DSI Considerations</a:t>
            </a:r>
          </a:p>
        </p:txBody>
      </p:sp>
      <p:sp>
        <p:nvSpPr>
          <p:cNvPr id="3" name="Content Placeholder 2"/>
          <p:cNvSpPr>
            <a:spLocks noGrp="1"/>
          </p:cNvSpPr>
          <p:nvPr>
            <p:ph idx="1"/>
          </p:nvPr>
        </p:nvSpPr>
        <p:spPr>
          <a:xfrm>
            <a:off x="457200" y="1600200"/>
            <a:ext cx="8515978" cy="4525963"/>
          </a:xfrm>
        </p:spPr>
        <p:txBody>
          <a:bodyPr>
            <a:normAutofit/>
          </a:bodyPr>
          <a:lstStyle/>
          <a:p>
            <a:r>
              <a:rPr lang="en-US" dirty="0">
                <a:latin typeface="+mj-lt"/>
              </a:rPr>
              <a:t>Cardiopulmonary reserve??</a:t>
            </a:r>
          </a:p>
          <a:p>
            <a:r>
              <a:rPr lang="en-US" dirty="0">
                <a:latin typeface="+mj-lt"/>
              </a:rPr>
              <a:t>Signs of shock? Vitals?</a:t>
            </a:r>
          </a:p>
          <a:p>
            <a:r>
              <a:rPr lang="en-US" dirty="0">
                <a:latin typeface="+mj-lt"/>
              </a:rPr>
              <a:t>Signs of tension PTX?</a:t>
            </a:r>
          </a:p>
          <a:p>
            <a:r>
              <a:rPr lang="en-US" dirty="0">
                <a:latin typeface="+mj-lt"/>
              </a:rPr>
              <a:t>Drug choices?</a:t>
            </a:r>
          </a:p>
          <a:p>
            <a:r>
              <a:rPr lang="en-US" dirty="0">
                <a:latin typeface="+mj-lt"/>
              </a:rPr>
              <a:t>Doses?</a:t>
            </a:r>
          </a:p>
          <a:p>
            <a:r>
              <a:rPr lang="en-US" dirty="0">
                <a:latin typeface="+mj-lt"/>
              </a:rPr>
              <a:t>Volume resuscitation?</a:t>
            </a:r>
          </a:p>
          <a:p>
            <a:r>
              <a:rPr lang="en-US" dirty="0">
                <a:latin typeface="+mj-lt"/>
              </a:rPr>
              <a:t>Physiological management after procedure</a:t>
            </a:r>
          </a:p>
          <a:p>
            <a:pPr marL="0" indent="0">
              <a:buNone/>
            </a:pPr>
            <a:endParaRPr lang="en-US" dirty="0">
              <a:solidFill>
                <a:srgbClr val="FFC000"/>
              </a:solidFill>
              <a:latin typeface="+mj-lt"/>
            </a:endParaRPr>
          </a:p>
        </p:txBody>
      </p:sp>
    </p:spTree>
    <p:extLst>
      <p:ext uri="{BB962C8B-B14F-4D97-AF65-F5344CB8AC3E}">
        <p14:creationId xmlns:p14="http://schemas.microsoft.com/office/powerpoint/2010/main" val="3491090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RSI / DSI Pharmacology</a:t>
            </a:r>
          </a:p>
        </p:txBody>
      </p:sp>
      <p:sp>
        <p:nvSpPr>
          <p:cNvPr id="3" name="Content Placeholder 2"/>
          <p:cNvSpPr>
            <a:spLocks noGrp="1"/>
          </p:cNvSpPr>
          <p:nvPr>
            <p:ph idx="1"/>
          </p:nvPr>
        </p:nvSpPr>
        <p:spPr/>
        <p:txBody>
          <a:bodyPr/>
          <a:lstStyle/>
          <a:p>
            <a:r>
              <a:rPr lang="en-US" dirty="0">
                <a:latin typeface="+mj-lt"/>
              </a:rPr>
              <a:t>What are your goals?</a:t>
            </a:r>
          </a:p>
          <a:p>
            <a:endParaRPr lang="en-US" dirty="0">
              <a:latin typeface="+mj-lt"/>
            </a:endParaRPr>
          </a:p>
          <a:p>
            <a:r>
              <a:rPr lang="en-US" dirty="0">
                <a:latin typeface="+mj-lt"/>
              </a:rPr>
              <a:t>What is current physiology?</a:t>
            </a:r>
          </a:p>
          <a:p>
            <a:endParaRPr lang="en-US" dirty="0">
              <a:latin typeface="+mj-lt"/>
            </a:endParaRPr>
          </a:p>
          <a:p>
            <a:r>
              <a:rPr lang="en-US" dirty="0">
                <a:latin typeface="+mj-lt"/>
              </a:rPr>
              <a:t>Shock dosing of sedatives?</a:t>
            </a:r>
          </a:p>
          <a:p>
            <a:endParaRPr lang="en-US" dirty="0">
              <a:latin typeface="+mj-lt"/>
            </a:endParaRPr>
          </a:p>
          <a:p>
            <a:r>
              <a:rPr lang="en-US" dirty="0">
                <a:latin typeface="+mj-lt"/>
              </a:rPr>
              <a:t>Paralytic only?</a:t>
            </a:r>
          </a:p>
          <a:p>
            <a:pPr marL="0" indent="0">
              <a:buNone/>
            </a:pPr>
            <a:endParaRPr lang="en-US" dirty="0"/>
          </a:p>
          <a:p>
            <a:endParaRPr lang="en-US" dirty="0"/>
          </a:p>
        </p:txBody>
      </p:sp>
    </p:spTree>
    <p:extLst>
      <p:ext uri="{BB962C8B-B14F-4D97-AF65-F5344CB8AC3E}">
        <p14:creationId xmlns:p14="http://schemas.microsoft.com/office/powerpoint/2010/main" val="91935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C892-DF5F-1074-7DCE-9D822D229D9E}"/>
              </a:ext>
            </a:extLst>
          </p:cNvPr>
          <p:cNvSpPr>
            <a:spLocks noGrp="1"/>
          </p:cNvSpPr>
          <p:nvPr>
            <p:ph type="title"/>
          </p:nvPr>
        </p:nvSpPr>
        <p:spPr/>
        <p:txBody>
          <a:bodyPr/>
          <a:lstStyle/>
          <a:p>
            <a:r>
              <a:rPr lang="en-US" dirty="0"/>
              <a:t>Optimizing the Patient</a:t>
            </a:r>
          </a:p>
        </p:txBody>
      </p:sp>
      <p:sp>
        <p:nvSpPr>
          <p:cNvPr id="3" name="Content Placeholder 2">
            <a:extLst>
              <a:ext uri="{FF2B5EF4-FFF2-40B4-BE49-F238E27FC236}">
                <a16:creationId xmlns:a16="http://schemas.microsoft.com/office/drawing/2014/main" id="{13A050F5-E987-68A1-D24D-D84EE683ACA8}"/>
              </a:ext>
            </a:extLst>
          </p:cNvPr>
          <p:cNvSpPr>
            <a:spLocks noGrp="1"/>
          </p:cNvSpPr>
          <p:nvPr>
            <p:ph idx="1"/>
          </p:nvPr>
        </p:nvSpPr>
        <p:spPr>
          <a:xfrm>
            <a:off x="316523" y="1567544"/>
            <a:ext cx="8757138" cy="4940458"/>
          </a:xfrm>
        </p:spPr>
        <p:txBody>
          <a:bodyPr>
            <a:normAutofit lnSpcReduction="10000"/>
          </a:bodyPr>
          <a:lstStyle/>
          <a:p>
            <a:r>
              <a:rPr lang="en-US" dirty="0">
                <a:latin typeface="+mj-lt"/>
              </a:rPr>
              <a:t>Basic airway skills!</a:t>
            </a:r>
          </a:p>
          <a:p>
            <a:r>
              <a:rPr lang="en-US" dirty="0">
                <a:latin typeface="+mj-lt"/>
              </a:rPr>
              <a:t>Supplemental oxygen</a:t>
            </a:r>
          </a:p>
          <a:p>
            <a:r>
              <a:rPr lang="en-US" dirty="0">
                <a:latin typeface="+mj-lt"/>
              </a:rPr>
              <a:t>Pre-oxygenation / </a:t>
            </a:r>
            <a:r>
              <a:rPr lang="en-US" dirty="0">
                <a:solidFill>
                  <a:srgbClr val="FFC000"/>
                </a:solidFill>
                <a:latin typeface="+mj-lt"/>
              </a:rPr>
              <a:t>de-</a:t>
            </a:r>
            <a:r>
              <a:rPr lang="en-US" dirty="0" err="1">
                <a:solidFill>
                  <a:srgbClr val="FFC000"/>
                </a:solidFill>
                <a:latin typeface="+mj-lt"/>
              </a:rPr>
              <a:t>nitrogenation</a:t>
            </a:r>
            <a:endParaRPr lang="en-US" dirty="0">
              <a:solidFill>
                <a:srgbClr val="FFC000"/>
              </a:solidFill>
              <a:latin typeface="+mj-lt"/>
            </a:endParaRPr>
          </a:p>
          <a:p>
            <a:r>
              <a:rPr lang="en-US" dirty="0">
                <a:latin typeface="+mj-lt"/>
              </a:rPr>
              <a:t>Positioning</a:t>
            </a:r>
          </a:p>
          <a:p>
            <a:r>
              <a:rPr lang="en-US" dirty="0">
                <a:latin typeface="+mj-lt"/>
              </a:rPr>
              <a:t>Monitoring – ECG, SpO2, ETCO2, BP</a:t>
            </a:r>
          </a:p>
          <a:p>
            <a:r>
              <a:rPr lang="en-US" dirty="0">
                <a:latin typeface="+mj-lt"/>
              </a:rPr>
              <a:t>Fluid bolus?</a:t>
            </a:r>
          </a:p>
          <a:p>
            <a:r>
              <a:rPr lang="en-US" dirty="0">
                <a:latin typeface="+mj-lt"/>
              </a:rPr>
              <a:t>Blood?</a:t>
            </a:r>
          </a:p>
          <a:p>
            <a:r>
              <a:rPr lang="en-US" dirty="0">
                <a:latin typeface="+mj-lt"/>
              </a:rPr>
              <a:t>Push dose pressors?</a:t>
            </a:r>
          </a:p>
          <a:p>
            <a:r>
              <a:rPr lang="en-US" dirty="0">
                <a:solidFill>
                  <a:srgbClr val="FFC000"/>
                </a:solidFill>
                <a:latin typeface="+mj-lt"/>
              </a:rPr>
              <a:t>Why is pre-load important?</a:t>
            </a:r>
          </a:p>
        </p:txBody>
      </p:sp>
    </p:spTree>
    <p:extLst>
      <p:ext uri="{BB962C8B-B14F-4D97-AF65-F5344CB8AC3E}">
        <p14:creationId xmlns:p14="http://schemas.microsoft.com/office/powerpoint/2010/main" val="39533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4914-E728-CE91-F0C9-7EA348E009D4}"/>
              </a:ext>
            </a:extLst>
          </p:cNvPr>
          <p:cNvSpPr>
            <a:spLocks noGrp="1"/>
          </p:cNvSpPr>
          <p:nvPr>
            <p:ph type="title"/>
          </p:nvPr>
        </p:nvSpPr>
        <p:spPr>
          <a:xfrm>
            <a:off x="457200" y="160337"/>
            <a:ext cx="8229600" cy="1143000"/>
          </a:xfrm>
        </p:spPr>
        <p:txBody>
          <a:bodyPr/>
          <a:lstStyle/>
          <a:p>
            <a:r>
              <a:rPr lang="en-US" dirty="0"/>
              <a:t>Preparing to RSI / DSI</a:t>
            </a:r>
          </a:p>
        </p:txBody>
      </p:sp>
      <p:sp>
        <p:nvSpPr>
          <p:cNvPr id="3" name="Content Placeholder 2">
            <a:extLst>
              <a:ext uri="{FF2B5EF4-FFF2-40B4-BE49-F238E27FC236}">
                <a16:creationId xmlns:a16="http://schemas.microsoft.com/office/drawing/2014/main" id="{137DC163-E3EE-698F-793B-0DC646DD9CE5}"/>
              </a:ext>
            </a:extLst>
          </p:cNvPr>
          <p:cNvSpPr>
            <a:spLocks noGrp="1"/>
          </p:cNvSpPr>
          <p:nvPr>
            <p:ph idx="1"/>
          </p:nvPr>
        </p:nvSpPr>
        <p:spPr/>
        <p:txBody>
          <a:bodyPr>
            <a:normAutofit/>
          </a:bodyPr>
          <a:lstStyle/>
          <a:p>
            <a:pPr marL="0" indent="0" algn="ctr">
              <a:buNone/>
            </a:pPr>
            <a:r>
              <a:rPr lang="en-US" sz="3600" b="1" i="1" dirty="0">
                <a:latin typeface="+mj-lt"/>
              </a:rPr>
              <a:t>How to set yourself up for success!</a:t>
            </a:r>
          </a:p>
        </p:txBody>
      </p:sp>
    </p:spTree>
    <p:extLst>
      <p:ext uri="{BB962C8B-B14F-4D97-AF65-F5344CB8AC3E}">
        <p14:creationId xmlns:p14="http://schemas.microsoft.com/office/powerpoint/2010/main" val="273777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42C8-5EFC-64BA-F777-6B7A5A05466D}"/>
              </a:ext>
            </a:extLst>
          </p:cNvPr>
          <p:cNvSpPr>
            <a:spLocks noGrp="1"/>
          </p:cNvSpPr>
          <p:nvPr>
            <p:ph type="title"/>
          </p:nvPr>
        </p:nvSpPr>
        <p:spPr>
          <a:xfrm>
            <a:off x="457200" y="73670"/>
            <a:ext cx="8229600" cy="1143000"/>
          </a:xfrm>
        </p:spPr>
        <p:txBody>
          <a:bodyPr/>
          <a:lstStyle/>
          <a:p>
            <a:r>
              <a:rPr lang="en-US" b="1" dirty="0"/>
              <a:t>RSI / DSI Checklist</a:t>
            </a:r>
          </a:p>
        </p:txBody>
      </p:sp>
      <p:sp>
        <p:nvSpPr>
          <p:cNvPr id="3" name="Content Placeholder 2">
            <a:extLst>
              <a:ext uri="{FF2B5EF4-FFF2-40B4-BE49-F238E27FC236}">
                <a16:creationId xmlns:a16="http://schemas.microsoft.com/office/drawing/2014/main" id="{82236C20-7787-AD66-5AF4-C833817951DD}"/>
              </a:ext>
            </a:extLst>
          </p:cNvPr>
          <p:cNvSpPr>
            <a:spLocks noGrp="1"/>
          </p:cNvSpPr>
          <p:nvPr>
            <p:ph idx="1"/>
          </p:nvPr>
        </p:nvSpPr>
        <p:spPr>
          <a:xfrm>
            <a:off x="457200" y="1610248"/>
            <a:ext cx="8229600" cy="4525963"/>
          </a:xfrm>
        </p:spPr>
        <p:txBody>
          <a:bodyPr>
            <a:normAutofit/>
          </a:bodyPr>
          <a:lstStyle/>
          <a:p>
            <a:pPr marL="0" indent="0" algn="ctr">
              <a:buNone/>
            </a:pPr>
            <a:r>
              <a:rPr lang="en-US" dirty="0">
                <a:latin typeface="+mj-lt"/>
              </a:rPr>
              <a:t>Why a RSI / DSI Checklist?</a:t>
            </a:r>
          </a:p>
        </p:txBody>
      </p:sp>
    </p:spTree>
    <p:extLst>
      <p:ext uri="{BB962C8B-B14F-4D97-AF65-F5344CB8AC3E}">
        <p14:creationId xmlns:p14="http://schemas.microsoft.com/office/powerpoint/2010/main" val="358108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25FE-C4FD-CE98-7424-5986333362CA}"/>
              </a:ext>
            </a:extLst>
          </p:cNvPr>
          <p:cNvSpPr>
            <a:spLocks noGrp="1"/>
          </p:cNvSpPr>
          <p:nvPr>
            <p:ph type="title"/>
          </p:nvPr>
        </p:nvSpPr>
        <p:spPr>
          <a:xfrm>
            <a:off x="288863" y="0"/>
            <a:ext cx="8229600" cy="1143000"/>
          </a:xfrm>
        </p:spPr>
        <p:txBody>
          <a:bodyPr>
            <a:normAutofit/>
          </a:bodyPr>
          <a:lstStyle/>
          <a:p>
            <a:r>
              <a:rPr lang="en-US" sz="3600" dirty="0"/>
              <a:t>History of the FAA Check List</a:t>
            </a:r>
          </a:p>
        </p:txBody>
      </p:sp>
      <p:pic>
        <p:nvPicPr>
          <p:cNvPr id="5" name="Content Placeholder 4" descr="A screenshot of a checklist&#10;&#10;Description automatically generated">
            <a:extLst>
              <a:ext uri="{FF2B5EF4-FFF2-40B4-BE49-F238E27FC236}">
                <a16:creationId xmlns:a16="http://schemas.microsoft.com/office/drawing/2014/main" id="{59C08AE3-8DA4-2D6B-5713-15456CDD8E91}"/>
              </a:ext>
            </a:extLst>
          </p:cNvPr>
          <p:cNvPicPr>
            <a:picLocks noGrp="1" noChangeAspect="1"/>
          </p:cNvPicPr>
          <p:nvPr>
            <p:ph idx="1"/>
          </p:nvPr>
        </p:nvPicPr>
        <p:blipFill>
          <a:blip r:embed="rId2"/>
          <a:stretch>
            <a:fillRect/>
          </a:stretch>
        </p:blipFill>
        <p:spPr>
          <a:xfrm>
            <a:off x="221037" y="4220666"/>
            <a:ext cx="8701926" cy="2339792"/>
          </a:xfrm>
        </p:spPr>
      </p:pic>
      <p:sp>
        <p:nvSpPr>
          <p:cNvPr id="7" name="TextBox 6">
            <a:extLst>
              <a:ext uri="{FF2B5EF4-FFF2-40B4-BE49-F238E27FC236}">
                <a16:creationId xmlns:a16="http://schemas.microsoft.com/office/drawing/2014/main" id="{71276A72-E067-720A-E600-5430E73682B3}"/>
              </a:ext>
            </a:extLst>
          </p:cNvPr>
          <p:cNvSpPr txBox="1"/>
          <p:nvPr/>
        </p:nvSpPr>
        <p:spPr>
          <a:xfrm>
            <a:off x="221037" y="1270259"/>
            <a:ext cx="8365253" cy="2492990"/>
          </a:xfrm>
          <a:prstGeom prst="rect">
            <a:avLst/>
          </a:prstGeom>
          <a:noFill/>
        </p:spPr>
        <p:txBody>
          <a:bodyPr wrap="square">
            <a:spAutoFit/>
          </a:bodyPr>
          <a:lstStyle/>
          <a:p>
            <a:r>
              <a:rPr lang="en-US" sz="2600" b="0" i="0" dirty="0">
                <a:solidFill>
                  <a:srgbClr val="FFECED"/>
                </a:solidFill>
                <a:effectLst/>
                <a:latin typeface="Google Sans"/>
              </a:rPr>
              <a:t>The concept of a pre-flight checklist was first introduced by engineers and management at the Boeing Company after the 1935 crash of the prototype Boeing B-17, then known as the Model 299. The pilots had forgotten to disengage the gust locks, which are devices that stop control surfaces from moving in the wind when parked, before take-off</a:t>
            </a:r>
            <a:endParaRPr lang="en-US" sz="2600" dirty="0">
              <a:latin typeface="+mj-lt"/>
            </a:endParaRPr>
          </a:p>
        </p:txBody>
      </p:sp>
    </p:spTree>
    <p:extLst>
      <p:ext uri="{BB962C8B-B14F-4D97-AF65-F5344CB8AC3E}">
        <p14:creationId xmlns:p14="http://schemas.microsoft.com/office/powerpoint/2010/main" val="426631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3B07-C777-7500-D480-C27CF7553BB7}"/>
              </a:ext>
            </a:extLst>
          </p:cNvPr>
          <p:cNvSpPr>
            <a:spLocks noGrp="1"/>
          </p:cNvSpPr>
          <p:nvPr>
            <p:ph type="title"/>
          </p:nvPr>
        </p:nvSpPr>
        <p:spPr/>
        <p:txBody>
          <a:bodyPr>
            <a:normAutofit fontScale="90000"/>
          </a:bodyPr>
          <a:lstStyle/>
          <a:p>
            <a:r>
              <a:rPr lang="en-US" dirty="0"/>
              <a:t>Drug-facilitated Intubation Checklist</a:t>
            </a:r>
          </a:p>
        </p:txBody>
      </p:sp>
      <p:sp>
        <p:nvSpPr>
          <p:cNvPr id="3" name="Content Placeholder 2">
            <a:extLst>
              <a:ext uri="{FF2B5EF4-FFF2-40B4-BE49-F238E27FC236}">
                <a16:creationId xmlns:a16="http://schemas.microsoft.com/office/drawing/2014/main" id="{191E49FD-4B6D-45B9-3258-7A0F796DB6E3}"/>
              </a:ext>
            </a:extLst>
          </p:cNvPr>
          <p:cNvSpPr>
            <a:spLocks noGrp="1"/>
          </p:cNvSpPr>
          <p:nvPr>
            <p:ph idx="1"/>
          </p:nvPr>
        </p:nvSpPr>
        <p:spPr>
          <a:xfrm>
            <a:off x="160774" y="803868"/>
            <a:ext cx="8526026" cy="5322295"/>
          </a:xfrm>
        </p:spPr>
        <p:txBody>
          <a:bodyPr>
            <a:normAutofit lnSpcReduction="10000"/>
          </a:bodyPr>
          <a:lstStyle/>
          <a:p>
            <a:pPr marL="0" indent="0">
              <a:buNone/>
            </a:pPr>
            <a:endParaRPr lang="en-US" sz="2400" dirty="0">
              <a:latin typeface="+mj-lt"/>
            </a:endParaRPr>
          </a:p>
          <a:p>
            <a:endParaRPr lang="en-US" sz="2400" dirty="0">
              <a:latin typeface="+mj-lt"/>
            </a:endParaRPr>
          </a:p>
          <a:p>
            <a:r>
              <a:rPr lang="en-US" sz="2400" dirty="0">
                <a:latin typeface="+mj-lt"/>
              </a:rPr>
              <a:t>Patient Optimization / Pre-Oxygenation – </a:t>
            </a:r>
            <a:r>
              <a:rPr lang="en-US" sz="2400" dirty="0">
                <a:solidFill>
                  <a:srgbClr val="FFC000"/>
                </a:solidFill>
                <a:latin typeface="+mj-lt"/>
              </a:rPr>
              <a:t>basic oxygenation / ventilation</a:t>
            </a:r>
          </a:p>
          <a:p>
            <a:endParaRPr lang="en-US" sz="2400" dirty="0">
              <a:latin typeface="+mj-lt"/>
            </a:endParaRPr>
          </a:p>
          <a:p>
            <a:r>
              <a:rPr lang="en-US" sz="2400" dirty="0">
                <a:latin typeface="+mj-lt"/>
              </a:rPr>
              <a:t>Continuous monitoring (SpO2, ETCO2, BP, HR, ECG) </a:t>
            </a:r>
          </a:p>
          <a:p>
            <a:endParaRPr lang="en-US" sz="2400" dirty="0">
              <a:latin typeface="+mj-lt"/>
            </a:endParaRPr>
          </a:p>
          <a:p>
            <a:r>
              <a:rPr lang="en-US" sz="2400" dirty="0">
                <a:latin typeface="+mj-lt"/>
              </a:rPr>
              <a:t>Airway equipment out and ready:</a:t>
            </a:r>
          </a:p>
          <a:p>
            <a:pPr lvl="1"/>
            <a:endParaRPr lang="en-US" sz="2400" dirty="0">
              <a:latin typeface="+mj-lt"/>
            </a:endParaRPr>
          </a:p>
          <a:p>
            <a:pPr lvl="1"/>
            <a:r>
              <a:rPr lang="en-US" sz="2400" dirty="0">
                <a:latin typeface="+mj-lt"/>
              </a:rPr>
              <a:t>OPA/NPA, NRB/NC O2, BVM, </a:t>
            </a:r>
            <a:r>
              <a:rPr lang="en-US" sz="2400" dirty="0" err="1">
                <a:latin typeface="+mj-lt"/>
              </a:rPr>
              <a:t>iGel</a:t>
            </a:r>
            <a:r>
              <a:rPr lang="en-US" sz="2400" dirty="0">
                <a:latin typeface="+mj-lt"/>
              </a:rPr>
              <a:t>/SGA, ETTs, bougie, 10 cc syringe, video laryngoscope, backup laryngoscope, suction, surgical airway supplies per local guidelines</a:t>
            </a:r>
          </a:p>
          <a:p>
            <a:pPr lvl="1"/>
            <a:endParaRPr lang="en-US" dirty="0">
              <a:latin typeface="+mj-lt"/>
            </a:endParaRPr>
          </a:p>
          <a:p>
            <a:pPr marL="457200" lvl="1" indent="0">
              <a:buNone/>
            </a:pPr>
            <a:endParaRPr lang="en-US" dirty="0">
              <a:latin typeface="+mj-lt"/>
            </a:endParaRPr>
          </a:p>
        </p:txBody>
      </p:sp>
    </p:spTree>
    <p:extLst>
      <p:ext uri="{BB962C8B-B14F-4D97-AF65-F5344CB8AC3E}">
        <p14:creationId xmlns:p14="http://schemas.microsoft.com/office/powerpoint/2010/main" val="33583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dissolv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1ADD-E2C2-A973-FFE4-49715BC68897}"/>
              </a:ext>
            </a:extLst>
          </p:cNvPr>
          <p:cNvSpPr>
            <a:spLocks noGrp="1"/>
          </p:cNvSpPr>
          <p:nvPr>
            <p:ph type="title"/>
          </p:nvPr>
        </p:nvSpPr>
        <p:spPr>
          <a:xfrm>
            <a:off x="251460" y="0"/>
            <a:ext cx="8229600" cy="1143000"/>
          </a:xfrm>
        </p:spPr>
        <p:txBody>
          <a:bodyPr>
            <a:normAutofit/>
          </a:bodyPr>
          <a:lstStyle/>
          <a:p>
            <a:r>
              <a:rPr lang="en-US" sz="3600" dirty="0"/>
              <a:t>Checklist </a:t>
            </a:r>
            <a:r>
              <a:rPr lang="en-US" sz="3600" dirty="0" err="1"/>
              <a:t>Con’t</a:t>
            </a:r>
            <a:endParaRPr lang="en-US" sz="3600" dirty="0"/>
          </a:p>
        </p:txBody>
      </p:sp>
      <p:sp>
        <p:nvSpPr>
          <p:cNvPr id="3" name="Content Placeholder 2">
            <a:extLst>
              <a:ext uri="{FF2B5EF4-FFF2-40B4-BE49-F238E27FC236}">
                <a16:creationId xmlns:a16="http://schemas.microsoft.com/office/drawing/2014/main" id="{89B48A07-B28B-A9F0-EB19-1FCC16657391}"/>
              </a:ext>
            </a:extLst>
          </p:cNvPr>
          <p:cNvSpPr>
            <a:spLocks noGrp="1"/>
          </p:cNvSpPr>
          <p:nvPr>
            <p:ph idx="1"/>
          </p:nvPr>
        </p:nvSpPr>
        <p:spPr>
          <a:xfrm>
            <a:off x="140677" y="1554983"/>
            <a:ext cx="9003323" cy="4800442"/>
          </a:xfrm>
        </p:spPr>
        <p:txBody>
          <a:bodyPr>
            <a:normAutofit fontScale="77500" lnSpcReduction="20000"/>
          </a:bodyPr>
          <a:lstStyle/>
          <a:p>
            <a:r>
              <a:rPr lang="en-US" sz="2800" dirty="0">
                <a:latin typeface="+mj-lt"/>
              </a:rPr>
              <a:t>Drugs drawn up and labeled (sedative, paralytic, push dose pressor)</a:t>
            </a:r>
          </a:p>
          <a:p>
            <a:endParaRPr lang="en-US" sz="2800" dirty="0">
              <a:latin typeface="+mj-lt"/>
            </a:endParaRPr>
          </a:p>
          <a:p>
            <a:r>
              <a:rPr lang="en-US" sz="2800" dirty="0">
                <a:latin typeface="+mj-lt"/>
              </a:rPr>
              <a:t>Adequate IV/IO access (ensure patent line)</a:t>
            </a:r>
          </a:p>
          <a:p>
            <a:endParaRPr lang="en-US" sz="2800" dirty="0">
              <a:latin typeface="+mj-lt"/>
            </a:endParaRPr>
          </a:p>
          <a:p>
            <a:r>
              <a:rPr lang="en-US" sz="2800" dirty="0">
                <a:latin typeface="+mj-lt"/>
              </a:rPr>
              <a:t>Hard Stop – all roles assigned, double check everyone is ready, equipment functioning</a:t>
            </a:r>
          </a:p>
          <a:p>
            <a:endParaRPr lang="en-US" sz="2800" dirty="0">
              <a:latin typeface="+mj-lt"/>
            </a:endParaRPr>
          </a:p>
          <a:p>
            <a:r>
              <a:rPr lang="en-US" sz="2800" dirty="0">
                <a:solidFill>
                  <a:srgbClr val="FFC000"/>
                </a:solidFill>
                <a:latin typeface="+mj-lt"/>
              </a:rPr>
              <a:t>Rapidly</a:t>
            </a:r>
            <a:r>
              <a:rPr lang="en-US" sz="2800" dirty="0">
                <a:latin typeface="+mj-lt"/>
              </a:rPr>
              <a:t> administer and flush RSI sedative and/or rocuronium (</a:t>
            </a:r>
            <a:r>
              <a:rPr lang="en-US" sz="2800" b="1" i="1" dirty="0">
                <a:solidFill>
                  <a:srgbClr val="FFC000"/>
                </a:solidFill>
                <a:latin typeface="+mj-lt"/>
              </a:rPr>
              <a:t>this is the rapid part of RSI</a:t>
            </a:r>
            <a:r>
              <a:rPr lang="en-US" sz="2800" dirty="0">
                <a:latin typeface="+mj-lt"/>
              </a:rPr>
              <a:t>)</a:t>
            </a:r>
          </a:p>
          <a:p>
            <a:endParaRPr lang="en-US" sz="2800" dirty="0">
              <a:latin typeface="+mj-lt"/>
            </a:endParaRPr>
          </a:p>
          <a:p>
            <a:r>
              <a:rPr lang="en-US" sz="2800" dirty="0">
                <a:solidFill>
                  <a:srgbClr val="FFC000"/>
                </a:solidFill>
                <a:latin typeface="+mj-lt"/>
              </a:rPr>
              <a:t>60 second timer </a:t>
            </a:r>
            <a:r>
              <a:rPr lang="en-US" sz="2800" dirty="0">
                <a:latin typeface="+mj-lt"/>
              </a:rPr>
              <a:t>(can gently BVM-assist patient while waiting to ensure adequate oxygenation - use 2-hand technique)  </a:t>
            </a:r>
            <a:r>
              <a:rPr lang="en-US" sz="2800" dirty="0">
                <a:solidFill>
                  <a:srgbClr val="FFC000"/>
                </a:solidFill>
                <a:latin typeface="+mj-lt"/>
              </a:rPr>
              <a:t>**high dose rocuronium requires 60 second onset to ensure ideal intubating conditions**</a:t>
            </a:r>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9184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EF4D-41B9-E541-3630-94E80A09BC56}"/>
              </a:ext>
            </a:extLst>
          </p:cNvPr>
          <p:cNvSpPr>
            <a:spLocks noGrp="1"/>
          </p:cNvSpPr>
          <p:nvPr>
            <p:ph type="title"/>
          </p:nvPr>
        </p:nvSpPr>
        <p:spPr>
          <a:xfrm>
            <a:off x="457200" y="0"/>
            <a:ext cx="8229600" cy="1143000"/>
          </a:xfrm>
        </p:spPr>
        <p:txBody>
          <a:bodyPr/>
          <a:lstStyle/>
          <a:p>
            <a:r>
              <a:rPr lang="en-US" dirty="0"/>
              <a:t>Checklist </a:t>
            </a:r>
            <a:r>
              <a:rPr lang="en-US" dirty="0" err="1"/>
              <a:t>Con’t</a:t>
            </a:r>
            <a:endParaRPr lang="en-US" dirty="0"/>
          </a:p>
        </p:txBody>
      </p:sp>
      <p:sp>
        <p:nvSpPr>
          <p:cNvPr id="3" name="Content Placeholder 2">
            <a:extLst>
              <a:ext uri="{FF2B5EF4-FFF2-40B4-BE49-F238E27FC236}">
                <a16:creationId xmlns:a16="http://schemas.microsoft.com/office/drawing/2014/main" id="{DF918EEF-8082-F076-DA2D-16914AA0FFFA}"/>
              </a:ext>
            </a:extLst>
          </p:cNvPr>
          <p:cNvSpPr>
            <a:spLocks noGrp="1"/>
          </p:cNvSpPr>
          <p:nvPr>
            <p:ph idx="1"/>
          </p:nvPr>
        </p:nvSpPr>
        <p:spPr>
          <a:xfrm>
            <a:off x="457200" y="1508918"/>
            <a:ext cx="8686800" cy="4525963"/>
          </a:xfrm>
        </p:spPr>
        <p:txBody>
          <a:bodyPr>
            <a:normAutofit fontScale="77500" lnSpcReduction="20000"/>
          </a:bodyPr>
          <a:lstStyle/>
          <a:p>
            <a:r>
              <a:rPr lang="en-US" dirty="0">
                <a:latin typeface="+mj-lt"/>
              </a:rPr>
              <a:t>Perform laryngoscopy</a:t>
            </a:r>
          </a:p>
          <a:p>
            <a:r>
              <a:rPr lang="en-US" dirty="0">
                <a:latin typeface="+mj-lt"/>
              </a:rPr>
              <a:t>Suction oropharynx as needed</a:t>
            </a:r>
          </a:p>
          <a:p>
            <a:r>
              <a:rPr lang="en-US" dirty="0">
                <a:latin typeface="+mj-lt"/>
              </a:rPr>
              <a:t>Place bougie first, </a:t>
            </a:r>
            <a:r>
              <a:rPr lang="en-US" dirty="0">
                <a:solidFill>
                  <a:srgbClr val="FFC000"/>
                </a:solidFill>
                <a:latin typeface="+mj-lt"/>
              </a:rPr>
              <a:t>leave blade in place during procedure!</a:t>
            </a:r>
          </a:p>
          <a:p>
            <a:r>
              <a:rPr lang="en-US" dirty="0">
                <a:latin typeface="+mj-lt"/>
              </a:rPr>
              <a:t>Assistant loads ETT over bougie </a:t>
            </a:r>
          </a:p>
          <a:p>
            <a:r>
              <a:rPr lang="en-US" dirty="0">
                <a:solidFill>
                  <a:srgbClr val="FFC000"/>
                </a:solidFill>
                <a:latin typeface="+mj-lt"/>
              </a:rPr>
              <a:t>All hands off bougie during intubation!</a:t>
            </a:r>
          </a:p>
          <a:p>
            <a:r>
              <a:rPr lang="en-US" dirty="0">
                <a:solidFill>
                  <a:srgbClr val="FFC000"/>
                </a:solidFill>
                <a:latin typeface="+mj-lt"/>
              </a:rPr>
              <a:t>Airway operator removes own bougie</a:t>
            </a:r>
          </a:p>
          <a:p>
            <a:r>
              <a:rPr lang="en-US" dirty="0">
                <a:latin typeface="+mj-lt"/>
              </a:rPr>
              <a:t>Check cm depth of ETT at teeth or gums (female 20 or 21; males 23 or 24)</a:t>
            </a:r>
          </a:p>
          <a:p>
            <a:r>
              <a:rPr lang="en-US" dirty="0">
                <a:latin typeface="+mj-lt"/>
              </a:rPr>
              <a:t>Confirm tube placement</a:t>
            </a:r>
          </a:p>
          <a:p>
            <a:r>
              <a:rPr lang="en-US" dirty="0">
                <a:solidFill>
                  <a:srgbClr val="FFC000"/>
                </a:solidFill>
                <a:latin typeface="+mj-lt"/>
              </a:rPr>
              <a:t>Cycle BP without delay!</a:t>
            </a:r>
          </a:p>
          <a:p>
            <a:r>
              <a:rPr lang="en-US" dirty="0">
                <a:latin typeface="+mj-lt"/>
              </a:rPr>
              <a:t>Secure ETT</a:t>
            </a:r>
            <a:r>
              <a:rPr lang="en-US" dirty="0">
                <a:solidFill>
                  <a:srgbClr val="FFC000"/>
                </a:solidFill>
                <a:latin typeface="+mj-lt"/>
              </a:rPr>
              <a:t> </a:t>
            </a:r>
          </a:p>
          <a:p>
            <a:r>
              <a:rPr lang="en-US" dirty="0">
                <a:solidFill>
                  <a:srgbClr val="FFC000"/>
                </a:solidFill>
                <a:latin typeface="+mj-lt"/>
              </a:rPr>
              <a:t>**Push dose pressor ready**</a:t>
            </a:r>
          </a:p>
          <a:p>
            <a:endParaRPr lang="en-US" dirty="0">
              <a:solidFill>
                <a:srgbClr val="FFC000"/>
              </a:solidFill>
              <a:latin typeface="+mj-lt"/>
            </a:endParaRPr>
          </a:p>
          <a:p>
            <a:endParaRPr lang="en-US" dirty="0">
              <a:solidFill>
                <a:srgbClr val="FFC000"/>
              </a:solidFill>
              <a:latin typeface="+mj-lt"/>
            </a:endParaRPr>
          </a:p>
        </p:txBody>
      </p:sp>
    </p:spTree>
    <p:extLst>
      <p:ext uri="{BB962C8B-B14F-4D97-AF65-F5344CB8AC3E}">
        <p14:creationId xmlns:p14="http://schemas.microsoft.com/office/powerpoint/2010/main" val="316550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edical checklist&#10;&#10;Description automatically generated">
            <a:extLst>
              <a:ext uri="{FF2B5EF4-FFF2-40B4-BE49-F238E27FC236}">
                <a16:creationId xmlns:a16="http://schemas.microsoft.com/office/drawing/2014/main" id="{B6D79175-264E-1BE7-6484-FBDD2F6AC949}"/>
              </a:ext>
            </a:extLst>
          </p:cNvPr>
          <p:cNvPicPr>
            <a:picLocks noChangeAspect="1"/>
          </p:cNvPicPr>
          <p:nvPr/>
        </p:nvPicPr>
        <p:blipFill>
          <a:blip r:embed="rId2"/>
          <a:stretch>
            <a:fillRect/>
          </a:stretch>
        </p:blipFill>
        <p:spPr>
          <a:xfrm>
            <a:off x="1982246" y="235172"/>
            <a:ext cx="5179507" cy="6733359"/>
          </a:xfrm>
          <a:prstGeom prst="rect">
            <a:avLst/>
          </a:prstGeom>
        </p:spPr>
      </p:pic>
    </p:spTree>
    <p:extLst>
      <p:ext uri="{BB962C8B-B14F-4D97-AF65-F5344CB8AC3E}">
        <p14:creationId xmlns:p14="http://schemas.microsoft.com/office/powerpoint/2010/main" val="19994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ACF1-6C0E-E655-0DDB-AC127A74D379}"/>
              </a:ext>
            </a:extLst>
          </p:cNvPr>
          <p:cNvSpPr>
            <a:spLocks noGrp="1"/>
          </p:cNvSpPr>
          <p:nvPr>
            <p:ph type="title"/>
          </p:nvPr>
        </p:nvSpPr>
        <p:spPr/>
        <p:txBody>
          <a:bodyPr/>
          <a:lstStyle/>
          <a:p>
            <a:r>
              <a:rPr lang="en-US" dirty="0"/>
              <a:t>Financial Disclosures</a:t>
            </a:r>
          </a:p>
        </p:txBody>
      </p:sp>
      <p:sp>
        <p:nvSpPr>
          <p:cNvPr id="3" name="Content Placeholder 2">
            <a:extLst>
              <a:ext uri="{FF2B5EF4-FFF2-40B4-BE49-F238E27FC236}">
                <a16:creationId xmlns:a16="http://schemas.microsoft.com/office/drawing/2014/main" id="{C0F385BB-0209-01B9-D166-90E1352F684B}"/>
              </a:ext>
            </a:extLst>
          </p:cNvPr>
          <p:cNvSpPr>
            <a:spLocks noGrp="1"/>
          </p:cNvSpPr>
          <p:nvPr>
            <p:ph idx="1"/>
          </p:nvPr>
        </p:nvSpPr>
        <p:spPr/>
        <p:txBody>
          <a:bodyPr/>
          <a:lstStyle/>
          <a:p>
            <a:endParaRPr lang="en-US" dirty="0"/>
          </a:p>
          <a:p>
            <a:r>
              <a:rPr lang="en-US" dirty="0">
                <a:latin typeface="+mj-lt"/>
              </a:rPr>
              <a:t>I have nothing to disclose</a:t>
            </a:r>
          </a:p>
        </p:txBody>
      </p:sp>
    </p:spTree>
    <p:extLst>
      <p:ext uri="{BB962C8B-B14F-4D97-AF65-F5344CB8AC3E}">
        <p14:creationId xmlns:p14="http://schemas.microsoft.com/office/powerpoint/2010/main" val="199856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C957-E8E9-46A5-2C98-A5AD63CCD239}"/>
              </a:ext>
            </a:extLst>
          </p:cNvPr>
          <p:cNvSpPr>
            <a:spLocks noGrp="1"/>
          </p:cNvSpPr>
          <p:nvPr>
            <p:ph type="title"/>
          </p:nvPr>
        </p:nvSpPr>
        <p:spPr/>
        <p:txBody>
          <a:bodyPr/>
          <a:lstStyle/>
          <a:p>
            <a:r>
              <a:rPr lang="en-US" dirty="0"/>
              <a:t>The Intubation Procedure</a:t>
            </a:r>
          </a:p>
        </p:txBody>
      </p:sp>
      <p:sp>
        <p:nvSpPr>
          <p:cNvPr id="3" name="Content Placeholder 2">
            <a:extLst>
              <a:ext uri="{FF2B5EF4-FFF2-40B4-BE49-F238E27FC236}">
                <a16:creationId xmlns:a16="http://schemas.microsoft.com/office/drawing/2014/main" id="{04C2365A-8639-3F2F-C24E-E21B4B252183}"/>
              </a:ext>
            </a:extLst>
          </p:cNvPr>
          <p:cNvSpPr>
            <a:spLocks noGrp="1"/>
          </p:cNvSpPr>
          <p:nvPr>
            <p:ph idx="1"/>
          </p:nvPr>
        </p:nvSpPr>
        <p:spPr/>
        <p:txBody>
          <a:bodyPr>
            <a:normAutofit fontScale="92500" lnSpcReduction="10000"/>
          </a:bodyPr>
          <a:lstStyle/>
          <a:p>
            <a:r>
              <a:rPr lang="en-US" dirty="0">
                <a:latin typeface="+mj-lt"/>
              </a:rPr>
              <a:t>Wait </a:t>
            </a:r>
            <a:r>
              <a:rPr lang="en-US" dirty="0">
                <a:solidFill>
                  <a:srgbClr val="FFC000"/>
                </a:solidFill>
                <a:latin typeface="+mj-lt"/>
              </a:rPr>
              <a:t>60 seconds </a:t>
            </a:r>
            <a:r>
              <a:rPr lang="en-US" dirty="0">
                <a:latin typeface="+mj-lt"/>
              </a:rPr>
              <a:t>for the Rocuronium to actually do its job and relax the patient!!</a:t>
            </a:r>
          </a:p>
          <a:p>
            <a:pPr marL="0" indent="0">
              <a:buNone/>
            </a:pPr>
            <a:r>
              <a:rPr lang="en-US" dirty="0">
                <a:latin typeface="+mj-lt"/>
              </a:rPr>
              <a:t> </a:t>
            </a:r>
          </a:p>
          <a:p>
            <a:pPr marL="0" indent="0">
              <a:buNone/>
            </a:pPr>
            <a:r>
              <a:rPr lang="en-US" sz="2800" dirty="0">
                <a:latin typeface="+mj-lt"/>
              </a:rPr>
              <a:t>	</a:t>
            </a:r>
            <a:r>
              <a:rPr lang="en-US" sz="2800" i="1" dirty="0">
                <a:latin typeface="+mj-lt"/>
              </a:rPr>
              <a:t>(you can gently assist with BVM oxygenation while 	waiting for drug to work)</a:t>
            </a:r>
          </a:p>
          <a:p>
            <a:endParaRPr lang="en-US" dirty="0">
              <a:latin typeface="+mj-lt"/>
            </a:endParaRPr>
          </a:p>
          <a:p>
            <a:r>
              <a:rPr lang="en-US" dirty="0">
                <a:latin typeface="+mj-lt"/>
              </a:rPr>
              <a:t>Slow, deliberate laryngoscopy……slow down! </a:t>
            </a:r>
          </a:p>
          <a:p>
            <a:endParaRPr lang="en-US" dirty="0">
              <a:latin typeface="+mj-lt"/>
            </a:endParaRPr>
          </a:p>
          <a:p>
            <a:r>
              <a:rPr lang="en-US" dirty="0">
                <a:latin typeface="+mj-lt"/>
              </a:rPr>
              <a:t>This is NOT a rapid / rushed procedure</a:t>
            </a:r>
          </a:p>
        </p:txBody>
      </p:sp>
    </p:spTree>
    <p:extLst>
      <p:ext uri="{BB962C8B-B14F-4D97-AF65-F5344CB8AC3E}">
        <p14:creationId xmlns:p14="http://schemas.microsoft.com/office/powerpoint/2010/main" val="41375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4690-7E9D-3EA4-15EA-E06947EB9C5E}"/>
              </a:ext>
            </a:extLst>
          </p:cNvPr>
          <p:cNvSpPr>
            <a:spLocks noGrp="1"/>
          </p:cNvSpPr>
          <p:nvPr>
            <p:ph type="title"/>
          </p:nvPr>
        </p:nvSpPr>
        <p:spPr>
          <a:xfrm>
            <a:off x="457200" y="0"/>
            <a:ext cx="8229600" cy="1143000"/>
          </a:xfrm>
        </p:spPr>
        <p:txBody>
          <a:bodyPr>
            <a:normAutofit/>
          </a:bodyPr>
          <a:lstStyle/>
          <a:p>
            <a:r>
              <a:rPr lang="en-US" sz="4000" b="1" dirty="0"/>
              <a:t>RSI / DSI Myths</a:t>
            </a:r>
          </a:p>
        </p:txBody>
      </p:sp>
      <p:sp>
        <p:nvSpPr>
          <p:cNvPr id="3" name="Content Placeholder 2">
            <a:extLst>
              <a:ext uri="{FF2B5EF4-FFF2-40B4-BE49-F238E27FC236}">
                <a16:creationId xmlns:a16="http://schemas.microsoft.com/office/drawing/2014/main" id="{FDD6FC26-E344-B661-E819-9A517FC90575}"/>
              </a:ext>
            </a:extLst>
          </p:cNvPr>
          <p:cNvSpPr>
            <a:spLocks noGrp="1"/>
          </p:cNvSpPr>
          <p:nvPr>
            <p:ph idx="1"/>
          </p:nvPr>
        </p:nvSpPr>
        <p:spPr>
          <a:xfrm>
            <a:off x="336620" y="1347300"/>
            <a:ext cx="8636558" cy="5123839"/>
          </a:xfrm>
        </p:spPr>
        <p:txBody>
          <a:bodyPr>
            <a:normAutofit fontScale="92500" lnSpcReduction="10000"/>
          </a:bodyPr>
          <a:lstStyle/>
          <a:p>
            <a:r>
              <a:rPr lang="en-US" sz="2400" b="1" i="1" dirty="0">
                <a:latin typeface="+mj-lt"/>
              </a:rPr>
              <a:t>Must have O2 Sats above (91,92, 94, 95%) before intubating…  </a:t>
            </a:r>
          </a:p>
          <a:p>
            <a:pPr marL="457200" lvl="1" indent="0">
              <a:buNone/>
            </a:pPr>
            <a:r>
              <a:rPr lang="en-US" sz="2000" b="1" i="1" dirty="0">
                <a:solidFill>
                  <a:srgbClr val="FFC000"/>
                </a:solidFill>
                <a:latin typeface="+mj-lt"/>
              </a:rPr>
              <a:t>** V/Q mismatch can prevent this for hours to days!! **</a:t>
            </a:r>
          </a:p>
          <a:p>
            <a:endParaRPr lang="en-US" sz="2400" b="1" i="1" dirty="0">
              <a:latin typeface="+mj-lt"/>
            </a:endParaRPr>
          </a:p>
          <a:p>
            <a:r>
              <a:rPr lang="en-US" sz="2400" b="1" i="1" dirty="0">
                <a:latin typeface="+mj-lt"/>
              </a:rPr>
              <a:t>Must wait 3 minutes for pre-oxygenation before intubating….</a:t>
            </a:r>
          </a:p>
          <a:p>
            <a:endParaRPr lang="en-US" sz="2400" b="1" i="1" dirty="0">
              <a:latin typeface="+mj-lt"/>
            </a:endParaRPr>
          </a:p>
          <a:p>
            <a:r>
              <a:rPr lang="en-US" sz="2400" b="1" i="1" dirty="0">
                <a:latin typeface="+mj-lt"/>
              </a:rPr>
              <a:t>Must wait for 3 minutes after ketamine/etomidate before pushing roc…</a:t>
            </a:r>
          </a:p>
          <a:p>
            <a:endParaRPr lang="en-US" sz="2400" b="1" i="1" dirty="0">
              <a:latin typeface="+mj-lt"/>
            </a:endParaRPr>
          </a:p>
          <a:p>
            <a:r>
              <a:rPr lang="en-US" sz="2400" b="1" i="1" dirty="0">
                <a:latin typeface="+mj-lt"/>
              </a:rPr>
              <a:t>The entire drug facilitated intubation procedure is rapid sequence…</a:t>
            </a:r>
          </a:p>
          <a:p>
            <a:endParaRPr lang="en-US" sz="2400" b="1" i="1" dirty="0">
              <a:latin typeface="+mj-lt"/>
            </a:endParaRPr>
          </a:p>
          <a:p>
            <a:r>
              <a:rPr lang="en-US" sz="2400" b="1" i="1" dirty="0">
                <a:latin typeface="+mj-lt"/>
              </a:rPr>
              <a:t>Sedative only intubation works just as well (you can avoid paralytics by using high dose sedatives!)</a:t>
            </a:r>
          </a:p>
          <a:p>
            <a:endParaRPr lang="en-US" sz="2400" b="1" i="1" dirty="0">
              <a:latin typeface="+mj-lt"/>
            </a:endParaRPr>
          </a:p>
          <a:p>
            <a:endParaRPr lang="en-US" sz="2400" b="1" i="1" dirty="0">
              <a:latin typeface="+mj-lt"/>
            </a:endParaRPr>
          </a:p>
          <a:p>
            <a:endParaRPr lang="en-US" dirty="0"/>
          </a:p>
        </p:txBody>
      </p:sp>
    </p:spTree>
    <p:extLst>
      <p:ext uri="{BB962C8B-B14F-4D97-AF65-F5344CB8AC3E}">
        <p14:creationId xmlns:p14="http://schemas.microsoft.com/office/powerpoint/2010/main" val="13195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dissolv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dissolve">
                                      <p:cBhvr>
                                        <p:cTn id="38" dur="500"/>
                                        <p:tgtEl>
                                          <p:spTgt spid="3">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dissolve">
                                      <p:cBhvr>
                                        <p:cTn id="41" dur="500"/>
                                        <p:tgtEl>
                                          <p:spTgt spid="3">
                                            <p:txEl>
                                              <p:pRg st="3" end="3"/>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dissolve">
                                      <p:cBhvr>
                                        <p:cTn id="44" dur="500"/>
                                        <p:tgtEl>
                                          <p:spTgt spid="3">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dissolv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1DB0-A3C3-971E-B43B-E0E94DC2A37D}"/>
              </a:ext>
            </a:extLst>
          </p:cNvPr>
          <p:cNvSpPr>
            <a:spLocks noGrp="1"/>
          </p:cNvSpPr>
          <p:nvPr>
            <p:ph type="title"/>
          </p:nvPr>
        </p:nvSpPr>
        <p:spPr/>
        <p:txBody>
          <a:bodyPr/>
          <a:lstStyle/>
          <a:p>
            <a:r>
              <a:rPr lang="en-US" dirty="0"/>
              <a:t>RSI / DSI Pearls of Wisdom</a:t>
            </a:r>
          </a:p>
        </p:txBody>
      </p:sp>
      <p:sp>
        <p:nvSpPr>
          <p:cNvPr id="3" name="Content Placeholder 2">
            <a:extLst>
              <a:ext uri="{FF2B5EF4-FFF2-40B4-BE49-F238E27FC236}">
                <a16:creationId xmlns:a16="http://schemas.microsoft.com/office/drawing/2014/main" id="{6DB1A4A4-CFFD-FE0E-B5B9-116E0C6F1749}"/>
              </a:ext>
            </a:extLst>
          </p:cNvPr>
          <p:cNvSpPr>
            <a:spLocks noGrp="1"/>
          </p:cNvSpPr>
          <p:nvPr>
            <p:ph idx="1"/>
          </p:nvPr>
        </p:nvSpPr>
        <p:spPr>
          <a:xfrm>
            <a:off x="148590" y="1623060"/>
            <a:ext cx="8892540" cy="4525963"/>
          </a:xfrm>
        </p:spPr>
        <p:txBody>
          <a:bodyPr/>
          <a:lstStyle/>
          <a:p>
            <a:r>
              <a:rPr lang="en-US" sz="2800" dirty="0">
                <a:latin typeface="+mj-lt"/>
              </a:rPr>
              <a:t>Optimize Patient!  (fluids/blood, push dose pressors)</a:t>
            </a:r>
          </a:p>
          <a:p>
            <a:r>
              <a:rPr lang="en-US" sz="2800" dirty="0">
                <a:latin typeface="+mj-lt"/>
              </a:rPr>
              <a:t>Double check all assigned roles (pit-crew approach like cardiac arrest)</a:t>
            </a:r>
          </a:p>
          <a:p>
            <a:r>
              <a:rPr lang="en-US" sz="2800" dirty="0">
                <a:latin typeface="+mj-lt"/>
              </a:rPr>
              <a:t>Double check all equipment out, ready, and functional</a:t>
            </a:r>
          </a:p>
          <a:p>
            <a:r>
              <a:rPr lang="en-US" sz="2800" dirty="0">
                <a:solidFill>
                  <a:srgbClr val="FFC000"/>
                </a:solidFill>
                <a:latin typeface="+mj-lt"/>
              </a:rPr>
              <a:t>**Discuss drug selection and doses with each other and agree on plan** </a:t>
            </a:r>
          </a:p>
          <a:p>
            <a:r>
              <a:rPr lang="en-US" sz="2800" dirty="0">
                <a:latin typeface="+mj-lt"/>
              </a:rPr>
              <a:t>Continuous monitoring throughout procedure</a:t>
            </a:r>
          </a:p>
          <a:p>
            <a:r>
              <a:rPr lang="en-US" sz="2800" dirty="0">
                <a:latin typeface="+mj-lt"/>
              </a:rPr>
              <a:t>Immediate BP after intubation</a:t>
            </a:r>
          </a:p>
          <a:p>
            <a:endParaRPr lang="en-US" sz="2800" dirty="0">
              <a:latin typeface="+mj-lt"/>
            </a:endParaRPr>
          </a:p>
          <a:p>
            <a:endParaRPr lang="en-US" dirty="0">
              <a:latin typeface="+mj-lt"/>
            </a:endParaRPr>
          </a:p>
        </p:txBody>
      </p:sp>
    </p:spTree>
    <p:extLst>
      <p:ext uri="{BB962C8B-B14F-4D97-AF65-F5344CB8AC3E}">
        <p14:creationId xmlns:p14="http://schemas.microsoft.com/office/powerpoint/2010/main" val="413666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B081-4ACE-1687-A549-42FBD4040DF6}"/>
              </a:ext>
            </a:extLst>
          </p:cNvPr>
          <p:cNvSpPr>
            <a:spLocks noGrp="1"/>
          </p:cNvSpPr>
          <p:nvPr>
            <p:ph type="title"/>
          </p:nvPr>
        </p:nvSpPr>
        <p:spPr/>
        <p:txBody>
          <a:bodyPr/>
          <a:lstStyle/>
          <a:p>
            <a:r>
              <a:rPr lang="en-US" dirty="0"/>
              <a:t>Case Reviews</a:t>
            </a:r>
          </a:p>
        </p:txBody>
      </p:sp>
      <p:sp>
        <p:nvSpPr>
          <p:cNvPr id="3" name="Content Placeholder 2">
            <a:extLst>
              <a:ext uri="{FF2B5EF4-FFF2-40B4-BE49-F238E27FC236}">
                <a16:creationId xmlns:a16="http://schemas.microsoft.com/office/drawing/2014/main" id="{3364D7CD-7883-8F33-A3DB-0B759856A585}"/>
              </a:ext>
            </a:extLst>
          </p:cNvPr>
          <p:cNvSpPr>
            <a:spLocks noGrp="1"/>
          </p:cNvSpPr>
          <p:nvPr>
            <p:ph idx="1"/>
          </p:nvPr>
        </p:nvSpPr>
        <p:spPr>
          <a:xfrm>
            <a:off x="457200" y="1861457"/>
            <a:ext cx="8425543" cy="4525963"/>
          </a:xfrm>
        </p:spPr>
        <p:txBody>
          <a:bodyPr/>
          <a:lstStyle/>
          <a:p>
            <a:r>
              <a:rPr lang="en-US" dirty="0">
                <a:latin typeface="+mj-lt"/>
              </a:rPr>
              <a:t>Shock Dose Ketamine / Rocuronium Intubation</a:t>
            </a:r>
          </a:p>
          <a:p>
            <a:endParaRPr lang="en-US" dirty="0">
              <a:latin typeface="+mj-lt"/>
            </a:endParaRPr>
          </a:p>
          <a:p>
            <a:r>
              <a:rPr lang="en-US" dirty="0">
                <a:latin typeface="+mj-lt"/>
              </a:rPr>
              <a:t>Rocuronium only Intubation</a:t>
            </a:r>
          </a:p>
        </p:txBody>
      </p:sp>
    </p:spTree>
    <p:extLst>
      <p:ext uri="{BB962C8B-B14F-4D97-AF65-F5344CB8AC3E}">
        <p14:creationId xmlns:p14="http://schemas.microsoft.com/office/powerpoint/2010/main" val="378639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8ACE-5BA0-2322-AA52-8C81D6AB3ECD}"/>
              </a:ext>
            </a:extLst>
          </p:cNvPr>
          <p:cNvSpPr>
            <a:spLocks noGrp="1"/>
          </p:cNvSpPr>
          <p:nvPr>
            <p:ph type="title"/>
          </p:nvPr>
        </p:nvSpPr>
        <p:spPr/>
        <p:txBody>
          <a:bodyPr>
            <a:normAutofit/>
          </a:bodyPr>
          <a:lstStyle/>
          <a:p>
            <a:r>
              <a:rPr lang="en-US" sz="4000" dirty="0"/>
              <a:t>Shock Dose Ketamine </a:t>
            </a:r>
          </a:p>
        </p:txBody>
      </p:sp>
      <p:sp>
        <p:nvSpPr>
          <p:cNvPr id="3" name="Content Placeholder 2">
            <a:extLst>
              <a:ext uri="{FF2B5EF4-FFF2-40B4-BE49-F238E27FC236}">
                <a16:creationId xmlns:a16="http://schemas.microsoft.com/office/drawing/2014/main" id="{D4FE13EA-A00A-2F2F-8AC7-D9AEA585F10B}"/>
              </a:ext>
            </a:extLst>
          </p:cNvPr>
          <p:cNvSpPr>
            <a:spLocks noGrp="1"/>
          </p:cNvSpPr>
          <p:nvPr>
            <p:ph idx="1"/>
          </p:nvPr>
        </p:nvSpPr>
        <p:spPr/>
        <p:txBody>
          <a:bodyPr>
            <a:normAutofit fontScale="85000" lnSpcReduction="20000"/>
          </a:bodyPr>
          <a:lstStyle/>
          <a:p>
            <a:r>
              <a:rPr lang="en-US" sz="2800" dirty="0">
                <a:latin typeface="+mj-lt"/>
              </a:rPr>
              <a:t>76 y/o male respiratory distress sitting in bed assisted care living facility</a:t>
            </a:r>
          </a:p>
          <a:p>
            <a:endParaRPr lang="en-US" sz="2800" dirty="0">
              <a:latin typeface="+mj-lt"/>
            </a:endParaRPr>
          </a:p>
          <a:p>
            <a:r>
              <a:rPr lang="en-US" sz="2800" dirty="0">
                <a:latin typeface="+mj-lt"/>
              </a:rPr>
              <a:t>History of recent cough</a:t>
            </a:r>
          </a:p>
          <a:p>
            <a:endParaRPr lang="en-US" sz="2800" dirty="0">
              <a:latin typeface="+mj-lt"/>
            </a:endParaRPr>
          </a:p>
          <a:p>
            <a:r>
              <a:rPr lang="en-US" sz="2800" dirty="0">
                <a:latin typeface="+mj-lt"/>
              </a:rPr>
              <a:t>Lethargic</a:t>
            </a:r>
          </a:p>
          <a:p>
            <a:endParaRPr lang="en-US" sz="2800" dirty="0">
              <a:latin typeface="+mj-lt"/>
            </a:endParaRPr>
          </a:p>
          <a:p>
            <a:r>
              <a:rPr lang="en-US" sz="2800" dirty="0">
                <a:latin typeface="+mj-lt"/>
              </a:rPr>
              <a:t>Unable to speak in sentences</a:t>
            </a:r>
          </a:p>
          <a:p>
            <a:endParaRPr lang="en-US" sz="2800" dirty="0">
              <a:latin typeface="+mj-lt"/>
            </a:endParaRPr>
          </a:p>
          <a:p>
            <a:r>
              <a:rPr lang="en-US" sz="2800" dirty="0">
                <a:latin typeface="+mj-lt"/>
              </a:rPr>
              <a:t>Rhonchi breath sounds</a:t>
            </a:r>
          </a:p>
          <a:p>
            <a:pPr marL="0" indent="0">
              <a:buNone/>
            </a:pPr>
            <a:endParaRPr lang="en-US" sz="2800" dirty="0">
              <a:latin typeface="+mj-lt"/>
            </a:endParaRPr>
          </a:p>
          <a:p>
            <a:r>
              <a:rPr lang="en-US" sz="2800" dirty="0">
                <a:latin typeface="+mj-lt"/>
              </a:rPr>
              <a:t>Foley catheter in place with dark urine noted  </a:t>
            </a:r>
          </a:p>
        </p:txBody>
      </p:sp>
    </p:spTree>
    <p:extLst>
      <p:ext uri="{BB962C8B-B14F-4D97-AF65-F5344CB8AC3E}">
        <p14:creationId xmlns:p14="http://schemas.microsoft.com/office/powerpoint/2010/main" val="356421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2A3BD0D-3199-9D2B-320F-EC7806DF520B}"/>
              </a:ext>
            </a:extLst>
          </p:cNvPr>
          <p:cNvGraphicFramePr>
            <a:graphicFrameLocks noGrp="1"/>
          </p:cNvGraphicFramePr>
          <p:nvPr>
            <p:extLst>
              <p:ext uri="{D42A27DB-BD31-4B8C-83A1-F6EECF244321}">
                <p14:modId xmlns:p14="http://schemas.microsoft.com/office/powerpoint/2010/main" val="329012565"/>
              </p:ext>
            </p:extLst>
          </p:nvPr>
        </p:nvGraphicFramePr>
        <p:xfrm>
          <a:off x="124731" y="994410"/>
          <a:ext cx="4447272" cy="4532183"/>
        </p:xfrm>
        <a:graphic>
          <a:graphicData uri="http://schemas.openxmlformats.org/drawingml/2006/table">
            <a:tbl>
              <a:tblPr firstRow="1" bandRow="1">
                <a:tableStyleId>{5C22544A-7EE6-4342-B048-85BDC9FD1C3A}</a:tableStyleId>
              </a:tblPr>
              <a:tblGrid>
                <a:gridCol w="555909">
                  <a:extLst>
                    <a:ext uri="{9D8B030D-6E8A-4147-A177-3AD203B41FA5}">
                      <a16:colId xmlns:a16="http://schemas.microsoft.com/office/drawing/2014/main" val="4051624298"/>
                    </a:ext>
                  </a:extLst>
                </a:gridCol>
                <a:gridCol w="555909">
                  <a:extLst>
                    <a:ext uri="{9D8B030D-6E8A-4147-A177-3AD203B41FA5}">
                      <a16:colId xmlns:a16="http://schemas.microsoft.com/office/drawing/2014/main" val="960363922"/>
                    </a:ext>
                  </a:extLst>
                </a:gridCol>
                <a:gridCol w="555909">
                  <a:extLst>
                    <a:ext uri="{9D8B030D-6E8A-4147-A177-3AD203B41FA5}">
                      <a16:colId xmlns:a16="http://schemas.microsoft.com/office/drawing/2014/main" val="2273036853"/>
                    </a:ext>
                  </a:extLst>
                </a:gridCol>
                <a:gridCol w="555909">
                  <a:extLst>
                    <a:ext uri="{9D8B030D-6E8A-4147-A177-3AD203B41FA5}">
                      <a16:colId xmlns:a16="http://schemas.microsoft.com/office/drawing/2014/main" val="3702784366"/>
                    </a:ext>
                  </a:extLst>
                </a:gridCol>
                <a:gridCol w="555909">
                  <a:extLst>
                    <a:ext uri="{9D8B030D-6E8A-4147-A177-3AD203B41FA5}">
                      <a16:colId xmlns:a16="http://schemas.microsoft.com/office/drawing/2014/main" val="3109173761"/>
                    </a:ext>
                  </a:extLst>
                </a:gridCol>
                <a:gridCol w="555909">
                  <a:extLst>
                    <a:ext uri="{9D8B030D-6E8A-4147-A177-3AD203B41FA5}">
                      <a16:colId xmlns:a16="http://schemas.microsoft.com/office/drawing/2014/main" val="1536540921"/>
                    </a:ext>
                  </a:extLst>
                </a:gridCol>
                <a:gridCol w="555909">
                  <a:extLst>
                    <a:ext uri="{9D8B030D-6E8A-4147-A177-3AD203B41FA5}">
                      <a16:colId xmlns:a16="http://schemas.microsoft.com/office/drawing/2014/main" val="130419886"/>
                    </a:ext>
                  </a:extLst>
                </a:gridCol>
                <a:gridCol w="555909">
                  <a:extLst>
                    <a:ext uri="{9D8B030D-6E8A-4147-A177-3AD203B41FA5}">
                      <a16:colId xmlns:a16="http://schemas.microsoft.com/office/drawing/2014/main" val="889145386"/>
                    </a:ext>
                  </a:extLst>
                </a:gridCol>
              </a:tblGrid>
              <a:tr h="466145">
                <a:tc>
                  <a:txBody>
                    <a:bodyPr/>
                    <a:lstStyle/>
                    <a:p>
                      <a:r>
                        <a:rPr lang="en-US" sz="1200" dirty="0"/>
                        <a:t>Time</a:t>
                      </a:r>
                    </a:p>
                  </a:txBody>
                  <a:tcPr marL="68580" marR="68580" marT="34290" marB="34290"/>
                </a:tc>
                <a:tc>
                  <a:txBody>
                    <a:bodyPr/>
                    <a:lstStyle/>
                    <a:p>
                      <a:r>
                        <a:rPr lang="en-US" sz="1200" dirty="0"/>
                        <a:t>AVPU</a:t>
                      </a:r>
                    </a:p>
                  </a:txBody>
                  <a:tcPr marL="68580" marR="68580" marT="34290" marB="34290"/>
                </a:tc>
                <a:tc>
                  <a:txBody>
                    <a:bodyPr/>
                    <a:lstStyle/>
                    <a:p>
                      <a:r>
                        <a:rPr lang="en-US" sz="1200" dirty="0"/>
                        <a:t>BP </a:t>
                      </a:r>
                    </a:p>
                  </a:txBody>
                  <a:tcPr marL="68580" marR="68580" marT="34290" marB="34290"/>
                </a:tc>
                <a:tc>
                  <a:txBody>
                    <a:bodyPr/>
                    <a:lstStyle/>
                    <a:p>
                      <a:r>
                        <a:rPr lang="en-US" sz="1200" dirty="0"/>
                        <a:t>Pulse</a:t>
                      </a:r>
                    </a:p>
                  </a:txBody>
                  <a:tcPr marL="68580" marR="68580" marT="34290" marB="34290"/>
                </a:tc>
                <a:tc>
                  <a:txBody>
                    <a:bodyPr/>
                    <a:lstStyle/>
                    <a:p>
                      <a:r>
                        <a:rPr lang="en-US" sz="1200" dirty="0"/>
                        <a:t>RR</a:t>
                      </a:r>
                    </a:p>
                  </a:txBody>
                  <a:tcPr marL="68580" marR="68580" marT="34290" marB="34290"/>
                </a:tc>
                <a:tc>
                  <a:txBody>
                    <a:bodyPr/>
                    <a:lstStyle/>
                    <a:p>
                      <a:r>
                        <a:rPr lang="en-US" sz="1200" dirty="0"/>
                        <a:t>SPO2</a:t>
                      </a:r>
                    </a:p>
                  </a:txBody>
                  <a:tcPr marL="68580" marR="68580" marT="34290" marB="34290"/>
                </a:tc>
                <a:tc>
                  <a:txBody>
                    <a:bodyPr/>
                    <a:lstStyle/>
                    <a:p>
                      <a:r>
                        <a:rPr lang="en-US" sz="1200" dirty="0"/>
                        <a:t>ETCO2</a:t>
                      </a:r>
                    </a:p>
                  </a:txBody>
                  <a:tcPr marL="68580" marR="68580" marT="34290" marB="34290"/>
                </a:tc>
                <a:tc>
                  <a:txBody>
                    <a:bodyPr/>
                    <a:lstStyle/>
                    <a:p>
                      <a:r>
                        <a:rPr lang="en-US" sz="1200" dirty="0"/>
                        <a:t>GCS</a:t>
                      </a:r>
                    </a:p>
                  </a:txBody>
                  <a:tcPr marL="68580" marR="68580" marT="34290" marB="34290"/>
                </a:tc>
                <a:extLst>
                  <a:ext uri="{0D108BD9-81ED-4DB2-BD59-A6C34878D82A}">
                    <a16:rowId xmlns:a16="http://schemas.microsoft.com/office/drawing/2014/main" val="3534232035"/>
                  </a:ext>
                </a:extLst>
              </a:tr>
              <a:tr h="662416">
                <a:tc>
                  <a:txBody>
                    <a:bodyPr/>
                    <a:lstStyle/>
                    <a:p>
                      <a:r>
                        <a:rPr lang="en-US" sz="1200" b="1" dirty="0"/>
                        <a:t>11:04</a:t>
                      </a:r>
                    </a:p>
                  </a:txBody>
                  <a:tcPr marL="68580" marR="68580" marT="34290" marB="34290"/>
                </a:tc>
                <a:tc>
                  <a:txBody>
                    <a:bodyPr/>
                    <a:lstStyle/>
                    <a:p>
                      <a:r>
                        <a:rPr lang="en-US" sz="1200" b="1" dirty="0"/>
                        <a:t>Voice</a:t>
                      </a:r>
                    </a:p>
                  </a:txBody>
                  <a:tcPr marL="68580" marR="68580" marT="34290" marB="34290"/>
                </a:tc>
                <a:tc>
                  <a:txBody>
                    <a:bodyPr/>
                    <a:lstStyle/>
                    <a:p>
                      <a:r>
                        <a:rPr lang="en-US" sz="1200" b="1" dirty="0"/>
                        <a:t>89/59 </a:t>
                      </a:r>
                    </a:p>
                  </a:txBody>
                  <a:tcPr marL="68580" marR="68580" marT="34290" marB="34290"/>
                </a:tc>
                <a:tc>
                  <a:txBody>
                    <a:bodyPr/>
                    <a:lstStyle/>
                    <a:p>
                      <a:r>
                        <a:rPr lang="en-US" sz="1200" b="1" dirty="0"/>
                        <a:t>126</a:t>
                      </a:r>
                    </a:p>
                  </a:txBody>
                  <a:tcPr marL="68580" marR="68580" marT="34290" marB="34290"/>
                </a:tc>
                <a:tc>
                  <a:txBody>
                    <a:bodyPr/>
                    <a:lstStyle/>
                    <a:p>
                      <a:r>
                        <a:rPr lang="en-US" sz="1200" b="1" dirty="0"/>
                        <a:t>32 </a:t>
                      </a:r>
                    </a:p>
                  </a:txBody>
                  <a:tcPr marL="68580" marR="68580" marT="34290" marB="34290"/>
                </a:tc>
                <a:tc>
                  <a:txBody>
                    <a:bodyPr/>
                    <a:lstStyle/>
                    <a:p>
                      <a:r>
                        <a:rPr lang="en-US" sz="1200" b="1" dirty="0"/>
                        <a:t>77% </a:t>
                      </a:r>
                    </a:p>
                  </a:txBody>
                  <a:tcPr marL="68580" marR="68580" marT="34290" marB="34290"/>
                </a:tc>
                <a:tc>
                  <a:txBody>
                    <a:bodyPr/>
                    <a:lstStyle/>
                    <a:p>
                      <a:r>
                        <a:rPr lang="en-US" sz="1200" b="1" dirty="0"/>
                        <a:t>11</a:t>
                      </a:r>
                    </a:p>
                  </a:txBody>
                  <a:tcPr marL="68580" marR="68580" marT="34290" marB="34290"/>
                </a:tc>
                <a:tc>
                  <a:txBody>
                    <a:bodyPr/>
                    <a:lstStyle/>
                    <a:p>
                      <a:r>
                        <a:rPr lang="en-US" sz="1200" b="1" dirty="0"/>
                        <a:t>3+2 +4 = 9</a:t>
                      </a:r>
                    </a:p>
                  </a:txBody>
                  <a:tcPr marL="68580" marR="68580" marT="34290" marB="34290"/>
                </a:tc>
                <a:extLst>
                  <a:ext uri="{0D108BD9-81ED-4DB2-BD59-A6C34878D82A}">
                    <a16:rowId xmlns:a16="http://schemas.microsoft.com/office/drawing/2014/main" val="2136031456"/>
                  </a:ext>
                </a:extLst>
              </a:tr>
              <a:tr h="662416">
                <a:tc>
                  <a:txBody>
                    <a:bodyPr/>
                    <a:lstStyle/>
                    <a:p>
                      <a:r>
                        <a:rPr lang="en-US" sz="1200" b="1" dirty="0"/>
                        <a:t>11:07</a:t>
                      </a:r>
                    </a:p>
                  </a:txBody>
                  <a:tcPr marL="68580" marR="68580" marT="34290" marB="34290"/>
                </a:tc>
                <a:tc>
                  <a:txBody>
                    <a:bodyPr/>
                    <a:lstStyle/>
                    <a:p>
                      <a:r>
                        <a:rPr lang="en-US" sz="1200" b="1" dirty="0"/>
                        <a:t>Voice</a:t>
                      </a:r>
                    </a:p>
                  </a:txBody>
                  <a:tcPr marL="68580" marR="68580" marT="34290" marB="34290"/>
                </a:tc>
                <a:tc>
                  <a:txBody>
                    <a:bodyPr/>
                    <a:lstStyle/>
                    <a:p>
                      <a:r>
                        <a:rPr lang="en-US" sz="1200" b="1" dirty="0"/>
                        <a:t>80/49 A</a:t>
                      </a:r>
                    </a:p>
                  </a:txBody>
                  <a:tcPr marL="68580" marR="68580" marT="34290" marB="34290"/>
                </a:tc>
                <a:tc>
                  <a:txBody>
                    <a:bodyPr/>
                    <a:lstStyle/>
                    <a:p>
                      <a:r>
                        <a:rPr lang="en-US" sz="1200" b="1" dirty="0"/>
                        <a:t>105</a:t>
                      </a:r>
                    </a:p>
                  </a:txBody>
                  <a:tcPr marL="68580" marR="68580" marT="34290" marB="34290"/>
                </a:tc>
                <a:tc>
                  <a:txBody>
                    <a:bodyPr/>
                    <a:lstStyle/>
                    <a:p>
                      <a:r>
                        <a:rPr lang="en-US" sz="1200" b="1" dirty="0"/>
                        <a:t>23</a:t>
                      </a:r>
                    </a:p>
                  </a:txBody>
                  <a:tcPr marL="68580" marR="68580" marT="34290" marB="34290"/>
                </a:tc>
                <a:tc>
                  <a:txBody>
                    <a:bodyPr/>
                    <a:lstStyle/>
                    <a:p>
                      <a:r>
                        <a:rPr lang="en-US" sz="1200" b="1" dirty="0"/>
                        <a:t>91% </a:t>
                      </a:r>
                    </a:p>
                  </a:txBody>
                  <a:tcPr marL="68580" marR="68580" marT="34290" marB="34290"/>
                </a:tc>
                <a:tc>
                  <a:txBody>
                    <a:bodyPr/>
                    <a:lstStyle/>
                    <a:p>
                      <a:r>
                        <a:rPr lang="en-US" sz="1200" b="1" dirty="0"/>
                        <a:t>11</a:t>
                      </a:r>
                    </a:p>
                  </a:txBody>
                  <a:tcPr marL="68580" marR="68580" marT="34290" marB="34290"/>
                </a:tc>
                <a:tc>
                  <a:txBody>
                    <a:bodyPr/>
                    <a:lstStyle/>
                    <a:p>
                      <a:r>
                        <a:rPr lang="en-US" sz="1200" b="1" dirty="0"/>
                        <a:t>9</a:t>
                      </a:r>
                    </a:p>
                  </a:txBody>
                  <a:tcPr marL="68580" marR="68580" marT="34290" marB="34290"/>
                </a:tc>
                <a:extLst>
                  <a:ext uri="{0D108BD9-81ED-4DB2-BD59-A6C34878D82A}">
                    <a16:rowId xmlns:a16="http://schemas.microsoft.com/office/drawing/2014/main" val="2267636846"/>
                  </a:ext>
                </a:extLst>
              </a:tr>
              <a:tr h="858687">
                <a:tc>
                  <a:txBody>
                    <a:bodyPr/>
                    <a:lstStyle/>
                    <a:p>
                      <a:r>
                        <a:rPr lang="en-US" sz="1200" b="1" dirty="0"/>
                        <a:t>11:10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Voice</a:t>
                      </a:r>
                    </a:p>
                    <a:p>
                      <a:endParaRPr lang="en-US" sz="1200" b="1" dirty="0"/>
                    </a:p>
                  </a:txBody>
                  <a:tcPr marL="68580" marR="68580" marT="34290" marB="34290"/>
                </a:tc>
                <a:tc>
                  <a:txBody>
                    <a:bodyPr/>
                    <a:lstStyle/>
                    <a:p>
                      <a:r>
                        <a:rPr lang="en-US" sz="1200" b="1" dirty="0"/>
                        <a:t>94/33 </a:t>
                      </a:r>
                    </a:p>
                  </a:txBody>
                  <a:tcPr marL="68580" marR="68580" marT="34290" marB="34290"/>
                </a:tc>
                <a:tc>
                  <a:txBody>
                    <a:bodyPr/>
                    <a:lstStyle/>
                    <a:p>
                      <a:r>
                        <a:rPr lang="en-US" sz="1200" b="1" dirty="0"/>
                        <a:t>125</a:t>
                      </a:r>
                    </a:p>
                  </a:txBody>
                  <a:tcPr marL="68580" marR="68580" marT="34290" marB="34290"/>
                </a:tc>
                <a:tc>
                  <a:txBody>
                    <a:bodyPr/>
                    <a:lstStyle/>
                    <a:p>
                      <a:r>
                        <a:rPr lang="en-US" sz="1200" b="1" dirty="0"/>
                        <a:t>20</a:t>
                      </a:r>
                    </a:p>
                  </a:txBody>
                  <a:tcPr marL="68580" marR="68580" marT="34290" marB="34290"/>
                </a:tc>
                <a:tc>
                  <a:txBody>
                    <a:bodyPr/>
                    <a:lstStyle/>
                    <a:p>
                      <a:r>
                        <a:rPr lang="en-US" sz="1200" b="1" dirty="0"/>
                        <a:t>95% </a:t>
                      </a:r>
                    </a:p>
                  </a:txBody>
                  <a:tcPr marL="68580" marR="68580" marT="34290" marB="34290"/>
                </a:tc>
                <a:tc>
                  <a:txBody>
                    <a:bodyPr/>
                    <a:lstStyle/>
                    <a:p>
                      <a:r>
                        <a:rPr lang="en-US" sz="1200" b="1" dirty="0"/>
                        <a:t>15</a:t>
                      </a:r>
                    </a:p>
                  </a:txBody>
                  <a:tcPr marL="68580" marR="68580" marT="34290" marB="34290"/>
                </a:tc>
                <a:tc>
                  <a:txBody>
                    <a:bodyPr/>
                    <a:lstStyle/>
                    <a:p>
                      <a:r>
                        <a:rPr lang="en-US" sz="1200" b="1" dirty="0"/>
                        <a:t>9</a:t>
                      </a:r>
                    </a:p>
                  </a:txBody>
                  <a:tcPr marL="68580" marR="68580" marT="34290" marB="34290"/>
                </a:tc>
                <a:extLst>
                  <a:ext uri="{0D108BD9-81ED-4DB2-BD59-A6C34878D82A}">
                    <a16:rowId xmlns:a16="http://schemas.microsoft.com/office/drawing/2014/main" val="362624177"/>
                  </a:ext>
                </a:extLst>
              </a:tr>
              <a:tr h="858687">
                <a:tc>
                  <a:txBody>
                    <a:bodyPr/>
                    <a:lstStyle/>
                    <a:p>
                      <a:r>
                        <a:rPr lang="en-US" sz="1200" b="1" dirty="0"/>
                        <a:t>11:17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Pain</a:t>
                      </a:r>
                    </a:p>
                    <a:p>
                      <a:endParaRPr lang="en-US" sz="1200" b="1" dirty="0"/>
                    </a:p>
                  </a:txBody>
                  <a:tcPr marL="68580" marR="68580" marT="34290" marB="34290"/>
                </a:tc>
                <a:tc>
                  <a:txBody>
                    <a:bodyPr/>
                    <a:lstStyle/>
                    <a:p>
                      <a:r>
                        <a:rPr lang="en-US" sz="1200" b="1" dirty="0"/>
                        <a:t>88/55 </a:t>
                      </a:r>
                    </a:p>
                  </a:txBody>
                  <a:tcPr marL="68580" marR="68580" marT="34290" marB="34290"/>
                </a:tc>
                <a:tc>
                  <a:txBody>
                    <a:bodyPr/>
                    <a:lstStyle/>
                    <a:p>
                      <a:r>
                        <a:rPr lang="en-US" sz="1200" b="1" dirty="0"/>
                        <a:t>132</a:t>
                      </a:r>
                    </a:p>
                  </a:txBody>
                  <a:tcPr marL="68580" marR="68580" marT="34290" marB="34290"/>
                </a:tc>
                <a:tc>
                  <a:txBody>
                    <a:bodyPr/>
                    <a:lstStyle/>
                    <a:p>
                      <a:r>
                        <a:rPr lang="en-US" sz="1200" b="1" dirty="0"/>
                        <a:t>7</a:t>
                      </a:r>
                    </a:p>
                  </a:txBody>
                  <a:tcPr marL="68580" marR="68580" marT="34290" marB="34290"/>
                </a:tc>
                <a:tc>
                  <a:txBody>
                    <a:bodyPr/>
                    <a:lstStyle/>
                    <a:p>
                      <a:r>
                        <a:rPr lang="en-US" sz="1200" b="1" dirty="0"/>
                        <a:t>90%</a:t>
                      </a:r>
                    </a:p>
                  </a:txBody>
                  <a:tcPr marL="68580" marR="68580" marT="34290" marB="34290"/>
                </a:tc>
                <a:tc>
                  <a:txBody>
                    <a:bodyPr/>
                    <a:lstStyle/>
                    <a:p>
                      <a:r>
                        <a:rPr lang="en-US" sz="1200" b="1" dirty="0"/>
                        <a:t>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8</a:t>
                      </a:r>
                    </a:p>
                    <a:p>
                      <a:endParaRPr lang="en-US" sz="1200" b="1" dirty="0"/>
                    </a:p>
                  </a:txBody>
                  <a:tcPr marL="68580" marR="68580" marT="34290" marB="34290"/>
                </a:tc>
                <a:extLst>
                  <a:ext uri="{0D108BD9-81ED-4DB2-BD59-A6C34878D82A}">
                    <a16:rowId xmlns:a16="http://schemas.microsoft.com/office/drawing/2014/main" val="880657694"/>
                  </a:ext>
                </a:extLst>
              </a:tr>
              <a:tr h="1023832">
                <a:tc>
                  <a:txBody>
                    <a:bodyPr/>
                    <a:lstStyle/>
                    <a:p>
                      <a:r>
                        <a:rPr lang="en-US" sz="1200" b="1" dirty="0"/>
                        <a:t>11:18</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65/47</a:t>
                      </a:r>
                    </a:p>
                  </a:txBody>
                  <a:tcPr marL="68580" marR="68580" marT="34290" marB="34290"/>
                </a:tc>
                <a:tc>
                  <a:txBody>
                    <a:bodyPr/>
                    <a:lstStyle/>
                    <a:p>
                      <a:r>
                        <a:rPr lang="en-US" sz="1200" b="1" dirty="0"/>
                        <a:t>61</a:t>
                      </a:r>
                    </a:p>
                  </a:txBody>
                  <a:tcPr marL="68580" marR="68580" marT="34290" marB="34290"/>
                </a:tc>
                <a:tc>
                  <a:txBody>
                    <a:bodyPr/>
                    <a:lstStyle/>
                    <a:p>
                      <a:r>
                        <a:rPr lang="en-US" sz="1200" b="1" dirty="0"/>
                        <a:t>12</a:t>
                      </a:r>
                    </a:p>
                  </a:txBody>
                  <a:tcPr marL="68580" marR="68580" marT="34290" marB="34290"/>
                </a:tc>
                <a:tc>
                  <a:txBody>
                    <a:bodyPr/>
                    <a:lstStyle/>
                    <a:p>
                      <a:r>
                        <a:rPr lang="en-US" sz="1200" b="1" dirty="0"/>
                        <a:t>94 Ox</a:t>
                      </a:r>
                    </a:p>
                  </a:txBody>
                  <a:tcPr marL="68580" marR="68580" marT="34290" marB="34290"/>
                </a:tc>
                <a:tc>
                  <a:txBody>
                    <a:bodyPr/>
                    <a:lstStyle/>
                    <a:p>
                      <a:r>
                        <a:rPr lang="en-US" sz="1200" b="1" dirty="0"/>
                        <a:t>33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+ 1 + 1 = 3</a:t>
                      </a:r>
                    </a:p>
                    <a:p>
                      <a:endParaRPr lang="en-US" sz="1200" b="1" dirty="0"/>
                    </a:p>
                  </a:txBody>
                  <a:tcPr marL="68580" marR="68580" marT="34290" marB="34290"/>
                </a:tc>
                <a:extLst>
                  <a:ext uri="{0D108BD9-81ED-4DB2-BD59-A6C34878D82A}">
                    <a16:rowId xmlns:a16="http://schemas.microsoft.com/office/drawing/2014/main" val="2108310814"/>
                  </a:ext>
                </a:extLst>
              </a:tr>
            </a:tbl>
          </a:graphicData>
        </a:graphic>
      </p:graphicFrame>
      <p:graphicFrame>
        <p:nvGraphicFramePr>
          <p:cNvPr id="6" name="Table 5">
            <a:extLst>
              <a:ext uri="{FF2B5EF4-FFF2-40B4-BE49-F238E27FC236}">
                <a16:creationId xmlns:a16="http://schemas.microsoft.com/office/drawing/2014/main" id="{798AEB34-7579-AEF4-33A9-78E22B487F87}"/>
              </a:ext>
            </a:extLst>
          </p:cNvPr>
          <p:cNvGraphicFramePr>
            <a:graphicFrameLocks noGrp="1"/>
          </p:cNvGraphicFramePr>
          <p:nvPr>
            <p:extLst>
              <p:ext uri="{D42A27DB-BD31-4B8C-83A1-F6EECF244321}">
                <p14:modId xmlns:p14="http://schemas.microsoft.com/office/powerpoint/2010/main" val="577595261"/>
              </p:ext>
            </p:extLst>
          </p:nvPr>
        </p:nvGraphicFramePr>
        <p:xfrm>
          <a:off x="4843305" y="994410"/>
          <a:ext cx="4175963" cy="4763368"/>
        </p:xfrm>
        <a:graphic>
          <a:graphicData uri="http://schemas.openxmlformats.org/drawingml/2006/table">
            <a:tbl>
              <a:tblPr firstRow="1" bandRow="1">
                <a:tableStyleId>{5C22544A-7EE6-4342-B048-85BDC9FD1C3A}</a:tableStyleId>
              </a:tblPr>
              <a:tblGrid>
                <a:gridCol w="1384403">
                  <a:extLst>
                    <a:ext uri="{9D8B030D-6E8A-4147-A177-3AD203B41FA5}">
                      <a16:colId xmlns:a16="http://schemas.microsoft.com/office/drawing/2014/main" val="3150972987"/>
                    </a:ext>
                  </a:extLst>
                </a:gridCol>
                <a:gridCol w="1395780">
                  <a:extLst>
                    <a:ext uri="{9D8B030D-6E8A-4147-A177-3AD203B41FA5}">
                      <a16:colId xmlns:a16="http://schemas.microsoft.com/office/drawing/2014/main" val="1709626440"/>
                    </a:ext>
                  </a:extLst>
                </a:gridCol>
                <a:gridCol w="1395780">
                  <a:extLst>
                    <a:ext uri="{9D8B030D-6E8A-4147-A177-3AD203B41FA5}">
                      <a16:colId xmlns:a16="http://schemas.microsoft.com/office/drawing/2014/main" val="3797432426"/>
                    </a:ext>
                  </a:extLst>
                </a:gridCol>
              </a:tblGrid>
              <a:tr h="224079">
                <a:tc>
                  <a:txBody>
                    <a:bodyPr/>
                    <a:lstStyle/>
                    <a:p>
                      <a:r>
                        <a:rPr lang="en-US" sz="1200" dirty="0"/>
                        <a:t>Time</a:t>
                      </a:r>
                    </a:p>
                  </a:txBody>
                  <a:tcPr marL="68580" marR="68580" marT="34290" marB="34290"/>
                </a:tc>
                <a:tc>
                  <a:txBody>
                    <a:bodyPr/>
                    <a:lstStyle/>
                    <a:p>
                      <a:r>
                        <a:rPr lang="en-US" sz="1200" dirty="0"/>
                        <a:t>Treatment</a:t>
                      </a:r>
                    </a:p>
                  </a:txBody>
                  <a:tcPr marL="68580" marR="68580" marT="34290" marB="34290"/>
                </a:tc>
                <a:tc>
                  <a:txBody>
                    <a:bodyPr/>
                    <a:lstStyle/>
                    <a:p>
                      <a:r>
                        <a:rPr lang="en-US" sz="1200" dirty="0"/>
                        <a:t>Description</a:t>
                      </a:r>
                    </a:p>
                  </a:txBody>
                  <a:tcPr marL="68580" marR="68580" marT="34290" marB="34290"/>
                </a:tc>
                <a:extLst>
                  <a:ext uri="{0D108BD9-81ED-4DB2-BD59-A6C34878D82A}">
                    <a16:rowId xmlns:a16="http://schemas.microsoft.com/office/drawing/2014/main" val="1007416555"/>
                  </a:ext>
                </a:extLst>
              </a:tr>
              <a:tr h="368646">
                <a:tc>
                  <a:txBody>
                    <a:bodyPr/>
                    <a:lstStyle/>
                    <a:p>
                      <a:r>
                        <a:rPr lang="en-US" sz="1200" b="1" dirty="0"/>
                        <a:t>11:04</a:t>
                      </a:r>
                    </a:p>
                  </a:txBody>
                  <a:tcPr marL="68580" marR="68580" marT="34290" marB="34290"/>
                </a:tc>
                <a:tc>
                  <a:txBody>
                    <a:bodyPr/>
                    <a:lstStyle/>
                    <a:p>
                      <a:r>
                        <a:rPr lang="en-US" sz="1200" b="1" dirty="0"/>
                        <a:t>Oxygen </a:t>
                      </a:r>
                    </a:p>
                  </a:txBody>
                  <a:tcPr marL="68580" marR="68580" marT="34290" marB="34290"/>
                </a:tc>
                <a:tc>
                  <a:txBody>
                    <a:bodyPr/>
                    <a:lstStyle/>
                    <a:p>
                      <a:r>
                        <a:rPr lang="en-US" sz="1200" b="1" dirty="0"/>
                        <a:t>15 L  NRB</a:t>
                      </a:r>
                    </a:p>
                  </a:txBody>
                  <a:tcPr marL="68580" marR="68580" marT="34290" marB="34290"/>
                </a:tc>
                <a:extLst>
                  <a:ext uri="{0D108BD9-81ED-4DB2-BD59-A6C34878D82A}">
                    <a16:rowId xmlns:a16="http://schemas.microsoft.com/office/drawing/2014/main" val="2972015036"/>
                  </a:ext>
                </a:extLst>
              </a:tr>
              <a:tr h="224079">
                <a:tc>
                  <a:txBody>
                    <a:bodyPr/>
                    <a:lstStyle/>
                    <a:p>
                      <a:r>
                        <a:rPr lang="en-US" sz="1200" b="1" dirty="0"/>
                        <a:t>11:05</a:t>
                      </a:r>
                    </a:p>
                  </a:txBody>
                  <a:tcPr marL="68580" marR="68580" marT="34290" marB="34290"/>
                </a:tc>
                <a:tc>
                  <a:txBody>
                    <a:bodyPr/>
                    <a:lstStyle/>
                    <a:p>
                      <a:r>
                        <a:rPr lang="en-US" sz="1200" b="1" dirty="0"/>
                        <a:t>12 lead</a:t>
                      </a:r>
                    </a:p>
                  </a:txBody>
                  <a:tcPr marL="68580" marR="68580" marT="34290" marB="34290"/>
                </a:tc>
                <a:tc>
                  <a:txBody>
                    <a:bodyPr/>
                    <a:lstStyle/>
                    <a:p>
                      <a:endParaRPr lang="en-US" sz="1200" b="1" dirty="0"/>
                    </a:p>
                  </a:txBody>
                  <a:tcPr marL="68580" marR="68580" marT="34290" marB="34290"/>
                </a:tc>
                <a:extLst>
                  <a:ext uri="{0D108BD9-81ED-4DB2-BD59-A6C34878D82A}">
                    <a16:rowId xmlns:a16="http://schemas.microsoft.com/office/drawing/2014/main" val="332886045"/>
                  </a:ext>
                </a:extLst>
              </a:tr>
              <a:tr h="224079">
                <a:tc>
                  <a:txBody>
                    <a:bodyPr/>
                    <a:lstStyle/>
                    <a:p>
                      <a:endParaRPr lang="en-US" sz="1200" b="1" dirty="0"/>
                    </a:p>
                  </a:txBody>
                  <a:tcPr marL="68580" marR="68580" marT="34290" marB="34290"/>
                </a:tc>
                <a:tc>
                  <a:txBody>
                    <a:bodyPr/>
                    <a:lstStyle/>
                    <a:p>
                      <a:endParaRPr lang="en-US" sz="1200" b="1" dirty="0"/>
                    </a:p>
                  </a:txBody>
                  <a:tcPr marL="68580" marR="68580" marT="34290" marB="34290"/>
                </a:tc>
                <a:tc>
                  <a:txBody>
                    <a:bodyPr/>
                    <a:lstStyle/>
                    <a:p>
                      <a:endParaRPr lang="en-US" sz="1200" b="1" dirty="0"/>
                    </a:p>
                  </a:txBody>
                  <a:tcPr marL="68580" marR="68580" marT="34290" marB="34290"/>
                </a:tc>
                <a:extLst>
                  <a:ext uri="{0D108BD9-81ED-4DB2-BD59-A6C34878D82A}">
                    <a16:rowId xmlns:a16="http://schemas.microsoft.com/office/drawing/2014/main" val="3274904396"/>
                  </a:ext>
                </a:extLst>
              </a:tr>
              <a:tr h="368646">
                <a:tc>
                  <a:txBody>
                    <a:bodyPr/>
                    <a:lstStyle/>
                    <a:p>
                      <a:r>
                        <a:rPr lang="en-US" sz="1200" b="1" dirty="0"/>
                        <a:t>11:05</a:t>
                      </a:r>
                    </a:p>
                  </a:txBody>
                  <a:tcPr marL="68580" marR="68580" marT="34290" marB="34290"/>
                </a:tc>
                <a:tc>
                  <a:txBody>
                    <a:bodyPr/>
                    <a:lstStyle/>
                    <a:p>
                      <a:r>
                        <a:rPr lang="en-US" sz="1200" b="1" dirty="0"/>
                        <a:t>IV</a:t>
                      </a:r>
                    </a:p>
                  </a:txBody>
                  <a:tcPr marL="68580" marR="68580" marT="34290" marB="34290"/>
                </a:tc>
                <a:tc>
                  <a:txBody>
                    <a:bodyPr/>
                    <a:lstStyle/>
                    <a:p>
                      <a:r>
                        <a:rPr lang="en-US" sz="1200" b="1" dirty="0"/>
                        <a:t>20 g Hand</a:t>
                      </a:r>
                    </a:p>
                  </a:txBody>
                  <a:tcPr marL="68580" marR="68580" marT="34290" marB="34290"/>
                </a:tc>
                <a:extLst>
                  <a:ext uri="{0D108BD9-81ED-4DB2-BD59-A6C34878D82A}">
                    <a16:rowId xmlns:a16="http://schemas.microsoft.com/office/drawing/2014/main" val="3129076273"/>
                  </a:ext>
                </a:extLst>
              </a:tr>
              <a:tr h="224079">
                <a:tc>
                  <a:txBody>
                    <a:bodyPr/>
                    <a:lstStyle/>
                    <a:p>
                      <a:r>
                        <a:rPr lang="en-US" sz="1200" b="1" dirty="0"/>
                        <a:t>11:07</a:t>
                      </a:r>
                    </a:p>
                  </a:txBody>
                  <a:tcPr marL="68580" marR="68580" marT="34290" marB="34290"/>
                </a:tc>
                <a:tc>
                  <a:txBody>
                    <a:bodyPr/>
                    <a:lstStyle/>
                    <a:p>
                      <a:r>
                        <a:rPr lang="en-US" sz="1200" b="1" dirty="0"/>
                        <a:t>IVF bolus</a:t>
                      </a:r>
                    </a:p>
                  </a:txBody>
                  <a:tcPr marL="68580" marR="68580" marT="34290" marB="34290"/>
                </a:tc>
                <a:tc>
                  <a:txBody>
                    <a:bodyPr/>
                    <a:lstStyle/>
                    <a:p>
                      <a:r>
                        <a:rPr lang="en-US" sz="1200" b="1" dirty="0"/>
                        <a:t>500 cc</a:t>
                      </a:r>
                    </a:p>
                  </a:txBody>
                  <a:tcPr marL="68580" marR="68580" marT="34290" marB="34290"/>
                </a:tc>
                <a:extLst>
                  <a:ext uri="{0D108BD9-81ED-4DB2-BD59-A6C34878D82A}">
                    <a16:rowId xmlns:a16="http://schemas.microsoft.com/office/drawing/2014/main" val="1048063495"/>
                  </a:ext>
                </a:extLst>
              </a:tr>
              <a:tr h="520442">
                <a:tc>
                  <a:txBody>
                    <a:bodyPr/>
                    <a:lstStyle/>
                    <a:p>
                      <a:r>
                        <a:rPr lang="en-US" sz="1200" b="1" dirty="0"/>
                        <a:t>11:08</a:t>
                      </a:r>
                    </a:p>
                  </a:txBody>
                  <a:tcPr marL="68580" marR="68580" marT="34290" marB="34290"/>
                </a:tc>
                <a:tc>
                  <a:txBody>
                    <a:bodyPr/>
                    <a:lstStyle/>
                    <a:p>
                      <a:r>
                        <a:rPr lang="en-US" sz="1200" b="1" dirty="0" err="1"/>
                        <a:t>Norepi</a:t>
                      </a:r>
                      <a:r>
                        <a:rPr lang="en-US" sz="1200" b="1" dirty="0"/>
                        <a:t> Push</a:t>
                      </a:r>
                    </a:p>
                  </a:txBody>
                  <a:tcPr marL="68580" marR="68580" marT="34290" marB="34290"/>
                </a:tc>
                <a:tc>
                  <a:txBody>
                    <a:bodyPr/>
                    <a:lstStyle/>
                    <a:p>
                      <a:r>
                        <a:rPr lang="en-US" sz="1200" b="1" dirty="0"/>
                        <a:t>10 mcg</a:t>
                      </a:r>
                    </a:p>
                  </a:txBody>
                  <a:tcPr marL="68580" marR="68580" marT="34290" marB="34290"/>
                </a:tc>
                <a:extLst>
                  <a:ext uri="{0D108BD9-81ED-4DB2-BD59-A6C34878D82A}">
                    <a16:rowId xmlns:a16="http://schemas.microsoft.com/office/drawing/2014/main" val="348759637"/>
                  </a:ext>
                </a:extLst>
              </a:tr>
              <a:tr h="224079">
                <a:tc>
                  <a:txBody>
                    <a:bodyPr/>
                    <a:lstStyle/>
                    <a:p>
                      <a:r>
                        <a:rPr lang="en-US" sz="1200" b="1" dirty="0"/>
                        <a:t>11:13</a:t>
                      </a:r>
                    </a:p>
                  </a:txBody>
                  <a:tcPr marL="68580" marR="68580" marT="34290" marB="34290"/>
                </a:tc>
                <a:tc>
                  <a:txBody>
                    <a:bodyPr/>
                    <a:lstStyle/>
                    <a:p>
                      <a:r>
                        <a:rPr lang="en-US" sz="1200" b="1" dirty="0" err="1"/>
                        <a:t>Norepi</a:t>
                      </a:r>
                      <a:r>
                        <a:rPr lang="en-US" sz="1200" b="1" dirty="0"/>
                        <a:t> Push</a:t>
                      </a:r>
                    </a:p>
                  </a:txBody>
                  <a:tcPr marL="68580" marR="68580" marT="34290" marB="34290"/>
                </a:tc>
                <a:tc>
                  <a:txBody>
                    <a:bodyPr/>
                    <a:lstStyle/>
                    <a:p>
                      <a:r>
                        <a:rPr lang="en-US" sz="1200" b="1" dirty="0"/>
                        <a:t>20 mcg</a:t>
                      </a:r>
                    </a:p>
                  </a:txBody>
                  <a:tcPr marL="68580" marR="68580" marT="34290" marB="34290"/>
                </a:tc>
                <a:extLst>
                  <a:ext uri="{0D108BD9-81ED-4DB2-BD59-A6C34878D82A}">
                    <a16:rowId xmlns:a16="http://schemas.microsoft.com/office/drawing/2014/main" val="3702115676"/>
                  </a:ext>
                </a:extLst>
              </a:tr>
              <a:tr h="368646">
                <a:tc>
                  <a:txBody>
                    <a:bodyPr/>
                    <a:lstStyle/>
                    <a:p>
                      <a:r>
                        <a:rPr lang="en-US" sz="1200" b="1" dirty="0"/>
                        <a:t>11:17 </a:t>
                      </a:r>
                    </a:p>
                  </a:txBody>
                  <a:tcPr marL="68580" marR="68580" marT="34290" marB="34290"/>
                </a:tc>
                <a:tc>
                  <a:txBody>
                    <a:bodyPr/>
                    <a:lstStyle/>
                    <a:p>
                      <a:r>
                        <a:rPr lang="en-US" sz="1200" b="1" dirty="0"/>
                        <a:t>Pre-O2 </a:t>
                      </a:r>
                    </a:p>
                  </a:txBody>
                  <a:tcPr marL="68580" marR="68580" marT="34290" marB="34290"/>
                </a:tc>
                <a:tc>
                  <a:txBody>
                    <a:bodyPr/>
                    <a:lstStyle/>
                    <a:p>
                      <a:r>
                        <a:rPr lang="en-US" sz="1200" b="1" dirty="0"/>
                        <a:t>BVM </a:t>
                      </a:r>
                    </a:p>
                  </a:txBody>
                  <a:tcPr marL="68580" marR="68580" marT="34290" marB="34290"/>
                </a:tc>
                <a:extLst>
                  <a:ext uri="{0D108BD9-81ED-4DB2-BD59-A6C34878D82A}">
                    <a16:rowId xmlns:a16="http://schemas.microsoft.com/office/drawing/2014/main" val="2984957027"/>
                  </a:ext>
                </a:extLst>
              </a:tr>
              <a:tr h="224079">
                <a:tc>
                  <a:txBody>
                    <a:bodyPr/>
                    <a:lstStyle/>
                    <a:p>
                      <a:r>
                        <a:rPr lang="en-US" sz="1200" b="1" dirty="0"/>
                        <a:t>11:18</a:t>
                      </a:r>
                    </a:p>
                  </a:txBody>
                  <a:tcPr marL="68580" marR="68580" marT="34290" marB="34290"/>
                </a:tc>
                <a:tc>
                  <a:txBody>
                    <a:bodyPr/>
                    <a:lstStyle/>
                    <a:p>
                      <a:r>
                        <a:rPr lang="en-US" sz="1200" b="1" dirty="0"/>
                        <a:t>Ketamine </a:t>
                      </a:r>
                    </a:p>
                  </a:txBody>
                  <a:tcPr marL="68580" marR="68580" marT="34290" marB="34290"/>
                </a:tc>
                <a:tc>
                  <a:txBody>
                    <a:bodyPr/>
                    <a:lstStyle/>
                    <a:p>
                      <a:r>
                        <a:rPr lang="en-US" sz="1200" b="1" dirty="0"/>
                        <a:t>25 mg</a:t>
                      </a:r>
                    </a:p>
                  </a:txBody>
                  <a:tcPr marL="68580" marR="68580" marT="34290" marB="34290"/>
                </a:tc>
                <a:extLst>
                  <a:ext uri="{0D108BD9-81ED-4DB2-BD59-A6C34878D82A}">
                    <a16:rowId xmlns:a16="http://schemas.microsoft.com/office/drawing/2014/main" val="1427256575"/>
                  </a:ext>
                </a:extLst>
              </a:tr>
              <a:tr h="368646">
                <a:tc>
                  <a:txBody>
                    <a:bodyPr/>
                    <a:lstStyle/>
                    <a:p>
                      <a:r>
                        <a:rPr lang="en-US" sz="1200" b="1" dirty="0"/>
                        <a:t>11:18 </a:t>
                      </a:r>
                    </a:p>
                  </a:txBody>
                  <a:tcPr marL="68580" marR="68580" marT="34290" marB="34290"/>
                </a:tc>
                <a:tc>
                  <a:txBody>
                    <a:bodyPr/>
                    <a:lstStyle/>
                    <a:p>
                      <a:r>
                        <a:rPr lang="en-US" sz="1200" b="1" dirty="0"/>
                        <a:t>Rocuronium</a:t>
                      </a:r>
                    </a:p>
                  </a:txBody>
                  <a:tcPr marL="68580" marR="68580" marT="34290" marB="34290"/>
                </a:tc>
                <a:tc>
                  <a:txBody>
                    <a:bodyPr/>
                    <a:lstStyle/>
                    <a:p>
                      <a:r>
                        <a:rPr lang="en-US" sz="1200" b="1" dirty="0"/>
                        <a:t>100 mg</a:t>
                      </a:r>
                    </a:p>
                  </a:txBody>
                  <a:tcPr marL="68580" marR="68580" marT="34290" marB="34290"/>
                </a:tc>
                <a:extLst>
                  <a:ext uri="{0D108BD9-81ED-4DB2-BD59-A6C34878D82A}">
                    <a16:rowId xmlns:a16="http://schemas.microsoft.com/office/drawing/2014/main" val="1958452014"/>
                  </a:ext>
                </a:extLst>
              </a:tr>
              <a:tr h="224079">
                <a:tc>
                  <a:txBody>
                    <a:bodyPr/>
                    <a:lstStyle/>
                    <a:p>
                      <a:endParaRPr lang="en-US" sz="1200" b="1" dirty="0"/>
                    </a:p>
                  </a:txBody>
                  <a:tcPr marL="68580" marR="68580" marT="34290" marB="34290"/>
                </a:tc>
                <a:tc>
                  <a:txBody>
                    <a:bodyPr/>
                    <a:lstStyle/>
                    <a:p>
                      <a:endParaRPr lang="en-US" sz="1200" b="1" dirty="0"/>
                    </a:p>
                  </a:txBody>
                  <a:tcPr marL="68580" marR="68580" marT="34290" marB="34290"/>
                </a:tc>
                <a:tc>
                  <a:txBody>
                    <a:bodyPr/>
                    <a:lstStyle/>
                    <a:p>
                      <a:endParaRPr lang="en-US" sz="1200" b="1" dirty="0"/>
                    </a:p>
                  </a:txBody>
                  <a:tcPr marL="68580" marR="68580" marT="34290" marB="34290"/>
                </a:tc>
                <a:extLst>
                  <a:ext uri="{0D108BD9-81ED-4DB2-BD59-A6C34878D82A}">
                    <a16:rowId xmlns:a16="http://schemas.microsoft.com/office/drawing/2014/main" val="1468651030"/>
                  </a:ext>
                </a:extLst>
              </a:tr>
              <a:tr h="224079">
                <a:tc>
                  <a:txBody>
                    <a:bodyPr/>
                    <a:lstStyle/>
                    <a:p>
                      <a:r>
                        <a:rPr lang="en-US" sz="1200" b="1" dirty="0"/>
                        <a:t>11:19</a:t>
                      </a:r>
                    </a:p>
                  </a:txBody>
                  <a:tcPr marL="68580" marR="68580" marT="34290" marB="34290"/>
                </a:tc>
                <a:tc>
                  <a:txBody>
                    <a:bodyPr/>
                    <a:lstStyle/>
                    <a:p>
                      <a:r>
                        <a:rPr lang="en-US" sz="1200" b="1" dirty="0"/>
                        <a:t>Intubation</a:t>
                      </a:r>
                    </a:p>
                  </a:txBody>
                  <a:tcPr marL="68580" marR="68580" marT="34290" marB="34290"/>
                </a:tc>
                <a:tc>
                  <a:txBody>
                    <a:bodyPr/>
                    <a:lstStyle/>
                    <a:p>
                      <a:r>
                        <a:rPr lang="en-US" sz="1200" b="1" dirty="0"/>
                        <a:t>7.0; at 25 cm</a:t>
                      </a:r>
                    </a:p>
                  </a:txBody>
                  <a:tcPr marL="68580" marR="68580" marT="34290" marB="34290"/>
                </a:tc>
                <a:extLst>
                  <a:ext uri="{0D108BD9-81ED-4DB2-BD59-A6C34878D82A}">
                    <a16:rowId xmlns:a16="http://schemas.microsoft.com/office/drawing/2014/main" val="162731892"/>
                  </a:ext>
                </a:extLst>
              </a:tr>
              <a:tr h="520442">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226046569"/>
                  </a:ext>
                </a:extLst>
              </a:tr>
              <a:tr h="22407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275517335"/>
                  </a:ext>
                </a:extLst>
              </a:tr>
            </a:tbl>
          </a:graphicData>
        </a:graphic>
      </p:graphicFrame>
      <p:sp>
        <p:nvSpPr>
          <p:cNvPr id="7" name="TextBox 6">
            <a:extLst>
              <a:ext uri="{FF2B5EF4-FFF2-40B4-BE49-F238E27FC236}">
                <a16:creationId xmlns:a16="http://schemas.microsoft.com/office/drawing/2014/main" id="{C4A0AA30-9525-184D-0F1D-9431AACC1EBE}"/>
              </a:ext>
            </a:extLst>
          </p:cNvPr>
          <p:cNvSpPr txBox="1"/>
          <p:nvPr/>
        </p:nvSpPr>
        <p:spPr>
          <a:xfrm>
            <a:off x="291519" y="261862"/>
            <a:ext cx="6641843" cy="523220"/>
          </a:xfrm>
          <a:prstGeom prst="rect">
            <a:avLst/>
          </a:prstGeom>
          <a:noFill/>
        </p:spPr>
        <p:txBody>
          <a:bodyPr wrap="square" rtlCol="0">
            <a:spAutoFit/>
          </a:bodyPr>
          <a:lstStyle/>
          <a:p>
            <a:r>
              <a:rPr lang="en-US" sz="2800" b="1" dirty="0">
                <a:latin typeface="+mj-lt"/>
              </a:rPr>
              <a:t>Case Review (Shock dose ketamine)</a:t>
            </a:r>
          </a:p>
        </p:txBody>
      </p:sp>
    </p:spTree>
    <p:extLst>
      <p:ext uri="{BB962C8B-B14F-4D97-AF65-F5344CB8AC3E}">
        <p14:creationId xmlns:p14="http://schemas.microsoft.com/office/powerpoint/2010/main" val="123070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2A3BD0D-3199-9D2B-320F-EC7806DF520B}"/>
              </a:ext>
            </a:extLst>
          </p:cNvPr>
          <p:cNvGraphicFramePr>
            <a:graphicFrameLocks noGrp="1"/>
          </p:cNvGraphicFramePr>
          <p:nvPr>
            <p:extLst>
              <p:ext uri="{D42A27DB-BD31-4B8C-83A1-F6EECF244321}">
                <p14:modId xmlns:p14="http://schemas.microsoft.com/office/powerpoint/2010/main" val="1600068401"/>
              </p:ext>
            </p:extLst>
          </p:nvPr>
        </p:nvGraphicFramePr>
        <p:xfrm>
          <a:off x="124731" y="994410"/>
          <a:ext cx="4447272" cy="4532183"/>
        </p:xfrm>
        <a:graphic>
          <a:graphicData uri="http://schemas.openxmlformats.org/drawingml/2006/table">
            <a:tbl>
              <a:tblPr firstRow="1" bandRow="1">
                <a:tableStyleId>{5C22544A-7EE6-4342-B048-85BDC9FD1C3A}</a:tableStyleId>
              </a:tblPr>
              <a:tblGrid>
                <a:gridCol w="555909">
                  <a:extLst>
                    <a:ext uri="{9D8B030D-6E8A-4147-A177-3AD203B41FA5}">
                      <a16:colId xmlns:a16="http://schemas.microsoft.com/office/drawing/2014/main" val="4051624298"/>
                    </a:ext>
                  </a:extLst>
                </a:gridCol>
                <a:gridCol w="555909">
                  <a:extLst>
                    <a:ext uri="{9D8B030D-6E8A-4147-A177-3AD203B41FA5}">
                      <a16:colId xmlns:a16="http://schemas.microsoft.com/office/drawing/2014/main" val="960363922"/>
                    </a:ext>
                  </a:extLst>
                </a:gridCol>
                <a:gridCol w="682686">
                  <a:extLst>
                    <a:ext uri="{9D8B030D-6E8A-4147-A177-3AD203B41FA5}">
                      <a16:colId xmlns:a16="http://schemas.microsoft.com/office/drawing/2014/main" val="2273036853"/>
                    </a:ext>
                  </a:extLst>
                </a:gridCol>
                <a:gridCol w="502418">
                  <a:extLst>
                    <a:ext uri="{9D8B030D-6E8A-4147-A177-3AD203B41FA5}">
                      <a16:colId xmlns:a16="http://schemas.microsoft.com/office/drawing/2014/main" val="3702784366"/>
                    </a:ext>
                  </a:extLst>
                </a:gridCol>
                <a:gridCol w="482623">
                  <a:extLst>
                    <a:ext uri="{9D8B030D-6E8A-4147-A177-3AD203B41FA5}">
                      <a16:colId xmlns:a16="http://schemas.microsoft.com/office/drawing/2014/main" val="3109173761"/>
                    </a:ext>
                  </a:extLst>
                </a:gridCol>
                <a:gridCol w="555909">
                  <a:extLst>
                    <a:ext uri="{9D8B030D-6E8A-4147-A177-3AD203B41FA5}">
                      <a16:colId xmlns:a16="http://schemas.microsoft.com/office/drawing/2014/main" val="1536540921"/>
                    </a:ext>
                  </a:extLst>
                </a:gridCol>
                <a:gridCol w="555909">
                  <a:extLst>
                    <a:ext uri="{9D8B030D-6E8A-4147-A177-3AD203B41FA5}">
                      <a16:colId xmlns:a16="http://schemas.microsoft.com/office/drawing/2014/main" val="130419886"/>
                    </a:ext>
                  </a:extLst>
                </a:gridCol>
                <a:gridCol w="555909">
                  <a:extLst>
                    <a:ext uri="{9D8B030D-6E8A-4147-A177-3AD203B41FA5}">
                      <a16:colId xmlns:a16="http://schemas.microsoft.com/office/drawing/2014/main" val="889145386"/>
                    </a:ext>
                  </a:extLst>
                </a:gridCol>
              </a:tblGrid>
              <a:tr h="466145">
                <a:tc>
                  <a:txBody>
                    <a:bodyPr/>
                    <a:lstStyle/>
                    <a:p>
                      <a:r>
                        <a:rPr lang="en-US" sz="1200" dirty="0"/>
                        <a:t>Time</a:t>
                      </a:r>
                    </a:p>
                  </a:txBody>
                  <a:tcPr marL="68580" marR="68580" marT="34290" marB="34290"/>
                </a:tc>
                <a:tc>
                  <a:txBody>
                    <a:bodyPr/>
                    <a:lstStyle/>
                    <a:p>
                      <a:r>
                        <a:rPr lang="en-US" sz="1200" dirty="0"/>
                        <a:t>AVPU</a:t>
                      </a:r>
                    </a:p>
                  </a:txBody>
                  <a:tcPr marL="68580" marR="68580" marT="34290" marB="34290"/>
                </a:tc>
                <a:tc>
                  <a:txBody>
                    <a:bodyPr/>
                    <a:lstStyle/>
                    <a:p>
                      <a:r>
                        <a:rPr lang="en-US" sz="1200" dirty="0"/>
                        <a:t>BP </a:t>
                      </a:r>
                    </a:p>
                  </a:txBody>
                  <a:tcPr marL="68580" marR="68580" marT="34290" marB="34290"/>
                </a:tc>
                <a:tc>
                  <a:txBody>
                    <a:bodyPr/>
                    <a:lstStyle/>
                    <a:p>
                      <a:r>
                        <a:rPr lang="en-US" sz="1200" dirty="0"/>
                        <a:t>Pulse</a:t>
                      </a:r>
                    </a:p>
                  </a:txBody>
                  <a:tcPr marL="68580" marR="68580" marT="34290" marB="34290"/>
                </a:tc>
                <a:tc>
                  <a:txBody>
                    <a:bodyPr/>
                    <a:lstStyle/>
                    <a:p>
                      <a:r>
                        <a:rPr lang="en-US" sz="1200" dirty="0"/>
                        <a:t>RR</a:t>
                      </a:r>
                    </a:p>
                  </a:txBody>
                  <a:tcPr marL="68580" marR="68580" marT="34290" marB="34290"/>
                </a:tc>
                <a:tc>
                  <a:txBody>
                    <a:bodyPr/>
                    <a:lstStyle/>
                    <a:p>
                      <a:r>
                        <a:rPr lang="en-US" sz="1200" dirty="0"/>
                        <a:t>SPO2</a:t>
                      </a:r>
                    </a:p>
                  </a:txBody>
                  <a:tcPr marL="68580" marR="68580" marT="34290" marB="34290"/>
                </a:tc>
                <a:tc>
                  <a:txBody>
                    <a:bodyPr/>
                    <a:lstStyle/>
                    <a:p>
                      <a:r>
                        <a:rPr lang="en-US" sz="1200" dirty="0"/>
                        <a:t>ETCO2</a:t>
                      </a:r>
                    </a:p>
                  </a:txBody>
                  <a:tcPr marL="68580" marR="68580" marT="34290" marB="34290"/>
                </a:tc>
                <a:tc>
                  <a:txBody>
                    <a:bodyPr/>
                    <a:lstStyle/>
                    <a:p>
                      <a:r>
                        <a:rPr lang="en-US" sz="1200" dirty="0"/>
                        <a:t>GCS</a:t>
                      </a:r>
                    </a:p>
                  </a:txBody>
                  <a:tcPr marL="68580" marR="68580" marT="34290" marB="34290"/>
                </a:tc>
                <a:extLst>
                  <a:ext uri="{0D108BD9-81ED-4DB2-BD59-A6C34878D82A}">
                    <a16:rowId xmlns:a16="http://schemas.microsoft.com/office/drawing/2014/main" val="3534232035"/>
                  </a:ext>
                </a:extLst>
              </a:tr>
              <a:tr h="662416">
                <a:tc>
                  <a:txBody>
                    <a:bodyPr/>
                    <a:lstStyle/>
                    <a:p>
                      <a:r>
                        <a:rPr lang="en-US" sz="1200" b="1" dirty="0"/>
                        <a:t>11:21</a:t>
                      </a:r>
                    </a:p>
                  </a:txBody>
                  <a:tcPr marL="68580" marR="68580" marT="34290" marB="34290"/>
                </a:tc>
                <a:tc>
                  <a:txBody>
                    <a:bodyPr/>
                    <a:lstStyle/>
                    <a:p>
                      <a:r>
                        <a:rPr lang="en-US" sz="1200" b="1" dirty="0"/>
                        <a:t>U</a:t>
                      </a:r>
                    </a:p>
                  </a:txBody>
                  <a:tcPr marL="68580" marR="68580" marT="34290" marB="34290"/>
                </a:tc>
                <a:tc>
                  <a:txBody>
                    <a:bodyPr/>
                    <a:lstStyle/>
                    <a:p>
                      <a:r>
                        <a:rPr lang="en-US" sz="1200" b="1" dirty="0"/>
                        <a:t>127/77 </a:t>
                      </a:r>
                    </a:p>
                  </a:txBody>
                  <a:tcPr marL="68580" marR="68580" marT="34290" marB="34290"/>
                </a:tc>
                <a:tc>
                  <a:txBody>
                    <a:bodyPr/>
                    <a:lstStyle/>
                    <a:p>
                      <a:r>
                        <a:rPr lang="en-US" sz="1200" b="1" dirty="0"/>
                        <a:t>123</a:t>
                      </a:r>
                    </a:p>
                  </a:txBody>
                  <a:tcPr marL="68580" marR="68580" marT="34290" marB="34290"/>
                </a:tc>
                <a:tc>
                  <a:txBody>
                    <a:bodyPr/>
                    <a:lstStyle/>
                    <a:p>
                      <a:r>
                        <a:rPr lang="en-US" sz="1200" b="1" dirty="0"/>
                        <a:t>14 </a:t>
                      </a:r>
                    </a:p>
                  </a:txBody>
                  <a:tcPr marL="68580" marR="68580" marT="34290" marB="34290"/>
                </a:tc>
                <a:tc>
                  <a:txBody>
                    <a:bodyPr/>
                    <a:lstStyle/>
                    <a:p>
                      <a:r>
                        <a:rPr lang="en-US" sz="1200" b="1" dirty="0"/>
                        <a:t>96% </a:t>
                      </a:r>
                    </a:p>
                  </a:txBody>
                  <a:tcPr marL="68580" marR="68580" marT="34290" marB="34290"/>
                </a:tc>
                <a:tc>
                  <a:txBody>
                    <a:bodyPr/>
                    <a:lstStyle/>
                    <a:p>
                      <a:r>
                        <a:rPr lang="en-US" sz="1200" b="1" dirty="0"/>
                        <a:t>24</a:t>
                      </a:r>
                    </a:p>
                  </a:txBody>
                  <a:tcPr marL="68580" marR="68580" marT="34290" marB="34290"/>
                </a:tc>
                <a:tc>
                  <a:txBody>
                    <a:bodyPr/>
                    <a:lstStyle/>
                    <a:p>
                      <a:r>
                        <a:rPr lang="en-US" sz="1200" b="1" dirty="0"/>
                        <a:t>3</a:t>
                      </a:r>
                    </a:p>
                  </a:txBody>
                  <a:tcPr marL="68580" marR="68580" marT="34290" marB="34290"/>
                </a:tc>
                <a:extLst>
                  <a:ext uri="{0D108BD9-81ED-4DB2-BD59-A6C34878D82A}">
                    <a16:rowId xmlns:a16="http://schemas.microsoft.com/office/drawing/2014/main" val="2136031456"/>
                  </a:ext>
                </a:extLst>
              </a:tr>
              <a:tr h="662416">
                <a:tc>
                  <a:txBody>
                    <a:bodyPr/>
                    <a:lstStyle/>
                    <a:p>
                      <a:r>
                        <a:rPr lang="en-US" sz="1200" b="1" dirty="0"/>
                        <a:t>11:23</a:t>
                      </a:r>
                    </a:p>
                  </a:txBody>
                  <a:tcPr marL="68580" marR="68580" marT="34290" marB="34290"/>
                </a:tc>
                <a:tc>
                  <a:txBody>
                    <a:bodyPr/>
                    <a:lstStyle/>
                    <a:p>
                      <a:r>
                        <a:rPr lang="en-US" sz="1200" b="1" dirty="0"/>
                        <a:t>U</a:t>
                      </a:r>
                    </a:p>
                  </a:txBody>
                  <a:tcPr marL="68580" marR="68580" marT="34290" marB="34290"/>
                </a:tc>
                <a:tc>
                  <a:txBody>
                    <a:bodyPr/>
                    <a:lstStyle/>
                    <a:p>
                      <a:r>
                        <a:rPr lang="en-US" sz="1200" b="1" dirty="0"/>
                        <a:t>67/46</a:t>
                      </a:r>
                    </a:p>
                  </a:txBody>
                  <a:tcPr marL="68580" marR="68580" marT="34290" marB="34290"/>
                </a:tc>
                <a:tc>
                  <a:txBody>
                    <a:bodyPr/>
                    <a:lstStyle/>
                    <a:p>
                      <a:r>
                        <a:rPr lang="en-US" sz="1200" b="1" dirty="0"/>
                        <a:t>114</a:t>
                      </a:r>
                    </a:p>
                  </a:txBody>
                  <a:tcPr marL="68580" marR="68580" marT="34290" marB="34290"/>
                </a:tc>
                <a:tc>
                  <a:txBody>
                    <a:bodyPr/>
                    <a:lstStyle/>
                    <a:p>
                      <a:r>
                        <a:rPr lang="en-US" sz="1200" b="1" dirty="0"/>
                        <a:t>14</a:t>
                      </a:r>
                    </a:p>
                  </a:txBody>
                  <a:tcPr marL="68580" marR="68580" marT="34290" marB="34290"/>
                </a:tc>
                <a:tc>
                  <a:txBody>
                    <a:bodyPr/>
                    <a:lstStyle/>
                    <a:p>
                      <a:r>
                        <a:rPr lang="en-US" sz="1200" b="1" dirty="0"/>
                        <a:t>96% </a:t>
                      </a:r>
                    </a:p>
                  </a:txBody>
                  <a:tcPr marL="68580" marR="68580" marT="34290" marB="34290"/>
                </a:tc>
                <a:tc>
                  <a:txBody>
                    <a:bodyPr/>
                    <a:lstStyle/>
                    <a:p>
                      <a:r>
                        <a:rPr lang="en-US" sz="1200" b="1" dirty="0"/>
                        <a:t>23</a:t>
                      </a:r>
                    </a:p>
                  </a:txBody>
                  <a:tcPr marL="68580" marR="68580" marT="34290" marB="34290"/>
                </a:tc>
                <a:tc>
                  <a:txBody>
                    <a:bodyPr/>
                    <a:lstStyle/>
                    <a:p>
                      <a:r>
                        <a:rPr lang="en-US" sz="1200" b="1" dirty="0"/>
                        <a:t>3</a:t>
                      </a:r>
                    </a:p>
                  </a:txBody>
                  <a:tcPr marL="68580" marR="68580" marT="34290" marB="34290"/>
                </a:tc>
                <a:extLst>
                  <a:ext uri="{0D108BD9-81ED-4DB2-BD59-A6C34878D82A}">
                    <a16:rowId xmlns:a16="http://schemas.microsoft.com/office/drawing/2014/main" val="2267636846"/>
                  </a:ext>
                </a:extLst>
              </a:tr>
              <a:tr h="858687">
                <a:tc>
                  <a:txBody>
                    <a:bodyPr/>
                    <a:lstStyle/>
                    <a:p>
                      <a:r>
                        <a:rPr lang="en-US" sz="1200" b="1" dirty="0"/>
                        <a:t>11:25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a:t>
                      </a:r>
                    </a:p>
                    <a:p>
                      <a:endParaRPr lang="en-US" sz="1200" b="1" dirty="0"/>
                    </a:p>
                  </a:txBody>
                  <a:tcPr marL="68580" marR="68580" marT="34290" marB="34290"/>
                </a:tc>
                <a:tc>
                  <a:txBody>
                    <a:bodyPr/>
                    <a:lstStyle/>
                    <a:p>
                      <a:r>
                        <a:rPr lang="en-US" sz="1200" b="1" dirty="0"/>
                        <a:t> 150/85</a:t>
                      </a:r>
                    </a:p>
                  </a:txBody>
                  <a:tcPr marL="68580" marR="68580" marT="34290" marB="34290"/>
                </a:tc>
                <a:tc>
                  <a:txBody>
                    <a:bodyPr/>
                    <a:lstStyle/>
                    <a:p>
                      <a:r>
                        <a:rPr lang="en-US" sz="1200" b="1" dirty="0"/>
                        <a:t>125</a:t>
                      </a:r>
                    </a:p>
                  </a:txBody>
                  <a:tcPr marL="68580" marR="68580" marT="34290" marB="34290"/>
                </a:tc>
                <a:tc>
                  <a:txBody>
                    <a:bodyPr/>
                    <a:lstStyle/>
                    <a:p>
                      <a:r>
                        <a:rPr lang="en-US" sz="1200" b="1" dirty="0"/>
                        <a:t>20</a:t>
                      </a:r>
                    </a:p>
                  </a:txBody>
                  <a:tcPr marL="68580" marR="68580" marT="34290" marB="34290"/>
                </a:tc>
                <a:tc>
                  <a:txBody>
                    <a:bodyPr/>
                    <a:lstStyle/>
                    <a:p>
                      <a:r>
                        <a:rPr lang="en-US" sz="1200" b="1" dirty="0"/>
                        <a:t>95% </a:t>
                      </a:r>
                    </a:p>
                  </a:txBody>
                  <a:tcPr marL="68580" marR="68580" marT="34290" marB="34290"/>
                </a:tc>
                <a:tc>
                  <a:txBody>
                    <a:bodyPr/>
                    <a:lstStyle/>
                    <a:p>
                      <a:r>
                        <a:rPr lang="en-US" sz="1200" b="1" dirty="0"/>
                        <a:t>35</a:t>
                      </a:r>
                    </a:p>
                  </a:txBody>
                  <a:tcPr marL="68580" marR="68580" marT="34290" marB="34290"/>
                </a:tc>
                <a:tc>
                  <a:txBody>
                    <a:bodyPr/>
                    <a:lstStyle/>
                    <a:p>
                      <a:r>
                        <a:rPr lang="en-US" sz="1200" b="1" dirty="0"/>
                        <a:t>9</a:t>
                      </a:r>
                    </a:p>
                  </a:txBody>
                  <a:tcPr marL="68580" marR="68580" marT="34290" marB="34290"/>
                </a:tc>
                <a:extLst>
                  <a:ext uri="{0D108BD9-81ED-4DB2-BD59-A6C34878D82A}">
                    <a16:rowId xmlns:a16="http://schemas.microsoft.com/office/drawing/2014/main" val="362624177"/>
                  </a:ext>
                </a:extLst>
              </a:tr>
              <a:tr h="858687">
                <a:tc>
                  <a:txBody>
                    <a:bodyPr/>
                    <a:lstStyle/>
                    <a:p>
                      <a:r>
                        <a:rPr lang="en-US" sz="1200" b="1" dirty="0" err="1"/>
                        <a:t>Arr</a:t>
                      </a:r>
                      <a:r>
                        <a:rPr lang="en-US" sz="1200" b="1" dirty="0"/>
                        <a:t> </a:t>
                      </a:r>
                      <a:r>
                        <a:rPr lang="en-US" sz="1200" b="1" dirty="0" err="1"/>
                        <a:t>hosp</a:t>
                      </a:r>
                      <a:endParaRPr lang="en-US" sz="12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a:t>
                      </a:r>
                    </a:p>
                    <a:p>
                      <a:endParaRPr lang="en-US" sz="1200" b="1" dirty="0"/>
                    </a:p>
                  </a:txBody>
                  <a:tcPr marL="68580" marR="68580" marT="34290" marB="34290"/>
                </a:tc>
                <a:tc>
                  <a:txBody>
                    <a:bodyPr/>
                    <a:lstStyle/>
                    <a:p>
                      <a:r>
                        <a:rPr lang="en-US" sz="1200" b="1" dirty="0"/>
                        <a:t>123/75 </a:t>
                      </a:r>
                    </a:p>
                  </a:txBody>
                  <a:tcPr marL="68580" marR="68580" marT="34290" marB="34290"/>
                </a:tc>
                <a:tc>
                  <a:txBody>
                    <a:bodyPr/>
                    <a:lstStyle/>
                    <a:p>
                      <a:r>
                        <a:rPr lang="en-US" sz="1200" b="1" dirty="0"/>
                        <a:t>1110</a:t>
                      </a:r>
                    </a:p>
                  </a:txBody>
                  <a:tcPr marL="68580" marR="68580" marT="34290" marB="34290"/>
                </a:tc>
                <a:tc>
                  <a:txBody>
                    <a:bodyPr/>
                    <a:lstStyle/>
                    <a:p>
                      <a:r>
                        <a:rPr lang="en-US" sz="1200" b="1" dirty="0"/>
                        <a:t>14</a:t>
                      </a:r>
                    </a:p>
                  </a:txBody>
                  <a:tcPr marL="68580" marR="68580" marT="34290" marB="34290"/>
                </a:tc>
                <a:tc>
                  <a:txBody>
                    <a:bodyPr/>
                    <a:lstStyle/>
                    <a:p>
                      <a:r>
                        <a:rPr lang="en-US" sz="1200" b="1" dirty="0"/>
                        <a:t>96%</a:t>
                      </a:r>
                    </a:p>
                  </a:txBody>
                  <a:tcPr marL="68580" marR="68580" marT="34290" marB="34290"/>
                </a:tc>
                <a:tc>
                  <a:txBody>
                    <a:bodyPr/>
                    <a:lstStyle/>
                    <a:p>
                      <a:r>
                        <a:rPr lang="en-US" sz="1200" b="1" dirty="0"/>
                        <a:t>32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8</a:t>
                      </a:r>
                    </a:p>
                    <a:p>
                      <a:endParaRPr lang="en-US" sz="1200" b="1" dirty="0"/>
                    </a:p>
                  </a:txBody>
                  <a:tcPr marL="68580" marR="68580" marT="34290" marB="34290"/>
                </a:tc>
                <a:extLst>
                  <a:ext uri="{0D108BD9-81ED-4DB2-BD59-A6C34878D82A}">
                    <a16:rowId xmlns:a16="http://schemas.microsoft.com/office/drawing/2014/main" val="880657694"/>
                  </a:ext>
                </a:extLst>
              </a:tr>
              <a:tr h="1023832">
                <a:tc>
                  <a:txBody>
                    <a:bodyPr/>
                    <a:lstStyle/>
                    <a:p>
                      <a:endParaRPr lang="en-US"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marL="68580" marR="68580" marT="34290" marB="34290"/>
                </a:tc>
                <a:extLst>
                  <a:ext uri="{0D108BD9-81ED-4DB2-BD59-A6C34878D82A}">
                    <a16:rowId xmlns:a16="http://schemas.microsoft.com/office/drawing/2014/main" val="2108310814"/>
                  </a:ext>
                </a:extLst>
              </a:tr>
            </a:tbl>
          </a:graphicData>
        </a:graphic>
      </p:graphicFrame>
      <p:graphicFrame>
        <p:nvGraphicFramePr>
          <p:cNvPr id="6" name="Table 5">
            <a:extLst>
              <a:ext uri="{FF2B5EF4-FFF2-40B4-BE49-F238E27FC236}">
                <a16:creationId xmlns:a16="http://schemas.microsoft.com/office/drawing/2014/main" id="{798AEB34-7579-AEF4-33A9-78E22B487F87}"/>
              </a:ext>
            </a:extLst>
          </p:cNvPr>
          <p:cNvGraphicFramePr>
            <a:graphicFrameLocks noGrp="1"/>
          </p:cNvGraphicFramePr>
          <p:nvPr>
            <p:extLst>
              <p:ext uri="{D42A27DB-BD31-4B8C-83A1-F6EECF244321}">
                <p14:modId xmlns:p14="http://schemas.microsoft.com/office/powerpoint/2010/main" val="983517999"/>
              </p:ext>
            </p:extLst>
          </p:nvPr>
        </p:nvGraphicFramePr>
        <p:xfrm>
          <a:off x="4843305" y="994410"/>
          <a:ext cx="4175963" cy="4582232"/>
        </p:xfrm>
        <a:graphic>
          <a:graphicData uri="http://schemas.openxmlformats.org/drawingml/2006/table">
            <a:tbl>
              <a:tblPr firstRow="1" bandRow="1">
                <a:tableStyleId>{5C22544A-7EE6-4342-B048-85BDC9FD1C3A}</a:tableStyleId>
              </a:tblPr>
              <a:tblGrid>
                <a:gridCol w="1384403">
                  <a:extLst>
                    <a:ext uri="{9D8B030D-6E8A-4147-A177-3AD203B41FA5}">
                      <a16:colId xmlns:a16="http://schemas.microsoft.com/office/drawing/2014/main" val="3150972987"/>
                    </a:ext>
                  </a:extLst>
                </a:gridCol>
                <a:gridCol w="1395780">
                  <a:extLst>
                    <a:ext uri="{9D8B030D-6E8A-4147-A177-3AD203B41FA5}">
                      <a16:colId xmlns:a16="http://schemas.microsoft.com/office/drawing/2014/main" val="1709626440"/>
                    </a:ext>
                  </a:extLst>
                </a:gridCol>
                <a:gridCol w="1395780">
                  <a:extLst>
                    <a:ext uri="{9D8B030D-6E8A-4147-A177-3AD203B41FA5}">
                      <a16:colId xmlns:a16="http://schemas.microsoft.com/office/drawing/2014/main" val="3797432426"/>
                    </a:ext>
                  </a:extLst>
                </a:gridCol>
              </a:tblGrid>
              <a:tr h="230659">
                <a:tc>
                  <a:txBody>
                    <a:bodyPr/>
                    <a:lstStyle/>
                    <a:p>
                      <a:r>
                        <a:rPr lang="en-US" sz="1100" dirty="0"/>
                        <a:t>Time</a:t>
                      </a:r>
                    </a:p>
                  </a:txBody>
                  <a:tcPr marL="68580" marR="68580" marT="34290" marB="34290"/>
                </a:tc>
                <a:tc>
                  <a:txBody>
                    <a:bodyPr/>
                    <a:lstStyle/>
                    <a:p>
                      <a:r>
                        <a:rPr lang="en-US" sz="1100" dirty="0"/>
                        <a:t>Treatment</a:t>
                      </a:r>
                    </a:p>
                  </a:txBody>
                  <a:tcPr marL="68580" marR="68580" marT="34290" marB="34290"/>
                </a:tc>
                <a:tc>
                  <a:txBody>
                    <a:bodyPr/>
                    <a:lstStyle/>
                    <a:p>
                      <a:r>
                        <a:rPr lang="en-US" sz="1100" dirty="0"/>
                        <a:t>Description</a:t>
                      </a:r>
                    </a:p>
                  </a:txBody>
                  <a:tcPr marL="68580" marR="68580" marT="34290" marB="34290"/>
                </a:tc>
                <a:extLst>
                  <a:ext uri="{0D108BD9-81ED-4DB2-BD59-A6C34878D82A}">
                    <a16:rowId xmlns:a16="http://schemas.microsoft.com/office/drawing/2014/main" val="1007416555"/>
                  </a:ext>
                </a:extLst>
              </a:tr>
              <a:tr h="359968">
                <a:tc>
                  <a:txBody>
                    <a:bodyPr/>
                    <a:lstStyle/>
                    <a:p>
                      <a:r>
                        <a:rPr lang="en-US" sz="1100" b="1" dirty="0"/>
                        <a:t>11:23</a:t>
                      </a:r>
                    </a:p>
                  </a:txBody>
                  <a:tcPr marL="68580" marR="68580" marT="34290" marB="34290"/>
                </a:tc>
                <a:tc>
                  <a:txBody>
                    <a:bodyPr/>
                    <a:lstStyle/>
                    <a:p>
                      <a:r>
                        <a:rPr lang="en-US" sz="1100" b="1" dirty="0" err="1"/>
                        <a:t>Norepi</a:t>
                      </a:r>
                      <a:r>
                        <a:rPr lang="en-US" sz="1100" b="1" dirty="0"/>
                        <a:t> </a:t>
                      </a:r>
                    </a:p>
                  </a:txBody>
                  <a:tcPr marL="68580" marR="68580" marT="34290" marB="34290"/>
                </a:tc>
                <a:tc>
                  <a:txBody>
                    <a:bodyPr/>
                    <a:lstStyle/>
                    <a:p>
                      <a:r>
                        <a:rPr lang="en-US" sz="1100" b="1" dirty="0"/>
                        <a:t>20 mcg</a:t>
                      </a:r>
                    </a:p>
                  </a:txBody>
                  <a:tcPr marL="68580" marR="68580" marT="34290" marB="34290"/>
                </a:tc>
                <a:extLst>
                  <a:ext uri="{0D108BD9-81ED-4DB2-BD59-A6C34878D82A}">
                    <a16:rowId xmlns:a16="http://schemas.microsoft.com/office/drawing/2014/main" val="2972015036"/>
                  </a:ext>
                </a:extLst>
              </a:tr>
              <a:tr h="230659">
                <a:tc>
                  <a:txBody>
                    <a:bodyPr/>
                    <a:lstStyle/>
                    <a:p>
                      <a:r>
                        <a:rPr lang="en-US" sz="1100" b="1" dirty="0"/>
                        <a:t>11:25</a:t>
                      </a:r>
                    </a:p>
                  </a:txBody>
                  <a:tcPr marL="68580" marR="68580" marT="34290" marB="34290"/>
                </a:tc>
                <a:tc>
                  <a:txBody>
                    <a:bodyPr/>
                    <a:lstStyle/>
                    <a:p>
                      <a:r>
                        <a:rPr lang="en-US" sz="1100" b="1" dirty="0" err="1"/>
                        <a:t>Norepi</a:t>
                      </a:r>
                      <a:r>
                        <a:rPr lang="en-US" sz="1100" b="1" dirty="0"/>
                        <a:t> drip</a:t>
                      </a:r>
                    </a:p>
                  </a:txBody>
                  <a:tcPr marL="68580" marR="68580" marT="34290" marB="34290"/>
                </a:tc>
                <a:tc>
                  <a:txBody>
                    <a:bodyPr/>
                    <a:lstStyle/>
                    <a:p>
                      <a:r>
                        <a:rPr lang="en-US" sz="1100" b="1" dirty="0"/>
                        <a:t>10 mcg/min</a:t>
                      </a:r>
                    </a:p>
                  </a:txBody>
                  <a:tcPr marL="68580" marR="68580" marT="34290" marB="34290"/>
                </a:tc>
                <a:extLst>
                  <a:ext uri="{0D108BD9-81ED-4DB2-BD59-A6C34878D82A}">
                    <a16:rowId xmlns:a16="http://schemas.microsoft.com/office/drawing/2014/main" val="332886045"/>
                  </a:ext>
                </a:extLst>
              </a:tr>
              <a:tr h="230659">
                <a:tc>
                  <a:txBody>
                    <a:bodyPr/>
                    <a:lstStyle/>
                    <a:p>
                      <a:endParaRPr lang="en-US" sz="1100" b="1" dirty="0"/>
                    </a:p>
                  </a:txBody>
                  <a:tcPr marL="68580" marR="68580" marT="34290" marB="34290"/>
                </a:tc>
                <a:tc>
                  <a:txBody>
                    <a:bodyPr/>
                    <a:lstStyle/>
                    <a:p>
                      <a:endParaRPr lang="en-US" sz="1100" b="1" dirty="0"/>
                    </a:p>
                  </a:txBody>
                  <a:tcPr marL="68580" marR="68580" marT="34290" marB="34290"/>
                </a:tc>
                <a:tc>
                  <a:txBody>
                    <a:bodyPr/>
                    <a:lstStyle/>
                    <a:p>
                      <a:endParaRPr lang="en-US" sz="1100" b="1" dirty="0"/>
                    </a:p>
                  </a:txBody>
                  <a:tcPr marL="68580" marR="68580" marT="34290" marB="34290"/>
                </a:tc>
                <a:extLst>
                  <a:ext uri="{0D108BD9-81ED-4DB2-BD59-A6C34878D82A}">
                    <a16:rowId xmlns:a16="http://schemas.microsoft.com/office/drawing/2014/main" val="3274904396"/>
                  </a:ext>
                </a:extLst>
              </a:tr>
              <a:tr h="359968">
                <a:tc>
                  <a:txBody>
                    <a:bodyPr/>
                    <a:lstStyle/>
                    <a:p>
                      <a:endParaRPr lang="en-US" sz="1100" b="1" dirty="0"/>
                    </a:p>
                  </a:txBody>
                  <a:tcPr marL="68580" marR="68580" marT="34290" marB="34290"/>
                </a:tc>
                <a:tc>
                  <a:txBody>
                    <a:bodyPr/>
                    <a:lstStyle/>
                    <a:p>
                      <a:endParaRPr lang="en-US" sz="1100" b="1" dirty="0"/>
                    </a:p>
                  </a:txBody>
                  <a:tcPr marL="68580" marR="68580" marT="34290" marB="34290"/>
                </a:tc>
                <a:tc>
                  <a:txBody>
                    <a:bodyPr/>
                    <a:lstStyle/>
                    <a:p>
                      <a:r>
                        <a:rPr lang="en-US" sz="1100" b="1" dirty="0"/>
                        <a:t>20 g Hand</a:t>
                      </a:r>
                    </a:p>
                  </a:txBody>
                  <a:tcPr marL="68580" marR="68580" marT="34290" marB="34290"/>
                </a:tc>
                <a:extLst>
                  <a:ext uri="{0D108BD9-81ED-4DB2-BD59-A6C34878D82A}">
                    <a16:rowId xmlns:a16="http://schemas.microsoft.com/office/drawing/2014/main" val="3129076273"/>
                  </a:ext>
                </a:extLst>
              </a:tr>
              <a:tr h="230659">
                <a:tc>
                  <a:txBody>
                    <a:bodyPr/>
                    <a:lstStyle/>
                    <a:p>
                      <a:r>
                        <a:rPr lang="en-US" sz="1100" b="1" dirty="0"/>
                        <a:t>11:27</a:t>
                      </a:r>
                    </a:p>
                  </a:txBody>
                  <a:tcPr marL="68580" marR="68580" marT="34290" marB="34290"/>
                </a:tc>
                <a:tc>
                  <a:txBody>
                    <a:bodyPr/>
                    <a:lstStyle/>
                    <a:p>
                      <a:r>
                        <a:rPr lang="en-US" sz="1100" b="1" dirty="0"/>
                        <a:t>IVF bolus</a:t>
                      </a:r>
                    </a:p>
                  </a:txBody>
                  <a:tcPr marL="68580" marR="68580" marT="34290" marB="34290"/>
                </a:tc>
                <a:tc>
                  <a:txBody>
                    <a:bodyPr/>
                    <a:lstStyle/>
                    <a:p>
                      <a:r>
                        <a:rPr lang="en-US" sz="1100" b="1" dirty="0"/>
                        <a:t>500 cc</a:t>
                      </a:r>
                    </a:p>
                  </a:txBody>
                  <a:tcPr marL="68580" marR="68580" marT="34290" marB="34290"/>
                </a:tc>
                <a:extLst>
                  <a:ext uri="{0D108BD9-81ED-4DB2-BD59-A6C34878D82A}">
                    <a16:rowId xmlns:a16="http://schemas.microsoft.com/office/drawing/2014/main" val="1048063495"/>
                  </a:ext>
                </a:extLst>
              </a:tr>
              <a:tr h="508190">
                <a:tc>
                  <a:txBody>
                    <a:bodyPr/>
                    <a:lstStyle/>
                    <a:p>
                      <a:endParaRPr lang="en-US" sz="1100" b="1" dirty="0"/>
                    </a:p>
                  </a:txBody>
                  <a:tcPr marL="68580" marR="68580" marT="34290" marB="34290"/>
                </a:tc>
                <a:tc>
                  <a:txBody>
                    <a:bodyPr/>
                    <a:lstStyle/>
                    <a:p>
                      <a:endParaRPr lang="en-US" sz="1100" b="1" dirty="0"/>
                    </a:p>
                  </a:txBody>
                  <a:tcPr marL="68580" marR="68580" marT="34290" marB="34290"/>
                </a:tc>
                <a:tc>
                  <a:txBody>
                    <a:bodyPr/>
                    <a:lstStyle/>
                    <a:p>
                      <a:r>
                        <a:rPr lang="en-US" sz="1100" b="1" dirty="0"/>
                        <a:t>10 mcg</a:t>
                      </a:r>
                    </a:p>
                  </a:txBody>
                  <a:tcPr marL="68580" marR="68580" marT="34290" marB="34290"/>
                </a:tc>
                <a:extLst>
                  <a:ext uri="{0D108BD9-81ED-4DB2-BD59-A6C34878D82A}">
                    <a16:rowId xmlns:a16="http://schemas.microsoft.com/office/drawing/2014/main" val="348759637"/>
                  </a:ext>
                </a:extLst>
              </a:tr>
              <a:tr h="23065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702115676"/>
                  </a:ext>
                </a:extLst>
              </a:tr>
              <a:tr h="359968">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984957027"/>
                  </a:ext>
                </a:extLst>
              </a:tr>
              <a:tr h="23065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427256575"/>
                  </a:ext>
                </a:extLst>
              </a:tr>
              <a:tr h="359968">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958452014"/>
                  </a:ext>
                </a:extLst>
              </a:tr>
              <a:tr h="23065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468651030"/>
                  </a:ext>
                </a:extLst>
              </a:tr>
              <a:tr h="23065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62731892"/>
                  </a:ext>
                </a:extLst>
              </a:tr>
              <a:tr h="508190">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226046569"/>
                  </a:ext>
                </a:extLst>
              </a:tr>
              <a:tr h="230659">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275517335"/>
                  </a:ext>
                </a:extLst>
              </a:tr>
            </a:tbl>
          </a:graphicData>
        </a:graphic>
      </p:graphicFrame>
      <p:sp>
        <p:nvSpPr>
          <p:cNvPr id="7" name="TextBox 6">
            <a:extLst>
              <a:ext uri="{FF2B5EF4-FFF2-40B4-BE49-F238E27FC236}">
                <a16:creationId xmlns:a16="http://schemas.microsoft.com/office/drawing/2014/main" id="{C4A0AA30-9525-184D-0F1D-9431AACC1EBE}"/>
              </a:ext>
            </a:extLst>
          </p:cNvPr>
          <p:cNvSpPr txBox="1"/>
          <p:nvPr/>
        </p:nvSpPr>
        <p:spPr>
          <a:xfrm>
            <a:off x="291519" y="261862"/>
            <a:ext cx="7727066" cy="523220"/>
          </a:xfrm>
          <a:prstGeom prst="rect">
            <a:avLst/>
          </a:prstGeom>
          <a:noFill/>
        </p:spPr>
        <p:txBody>
          <a:bodyPr wrap="square" rtlCol="0">
            <a:spAutoFit/>
          </a:bodyPr>
          <a:lstStyle/>
          <a:p>
            <a:r>
              <a:rPr lang="en-US" sz="2800" b="1" dirty="0">
                <a:latin typeface="+mj-lt"/>
              </a:rPr>
              <a:t>Case Review (Shock dose ketamine </a:t>
            </a:r>
            <a:r>
              <a:rPr lang="en-US" sz="2800" b="1" dirty="0" err="1">
                <a:latin typeface="+mj-lt"/>
              </a:rPr>
              <a:t>con’t</a:t>
            </a:r>
            <a:r>
              <a:rPr lang="en-US" sz="2800" b="1" dirty="0">
                <a:latin typeface="+mj-lt"/>
              </a:rPr>
              <a:t>)</a:t>
            </a:r>
          </a:p>
        </p:txBody>
      </p:sp>
    </p:spTree>
    <p:extLst>
      <p:ext uri="{BB962C8B-B14F-4D97-AF65-F5344CB8AC3E}">
        <p14:creationId xmlns:p14="http://schemas.microsoft.com/office/powerpoint/2010/main" val="2123372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1368-DDE6-B3B0-7AD1-D34D89B77790}"/>
              </a:ext>
            </a:extLst>
          </p:cNvPr>
          <p:cNvSpPr>
            <a:spLocks noGrp="1"/>
          </p:cNvSpPr>
          <p:nvPr>
            <p:ph type="title"/>
          </p:nvPr>
        </p:nvSpPr>
        <p:spPr/>
        <p:txBody>
          <a:bodyPr/>
          <a:lstStyle/>
          <a:p>
            <a:r>
              <a:rPr lang="en-US" dirty="0"/>
              <a:t>Rocuronium Only Intubation</a:t>
            </a:r>
          </a:p>
        </p:txBody>
      </p:sp>
      <p:sp>
        <p:nvSpPr>
          <p:cNvPr id="3" name="Content Placeholder 2">
            <a:extLst>
              <a:ext uri="{FF2B5EF4-FFF2-40B4-BE49-F238E27FC236}">
                <a16:creationId xmlns:a16="http://schemas.microsoft.com/office/drawing/2014/main" id="{B0BEA889-FFB1-1D9A-31B0-BC649F518AC9}"/>
              </a:ext>
            </a:extLst>
          </p:cNvPr>
          <p:cNvSpPr>
            <a:spLocks noGrp="1"/>
          </p:cNvSpPr>
          <p:nvPr>
            <p:ph idx="1"/>
          </p:nvPr>
        </p:nvSpPr>
        <p:spPr/>
        <p:txBody>
          <a:bodyPr/>
          <a:lstStyle/>
          <a:p>
            <a:r>
              <a:rPr lang="en-US" dirty="0">
                <a:latin typeface="+mj-lt"/>
              </a:rPr>
              <a:t>55 y/o unrestrained male MVC entrapment </a:t>
            </a:r>
          </a:p>
          <a:p>
            <a:r>
              <a:rPr lang="en-US" dirty="0">
                <a:latin typeface="+mj-lt"/>
              </a:rPr>
              <a:t>Extricated </a:t>
            </a:r>
          </a:p>
          <a:p>
            <a:r>
              <a:rPr lang="en-US" dirty="0">
                <a:latin typeface="+mj-lt"/>
              </a:rPr>
              <a:t>GCS 3 </a:t>
            </a:r>
          </a:p>
          <a:p>
            <a:r>
              <a:rPr lang="en-US" dirty="0">
                <a:latin typeface="+mj-lt"/>
              </a:rPr>
              <a:t>BP 96/50</a:t>
            </a:r>
          </a:p>
          <a:p>
            <a:r>
              <a:rPr lang="en-US" dirty="0">
                <a:latin typeface="+mj-lt"/>
              </a:rPr>
              <a:t>HR 100</a:t>
            </a:r>
          </a:p>
          <a:p>
            <a:r>
              <a:rPr lang="en-US" dirty="0">
                <a:latin typeface="+mj-lt"/>
              </a:rPr>
              <a:t>NRB O2 with 95% saturation</a:t>
            </a:r>
          </a:p>
        </p:txBody>
      </p:sp>
    </p:spTree>
    <p:extLst>
      <p:ext uri="{BB962C8B-B14F-4D97-AF65-F5344CB8AC3E}">
        <p14:creationId xmlns:p14="http://schemas.microsoft.com/office/powerpoint/2010/main" val="211002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3AEBD-E9EA-E89B-524D-9098B1003DEA}"/>
              </a:ext>
            </a:extLst>
          </p:cNvPr>
          <p:cNvSpPr>
            <a:spLocks noGrp="1"/>
          </p:cNvSpPr>
          <p:nvPr>
            <p:ph idx="1"/>
          </p:nvPr>
        </p:nvSpPr>
        <p:spPr>
          <a:xfrm>
            <a:off x="457200" y="635558"/>
            <a:ext cx="8229600" cy="4525963"/>
          </a:xfrm>
        </p:spPr>
        <p:txBody>
          <a:bodyPr/>
          <a:lstStyle/>
          <a:p>
            <a:r>
              <a:rPr lang="en-US" dirty="0">
                <a:latin typeface="+mj-lt"/>
              </a:rPr>
              <a:t>Loaded in ambulance</a:t>
            </a:r>
          </a:p>
          <a:p>
            <a:r>
              <a:rPr lang="en-US" dirty="0">
                <a:latin typeface="+mj-lt"/>
              </a:rPr>
              <a:t>Lacerations to face and head</a:t>
            </a:r>
          </a:p>
          <a:p>
            <a:r>
              <a:rPr lang="en-US" dirty="0">
                <a:latin typeface="+mj-lt"/>
              </a:rPr>
              <a:t>Abdominal distention with bruising noted </a:t>
            </a:r>
          </a:p>
          <a:p>
            <a:r>
              <a:rPr lang="en-US" dirty="0">
                <a:latin typeface="+mj-lt"/>
              </a:rPr>
              <a:t>Pupils sluggish on exam</a:t>
            </a:r>
          </a:p>
          <a:p>
            <a:endParaRPr lang="en-US" dirty="0">
              <a:latin typeface="+mj-lt"/>
            </a:endParaRPr>
          </a:p>
          <a:p>
            <a:endParaRPr lang="en-US" dirty="0"/>
          </a:p>
        </p:txBody>
      </p:sp>
    </p:spTree>
    <p:extLst>
      <p:ext uri="{BB962C8B-B14F-4D97-AF65-F5344CB8AC3E}">
        <p14:creationId xmlns:p14="http://schemas.microsoft.com/office/powerpoint/2010/main" val="246747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CC011-3C9F-1671-229C-E313769F1C97}"/>
              </a:ext>
            </a:extLst>
          </p:cNvPr>
          <p:cNvSpPr txBox="1"/>
          <p:nvPr/>
        </p:nvSpPr>
        <p:spPr>
          <a:xfrm>
            <a:off x="711878" y="261796"/>
            <a:ext cx="7332778" cy="523220"/>
          </a:xfrm>
          <a:prstGeom prst="rect">
            <a:avLst/>
          </a:prstGeom>
          <a:noFill/>
        </p:spPr>
        <p:txBody>
          <a:bodyPr wrap="square" rtlCol="0">
            <a:spAutoFit/>
          </a:bodyPr>
          <a:lstStyle/>
          <a:p>
            <a:r>
              <a:rPr lang="en-US" sz="2800" b="1" dirty="0">
                <a:latin typeface="+mj-lt"/>
              </a:rPr>
              <a:t>Case Review (Roc only) </a:t>
            </a:r>
          </a:p>
        </p:txBody>
      </p:sp>
      <p:graphicFrame>
        <p:nvGraphicFramePr>
          <p:cNvPr id="5" name="Table 4">
            <a:extLst>
              <a:ext uri="{FF2B5EF4-FFF2-40B4-BE49-F238E27FC236}">
                <a16:creationId xmlns:a16="http://schemas.microsoft.com/office/drawing/2014/main" id="{97598E2E-749C-DCFB-7BA4-C053689497A0}"/>
              </a:ext>
            </a:extLst>
          </p:cNvPr>
          <p:cNvGraphicFramePr>
            <a:graphicFrameLocks noGrp="1"/>
          </p:cNvGraphicFramePr>
          <p:nvPr>
            <p:extLst>
              <p:ext uri="{D42A27DB-BD31-4B8C-83A1-F6EECF244321}">
                <p14:modId xmlns:p14="http://schemas.microsoft.com/office/powerpoint/2010/main" val="822347959"/>
              </p:ext>
            </p:extLst>
          </p:nvPr>
        </p:nvGraphicFramePr>
        <p:xfrm>
          <a:off x="99133" y="1216637"/>
          <a:ext cx="5427460" cy="3904106"/>
        </p:xfrm>
        <a:graphic>
          <a:graphicData uri="http://schemas.openxmlformats.org/drawingml/2006/table">
            <a:tbl>
              <a:tblPr firstRow="1" bandRow="1">
                <a:tableStyleId>{5C22544A-7EE6-4342-B048-85BDC9FD1C3A}</a:tableStyleId>
              </a:tblPr>
              <a:tblGrid>
                <a:gridCol w="571399">
                  <a:extLst>
                    <a:ext uri="{9D8B030D-6E8A-4147-A177-3AD203B41FA5}">
                      <a16:colId xmlns:a16="http://schemas.microsoft.com/office/drawing/2014/main" val="3511411287"/>
                    </a:ext>
                  </a:extLst>
                </a:gridCol>
                <a:gridCol w="1062623">
                  <a:extLst>
                    <a:ext uri="{9D8B030D-6E8A-4147-A177-3AD203B41FA5}">
                      <a16:colId xmlns:a16="http://schemas.microsoft.com/office/drawing/2014/main" val="2624175356"/>
                    </a:ext>
                  </a:extLst>
                </a:gridCol>
                <a:gridCol w="868869">
                  <a:extLst>
                    <a:ext uri="{9D8B030D-6E8A-4147-A177-3AD203B41FA5}">
                      <a16:colId xmlns:a16="http://schemas.microsoft.com/office/drawing/2014/main" val="1866646657"/>
                    </a:ext>
                  </a:extLst>
                </a:gridCol>
                <a:gridCol w="557081">
                  <a:extLst>
                    <a:ext uri="{9D8B030D-6E8A-4147-A177-3AD203B41FA5}">
                      <a16:colId xmlns:a16="http://schemas.microsoft.com/office/drawing/2014/main" val="549322046"/>
                    </a:ext>
                  </a:extLst>
                </a:gridCol>
                <a:gridCol w="390052">
                  <a:extLst>
                    <a:ext uri="{9D8B030D-6E8A-4147-A177-3AD203B41FA5}">
                      <a16:colId xmlns:a16="http://schemas.microsoft.com/office/drawing/2014/main" val="3105790124"/>
                    </a:ext>
                  </a:extLst>
                </a:gridCol>
                <a:gridCol w="552309">
                  <a:extLst>
                    <a:ext uri="{9D8B030D-6E8A-4147-A177-3AD203B41FA5}">
                      <a16:colId xmlns:a16="http://schemas.microsoft.com/office/drawing/2014/main" val="277597955"/>
                    </a:ext>
                  </a:extLst>
                </a:gridCol>
                <a:gridCol w="671501">
                  <a:extLst>
                    <a:ext uri="{9D8B030D-6E8A-4147-A177-3AD203B41FA5}">
                      <a16:colId xmlns:a16="http://schemas.microsoft.com/office/drawing/2014/main" val="4182217359"/>
                    </a:ext>
                  </a:extLst>
                </a:gridCol>
                <a:gridCol w="753626">
                  <a:extLst>
                    <a:ext uri="{9D8B030D-6E8A-4147-A177-3AD203B41FA5}">
                      <a16:colId xmlns:a16="http://schemas.microsoft.com/office/drawing/2014/main" val="2693806166"/>
                    </a:ext>
                  </a:extLst>
                </a:gridCol>
              </a:tblGrid>
              <a:tr h="408158">
                <a:tc>
                  <a:txBody>
                    <a:bodyPr/>
                    <a:lstStyle/>
                    <a:p>
                      <a:r>
                        <a:rPr lang="en-US" sz="1200" dirty="0"/>
                        <a:t>Time</a:t>
                      </a:r>
                    </a:p>
                  </a:txBody>
                  <a:tcPr marL="68580" marR="68580" marT="34290" marB="34290"/>
                </a:tc>
                <a:tc>
                  <a:txBody>
                    <a:bodyPr/>
                    <a:lstStyle/>
                    <a:p>
                      <a:r>
                        <a:rPr lang="en-US" sz="1200" dirty="0"/>
                        <a:t>AVPU</a:t>
                      </a:r>
                    </a:p>
                  </a:txBody>
                  <a:tcPr marL="68580" marR="68580" marT="34290" marB="34290"/>
                </a:tc>
                <a:tc>
                  <a:txBody>
                    <a:bodyPr/>
                    <a:lstStyle/>
                    <a:p>
                      <a:r>
                        <a:rPr lang="en-US" sz="1200" dirty="0"/>
                        <a:t>BP</a:t>
                      </a:r>
                    </a:p>
                  </a:txBody>
                  <a:tcPr marL="68580" marR="68580" marT="34290" marB="34290"/>
                </a:tc>
                <a:tc>
                  <a:txBody>
                    <a:bodyPr/>
                    <a:lstStyle/>
                    <a:p>
                      <a:r>
                        <a:rPr lang="en-US" sz="1200" dirty="0"/>
                        <a:t>Pulse</a:t>
                      </a:r>
                    </a:p>
                  </a:txBody>
                  <a:tcPr marL="68580" marR="68580" marT="34290" marB="34290"/>
                </a:tc>
                <a:tc>
                  <a:txBody>
                    <a:bodyPr/>
                    <a:lstStyle/>
                    <a:p>
                      <a:r>
                        <a:rPr lang="en-US" sz="1200" dirty="0"/>
                        <a:t>RR</a:t>
                      </a:r>
                    </a:p>
                  </a:txBody>
                  <a:tcPr marL="68580" marR="68580" marT="34290" marB="34290"/>
                </a:tc>
                <a:tc>
                  <a:txBody>
                    <a:bodyPr/>
                    <a:lstStyle/>
                    <a:p>
                      <a:r>
                        <a:rPr lang="en-US" sz="1200" dirty="0"/>
                        <a:t>SPO2</a:t>
                      </a:r>
                    </a:p>
                  </a:txBody>
                  <a:tcPr marL="68580" marR="68580" marT="34290" marB="34290"/>
                </a:tc>
                <a:tc>
                  <a:txBody>
                    <a:bodyPr/>
                    <a:lstStyle/>
                    <a:p>
                      <a:r>
                        <a:rPr lang="en-US" sz="1200" dirty="0"/>
                        <a:t>ETCO2</a:t>
                      </a:r>
                    </a:p>
                  </a:txBody>
                  <a:tcPr marL="68580" marR="68580" marT="34290" marB="34290"/>
                </a:tc>
                <a:tc>
                  <a:txBody>
                    <a:bodyPr/>
                    <a:lstStyle/>
                    <a:p>
                      <a:r>
                        <a:rPr lang="en-US" sz="1200" dirty="0"/>
                        <a:t>GCS</a:t>
                      </a:r>
                    </a:p>
                  </a:txBody>
                  <a:tcPr marL="68580" marR="68580" marT="34290" marB="34290"/>
                </a:tc>
                <a:extLst>
                  <a:ext uri="{0D108BD9-81ED-4DB2-BD59-A6C34878D82A}">
                    <a16:rowId xmlns:a16="http://schemas.microsoft.com/office/drawing/2014/main" val="3545764219"/>
                  </a:ext>
                </a:extLst>
              </a:tr>
              <a:tr h="331062">
                <a:tc>
                  <a:txBody>
                    <a:bodyPr/>
                    <a:lstStyle/>
                    <a:p>
                      <a:r>
                        <a:rPr lang="en-US" sz="1200" b="1" dirty="0"/>
                        <a:t>04:35</a:t>
                      </a:r>
                    </a:p>
                  </a:txBody>
                  <a:tcPr marL="68580" marR="68580" marT="34290" marB="34290"/>
                </a:tc>
                <a:tc>
                  <a:txBody>
                    <a:bodyPr/>
                    <a:lstStyle/>
                    <a:p>
                      <a:r>
                        <a:rPr lang="en-US" sz="1200" b="1" dirty="0"/>
                        <a:t>Unresponsive</a:t>
                      </a:r>
                    </a:p>
                  </a:txBody>
                  <a:tcPr marL="68580" marR="68580" marT="34290" marB="34290"/>
                </a:tc>
                <a:tc>
                  <a:txBody>
                    <a:bodyPr/>
                    <a:lstStyle/>
                    <a:p>
                      <a:r>
                        <a:rPr lang="en-US" sz="1200" b="1" dirty="0"/>
                        <a:t>96/60</a:t>
                      </a:r>
                    </a:p>
                  </a:txBody>
                  <a:tcPr marL="68580" marR="68580" marT="34290" marB="34290"/>
                </a:tc>
                <a:tc>
                  <a:txBody>
                    <a:bodyPr/>
                    <a:lstStyle/>
                    <a:p>
                      <a:r>
                        <a:rPr lang="en-US" sz="1200" b="1" dirty="0"/>
                        <a:t>106</a:t>
                      </a:r>
                    </a:p>
                  </a:txBody>
                  <a:tcPr marL="68580" marR="68580" marT="34290" marB="34290"/>
                </a:tc>
                <a:tc>
                  <a:txBody>
                    <a:bodyPr/>
                    <a:lstStyle/>
                    <a:p>
                      <a:r>
                        <a:rPr lang="en-US" sz="1200" b="1" dirty="0"/>
                        <a:t>24</a:t>
                      </a:r>
                    </a:p>
                  </a:txBody>
                  <a:tcPr marL="68580" marR="68580" marT="34290" marB="34290"/>
                </a:tc>
                <a:tc>
                  <a:txBody>
                    <a:bodyPr/>
                    <a:lstStyle/>
                    <a:p>
                      <a:r>
                        <a:rPr lang="en-US" sz="1200" b="1" dirty="0"/>
                        <a:t>95</a:t>
                      </a:r>
                    </a:p>
                  </a:txBody>
                  <a:tcPr marL="68580" marR="68580" marT="34290" marB="34290"/>
                </a:tc>
                <a:tc>
                  <a:txBody>
                    <a:bodyPr/>
                    <a:lstStyle/>
                    <a:p>
                      <a:endParaRPr lang="en-US" sz="1200" b="1" dirty="0"/>
                    </a:p>
                  </a:txBody>
                  <a:tcPr marL="68580" marR="68580" marT="34290" marB="34290"/>
                </a:tc>
                <a:tc>
                  <a:txBody>
                    <a:bodyPr/>
                    <a:lstStyle/>
                    <a:p>
                      <a:r>
                        <a:rPr lang="en-US" sz="1200" b="1" dirty="0"/>
                        <a:t>1+1+1=3</a:t>
                      </a:r>
                    </a:p>
                  </a:txBody>
                  <a:tcPr marL="68580" marR="68580" marT="34290" marB="34290"/>
                </a:tc>
                <a:extLst>
                  <a:ext uri="{0D108BD9-81ED-4DB2-BD59-A6C34878D82A}">
                    <a16:rowId xmlns:a16="http://schemas.microsoft.com/office/drawing/2014/main" val="3097664281"/>
                  </a:ext>
                </a:extLst>
              </a:tr>
              <a:tr h="408158">
                <a:tc>
                  <a:txBody>
                    <a:bodyPr/>
                    <a:lstStyle/>
                    <a:p>
                      <a:r>
                        <a:rPr lang="en-US" sz="1200" b="1" dirty="0"/>
                        <a:t>04:39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90/50 A</a:t>
                      </a:r>
                    </a:p>
                  </a:txBody>
                  <a:tcPr marL="68580" marR="68580" marT="34290" marB="34290"/>
                </a:tc>
                <a:tc>
                  <a:txBody>
                    <a:bodyPr/>
                    <a:lstStyle/>
                    <a:p>
                      <a:r>
                        <a:rPr lang="en-US" sz="1200" b="1" dirty="0"/>
                        <a:t>98</a:t>
                      </a:r>
                    </a:p>
                  </a:txBody>
                  <a:tcPr marL="68580" marR="68580" marT="34290" marB="34290"/>
                </a:tc>
                <a:tc>
                  <a:txBody>
                    <a:bodyPr/>
                    <a:lstStyle/>
                    <a:p>
                      <a:r>
                        <a:rPr lang="en-US" sz="1200" b="1" dirty="0"/>
                        <a:t>22</a:t>
                      </a:r>
                    </a:p>
                  </a:txBody>
                  <a:tcPr marL="68580" marR="68580" marT="34290" marB="34290"/>
                </a:tc>
                <a:tc>
                  <a:txBody>
                    <a:bodyPr/>
                    <a:lstStyle/>
                    <a:p>
                      <a:r>
                        <a:rPr lang="en-US" sz="1200" b="1" dirty="0"/>
                        <a:t>95</a:t>
                      </a:r>
                    </a:p>
                  </a:txBody>
                  <a:tcPr marL="68580" marR="68580" marT="34290" marB="34290"/>
                </a:tc>
                <a:tc>
                  <a:txBody>
                    <a:bodyPr/>
                    <a:lstStyle/>
                    <a:p>
                      <a:endParaRPr lang="en-US" sz="12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1+1+1=3</a:t>
                      </a:r>
                    </a:p>
                    <a:p>
                      <a:endParaRPr lang="en-US" sz="1200" b="1" dirty="0"/>
                    </a:p>
                  </a:txBody>
                  <a:tcPr marL="68580" marR="68580" marT="34290" marB="34290"/>
                </a:tc>
                <a:extLst>
                  <a:ext uri="{0D108BD9-81ED-4DB2-BD59-A6C34878D82A}">
                    <a16:rowId xmlns:a16="http://schemas.microsoft.com/office/drawing/2014/main" val="2738538187"/>
                  </a:ext>
                </a:extLst>
              </a:tr>
              <a:tr h="408158">
                <a:tc>
                  <a:txBody>
                    <a:bodyPr/>
                    <a:lstStyle/>
                    <a:p>
                      <a:r>
                        <a:rPr lang="en-US" sz="1200" b="1" dirty="0"/>
                        <a:t>04:42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103/68 </a:t>
                      </a:r>
                    </a:p>
                  </a:txBody>
                  <a:tcPr marL="68580" marR="68580" marT="34290" marB="34290"/>
                </a:tc>
                <a:tc>
                  <a:txBody>
                    <a:bodyPr/>
                    <a:lstStyle/>
                    <a:p>
                      <a:r>
                        <a:rPr lang="en-US" sz="1200" b="1" dirty="0"/>
                        <a:t>102</a:t>
                      </a:r>
                    </a:p>
                  </a:txBody>
                  <a:tcPr marL="68580" marR="68580" marT="34290" marB="34290"/>
                </a:tc>
                <a:tc>
                  <a:txBody>
                    <a:bodyPr/>
                    <a:lstStyle/>
                    <a:p>
                      <a:r>
                        <a:rPr lang="en-US" sz="1200" b="1" dirty="0"/>
                        <a:t>24</a:t>
                      </a:r>
                    </a:p>
                  </a:txBody>
                  <a:tcPr marL="68580" marR="68580" marT="34290" marB="34290"/>
                </a:tc>
                <a:tc>
                  <a:txBody>
                    <a:bodyPr/>
                    <a:lstStyle/>
                    <a:p>
                      <a:r>
                        <a:rPr lang="en-US" sz="1200" b="1" dirty="0"/>
                        <a:t>95</a:t>
                      </a:r>
                    </a:p>
                  </a:txBody>
                  <a:tcPr marL="68580" marR="68580" marT="34290" marB="34290"/>
                </a:tc>
                <a:tc>
                  <a:txBody>
                    <a:bodyPr/>
                    <a:lstStyle/>
                    <a:p>
                      <a:endParaRPr lang="en-US" sz="1200" b="1" dirty="0"/>
                    </a:p>
                  </a:txBody>
                  <a:tcPr marL="68580" marR="68580" marT="34290" marB="34290"/>
                </a:tc>
                <a:tc>
                  <a:txBody>
                    <a:bodyPr/>
                    <a:lstStyle/>
                    <a:p>
                      <a:r>
                        <a:rPr lang="en-US" sz="1200" b="1" dirty="0"/>
                        <a:t>1+1+1=3</a:t>
                      </a:r>
                    </a:p>
                  </a:txBody>
                  <a:tcPr marL="68580" marR="68580" marT="34290" marB="34290"/>
                </a:tc>
                <a:extLst>
                  <a:ext uri="{0D108BD9-81ED-4DB2-BD59-A6C34878D82A}">
                    <a16:rowId xmlns:a16="http://schemas.microsoft.com/office/drawing/2014/main" val="3019552360"/>
                  </a:ext>
                </a:extLst>
              </a:tr>
              <a:tr h="408158">
                <a:tc>
                  <a:txBody>
                    <a:bodyPr/>
                    <a:lstStyle/>
                    <a:p>
                      <a:r>
                        <a:rPr lang="en-US" sz="1200" b="1" dirty="0"/>
                        <a:t>04:47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130/79</a:t>
                      </a:r>
                    </a:p>
                  </a:txBody>
                  <a:tcPr marL="68580" marR="68580" marT="34290" marB="34290"/>
                </a:tc>
                <a:tc>
                  <a:txBody>
                    <a:bodyPr/>
                    <a:lstStyle/>
                    <a:p>
                      <a:r>
                        <a:rPr lang="en-US" sz="1200" b="1" dirty="0"/>
                        <a:t>101</a:t>
                      </a:r>
                    </a:p>
                  </a:txBody>
                  <a:tcPr marL="68580" marR="68580" marT="34290" marB="34290"/>
                </a:tc>
                <a:tc>
                  <a:txBody>
                    <a:bodyPr/>
                    <a:lstStyle/>
                    <a:p>
                      <a:r>
                        <a:rPr lang="en-US" sz="1200" b="1" dirty="0"/>
                        <a:t>16</a:t>
                      </a:r>
                    </a:p>
                  </a:txBody>
                  <a:tcPr marL="68580" marR="68580" marT="34290" marB="34290"/>
                </a:tc>
                <a:tc>
                  <a:txBody>
                    <a:bodyPr/>
                    <a:lstStyle/>
                    <a:p>
                      <a:r>
                        <a:rPr lang="en-US" sz="1200" b="1" dirty="0"/>
                        <a:t>96</a:t>
                      </a:r>
                    </a:p>
                  </a:txBody>
                  <a:tcPr marL="68580" marR="68580" marT="34290" marB="34290"/>
                </a:tc>
                <a:tc>
                  <a:txBody>
                    <a:bodyPr/>
                    <a:lstStyle/>
                    <a:p>
                      <a:r>
                        <a:rPr lang="en-US" sz="1200" b="1" dirty="0"/>
                        <a:t>38</a:t>
                      </a:r>
                    </a:p>
                  </a:txBody>
                  <a:tcPr marL="68580" marR="68580" marT="34290" marB="34290"/>
                </a:tc>
                <a:tc>
                  <a:txBody>
                    <a:bodyPr/>
                    <a:lstStyle/>
                    <a:p>
                      <a:r>
                        <a:rPr lang="en-US" sz="1200" b="1" dirty="0"/>
                        <a:t>1+1+1=3</a:t>
                      </a:r>
                    </a:p>
                  </a:txBody>
                  <a:tcPr marL="68580" marR="68580" marT="34290" marB="34290"/>
                </a:tc>
                <a:extLst>
                  <a:ext uri="{0D108BD9-81ED-4DB2-BD59-A6C34878D82A}">
                    <a16:rowId xmlns:a16="http://schemas.microsoft.com/office/drawing/2014/main" val="2217708225"/>
                  </a:ext>
                </a:extLst>
              </a:tr>
              <a:tr h="408158">
                <a:tc>
                  <a:txBody>
                    <a:bodyPr/>
                    <a:lstStyle/>
                    <a:p>
                      <a:r>
                        <a:rPr lang="en-US" sz="1200" b="1" dirty="0"/>
                        <a:t>04:49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133/88</a:t>
                      </a:r>
                    </a:p>
                  </a:txBody>
                  <a:tcPr marL="68580" marR="68580" marT="34290" marB="34290"/>
                </a:tc>
                <a:tc>
                  <a:txBody>
                    <a:bodyPr/>
                    <a:lstStyle/>
                    <a:p>
                      <a:r>
                        <a:rPr lang="en-US" sz="1200" b="1" dirty="0"/>
                        <a:t>99</a:t>
                      </a:r>
                    </a:p>
                  </a:txBody>
                  <a:tcPr marL="68580" marR="68580" marT="34290" marB="34290"/>
                </a:tc>
                <a:tc>
                  <a:txBody>
                    <a:bodyPr/>
                    <a:lstStyle/>
                    <a:p>
                      <a:r>
                        <a:rPr lang="en-US" sz="1200" b="1" dirty="0"/>
                        <a:t>16</a:t>
                      </a:r>
                    </a:p>
                  </a:txBody>
                  <a:tcPr marL="68580" marR="68580" marT="34290" marB="34290"/>
                </a:tc>
                <a:tc>
                  <a:txBody>
                    <a:bodyPr/>
                    <a:lstStyle/>
                    <a:p>
                      <a:r>
                        <a:rPr lang="en-US" sz="1200" b="1" dirty="0"/>
                        <a:t>100</a:t>
                      </a:r>
                    </a:p>
                  </a:txBody>
                  <a:tcPr marL="68580" marR="68580" marT="34290" marB="34290"/>
                </a:tc>
                <a:tc>
                  <a:txBody>
                    <a:bodyPr/>
                    <a:lstStyle/>
                    <a:p>
                      <a:r>
                        <a:rPr lang="en-US" sz="1200" b="1" dirty="0"/>
                        <a:t>46</a:t>
                      </a:r>
                    </a:p>
                  </a:txBody>
                  <a:tcPr marL="68580" marR="68580" marT="34290" marB="34290"/>
                </a:tc>
                <a:tc>
                  <a:txBody>
                    <a:bodyPr/>
                    <a:lstStyle/>
                    <a:p>
                      <a:r>
                        <a:rPr lang="en-US" sz="1200" b="1" dirty="0"/>
                        <a:t>1+1+1=3</a:t>
                      </a:r>
                    </a:p>
                  </a:txBody>
                  <a:tcPr marL="68580" marR="68580" marT="34290" marB="34290"/>
                </a:tc>
                <a:extLst>
                  <a:ext uri="{0D108BD9-81ED-4DB2-BD59-A6C34878D82A}">
                    <a16:rowId xmlns:a16="http://schemas.microsoft.com/office/drawing/2014/main" val="1990549005"/>
                  </a:ext>
                </a:extLst>
              </a:tr>
              <a:tr h="331062">
                <a:tc>
                  <a:txBody>
                    <a:bodyPr/>
                    <a:lstStyle/>
                    <a:p>
                      <a:r>
                        <a:rPr lang="en-US" sz="1200" b="1" dirty="0"/>
                        <a:t>04:52</a:t>
                      </a:r>
                    </a:p>
                  </a:txBody>
                  <a:tcPr marL="68580" marR="68580" marT="34290" marB="34290"/>
                </a:tc>
                <a:tc>
                  <a:txBody>
                    <a:bodyPr/>
                    <a:lstStyle/>
                    <a:p>
                      <a:r>
                        <a:rPr lang="en-US" sz="1200" b="1" dirty="0"/>
                        <a:t>Unresponsive</a:t>
                      </a:r>
                    </a:p>
                  </a:txBody>
                  <a:tcPr marL="68580" marR="68580" marT="34290" marB="34290"/>
                </a:tc>
                <a:tc>
                  <a:txBody>
                    <a:bodyPr/>
                    <a:lstStyle/>
                    <a:p>
                      <a:r>
                        <a:rPr lang="en-US" sz="1200" b="1" dirty="0"/>
                        <a:t>125/76</a:t>
                      </a:r>
                    </a:p>
                  </a:txBody>
                  <a:tcPr marL="68580" marR="68580" marT="34290" marB="34290"/>
                </a:tc>
                <a:tc>
                  <a:txBody>
                    <a:bodyPr/>
                    <a:lstStyle/>
                    <a:p>
                      <a:r>
                        <a:rPr lang="en-US" sz="1200" b="1" dirty="0"/>
                        <a:t>103</a:t>
                      </a:r>
                    </a:p>
                  </a:txBody>
                  <a:tcPr marL="68580" marR="68580" marT="34290" marB="34290"/>
                </a:tc>
                <a:tc>
                  <a:txBody>
                    <a:bodyPr/>
                    <a:lstStyle/>
                    <a:p>
                      <a:r>
                        <a:rPr lang="en-US" sz="1200" b="1" dirty="0"/>
                        <a:t>18</a:t>
                      </a:r>
                    </a:p>
                  </a:txBody>
                  <a:tcPr marL="68580" marR="68580" marT="34290" marB="34290"/>
                </a:tc>
                <a:tc>
                  <a:txBody>
                    <a:bodyPr/>
                    <a:lstStyle/>
                    <a:p>
                      <a:r>
                        <a:rPr lang="en-US" sz="1200" b="1" dirty="0"/>
                        <a:t>100</a:t>
                      </a:r>
                    </a:p>
                  </a:txBody>
                  <a:tcPr marL="68580" marR="68580" marT="34290" marB="34290"/>
                </a:tc>
                <a:tc>
                  <a:txBody>
                    <a:bodyPr/>
                    <a:lstStyle/>
                    <a:p>
                      <a:endParaRPr lang="en-US" sz="1200" b="1" dirty="0"/>
                    </a:p>
                  </a:txBody>
                  <a:tcPr marL="68580" marR="68580" marT="34290" marB="34290"/>
                </a:tc>
                <a:tc>
                  <a:txBody>
                    <a:bodyPr/>
                    <a:lstStyle/>
                    <a:p>
                      <a:endParaRPr lang="en-US" sz="1200" b="1" dirty="0"/>
                    </a:p>
                  </a:txBody>
                  <a:tcPr marL="68580" marR="68580" marT="34290" marB="34290"/>
                </a:tc>
                <a:extLst>
                  <a:ext uri="{0D108BD9-81ED-4DB2-BD59-A6C34878D82A}">
                    <a16:rowId xmlns:a16="http://schemas.microsoft.com/office/drawing/2014/main" val="627135488"/>
                  </a:ext>
                </a:extLst>
              </a:tr>
              <a:tr h="408158">
                <a:tc>
                  <a:txBody>
                    <a:bodyPr/>
                    <a:lstStyle/>
                    <a:p>
                      <a:r>
                        <a:rPr lang="en-US" sz="1200" b="1" dirty="0"/>
                        <a:t>04:55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Unresponsive</a:t>
                      </a:r>
                    </a:p>
                    <a:p>
                      <a:endParaRPr lang="en-US" sz="1200" b="1" dirty="0"/>
                    </a:p>
                  </a:txBody>
                  <a:tcPr marL="68580" marR="68580" marT="34290" marB="34290"/>
                </a:tc>
                <a:tc>
                  <a:txBody>
                    <a:bodyPr/>
                    <a:lstStyle/>
                    <a:p>
                      <a:r>
                        <a:rPr lang="en-US" sz="1200" b="1" dirty="0"/>
                        <a:t>120/64</a:t>
                      </a:r>
                    </a:p>
                  </a:txBody>
                  <a:tcPr marL="68580" marR="68580" marT="34290" marB="34290"/>
                </a:tc>
                <a:tc>
                  <a:txBody>
                    <a:bodyPr/>
                    <a:lstStyle/>
                    <a:p>
                      <a:r>
                        <a:rPr lang="en-US" sz="1200" b="1" dirty="0"/>
                        <a:t>106</a:t>
                      </a:r>
                    </a:p>
                  </a:txBody>
                  <a:tcPr marL="68580" marR="68580" marT="34290" marB="34290"/>
                </a:tc>
                <a:tc>
                  <a:txBody>
                    <a:bodyPr/>
                    <a:lstStyle/>
                    <a:p>
                      <a:r>
                        <a:rPr lang="en-US" sz="1200" b="1" dirty="0"/>
                        <a:t>24</a:t>
                      </a:r>
                    </a:p>
                  </a:txBody>
                  <a:tcPr marL="68580" marR="68580" marT="34290" marB="34290"/>
                </a:tc>
                <a:tc>
                  <a:txBody>
                    <a:bodyPr/>
                    <a:lstStyle/>
                    <a:p>
                      <a:r>
                        <a:rPr lang="en-US" sz="1200" b="1" dirty="0"/>
                        <a:t>100</a:t>
                      </a:r>
                    </a:p>
                  </a:txBody>
                  <a:tcPr marL="68580" marR="68580" marT="34290" marB="34290"/>
                </a:tc>
                <a:tc>
                  <a:txBody>
                    <a:bodyPr/>
                    <a:lstStyle/>
                    <a:p>
                      <a:r>
                        <a:rPr lang="en-US" sz="1200" b="1" dirty="0"/>
                        <a:t>46</a:t>
                      </a:r>
                    </a:p>
                  </a:txBody>
                  <a:tcPr marL="68580" marR="68580" marT="34290" marB="34290"/>
                </a:tc>
                <a:tc>
                  <a:txBody>
                    <a:bodyPr/>
                    <a:lstStyle/>
                    <a:p>
                      <a:r>
                        <a:rPr lang="en-US" sz="1200" b="1" dirty="0"/>
                        <a:t>1+1+1=3</a:t>
                      </a:r>
                    </a:p>
                  </a:txBody>
                  <a:tcPr marL="68580" marR="68580" marT="34290" marB="34290"/>
                </a:tc>
                <a:extLst>
                  <a:ext uri="{0D108BD9-81ED-4DB2-BD59-A6C34878D82A}">
                    <a16:rowId xmlns:a16="http://schemas.microsoft.com/office/drawing/2014/main" val="213965045"/>
                  </a:ext>
                </a:extLst>
              </a:tr>
              <a:tr h="331062">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869882215"/>
                  </a:ext>
                </a:extLst>
              </a:tr>
              <a:tr h="331062">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tc>
                  <a:txBody>
                    <a:bodyPr/>
                    <a:lstStyle/>
                    <a:p>
                      <a:endParaRPr lang="en-US" sz="900" dirty="0"/>
                    </a:p>
                  </a:txBody>
                  <a:tcPr marL="68580" marR="68580" marT="34290" marB="34290"/>
                </a:tc>
                <a:extLst>
                  <a:ext uri="{0D108BD9-81ED-4DB2-BD59-A6C34878D82A}">
                    <a16:rowId xmlns:a16="http://schemas.microsoft.com/office/drawing/2014/main" val="1034654521"/>
                  </a:ext>
                </a:extLst>
              </a:tr>
            </a:tbl>
          </a:graphicData>
        </a:graphic>
      </p:graphicFrame>
      <p:graphicFrame>
        <p:nvGraphicFramePr>
          <p:cNvPr id="6" name="Table 5">
            <a:extLst>
              <a:ext uri="{FF2B5EF4-FFF2-40B4-BE49-F238E27FC236}">
                <a16:creationId xmlns:a16="http://schemas.microsoft.com/office/drawing/2014/main" id="{6FAA7AAA-E84B-FF86-ED15-9808E8E7F4E5}"/>
              </a:ext>
            </a:extLst>
          </p:cNvPr>
          <p:cNvGraphicFramePr>
            <a:graphicFrameLocks noGrp="1"/>
          </p:cNvGraphicFramePr>
          <p:nvPr>
            <p:extLst>
              <p:ext uri="{D42A27DB-BD31-4B8C-83A1-F6EECF244321}">
                <p14:modId xmlns:p14="http://schemas.microsoft.com/office/powerpoint/2010/main" val="817052099"/>
              </p:ext>
            </p:extLst>
          </p:nvPr>
        </p:nvGraphicFramePr>
        <p:xfrm>
          <a:off x="5787128" y="1216637"/>
          <a:ext cx="4331562" cy="4942440"/>
        </p:xfrm>
        <a:graphic>
          <a:graphicData uri="http://schemas.openxmlformats.org/drawingml/2006/table">
            <a:tbl>
              <a:tblPr firstRow="1" bandRow="1">
                <a:tableStyleId>{5C22544A-7EE6-4342-B048-85BDC9FD1C3A}</a:tableStyleId>
              </a:tblPr>
              <a:tblGrid>
                <a:gridCol w="616453">
                  <a:extLst>
                    <a:ext uri="{9D8B030D-6E8A-4147-A177-3AD203B41FA5}">
                      <a16:colId xmlns:a16="http://schemas.microsoft.com/office/drawing/2014/main" val="431299487"/>
                    </a:ext>
                  </a:extLst>
                </a:gridCol>
                <a:gridCol w="1073019">
                  <a:extLst>
                    <a:ext uri="{9D8B030D-6E8A-4147-A177-3AD203B41FA5}">
                      <a16:colId xmlns:a16="http://schemas.microsoft.com/office/drawing/2014/main" val="1851601447"/>
                    </a:ext>
                  </a:extLst>
                </a:gridCol>
                <a:gridCol w="2642090">
                  <a:extLst>
                    <a:ext uri="{9D8B030D-6E8A-4147-A177-3AD203B41FA5}">
                      <a16:colId xmlns:a16="http://schemas.microsoft.com/office/drawing/2014/main" val="2307547784"/>
                    </a:ext>
                  </a:extLst>
                </a:gridCol>
              </a:tblGrid>
              <a:tr h="355466">
                <a:tc>
                  <a:txBody>
                    <a:bodyPr/>
                    <a:lstStyle/>
                    <a:p>
                      <a:r>
                        <a:rPr lang="en-US" sz="1200" dirty="0"/>
                        <a:t>Time</a:t>
                      </a:r>
                    </a:p>
                  </a:txBody>
                  <a:tcPr marL="68580" marR="68580" marT="34290" marB="34290"/>
                </a:tc>
                <a:tc>
                  <a:txBody>
                    <a:bodyPr/>
                    <a:lstStyle/>
                    <a:p>
                      <a:r>
                        <a:rPr lang="en-US" sz="1200" dirty="0"/>
                        <a:t>Treatment</a:t>
                      </a:r>
                    </a:p>
                  </a:txBody>
                  <a:tcPr marL="68580" marR="68580" marT="34290" marB="34290"/>
                </a:tc>
                <a:tc>
                  <a:txBody>
                    <a:bodyPr/>
                    <a:lstStyle/>
                    <a:p>
                      <a:r>
                        <a:rPr lang="en-US" sz="1200" dirty="0"/>
                        <a:t>Description</a:t>
                      </a:r>
                    </a:p>
                  </a:txBody>
                  <a:tcPr marL="68580" marR="68580" marT="34290" marB="34290"/>
                </a:tc>
                <a:extLst>
                  <a:ext uri="{0D108BD9-81ED-4DB2-BD59-A6C34878D82A}">
                    <a16:rowId xmlns:a16="http://schemas.microsoft.com/office/drawing/2014/main" val="2766424019"/>
                  </a:ext>
                </a:extLst>
              </a:tr>
              <a:tr h="355466">
                <a:tc>
                  <a:txBody>
                    <a:bodyPr/>
                    <a:lstStyle/>
                    <a:p>
                      <a:r>
                        <a:rPr lang="en-US" sz="1200" b="1" dirty="0"/>
                        <a:t>04:38</a:t>
                      </a:r>
                    </a:p>
                  </a:txBody>
                  <a:tcPr marL="68580" marR="68580" marT="34290" marB="34290"/>
                </a:tc>
                <a:tc>
                  <a:txBody>
                    <a:bodyPr/>
                    <a:lstStyle/>
                    <a:p>
                      <a:r>
                        <a:rPr lang="en-US" sz="1200" b="1" dirty="0"/>
                        <a:t>IO</a:t>
                      </a:r>
                    </a:p>
                  </a:txBody>
                  <a:tcPr marL="68580" marR="68580" marT="34290" marB="34290"/>
                </a:tc>
                <a:tc>
                  <a:txBody>
                    <a:bodyPr/>
                    <a:lstStyle/>
                    <a:p>
                      <a:r>
                        <a:rPr lang="en-US" sz="1200" b="1" dirty="0"/>
                        <a:t>Humeral head</a:t>
                      </a:r>
                    </a:p>
                  </a:txBody>
                  <a:tcPr marL="68580" marR="68580" marT="34290" marB="34290"/>
                </a:tc>
                <a:extLst>
                  <a:ext uri="{0D108BD9-81ED-4DB2-BD59-A6C34878D82A}">
                    <a16:rowId xmlns:a16="http://schemas.microsoft.com/office/drawing/2014/main" val="1383388435"/>
                  </a:ext>
                </a:extLst>
              </a:tr>
              <a:tr h="355466">
                <a:tc>
                  <a:txBody>
                    <a:bodyPr/>
                    <a:lstStyle/>
                    <a:p>
                      <a:r>
                        <a:rPr lang="en-US" sz="1200" b="1" dirty="0"/>
                        <a:t>04:39</a:t>
                      </a:r>
                    </a:p>
                  </a:txBody>
                  <a:tcPr marL="68580" marR="68580" marT="34290" marB="34290"/>
                </a:tc>
                <a:tc>
                  <a:txBody>
                    <a:bodyPr/>
                    <a:lstStyle/>
                    <a:p>
                      <a:r>
                        <a:rPr lang="en-US" sz="1200" b="1" dirty="0"/>
                        <a:t>WB</a:t>
                      </a:r>
                    </a:p>
                  </a:txBody>
                  <a:tcPr marL="68580" marR="68580" marT="34290" marB="34290"/>
                </a:tc>
                <a:tc>
                  <a:txBody>
                    <a:bodyPr/>
                    <a:lstStyle/>
                    <a:p>
                      <a:r>
                        <a:rPr lang="en-US" sz="1200" b="1" dirty="0"/>
                        <a:t>Whole Blood</a:t>
                      </a:r>
                    </a:p>
                  </a:txBody>
                  <a:tcPr marL="68580" marR="68580" marT="34290" marB="34290"/>
                </a:tc>
                <a:extLst>
                  <a:ext uri="{0D108BD9-81ED-4DB2-BD59-A6C34878D82A}">
                    <a16:rowId xmlns:a16="http://schemas.microsoft.com/office/drawing/2014/main" val="3908734298"/>
                  </a:ext>
                </a:extLst>
              </a:tr>
              <a:tr h="355466">
                <a:tc>
                  <a:txBody>
                    <a:bodyPr/>
                    <a:lstStyle/>
                    <a:p>
                      <a:r>
                        <a:rPr lang="en-US" sz="1200" b="1" dirty="0"/>
                        <a:t>04:35</a:t>
                      </a:r>
                    </a:p>
                  </a:txBody>
                  <a:tcPr marL="68580" marR="68580" marT="34290" marB="34290"/>
                </a:tc>
                <a:tc>
                  <a:txBody>
                    <a:bodyPr/>
                    <a:lstStyle/>
                    <a:p>
                      <a:r>
                        <a:rPr lang="en-US" sz="1200" b="1" dirty="0"/>
                        <a:t>O2</a:t>
                      </a:r>
                    </a:p>
                  </a:txBody>
                  <a:tcPr marL="68580" marR="68580" marT="34290" marB="34290"/>
                </a:tc>
                <a:tc>
                  <a:txBody>
                    <a:bodyPr/>
                    <a:lstStyle/>
                    <a:p>
                      <a:r>
                        <a:rPr lang="en-US" sz="1200" b="1" dirty="0"/>
                        <a:t>NRB 15 LPM</a:t>
                      </a:r>
                    </a:p>
                  </a:txBody>
                  <a:tcPr marL="68580" marR="68580" marT="34290" marB="34290"/>
                </a:tc>
                <a:extLst>
                  <a:ext uri="{0D108BD9-81ED-4DB2-BD59-A6C34878D82A}">
                    <a16:rowId xmlns:a16="http://schemas.microsoft.com/office/drawing/2014/main" val="1202367793"/>
                  </a:ext>
                </a:extLst>
              </a:tr>
              <a:tr h="516157">
                <a:tc>
                  <a:txBody>
                    <a:bodyPr/>
                    <a:lstStyle/>
                    <a:p>
                      <a:r>
                        <a:rPr lang="en-US" sz="1200" b="1" dirty="0"/>
                        <a:t>04:45</a:t>
                      </a:r>
                    </a:p>
                  </a:txBody>
                  <a:tcPr marL="68580" marR="68580" marT="34290" marB="34290"/>
                </a:tc>
                <a:tc>
                  <a:txBody>
                    <a:bodyPr/>
                    <a:lstStyle/>
                    <a:p>
                      <a:r>
                        <a:rPr lang="en-US" sz="1200" b="1" dirty="0"/>
                        <a:t>Rocuronium</a:t>
                      </a:r>
                    </a:p>
                  </a:txBody>
                  <a:tcPr marL="68580" marR="68580" marT="34290" marB="34290"/>
                </a:tc>
                <a:tc>
                  <a:txBody>
                    <a:bodyPr/>
                    <a:lstStyle/>
                    <a:p>
                      <a:r>
                        <a:rPr lang="en-US" sz="1200" b="1" dirty="0"/>
                        <a:t>100 mg IV</a:t>
                      </a:r>
                    </a:p>
                  </a:txBody>
                  <a:tcPr marL="68580" marR="68580" marT="34290" marB="34290"/>
                </a:tc>
                <a:extLst>
                  <a:ext uri="{0D108BD9-81ED-4DB2-BD59-A6C34878D82A}">
                    <a16:rowId xmlns:a16="http://schemas.microsoft.com/office/drawing/2014/main" val="3996900870"/>
                  </a:ext>
                </a:extLst>
              </a:tr>
              <a:tr h="355466">
                <a:tc>
                  <a:txBody>
                    <a:bodyPr/>
                    <a:lstStyle/>
                    <a:p>
                      <a:r>
                        <a:rPr lang="en-US" sz="1200" b="1" dirty="0"/>
                        <a:t>04:46</a:t>
                      </a:r>
                    </a:p>
                  </a:txBody>
                  <a:tcPr marL="68580" marR="68580" marT="34290" marB="34290"/>
                </a:tc>
                <a:tc>
                  <a:txBody>
                    <a:bodyPr/>
                    <a:lstStyle/>
                    <a:p>
                      <a:r>
                        <a:rPr lang="en-US" sz="1200" b="1" dirty="0"/>
                        <a:t>Intubation</a:t>
                      </a:r>
                    </a:p>
                  </a:txBody>
                  <a:tcPr marL="68580" marR="68580" marT="34290" marB="34290"/>
                </a:tc>
                <a:tc>
                  <a:txBody>
                    <a:bodyPr/>
                    <a:lstStyle/>
                    <a:p>
                      <a:r>
                        <a:rPr lang="en-US" sz="1200" b="1" dirty="0"/>
                        <a:t>VL / bougie</a:t>
                      </a:r>
                    </a:p>
                  </a:txBody>
                  <a:tcPr marL="68580" marR="68580" marT="34290" marB="34290"/>
                </a:tc>
                <a:extLst>
                  <a:ext uri="{0D108BD9-81ED-4DB2-BD59-A6C34878D82A}">
                    <a16:rowId xmlns:a16="http://schemas.microsoft.com/office/drawing/2014/main" val="2705087060"/>
                  </a:ext>
                </a:extLst>
              </a:tr>
              <a:tr h="355466">
                <a:tc>
                  <a:txBody>
                    <a:bodyPr/>
                    <a:lstStyle/>
                    <a:p>
                      <a:r>
                        <a:rPr lang="en-US" sz="1200" b="1" dirty="0"/>
                        <a:t>04:50</a:t>
                      </a:r>
                    </a:p>
                  </a:txBody>
                  <a:tcPr marL="68580" marR="68580" marT="34290" marB="34290"/>
                </a:tc>
                <a:tc>
                  <a:txBody>
                    <a:bodyPr/>
                    <a:lstStyle/>
                    <a:p>
                      <a:r>
                        <a:rPr lang="en-US" sz="1200" b="1" dirty="0" err="1"/>
                        <a:t>CaCl</a:t>
                      </a:r>
                      <a:endParaRPr lang="en-US" sz="1200" b="1" dirty="0"/>
                    </a:p>
                  </a:txBody>
                  <a:tcPr marL="68580" marR="68580" marT="34290" marB="34290"/>
                </a:tc>
                <a:tc>
                  <a:txBody>
                    <a:bodyPr/>
                    <a:lstStyle/>
                    <a:p>
                      <a:r>
                        <a:rPr lang="en-US" sz="1200" b="1" dirty="0"/>
                        <a:t>1 gm</a:t>
                      </a:r>
                    </a:p>
                  </a:txBody>
                  <a:tcPr marL="68580" marR="68580" marT="34290" marB="34290"/>
                </a:tc>
                <a:extLst>
                  <a:ext uri="{0D108BD9-81ED-4DB2-BD59-A6C34878D82A}">
                    <a16:rowId xmlns:a16="http://schemas.microsoft.com/office/drawing/2014/main" val="558113565"/>
                  </a:ext>
                </a:extLst>
              </a:tr>
              <a:tr h="355466">
                <a:tc>
                  <a:txBody>
                    <a:bodyPr/>
                    <a:lstStyle/>
                    <a:p>
                      <a:r>
                        <a:rPr lang="en-US" sz="1200" b="1" dirty="0"/>
                        <a:t>04:52</a:t>
                      </a:r>
                    </a:p>
                  </a:txBody>
                  <a:tcPr marL="68580" marR="68580" marT="34290" marB="34290"/>
                </a:tc>
                <a:tc>
                  <a:txBody>
                    <a:bodyPr/>
                    <a:lstStyle/>
                    <a:p>
                      <a:r>
                        <a:rPr lang="en-US" sz="1200" b="1" dirty="0"/>
                        <a:t>TXA</a:t>
                      </a:r>
                    </a:p>
                  </a:txBody>
                  <a:tcPr marL="68580" marR="68580" marT="34290" marB="34290"/>
                </a:tc>
                <a:tc>
                  <a:txBody>
                    <a:bodyPr/>
                    <a:lstStyle/>
                    <a:p>
                      <a:endParaRPr lang="en-US" sz="1200" b="1" dirty="0"/>
                    </a:p>
                  </a:txBody>
                  <a:tcPr marL="68580" marR="68580" marT="34290" marB="34290"/>
                </a:tc>
                <a:extLst>
                  <a:ext uri="{0D108BD9-81ED-4DB2-BD59-A6C34878D82A}">
                    <a16:rowId xmlns:a16="http://schemas.microsoft.com/office/drawing/2014/main" val="650665532"/>
                  </a:ext>
                </a:extLst>
              </a:tr>
              <a:tr h="355466">
                <a:tc>
                  <a:txBody>
                    <a:bodyPr/>
                    <a:lstStyle/>
                    <a:p>
                      <a:r>
                        <a:rPr lang="en-US" sz="1200" b="1" dirty="0"/>
                        <a:t>04:54</a:t>
                      </a:r>
                    </a:p>
                  </a:txBody>
                  <a:tcPr marL="68580" marR="68580" marT="34290" marB="34290"/>
                </a:tc>
                <a:tc>
                  <a:txBody>
                    <a:bodyPr/>
                    <a:lstStyle/>
                    <a:p>
                      <a:r>
                        <a:rPr lang="en-US" sz="1200" b="1" dirty="0"/>
                        <a:t>Fentanyl </a:t>
                      </a:r>
                    </a:p>
                  </a:txBody>
                  <a:tcPr marL="68580" marR="68580" marT="34290" marB="34290"/>
                </a:tc>
                <a:tc>
                  <a:txBody>
                    <a:bodyPr/>
                    <a:lstStyle/>
                    <a:p>
                      <a:r>
                        <a:rPr lang="en-US" sz="1200" b="1" dirty="0"/>
                        <a:t>50 mcg</a:t>
                      </a:r>
                    </a:p>
                  </a:txBody>
                  <a:tcPr marL="68580" marR="68580" marT="34290" marB="34290"/>
                </a:tc>
                <a:extLst>
                  <a:ext uri="{0D108BD9-81ED-4DB2-BD59-A6C34878D82A}">
                    <a16:rowId xmlns:a16="http://schemas.microsoft.com/office/drawing/2014/main" val="1602818754"/>
                  </a:ext>
                </a:extLst>
              </a:tr>
              <a:tr h="516157">
                <a:tc>
                  <a:txBody>
                    <a:bodyPr/>
                    <a:lstStyle/>
                    <a:p>
                      <a:endParaRPr lang="en-US" sz="1200" b="1" dirty="0"/>
                    </a:p>
                  </a:txBody>
                  <a:tcPr marL="68580" marR="68580" marT="34290" marB="34290"/>
                </a:tc>
                <a:tc>
                  <a:txBody>
                    <a:bodyPr/>
                    <a:lstStyle/>
                    <a:p>
                      <a:endParaRPr lang="en-US" sz="1200" b="1" dirty="0"/>
                    </a:p>
                  </a:txBody>
                  <a:tcPr marL="68580" marR="68580" marT="34290" marB="34290"/>
                </a:tc>
                <a:tc>
                  <a:txBody>
                    <a:bodyPr/>
                    <a:lstStyle/>
                    <a:p>
                      <a:r>
                        <a:rPr lang="en-US" sz="1200" b="1" dirty="0"/>
                        <a:t>LF transported to TMC</a:t>
                      </a:r>
                    </a:p>
                  </a:txBody>
                  <a:tcPr marL="68580" marR="68580" marT="34290" marB="34290"/>
                </a:tc>
                <a:extLst>
                  <a:ext uri="{0D108BD9-81ED-4DB2-BD59-A6C34878D82A}">
                    <a16:rowId xmlns:a16="http://schemas.microsoft.com/office/drawing/2014/main" val="242778755"/>
                  </a:ext>
                </a:extLst>
              </a:tr>
              <a:tr h="355466">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135428330"/>
                  </a:ext>
                </a:extLst>
              </a:tr>
              <a:tr h="355466">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3064849512"/>
                  </a:ext>
                </a:extLst>
              </a:tr>
              <a:tr h="355466">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548900397"/>
                  </a:ext>
                </a:extLst>
              </a:tr>
            </a:tbl>
          </a:graphicData>
        </a:graphic>
      </p:graphicFrame>
    </p:spTree>
    <p:extLst>
      <p:ext uri="{BB962C8B-B14F-4D97-AF65-F5344CB8AC3E}">
        <p14:creationId xmlns:p14="http://schemas.microsoft.com/office/powerpoint/2010/main" val="347416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D857-7B0B-1412-5BE7-ABD5271EC7CF}"/>
              </a:ext>
            </a:extLst>
          </p:cNvPr>
          <p:cNvSpPr>
            <a:spLocks noGrp="1"/>
          </p:cNvSpPr>
          <p:nvPr>
            <p:ph type="title"/>
          </p:nvPr>
        </p:nvSpPr>
        <p:spPr/>
        <p:txBody>
          <a:bodyPr/>
          <a:lstStyle/>
          <a:p>
            <a:r>
              <a:rPr lang="en-US" dirty="0"/>
              <a:t>Question to ponder…….</a:t>
            </a:r>
          </a:p>
        </p:txBody>
      </p:sp>
      <p:sp>
        <p:nvSpPr>
          <p:cNvPr id="3" name="Content Placeholder 2">
            <a:extLst>
              <a:ext uri="{FF2B5EF4-FFF2-40B4-BE49-F238E27FC236}">
                <a16:creationId xmlns:a16="http://schemas.microsoft.com/office/drawing/2014/main" id="{9261ADF5-E8AB-A640-C08E-E826833BEB72}"/>
              </a:ext>
            </a:extLst>
          </p:cNvPr>
          <p:cNvSpPr>
            <a:spLocks noGrp="1"/>
          </p:cNvSpPr>
          <p:nvPr>
            <p:ph idx="1"/>
          </p:nvPr>
        </p:nvSpPr>
        <p:spPr/>
        <p:txBody>
          <a:bodyPr/>
          <a:lstStyle/>
          <a:p>
            <a:pPr marL="0" indent="0">
              <a:buNone/>
            </a:pPr>
            <a:r>
              <a:rPr lang="en-US" dirty="0">
                <a:latin typeface="+mj-lt"/>
              </a:rPr>
              <a:t>    So why paralytics and a bougie ???</a:t>
            </a:r>
          </a:p>
          <a:p>
            <a:pPr marL="0" indent="0">
              <a:buNone/>
            </a:pPr>
            <a:endParaRPr lang="en-US" dirty="0">
              <a:latin typeface="+mj-lt"/>
            </a:endParaRPr>
          </a:p>
        </p:txBody>
      </p:sp>
      <p:pic>
        <p:nvPicPr>
          <p:cNvPr id="6" name="Picture 5" descr="A statue of a person sitting on a rock&#10;&#10;Description automatically generated">
            <a:extLst>
              <a:ext uri="{FF2B5EF4-FFF2-40B4-BE49-F238E27FC236}">
                <a16:creationId xmlns:a16="http://schemas.microsoft.com/office/drawing/2014/main" id="{DBA3DFD2-F1EE-42BC-F38C-C77924C44BD5}"/>
              </a:ext>
            </a:extLst>
          </p:cNvPr>
          <p:cNvPicPr>
            <a:picLocks noChangeAspect="1"/>
          </p:cNvPicPr>
          <p:nvPr/>
        </p:nvPicPr>
        <p:blipFill>
          <a:blip r:embed="rId2"/>
          <a:stretch>
            <a:fillRect/>
          </a:stretch>
        </p:blipFill>
        <p:spPr>
          <a:xfrm>
            <a:off x="2089454" y="2973407"/>
            <a:ext cx="4965091" cy="3723819"/>
          </a:xfrm>
          <a:prstGeom prst="rect">
            <a:avLst/>
          </a:prstGeom>
        </p:spPr>
      </p:pic>
    </p:spTree>
    <p:extLst>
      <p:ext uri="{BB962C8B-B14F-4D97-AF65-F5344CB8AC3E}">
        <p14:creationId xmlns:p14="http://schemas.microsoft.com/office/powerpoint/2010/main" val="401496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14300"/>
            <a:ext cx="8229600" cy="1143000"/>
          </a:xfrm>
        </p:spPr>
        <p:txBody>
          <a:bodyPr>
            <a:normAutofit/>
          </a:bodyPr>
          <a:lstStyle/>
          <a:p>
            <a:r>
              <a:rPr lang="en-US" sz="4000" dirty="0"/>
              <a:t>Airway Conclusions</a:t>
            </a:r>
          </a:p>
        </p:txBody>
      </p:sp>
      <p:sp>
        <p:nvSpPr>
          <p:cNvPr id="3" name="Content Placeholder 2"/>
          <p:cNvSpPr>
            <a:spLocks noGrp="1"/>
          </p:cNvSpPr>
          <p:nvPr>
            <p:ph idx="1"/>
          </p:nvPr>
        </p:nvSpPr>
        <p:spPr>
          <a:xfrm>
            <a:off x="165735" y="1200150"/>
            <a:ext cx="8812530" cy="5177790"/>
          </a:xfrm>
        </p:spPr>
        <p:txBody>
          <a:bodyPr>
            <a:normAutofit fontScale="92500" lnSpcReduction="10000"/>
          </a:bodyPr>
          <a:lstStyle/>
          <a:p>
            <a:r>
              <a:rPr lang="en-US" sz="2900" dirty="0">
                <a:latin typeface="+mj-lt"/>
              </a:rPr>
              <a:t>Have a plan and designate roles (Physicians, nurses, techs)</a:t>
            </a:r>
          </a:p>
          <a:p>
            <a:pPr marL="0" indent="0">
              <a:buNone/>
            </a:pPr>
            <a:endParaRPr lang="en-US" sz="2900" dirty="0">
              <a:latin typeface="+mj-lt"/>
            </a:endParaRPr>
          </a:p>
          <a:p>
            <a:r>
              <a:rPr lang="en-US" sz="2900" dirty="0">
                <a:latin typeface="+mj-lt"/>
              </a:rPr>
              <a:t>Have RSI / DSI checklist ready (Think like Pilots)</a:t>
            </a:r>
          </a:p>
          <a:p>
            <a:endParaRPr lang="en-US" sz="2900" dirty="0">
              <a:latin typeface="+mj-lt"/>
            </a:endParaRPr>
          </a:p>
          <a:p>
            <a:endParaRPr lang="en-US" sz="2900" dirty="0">
              <a:latin typeface="+mj-lt"/>
            </a:endParaRPr>
          </a:p>
          <a:p>
            <a:r>
              <a:rPr lang="en-US" sz="2900" dirty="0">
                <a:latin typeface="+mj-lt"/>
              </a:rPr>
              <a:t>Prioritize treatments (resuscitate before / after airway secured)</a:t>
            </a:r>
          </a:p>
          <a:p>
            <a:endParaRPr lang="en-US" sz="2900" dirty="0">
              <a:latin typeface="+mj-lt"/>
            </a:endParaRPr>
          </a:p>
          <a:p>
            <a:r>
              <a:rPr lang="en-US" sz="2900" dirty="0">
                <a:latin typeface="+mj-lt"/>
              </a:rPr>
              <a:t>Reassess, Reassess, Reassess – continuous monitoring (frequent BP measurements cycle every 1-3 minutes); A-line preferred </a:t>
            </a:r>
          </a:p>
          <a:p>
            <a:pPr marL="0" indent="0">
              <a:buNone/>
            </a:pPr>
            <a:endParaRPr lang="en-US" sz="2900" dirty="0"/>
          </a:p>
          <a:p>
            <a:endParaRPr lang="en-US" dirty="0"/>
          </a:p>
        </p:txBody>
      </p:sp>
    </p:spTree>
    <p:extLst>
      <p:ext uri="{BB962C8B-B14F-4D97-AF65-F5344CB8AC3E}">
        <p14:creationId xmlns:p14="http://schemas.microsoft.com/office/powerpoint/2010/main" val="29357413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5B9A-EF8A-B4EB-6355-3E0C02BD5633}"/>
              </a:ext>
            </a:extLst>
          </p:cNvPr>
          <p:cNvSpPr>
            <a:spLocks noGrp="1"/>
          </p:cNvSpPr>
          <p:nvPr>
            <p:ph type="title"/>
          </p:nvPr>
        </p:nvSpPr>
        <p:spPr/>
        <p:txBody>
          <a:bodyPr/>
          <a:lstStyle/>
          <a:p>
            <a:pPr>
              <a:defRPr/>
            </a:pPr>
            <a:r>
              <a:rPr lang="en-US" b="0" dirty="0">
                <a:latin typeface="Arial" charset="0"/>
                <a:ea typeface="Arial" charset="0"/>
                <a:cs typeface="Arial" charset="0"/>
              </a:rPr>
              <a:t>So where has this led us?</a:t>
            </a:r>
          </a:p>
        </p:txBody>
      </p:sp>
      <p:sp>
        <p:nvSpPr>
          <p:cNvPr id="3" name="Content Placeholder 2">
            <a:extLst>
              <a:ext uri="{FF2B5EF4-FFF2-40B4-BE49-F238E27FC236}">
                <a16:creationId xmlns:a16="http://schemas.microsoft.com/office/drawing/2014/main" id="{CA178D60-C0F1-9C34-63B1-26DFC9EA19AC}"/>
              </a:ext>
            </a:extLst>
          </p:cNvPr>
          <p:cNvSpPr>
            <a:spLocks noGrp="1"/>
          </p:cNvSpPr>
          <p:nvPr>
            <p:ph idx="1"/>
          </p:nvPr>
        </p:nvSpPr>
        <p:spPr>
          <a:xfrm>
            <a:off x="381000" y="1676400"/>
            <a:ext cx="8763000" cy="4525963"/>
          </a:xfrm>
        </p:spPr>
        <p:txBody>
          <a:bodyPr/>
          <a:lstStyle/>
          <a:p>
            <a:pPr>
              <a:buFont typeface="Wingdings" charset="2"/>
              <a:buChar char="n"/>
              <a:defRPr/>
            </a:pPr>
            <a:r>
              <a:rPr lang="en-US" dirty="0">
                <a:latin typeface="Arial" charset="0"/>
                <a:ea typeface="Arial" charset="0"/>
                <a:cs typeface="Arial" charset="0"/>
              </a:rPr>
              <a:t>How do we correct the coagulopathy of trauma?</a:t>
            </a:r>
          </a:p>
          <a:p>
            <a:pPr>
              <a:buFont typeface="Wingdings" charset="2"/>
              <a:buChar char="n"/>
              <a:defRPr/>
            </a:pPr>
            <a:endParaRPr lang="en-US" dirty="0">
              <a:latin typeface="Arial" charset="0"/>
              <a:ea typeface="Arial" charset="0"/>
              <a:cs typeface="Arial" charset="0"/>
            </a:endParaRPr>
          </a:p>
          <a:p>
            <a:pPr>
              <a:buFont typeface="Wingdings" charset="2"/>
              <a:buChar char="n"/>
              <a:defRPr/>
            </a:pPr>
            <a:r>
              <a:rPr lang="en-US" dirty="0">
                <a:latin typeface="Arial" charset="0"/>
                <a:ea typeface="Arial" charset="0"/>
                <a:cs typeface="Arial" charset="0"/>
              </a:rPr>
              <a:t>What studies have been done?</a:t>
            </a:r>
          </a:p>
          <a:p>
            <a:pPr>
              <a:buFont typeface="Wingdings" charset="2"/>
              <a:buChar char="n"/>
              <a:defRPr/>
            </a:pPr>
            <a:endParaRPr lang="en-US" dirty="0">
              <a:latin typeface="Arial" charset="0"/>
              <a:ea typeface="Arial" charset="0"/>
              <a:cs typeface="Arial" charset="0"/>
            </a:endParaRPr>
          </a:p>
          <a:p>
            <a:pPr>
              <a:buFont typeface="Wingdings" charset="2"/>
              <a:buChar char="n"/>
              <a:defRPr/>
            </a:pPr>
            <a:r>
              <a:rPr lang="en-US" dirty="0">
                <a:latin typeface="Arial" charset="0"/>
                <a:ea typeface="Arial" charset="0"/>
                <a:cs typeface="Arial" charset="0"/>
              </a:rPr>
              <a:t>Where is the future headed?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a:extLst>
              <a:ext uri="{FF2B5EF4-FFF2-40B4-BE49-F238E27FC236}">
                <a16:creationId xmlns:a16="http://schemas.microsoft.com/office/drawing/2014/main" id="{08E955D7-B76B-C170-7C73-1A7B772733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78875"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a:extLst>
              <a:ext uri="{FF2B5EF4-FFF2-40B4-BE49-F238E27FC236}">
                <a16:creationId xmlns:a16="http://schemas.microsoft.com/office/drawing/2014/main" id="{4BD6C691-65B8-0CA5-E2F3-0490428CDF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27735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3D39AC22-4E54-D641-1310-670CC2985E4C}"/>
              </a:ext>
            </a:extLst>
          </p:cNvPr>
          <p:cNvSpPr>
            <a:spLocks noGrp="1" noRot="1" noChangeArrowheads="1"/>
          </p:cNvSpPr>
          <p:nvPr>
            <p:ph type="title"/>
          </p:nvPr>
        </p:nvSpPr>
        <p:spPr>
          <a:xfrm>
            <a:off x="228600" y="347663"/>
            <a:ext cx="8534400" cy="661987"/>
          </a:xfrm>
        </p:spPr>
        <p:txBody>
          <a:bodyPr>
            <a:normAutofit fontScale="90000"/>
          </a:bodyPr>
          <a:lstStyle/>
          <a:p>
            <a:pPr eaLnBrk="1" hangingPunct="1">
              <a:defRPr/>
            </a:pPr>
            <a:r>
              <a:rPr lang="en-US" altLang="en-US" sz="3800">
                <a:solidFill>
                  <a:srgbClr val="FFFF00"/>
                </a:solidFill>
              </a:rPr>
              <a:t>Component Therapy vs What we bleed</a:t>
            </a:r>
          </a:p>
        </p:txBody>
      </p:sp>
      <p:pic>
        <p:nvPicPr>
          <p:cNvPr id="74754" name="Picture 3" descr="blood_single">
            <a:extLst>
              <a:ext uri="{FF2B5EF4-FFF2-40B4-BE49-F238E27FC236}">
                <a16:creationId xmlns:a16="http://schemas.microsoft.com/office/drawing/2014/main" id="{650825A5-4240-9CE9-E9B6-955A34BF0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00" b="1434"/>
          <a:stretch>
            <a:fillRect/>
          </a:stretch>
        </p:blipFill>
        <p:spPr bwMode="auto">
          <a:xfrm>
            <a:off x="228600" y="1295400"/>
            <a:ext cx="30083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4">
            <a:extLst>
              <a:ext uri="{FF2B5EF4-FFF2-40B4-BE49-F238E27FC236}">
                <a16:creationId xmlns:a16="http://schemas.microsoft.com/office/drawing/2014/main" id="{F0983C0E-094E-DB3C-ED03-BA8F4F79E4AD}"/>
              </a:ext>
            </a:extLst>
          </p:cNvPr>
          <p:cNvSpPr>
            <a:spLocks noGrp="1" noChangeArrowheads="1"/>
          </p:cNvSpPr>
          <p:nvPr>
            <p:ph type="body" sz="half" idx="1"/>
          </p:nvPr>
        </p:nvSpPr>
        <p:spPr>
          <a:xfrm>
            <a:off x="533400" y="2895600"/>
            <a:ext cx="2471738" cy="2057400"/>
          </a:xfrm>
          <a:extLst>
            <a:ext uri="{909E8E84-426E-40dd-AFC4-6F175D3DCCD1}"/>
          </a:extLst>
        </p:spPr>
        <p:txBody>
          <a:bodyPr/>
          <a:lstStyle/>
          <a:p>
            <a:pPr algn="ctr" eaLnBrk="1" hangingPunct="1">
              <a:buFont typeface="Wingdings" charset="2"/>
              <a:buNone/>
              <a:defRPr/>
            </a:pPr>
            <a:r>
              <a:rPr lang="en-US" altLang="en-US" b="1"/>
              <a:t>500 mL </a:t>
            </a:r>
          </a:p>
          <a:p>
            <a:pPr algn="ctr" eaLnBrk="1" hangingPunct="1">
              <a:buFont typeface="Wingdings" charset="2"/>
              <a:buNone/>
              <a:defRPr/>
            </a:pPr>
            <a:r>
              <a:rPr lang="en-US" altLang="en-US" b="1"/>
              <a:t>Hct: 38-44%</a:t>
            </a:r>
          </a:p>
          <a:p>
            <a:pPr algn="ctr" eaLnBrk="1" hangingPunct="1">
              <a:buFont typeface="Wingdings" charset="2"/>
              <a:buNone/>
              <a:defRPr/>
            </a:pPr>
            <a:r>
              <a:rPr lang="en-US" altLang="en-US" b="1"/>
              <a:t>Plt: 150-400K </a:t>
            </a:r>
          </a:p>
          <a:p>
            <a:pPr algn="ctr" eaLnBrk="1" hangingPunct="1">
              <a:buFont typeface="Wingdings" charset="2"/>
              <a:buNone/>
              <a:defRPr/>
            </a:pPr>
            <a:r>
              <a:rPr lang="en-US" altLang="en-US" b="1"/>
              <a:t>Coags: 100%</a:t>
            </a:r>
          </a:p>
        </p:txBody>
      </p:sp>
      <p:grpSp>
        <p:nvGrpSpPr>
          <p:cNvPr id="74756" name="Group 5">
            <a:extLst>
              <a:ext uri="{FF2B5EF4-FFF2-40B4-BE49-F238E27FC236}">
                <a16:creationId xmlns:a16="http://schemas.microsoft.com/office/drawing/2014/main" id="{F27F97DF-6DDF-B446-994C-4AB34D671EE3}"/>
              </a:ext>
            </a:extLst>
          </p:cNvPr>
          <p:cNvGrpSpPr>
            <a:grpSpLocks/>
          </p:cNvGrpSpPr>
          <p:nvPr/>
        </p:nvGrpSpPr>
        <p:grpSpPr bwMode="auto">
          <a:xfrm>
            <a:off x="3352800" y="1219200"/>
            <a:ext cx="5791200" cy="5676900"/>
            <a:chOff x="96" y="928"/>
            <a:chExt cx="3648" cy="3576"/>
          </a:xfrm>
        </p:grpSpPr>
        <p:pic>
          <p:nvPicPr>
            <p:cNvPr id="74758" name="Picture 6" descr="pic8">
              <a:extLst>
                <a:ext uri="{FF2B5EF4-FFF2-40B4-BE49-F238E27FC236}">
                  <a16:creationId xmlns:a16="http://schemas.microsoft.com/office/drawing/2014/main" id="{81E23ED2-BA86-D6E9-AEC9-BA0F63BE6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17" t="26366" r="4082" b="8456"/>
            <a:stretch>
              <a:fillRect/>
            </a:stretch>
          </p:blipFill>
          <p:spPr bwMode="auto">
            <a:xfrm>
              <a:off x="235" y="928"/>
              <a:ext cx="2981"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Text Box 7">
              <a:extLst>
                <a:ext uri="{FF2B5EF4-FFF2-40B4-BE49-F238E27FC236}">
                  <a16:creationId xmlns:a16="http://schemas.microsoft.com/office/drawing/2014/main" id="{1D76BC17-AC48-D480-1E01-082AA5B8CE73}"/>
                </a:ext>
              </a:extLst>
            </p:cNvPr>
            <p:cNvSpPr txBox="1">
              <a:spLocks noChangeArrowheads="1"/>
            </p:cNvSpPr>
            <p:nvPr/>
          </p:nvSpPr>
          <p:spPr bwMode="auto">
            <a:xfrm>
              <a:off x="336" y="1692"/>
              <a:ext cx="863" cy="564"/>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80000"/>
                </a:lnSpc>
                <a:defRPr/>
              </a:pPr>
              <a:r>
                <a:rPr lang="en-US" altLang="en-US" b="1">
                  <a:solidFill>
                    <a:srgbClr val="FF0000"/>
                  </a:solidFill>
                  <a:effectLst>
                    <a:outerShdw blurRad="38100" dist="38100" dir="2700000" algn="tl">
                      <a:srgbClr val="000000"/>
                    </a:outerShdw>
                  </a:effectLst>
                  <a:latin typeface="Arial" charset="0"/>
                </a:rPr>
                <a:t>PRBC</a:t>
              </a:r>
            </a:p>
            <a:p>
              <a:pPr algn="ctr" eaLnBrk="1" hangingPunct="1">
                <a:lnSpc>
                  <a:spcPct val="80000"/>
                </a:lnSpc>
                <a:defRPr/>
              </a:pPr>
              <a:r>
                <a:rPr lang="en-US" altLang="en-US" b="1">
                  <a:solidFill>
                    <a:srgbClr val="FF0000"/>
                  </a:solidFill>
                  <a:effectLst>
                    <a:outerShdw blurRad="38100" dist="38100" dir="2700000" algn="tl">
                      <a:srgbClr val="000000"/>
                    </a:outerShdw>
                  </a:effectLst>
                  <a:latin typeface="Arial" charset="0"/>
                </a:rPr>
                <a:t>Hct 55%</a:t>
              </a:r>
            </a:p>
            <a:p>
              <a:pPr algn="ctr" eaLnBrk="1" hangingPunct="1">
                <a:lnSpc>
                  <a:spcPct val="80000"/>
                </a:lnSpc>
                <a:defRPr/>
              </a:pPr>
              <a:r>
                <a:rPr lang="en-US" altLang="en-US" sz="1800">
                  <a:solidFill>
                    <a:srgbClr val="FF0000"/>
                  </a:solidFill>
                  <a:effectLst>
                    <a:outerShdw blurRad="38100" dist="38100" dir="2700000" algn="tl">
                      <a:srgbClr val="000000"/>
                    </a:outerShdw>
                  </a:effectLst>
                  <a:latin typeface="Arial" charset="0"/>
                </a:rPr>
                <a:t>335 mL</a:t>
              </a:r>
            </a:p>
          </p:txBody>
        </p:sp>
        <p:sp>
          <p:nvSpPr>
            <p:cNvPr id="114696" name="Text Box 8">
              <a:extLst>
                <a:ext uri="{FF2B5EF4-FFF2-40B4-BE49-F238E27FC236}">
                  <a16:creationId xmlns:a16="http://schemas.microsoft.com/office/drawing/2014/main" id="{0E82D88A-97B1-8718-A51F-4B587D241108}"/>
                </a:ext>
              </a:extLst>
            </p:cNvPr>
            <p:cNvSpPr txBox="1">
              <a:spLocks noChangeArrowheads="1"/>
            </p:cNvSpPr>
            <p:nvPr/>
          </p:nvSpPr>
          <p:spPr bwMode="auto">
            <a:xfrm>
              <a:off x="1344" y="1233"/>
              <a:ext cx="845" cy="564"/>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lnSpc>
                  <a:spcPct val="80000"/>
                </a:lnSpc>
                <a:defRPr/>
              </a:pPr>
              <a:r>
                <a:rPr lang="en-US" altLang="en-US" b="1">
                  <a:solidFill>
                    <a:srgbClr val="009900"/>
                  </a:solidFill>
                  <a:effectLst>
                    <a:outerShdw blurRad="38100" dist="38100" dir="2700000" algn="tl">
                      <a:srgbClr val="000000"/>
                    </a:outerShdw>
                  </a:effectLst>
                  <a:latin typeface="Arial" charset="0"/>
                </a:rPr>
                <a:t>Plt</a:t>
              </a:r>
            </a:p>
            <a:p>
              <a:pPr algn="ctr" eaLnBrk="1" hangingPunct="1">
                <a:lnSpc>
                  <a:spcPct val="80000"/>
                </a:lnSpc>
                <a:defRPr/>
              </a:pPr>
              <a:r>
                <a:rPr lang="en-US" altLang="en-US" b="1">
                  <a:solidFill>
                    <a:srgbClr val="009900"/>
                  </a:solidFill>
                  <a:effectLst>
                    <a:outerShdw blurRad="38100" dist="38100" dir="2700000" algn="tl">
                      <a:srgbClr val="000000"/>
                    </a:outerShdw>
                  </a:effectLst>
                  <a:latin typeface="Arial" charset="0"/>
                </a:rPr>
                <a:t>5.5x10</a:t>
              </a:r>
              <a:r>
                <a:rPr lang="en-US" altLang="en-US" b="1" baseline="30000">
                  <a:solidFill>
                    <a:srgbClr val="009900"/>
                  </a:solidFill>
                  <a:effectLst>
                    <a:outerShdw blurRad="38100" dist="38100" dir="2700000" algn="tl">
                      <a:srgbClr val="000000"/>
                    </a:outerShdw>
                  </a:effectLst>
                  <a:latin typeface="Arial" charset="0"/>
                </a:rPr>
                <a:t>10</a:t>
              </a:r>
              <a:endParaRPr lang="en-US" altLang="en-US" b="1">
                <a:solidFill>
                  <a:srgbClr val="009900"/>
                </a:solidFill>
                <a:effectLst>
                  <a:outerShdw blurRad="38100" dist="38100" dir="2700000" algn="tl">
                    <a:srgbClr val="000000"/>
                  </a:outerShdw>
                </a:effectLst>
                <a:latin typeface="Arial" charset="0"/>
              </a:endParaRPr>
            </a:p>
            <a:p>
              <a:pPr algn="ctr" eaLnBrk="1" hangingPunct="1">
                <a:lnSpc>
                  <a:spcPct val="80000"/>
                </a:lnSpc>
                <a:defRPr/>
              </a:pPr>
              <a:r>
                <a:rPr lang="en-US" altLang="en-US" sz="1800">
                  <a:solidFill>
                    <a:srgbClr val="009900"/>
                  </a:solidFill>
                  <a:effectLst>
                    <a:outerShdw blurRad="38100" dist="38100" dir="2700000" algn="tl">
                      <a:srgbClr val="000000"/>
                    </a:outerShdw>
                  </a:effectLst>
                  <a:latin typeface="Arial" charset="0"/>
                </a:rPr>
                <a:t>50 mL</a:t>
              </a:r>
            </a:p>
          </p:txBody>
        </p:sp>
        <p:sp>
          <p:nvSpPr>
            <p:cNvPr id="74761" name="Text Box 9">
              <a:extLst>
                <a:ext uri="{FF2B5EF4-FFF2-40B4-BE49-F238E27FC236}">
                  <a16:creationId xmlns:a16="http://schemas.microsoft.com/office/drawing/2014/main" id="{E6907A2E-8A15-3116-927E-CBC9DFDD7CE1}"/>
                </a:ext>
              </a:extLst>
            </p:cNvPr>
            <p:cNvSpPr txBox="1">
              <a:spLocks noChangeArrowheads="1"/>
            </p:cNvSpPr>
            <p:nvPr/>
          </p:nvSpPr>
          <p:spPr bwMode="auto">
            <a:xfrm>
              <a:off x="2400" y="1632"/>
              <a:ext cx="59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0"/>
                </a:spcBef>
                <a:buClrTx/>
                <a:buSzTx/>
                <a:buFontTx/>
                <a:buNone/>
              </a:pPr>
              <a:r>
                <a:rPr lang="en-US" altLang="en-US" sz="2400" b="1">
                  <a:solidFill>
                    <a:srgbClr val="000000"/>
                  </a:solidFill>
                  <a:latin typeface="Arial" panose="020B0604020202020204" pitchFamily="34" charset="0"/>
                  <a:ea typeface="ＭＳ Ｐゴシック" panose="020B0600070205080204" pitchFamily="34" charset="-128"/>
                </a:rPr>
                <a:t>FFP</a:t>
              </a:r>
            </a:p>
            <a:p>
              <a:pPr algn="ctr" eaLnBrk="1" hangingPunct="1">
                <a:lnSpc>
                  <a:spcPct val="80000"/>
                </a:lnSpc>
                <a:spcBef>
                  <a:spcPct val="0"/>
                </a:spcBef>
                <a:buClrTx/>
                <a:buSzTx/>
                <a:buFontTx/>
                <a:buNone/>
              </a:pPr>
              <a:r>
                <a:rPr lang="en-US" altLang="en-US" sz="2400" b="1">
                  <a:solidFill>
                    <a:srgbClr val="000000"/>
                  </a:solidFill>
                  <a:latin typeface="Arial" panose="020B0604020202020204" pitchFamily="34" charset="0"/>
                  <a:ea typeface="ＭＳ Ｐゴシック" panose="020B0600070205080204" pitchFamily="34" charset="-128"/>
                </a:rPr>
                <a:t>80%</a:t>
              </a:r>
            </a:p>
            <a:p>
              <a:pPr algn="ctr" eaLnBrk="1" hangingPunct="1">
                <a:lnSpc>
                  <a:spcPct val="80000"/>
                </a:lnSpc>
                <a:spcBef>
                  <a:spcPct val="0"/>
                </a:spcBef>
                <a:buClrTx/>
                <a:buSzTx/>
                <a:buFontTx/>
                <a:buNone/>
              </a:pPr>
              <a:r>
                <a:rPr lang="en-US" altLang="en-US" sz="1800">
                  <a:solidFill>
                    <a:srgbClr val="000000"/>
                  </a:solidFill>
                  <a:latin typeface="Arial" panose="020B0604020202020204" pitchFamily="34" charset="0"/>
                  <a:ea typeface="ＭＳ Ｐゴシック" panose="020B0600070205080204" pitchFamily="34" charset="-128"/>
                </a:rPr>
                <a:t>275 mL</a:t>
              </a:r>
            </a:p>
          </p:txBody>
        </p:sp>
        <p:sp>
          <p:nvSpPr>
            <p:cNvPr id="74762" name="Text Box 10">
              <a:extLst>
                <a:ext uri="{FF2B5EF4-FFF2-40B4-BE49-F238E27FC236}">
                  <a16:creationId xmlns:a16="http://schemas.microsoft.com/office/drawing/2014/main" id="{62EDBC3A-8E2D-7284-67F0-E2A1F9B5AA34}"/>
                </a:ext>
              </a:extLst>
            </p:cNvPr>
            <p:cNvSpPr txBox="1">
              <a:spLocks noChangeArrowheads="1"/>
            </p:cNvSpPr>
            <p:nvPr/>
          </p:nvSpPr>
          <p:spPr bwMode="auto">
            <a:xfrm>
              <a:off x="96" y="2592"/>
              <a:ext cx="3648" cy="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2400" b="1" i="1" u="sng">
                  <a:solidFill>
                    <a:srgbClr val="FFFF00"/>
                  </a:solidFill>
                  <a:latin typeface="Arial" panose="020B0604020202020204" pitchFamily="34" charset="0"/>
                  <a:ea typeface="ＭＳ Ｐゴシック" panose="020B0600070205080204" pitchFamily="34" charset="-128"/>
                </a:rPr>
                <a:t>So Component Therapy Gives You</a:t>
              </a:r>
            </a:p>
            <a:p>
              <a:pPr algn="ctr" eaLnBrk="1" hangingPunct="1">
                <a:spcBef>
                  <a:spcPct val="0"/>
                </a:spcBef>
                <a:buClrTx/>
                <a:buSzTx/>
                <a:buFontTx/>
                <a:buNone/>
              </a:pPr>
              <a:r>
                <a:rPr lang="en-US" altLang="en-US" sz="2200" b="1" i="1">
                  <a:solidFill>
                    <a:srgbClr val="FFFF00"/>
                  </a:solidFill>
                  <a:latin typeface="Arial" panose="020B0604020202020204" pitchFamily="34" charset="0"/>
                  <a:ea typeface="ＭＳ Ｐゴシック" panose="020B0600070205080204" pitchFamily="34" charset="-128"/>
                </a:rPr>
                <a:t>1U PRBC + 1U PLT + 1U FFP</a:t>
              </a:r>
            </a:p>
            <a:p>
              <a:pPr lvl="1" eaLnBrk="1" hangingPunct="1">
                <a:spcBef>
                  <a:spcPct val="0"/>
                </a:spcBef>
                <a:buClrTx/>
                <a:buSzTx/>
                <a:buFontTx/>
                <a:buChar char="•"/>
              </a:pPr>
              <a:endParaRPr lang="en-US" altLang="en-US" sz="2400" b="1" i="1">
                <a:solidFill>
                  <a:srgbClr val="FFFF00"/>
                </a:solidFill>
                <a:latin typeface="Arial" panose="020B0604020202020204" pitchFamily="34" charset="0"/>
                <a:ea typeface="ＭＳ Ｐゴシック" panose="020B0600070205080204" pitchFamily="34" charset="-128"/>
              </a:endParaRPr>
            </a:p>
            <a:p>
              <a:pPr lvl="1" eaLnBrk="1" hangingPunct="1">
                <a:spcBef>
                  <a:spcPct val="0"/>
                </a:spcBef>
                <a:buClrTx/>
                <a:buSzTx/>
                <a:buFontTx/>
                <a:buChar char="•"/>
              </a:pPr>
              <a:r>
                <a:rPr lang="en-US" altLang="en-US" sz="2400" b="1" i="1">
                  <a:solidFill>
                    <a:srgbClr val="FFFF00"/>
                  </a:solidFill>
                  <a:latin typeface="Arial" panose="020B0604020202020204" pitchFamily="34" charset="0"/>
                  <a:ea typeface="ＭＳ Ｐゴシック" panose="020B0600070205080204" pitchFamily="34" charset="-128"/>
                </a:rPr>
                <a:t>Hct 29%</a:t>
              </a:r>
            </a:p>
            <a:p>
              <a:pPr lvl="1" eaLnBrk="1" hangingPunct="1">
                <a:spcBef>
                  <a:spcPct val="0"/>
                </a:spcBef>
                <a:buClrTx/>
                <a:buSzTx/>
                <a:buFontTx/>
                <a:buChar char="•"/>
              </a:pPr>
              <a:r>
                <a:rPr lang="en-US" altLang="en-US" sz="2400" b="1" i="1">
                  <a:solidFill>
                    <a:srgbClr val="FFFF00"/>
                  </a:solidFill>
                  <a:latin typeface="Arial" panose="020B0604020202020204" pitchFamily="34" charset="0"/>
                  <a:ea typeface="ＭＳ Ｐゴシック" panose="020B0600070205080204" pitchFamily="34" charset="-128"/>
                </a:rPr>
                <a:t>Plt 87K</a:t>
              </a:r>
            </a:p>
            <a:p>
              <a:pPr lvl="1" eaLnBrk="1" hangingPunct="1">
                <a:spcBef>
                  <a:spcPct val="0"/>
                </a:spcBef>
                <a:buClrTx/>
                <a:buSzTx/>
                <a:buFontTx/>
                <a:buChar char="•"/>
              </a:pPr>
              <a:r>
                <a:rPr lang="en-US" altLang="en-US" sz="2400" b="1" i="1">
                  <a:solidFill>
                    <a:srgbClr val="FFFF00"/>
                  </a:solidFill>
                  <a:latin typeface="Arial" panose="020B0604020202020204" pitchFamily="34" charset="0"/>
                  <a:ea typeface="ＭＳ Ｐゴシック" panose="020B0600070205080204" pitchFamily="34" charset="-128"/>
                </a:rPr>
                <a:t>Coag activity 65%</a:t>
              </a:r>
            </a:p>
            <a:p>
              <a:pPr lvl="1" eaLnBrk="1" hangingPunct="1">
                <a:spcBef>
                  <a:spcPct val="0"/>
                </a:spcBef>
                <a:buClrTx/>
                <a:buSzTx/>
                <a:buFontTx/>
                <a:buChar char="•"/>
              </a:pPr>
              <a:r>
                <a:rPr lang="en-US" altLang="en-US" sz="2400" b="1" i="1">
                  <a:solidFill>
                    <a:srgbClr val="FFFF00"/>
                  </a:solidFill>
                  <a:latin typeface="Arial" panose="020B0604020202020204" pitchFamily="34" charset="0"/>
                  <a:ea typeface="ＭＳ Ｐゴシック" panose="020B0600070205080204" pitchFamily="34" charset="-128"/>
                </a:rPr>
                <a:t>550 mg fibrinogen</a:t>
              </a:r>
            </a:p>
          </p:txBody>
        </p:sp>
        <p:sp>
          <p:nvSpPr>
            <p:cNvPr id="74763" name="Text Box 11">
              <a:extLst>
                <a:ext uri="{FF2B5EF4-FFF2-40B4-BE49-F238E27FC236}">
                  <a16:creationId xmlns:a16="http://schemas.microsoft.com/office/drawing/2014/main" id="{112061C6-89E0-F71A-3167-9B6B15BA1898}"/>
                </a:ext>
              </a:extLst>
            </p:cNvPr>
            <p:cNvSpPr txBox="1">
              <a:spLocks noChangeArrowheads="1"/>
            </p:cNvSpPr>
            <p:nvPr/>
          </p:nvSpPr>
          <p:spPr bwMode="auto">
            <a:xfrm>
              <a:off x="405" y="4100"/>
              <a:ext cx="300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Char char="•"/>
              </a:pPr>
              <a:endParaRPr lang="en-US" altLang="en-US" sz="1800" b="1">
                <a:solidFill>
                  <a:srgbClr val="FFFF00"/>
                </a:solidFill>
                <a:latin typeface="Times New Roman" panose="02020603050405020304" pitchFamily="18" charset="0"/>
                <a:ea typeface="ＭＳ Ｐゴシック" panose="020B0600070205080204" pitchFamily="34" charset="-128"/>
              </a:endParaRPr>
            </a:p>
            <a:p>
              <a:pPr>
                <a:spcBef>
                  <a:spcPct val="0"/>
                </a:spcBef>
                <a:buClrTx/>
                <a:buSzTx/>
                <a:buFontTx/>
                <a:buChar char="•"/>
              </a:pPr>
              <a:r>
                <a:rPr lang="en-US" altLang="en-US" sz="1800" b="1">
                  <a:solidFill>
                    <a:srgbClr val="FFFF00"/>
                  </a:solidFill>
                  <a:latin typeface="Times New Roman" panose="02020603050405020304" pitchFamily="18" charset="0"/>
                  <a:ea typeface="ＭＳ Ｐゴシック" panose="020B0600070205080204" pitchFamily="34" charset="-128"/>
                </a:rPr>
                <a:t>Armand &amp; Hess, Transfusion Med. Rev., 2003</a:t>
              </a:r>
            </a:p>
          </p:txBody>
        </p:sp>
      </p:grpSp>
      <p:sp>
        <p:nvSpPr>
          <p:cNvPr id="114700" name="Text Box 12">
            <a:extLst>
              <a:ext uri="{FF2B5EF4-FFF2-40B4-BE49-F238E27FC236}">
                <a16:creationId xmlns:a16="http://schemas.microsoft.com/office/drawing/2014/main" id="{2EBB7B4D-6BAA-9F3D-121E-D50E2CD694B6}"/>
              </a:ext>
            </a:extLst>
          </p:cNvPr>
          <p:cNvSpPr txBox="1">
            <a:spLocks noChangeArrowheads="1"/>
          </p:cNvSpPr>
          <p:nvPr/>
        </p:nvSpPr>
        <p:spPr bwMode="auto">
          <a:xfrm>
            <a:off x="609600" y="4953000"/>
            <a:ext cx="2235200" cy="946150"/>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Garamond" charset="0"/>
                <a:ea typeface="ＭＳ Ｐゴシック" charset="-128"/>
              </a:defRPr>
            </a:lvl1pPr>
            <a:lvl2pPr marL="742950" indent="-285750">
              <a:defRPr sz="2400">
                <a:solidFill>
                  <a:schemeClr val="tx1"/>
                </a:solidFill>
                <a:latin typeface="Garamond" charset="0"/>
                <a:ea typeface="ＭＳ Ｐゴシック" charset="-128"/>
              </a:defRPr>
            </a:lvl2pPr>
            <a:lvl3pPr marL="1143000" indent="-228600">
              <a:defRPr sz="2400">
                <a:solidFill>
                  <a:schemeClr val="tx1"/>
                </a:solidFill>
                <a:latin typeface="Garamond" charset="0"/>
                <a:ea typeface="ＭＳ Ｐゴシック" charset="-128"/>
              </a:defRPr>
            </a:lvl3pPr>
            <a:lvl4pPr marL="1600200" indent="-228600">
              <a:defRPr sz="2400">
                <a:solidFill>
                  <a:schemeClr val="tx1"/>
                </a:solidFill>
                <a:latin typeface="Garamond" charset="0"/>
                <a:ea typeface="ＭＳ Ｐゴシック" charset="-128"/>
              </a:defRPr>
            </a:lvl4pPr>
            <a:lvl5pPr marL="2057400" indent="-22860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a:defRPr/>
            </a:pPr>
            <a:r>
              <a:rPr lang="en-US" altLang="en-US" sz="2800" b="1">
                <a:effectLst>
                  <a:outerShdw blurRad="38100" dist="38100" dir="2700000" algn="tl">
                    <a:srgbClr val="000000"/>
                  </a:outerShdw>
                </a:effectLst>
                <a:latin typeface="Arial" charset="0"/>
              </a:rPr>
              <a:t>600 mg          Fibrinogen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1E39BA8-0D69-DDC9-610D-93FFB5FC6CFB}"/>
              </a:ext>
            </a:extLst>
          </p:cNvPr>
          <p:cNvSpPr>
            <a:spLocks noChangeArrowheads="1"/>
          </p:cNvSpPr>
          <p:nvPr/>
        </p:nvSpPr>
        <p:spPr bwMode="auto">
          <a:xfrm>
            <a:off x="685800" y="1668110"/>
            <a:ext cx="7772400" cy="4114800"/>
          </a:xfrm>
          <a:prstGeom prst="rect">
            <a:avLst/>
          </a:prstGeom>
          <a:noFill/>
          <a:ln>
            <a:noFill/>
          </a:ln>
          <a:effectLst/>
        </p:spPr>
        <p:txBody>
          <a:bodyPr/>
          <a:lstStyle>
            <a:lvl1pPr marL="342900" indent="-342900">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eaLnBrk="1" hangingPunct="1">
              <a:defRPr/>
            </a:pPr>
            <a:r>
              <a:rPr lang="en-US" altLang="en-US" sz="2400" dirty="0">
                <a:effectLst>
                  <a:outerShdw blurRad="38100" dist="38100" dir="2700000" algn="tl">
                    <a:srgbClr val="000000"/>
                  </a:outerShdw>
                </a:effectLst>
                <a:latin typeface="Arial" panose="020B0604020202020204" pitchFamily="34" charset="0"/>
                <a:cs typeface="Arial" panose="020B0604020202020204" pitchFamily="34" charset="0"/>
              </a:rPr>
              <a:t>Of the injured who will die, 50% die before they reach a hospital</a:t>
            </a:r>
          </a:p>
          <a:p>
            <a:pPr eaLnBrk="1" hangingPunct="1">
              <a:defRPr/>
            </a:pPr>
            <a:endParaRPr lang="en-US" altLang="en-US" sz="2400" dirty="0">
              <a:effectLst>
                <a:outerShdw blurRad="38100" dist="38100" dir="2700000" algn="tl">
                  <a:srgbClr val="000000"/>
                </a:outerShdw>
              </a:effectLst>
              <a:latin typeface="Arial" panose="020B0604020202020204" pitchFamily="34" charset="0"/>
              <a:cs typeface="Arial" panose="020B0604020202020204" pitchFamily="34" charset="0"/>
            </a:endParaRPr>
          </a:p>
          <a:p>
            <a:pPr eaLnBrk="1" hangingPunct="1">
              <a:defRPr/>
            </a:pPr>
            <a:r>
              <a:rPr lang="en-US" altLang="en-US" sz="2400" dirty="0">
                <a:effectLst>
                  <a:outerShdw blurRad="38100" dist="38100" dir="2700000" algn="tl">
                    <a:srgbClr val="000000"/>
                  </a:outerShdw>
                </a:effectLst>
                <a:latin typeface="Arial" panose="020B0604020202020204" pitchFamily="34" charset="0"/>
                <a:cs typeface="Arial" panose="020B0604020202020204" pitchFamily="34" charset="0"/>
              </a:rPr>
              <a:t>Uncontrolled hemorrhage or MOF-related shock is the cause of death in about 40% of deaths</a:t>
            </a:r>
          </a:p>
          <a:p>
            <a:pPr eaLnBrk="1" hangingPunct="1">
              <a:defRPr/>
            </a:pPr>
            <a:endParaRPr lang="en-US" altLang="en-US" sz="2400" dirty="0">
              <a:effectLst>
                <a:outerShdw blurRad="38100" dist="38100" dir="2700000" algn="tl">
                  <a:srgbClr val="000000"/>
                </a:outerShdw>
              </a:effectLst>
              <a:latin typeface="Arial" panose="020B0604020202020204" pitchFamily="34" charset="0"/>
              <a:cs typeface="Arial" panose="020B0604020202020204" pitchFamily="34" charset="0"/>
            </a:endParaRPr>
          </a:p>
          <a:p>
            <a:pPr eaLnBrk="1" hangingPunct="1">
              <a:defRPr/>
            </a:pPr>
            <a:r>
              <a:rPr lang="en-US" altLang="en-US" sz="2400" dirty="0">
                <a:effectLst>
                  <a:outerShdw blurRad="38100" dist="38100" dir="2700000" algn="tl">
                    <a:srgbClr val="000000"/>
                  </a:outerShdw>
                </a:effectLst>
                <a:latin typeface="Arial" panose="020B0604020202020204" pitchFamily="34" charset="0"/>
                <a:cs typeface="Arial" panose="020B0604020202020204" pitchFamily="34" charset="0"/>
              </a:rPr>
              <a:t>About 20% of hemorrhagic deaths appear to have been potentially preventable</a:t>
            </a:r>
          </a:p>
          <a:p>
            <a:pPr lvl="1">
              <a:defRPr/>
            </a:pPr>
            <a:r>
              <a:rPr lang="en-US" altLang="en-US" sz="24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How many of these 20% were delayed in ED?  </a:t>
            </a:r>
          </a:p>
        </p:txBody>
      </p:sp>
      <p:sp>
        <p:nvSpPr>
          <p:cNvPr id="71683" name="Rectangle 3">
            <a:extLst>
              <a:ext uri="{FF2B5EF4-FFF2-40B4-BE49-F238E27FC236}">
                <a16:creationId xmlns:a16="http://schemas.microsoft.com/office/drawing/2014/main" id="{5484DBA7-7686-BDA0-9D41-6D5A2784A739}"/>
              </a:ext>
            </a:extLst>
          </p:cNvPr>
          <p:cNvSpPr>
            <a:spLocks noChangeArrowheads="1"/>
          </p:cNvSpPr>
          <p:nvPr/>
        </p:nvSpPr>
        <p:spPr bwMode="auto">
          <a:xfrm>
            <a:off x="114300" y="152400"/>
            <a:ext cx="8915400" cy="1143000"/>
          </a:xfrm>
          <a:prstGeom prst="rect">
            <a:avLst/>
          </a:prstGeom>
          <a:noFill/>
          <a:ln>
            <a:noFill/>
          </a:ln>
          <a:effectLst/>
        </p:spPr>
        <p:txBody>
          <a:bodyPr anchor="ct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defRPr/>
            </a:pPr>
            <a:r>
              <a:rPr lang="en-US" altLang="en-US" sz="36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Potentially Preventable Injury Mortality</a:t>
            </a:r>
            <a:endParaRPr lang="en-US" altLang="en-US" sz="3600" b="1">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137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a:extLst>
              <a:ext uri="{FF2B5EF4-FFF2-40B4-BE49-F238E27FC236}">
                <a16:creationId xmlns:a16="http://schemas.microsoft.com/office/drawing/2014/main" id="{DCE64E1D-7846-2BC3-3DEC-A69D723E1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533400"/>
            <a:ext cx="594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extBox 1">
            <a:extLst>
              <a:ext uri="{FF2B5EF4-FFF2-40B4-BE49-F238E27FC236}">
                <a16:creationId xmlns:a16="http://schemas.microsoft.com/office/drawing/2014/main" id="{8CAA87C4-4B58-9150-C28B-A6B879CEFFF9}"/>
              </a:ext>
            </a:extLst>
          </p:cNvPr>
          <p:cNvSpPr txBox="1">
            <a:spLocks noChangeArrowheads="1"/>
          </p:cNvSpPr>
          <p:nvPr/>
        </p:nvSpPr>
        <p:spPr bwMode="auto">
          <a:xfrm>
            <a:off x="381000" y="4724400"/>
            <a:ext cx="800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b="1" i="1" dirty="0">
                <a:latin typeface="Arial" panose="020B0604020202020204" pitchFamily="34" charset="0"/>
                <a:cs typeface="Arial" panose="020B0604020202020204" pitchFamily="34" charset="0"/>
              </a:rPr>
              <a:t>The Debate continues on which fluid is best for trauma resuscitation and early pre-operative resuscitation -   </a:t>
            </a:r>
            <a:r>
              <a:rPr lang="en-US" altLang="en-US" sz="2800" b="1" i="1" dirty="0">
                <a:solidFill>
                  <a:srgbClr val="FFFF00"/>
                </a:solidFill>
                <a:latin typeface="Arial" panose="020B0604020202020204" pitchFamily="34" charset="0"/>
                <a:cs typeface="Arial" panose="020B0604020202020204" pitchFamily="34" charset="0"/>
              </a:rPr>
              <a:t>**WHOLE BLOOD**</a:t>
            </a:r>
          </a:p>
        </p:txBody>
      </p:sp>
      <p:sp>
        <p:nvSpPr>
          <p:cNvPr id="70659" name="TextBox 2">
            <a:extLst>
              <a:ext uri="{FF2B5EF4-FFF2-40B4-BE49-F238E27FC236}">
                <a16:creationId xmlns:a16="http://schemas.microsoft.com/office/drawing/2014/main" id="{9A0E552C-0575-B80E-D65A-B5F86D09E9A8}"/>
              </a:ext>
            </a:extLst>
          </p:cNvPr>
          <p:cNvSpPr txBox="1">
            <a:spLocks noChangeArrowheads="1"/>
          </p:cNvSpPr>
          <p:nvPr/>
        </p:nvSpPr>
        <p:spPr bwMode="auto">
          <a:xfrm>
            <a:off x="165630" y="317500"/>
            <a:ext cx="537198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Arial" panose="020B0604020202020204" pitchFamily="34" charset="0"/>
                <a:cs typeface="Arial" panose="020B0604020202020204" pitchFamily="34" charset="0"/>
              </a:rPr>
              <a:t>At UT Houston, we started our</a:t>
            </a:r>
          </a:p>
          <a:p>
            <a:pPr>
              <a:spcBef>
                <a:spcPct val="0"/>
              </a:spcBef>
              <a:buClrTx/>
              <a:buSzTx/>
              <a:buFontTx/>
              <a:buNone/>
            </a:pPr>
            <a:r>
              <a:rPr lang="en-US" altLang="en-US" sz="2800" dirty="0">
                <a:latin typeface="Arial" panose="020B0604020202020204" pitchFamily="34" charset="0"/>
                <a:cs typeface="Arial" panose="020B0604020202020204" pitchFamily="34" charset="0"/>
              </a:rPr>
              <a:t>whole blood program in 2016</a:t>
            </a:r>
          </a:p>
          <a:p>
            <a:pPr>
              <a:spcBef>
                <a:spcPct val="0"/>
              </a:spcBef>
              <a:buClrTx/>
              <a:buSzTx/>
              <a:buFontTx/>
              <a:buNone/>
            </a:pPr>
            <a:endParaRPr lang="en-US" altLang="en-US" sz="2800" dirty="0">
              <a:latin typeface="Arial" panose="020B0604020202020204" pitchFamily="34" charset="0"/>
              <a:cs typeface="Arial" panose="020B0604020202020204" pitchFamily="34" charset="0"/>
            </a:endParaRPr>
          </a:p>
          <a:p>
            <a:pPr>
              <a:spcBef>
                <a:spcPct val="0"/>
              </a:spcBef>
              <a:buClrTx/>
              <a:buSzTx/>
              <a:buFontTx/>
              <a:buNone/>
            </a:pPr>
            <a:r>
              <a:rPr lang="en-US" altLang="en-US" sz="2800" dirty="0">
                <a:latin typeface="Arial" panose="020B0604020202020204" pitchFamily="34" charset="0"/>
                <a:cs typeface="Arial" panose="020B0604020202020204" pitchFamily="34" charset="0"/>
              </a:rPr>
              <a:t>Initially placed on Life Flight</a:t>
            </a:r>
          </a:p>
          <a:p>
            <a:pPr>
              <a:spcBef>
                <a:spcPct val="0"/>
              </a:spcBef>
              <a:buClrTx/>
              <a:buSzTx/>
              <a:buFontTx/>
              <a:buNone/>
            </a:pPr>
            <a:r>
              <a:rPr lang="en-US" altLang="en-US" sz="2800" dirty="0">
                <a:latin typeface="Arial" panose="020B0604020202020204" pitchFamily="34" charset="0"/>
                <a:cs typeface="Arial" panose="020B0604020202020204" pitchFamily="34" charset="0"/>
              </a:rPr>
              <a:t>Helicopters and in Trauma Bays</a:t>
            </a:r>
          </a:p>
          <a:p>
            <a:pPr>
              <a:spcBef>
                <a:spcPct val="0"/>
              </a:spcBef>
              <a:buClrTx/>
              <a:buSzTx/>
              <a:buFontTx/>
              <a:buNone/>
            </a:pPr>
            <a:endParaRPr lang="en-US" altLang="en-US" sz="2800" dirty="0">
              <a:latin typeface="Arial" panose="020B0604020202020204" pitchFamily="34" charset="0"/>
              <a:cs typeface="Arial" panose="020B0604020202020204" pitchFamily="34" charset="0"/>
            </a:endParaRPr>
          </a:p>
          <a:p>
            <a:pPr>
              <a:spcBef>
                <a:spcPct val="0"/>
              </a:spcBef>
              <a:buClrTx/>
              <a:buSzTx/>
              <a:buFontTx/>
              <a:buNone/>
            </a:pPr>
            <a:r>
              <a:rPr lang="en-US" altLang="en-US" sz="2800" dirty="0">
                <a:latin typeface="Arial" panose="020B0604020202020204" pitchFamily="34" charset="0"/>
                <a:cs typeface="Arial" panose="020B0604020202020204" pitchFamily="34" charset="0"/>
              </a:rPr>
              <a:t>Success with early definitive </a:t>
            </a:r>
          </a:p>
          <a:p>
            <a:pPr>
              <a:spcBef>
                <a:spcPct val="0"/>
              </a:spcBef>
              <a:buClrTx/>
              <a:buSzTx/>
              <a:buFontTx/>
              <a:buNone/>
            </a:pPr>
            <a:r>
              <a:rPr lang="en-US" altLang="en-US" sz="2800" dirty="0">
                <a:latin typeface="Arial" panose="020B0604020202020204" pitchFamily="34" charset="0"/>
                <a:cs typeface="Arial" panose="020B0604020202020204" pitchFamily="34" charset="0"/>
              </a:rPr>
              <a:t>hemostatic resuscitation</a:t>
            </a:r>
          </a:p>
          <a:p>
            <a:pPr>
              <a:spcBef>
                <a:spcPct val="0"/>
              </a:spcBef>
              <a:buClrTx/>
              <a:buSzTx/>
              <a:buFontTx/>
              <a:buNone/>
            </a:pPr>
            <a:r>
              <a:rPr lang="en-US" altLang="en-US" sz="28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trend of overall fewer products given)</a:t>
            </a:r>
          </a:p>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2357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a:extLst>
              <a:ext uri="{FF2B5EF4-FFF2-40B4-BE49-F238E27FC236}">
                <a16:creationId xmlns:a16="http://schemas.microsoft.com/office/drawing/2014/main" id="{4E12E8C9-18B3-3088-2576-29A5B0191C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4" name="Picture 3">
            <a:extLst>
              <a:ext uri="{FF2B5EF4-FFF2-40B4-BE49-F238E27FC236}">
                <a16:creationId xmlns:a16="http://schemas.microsoft.com/office/drawing/2014/main" id="{AE7CB8CD-ED72-3692-8D2A-354ABEF5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a:extLst>
              <a:ext uri="{FF2B5EF4-FFF2-40B4-BE49-F238E27FC236}">
                <a16:creationId xmlns:a16="http://schemas.microsoft.com/office/drawing/2014/main" id="{DF0FE5D6-1D6A-436D-FE40-3A4082AF70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a:extLst>
              <a:ext uri="{FF2B5EF4-FFF2-40B4-BE49-F238E27FC236}">
                <a16:creationId xmlns:a16="http://schemas.microsoft.com/office/drawing/2014/main" id="{9E96A90B-D38F-8F33-7FBA-F7AE38B347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2">
            <a:extLst>
              <a:ext uri="{FF2B5EF4-FFF2-40B4-BE49-F238E27FC236}">
                <a16:creationId xmlns:a16="http://schemas.microsoft.com/office/drawing/2014/main" id="{BC778D13-F22A-5C9A-6E32-AF8B63846157}"/>
              </a:ext>
            </a:extLst>
          </p:cNvPr>
          <p:cNvSpPr>
            <a:spLocks noGrp="1"/>
          </p:cNvSpPr>
          <p:nvPr>
            <p:ph type="title"/>
          </p:nvPr>
        </p:nvSpPr>
        <p:spPr>
          <a:xfrm>
            <a:off x="685800" y="685800"/>
            <a:ext cx="7772400" cy="762000"/>
          </a:xfrm>
        </p:spPr>
        <p:txBody>
          <a:bodyPr/>
          <a:lstStyle/>
          <a:p>
            <a:pPr>
              <a:defRPr/>
            </a:pPr>
            <a:r>
              <a:rPr lang="en-US" altLang="en-US" sz="4000">
                <a:solidFill>
                  <a:srgbClr val="FFFF00"/>
                </a:solidFill>
                <a:latin typeface="Arial" charset="0"/>
              </a:rPr>
              <a:t>Methods- </a:t>
            </a:r>
            <a:r>
              <a:rPr lang="en-US" altLang="en-US" sz="3600" i="1">
                <a:solidFill>
                  <a:srgbClr val="FFFF00"/>
                </a:solidFill>
                <a:latin typeface="Arial" charset="0"/>
              </a:rPr>
              <a:t>Randomization</a:t>
            </a:r>
          </a:p>
        </p:txBody>
      </p:sp>
      <p:pic>
        <p:nvPicPr>
          <p:cNvPr id="102402" name="Picture 2">
            <a:extLst>
              <a:ext uri="{FF2B5EF4-FFF2-40B4-BE49-F238E27FC236}">
                <a16:creationId xmlns:a16="http://schemas.microsoft.com/office/drawing/2014/main" id="{A3CFF17E-B18A-8F1E-8436-4978797D1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59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6AA5-4138-DDEC-BCD6-1D334F7A30B1}"/>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13A23E28-4318-9366-3E71-9D7B14E5C81F}"/>
              </a:ext>
            </a:extLst>
          </p:cNvPr>
          <p:cNvSpPr>
            <a:spLocks noGrp="1"/>
          </p:cNvSpPr>
          <p:nvPr>
            <p:ph idx="1"/>
          </p:nvPr>
        </p:nvSpPr>
        <p:spPr/>
        <p:txBody>
          <a:bodyPr/>
          <a:lstStyle/>
          <a:p>
            <a:pPr marL="0" indent="0">
              <a:buNone/>
            </a:pPr>
            <a:r>
              <a:rPr lang="en-US" b="1" i="1" dirty="0">
                <a:solidFill>
                  <a:srgbClr val="FFC000"/>
                </a:solidFill>
                <a:latin typeface="+mj-lt"/>
              </a:rPr>
              <a:t>**Every trauma airway is a difficult airway until proven otherwise……**</a:t>
            </a:r>
          </a:p>
        </p:txBody>
      </p:sp>
    </p:spTree>
    <p:extLst>
      <p:ext uri="{BB962C8B-B14F-4D97-AF65-F5344CB8AC3E}">
        <p14:creationId xmlns:p14="http://schemas.microsoft.com/office/powerpoint/2010/main" val="3922217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C97AB88E-86EA-BBFE-0742-D8BCCA2741A2}"/>
              </a:ext>
            </a:extLst>
          </p:cNvPr>
          <p:cNvSpPr>
            <a:spLocks noChangeArrowheads="1"/>
          </p:cNvSpPr>
          <p:nvPr/>
        </p:nvSpPr>
        <p:spPr bwMode="auto">
          <a:xfrm>
            <a:off x="381000" y="14478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buClrTx/>
              <a:buSzPct val="100000"/>
              <a:buFontTx/>
              <a:buChar char="•"/>
            </a:pPr>
            <a:r>
              <a:rPr lang="en-US" altLang="en-US" dirty="0">
                <a:solidFill>
                  <a:srgbClr val="FFFFFF"/>
                </a:solidFill>
                <a:latin typeface="Arial" panose="020B0604020202020204" pitchFamily="34" charset="0"/>
                <a:ea typeface="ＭＳ Ｐゴシック" panose="020B0600070205080204" pitchFamily="34" charset="-128"/>
              </a:rPr>
              <a:t>Primary outcome: 24-hour product use								</a:t>
            </a:r>
          </a:p>
          <a:p>
            <a:pPr>
              <a:buClrTx/>
              <a:buSzPct val="100000"/>
              <a:buFontTx/>
              <a:buChar char="•"/>
            </a:pPr>
            <a:r>
              <a:rPr lang="en-US" altLang="en-US" dirty="0">
                <a:solidFill>
                  <a:srgbClr val="FFFFFF"/>
                </a:solidFill>
                <a:latin typeface="Arial" panose="020B0604020202020204" pitchFamily="34" charset="0"/>
                <a:ea typeface="ＭＳ Ｐゴシック" panose="020B0600070205080204" pitchFamily="34" charset="-128"/>
              </a:rPr>
              <a:t>Secondary outcome: 24-hour and 30-day mortality </a:t>
            </a:r>
            <a:r>
              <a:rPr lang="en-US" altLang="en-US" sz="2800" dirty="0">
                <a:solidFill>
                  <a:srgbClr val="FFFFFF"/>
                </a:solidFill>
                <a:latin typeface="Arial" panose="020B0604020202020204" pitchFamily="34" charset="0"/>
                <a:ea typeface="ＭＳ Ｐゴシック" panose="020B0600070205080204" pitchFamily="34" charset="-128"/>
              </a:rPr>
              <a:t>				</a:t>
            </a:r>
          </a:p>
          <a:p>
            <a:pPr>
              <a:buClrTx/>
              <a:buSzPct val="100000"/>
              <a:buFontTx/>
              <a:buChar char="•"/>
            </a:pPr>
            <a:endParaRPr lang="en-US" altLang="en-US" sz="2800" dirty="0">
              <a:solidFill>
                <a:srgbClr val="FFFFFF"/>
              </a:solidFill>
              <a:latin typeface="Arial" panose="020B0604020202020204" pitchFamily="34" charset="0"/>
              <a:ea typeface="ＭＳ Ｐゴシック" panose="020B0600070205080204" pitchFamily="34" charset="-128"/>
            </a:endParaRPr>
          </a:p>
        </p:txBody>
      </p:sp>
      <p:sp>
        <p:nvSpPr>
          <p:cNvPr id="25602" name="Title 12">
            <a:extLst>
              <a:ext uri="{FF2B5EF4-FFF2-40B4-BE49-F238E27FC236}">
                <a16:creationId xmlns:a16="http://schemas.microsoft.com/office/drawing/2014/main" id="{364A880D-D327-D65B-5AB1-189EC8F3D21B}"/>
              </a:ext>
            </a:extLst>
          </p:cNvPr>
          <p:cNvSpPr>
            <a:spLocks noGrp="1"/>
          </p:cNvSpPr>
          <p:nvPr>
            <p:ph type="title"/>
          </p:nvPr>
        </p:nvSpPr>
        <p:spPr>
          <a:xfrm>
            <a:off x="685800" y="457200"/>
            <a:ext cx="7772400" cy="762000"/>
          </a:xfrm>
        </p:spPr>
        <p:txBody>
          <a:bodyPr/>
          <a:lstStyle/>
          <a:p>
            <a:pPr>
              <a:defRPr/>
            </a:pPr>
            <a:r>
              <a:rPr lang="en-US" altLang="en-US" sz="4000">
                <a:solidFill>
                  <a:srgbClr val="FFFF00"/>
                </a:solidFill>
                <a:latin typeface="Arial" charset="0"/>
              </a:rPr>
              <a:t>Methods- </a:t>
            </a:r>
            <a:r>
              <a:rPr lang="en-US" altLang="en-US" sz="3600" i="1">
                <a:solidFill>
                  <a:srgbClr val="FFFF00"/>
                </a:solidFill>
                <a:latin typeface="Arial" charset="0"/>
              </a:rPr>
              <a:t>Outcomes and definitions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a:extLst>
              <a:ext uri="{FF2B5EF4-FFF2-40B4-BE49-F238E27FC236}">
                <a16:creationId xmlns:a16="http://schemas.microsoft.com/office/drawing/2014/main" id="{FCBE99E3-1180-64DF-D972-DB95103CD4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92011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Oval 4">
            <a:extLst>
              <a:ext uri="{FF2B5EF4-FFF2-40B4-BE49-F238E27FC236}">
                <a16:creationId xmlns:a16="http://schemas.microsoft.com/office/drawing/2014/main" id="{FD2C8E4C-1DD6-02F7-729E-5EED43A6443D}"/>
              </a:ext>
            </a:extLst>
          </p:cNvPr>
          <p:cNvSpPr>
            <a:spLocks noChangeArrowheads="1"/>
          </p:cNvSpPr>
          <p:nvPr/>
        </p:nvSpPr>
        <p:spPr bwMode="auto">
          <a:xfrm>
            <a:off x="-14288" y="2590800"/>
            <a:ext cx="2681288" cy="685800"/>
          </a:xfrm>
          <a:prstGeom prst="ellipse">
            <a:avLst/>
          </a:prstGeom>
          <a:noFill/>
          <a:ln w="50800">
            <a:solidFill>
              <a:srgbClr val="CF0E3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Arial" panose="020B0604020202020204" pitchFamily="34" charset="0"/>
              <a:ea typeface="ＭＳ Ｐゴシック" panose="020B0600070205080204" pitchFamily="34" charset="-128"/>
            </a:endParaRPr>
          </a:p>
        </p:txBody>
      </p:sp>
      <p:sp>
        <p:nvSpPr>
          <p:cNvPr id="104451" name="Oval 4">
            <a:extLst>
              <a:ext uri="{FF2B5EF4-FFF2-40B4-BE49-F238E27FC236}">
                <a16:creationId xmlns:a16="http://schemas.microsoft.com/office/drawing/2014/main" id="{304F035E-ECF4-B18D-FA3C-2A814DA6F093}"/>
              </a:ext>
            </a:extLst>
          </p:cNvPr>
          <p:cNvSpPr>
            <a:spLocks noChangeArrowheads="1"/>
          </p:cNvSpPr>
          <p:nvPr/>
        </p:nvSpPr>
        <p:spPr bwMode="auto">
          <a:xfrm>
            <a:off x="0" y="3276600"/>
            <a:ext cx="2819400" cy="685800"/>
          </a:xfrm>
          <a:prstGeom prst="ellipse">
            <a:avLst/>
          </a:prstGeom>
          <a:noFill/>
          <a:ln w="50800">
            <a:solidFill>
              <a:srgbClr val="CF0E3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Arial" panose="020B0604020202020204" pitchFamily="34" charset="0"/>
              <a:ea typeface="ＭＳ Ｐゴシック" panose="020B0600070205080204" pitchFamily="34" charset="-128"/>
            </a:endParaRPr>
          </a:p>
        </p:txBody>
      </p:sp>
      <p:sp>
        <p:nvSpPr>
          <p:cNvPr id="104452" name="Oval 4">
            <a:extLst>
              <a:ext uri="{FF2B5EF4-FFF2-40B4-BE49-F238E27FC236}">
                <a16:creationId xmlns:a16="http://schemas.microsoft.com/office/drawing/2014/main" id="{0D139D7E-79B9-ACD1-0E70-03A23697FCC1}"/>
              </a:ext>
            </a:extLst>
          </p:cNvPr>
          <p:cNvSpPr>
            <a:spLocks noChangeArrowheads="1"/>
          </p:cNvSpPr>
          <p:nvPr/>
        </p:nvSpPr>
        <p:spPr bwMode="auto">
          <a:xfrm>
            <a:off x="-33338" y="4648200"/>
            <a:ext cx="2624138" cy="685800"/>
          </a:xfrm>
          <a:prstGeom prst="ellipse">
            <a:avLst/>
          </a:prstGeom>
          <a:noFill/>
          <a:ln w="50800">
            <a:solidFill>
              <a:srgbClr val="CF0E3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a:extLst>
              <a:ext uri="{FF2B5EF4-FFF2-40B4-BE49-F238E27FC236}">
                <a16:creationId xmlns:a16="http://schemas.microsoft.com/office/drawing/2014/main" id="{473C7821-D56C-16A0-01AA-CC23B2071D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a:extLst>
              <a:ext uri="{FF2B5EF4-FFF2-40B4-BE49-F238E27FC236}">
                <a16:creationId xmlns:a16="http://schemas.microsoft.com/office/drawing/2014/main" id="{16929226-72B5-2EE4-AF83-0841AD9F14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14400"/>
            <a:ext cx="52244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extBox 3">
            <a:extLst>
              <a:ext uri="{FF2B5EF4-FFF2-40B4-BE49-F238E27FC236}">
                <a16:creationId xmlns:a16="http://schemas.microsoft.com/office/drawing/2014/main" id="{728CF7C1-5303-CED9-2FC8-EA78EF0E661F}"/>
              </a:ext>
            </a:extLst>
          </p:cNvPr>
          <p:cNvSpPr txBox="1">
            <a:spLocks noChangeArrowheads="1"/>
          </p:cNvSpPr>
          <p:nvPr/>
        </p:nvSpPr>
        <p:spPr bwMode="auto">
          <a:xfrm>
            <a:off x="609600" y="2514600"/>
            <a:ext cx="2665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a:t>Golden Hour</a:t>
            </a:r>
          </a:p>
          <a:p>
            <a:pPr algn="ctr">
              <a:spcBef>
                <a:spcPct val="0"/>
              </a:spcBef>
              <a:buClrTx/>
              <a:buSzTx/>
              <a:buFontTx/>
              <a:buNone/>
            </a:pPr>
            <a:r>
              <a:rPr lang="en-US" altLang="en-US" b="1"/>
              <a:t>Containers </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2F7B4B9D-E65A-53F4-0071-A99F0FAA38C6}"/>
              </a:ext>
            </a:extLst>
          </p:cNvPr>
          <p:cNvSpPr txBox="1">
            <a:spLocks noChangeArrowheads="1"/>
          </p:cNvSpPr>
          <p:nvPr/>
        </p:nvSpPr>
        <p:spPr bwMode="auto">
          <a:xfrm>
            <a:off x="381000" y="381000"/>
            <a:ext cx="8382000" cy="5232400"/>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fontAlgn="auto" hangingPunct="1">
              <a:spcBef>
                <a:spcPct val="0"/>
              </a:spcBef>
              <a:spcAft>
                <a:spcPts val="0"/>
              </a:spcAft>
              <a:buFontTx/>
              <a:buNone/>
              <a:defRPr/>
            </a:pPr>
            <a:r>
              <a:rPr lang="en-US" altLang="en-US" sz="4000" dirty="0">
                <a:solidFill>
                  <a:srgbClr val="FFFF00"/>
                </a:solidFill>
                <a:cs typeface="Arial" charset="0"/>
              </a:rPr>
              <a:t>Whole Blood Transfusion at MHH</a:t>
            </a:r>
          </a:p>
          <a:p>
            <a:pPr eaLnBrk="1" fontAlgn="auto" hangingPunct="1">
              <a:spcBef>
                <a:spcPct val="0"/>
              </a:spcBef>
              <a:spcAft>
                <a:spcPts val="0"/>
              </a:spcAft>
              <a:buFontTx/>
              <a:buNone/>
              <a:defRPr/>
            </a:pPr>
            <a:endParaRPr lang="en-US" altLang="en-US" sz="2400" b="1" dirty="0">
              <a:solidFill>
                <a:prstClr val="black"/>
              </a:solidFill>
              <a:cs typeface="Arial" charset="0"/>
            </a:endParaRPr>
          </a:p>
          <a:p>
            <a:pPr marL="342900" indent="-342900" eaLnBrk="1" fontAlgn="auto" hangingPunct="1">
              <a:spcBef>
                <a:spcPct val="0"/>
              </a:spcBef>
              <a:spcAft>
                <a:spcPts val="0"/>
              </a:spcAft>
              <a:defRPr/>
            </a:pPr>
            <a:r>
              <a:rPr lang="en-US" altLang="en-US" sz="3000" dirty="0">
                <a:cs typeface="Arial" charset="0"/>
              </a:rPr>
              <a:t>Logistically simpler to provide rapidly to patients with life-threatening bleeding.  </a:t>
            </a:r>
          </a:p>
          <a:p>
            <a:pPr marL="342900" indent="-342900" eaLnBrk="1" fontAlgn="auto" hangingPunct="1">
              <a:spcBef>
                <a:spcPct val="0"/>
              </a:spcBef>
              <a:spcAft>
                <a:spcPts val="0"/>
              </a:spcAft>
              <a:defRPr/>
            </a:pPr>
            <a:endParaRPr lang="en-US" altLang="en-US" sz="3000" dirty="0">
              <a:cs typeface="Arial" charset="0"/>
            </a:endParaRPr>
          </a:p>
          <a:p>
            <a:pPr marL="342900" indent="-342900" eaLnBrk="1" fontAlgn="auto" hangingPunct="1">
              <a:spcBef>
                <a:spcPct val="0"/>
              </a:spcBef>
              <a:spcAft>
                <a:spcPts val="0"/>
              </a:spcAft>
              <a:defRPr/>
            </a:pPr>
            <a:r>
              <a:rPr lang="en-US" altLang="en-US" sz="3000" dirty="0">
                <a:cs typeface="Arial" charset="0"/>
              </a:rPr>
              <a:t>11/01/17: Trauma team at MHH-TMC began using low-titer Type O whole blood in trauma resuscitation.</a:t>
            </a:r>
          </a:p>
          <a:p>
            <a:pPr marL="342900" indent="-342900" eaLnBrk="1" fontAlgn="auto" hangingPunct="1">
              <a:spcBef>
                <a:spcPct val="0"/>
              </a:spcBef>
              <a:spcAft>
                <a:spcPts val="0"/>
              </a:spcAft>
              <a:defRPr/>
            </a:pPr>
            <a:endParaRPr lang="en-US" altLang="en-US" sz="3000" dirty="0">
              <a:cs typeface="Arial" charset="0"/>
            </a:endParaRPr>
          </a:p>
          <a:p>
            <a:pPr marL="342900" indent="-342900" eaLnBrk="1" fontAlgn="auto" hangingPunct="1">
              <a:spcBef>
                <a:spcPct val="0"/>
              </a:spcBef>
              <a:spcAft>
                <a:spcPts val="0"/>
              </a:spcAft>
              <a:defRPr/>
            </a:pPr>
            <a:r>
              <a:rPr lang="en-US" altLang="en-US" sz="3000" dirty="0">
                <a:cs typeface="Arial" charset="0"/>
              </a:rPr>
              <a:t>Two (2) units on each helicopter and four (4) in the ED/Trauma Bay/Trauma OR cooler.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3">
            <a:extLst>
              <a:ext uri="{FF2B5EF4-FFF2-40B4-BE49-F238E27FC236}">
                <a16:creationId xmlns:a16="http://schemas.microsoft.com/office/drawing/2014/main" id="{5A0932CE-C08B-5C7F-8BBF-557D62824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0650"/>
            <a:ext cx="5257800" cy="673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8A9B895-61D9-1EE9-FC44-2BA93FDF3EA7}"/>
              </a:ext>
            </a:extLst>
          </p:cNvPr>
          <p:cNvSpPr>
            <a:spLocks noGrp="1" noRot="1" noChangeArrowheads="1"/>
          </p:cNvSpPr>
          <p:nvPr>
            <p:ph type="title"/>
          </p:nvPr>
        </p:nvSpPr>
        <p:spPr>
          <a:xfrm>
            <a:off x="457200" y="0"/>
            <a:ext cx="8229600" cy="1139825"/>
          </a:xfrm>
        </p:spPr>
        <p:txBody>
          <a:bodyPr/>
          <a:lstStyle/>
          <a:p>
            <a:pPr eaLnBrk="1" hangingPunct="1">
              <a:defRPr/>
            </a:pPr>
            <a:r>
              <a:rPr lang="en-US" altLang="en-US" sz="3800" b="0"/>
              <a:t>Goals of Resuscitation</a:t>
            </a:r>
          </a:p>
        </p:txBody>
      </p:sp>
      <p:sp>
        <p:nvSpPr>
          <p:cNvPr id="67587" name="Rectangle 3">
            <a:extLst>
              <a:ext uri="{FF2B5EF4-FFF2-40B4-BE49-F238E27FC236}">
                <a16:creationId xmlns:a16="http://schemas.microsoft.com/office/drawing/2014/main" id="{1AD7D24E-83A9-8AC6-7A74-B1DA91099818}"/>
              </a:ext>
            </a:extLst>
          </p:cNvPr>
          <p:cNvSpPr>
            <a:spLocks noGrp="1" noChangeArrowheads="1"/>
          </p:cNvSpPr>
          <p:nvPr>
            <p:ph type="body" idx="1"/>
          </p:nvPr>
        </p:nvSpPr>
        <p:spPr>
          <a:xfrm>
            <a:off x="381000" y="1295400"/>
            <a:ext cx="8229600" cy="4530725"/>
          </a:xfrm>
        </p:spPr>
        <p:txBody>
          <a:bodyPr>
            <a:normAutofit fontScale="92500" lnSpcReduction="10000"/>
          </a:bodyPr>
          <a:lstStyle/>
          <a:p>
            <a:pPr eaLnBrk="1" hangingPunct="1">
              <a:lnSpc>
                <a:spcPct val="90000"/>
              </a:lnSpc>
              <a:buFont typeface="Wingdings" charset="2"/>
              <a:buChar char="n"/>
              <a:defRPr/>
            </a:pPr>
            <a:r>
              <a:rPr lang="en-US" altLang="en-US" sz="2800" dirty="0">
                <a:solidFill>
                  <a:schemeClr val="accent4"/>
                </a:solidFill>
              </a:rPr>
              <a:t>Airway, Breathing, Circulation</a:t>
            </a:r>
          </a:p>
          <a:p>
            <a:pPr eaLnBrk="1" hangingPunct="1">
              <a:lnSpc>
                <a:spcPct val="90000"/>
              </a:lnSpc>
              <a:buFont typeface="Wingdings" charset="2"/>
              <a:buChar char="n"/>
              <a:defRPr/>
            </a:pPr>
            <a:endParaRPr lang="en-US" altLang="en-US" sz="2800" dirty="0">
              <a:solidFill>
                <a:schemeClr val="accent4"/>
              </a:solidFill>
            </a:endParaRPr>
          </a:p>
          <a:p>
            <a:pPr eaLnBrk="1" hangingPunct="1">
              <a:lnSpc>
                <a:spcPct val="90000"/>
              </a:lnSpc>
              <a:buFont typeface="Wingdings" charset="2"/>
              <a:buChar char="n"/>
              <a:defRPr/>
            </a:pPr>
            <a:r>
              <a:rPr lang="en-US" altLang="en-US" sz="2800" dirty="0">
                <a:solidFill>
                  <a:schemeClr val="accent4"/>
                </a:solidFill>
              </a:rPr>
              <a:t>Restore adequate intravascular volume</a:t>
            </a:r>
          </a:p>
          <a:p>
            <a:pPr eaLnBrk="1" hangingPunct="1">
              <a:lnSpc>
                <a:spcPct val="90000"/>
              </a:lnSpc>
              <a:buFont typeface="Wingdings" charset="2"/>
              <a:buChar char="n"/>
              <a:defRPr/>
            </a:pPr>
            <a:endParaRPr lang="en-US" altLang="en-US" sz="2800" dirty="0">
              <a:solidFill>
                <a:schemeClr val="accent4"/>
              </a:solidFill>
            </a:endParaRPr>
          </a:p>
          <a:p>
            <a:pPr eaLnBrk="1" hangingPunct="1">
              <a:lnSpc>
                <a:spcPct val="90000"/>
              </a:lnSpc>
              <a:buFont typeface="Wingdings" charset="2"/>
              <a:buChar char="n"/>
              <a:defRPr/>
            </a:pPr>
            <a:r>
              <a:rPr lang="en-US" altLang="en-US" sz="2800" dirty="0">
                <a:solidFill>
                  <a:schemeClr val="accent4"/>
                </a:solidFill>
              </a:rPr>
              <a:t>Restore clotting factors and platelets </a:t>
            </a:r>
          </a:p>
          <a:p>
            <a:pPr eaLnBrk="1" hangingPunct="1">
              <a:lnSpc>
                <a:spcPct val="90000"/>
              </a:lnSpc>
              <a:buFont typeface="Wingdings" charset="2"/>
              <a:buChar char="n"/>
              <a:defRPr/>
            </a:pPr>
            <a:endParaRPr lang="en-US" altLang="en-US" sz="2800" dirty="0">
              <a:solidFill>
                <a:schemeClr val="accent4"/>
              </a:solidFill>
            </a:endParaRPr>
          </a:p>
          <a:p>
            <a:pPr eaLnBrk="1" hangingPunct="1">
              <a:lnSpc>
                <a:spcPct val="90000"/>
              </a:lnSpc>
              <a:buFont typeface="Wingdings" charset="2"/>
              <a:buChar char="n"/>
              <a:defRPr/>
            </a:pPr>
            <a:r>
              <a:rPr lang="en-US" altLang="en-US" sz="2800" dirty="0">
                <a:solidFill>
                  <a:schemeClr val="accent4"/>
                </a:solidFill>
              </a:rPr>
              <a:t>Maintain lower MAP adequate to perfuse vital organs</a:t>
            </a:r>
          </a:p>
          <a:p>
            <a:pPr eaLnBrk="1" hangingPunct="1">
              <a:lnSpc>
                <a:spcPct val="90000"/>
              </a:lnSpc>
              <a:buFont typeface="Wingdings" charset="2"/>
              <a:buChar char="n"/>
              <a:defRPr/>
            </a:pPr>
            <a:endParaRPr lang="en-US" altLang="en-US" sz="2800" dirty="0">
              <a:solidFill>
                <a:schemeClr val="accent4"/>
              </a:solidFill>
            </a:endParaRPr>
          </a:p>
          <a:p>
            <a:pPr eaLnBrk="1" hangingPunct="1">
              <a:lnSpc>
                <a:spcPct val="90000"/>
              </a:lnSpc>
              <a:buFont typeface="Wingdings" charset="2"/>
              <a:buChar char="n"/>
              <a:defRPr/>
            </a:pPr>
            <a:r>
              <a:rPr lang="en-US" altLang="en-US" sz="2800" dirty="0">
                <a:solidFill>
                  <a:schemeClr val="accent4"/>
                </a:solidFill>
              </a:rPr>
              <a:t>Maintain adequate urine output</a:t>
            </a:r>
          </a:p>
          <a:p>
            <a:pPr eaLnBrk="1" hangingPunct="1">
              <a:lnSpc>
                <a:spcPct val="90000"/>
              </a:lnSpc>
              <a:buFont typeface="Wingdings" charset="2"/>
              <a:buChar char="n"/>
              <a:defRPr/>
            </a:pPr>
            <a:endParaRPr lang="en-US" altLang="en-US" sz="2800" dirty="0">
              <a:solidFill>
                <a:schemeClr val="accent4"/>
              </a:solidFill>
            </a:endParaRPr>
          </a:p>
          <a:p>
            <a:pPr eaLnBrk="1" hangingPunct="1">
              <a:lnSpc>
                <a:spcPct val="90000"/>
              </a:lnSpc>
              <a:buFont typeface="Wingdings" charset="2"/>
              <a:buChar char="n"/>
              <a:defRPr/>
            </a:pPr>
            <a:r>
              <a:rPr lang="en-US" altLang="en-US" sz="2800" dirty="0">
                <a:solidFill>
                  <a:schemeClr val="accent4"/>
                </a:solidFill>
              </a:rPr>
              <a:t>Correct acid-base abnormalities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BC99-1CD1-C9C9-F33E-4FF2B23B26E8}"/>
              </a:ext>
            </a:extLst>
          </p:cNvPr>
          <p:cNvSpPr>
            <a:spLocks noGrp="1"/>
          </p:cNvSpPr>
          <p:nvPr>
            <p:ph type="title"/>
          </p:nvPr>
        </p:nvSpPr>
        <p:spPr/>
        <p:txBody>
          <a:bodyPr/>
          <a:lstStyle/>
          <a:p>
            <a:r>
              <a:rPr lang="en-US" dirty="0"/>
              <a:t>UTSA and SAMMC</a:t>
            </a:r>
          </a:p>
        </p:txBody>
      </p:sp>
      <p:sp>
        <p:nvSpPr>
          <p:cNvPr id="3" name="Content Placeholder 2">
            <a:extLst>
              <a:ext uri="{FF2B5EF4-FFF2-40B4-BE49-F238E27FC236}">
                <a16:creationId xmlns:a16="http://schemas.microsoft.com/office/drawing/2014/main" id="{28313C5C-3ABF-8D6B-5D11-B768B8D502F5}"/>
              </a:ext>
            </a:extLst>
          </p:cNvPr>
          <p:cNvSpPr>
            <a:spLocks noGrp="1"/>
          </p:cNvSpPr>
          <p:nvPr>
            <p:ph idx="1"/>
          </p:nvPr>
        </p:nvSpPr>
        <p:spPr/>
        <p:txBody>
          <a:bodyPr/>
          <a:lstStyle/>
          <a:p>
            <a:r>
              <a:rPr lang="en-US" dirty="0">
                <a:solidFill>
                  <a:schemeClr val="accent4"/>
                </a:solidFill>
                <a:latin typeface="+mj-lt"/>
              </a:rPr>
              <a:t>Started Pre-hospital Whole Blood program 2013</a:t>
            </a:r>
          </a:p>
          <a:p>
            <a:r>
              <a:rPr lang="en-US" dirty="0">
                <a:solidFill>
                  <a:schemeClr val="accent4"/>
                </a:solidFill>
                <a:latin typeface="+mj-lt"/>
              </a:rPr>
              <a:t>OB Physician experts consulted regarding low-titer O positive WB for females of child- bearing age….</a:t>
            </a:r>
          </a:p>
          <a:p>
            <a:r>
              <a:rPr lang="en-US" dirty="0">
                <a:solidFill>
                  <a:schemeClr val="accent4"/>
                </a:solidFill>
                <a:latin typeface="+mj-lt"/>
              </a:rPr>
              <a:t>It was supported for life-saving!  </a:t>
            </a:r>
          </a:p>
        </p:txBody>
      </p:sp>
    </p:spTree>
    <p:extLst>
      <p:ext uri="{BB962C8B-B14F-4D97-AF65-F5344CB8AC3E}">
        <p14:creationId xmlns:p14="http://schemas.microsoft.com/office/powerpoint/2010/main" val="1093959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467D-4CA1-3490-ECD5-7C83C8E58A96}"/>
              </a:ext>
            </a:extLst>
          </p:cNvPr>
          <p:cNvSpPr>
            <a:spLocks noGrp="1"/>
          </p:cNvSpPr>
          <p:nvPr>
            <p:ph type="title"/>
          </p:nvPr>
        </p:nvSpPr>
        <p:spPr>
          <a:xfrm>
            <a:off x="457200" y="0"/>
            <a:ext cx="8229600" cy="1143000"/>
          </a:xfrm>
        </p:spPr>
        <p:txBody>
          <a:bodyPr/>
          <a:lstStyle/>
          <a:p>
            <a:pPr>
              <a:defRPr/>
            </a:pPr>
            <a:r>
              <a:rPr lang="en-US" dirty="0"/>
              <a:t>Pre-hospital</a:t>
            </a:r>
          </a:p>
        </p:txBody>
      </p:sp>
      <p:sp>
        <p:nvSpPr>
          <p:cNvPr id="3" name="Content Placeholder 2">
            <a:extLst>
              <a:ext uri="{FF2B5EF4-FFF2-40B4-BE49-F238E27FC236}">
                <a16:creationId xmlns:a16="http://schemas.microsoft.com/office/drawing/2014/main" id="{4AFE2465-1012-F252-F71A-4E4A6AB5E909}"/>
              </a:ext>
            </a:extLst>
          </p:cNvPr>
          <p:cNvSpPr>
            <a:spLocks noGrp="1"/>
          </p:cNvSpPr>
          <p:nvPr>
            <p:ph idx="1"/>
          </p:nvPr>
        </p:nvSpPr>
        <p:spPr>
          <a:xfrm>
            <a:off x="457200" y="1143000"/>
            <a:ext cx="8229600" cy="4525963"/>
          </a:xfrm>
        </p:spPr>
        <p:txBody>
          <a:bodyPr>
            <a:normAutofit fontScale="92500"/>
          </a:bodyPr>
          <a:lstStyle/>
          <a:p>
            <a:pPr>
              <a:buFont typeface="Wingdings" charset="2"/>
              <a:buChar char="n"/>
              <a:defRPr/>
            </a:pPr>
            <a:r>
              <a:rPr lang="en-US" dirty="0">
                <a:latin typeface="+mj-lt"/>
              </a:rPr>
              <a:t>Ground and Air Medical </a:t>
            </a:r>
            <a:r>
              <a:rPr lang="mr-IN" dirty="0">
                <a:latin typeface="+mj-lt"/>
              </a:rPr>
              <a:t>–</a:t>
            </a:r>
            <a:r>
              <a:rPr lang="en-US" dirty="0">
                <a:latin typeface="+mj-lt"/>
              </a:rPr>
              <a:t> capabilities  </a:t>
            </a:r>
          </a:p>
          <a:p>
            <a:pPr lvl="3">
              <a:buFont typeface="Wingdings" charset="2"/>
              <a:buChar char="n"/>
              <a:defRPr/>
            </a:pPr>
            <a:endParaRPr lang="en-US" dirty="0"/>
          </a:p>
          <a:p>
            <a:pPr lvl="4">
              <a:buFont typeface="Wingdings" charset="2"/>
              <a:buChar char="n"/>
              <a:defRPr/>
            </a:pPr>
            <a:r>
              <a:rPr lang="en-US" sz="3600" dirty="0">
                <a:solidFill>
                  <a:schemeClr val="accent4"/>
                </a:solidFill>
                <a:latin typeface="+mj-lt"/>
              </a:rPr>
              <a:t>RSI</a:t>
            </a:r>
          </a:p>
          <a:p>
            <a:pPr lvl="4">
              <a:buFont typeface="Wingdings" charset="2"/>
              <a:buChar char="n"/>
              <a:defRPr/>
            </a:pPr>
            <a:r>
              <a:rPr lang="en-US" sz="3600" dirty="0" err="1">
                <a:solidFill>
                  <a:schemeClr val="accent4"/>
                </a:solidFill>
                <a:latin typeface="+mj-lt"/>
              </a:rPr>
              <a:t>eFAST</a:t>
            </a:r>
            <a:r>
              <a:rPr lang="en-US" sz="3600" dirty="0">
                <a:solidFill>
                  <a:schemeClr val="accent4"/>
                </a:solidFill>
                <a:latin typeface="+mj-lt"/>
              </a:rPr>
              <a:t> (ultrasound on board) </a:t>
            </a:r>
          </a:p>
          <a:p>
            <a:pPr lvl="4">
              <a:buFont typeface="Wingdings" charset="2"/>
              <a:buChar char="n"/>
              <a:defRPr/>
            </a:pPr>
            <a:r>
              <a:rPr lang="en-US" sz="3600" dirty="0">
                <a:solidFill>
                  <a:schemeClr val="accent4"/>
                </a:solidFill>
                <a:latin typeface="+mj-lt"/>
              </a:rPr>
              <a:t>Whole Blood</a:t>
            </a:r>
          </a:p>
          <a:p>
            <a:pPr lvl="4">
              <a:buFont typeface="Wingdings" charset="2"/>
              <a:buChar char="n"/>
              <a:defRPr/>
            </a:pPr>
            <a:r>
              <a:rPr lang="en-US" sz="3600" dirty="0">
                <a:solidFill>
                  <a:schemeClr val="accent4"/>
                </a:solidFill>
                <a:latin typeface="+mj-lt"/>
              </a:rPr>
              <a:t>Fluid Warmer</a:t>
            </a:r>
          </a:p>
          <a:p>
            <a:pPr lvl="4">
              <a:buFont typeface="Wingdings" charset="2"/>
              <a:buChar char="n"/>
              <a:defRPr/>
            </a:pPr>
            <a:r>
              <a:rPr lang="en-US" sz="3600" dirty="0">
                <a:solidFill>
                  <a:schemeClr val="accent4"/>
                </a:solidFill>
                <a:latin typeface="+mj-lt"/>
              </a:rPr>
              <a:t>Speed </a:t>
            </a:r>
          </a:p>
          <a:p>
            <a:pPr lvl="4">
              <a:buFont typeface="Wingdings" charset="2"/>
              <a:buChar char="n"/>
              <a:defRPr/>
            </a:pPr>
            <a:r>
              <a:rPr lang="en-US" sz="3600" dirty="0">
                <a:solidFill>
                  <a:schemeClr val="accent4"/>
                </a:solidFill>
                <a:latin typeface="+mj-lt"/>
              </a:rPr>
              <a:t>Direct admit to OR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7EC5054B-B4CF-D805-263A-EBCD9C92B6B2}"/>
              </a:ext>
            </a:extLst>
          </p:cNvPr>
          <p:cNvSpPr>
            <a:spLocks noGrp="1"/>
          </p:cNvSpPr>
          <p:nvPr>
            <p:ph type="title"/>
          </p:nvPr>
        </p:nvSpPr>
        <p:spPr>
          <a:xfrm>
            <a:off x="609600" y="-130175"/>
            <a:ext cx="7772400" cy="1143000"/>
          </a:xfrm>
        </p:spPr>
        <p:txBody>
          <a:bodyPr/>
          <a:lstStyle/>
          <a:p>
            <a:pPr>
              <a:defRPr/>
            </a:pPr>
            <a:r>
              <a:rPr lang="en-US" altLang="en-US" dirty="0">
                <a:latin typeface="Arial" charset="0"/>
                <a:ea typeface="Arial" charset="0"/>
                <a:cs typeface="Arial" charset="0"/>
              </a:rPr>
              <a:t>Summary</a:t>
            </a:r>
          </a:p>
        </p:txBody>
      </p:sp>
      <p:sp>
        <p:nvSpPr>
          <p:cNvPr id="39938" name="Content Placeholder 2">
            <a:extLst>
              <a:ext uri="{FF2B5EF4-FFF2-40B4-BE49-F238E27FC236}">
                <a16:creationId xmlns:a16="http://schemas.microsoft.com/office/drawing/2014/main" id="{0527D323-595D-E4FD-E942-E4DFFA5EBE40}"/>
              </a:ext>
            </a:extLst>
          </p:cNvPr>
          <p:cNvSpPr>
            <a:spLocks noGrp="1"/>
          </p:cNvSpPr>
          <p:nvPr>
            <p:ph idx="1"/>
          </p:nvPr>
        </p:nvSpPr>
        <p:spPr>
          <a:xfrm>
            <a:off x="381000" y="1437901"/>
            <a:ext cx="8382000" cy="4419600"/>
          </a:xfrm>
        </p:spPr>
        <p:txBody>
          <a:bodyPr/>
          <a:lstStyle/>
          <a:p>
            <a:pPr>
              <a:buFont typeface="Wingdings" charset="2"/>
              <a:buChar char="n"/>
              <a:defRPr/>
            </a:pPr>
            <a:r>
              <a:rPr lang="en-US" altLang="en-US" dirty="0">
                <a:solidFill>
                  <a:schemeClr val="accent4"/>
                </a:solidFill>
                <a:latin typeface="Arial" charset="0"/>
              </a:rPr>
              <a:t>Whole blood is a safe, feasible alternative	</a:t>
            </a:r>
          </a:p>
          <a:p>
            <a:pPr>
              <a:buFont typeface="Wingdings" charset="2"/>
              <a:buChar char="n"/>
              <a:defRPr/>
            </a:pPr>
            <a:r>
              <a:rPr lang="en-US" altLang="en-US" dirty="0">
                <a:solidFill>
                  <a:schemeClr val="accent4"/>
                </a:solidFill>
                <a:latin typeface="Arial" charset="0"/>
              </a:rPr>
              <a:t>Superior hemostatic profile 								</a:t>
            </a:r>
          </a:p>
          <a:p>
            <a:pPr>
              <a:buFont typeface="Wingdings" charset="2"/>
              <a:buChar char="n"/>
              <a:defRPr/>
            </a:pPr>
            <a:r>
              <a:rPr lang="en-US" altLang="en-US" dirty="0">
                <a:solidFill>
                  <a:schemeClr val="accent4"/>
                </a:solidFill>
                <a:latin typeface="Arial" charset="0"/>
              </a:rPr>
              <a:t>Less donor exposures per transfusion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DD62-44CE-1EB5-BEA7-DF354E25CF33}"/>
              </a:ext>
            </a:extLst>
          </p:cNvPr>
          <p:cNvSpPr>
            <a:spLocks noGrp="1"/>
          </p:cNvSpPr>
          <p:nvPr>
            <p:ph type="title"/>
          </p:nvPr>
        </p:nvSpPr>
        <p:spPr/>
        <p:txBody>
          <a:bodyPr>
            <a:normAutofit/>
          </a:bodyPr>
          <a:lstStyle/>
          <a:p>
            <a:r>
              <a:rPr lang="en-US" sz="2800" dirty="0"/>
              <a:t>Famous quotes I have heard from experienced </a:t>
            </a:r>
            <a:br>
              <a:rPr lang="en-US" sz="2800" dirty="0"/>
            </a:br>
            <a:r>
              <a:rPr lang="en-US" sz="2800" dirty="0"/>
              <a:t>EM / trauma providers……</a:t>
            </a:r>
          </a:p>
        </p:txBody>
      </p:sp>
      <p:sp>
        <p:nvSpPr>
          <p:cNvPr id="3" name="Content Placeholder 2">
            <a:extLst>
              <a:ext uri="{FF2B5EF4-FFF2-40B4-BE49-F238E27FC236}">
                <a16:creationId xmlns:a16="http://schemas.microsoft.com/office/drawing/2014/main" id="{C0BC9B39-BB48-03D8-DD7D-467D2968BC9A}"/>
              </a:ext>
            </a:extLst>
          </p:cNvPr>
          <p:cNvSpPr>
            <a:spLocks noGrp="1"/>
          </p:cNvSpPr>
          <p:nvPr>
            <p:ph idx="1"/>
          </p:nvPr>
        </p:nvSpPr>
        <p:spPr>
          <a:xfrm>
            <a:off x="457200" y="1901651"/>
            <a:ext cx="8229600" cy="4525963"/>
          </a:xfrm>
        </p:spPr>
        <p:txBody>
          <a:bodyPr>
            <a:normAutofit fontScale="77500" lnSpcReduction="20000"/>
          </a:bodyPr>
          <a:lstStyle/>
          <a:p>
            <a:pPr marL="0" indent="0">
              <a:buNone/>
            </a:pPr>
            <a:r>
              <a:rPr lang="en-US" dirty="0">
                <a:latin typeface="+mj-lt"/>
              </a:rPr>
              <a:t>“I always use a straight Miller blade”</a:t>
            </a:r>
          </a:p>
          <a:p>
            <a:pPr marL="0" indent="0">
              <a:buNone/>
            </a:pPr>
            <a:endParaRPr lang="en-US" dirty="0">
              <a:latin typeface="+mj-lt"/>
            </a:endParaRPr>
          </a:p>
          <a:p>
            <a:pPr marL="0" indent="0">
              <a:buNone/>
            </a:pPr>
            <a:r>
              <a:rPr lang="en-US" dirty="0">
                <a:latin typeface="+mj-lt"/>
              </a:rPr>
              <a:t>“I was taught to pre-load the bougie”</a:t>
            </a:r>
          </a:p>
          <a:p>
            <a:pPr marL="0" indent="0">
              <a:buNone/>
            </a:pPr>
            <a:endParaRPr lang="en-US" dirty="0">
              <a:latin typeface="+mj-lt"/>
            </a:endParaRPr>
          </a:p>
          <a:p>
            <a:pPr marL="0" indent="0">
              <a:buNone/>
            </a:pPr>
            <a:r>
              <a:rPr lang="en-US" dirty="0">
                <a:latin typeface="+mj-lt"/>
              </a:rPr>
              <a:t>“I only use a bougie if it’s a difficult airway”</a:t>
            </a:r>
          </a:p>
          <a:p>
            <a:pPr marL="0" indent="0">
              <a:buNone/>
            </a:pPr>
            <a:endParaRPr lang="en-US" dirty="0">
              <a:latin typeface="+mj-lt"/>
            </a:endParaRPr>
          </a:p>
          <a:p>
            <a:pPr marL="0" indent="0">
              <a:buNone/>
            </a:pPr>
            <a:r>
              <a:rPr lang="en-US" dirty="0">
                <a:latin typeface="+mj-lt"/>
              </a:rPr>
              <a:t>“I can’t remember the last time I used a bougie”</a:t>
            </a:r>
          </a:p>
          <a:p>
            <a:pPr marL="0" indent="0">
              <a:buNone/>
            </a:pPr>
            <a:endParaRPr lang="en-US" dirty="0">
              <a:latin typeface="+mj-lt"/>
            </a:endParaRPr>
          </a:p>
          <a:p>
            <a:pPr marL="0" indent="0">
              <a:buNone/>
            </a:pPr>
            <a:r>
              <a:rPr lang="en-US" dirty="0">
                <a:latin typeface="+mj-lt"/>
              </a:rPr>
              <a:t>“I’ve never missed a tube”</a:t>
            </a:r>
          </a:p>
          <a:p>
            <a:pPr marL="0" indent="0">
              <a:buNone/>
            </a:pPr>
            <a:endParaRPr lang="en-US" dirty="0">
              <a:latin typeface="+mj-lt"/>
            </a:endParaRPr>
          </a:p>
          <a:p>
            <a:pPr marL="0" indent="0">
              <a:buNone/>
            </a:pPr>
            <a:r>
              <a:rPr lang="en-US" dirty="0">
                <a:latin typeface="+mj-lt"/>
              </a:rPr>
              <a:t>“Using a video laryngoscope is cheating” </a:t>
            </a:r>
          </a:p>
          <a:p>
            <a:pPr marL="0" indent="0">
              <a:buNone/>
            </a:pPr>
            <a:endParaRPr lang="en-US" dirty="0">
              <a:latin typeface="+mj-lt"/>
            </a:endParaRPr>
          </a:p>
        </p:txBody>
      </p:sp>
    </p:spTree>
    <p:extLst>
      <p:ext uri="{BB962C8B-B14F-4D97-AF65-F5344CB8AC3E}">
        <p14:creationId xmlns:p14="http://schemas.microsoft.com/office/powerpoint/2010/main" val="29137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87" y="591522"/>
            <a:ext cx="8229600" cy="1143000"/>
          </a:xfrm>
        </p:spPr>
        <p:txBody>
          <a:bodyPr>
            <a:normAutofit fontScale="90000"/>
          </a:bodyPr>
          <a:lstStyle/>
          <a:p>
            <a:r>
              <a:rPr lang="en-US" dirty="0" err="1"/>
              <a:t>christopher.stephens@uth.tmc.edu</a:t>
            </a:r>
            <a:endParaRPr lang="en-US" dirty="0"/>
          </a:p>
        </p:txBody>
      </p:sp>
      <p:sp>
        <p:nvSpPr>
          <p:cNvPr id="3" name="TextBox 2">
            <a:extLst>
              <a:ext uri="{FF2B5EF4-FFF2-40B4-BE49-F238E27FC236}">
                <a16:creationId xmlns:a16="http://schemas.microsoft.com/office/drawing/2014/main" id="{DCD3330B-BFE0-3CC4-9BAB-1F2C8E3E9EBE}"/>
              </a:ext>
            </a:extLst>
          </p:cNvPr>
          <p:cNvSpPr txBox="1"/>
          <p:nvPr/>
        </p:nvSpPr>
        <p:spPr>
          <a:xfrm>
            <a:off x="2660258" y="2424165"/>
            <a:ext cx="3823483" cy="769441"/>
          </a:xfrm>
          <a:prstGeom prst="rect">
            <a:avLst/>
          </a:prstGeom>
          <a:noFill/>
        </p:spPr>
        <p:txBody>
          <a:bodyPr wrap="none" rtlCol="0">
            <a:spAutoFit/>
          </a:bodyPr>
          <a:lstStyle/>
          <a:p>
            <a:r>
              <a:rPr lang="en-US" sz="4400" b="1" dirty="0">
                <a:latin typeface="+mj-lt"/>
              </a:rPr>
              <a:t>QUESTIONS?</a:t>
            </a:r>
          </a:p>
        </p:txBody>
      </p:sp>
    </p:spTree>
    <p:extLst>
      <p:ext uri="{BB962C8B-B14F-4D97-AF65-F5344CB8AC3E}">
        <p14:creationId xmlns:p14="http://schemas.microsoft.com/office/powerpoint/2010/main" val="3708179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0387" y="135233"/>
            <a:ext cx="9957079" cy="6722767"/>
          </a:xfrm>
        </p:spPr>
        <p:txBody>
          <a:bodyPr>
            <a:normAutofit fontScale="32500" lnSpcReduction="20000"/>
          </a:bodyPr>
          <a:lstStyle/>
          <a:p>
            <a:pPr algn="ctr" eaLnBrk="1" hangingPunct="1">
              <a:buFont typeface="Wingdings" charset="0"/>
              <a:buNone/>
              <a:defRPr/>
            </a:pPr>
            <a:endParaRPr lang="en-US" sz="2800" b="1" dirty="0">
              <a:latin typeface="Garamond" charset="0"/>
            </a:endParaRPr>
          </a:p>
          <a:p>
            <a:pPr algn="ctr" eaLnBrk="1" hangingPunct="1">
              <a:buFont typeface="Wingdings" charset="0"/>
              <a:buNone/>
              <a:defRPr/>
            </a:pPr>
            <a:r>
              <a:rPr lang="en-US" sz="7400" b="1" dirty="0">
                <a:latin typeface="+mj-lt"/>
                <a:cs typeface="+mn-cs"/>
              </a:rPr>
              <a:t>Overview</a:t>
            </a:r>
            <a:endParaRPr lang="en-US" sz="7400" dirty="0">
              <a:latin typeface="+mj-lt"/>
              <a:cs typeface="+mn-cs"/>
            </a:endParaRPr>
          </a:p>
          <a:p>
            <a:pPr eaLnBrk="1" hangingPunct="1">
              <a:buFont typeface="Wingdings" charset="0"/>
              <a:buNone/>
              <a:defRPr/>
            </a:pPr>
            <a:r>
              <a:rPr lang="en-US" sz="2800" dirty="0">
                <a:latin typeface="+mj-lt"/>
                <a:cs typeface="+mn-cs"/>
              </a:rPr>
              <a:t> 	</a:t>
            </a:r>
          </a:p>
          <a:p>
            <a:pPr eaLnBrk="1" hangingPunct="1">
              <a:buFont typeface="Wingdings" charset="0"/>
              <a:buNone/>
              <a:defRPr/>
            </a:pPr>
            <a:endParaRPr lang="en-US" sz="2400" b="1" dirty="0">
              <a:latin typeface="+mj-lt"/>
            </a:endParaRPr>
          </a:p>
          <a:p>
            <a:pPr eaLnBrk="1" hangingPunct="1">
              <a:buFont typeface="Wingdings" charset="0"/>
              <a:buNone/>
              <a:defRPr/>
            </a:pPr>
            <a:r>
              <a:rPr lang="en-US" sz="2400" b="1" dirty="0">
                <a:latin typeface="+mj-lt"/>
              </a:rPr>
              <a:t>	</a:t>
            </a:r>
            <a:endParaRPr lang="en-US" sz="4400" b="1" dirty="0">
              <a:latin typeface="+mj-lt"/>
            </a:endParaRPr>
          </a:p>
          <a:p>
            <a:pPr eaLnBrk="1" hangingPunct="1">
              <a:buFont typeface="Wingdings" charset="0"/>
              <a:buNone/>
              <a:defRPr/>
            </a:pPr>
            <a:r>
              <a:rPr lang="en-US" sz="4400" b="1" dirty="0">
                <a:latin typeface="+mj-lt"/>
              </a:rPr>
              <a:t>	</a:t>
            </a:r>
            <a:r>
              <a:rPr lang="en-US" sz="7400" b="1" dirty="0">
                <a:latin typeface="+mj-lt"/>
              </a:rPr>
              <a:t>Definition of RSI / DSI </a:t>
            </a:r>
          </a:p>
          <a:p>
            <a:pPr eaLnBrk="1" hangingPunct="1">
              <a:buFont typeface="Wingdings" charset="0"/>
              <a:buNone/>
              <a:defRPr/>
            </a:pPr>
            <a:endParaRPr lang="en-US" sz="7400" b="1" dirty="0">
              <a:latin typeface="+mj-lt"/>
            </a:endParaRPr>
          </a:p>
          <a:p>
            <a:pPr>
              <a:buNone/>
              <a:defRPr/>
            </a:pPr>
            <a:r>
              <a:rPr lang="en-US" sz="7400" b="1" dirty="0">
                <a:latin typeface="+mj-lt"/>
              </a:rPr>
              <a:t>	Physiological Considerations of RSI / DSI</a:t>
            </a:r>
          </a:p>
          <a:p>
            <a:pPr>
              <a:buNone/>
              <a:defRPr/>
            </a:pPr>
            <a:endParaRPr lang="en-US" sz="7400" b="1" dirty="0">
              <a:latin typeface="+mj-lt"/>
            </a:endParaRPr>
          </a:p>
          <a:p>
            <a:pPr>
              <a:buNone/>
              <a:defRPr/>
            </a:pPr>
            <a:r>
              <a:rPr lang="en-US" sz="7400" b="1" dirty="0">
                <a:latin typeface="+mj-lt"/>
              </a:rPr>
              <a:t>	Pharmacological Considerations of RSI / DSI</a:t>
            </a:r>
          </a:p>
          <a:p>
            <a:pPr>
              <a:buNone/>
              <a:defRPr/>
            </a:pPr>
            <a:endParaRPr lang="en-US" sz="7400" b="1" dirty="0">
              <a:latin typeface="+mj-lt"/>
            </a:endParaRPr>
          </a:p>
          <a:p>
            <a:pPr>
              <a:buNone/>
              <a:defRPr/>
            </a:pPr>
            <a:r>
              <a:rPr lang="en-US" sz="7400" b="1" dirty="0">
                <a:latin typeface="+mj-lt"/>
              </a:rPr>
              <a:t>	Initial airway management – back to basics!</a:t>
            </a:r>
          </a:p>
          <a:p>
            <a:pPr>
              <a:buNone/>
              <a:defRPr/>
            </a:pPr>
            <a:endParaRPr lang="en-US" sz="7400" b="1" dirty="0">
              <a:latin typeface="+mj-lt"/>
            </a:endParaRPr>
          </a:p>
          <a:p>
            <a:pPr>
              <a:buNone/>
              <a:defRPr/>
            </a:pPr>
            <a:r>
              <a:rPr lang="en-US" sz="7400" b="1" dirty="0">
                <a:latin typeface="+mj-lt"/>
              </a:rPr>
              <a:t>	Checklists</a:t>
            </a:r>
          </a:p>
          <a:p>
            <a:pPr>
              <a:buNone/>
              <a:defRPr/>
            </a:pPr>
            <a:endParaRPr lang="en-US" sz="7400" b="1" dirty="0">
              <a:latin typeface="+mj-lt"/>
            </a:endParaRPr>
          </a:p>
          <a:p>
            <a:pPr>
              <a:buNone/>
              <a:defRPr/>
            </a:pPr>
            <a:r>
              <a:rPr lang="en-US" sz="7400" b="1" dirty="0">
                <a:latin typeface="+mj-lt"/>
              </a:rPr>
              <a:t>	Video </a:t>
            </a:r>
          </a:p>
          <a:p>
            <a:pPr>
              <a:buNone/>
              <a:defRPr/>
            </a:pPr>
            <a:endParaRPr lang="en-US" sz="7400" b="1" dirty="0">
              <a:latin typeface="+mj-lt"/>
            </a:endParaRPr>
          </a:p>
          <a:p>
            <a:pPr>
              <a:buNone/>
              <a:defRPr/>
            </a:pPr>
            <a:r>
              <a:rPr lang="en-US" sz="7400" b="1" dirty="0">
                <a:latin typeface="+mj-lt"/>
                <a:cs typeface="+mn-cs"/>
              </a:rPr>
              <a:t>	Case Reviews</a:t>
            </a:r>
          </a:p>
          <a:p>
            <a:pPr>
              <a:buNone/>
              <a:defRPr/>
            </a:pPr>
            <a:r>
              <a:rPr lang="en-US" sz="7400" b="1" dirty="0">
                <a:latin typeface="+mj-lt"/>
                <a:cs typeface="+mn-cs"/>
              </a:rPr>
              <a:t> </a:t>
            </a:r>
          </a:p>
          <a:p>
            <a:pPr>
              <a:buNone/>
              <a:defRPr/>
            </a:pPr>
            <a:r>
              <a:rPr lang="en-US" sz="7400" b="1" dirty="0">
                <a:latin typeface="+mj-lt"/>
              </a:rPr>
              <a:t>	Discussion</a:t>
            </a:r>
          </a:p>
          <a:p>
            <a:pPr>
              <a:buNone/>
              <a:defRPr/>
            </a:pPr>
            <a:endParaRPr lang="en-US" sz="2800" b="1" dirty="0">
              <a:latin typeface="+mj-lt"/>
              <a:cs typeface="+mn-cs"/>
            </a:endParaRPr>
          </a:p>
          <a:p>
            <a:pPr>
              <a:buNone/>
              <a:defRPr/>
            </a:pPr>
            <a:r>
              <a:rPr lang="en-US" sz="2800" b="1" dirty="0">
                <a:latin typeface="+mj-lt"/>
              </a:rPr>
              <a:t>	 </a:t>
            </a:r>
            <a:r>
              <a:rPr lang="en-US" sz="2800" b="1" dirty="0">
                <a:latin typeface="+mj-lt"/>
                <a:cs typeface="+mn-cs"/>
              </a:rPr>
              <a:t> </a:t>
            </a:r>
          </a:p>
          <a:p>
            <a:pPr eaLnBrk="1" hangingPunct="1">
              <a:defRPr/>
            </a:pPr>
            <a:endParaRPr lang="en-US" sz="2800" b="1" dirty="0">
              <a:latin typeface="Garamond" charset="0"/>
              <a:cs typeface="+mn-cs"/>
            </a:endParaRPr>
          </a:p>
          <a:p>
            <a:pPr eaLnBrk="1" hangingPunct="1">
              <a:defRPr/>
            </a:pPr>
            <a:endParaRPr lang="en-US" sz="2400" dirty="0">
              <a:latin typeface="Garamond" charset="0"/>
              <a:cs typeface="+mn-cs"/>
            </a:endParaRPr>
          </a:p>
          <a:p>
            <a:pPr eaLnBrk="1" hangingPunct="1">
              <a:defRPr/>
            </a:pPr>
            <a:endParaRPr lang="en-US" sz="2400" dirty="0">
              <a:latin typeface="Garamond" charset="0"/>
              <a:cs typeface="+mn-cs"/>
            </a:endParaRPr>
          </a:p>
          <a:p>
            <a:pPr eaLnBrk="1" hangingPunct="1">
              <a:defRPr/>
            </a:pPr>
            <a:endParaRPr lang="en-US" dirty="0">
              <a:latin typeface="Garamond" charset="0"/>
              <a:cs typeface="+mn-cs"/>
            </a:endParaRPr>
          </a:p>
        </p:txBody>
      </p:sp>
    </p:spTree>
    <p:extLst>
      <p:ext uri="{BB962C8B-B14F-4D97-AF65-F5344CB8AC3E}">
        <p14:creationId xmlns:p14="http://schemas.microsoft.com/office/powerpoint/2010/main" val="13539523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7BF5-AFBD-A48B-9CB7-F4F0B5527B2E}"/>
              </a:ext>
            </a:extLst>
          </p:cNvPr>
          <p:cNvSpPr>
            <a:spLocks noGrp="1"/>
          </p:cNvSpPr>
          <p:nvPr>
            <p:ph type="title"/>
          </p:nvPr>
        </p:nvSpPr>
        <p:spPr/>
        <p:txBody>
          <a:bodyPr/>
          <a:lstStyle/>
          <a:p>
            <a:r>
              <a:rPr lang="en-US" dirty="0"/>
              <a:t>National Definition Confusion</a:t>
            </a:r>
          </a:p>
        </p:txBody>
      </p:sp>
      <p:sp>
        <p:nvSpPr>
          <p:cNvPr id="3" name="Content Placeholder 2">
            <a:extLst>
              <a:ext uri="{FF2B5EF4-FFF2-40B4-BE49-F238E27FC236}">
                <a16:creationId xmlns:a16="http://schemas.microsoft.com/office/drawing/2014/main" id="{15D1AEBC-AD5D-A10C-C140-DDEDD7AC3E29}"/>
              </a:ext>
            </a:extLst>
          </p:cNvPr>
          <p:cNvSpPr>
            <a:spLocks noGrp="1"/>
          </p:cNvSpPr>
          <p:nvPr>
            <p:ph idx="1"/>
          </p:nvPr>
        </p:nvSpPr>
        <p:spPr/>
        <p:txBody>
          <a:bodyPr>
            <a:normAutofit lnSpcReduction="10000"/>
          </a:bodyPr>
          <a:lstStyle/>
          <a:p>
            <a:r>
              <a:rPr lang="en-US" dirty="0">
                <a:latin typeface="+mj-lt"/>
              </a:rPr>
              <a:t>Rapid Sequence Intubation (RSI)</a:t>
            </a:r>
          </a:p>
          <a:p>
            <a:pPr lvl="1"/>
            <a:r>
              <a:rPr lang="en-US" dirty="0">
                <a:latin typeface="+mj-lt"/>
              </a:rPr>
              <a:t>Use of a </a:t>
            </a:r>
            <a:r>
              <a:rPr lang="en-US" dirty="0">
                <a:solidFill>
                  <a:srgbClr val="FFC000"/>
                </a:solidFill>
                <a:latin typeface="+mj-lt"/>
              </a:rPr>
              <a:t>rapid acting neuromuscular blocking agent</a:t>
            </a:r>
            <a:r>
              <a:rPr lang="en-US" dirty="0">
                <a:latin typeface="+mj-lt"/>
              </a:rPr>
              <a:t> to facilitate intubation of the trachea</a:t>
            </a:r>
          </a:p>
          <a:p>
            <a:pPr lvl="1"/>
            <a:endParaRPr lang="en-US" dirty="0">
              <a:latin typeface="+mj-lt"/>
            </a:endParaRPr>
          </a:p>
          <a:p>
            <a:pPr lvl="1"/>
            <a:endParaRPr lang="en-US" dirty="0">
              <a:latin typeface="+mj-lt"/>
            </a:endParaRPr>
          </a:p>
          <a:p>
            <a:pPr marL="457200" lvl="1" indent="0">
              <a:buNone/>
            </a:pPr>
            <a:r>
              <a:rPr lang="en-US" sz="3200" dirty="0">
                <a:latin typeface="+mj-lt"/>
              </a:rPr>
              <a:t>Delayed Sequence Intubation (DSI)</a:t>
            </a:r>
          </a:p>
          <a:p>
            <a:pPr marL="457200" lvl="1" indent="0">
              <a:buNone/>
            </a:pPr>
            <a:r>
              <a:rPr lang="en-US" sz="3200" dirty="0">
                <a:latin typeface="+mj-lt"/>
              </a:rPr>
              <a:t>	-</a:t>
            </a:r>
            <a:r>
              <a:rPr lang="en-US" dirty="0">
                <a:latin typeface="+mj-lt"/>
              </a:rPr>
              <a:t>Use of a </a:t>
            </a:r>
            <a:r>
              <a:rPr lang="en-US" dirty="0">
                <a:solidFill>
                  <a:srgbClr val="FFC000"/>
                </a:solidFill>
                <a:latin typeface="+mj-lt"/>
              </a:rPr>
              <a:t>rapid acting neuromuscular 	blocking agent</a:t>
            </a:r>
            <a:r>
              <a:rPr lang="en-US" dirty="0">
                <a:latin typeface="+mj-lt"/>
              </a:rPr>
              <a:t> to facilitate intubation of the 	trachea</a:t>
            </a:r>
          </a:p>
          <a:p>
            <a:pPr marL="457200" lvl="1" indent="0">
              <a:buNone/>
            </a:pPr>
            <a:endParaRPr lang="en-US" dirty="0">
              <a:latin typeface="+mj-lt"/>
            </a:endParaRPr>
          </a:p>
        </p:txBody>
      </p:sp>
    </p:spTree>
    <p:extLst>
      <p:ext uri="{BB962C8B-B14F-4D97-AF65-F5344CB8AC3E}">
        <p14:creationId xmlns:p14="http://schemas.microsoft.com/office/powerpoint/2010/main" val="556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25859-8967-E8AE-4DD3-CEE28F6121C0}"/>
              </a:ext>
            </a:extLst>
          </p:cNvPr>
          <p:cNvSpPr>
            <a:spLocks noGrp="1"/>
          </p:cNvSpPr>
          <p:nvPr>
            <p:ph idx="1"/>
          </p:nvPr>
        </p:nvSpPr>
        <p:spPr>
          <a:xfrm>
            <a:off x="457200" y="703385"/>
            <a:ext cx="8229600" cy="4525963"/>
          </a:xfrm>
        </p:spPr>
        <p:txBody>
          <a:bodyPr/>
          <a:lstStyle/>
          <a:p>
            <a:r>
              <a:rPr lang="en-US" dirty="0">
                <a:latin typeface="+mj-lt"/>
              </a:rPr>
              <a:t>Drug Facilitated Intubation (DFI)</a:t>
            </a:r>
          </a:p>
          <a:p>
            <a:pPr lvl="1"/>
            <a:r>
              <a:rPr lang="en-US" dirty="0">
                <a:latin typeface="+mj-lt"/>
              </a:rPr>
              <a:t>Use of a </a:t>
            </a:r>
            <a:r>
              <a:rPr lang="en-US" dirty="0">
                <a:solidFill>
                  <a:srgbClr val="FFC000"/>
                </a:solidFill>
                <a:latin typeface="+mj-lt"/>
              </a:rPr>
              <a:t>rapid acting neuromuscular blocking agent</a:t>
            </a:r>
            <a:r>
              <a:rPr lang="en-US" dirty="0">
                <a:latin typeface="+mj-lt"/>
              </a:rPr>
              <a:t> to facilitate intubation of the trachea</a:t>
            </a:r>
          </a:p>
          <a:p>
            <a:pPr lvl="1"/>
            <a:endParaRPr lang="en-US" dirty="0">
              <a:latin typeface="+mj-lt"/>
            </a:endParaRPr>
          </a:p>
        </p:txBody>
      </p:sp>
    </p:spTree>
    <p:extLst>
      <p:ext uri="{BB962C8B-B14F-4D97-AF65-F5344CB8AC3E}">
        <p14:creationId xmlns:p14="http://schemas.microsoft.com/office/powerpoint/2010/main" val="16560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rrowheads="1"/>
          </p:cNvSpPr>
          <p:nvPr>
            <p:ph type="title"/>
          </p:nvPr>
        </p:nvSpPr>
        <p:spPr/>
        <p:txBody>
          <a:bodyPr/>
          <a:lstStyle/>
          <a:p>
            <a:pPr eaLnBrk="1" hangingPunct="1">
              <a:defRPr/>
            </a:pPr>
            <a:r>
              <a:rPr lang="en-US" dirty="0">
                <a:cs typeface="+mj-cs"/>
              </a:rPr>
              <a:t>Physiology of Intubation…..</a:t>
            </a:r>
          </a:p>
        </p:txBody>
      </p:sp>
      <p:sp>
        <p:nvSpPr>
          <p:cNvPr id="626691" name="Rectangle 3"/>
          <p:cNvSpPr>
            <a:spLocks noGrp="1" noChangeArrowheads="1"/>
          </p:cNvSpPr>
          <p:nvPr>
            <p:ph type="body" idx="1"/>
          </p:nvPr>
        </p:nvSpPr>
        <p:spPr>
          <a:xfrm>
            <a:off x="346710" y="1272540"/>
            <a:ext cx="8229600" cy="4525963"/>
          </a:xfrm>
        </p:spPr>
        <p:txBody>
          <a:bodyPr>
            <a:normAutofit fontScale="85000" lnSpcReduction="10000"/>
          </a:bodyPr>
          <a:lstStyle/>
          <a:p>
            <a:pPr marL="0" indent="0" eaLnBrk="1" hangingPunct="1">
              <a:buNone/>
              <a:defRPr/>
            </a:pPr>
            <a:endParaRPr lang="en-US" sz="2800" dirty="0">
              <a:latin typeface="+mj-lt"/>
              <a:cs typeface="+mn-cs"/>
            </a:endParaRPr>
          </a:p>
          <a:p>
            <a:pPr eaLnBrk="1" hangingPunct="1">
              <a:defRPr/>
            </a:pPr>
            <a:endParaRPr lang="en-US" sz="2800" dirty="0">
              <a:latin typeface="+mj-lt"/>
              <a:cs typeface="+mn-cs"/>
            </a:endParaRPr>
          </a:p>
          <a:p>
            <a:pPr eaLnBrk="1" hangingPunct="1">
              <a:defRPr/>
            </a:pPr>
            <a:r>
              <a:rPr lang="en-US" sz="2800" dirty="0">
                <a:latin typeface="+mj-lt"/>
                <a:cs typeface="+mn-cs"/>
              </a:rPr>
              <a:t>Goals?  Type of injury/illness – Signs of Shock?</a:t>
            </a:r>
          </a:p>
          <a:p>
            <a:pPr eaLnBrk="1" hangingPunct="1">
              <a:defRPr/>
            </a:pPr>
            <a:endParaRPr lang="en-US" sz="2800" dirty="0">
              <a:latin typeface="+mj-lt"/>
              <a:cs typeface="+mn-cs"/>
            </a:endParaRPr>
          </a:p>
          <a:p>
            <a:pPr eaLnBrk="1" hangingPunct="1">
              <a:defRPr/>
            </a:pPr>
            <a:r>
              <a:rPr lang="en-US" sz="2800" dirty="0">
                <a:latin typeface="+mj-lt"/>
                <a:cs typeface="+mn-cs"/>
              </a:rPr>
              <a:t>How much reserve do they have? (</a:t>
            </a:r>
            <a:r>
              <a:rPr lang="en-US" sz="2800" dirty="0">
                <a:latin typeface="+mj-lt"/>
              </a:rPr>
              <a:t>rapid desaturation</a:t>
            </a:r>
            <a:r>
              <a:rPr lang="en-US" sz="2800" dirty="0">
                <a:latin typeface="+mj-lt"/>
                <a:cs typeface="+mn-cs"/>
              </a:rPr>
              <a:t>)</a:t>
            </a:r>
          </a:p>
          <a:p>
            <a:pPr eaLnBrk="1" hangingPunct="1">
              <a:defRPr/>
            </a:pPr>
            <a:endParaRPr lang="en-US" sz="2800" dirty="0">
              <a:latin typeface="+mj-lt"/>
              <a:cs typeface="+mn-cs"/>
            </a:endParaRPr>
          </a:p>
          <a:p>
            <a:pPr eaLnBrk="1" hangingPunct="1">
              <a:defRPr/>
            </a:pPr>
            <a:r>
              <a:rPr lang="en-US" sz="2800" dirty="0">
                <a:latin typeface="+mj-lt"/>
                <a:cs typeface="+mn-cs"/>
              </a:rPr>
              <a:t>Intrathoracic pressure – negative/positive What is the difference?</a:t>
            </a:r>
          </a:p>
          <a:p>
            <a:pPr eaLnBrk="1" hangingPunct="1">
              <a:defRPr/>
            </a:pPr>
            <a:endParaRPr lang="en-US" sz="2800" dirty="0">
              <a:latin typeface="+mj-lt"/>
              <a:cs typeface="+mn-cs"/>
            </a:endParaRPr>
          </a:p>
          <a:p>
            <a:pPr eaLnBrk="1" hangingPunct="1">
              <a:defRPr/>
            </a:pPr>
            <a:r>
              <a:rPr lang="en-US" sz="2800" b="1" i="1" dirty="0">
                <a:solidFill>
                  <a:srgbClr val="FFC000"/>
                </a:solidFill>
                <a:latin typeface="+mj-lt"/>
                <a:cs typeface="+mn-cs"/>
              </a:rPr>
              <a:t>**You control their physiology once you take over the airway!!!!**</a:t>
            </a:r>
          </a:p>
        </p:txBody>
      </p:sp>
    </p:spTree>
    <p:extLst>
      <p:ext uri="{BB962C8B-B14F-4D97-AF65-F5344CB8AC3E}">
        <p14:creationId xmlns:p14="http://schemas.microsoft.com/office/powerpoint/2010/main" val="3924495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6691">
                                            <p:txEl>
                                              <p:pRg st="2" end="2"/>
                                            </p:txEl>
                                          </p:spTgt>
                                        </p:tgtEl>
                                        <p:attrNameLst>
                                          <p:attrName>style.visibility</p:attrName>
                                        </p:attrNameLst>
                                      </p:cBhvr>
                                      <p:to>
                                        <p:strVal val="visible"/>
                                      </p:to>
                                    </p:set>
                                    <p:animEffect transition="in" filter="checkerboard(across)">
                                      <p:cBhvr>
                                        <p:cTn id="7" dur="500"/>
                                        <p:tgtEl>
                                          <p:spTgt spid="6266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6691">
                                            <p:txEl>
                                              <p:pRg st="4" end="4"/>
                                            </p:txEl>
                                          </p:spTgt>
                                        </p:tgtEl>
                                        <p:attrNameLst>
                                          <p:attrName>style.visibility</p:attrName>
                                        </p:attrNameLst>
                                      </p:cBhvr>
                                      <p:to>
                                        <p:strVal val="visible"/>
                                      </p:to>
                                    </p:set>
                                    <p:animEffect transition="in" filter="checkerboard(across)">
                                      <p:cBhvr>
                                        <p:cTn id="12" dur="500"/>
                                        <p:tgtEl>
                                          <p:spTgt spid="6266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6691">
                                            <p:txEl>
                                              <p:pRg st="6" end="6"/>
                                            </p:txEl>
                                          </p:spTgt>
                                        </p:tgtEl>
                                        <p:attrNameLst>
                                          <p:attrName>style.visibility</p:attrName>
                                        </p:attrNameLst>
                                      </p:cBhvr>
                                      <p:to>
                                        <p:strVal val="visible"/>
                                      </p:to>
                                    </p:set>
                                    <p:animEffect transition="in" filter="checkerboard(across)">
                                      <p:cBhvr>
                                        <p:cTn id="17" dur="500"/>
                                        <p:tgtEl>
                                          <p:spTgt spid="6266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6691">
                                            <p:txEl>
                                              <p:pRg st="8" end="8"/>
                                            </p:txEl>
                                          </p:spTgt>
                                        </p:tgtEl>
                                        <p:attrNameLst>
                                          <p:attrName>style.visibility</p:attrName>
                                        </p:attrNameLst>
                                      </p:cBhvr>
                                      <p:to>
                                        <p:strVal val="visible"/>
                                      </p:to>
                                    </p:set>
                                    <p:animEffect transition="in" filter="checkerboard(across)">
                                      <p:cBhvr>
                                        <p:cTn id="22" dur="500"/>
                                        <p:tgtEl>
                                          <p:spTgt spid="6266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build="p"/>
    </p:bldLst>
  </p:timing>
</p:sld>
</file>

<file path=ppt/theme/theme1.xml><?xml version="1.0" encoding="utf-8"?>
<a:theme xmlns:a="http://schemas.openxmlformats.org/drawingml/2006/main" name="EMSToday2012">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11712</TotalTime>
  <Words>1877</Words>
  <Application>Microsoft Macintosh PowerPoint</Application>
  <PresentationFormat>On-screen Show (4:3)</PresentationFormat>
  <Paragraphs>520</Paragraphs>
  <Slides>50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Garamond</vt:lpstr>
      <vt:lpstr>Google Sans</vt:lpstr>
      <vt:lpstr>Times New Roman</vt:lpstr>
      <vt:lpstr>Wingdings</vt:lpstr>
      <vt:lpstr>EMSToday2012</vt:lpstr>
      <vt:lpstr>PowerPoint Presentation</vt:lpstr>
      <vt:lpstr>Financial Disclosures</vt:lpstr>
      <vt:lpstr>Question to ponder…….</vt:lpstr>
      <vt:lpstr>Remember…….</vt:lpstr>
      <vt:lpstr>Famous quotes I have heard from experienced  EM / trauma providers……</vt:lpstr>
      <vt:lpstr>PowerPoint Presentation</vt:lpstr>
      <vt:lpstr>National Definition Confusion</vt:lpstr>
      <vt:lpstr>PowerPoint Presentation</vt:lpstr>
      <vt:lpstr>Physiology of Intubation…..</vt:lpstr>
      <vt:lpstr>RSI / DSI Considerations</vt:lpstr>
      <vt:lpstr>RSI / DSI Pharmacology</vt:lpstr>
      <vt:lpstr>Optimizing the Patient</vt:lpstr>
      <vt:lpstr>Preparing to RSI / DSI</vt:lpstr>
      <vt:lpstr>RSI / DSI Checklist</vt:lpstr>
      <vt:lpstr>History of the FAA Check List</vt:lpstr>
      <vt:lpstr>Drug-facilitated Intubation Checklist</vt:lpstr>
      <vt:lpstr>Checklist Con’t</vt:lpstr>
      <vt:lpstr>Checklist Con’t</vt:lpstr>
      <vt:lpstr>PowerPoint Presentation</vt:lpstr>
      <vt:lpstr>The Intubation Procedure</vt:lpstr>
      <vt:lpstr>RSI / DSI Myths</vt:lpstr>
      <vt:lpstr>RSI / DSI Pearls of Wisdom</vt:lpstr>
      <vt:lpstr>Case Reviews</vt:lpstr>
      <vt:lpstr>Shock Dose Ketamine </vt:lpstr>
      <vt:lpstr>PowerPoint Presentation</vt:lpstr>
      <vt:lpstr>PowerPoint Presentation</vt:lpstr>
      <vt:lpstr>Rocuronium Only Intubation</vt:lpstr>
      <vt:lpstr>PowerPoint Presentation</vt:lpstr>
      <vt:lpstr>PowerPoint Presentation</vt:lpstr>
      <vt:lpstr>Airway Conclusions</vt:lpstr>
      <vt:lpstr>So where has this led us?</vt:lpstr>
      <vt:lpstr>PowerPoint Presentation</vt:lpstr>
      <vt:lpstr>PowerPoint Presentation</vt:lpstr>
      <vt:lpstr>Component Therapy vs What we bleed</vt:lpstr>
      <vt:lpstr>PowerPoint Presentation</vt:lpstr>
      <vt:lpstr>PowerPoint Presentation</vt:lpstr>
      <vt:lpstr>PowerPoint Presentation</vt:lpstr>
      <vt:lpstr>PowerPoint Presentation</vt:lpstr>
      <vt:lpstr>Methods- Randomization</vt:lpstr>
      <vt:lpstr>Methods- Outcomes and definitions</vt:lpstr>
      <vt:lpstr>PowerPoint Presentation</vt:lpstr>
      <vt:lpstr>PowerPoint Presentation</vt:lpstr>
      <vt:lpstr>PowerPoint Presentation</vt:lpstr>
      <vt:lpstr>PowerPoint Presentation</vt:lpstr>
      <vt:lpstr>PowerPoint Presentation</vt:lpstr>
      <vt:lpstr>Goals of Resuscitation</vt:lpstr>
      <vt:lpstr>UTSA and SAMMC</vt:lpstr>
      <vt:lpstr>Pre-hospital</vt:lpstr>
      <vt:lpstr>Summary</vt:lpstr>
      <vt:lpstr>christopher.stephens@uth.tmc.edu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Stephens</dc:creator>
  <cp:lastModifiedBy>Cushman, Nicholas</cp:lastModifiedBy>
  <cp:revision>146</cp:revision>
  <dcterms:created xsi:type="dcterms:W3CDTF">2016-05-22T14:37:58Z</dcterms:created>
  <dcterms:modified xsi:type="dcterms:W3CDTF">2024-10-03T18:27:02Z</dcterms:modified>
</cp:coreProperties>
</file>