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14748199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CF551-2342-446B-AEAA-B1CAE2423F81}"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9FE0A-E9BF-4BB9-9C47-D99A62232D77}" type="slidenum">
              <a:rPr lang="en-US" smtClean="0"/>
              <a:t>‹#›</a:t>
            </a:fld>
            <a:endParaRPr lang="en-US"/>
          </a:p>
        </p:txBody>
      </p:sp>
    </p:spTree>
    <p:extLst>
      <p:ext uri="{BB962C8B-B14F-4D97-AF65-F5344CB8AC3E}">
        <p14:creationId xmlns:p14="http://schemas.microsoft.com/office/powerpoint/2010/main" val="68059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6107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133819785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b="-41214"/>
          <a:stretch/>
        </p:blipFill>
        <p:spPr>
          <a:xfrm>
            <a:off x="8586"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3476488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1pPr>
              <a:defRPr sz="3200" b="1"/>
            </a:lvl1pPr>
            <a:lvl2pPr marL="487656" indent="-243829">
              <a:buFont typeface="Arial" panose="020B0604020202020204" pitchFamily="34" charset="0"/>
              <a:buChar char="•"/>
              <a:defRPr sz="2800"/>
            </a:lvl2pPr>
            <a:lvl3pPr marL="731484" indent="-243829">
              <a:buFont typeface="Courier New" panose="02070309020205020404" pitchFamily="49" charset="0"/>
              <a:buChar char="o"/>
              <a:defRPr sz="2400"/>
            </a:lvl3pPr>
            <a:lvl4pPr>
              <a:defRPr sz="2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lgn="l">
              <a:defRPr sz="3600"/>
            </a:lvl1pPr>
          </a:lstStyle>
          <a:p>
            <a:endParaRPr lang="en-US"/>
          </a:p>
        </p:txBody>
      </p:sp>
      <p:sp>
        <p:nvSpPr>
          <p:cNvPr id="5" name="Text Placeholder 4"/>
          <p:cNvSpPr>
            <a:spLocks noGrp="1"/>
          </p:cNvSpPr>
          <p:nvPr>
            <p:ph type="body" sz="quarter" idx="13" hasCustomPrompt="1"/>
          </p:nvPr>
        </p:nvSpPr>
        <p:spPr>
          <a:xfrm>
            <a:off x="609600" y="6175377"/>
            <a:ext cx="10972800" cy="550863"/>
          </a:xfrm>
        </p:spPr>
        <p:txBody>
          <a:bodyPr anchor="b" anchorCtr="0"/>
          <a:lstStyle>
            <a:lvl1pPr marL="0" indent="0">
              <a:spcBef>
                <a:spcPts val="200"/>
              </a:spcBef>
              <a:buNone/>
              <a:defRPr sz="1200">
                <a:solidFill>
                  <a:schemeClr val="tx2"/>
                </a:solidFill>
              </a:defRPr>
            </a:lvl1pPr>
          </a:lstStyle>
          <a:p>
            <a:pPr lvl="0"/>
            <a:r>
              <a:rPr lang="en-US"/>
              <a:t>*Citations and references</a:t>
            </a:r>
          </a:p>
        </p:txBody>
      </p:sp>
    </p:spTree>
    <p:extLst>
      <p:ext uri="{BB962C8B-B14F-4D97-AF65-F5344CB8AC3E}">
        <p14:creationId xmlns:p14="http://schemas.microsoft.com/office/powerpoint/2010/main" val="19180390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217823"/>
            <a:ext cx="1117600" cy="725917"/>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408811"/>
            <a:ext cx="1041453" cy="319323"/>
          </a:xfrm>
          <a:prstGeom prst="rect">
            <a:avLst/>
          </a:prstGeom>
        </p:spPr>
      </p:pic>
    </p:spTree>
    <p:extLst>
      <p:ext uri="{BB962C8B-B14F-4D97-AF65-F5344CB8AC3E}">
        <p14:creationId xmlns:p14="http://schemas.microsoft.com/office/powerpoint/2010/main" val="29911274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41430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573353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0188462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www.cdc.gov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17309717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69624" y="3662433"/>
            <a:ext cx="10125843" cy="1815882"/>
          </a:xfrm>
          <a:prstGeom prst="rect">
            <a:avLst/>
          </a:prstGeom>
          <a:noFill/>
        </p:spPr>
        <p:txBody>
          <a:bodyPr wrap="square" rtlCol="0">
            <a:spAutoFit/>
          </a:bodyPr>
          <a:lstStyle/>
          <a:p>
            <a:r>
              <a:rPr lang="en-US" sz="1600">
                <a:solidFill>
                  <a:srgbClr val="1E5AAA"/>
                </a:solidFill>
                <a:latin typeface="Calibri" panose="020F0502020204030204" pitchFamily="34" charset="0"/>
              </a:rPr>
              <a:t>For more information, contact CDC/ATSDR</a:t>
            </a: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1-800-CDC-INFO (232-4636)</a:t>
            </a: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TTY:  1-888-232-6348    www.cdc.gov           www.atsdr.cdc.gov </a:t>
            </a:r>
            <a:br>
              <a:rPr lang="en-US" sz="1600">
                <a:solidFill>
                  <a:srgbClr val="1E5AAA"/>
                </a:solidFill>
                <a:latin typeface="Calibri" panose="020F0502020204030204" pitchFamily="34" charset="0"/>
              </a:rPr>
            </a:br>
            <a:br>
              <a:rPr lang="en-US" sz="1600">
                <a:solidFill>
                  <a:srgbClr val="1E5AAA"/>
                </a:solidFill>
                <a:latin typeface="Calibri" panose="020F0502020204030204" pitchFamily="34" charset="0"/>
              </a:rPr>
            </a:br>
            <a:br>
              <a:rPr lang="en-US" sz="1600">
                <a:solidFill>
                  <a:srgbClr val="1E5AAA"/>
                </a:solidFill>
                <a:latin typeface="Calibri" panose="020F0502020204030204" pitchFamily="34" charset="0"/>
              </a:rPr>
            </a:br>
            <a:r>
              <a:rPr lang="en-US" sz="160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5920534"/>
            <a:ext cx="1117600" cy="725917"/>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6111521"/>
            <a:ext cx="1041453" cy="319323"/>
          </a:xfrm>
          <a:prstGeom prst="rect">
            <a:avLst/>
          </a:prstGeom>
        </p:spPr>
      </p:pic>
    </p:spTree>
    <p:extLst>
      <p:ext uri="{BB962C8B-B14F-4D97-AF65-F5344CB8AC3E}">
        <p14:creationId xmlns:p14="http://schemas.microsoft.com/office/powerpoint/2010/main" val="20888809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85751"/>
            <a:ext cx="10972800" cy="1143000"/>
          </a:xfrm>
          <a:prstGeom prst="rect">
            <a:avLst/>
          </a:prstGeom>
        </p:spPr>
        <p:txBody>
          <a:bodyPr anchor="b" anchorCtr="0"/>
          <a:lstStyle>
            <a:lvl1pPr algn="l">
              <a:lnSpc>
                <a:spcPts val="4000"/>
              </a:lnSpc>
              <a:defRPr sz="3733" b="1" baseline="0">
                <a:solidFill>
                  <a:srgbClr val="8B9B92"/>
                </a:solidFill>
                <a:effectLst/>
                <a:latin typeface="Calibri" pitchFamily="34" charset="0"/>
              </a:defRPr>
            </a:lvl1pPr>
          </a:lstStyle>
          <a:p>
            <a:r>
              <a:rPr lang="en-US"/>
              <a:t>Bottom band: NCIRD</a:t>
            </a:r>
          </a:p>
        </p:txBody>
      </p:sp>
      <p:sp>
        <p:nvSpPr>
          <p:cNvPr id="8" name="Text Placeholder 7"/>
          <p:cNvSpPr>
            <a:spLocks noGrp="1"/>
          </p:cNvSpPr>
          <p:nvPr>
            <p:ph type="body" sz="quarter" idx="10"/>
          </p:nvPr>
        </p:nvSpPr>
        <p:spPr>
          <a:xfrm>
            <a:off x="609600" y="1545167"/>
            <a:ext cx="10972800" cy="4455584"/>
          </a:xfrm>
        </p:spPr>
        <p:txBody>
          <a:bodyPr/>
          <a:lstStyle>
            <a:lvl1pPr marL="457178" indent="-457178">
              <a:buClr>
                <a:srgbClr val="8B9B92"/>
              </a:buClr>
              <a:buFont typeface="Wingdings" panose="05000000000000000000" pitchFamily="2" charset="2"/>
              <a:buChar char="§"/>
              <a:defRPr sz="2667">
                <a:solidFill>
                  <a:schemeClr val="tx1"/>
                </a:solidFill>
              </a:defRPr>
            </a:lvl1pPr>
            <a:lvl2pPr>
              <a:buClr>
                <a:srgbClr val="B2A97E"/>
              </a:buClr>
              <a:defRPr sz="2667">
                <a:solidFill>
                  <a:schemeClr val="tx1"/>
                </a:solidFill>
              </a:defRPr>
            </a:lvl2pPr>
            <a:lvl3pPr>
              <a:buClr>
                <a:srgbClr val="594F40"/>
              </a:buClr>
              <a:defRPr sz="2667">
                <a:solidFill>
                  <a:schemeClr val="tx1"/>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2893790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s">
    <p:bg>
      <p:bgPr>
        <a:solidFill>
          <a:srgbClr val="536DB3"/>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hasCustomPrompt="1"/>
          </p:nvPr>
        </p:nvSpPr>
        <p:spPr>
          <a:xfrm>
            <a:off x="576264" y="3413238"/>
            <a:ext cx="11006137" cy="765239"/>
          </a:xfrm>
        </p:spPr>
        <p:txBody>
          <a:bodyPr>
            <a:normAutofit/>
          </a:bodyPr>
          <a:lstStyle>
            <a:lvl1pPr>
              <a:spcAft>
                <a:spcPts val="1200"/>
              </a:spcAft>
              <a:buNone/>
              <a:defRPr sz="4800" b="1">
                <a:solidFill>
                  <a:schemeClr val="bg1"/>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Section Heading</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447740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
        <p:nvSpPr>
          <p:cNvPr id="17" name="Rectangle 16">
            <a:extLst>
              <a:ext uri="{FF2B5EF4-FFF2-40B4-BE49-F238E27FC236}">
                <a16:creationId xmlns:a16="http://schemas.microsoft.com/office/drawing/2014/main" id="{014CF85E-3BA9-4E22-937C-95D1A3ED8C04}"/>
              </a:ext>
            </a:extLst>
          </p:cNvPr>
          <p:cNvSpPr>
            <a:spLocks noChangeArrowheads="1"/>
          </p:cNvSpPr>
          <p:nvPr userDrawn="1"/>
        </p:nvSpPr>
        <p:spPr bwMode="auto">
          <a:xfrm>
            <a:off x="0" y="5652394"/>
            <a:ext cx="12192000" cy="110369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C9624494-E7E1-4E30-B09F-279D33358ACA}"/>
              </a:ext>
            </a:extLst>
          </p:cNvPr>
          <p:cNvSpPr/>
          <p:nvPr userDrawn="1"/>
        </p:nvSpPr>
        <p:spPr>
          <a:xfrm>
            <a:off x="10996111" y="5652394"/>
            <a:ext cx="349859" cy="7553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81CA3C7C-0F24-4F7D-8728-9D9D100EBEFD}"/>
              </a:ext>
            </a:extLst>
          </p:cNvPr>
          <p:cNvSpPr>
            <a:spLocks noChangeArrowheads="1"/>
          </p:cNvSpPr>
          <p:nvPr userDrawn="1"/>
        </p:nvSpPr>
        <p:spPr bwMode="auto">
          <a:xfrm>
            <a:off x="0" y="6670634"/>
            <a:ext cx="12192000" cy="190593"/>
          </a:xfrm>
          <a:prstGeom prst="rect">
            <a:avLst/>
          </a:prstGeom>
          <a:solidFill>
            <a:srgbClr val="FFC000"/>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263896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1366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cdc.gov/rsv/downloads/RSV-toolkit-ai-a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25F3-8151-E452-27D1-843968697757}"/>
              </a:ext>
            </a:extLst>
          </p:cNvPr>
          <p:cNvSpPr>
            <a:spLocks noGrp="1"/>
          </p:cNvSpPr>
          <p:nvPr>
            <p:ph type="title"/>
          </p:nvPr>
        </p:nvSpPr>
        <p:spPr>
          <a:xfrm>
            <a:off x="5920541" y="2362974"/>
            <a:ext cx="5529943" cy="1162051"/>
          </a:xfrm>
        </p:spPr>
        <p:txBody>
          <a:bodyPr/>
          <a:lstStyle/>
          <a:p>
            <a:pPr algn="ctr"/>
            <a:r>
              <a:rPr lang="en-US" dirty="0"/>
              <a:t>RSV Toolkit for Tribal Home Visitors</a:t>
            </a:r>
          </a:p>
        </p:txBody>
      </p:sp>
      <p:pic>
        <p:nvPicPr>
          <p:cNvPr id="3" name="Picture 2">
            <a:extLst>
              <a:ext uri="{FF2B5EF4-FFF2-40B4-BE49-F238E27FC236}">
                <a16:creationId xmlns:a16="http://schemas.microsoft.com/office/drawing/2014/main" id="{7A407759-FB7C-0AD0-E812-687278216915}"/>
              </a:ext>
            </a:extLst>
          </p:cNvPr>
          <p:cNvPicPr>
            <a:picLocks noChangeAspect="1"/>
          </p:cNvPicPr>
          <p:nvPr/>
        </p:nvPicPr>
        <p:blipFill>
          <a:blip r:embed="rId3"/>
          <a:stretch>
            <a:fillRect/>
          </a:stretch>
        </p:blipFill>
        <p:spPr>
          <a:xfrm>
            <a:off x="494303" y="486739"/>
            <a:ext cx="4861468" cy="4914522"/>
          </a:xfrm>
          <a:prstGeom prst="rect">
            <a:avLst/>
          </a:prstGeom>
        </p:spPr>
      </p:pic>
      <p:sp>
        <p:nvSpPr>
          <p:cNvPr id="4" name="TextBox 3">
            <a:extLst>
              <a:ext uri="{FF2B5EF4-FFF2-40B4-BE49-F238E27FC236}">
                <a16:creationId xmlns:a16="http://schemas.microsoft.com/office/drawing/2014/main" id="{06D516E2-7992-232B-DAC1-C597CC0DC602}"/>
              </a:ext>
            </a:extLst>
          </p:cNvPr>
          <p:cNvSpPr txBox="1"/>
          <p:nvPr/>
        </p:nvSpPr>
        <p:spPr>
          <a:xfrm>
            <a:off x="2332653" y="5840036"/>
            <a:ext cx="8434873" cy="707886"/>
          </a:xfrm>
          <a:prstGeom prst="rect">
            <a:avLst/>
          </a:prstGeom>
          <a:noFill/>
        </p:spPr>
        <p:txBody>
          <a:bodyPr wrap="square" rtlCol="0">
            <a:spAutoFit/>
          </a:bodyPr>
          <a:lstStyle/>
          <a:p>
            <a:r>
              <a:rPr lang="en-US" sz="2000" u="sng" dirty="0">
                <a:solidFill>
                  <a:schemeClr val="bg1"/>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Talking to Your Pregnant Patients about Vaccines | Pregnancy &amp; Vaccines | CDC</a:t>
            </a:r>
            <a:endParaRPr lang="en-US" sz="2000" dirty="0">
              <a:solidFill>
                <a:schemeClr val="bg1"/>
              </a:solidFill>
              <a:effectLst/>
              <a:latin typeface="Calibri" panose="020F0502020204030204" pitchFamily="34" charset="0"/>
              <a:ea typeface="Calibri" panose="020F0502020204030204" pitchFamily="34" charset="0"/>
            </a:endParaRPr>
          </a:p>
          <a:p>
            <a:endParaRPr lang="en-US"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15138448"/>
      </p:ext>
    </p:extLst>
  </p:cSld>
  <p:clrMapOvr>
    <a:masterClrMapping/>
  </p:clrMapOvr>
  <p:transition>
    <p:fade/>
  </p:transition>
</p:sld>
</file>

<file path=ppt/theme/theme1.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Words>
  <Application>Microsoft Office PowerPoint</Application>
  <PresentationFormat>Widescreen</PresentationFormat>
  <Paragraphs>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Courier New</vt:lpstr>
      <vt:lpstr>Myriad Web Pro</vt:lpstr>
      <vt:lpstr>Wingdings</vt:lpstr>
      <vt:lpstr>2_NCEH_ATSDR_combined</vt:lpstr>
      <vt:lpstr>RSV Toolkit for Tribal Home Visitors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RSV Toolkit for Tribal Home Visitors</dc:title>
  <dc:creator>Nelson, Jennifer M. (CDC/NCIRD/ISD)</dc:creator>
  <cp:lastModifiedBy>Nelson, Jennifer M. (CDC/NCIRD/ISD)</cp:lastModifiedBy>
  <cp:revision>1</cp:revision>
  <dcterms:created xsi:type="dcterms:W3CDTF">2024-10-02T11:13:15Z</dcterms:created>
  <dcterms:modified xsi:type="dcterms:W3CDTF">2024-10-02T11:17:47Z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2024-10-02T11:17:45Z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3516214e-cbf8-4aa6-899a-b39a440cf046</vt:lpwstr>
  </property>
  <property fmtid="{D5CDD505-2E9C-101B-9397-08002B2CF9AE}" pid="8" name="MSIP_Label_8af03ff0-41c5-4c41-b55e-fabb8fae94be_ContentBits">
    <vt:lpwstr>0</vt:lpwstr>
  </property>
</Properties>
</file>