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 id="2147483719" r:id="rId5"/>
    <p:sldMasterId id="2147483765" r:id="rId6"/>
  </p:sldMasterIdLst>
  <p:notesMasterIdLst>
    <p:notesMasterId r:id="rId28"/>
  </p:notesMasterIdLst>
  <p:sldIdLst>
    <p:sldId id="322" r:id="rId7"/>
    <p:sldId id="354" r:id="rId8"/>
    <p:sldId id="355" r:id="rId9"/>
    <p:sldId id="362" r:id="rId10"/>
    <p:sldId id="367" r:id="rId11"/>
    <p:sldId id="363" r:id="rId12"/>
    <p:sldId id="364" r:id="rId13"/>
    <p:sldId id="356" r:id="rId14"/>
    <p:sldId id="357" r:id="rId15"/>
    <p:sldId id="358" r:id="rId16"/>
    <p:sldId id="365" r:id="rId17"/>
    <p:sldId id="370" r:id="rId18"/>
    <p:sldId id="366" r:id="rId19"/>
    <p:sldId id="368" r:id="rId20"/>
    <p:sldId id="359" r:id="rId21"/>
    <p:sldId id="360" r:id="rId22"/>
    <p:sldId id="369" r:id="rId23"/>
    <p:sldId id="371" r:id="rId24"/>
    <p:sldId id="375" r:id="rId25"/>
    <p:sldId id="361" r:id="rId26"/>
    <p:sldId id="374" r:id="rId27"/>
  </p:sldIdLst>
  <p:sldSz cx="12192000" cy="6858000"/>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74452" autoAdjust="0"/>
  </p:normalViewPr>
  <p:slideViewPr>
    <p:cSldViewPr snapToGrid="0">
      <p:cViewPr>
        <p:scale>
          <a:sx n="62" d="100"/>
          <a:sy n="62" d="100"/>
        </p:scale>
        <p:origin x="1488" y="53"/>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1417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viewProps" Target="viewProps.xml"/></Relationships>
</file>

<file path=ppt/diagrams/_rels/data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7.svg"/></Relationships>
</file>

<file path=ppt/diagrams/_rels/drawing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03937F-D5C1-4843-B7BB-D4F3ADB13F4C}" type="doc">
      <dgm:prSet loTypeId="urn:microsoft.com/office/officeart/2005/8/layout/default" loCatId="list" qsTypeId="urn:microsoft.com/office/officeart/2005/8/quickstyle/simple1" qsCatId="simple" csTypeId="urn:microsoft.com/office/officeart/2005/8/colors/accent1_3" csCatId="accent1" phldr="1"/>
      <dgm:spPr/>
      <dgm:t>
        <a:bodyPr/>
        <a:lstStyle/>
        <a:p>
          <a:endParaRPr lang="en-US"/>
        </a:p>
      </dgm:t>
    </dgm:pt>
    <dgm:pt modelId="{A6095484-95BF-46D0-9E01-43DB87A17929}">
      <dgm:prSet phldrT="[Text]"/>
      <dgm:spPr/>
      <dgm:t>
        <a:bodyPr/>
        <a:lstStyle/>
        <a:p>
          <a:r>
            <a:rPr lang="en-US" dirty="0"/>
            <a:t>Direct transmission of intrathoracic pressure</a:t>
          </a:r>
        </a:p>
      </dgm:t>
    </dgm:pt>
    <dgm:pt modelId="{0C83107A-ADF3-4048-AECE-ABB96CA1B10F}" type="parTrans" cxnId="{02C83654-7D17-4B18-9C61-A6E3719D7582}">
      <dgm:prSet/>
      <dgm:spPr/>
      <dgm:t>
        <a:bodyPr/>
        <a:lstStyle/>
        <a:p>
          <a:endParaRPr lang="en-US"/>
        </a:p>
      </dgm:t>
    </dgm:pt>
    <dgm:pt modelId="{06CA19F7-52F3-461B-ABF3-BC3D3E8EEFC3}" type="sibTrans" cxnId="{02C83654-7D17-4B18-9C61-A6E3719D7582}">
      <dgm:prSet/>
      <dgm:spPr/>
      <dgm:t>
        <a:bodyPr/>
        <a:lstStyle/>
        <a:p>
          <a:endParaRPr lang="en-US"/>
        </a:p>
      </dgm:t>
    </dgm:pt>
    <dgm:pt modelId="{265DC8A7-E210-4C51-9A0C-C5B0FB75B22D}">
      <dgm:prSet phldrT="[Text]"/>
      <dgm:spPr/>
      <dgm:t>
        <a:bodyPr/>
        <a:lstStyle/>
        <a:p>
          <a:r>
            <a:rPr lang="en-US" dirty="0"/>
            <a:t>Hydraulic force transmission to abdomen or extremity vein</a:t>
          </a:r>
        </a:p>
      </dgm:t>
    </dgm:pt>
    <dgm:pt modelId="{6D5B0197-F641-4BD0-B189-D98E5814E85B}" type="parTrans" cxnId="{5539DF32-EBD6-4D23-907F-9EF8F51DF31D}">
      <dgm:prSet/>
      <dgm:spPr/>
      <dgm:t>
        <a:bodyPr/>
        <a:lstStyle/>
        <a:p>
          <a:endParaRPr lang="en-US"/>
        </a:p>
      </dgm:t>
    </dgm:pt>
    <dgm:pt modelId="{6DA44D96-7E20-4E13-B75C-FEB8618AC71F}" type="sibTrans" cxnId="{5539DF32-EBD6-4D23-907F-9EF8F51DF31D}">
      <dgm:prSet/>
      <dgm:spPr/>
      <dgm:t>
        <a:bodyPr/>
        <a:lstStyle/>
        <a:p>
          <a:endParaRPr lang="en-US"/>
        </a:p>
      </dgm:t>
    </dgm:pt>
    <dgm:pt modelId="{A1430EC3-4DF0-40B9-8907-40BBF97BCDED}">
      <dgm:prSet phldrT="[Text]"/>
      <dgm:spPr/>
      <dgm:t>
        <a:bodyPr/>
        <a:lstStyle/>
        <a:p>
          <a:r>
            <a:rPr lang="en-US" dirty="0"/>
            <a:t>Decelerating force between fixed and mobile areas results in aortocaval tears</a:t>
          </a:r>
        </a:p>
      </dgm:t>
    </dgm:pt>
    <dgm:pt modelId="{34BE3A26-E072-4BAB-AE76-C2F2B0BA49C7}" type="parTrans" cxnId="{F35B231F-FCCF-479B-BBDE-66631F05747A}">
      <dgm:prSet/>
      <dgm:spPr/>
      <dgm:t>
        <a:bodyPr/>
        <a:lstStyle/>
        <a:p>
          <a:endParaRPr lang="en-US"/>
        </a:p>
      </dgm:t>
    </dgm:pt>
    <dgm:pt modelId="{7118E079-207D-4B0F-97AA-72B48B229420}" type="sibTrans" cxnId="{F35B231F-FCCF-479B-BBDE-66631F05747A}">
      <dgm:prSet/>
      <dgm:spPr/>
      <dgm:t>
        <a:bodyPr/>
        <a:lstStyle/>
        <a:p>
          <a:endParaRPr lang="en-US"/>
        </a:p>
      </dgm:t>
    </dgm:pt>
    <dgm:pt modelId="{36F114FD-898C-4F10-9974-97DB75B70BE2}">
      <dgm:prSet phldrT="[Text]"/>
      <dgm:spPr/>
      <dgm:t>
        <a:bodyPr/>
        <a:lstStyle/>
        <a:p>
          <a:r>
            <a:rPr lang="en-US" dirty="0"/>
            <a:t>Direct force can cause myocardial contusion</a:t>
          </a:r>
        </a:p>
      </dgm:t>
    </dgm:pt>
    <dgm:pt modelId="{DC2EBF37-84B4-496F-AB34-545EF98B8144}" type="parTrans" cxnId="{5107EAA6-85B3-41B7-AD8B-FBEC82683576}">
      <dgm:prSet/>
      <dgm:spPr/>
      <dgm:t>
        <a:bodyPr/>
        <a:lstStyle/>
        <a:p>
          <a:endParaRPr lang="en-US"/>
        </a:p>
      </dgm:t>
    </dgm:pt>
    <dgm:pt modelId="{9253886A-5419-4AB0-93DF-A9279C25C415}" type="sibTrans" cxnId="{5107EAA6-85B3-41B7-AD8B-FBEC82683576}">
      <dgm:prSet/>
      <dgm:spPr/>
      <dgm:t>
        <a:bodyPr/>
        <a:lstStyle/>
        <a:p>
          <a:endParaRPr lang="en-US"/>
        </a:p>
      </dgm:t>
    </dgm:pt>
    <dgm:pt modelId="{0DC49DE6-DD5E-4953-B157-2509AD0C06A6}">
      <dgm:prSet phldrT="[Text]"/>
      <dgm:spPr/>
      <dgm:t>
        <a:bodyPr/>
        <a:lstStyle/>
        <a:p>
          <a:r>
            <a:rPr lang="en-US" dirty="0"/>
            <a:t>Cardiac penetration from rib and sternal fractures </a:t>
          </a:r>
        </a:p>
      </dgm:t>
    </dgm:pt>
    <dgm:pt modelId="{7D5B3728-5CE1-4984-851D-8622979702CA}" type="parTrans" cxnId="{FC31492D-9B04-4078-BEE0-61C82B4E02AB}">
      <dgm:prSet/>
      <dgm:spPr/>
      <dgm:t>
        <a:bodyPr/>
        <a:lstStyle/>
        <a:p>
          <a:endParaRPr lang="en-US"/>
        </a:p>
      </dgm:t>
    </dgm:pt>
    <dgm:pt modelId="{7F733447-DD01-4107-B85E-3C62F0DC3F50}" type="sibTrans" cxnId="{FC31492D-9B04-4078-BEE0-61C82B4E02AB}">
      <dgm:prSet/>
      <dgm:spPr/>
      <dgm:t>
        <a:bodyPr/>
        <a:lstStyle/>
        <a:p>
          <a:endParaRPr lang="en-US"/>
        </a:p>
      </dgm:t>
    </dgm:pt>
    <dgm:pt modelId="{E6A3CC30-06F7-4CA2-B75E-11477D9B325B}">
      <dgm:prSet phldrT="[Text]"/>
      <dgm:spPr/>
      <dgm:t>
        <a:bodyPr/>
        <a:lstStyle/>
        <a:p>
          <a:r>
            <a:rPr lang="en-US" dirty="0"/>
            <a:t>Cardiac strangulation from pericardial tear and herniation of cardiac apex</a:t>
          </a:r>
        </a:p>
      </dgm:t>
    </dgm:pt>
    <dgm:pt modelId="{E20AEFE1-2E54-49EE-BC1C-B57BF7DEDC53}" type="parTrans" cxnId="{EE6C4DAD-13F1-458D-9755-5DA1078A557C}">
      <dgm:prSet/>
      <dgm:spPr/>
      <dgm:t>
        <a:bodyPr/>
        <a:lstStyle/>
        <a:p>
          <a:endParaRPr lang="en-US"/>
        </a:p>
      </dgm:t>
    </dgm:pt>
    <dgm:pt modelId="{DC126F8B-7E16-42DE-B9D5-F1D857DBEDCC}" type="sibTrans" cxnId="{EE6C4DAD-13F1-458D-9755-5DA1078A557C}">
      <dgm:prSet/>
      <dgm:spPr/>
      <dgm:t>
        <a:bodyPr/>
        <a:lstStyle/>
        <a:p>
          <a:endParaRPr lang="en-US"/>
        </a:p>
      </dgm:t>
    </dgm:pt>
    <dgm:pt modelId="{5F102DA9-2882-41F9-935A-EB17D5D03619}" type="pres">
      <dgm:prSet presAssocID="{6D03937F-D5C1-4843-B7BB-D4F3ADB13F4C}" presName="diagram" presStyleCnt="0">
        <dgm:presLayoutVars>
          <dgm:dir/>
          <dgm:resizeHandles val="exact"/>
        </dgm:presLayoutVars>
      </dgm:prSet>
      <dgm:spPr/>
    </dgm:pt>
    <dgm:pt modelId="{376FE75C-05E2-42FD-B3BB-937F6E440979}" type="pres">
      <dgm:prSet presAssocID="{A6095484-95BF-46D0-9E01-43DB87A17929}" presName="node" presStyleLbl="node1" presStyleIdx="0" presStyleCnt="6">
        <dgm:presLayoutVars>
          <dgm:bulletEnabled val="1"/>
        </dgm:presLayoutVars>
      </dgm:prSet>
      <dgm:spPr/>
    </dgm:pt>
    <dgm:pt modelId="{4D1CB95E-BC97-498C-A8C5-02E80227D703}" type="pres">
      <dgm:prSet presAssocID="{06CA19F7-52F3-461B-ABF3-BC3D3E8EEFC3}" presName="sibTrans" presStyleCnt="0"/>
      <dgm:spPr/>
    </dgm:pt>
    <dgm:pt modelId="{EBED2D74-5D0A-4A91-B8E0-67CC2D240390}" type="pres">
      <dgm:prSet presAssocID="{265DC8A7-E210-4C51-9A0C-C5B0FB75B22D}" presName="node" presStyleLbl="node1" presStyleIdx="1" presStyleCnt="6">
        <dgm:presLayoutVars>
          <dgm:bulletEnabled val="1"/>
        </dgm:presLayoutVars>
      </dgm:prSet>
      <dgm:spPr/>
    </dgm:pt>
    <dgm:pt modelId="{ECA2ECDE-BC79-4CBE-80CD-1696E2AA3050}" type="pres">
      <dgm:prSet presAssocID="{6DA44D96-7E20-4E13-B75C-FEB8618AC71F}" presName="sibTrans" presStyleCnt="0"/>
      <dgm:spPr/>
    </dgm:pt>
    <dgm:pt modelId="{D77A46BB-CF6A-4AE2-99EA-B3DD1F473255}" type="pres">
      <dgm:prSet presAssocID="{A1430EC3-4DF0-40B9-8907-40BBF97BCDED}" presName="node" presStyleLbl="node1" presStyleIdx="2" presStyleCnt="6">
        <dgm:presLayoutVars>
          <dgm:bulletEnabled val="1"/>
        </dgm:presLayoutVars>
      </dgm:prSet>
      <dgm:spPr/>
    </dgm:pt>
    <dgm:pt modelId="{AA919712-D27D-477B-AF1C-F42715D448FE}" type="pres">
      <dgm:prSet presAssocID="{7118E079-207D-4B0F-97AA-72B48B229420}" presName="sibTrans" presStyleCnt="0"/>
      <dgm:spPr/>
    </dgm:pt>
    <dgm:pt modelId="{64D286EB-2CA2-4110-A1A6-947F46736A0D}" type="pres">
      <dgm:prSet presAssocID="{36F114FD-898C-4F10-9974-97DB75B70BE2}" presName="node" presStyleLbl="node1" presStyleIdx="3" presStyleCnt="6">
        <dgm:presLayoutVars>
          <dgm:bulletEnabled val="1"/>
        </dgm:presLayoutVars>
      </dgm:prSet>
      <dgm:spPr/>
    </dgm:pt>
    <dgm:pt modelId="{500F71EA-C8A4-4D07-919F-0E608629464D}" type="pres">
      <dgm:prSet presAssocID="{9253886A-5419-4AB0-93DF-A9279C25C415}" presName="sibTrans" presStyleCnt="0"/>
      <dgm:spPr/>
    </dgm:pt>
    <dgm:pt modelId="{50F60DC9-72FB-48AA-BAEB-5A12B5B8F7B0}" type="pres">
      <dgm:prSet presAssocID="{0DC49DE6-DD5E-4953-B157-2509AD0C06A6}" presName="node" presStyleLbl="node1" presStyleIdx="4" presStyleCnt="6">
        <dgm:presLayoutVars>
          <dgm:bulletEnabled val="1"/>
        </dgm:presLayoutVars>
      </dgm:prSet>
      <dgm:spPr/>
    </dgm:pt>
    <dgm:pt modelId="{7CBED04F-F8B5-4690-9EA5-74ACC92149A8}" type="pres">
      <dgm:prSet presAssocID="{7F733447-DD01-4107-B85E-3C62F0DC3F50}" presName="sibTrans" presStyleCnt="0"/>
      <dgm:spPr/>
    </dgm:pt>
    <dgm:pt modelId="{7AB8204D-F269-4103-8DBC-C7B4B5B8A256}" type="pres">
      <dgm:prSet presAssocID="{E6A3CC30-06F7-4CA2-B75E-11477D9B325B}" presName="node" presStyleLbl="node1" presStyleIdx="5" presStyleCnt="6">
        <dgm:presLayoutVars>
          <dgm:bulletEnabled val="1"/>
        </dgm:presLayoutVars>
      </dgm:prSet>
      <dgm:spPr/>
    </dgm:pt>
  </dgm:ptLst>
  <dgm:cxnLst>
    <dgm:cxn modelId="{F35B231F-FCCF-479B-BBDE-66631F05747A}" srcId="{6D03937F-D5C1-4843-B7BB-D4F3ADB13F4C}" destId="{A1430EC3-4DF0-40B9-8907-40BBF97BCDED}" srcOrd="2" destOrd="0" parTransId="{34BE3A26-E072-4BAB-AE76-C2F2B0BA49C7}" sibTransId="{7118E079-207D-4B0F-97AA-72B48B229420}"/>
    <dgm:cxn modelId="{6B39552C-81E6-4BE3-95E1-C8639E64B727}" type="presOf" srcId="{A6095484-95BF-46D0-9E01-43DB87A17929}" destId="{376FE75C-05E2-42FD-B3BB-937F6E440979}" srcOrd="0" destOrd="0" presId="urn:microsoft.com/office/officeart/2005/8/layout/default"/>
    <dgm:cxn modelId="{A0EAA72C-CF31-4EA6-A368-CBB15BA7A67F}" type="presOf" srcId="{36F114FD-898C-4F10-9974-97DB75B70BE2}" destId="{64D286EB-2CA2-4110-A1A6-947F46736A0D}" srcOrd="0" destOrd="0" presId="urn:microsoft.com/office/officeart/2005/8/layout/default"/>
    <dgm:cxn modelId="{FC31492D-9B04-4078-BEE0-61C82B4E02AB}" srcId="{6D03937F-D5C1-4843-B7BB-D4F3ADB13F4C}" destId="{0DC49DE6-DD5E-4953-B157-2509AD0C06A6}" srcOrd="4" destOrd="0" parTransId="{7D5B3728-5CE1-4984-851D-8622979702CA}" sibTransId="{7F733447-DD01-4107-B85E-3C62F0DC3F50}"/>
    <dgm:cxn modelId="{5539DF32-EBD6-4D23-907F-9EF8F51DF31D}" srcId="{6D03937F-D5C1-4843-B7BB-D4F3ADB13F4C}" destId="{265DC8A7-E210-4C51-9A0C-C5B0FB75B22D}" srcOrd="1" destOrd="0" parTransId="{6D5B0197-F641-4BD0-B189-D98E5814E85B}" sibTransId="{6DA44D96-7E20-4E13-B75C-FEB8618AC71F}"/>
    <dgm:cxn modelId="{22D5983C-7462-415F-BA72-AF52DF3E3EF7}" type="presOf" srcId="{E6A3CC30-06F7-4CA2-B75E-11477D9B325B}" destId="{7AB8204D-F269-4103-8DBC-C7B4B5B8A256}" srcOrd="0" destOrd="0" presId="urn:microsoft.com/office/officeart/2005/8/layout/default"/>
    <dgm:cxn modelId="{E19EA446-56A0-4AD5-B542-7D623034ED20}" type="presOf" srcId="{6D03937F-D5C1-4843-B7BB-D4F3ADB13F4C}" destId="{5F102DA9-2882-41F9-935A-EB17D5D03619}" srcOrd="0" destOrd="0" presId="urn:microsoft.com/office/officeart/2005/8/layout/default"/>
    <dgm:cxn modelId="{A2CAEB6C-1728-4EFB-B10F-24EDC92537C3}" type="presOf" srcId="{0DC49DE6-DD5E-4953-B157-2509AD0C06A6}" destId="{50F60DC9-72FB-48AA-BAEB-5A12B5B8F7B0}" srcOrd="0" destOrd="0" presId="urn:microsoft.com/office/officeart/2005/8/layout/default"/>
    <dgm:cxn modelId="{02C83654-7D17-4B18-9C61-A6E3719D7582}" srcId="{6D03937F-D5C1-4843-B7BB-D4F3ADB13F4C}" destId="{A6095484-95BF-46D0-9E01-43DB87A17929}" srcOrd="0" destOrd="0" parTransId="{0C83107A-ADF3-4048-AECE-ABB96CA1B10F}" sibTransId="{06CA19F7-52F3-461B-ABF3-BC3D3E8EEFC3}"/>
    <dgm:cxn modelId="{40C8E274-0E80-4FF5-BCFA-384C96882B8C}" type="presOf" srcId="{265DC8A7-E210-4C51-9A0C-C5B0FB75B22D}" destId="{EBED2D74-5D0A-4A91-B8E0-67CC2D240390}" srcOrd="0" destOrd="0" presId="urn:microsoft.com/office/officeart/2005/8/layout/default"/>
    <dgm:cxn modelId="{5107EAA6-85B3-41B7-AD8B-FBEC82683576}" srcId="{6D03937F-D5C1-4843-B7BB-D4F3ADB13F4C}" destId="{36F114FD-898C-4F10-9974-97DB75B70BE2}" srcOrd="3" destOrd="0" parTransId="{DC2EBF37-84B4-496F-AB34-545EF98B8144}" sibTransId="{9253886A-5419-4AB0-93DF-A9279C25C415}"/>
    <dgm:cxn modelId="{EE6C4DAD-13F1-458D-9755-5DA1078A557C}" srcId="{6D03937F-D5C1-4843-B7BB-D4F3ADB13F4C}" destId="{E6A3CC30-06F7-4CA2-B75E-11477D9B325B}" srcOrd="5" destOrd="0" parTransId="{E20AEFE1-2E54-49EE-BC1C-B57BF7DEDC53}" sibTransId="{DC126F8B-7E16-42DE-B9D5-F1D857DBEDCC}"/>
    <dgm:cxn modelId="{DBA4E1FB-772D-4D2E-A68B-4F087F6A843C}" type="presOf" srcId="{A1430EC3-4DF0-40B9-8907-40BBF97BCDED}" destId="{D77A46BB-CF6A-4AE2-99EA-B3DD1F473255}" srcOrd="0" destOrd="0" presId="urn:microsoft.com/office/officeart/2005/8/layout/default"/>
    <dgm:cxn modelId="{DA60AB79-E78D-4ABF-95F5-53ED23AAEE3F}" type="presParOf" srcId="{5F102DA9-2882-41F9-935A-EB17D5D03619}" destId="{376FE75C-05E2-42FD-B3BB-937F6E440979}" srcOrd="0" destOrd="0" presId="urn:microsoft.com/office/officeart/2005/8/layout/default"/>
    <dgm:cxn modelId="{EEA86E66-184F-40EE-9FE0-A4B0DC67566C}" type="presParOf" srcId="{5F102DA9-2882-41F9-935A-EB17D5D03619}" destId="{4D1CB95E-BC97-498C-A8C5-02E80227D703}" srcOrd="1" destOrd="0" presId="urn:microsoft.com/office/officeart/2005/8/layout/default"/>
    <dgm:cxn modelId="{AF7E0D88-A4AA-4B86-830C-499BD1913899}" type="presParOf" srcId="{5F102DA9-2882-41F9-935A-EB17D5D03619}" destId="{EBED2D74-5D0A-4A91-B8E0-67CC2D240390}" srcOrd="2" destOrd="0" presId="urn:microsoft.com/office/officeart/2005/8/layout/default"/>
    <dgm:cxn modelId="{48D9C8C2-D2DE-4804-8C0D-EBF40B7CADC9}" type="presParOf" srcId="{5F102DA9-2882-41F9-935A-EB17D5D03619}" destId="{ECA2ECDE-BC79-4CBE-80CD-1696E2AA3050}" srcOrd="3" destOrd="0" presId="urn:microsoft.com/office/officeart/2005/8/layout/default"/>
    <dgm:cxn modelId="{692BFFD6-C038-458B-A6E3-CB49E1C5868A}" type="presParOf" srcId="{5F102DA9-2882-41F9-935A-EB17D5D03619}" destId="{D77A46BB-CF6A-4AE2-99EA-B3DD1F473255}" srcOrd="4" destOrd="0" presId="urn:microsoft.com/office/officeart/2005/8/layout/default"/>
    <dgm:cxn modelId="{AF641CA6-CD92-4A62-9501-B610EEB8C44B}" type="presParOf" srcId="{5F102DA9-2882-41F9-935A-EB17D5D03619}" destId="{AA919712-D27D-477B-AF1C-F42715D448FE}" srcOrd="5" destOrd="0" presId="urn:microsoft.com/office/officeart/2005/8/layout/default"/>
    <dgm:cxn modelId="{1783B0BA-94F9-45AD-8642-68CD8D0BC90F}" type="presParOf" srcId="{5F102DA9-2882-41F9-935A-EB17D5D03619}" destId="{64D286EB-2CA2-4110-A1A6-947F46736A0D}" srcOrd="6" destOrd="0" presId="urn:microsoft.com/office/officeart/2005/8/layout/default"/>
    <dgm:cxn modelId="{952BDEE4-1CF4-424B-8146-8A5732D2E88A}" type="presParOf" srcId="{5F102DA9-2882-41F9-935A-EB17D5D03619}" destId="{500F71EA-C8A4-4D07-919F-0E608629464D}" srcOrd="7" destOrd="0" presId="urn:microsoft.com/office/officeart/2005/8/layout/default"/>
    <dgm:cxn modelId="{2BBDA313-1B4C-4E6B-8FA8-47AC82BBBD25}" type="presParOf" srcId="{5F102DA9-2882-41F9-935A-EB17D5D03619}" destId="{50F60DC9-72FB-48AA-BAEB-5A12B5B8F7B0}" srcOrd="8" destOrd="0" presId="urn:microsoft.com/office/officeart/2005/8/layout/default"/>
    <dgm:cxn modelId="{83EEB505-2B7B-4963-988E-140872E40E8D}" type="presParOf" srcId="{5F102DA9-2882-41F9-935A-EB17D5D03619}" destId="{7CBED04F-F8B5-4690-9EA5-74ACC92149A8}" srcOrd="9" destOrd="0" presId="urn:microsoft.com/office/officeart/2005/8/layout/default"/>
    <dgm:cxn modelId="{FC75C2D9-1284-437B-994B-37633F04ABAF}" type="presParOf" srcId="{5F102DA9-2882-41F9-935A-EB17D5D03619}" destId="{7AB8204D-F269-4103-8DBC-C7B4B5B8A256}"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F89586-5698-432E-9EF6-0CFE948E5F52}" type="doc">
      <dgm:prSet loTypeId="urn:microsoft.com/office/officeart/2005/8/layout/vProcess5" loCatId="process" qsTypeId="urn:microsoft.com/office/officeart/2005/8/quickstyle/simple1" qsCatId="simple" csTypeId="urn:microsoft.com/office/officeart/2005/8/colors/accent1_3" csCatId="accent1" phldr="1"/>
      <dgm:spPr/>
    </dgm:pt>
    <dgm:pt modelId="{809254DD-7F86-4A89-883B-484B620A1237}">
      <dgm:prSet phldrT="[Text]"/>
      <dgm:spPr/>
      <dgm:t>
        <a:bodyPr/>
        <a:lstStyle/>
        <a:p>
          <a:r>
            <a:rPr lang="en-US" dirty="0"/>
            <a:t>First phase: pericardial pressure increases, decreases ventricular diastolic filling, reduces subendocardial blood flow, tachycardia </a:t>
          </a:r>
        </a:p>
      </dgm:t>
    </dgm:pt>
    <dgm:pt modelId="{296F1D6A-7E08-4573-AD51-F37B7E474171}" type="parTrans" cxnId="{05269BBB-B3EF-443D-B912-5DE0C0D1C0CE}">
      <dgm:prSet/>
      <dgm:spPr/>
      <dgm:t>
        <a:bodyPr/>
        <a:lstStyle/>
        <a:p>
          <a:endParaRPr lang="en-US"/>
        </a:p>
      </dgm:t>
    </dgm:pt>
    <dgm:pt modelId="{8B402E81-0389-40DF-99DB-2D7CE36F536C}" type="sibTrans" cxnId="{05269BBB-B3EF-443D-B912-5DE0C0D1C0CE}">
      <dgm:prSet/>
      <dgm:spPr/>
      <dgm:t>
        <a:bodyPr/>
        <a:lstStyle/>
        <a:p>
          <a:endParaRPr lang="en-US"/>
        </a:p>
      </dgm:t>
    </dgm:pt>
    <dgm:pt modelId="{8B90A3CE-DFF6-4FDA-B338-F66157ED97EF}">
      <dgm:prSet phldrT="[Text]"/>
      <dgm:spPr/>
      <dgm:t>
        <a:bodyPr/>
        <a:lstStyle/>
        <a:p>
          <a:r>
            <a:rPr lang="en-US" dirty="0"/>
            <a:t>Second phase: compromised diastolic filling, stroke volume, coronary perfusion occurs, which leads to anxiety, diaphoresis, and pallor</a:t>
          </a:r>
        </a:p>
      </dgm:t>
    </dgm:pt>
    <dgm:pt modelId="{CFB4034C-1F52-430D-B9AB-C7BACA707275}" type="parTrans" cxnId="{9412DD03-D932-4C92-AEB8-B5827DA6D9D7}">
      <dgm:prSet/>
      <dgm:spPr/>
      <dgm:t>
        <a:bodyPr/>
        <a:lstStyle/>
        <a:p>
          <a:endParaRPr lang="en-US"/>
        </a:p>
      </dgm:t>
    </dgm:pt>
    <dgm:pt modelId="{A85A3099-E5C3-4349-99C9-E419CA2D79DE}" type="sibTrans" cxnId="{9412DD03-D932-4C92-AEB8-B5827DA6D9D7}">
      <dgm:prSet/>
      <dgm:spPr/>
      <dgm:t>
        <a:bodyPr/>
        <a:lstStyle/>
        <a:p>
          <a:endParaRPr lang="en-US"/>
        </a:p>
      </dgm:t>
    </dgm:pt>
    <dgm:pt modelId="{261C32B4-7FD0-48EA-8210-B787BF5ED160}">
      <dgm:prSet phldrT="[Text]"/>
      <dgm:spPr/>
      <dgm:t>
        <a:bodyPr/>
        <a:lstStyle/>
        <a:p>
          <a:r>
            <a:rPr lang="en-US" dirty="0"/>
            <a:t>Third phase: compensatory mechanisms fail; loss of coronary perfusion, </a:t>
          </a:r>
          <a:r>
            <a:rPr lang="en-US" dirty="0">
              <a:effectLst/>
            </a:rPr>
            <a:t>cardiac</a:t>
          </a:r>
          <a:r>
            <a:rPr lang="en-US" dirty="0"/>
            <a:t> arrest</a:t>
          </a:r>
        </a:p>
      </dgm:t>
    </dgm:pt>
    <dgm:pt modelId="{F15AC04C-0099-4835-A939-6CAD9C4A742A}" type="parTrans" cxnId="{6D26FC77-3091-4DB7-B873-4939D739E1CD}">
      <dgm:prSet/>
      <dgm:spPr/>
      <dgm:t>
        <a:bodyPr/>
        <a:lstStyle/>
        <a:p>
          <a:endParaRPr lang="en-US"/>
        </a:p>
      </dgm:t>
    </dgm:pt>
    <dgm:pt modelId="{7BD3ACDB-781A-4B75-9D6E-6C0FEAF295F6}" type="sibTrans" cxnId="{6D26FC77-3091-4DB7-B873-4939D739E1CD}">
      <dgm:prSet/>
      <dgm:spPr/>
      <dgm:t>
        <a:bodyPr/>
        <a:lstStyle/>
        <a:p>
          <a:endParaRPr lang="en-US"/>
        </a:p>
      </dgm:t>
    </dgm:pt>
    <dgm:pt modelId="{5B7F958C-96FB-4356-B98F-8EE267AB8934}" type="pres">
      <dgm:prSet presAssocID="{82F89586-5698-432E-9EF6-0CFE948E5F52}" presName="outerComposite" presStyleCnt="0">
        <dgm:presLayoutVars>
          <dgm:chMax val="5"/>
          <dgm:dir/>
          <dgm:resizeHandles val="exact"/>
        </dgm:presLayoutVars>
      </dgm:prSet>
      <dgm:spPr/>
    </dgm:pt>
    <dgm:pt modelId="{A2DBCA5A-625F-4BDA-A1F3-61CB5B2B3627}" type="pres">
      <dgm:prSet presAssocID="{82F89586-5698-432E-9EF6-0CFE948E5F52}" presName="dummyMaxCanvas" presStyleCnt="0">
        <dgm:presLayoutVars/>
      </dgm:prSet>
      <dgm:spPr/>
    </dgm:pt>
    <dgm:pt modelId="{16C1EB27-5208-4112-9D10-F17C1011E8CF}" type="pres">
      <dgm:prSet presAssocID="{82F89586-5698-432E-9EF6-0CFE948E5F52}" presName="ThreeNodes_1" presStyleLbl="node1" presStyleIdx="0" presStyleCnt="3">
        <dgm:presLayoutVars>
          <dgm:bulletEnabled val="1"/>
        </dgm:presLayoutVars>
      </dgm:prSet>
      <dgm:spPr/>
    </dgm:pt>
    <dgm:pt modelId="{19600A57-23A3-469F-AB2A-A1656928D5E9}" type="pres">
      <dgm:prSet presAssocID="{82F89586-5698-432E-9EF6-0CFE948E5F52}" presName="ThreeNodes_2" presStyleLbl="node1" presStyleIdx="1" presStyleCnt="3">
        <dgm:presLayoutVars>
          <dgm:bulletEnabled val="1"/>
        </dgm:presLayoutVars>
      </dgm:prSet>
      <dgm:spPr/>
    </dgm:pt>
    <dgm:pt modelId="{F4068447-1B55-45FE-8B24-C3CA05659A58}" type="pres">
      <dgm:prSet presAssocID="{82F89586-5698-432E-9EF6-0CFE948E5F52}" presName="ThreeNodes_3" presStyleLbl="node1" presStyleIdx="2" presStyleCnt="3">
        <dgm:presLayoutVars>
          <dgm:bulletEnabled val="1"/>
        </dgm:presLayoutVars>
      </dgm:prSet>
      <dgm:spPr/>
    </dgm:pt>
    <dgm:pt modelId="{CB4CFD76-DBBC-48BE-BDF9-835F5BBA6DBA}" type="pres">
      <dgm:prSet presAssocID="{82F89586-5698-432E-9EF6-0CFE948E5F52}" presName="ThreeConn_1-2" presStyleLbl="fgAccFollowNode1" presStyleIdx="0" presStyleCnt="2">
        <dgm:presLayoutVars>
          <dgm:bulletEnabled val="1"/>
        </dgm:presLayoutVars>
      </dgm:prSet>
      <dgm:spPr/>
    </dgm:pt>
    <dgm:pt modelId="{DF57938E-DBBF-4C16-B560-C5CFD9CFF351}" type="pres">
      <dgm:prSet presAssocID="{82F89586-5698-432E-9EF6-0CFE948E5F52}" presName="ThreeConn_2-3" presStyleLbl="fgAccFollowNode1" presStyleIdx="1" presStyleCnt="2">
        <dgm:presLayoutVars>
          <dgm:bulletEnabled val="1"/>
        </dgm:presLayoutVars>
      </dgm:prSet>
      <dgm:spPr/>
    </dgm:pt>
    <dgm:pt modelId="{09F1286F-072C-4911-B31C-BBE093254043}" type="pres">
      <dgm:prSet presAssocID="{82F89586-5698-432E-9EF6-0CFE948E5F52}" presName="ThreeNodes_1_text" presStyleLbl="node1" presStyleIdx="2" presStyleCnt="3">
        <dgm:presLayoutVars>
          <dgm:bulletEnabled val="1"/>
        </dgm:presLayoutVars>
      </dgm:prSet>
      <dgm:spPr/>
    </dgm:pt>
    <dgm:pt modelId="{3155BEBA-7A69-4C83-AFA6-11739AC8116A}" type="pres">
      <dgm:prSet presAssocID="{82F89586-5698-432E-9EF6-0CFE948E5F52}" presName="ThreeNodes_2_text" presStyleLbl="node1" presStyleIdx="2" presStyleCnt="3">
        <dgm:presLayoutVars>
          <dgm:bulletEnabled val="1"/>
        </dgm:presLayoutVars>
      </dgm:prSet>
      <dgm:spPr/>
    </dgm:pt>
    <dgm:pt modelId="{C708F578-059D-4BFF-B768-9D7A1C1E9638}" type="pres">
      <dgm:prSet presAssocID="{82F89586-5698-432E-9EF6-0CFE948E5F52}" presName="ThreeNodes_3_text" presStyleLbl="node1" presStyleIdx="2" presStyleCnt="3">
        <dgm:presLayoutVars>
          <dgm:bulletEnabled val="1"/>
        </dgm:presLayoutVars>
      </dgm:prSet>
      <dgm:spPr/>
    </dgm:pt>
  </dgm:ptLst>
  <dgm:cxnLst>
    <dgm:cxn modelId="{9412DD03-D932-4C92-AEB8-B5827DA6D9D7}" srcId="{82F89586-5698-432E-9EF6-0CFE948E5F52}" destId="{8B90A3CE-DFF6-4FDA-B338-F66157ED97EF}" srcOrd="1" destOrd="0" parTransId="{CFB4034C-1F52-430D-B9AB-C7BACA707275}" sibTransId="{A85A3099-E5C3-4349-99C9-E419CA2D79DE}"/>
    <dgm:cxn modelId="{DC22F032-95EB-4016-BF20-1DF66147522E}" type="presOf" srcId="{82F89586-5698-432E-9EF6-0CFE948E5F52}" destId="{5B7F958C-96FB-4356-B98F-8EE267AB8934}" srcOrd="0" destOrd="0" presId="urn:microsoft.com/office/officeart/2005/8/layout/vProcess5"/>
    <dgm:cxn modelId="{16255534-8BF8-4439-87FC-FA6E18D1AF4B}" type="presOf" srcId="{261C32B4-7FD0-48EA-8210-B787BF5ED160}" destId="{F4068447-1B55-45FE-8B24-C3CA05659A58}" srcOrd="0" destOrd="0" presId="urn:microsoft.com/office/officeart/2005/8/layout/vProcess5"/>
    <dgm:cxn modelId="{6D26FC77-3091-4DB7-B873-4939D739E1CD}" srcId="{82F89586-5698-432E-9EF6-0CFE948E5F52}" destId="{261C32B4-7FD0-48EA-8210-B787BF5ED160}" srcOrd="2" destOrd="0" parTransId="{F15AC04C-0099-4835-A939-6CAD9C4A742A}" sibTransId="{7BD3ACDB-781A-4B75-9D6E-6C0FEAF295F6}"/>
    <dgm:cxn modelId="{4D82A198-3520-42B8-B5CC-5F6D08095A76}" type="presOf" srcId="{261C32B4-7FD0-48EA-8210-B787BF5ED160}" destId="{C708F578-059D-4BFF-B768-9D7A1C1E9638}" srcOrd="1" destOrd="0" presId="urn:microsoft.com/office/officeart/2005/8/layout/vProcess5"/>
    <dgm:cxn modelId="{7038E4A0-BC04-4252-B8DE-BFE51FFBB646}" type="presOf" srcId="{A85A3099-E5C3-4349-99C9-E419CA2D79DE}" destId="{DF57938E-DBBF-4C16-B560-C5CFD9CFF351}" srcOrd="0" destOrd="0" presId="urn:microsoft.com/office/officeart/2005/8/layout/vProcess5"/>
    <dgm:cxn modelId="{E3D8B4A1-492D-464B-AEB3-773F59B1F5BA}" type="presOf" srcId="{809254DD-7F86-4A89-883B-484B620A1237}" destId="{16C1EB27-5208-4112-9D10-F17C1011E8CF}" srcOrd="0" destOrd="0" presId="urn:microsoft.com/office/officeart/2005/8/layout/vProcess5"/>
    <dgm:cxn modelId="{B996ECA4-7810-4DE6-B8AE-FFE3E9FBD30E}" type="presOf" srcId="{8B90A3CE-DFF6-4FDA-B338-F66157ED97EF}" destId="{3155BEBA-7A69-4C83-AFA6-11739AC8116A}" srcOrd="1" destOrd="0" presId="urn:microsoft.com/office/officeart/2005/8/layout/vProcess5"/>
    <dgm:cxn modelId="{683C4DA6-DFF8-487E-9692-0FFC409C8E93}" type="presOf" srcId="{8B90A3CE-DFF6-4FDA-B338-F66157ED97EF}" destId="{19600A57-23A3-469F-AB2A-A1656928D5E9}" srcOrd="0" destOrd="0" presId="urn:microsoft.com/office/officeart/2005/8/layout/vProcess5"/>
    <dgm:cxn modelId="{FBCF4DA7-6BF9-4925-B0C8-416A960B5D7F}" type="presOf" srcId="{8B402E81-0389-40DF-99DB-2D7CE36F536C}" destId="{CB4CFD76-DBBC-48BE-BDF9-835F5BBA6DBA}" srcOrd="0" destOrd="0" presId="urn:microsoft.com/office/officeart/2005/8/layout/vProcess5"/>
    <dgm:cxn modelId="{05269BBB-B3EF-443D-B912-5DE0C0D1C0CE}" srcId="{82F89586-5698-432E-9EF6-0CFE948E5F52}" destId="{809254DD-7F86-4A89-883B-484B620A1237}" srcOrd="0" destOrd="0" parTransId="{296F1D6A-7E08-4573-AD51-F37B7E474171}" sibTransId="{8B402E81-0389-40DF-99DB-2D7CE36F536C}"/>
    <dgm:cxn modelId="{ECB292F1-46B0-413C-9F7C-1204C6BBAA5E}" type="presOf" srcId="{809254DD-7F86-4A89-883B-484B620A1237}" destId="{09F1286F-072C-4911-B31C-BBE093254043}" srcOrd="1" destOrd="0" presId="urn:microsoft.com/office/officeart/2005/8/layout/vProcess5"/>
    <dgm:cxn modelId="{4768FD35-90FF-4626-A6DA-61EF80B34817}" type="presParOf" srcId="{5B7F958C-96FB-4356-B98F-8EE267AB8934}" destId="{A2DBCA5A-625F-4BDA-A1F3-61CB5B2B3627}" srcOrd="0" destOrd="0" presId="urn:microsoft.com/office/officeart/2005/8/layout/vProcess5"/>
    <dgm:cxn modelId="{32A35B15-6798-4EB9-8193-7E512E301D77}" type="presParOf" srcId="{5B7F958C-96FB-4356-B98F-8EE267AB8934}" destId="{16C1EB27-5208-4112-9D10-F17C1011E8CF}" srcOrd="1" destOrd="0" presId="urn:microsoft.com/office/officeart/2005/8/layout/vProcess5"/>
    <dgm:cxn modelId="{720C3FF2-17D9-4E71-8F63-4EBE9BE0F3E5}" type="presParOf" srcId="{5B7F958C-96FB-4356-B98F-8EE267AB8934}" destId="{19600A57-23A3-469F-AB2A-A1656928D5E9}" srcOrd="2" destOrd="0" presId="urn:microsoft.com/office/officeart/2005/8/layout/vProcess5"/>
    <dgm:cxn modelId="{93AA4E8E-FEDC-40B8-9F70-6A6DBDB9E859}" type="presParOf" srcId="{5B7F958C-96FB-4356-B98F-8EE267AB8934}" destId="{F4068447-1B55-45FE-8B24-C3CA05659A58}" srcOrd="3" destOrd="0" presId="urn:microsoft.com/office/officeart/2005/8/layout/vProcess5"/>
    <dgm:cxn modelId="{C21F0C42-DD19-44C8-8752-1FED60C3D38E}" type="presParOf" srcId="{5B7F958C-96FB-4356-B98F-8EE267AB8934}" destId="{CB4CFD76-DBBC-48BE-BDF9-835F5BBA6DBA}" srcOrd="4" destOrd="0" presId="urn:microsoft.com/office/officeart/2005/8/layout/vProcess5"/>
    <dgm:cxn modelId="{1C71809D-F77A-4D12-8EB7-4943572E8D2C}" type="presParOf" srcId="{5B7F958C-96FB-4356-B98F-8EE267AB8934}" destId="{DF57938E-DBBF-4C16-B560-C5CFD9CFF351}" srcOrd="5" destOrd="0" presId="urn:microsoft.com/office/officeart/2005/8/layout/vProcess5"/>
    <dgm:cxn modelId="{8C5C81BF-34E1-4C6D-AC4A-9E346077E6F4}" type="presParOf" srcId="{5B7F958C-96FB-4356-B98F-8EE267AB8934}" destId="{09F1286F-072C-4911-B31C-BBE093254043}" srcOrd="6" destOrd="0" presId="urn:microsoft.com/office/officeart/2005/8/layout/vProcess5"/>
    <dgm:cxn modelId="{2555BE62-5505-45E2-919D-7FBB8EB01068}" type="presParOf" srcId="{5B7F958C-96FB-4356-B98F-8EE267AB8934}" destId="{3155BEBA-7A69-4C83-AFA6-11739AC8116A}" srcOrd="7" destOrd="0" presId="urn:microsoft.com/office/officeart/2005/8/layout/vProcess5"/>
    <dgm:cxn modelId="{D687B5B3-1A21-435E-9446-D85E400CE0FA}" type="presParOf" srcId="{5B7F958C-96FB-4356-B98F-8EE267AB8934}" destId="{C708F578-059D-4BFF-B768-9D7A1C1E9638}"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F800D70-29DB-4DE4-8AD8-78FB29B8EFB4}"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en-US"/>
        </a:p>
      </dgm:t>
    </dgm:pt>
    <dgm:pt modelId="{0985F783-4A5E-439E-84DA-927D060B5418}">
      <dgm:prSet phldrT="[Text]"/>
      <dgm:spPr/>
      <dgm:t>
        <a:bodyPr/>
        <a:lstStyle/>
        <a:p>
          <a:r>
            <a:rPr lang="en-US" dirty="0"/>
            <a:t>Coronary artery injury</a:t>
          </a:r>
        </a:p>
      </dgm:t>
    </dgm:pt>
    <dgm:pt modelId="{0BF057E3-C573-493D-B569-355CC239AEEB}" type="parTrans" cxnId="{CB371725-C5AF-4825-A3CC-D30EA7207AE3}">
      <dgm:prSet/>
      <dgm:spPr/>
      <dgm:t>
        <a:bodyPr/>
        <a:lstStyle/>
        <a:p>
          <a:endParaRPr lang="en-US"/>
        </a:p>
      </dgm:t>
    </dgm:pt>
    <dgm:pt modelId="{AEF5360E-B029-46DE-8DA4-A53778144422}" type="sibTrans" cxnId="{CB371725-C5AF-4825-A3CC-D30EA7207AE3}">
      <dgm:prSet/>
      <dgm:spPr/>
      <dgm:t>
        <a:bodyPr/>
        <a:lstStyle/>
        <a:p>
          <a:endParaRPr lang="en-US"/>
        </a:p>
      </dgm:t>
    </dgm:pt>
    <dgm:pt modelId="{0C9689FF-233B-44A5-A411-ADFD867AE50A}">
      <dgm:prSet phldrT="[Text]"/>
      <dgm:spPr/>
      <dgm:t>
        <a:bodyPr/>
        <a:lstStyle/>
        <a:p>
          <a:r>
            <a:rPr lang="en-US" dirty="0"/>
            <a:t>Valve, chordae tendinae, papillary muscle injury</a:t>
          </a:r>
        </a:p>
      </dgm:t>
    </dgm:pt>
    <dgm:pt modelId="{835EE4D8-FD5E-4309-AB8D-7B28D0DBF874}" type="parTrans" cxnId="{3821D3DD-002E-4333-8A00-D1E2DC5A5E07}">
      <dgm:prSet/>
      <dgm:spPr/>
      <dgm:t>
        <a:bodyPr/>
        <a:lstStyle/>
        <a:p>
          <a:endParaRPr lang="en-US"/>
        </a:p>
      </dgm:t>
    </dgm:pt>
    <dgm:pt modelId="{E496068C-6926-4AF0-85DA-B5931A7057B9}" type="sibTrans" cxnId="{3821D3DD-002E-4333-8A00-D1E2DC5A5E07}">
      <dgm:prSet/>
      <dgm:spPr/>
      <dgm:t>
        <a:bodyPr/>
        <a:lstStyle/>
        <a:p>
          <a:endParaRPr lang="en-US"/>
        </a:p>
      </dgm:t>
    </dgm:pt>
    <dgm:pt modelId="{AC96629E-C065-464E-BE57-F7977115F260}">
      <dgm:prSet phldrT="[Text]"/>
      <dgm:spPr/>
      <dgm:t>
        <a:bodyPr/>
        <a:lstStyle/>
        <a:p>
          <a:r>
            <a:rPr lang="en-US" dirty="0"/>
            <a:t>Pericardial rupture</a:t>
          </a:r>
        </a:p>
      </dgm:t>
    </dgm:pt>
    <dgm:pt modelId="{760E288F-3714-4331-A349-923A33BC429D}" type="parTrans" cxnId="{465319EB-C1B0-48C2-9374-5F4F87529F22}">
      <dgm:prSet/>
      <dgm:spPr/>
      <dgm:t>
        <a:bodyPr/>
        <a:lstStyle/>
        <a:p>
          <a:endParaRPr lang="en-US"/>
        </a:p>
      </dgm:t>
    </dgm:pt>
    <dgm:pt modelId="{958D1CBA-D937-4B07-A007-206911E283C0}" type="sibTrans" cxnId="{465319EB-C1B0-48C2-9374-5F4F87529F22}">
      <dgm:prSet/>
      <dgm:spPr/>
      <dgm:t>
        <a:bodyPr/>
        <a:lstStyle/>
        <a:p>
          <a:endParaRPr lang="en-US"/>
        </a:p>
      </dgm:t>
    </dgm:pt>
    <dgm:pt modelId="{B5C142EB-D2AA-4BB6-B7B9-258AABB4E0D9}">
      <dgm:prSet phldrT="[Text]"/>
      <dgm:spPr/>
      <dgm:t>
        <a:bodyPr/>
        <a:lstStyle/>
        <a:p>
          <a:r>
            <a:rPr lang="en-US" dirty="0"/>
            <a:t>Myocardial contusion involving LAD</a:t>
          </a:r>
        </a:p>
      </dgm:t>
    </dgm:pt>
    <dgm:pt modelId="{F3877434-647A-4894-91D2-348A26D22DFB}" type="parTrans" cxnId="{C2723057-9628-4D21-95D0-B280875E8DAD}">
      <dgm:prSet/>
      <dgm:spPr/>
      <dgm:t>
        <a:bodyPr/>
        <a:lstStyle/>
        <a:p>
          <a:endParaRPr lang="en-US"/>
        </a:p>
      </dgm:t>
    </dgm:pt>
    <dgm:pt modelId="{31A8E8E5-9A8E-48FB-AAD5-26E8DDE50C67}" type="sibTrans" cxnId="{C2723057-9628-4D21-95D0-B280875E8DAD}">
      <dgm:prSet/>
      <dgm:spPr/>
      <dgm:t>
        <a:bodyPr/>
        <a:lstStyle/>
        <a:p>
          <a:endParaRPr lang="en-US"/>
        </a:p>
      </dgm:t>
    </dgm:pt>
    <dgm:pt modelId="{F44EC89C-C1C0-4025-AB5D-D276E8E5DF68}">
      <dgm:prSet phldrT="[Text]"/>
      <dgm:spPr/>
      <dgm:t>
        <a:bodyPr/>
        <a:lstStyle/>
        <a:p>
          <a:r>
            <a:rPr lang="en-US" dirty="0"/>
            <a:t>Intimal disruption, thrombosis</a:t>
          </a:r>
        </a:p>
      </dgm:t>
    </dgm:pt>
    <dgm:pt modelId="{450B7FAF-6560-4956-8C71-DC53F2C07440}" type="parTrans" cxnId="{43955BBD-AFB5-4F5F-AAC1-0054F68ACFA0}">
      <dgm:prSet/>
      <dgm:spPr/>
      <dgm:t>
        <a:bodyPr/>
        <a:lstStyle/>
        <a:p>
          <a:endParaRPr lang="en-US"/>
        </a:p>
      </dgm:t>
    </dgm:pt>
    <dgm:pt modelId="{4EEC33AC-826D-419A-BEEE-050F187D5CB5}" type="sibTrans" cxnId="{43955BBD-AFB5-4F5F-AAC1-0054F68ACFA0}">
      <dgm:prSet/>
      <dgm:spPr/>
      <dgm:t>
        <a:bodyPr/>
        <a:lstStyle/>
        <a:p>
          <a:endParaRPr lang="en-US"/>
        </a:p>
      </dgm:t>
    </dgm:pt>
    <dgm:pt modelId="{BEE0106C-0FA6-42CA-A012-F5EE96177817}">
      <dgm:prSet phldrT="[Text]"/>
      <dgm:spPr/>
      <dgm:t>
        <a:bodyPr/>
        <a:lstStyle/>
        <a:p>
          <a:r>
            <a:rPr lang="en-US" dirty="0"/>
            <a:t>MI, arrythmia, VF, ventricular rupture</a:t>
          </a:r>
        </a:p>
      </dgm:t>
    </dgm:pt>
    <dgm:pt modelId="{476D840A-F870-4434-A07C-032A2E8DA146}" type="parTrans" cxnId="{F40D11C4-BBEA-424A-9D2C-4A327A0ABF8F}">
      <dgm:prSet/>
      <dgm:spPr/>
      <dgm:t>
        <a:bodyPr/>
        <a:lstStyle/>
        <a:p>
          <a:endParaRPr lang="en-US"/>
        </a:p>
      </dgm:t>
    </dgm:pt>
    <dgm:pt modelId="{E699AD00-F849-43E8-961B-EAF748799A5E}" type="sibTrans" cxnId="{F40D11C4-BBEA-424A-9D2C-4A327A0ABF8F}">
      <dgm:prSet/>
      <dgm:spPr/>
      <dgm:t>
        <a:bodyPr/>
        <a:lstStyle/>
        <a:p>
          <a:endParaRPr lang="en-US"/>
        </a:p>
      </dgm:t>
    </dgm:pt>
    <dgm:pt modelId="{48E8D309-0A3E-4581-ACFF-B138F663DE98}">
      <dgm:prSet phldrT="[Text]"/>
      <dgm:spPr/>
      <dgm:t>
        <a:bodyPr/>
        <a:lstStyle/>
        <a:p>
          <a:r>
            <a:rPr lang="en-US" dirty="0"/>
            <a:t>Compressive force of blood during contraction</a:t>
          </a:r>
        </a:p>
      </dgm:t>
    </dgm:pt>
    <dgm:pt modelId="{22714B11-4A93-4AD0-A842-D49631928853}" type="parTrans" cxnId="{26CE7F60-9988-4B5B-8B88-77E172607088}">
      <dgm:prSet/>
      <dgm:spPr/>
      <dgm:t>
        <a:bodyPr/>
        <a:lstStyle/>
        <a:p>
          <a:endParaRPr lang="en-US"/>
        </a:p>
      </dgm:t>
    </dgm:pt>
    <dgm:pt modelId="{A770C634-8A26-4EF2-BE06-C8C35CDCC1C2}" type="sibTrans" cxnId="{26CE7F60-9988-4B5B-8B88-77E172607088}">
      <dgm:prSet/>
      <dgm:spPr/>
      <dgm:t>
        <a:bodyPr/>
        <a:lstStyle/>
        <a:p>
          <a:endParaRPr lang="en-US"/>
        </a:p>
      </dgm:t>
    </dgm:pt>
    <dgm:pt modelId="{699BBECB-DE0D-4B90-B359-6CB6610E6D63}">
      <dgm:prSet phldrT="[Text]"/>
      <dgm:spPr/>
      <dgm:t>
        <a:bodyPr/>
        <a:lstStyle/>
        <a:p>
          <a:r>
            <a:rPr lang="en-US" dirty="0"/>
            <a:t>Aortic valve most involved </a:t>
          </a:r>
        </a:p>
      </dgm:t>
    </dgm:pt>
    <dgm:pt modelId="{1E7495C6-E1AB-455B-A431-1A5D93045C75}" type="parTrans" cxnId="{DEAF5B11-A8EF-4BF2-A982-A55DF661C513}">
      <dgm:prSet/>
      <dgm:spPr/>
      <dgm:t>
        <a:bodyPr/>
        <a:lstStyle/>
        <a:p>
          <a:endParaRPr lang="en-US"/>
        </a:p>
      </dgm:t>
    </dgm:pt>
    <dgm:pt modelId="{2753F317-11A1-4A50-935B-D6B46DD81EBC}" type="sibTrans" cxnId="{DEAF5B11-A8EF-4BF2-A982-A55DF661C513}">
      <dgm:prSet/>
      <dgm:spPr/>
      <dgm:t>
        <a:bodyPr/>
        <a:lstStyle/>
        <a:p>
          <a:endParaRPr lang="en-US"/>
        </a:p>
      </dgm:t>
    </dgm:pt>
    <dgm:pt modelId="{4A2B45C1-683E-4422-8224-29BA17184AB8}">
      <dgm:prSet phldrT="[Text]"/>
      <dgm:spPr/>
      <dgm:t>
        <a:bodyPr/>
        <a:lstStyle/>
        <a:p>
          <a:r>
            <a:rPr lang="en-US" dirty="0"/>
            <a:t>New murmur, thrill, LV dysfunction, shock</a:t>
          </a:r>
        </a:p>
      </dgm:t>
    </dgm:pt>
    <dgm:pt modelId="{CF769D48-467A-4646-81DB-8EA1563ADC0B}" type="parTrans" cxnId="{CC5B8B30-F516-4A9E-94C8-278A19BE6793}">
      <dgm:prSet/>
      <dgm:spPr/>
      <dgm:t>
        <a:bodyPr/>
        <a:lstStyle/>
        <a:p>
          <a:endParaRPr lang="en-US"/>
        </a:p>
      </dgm:t>
    </dgm:pt>
    <dgm:pt modelId="{ECE31CE1-A8F3-4FB1-AF8E-983EA9E95490}" type="sibTrans" cxnId="{CC5B8B30-F516-4A9E-94C8-278A19BE6793}">
      <dgm:prSet/>
      <dgm:spPr/>
      <dgm:t>
        <a:bodyPr/>
        <a:lstStyle/>
        <a:p>
          <a:endParaRPr lang="en-US"/>
        </a:p>
      </dgm:t>
    </dgm:pt>
    <dgm:pt modelId="{25D51E23-BF7C-45D1-8313-A00B93DC5C2F}">
      <dgm:prSet phldrT="[Text]"/>
      <dgm:spPr/>
      <dgm:t>
        <a:bodyPr/>
        <a:lstStyle/>
        <a:p>
          <a:r>
            <a:rPr lang="en-US" dirty="0"/>
            <a:t>Both direct impact and abdominal compression</a:t>
          </a:r>
        </a:p>
      </dgm:t>
    </dgm:pt>
    <dgm:pt modelId="{2830BCDC-59F7-46BF-9192-24239F83660E}" type="parTrans" cxnId="{C6C4CC6C-6A3E-4BA7-878D-303A5A88008F}">
      <dgm:prSet/>
      <dgm:spPr/>
      <dgm:t>
        <a:bodyPr/>
        <a:lstStyle/>
        <a:p>
          <a:endParaRPr lang="en-US"/>
        </a:p>
      </dgm:t>
    </dgm:pt>
    <dgm:pt modelId="{A6564DB8-CD8F-48FD-934F-9ADCA6D399AF}" type="sibTrans" cxnId="{C6C4CC6C-6A3E-4BA7-878D-303A5A88008F}">
      <dgm:prSet/>
      <dgm:spPr/>
      <dgm:t>
        <a:bodyPr/>
        <a:lstStyle/>
        <a:p>
          <a:endParaRPr lang="en-US"/>
        </a:p>
      </dgm:t>
    </dgm:pt>
    <dgm:pt modelId="{383E31CC-E702-471E-B50A-834282561E40}">
      <dgm:prSet phldrT="[Text]"/>
      <dgm:spPr/>
      <dgm:t>
        <a:bodyPr/>
        <a:lstStyle/>
        <a:p>
          <a:r>
            <a:rPr lang="en-US" dirty="0"/>
            <a:t>Herniation of heart, torsing of great vessels</a:t>
          </a:r>
        </a:p>
      </dgm:t>
    </dgm:pt>
    <dgm:pt modelId="{CE2376CD-A75C-4921-8BB0-2672D30B3CF5}" type="parTrans" cxnId="{F188B3AC-857A-4B9B-9D48-D126E53A56A6}">
      <dgm:prSet/>
      <dgm:spPr/>
      <dgm:t>
        <a:bodyPr/>
        <a:lstStyle/>
        <a:p>
          <a:endParaRPr lang="en-US"/>
        </a:p>
      </dgm:t>
    </dgm:pt>
    <dgm:pt modelId="{9C7538E3-5BD1-4EAD-9A82-AD07CA83962E}" type="sibTrans" cxnId="{F188B3AC-857A-4B9B-9D48-D126E53A56A6}">
      <dgm:prSet/>
      <dgm:spPr/>
      <dgm:t>
        <a:bodyPr/>
        <a:lstStyle/>
        <a:p>
          <a:endParaRPr lang="en-US"/>
        </a:p>
      </dgm:t>
    </dgm:pt>
    <dgm:pt modelId="{9A640CC2-6146-4CE4-A26E-9EAC493C3F99}">
      <dgm:prSet phldrT="[Text]"/>
      <dgm:spPr/>
      <dgm:t>
        <a:bodyPr/>
        <a:lstStyle/>
        <a:p>
          <a:r>
            <a:rPr lang="en-US" dirty="0"/>
            <a:t>Cardiac arrest death</a:t>
          </a:r>
        </a:p>
      </dgm:t>
    </dgm:pt>
    <dgm:pt modelId="{34F95983-1DBC-4F3B-BF86-35836C9BE85E}" type="parTrans" cxnId="{1CFE67B1-DCE1-4225-9BBE-76D98B904E09}">
      <dgm:prSet/>
      <dgm:spPr/>
      <dgm:t>
        <a:bodyPr/>
        <a:lstStyle/>
        <a:p>
          <a:endParaRPr lang="en-US"/>
        </a:p>
      </dgm:t>
    </dgm:pt>
    <dgm:pt modelId="{48E032DD-8A12-407E-B73F-D7BD3D5069DA}" type="sibTrans" cxnId="{1CFE67B1-DCE1-4225-9BBE-76D98B904E09}">
      <dgm:prSet/>
      <dgm:spPr/>
      <dgm:t>
        <a:bodyPr/>
        <a:lstStyle/>
        <a:p>
          <a:endParaRPr lang="en-US"/>
        </a:p>
      </dgm:t>
    </dgm:pt>
    <dgm:pt modelId="{E6242F2B-C2D1-4FE3-B19C-47DE551BA3DC}" type="pres">
      <dgm:prSet presAssocID="{8F800D70-29DB-4DE4-8AD8-78FB29B8EFB4}" presName="linear" presStyleCnt="0">
        <dgm:presLayoutVars>
          <dgm:animLvl val="lvl"/>
          <dgm:resizeHandles val="exact"/>
        </dgm:presLayoutVars>
      </dgm:prSet>
      <dgm:spPr/>
    </dgm:pt>
    <dgm:pt modelId="{20757C75-B58E-4B7A-AB5B-A6656842C10E}" type="pres">
      <dgm:prSet presAssocID="{0985F783-4A5E-439E-84DA-927D060B5418}" presName="parentText" presStyleLbl="node1" presStyleIdx="0" presStyleCnt="3">
        <dgm:presLayoutVars>
          <dgm:chMax val="0"/>
          <dgm:bulletEnabled val="1"/>
        </dgm:presLayoutVars>
      </dgm:prSet>
      <dgm:spPr/>
    </dgm:pt>
    <dgm:pt modelId="{073B913B-6868-44D6-AA6D-2A9FFACD0559}" type="pres">
      <dgm:prSet presAssocID="{0985F783-4A5E-439E-84DA-927D060B5418}" presName="childText" presStyleLbl="revTx" presStyleIdx="0" presStyleCnt="3">
        <dgm:presLayoutVars>
          <dgm:bulletEnabled val="1"/>
        </dgm:presLayoutVars>
      </dgm:prSet>
      <dgm:spPr/>
    </dgm:pt>
    <dgm:pt modelId="{61188765-F6EF-4025-9B80-5FEE5E015DA7}" type="pres">
      <dgm:prSet presAssocID="{0C9689FF-233B-44A5-A411-ADFD867AE50A}" presName="parentText" presStyleLbl="node1" presStyleIdx="1" presStyleCnt="3">
        <dgm:presLayoutVars>
          <dgm:chMax val="0"/>
          <dgm:bulletEnabled val="1"/>
        </dgm:presLayoutVars>
      </dgm:prSet>
      <dgm:spPr/>
    </dgm:pt>
    <dgm:pt modelId="{E1468BED-2E5F-4319-A59A-6CC02767E545}" type="pres">
      <dgm:prSet presAssocID="{0C9689FF-233B-44A5-A411-ADFD867AE50A}" presName="childText" presStyleLbl="revTx" presStyleIdx="1" presStyleCnt="3">
        <dgm:presLayoutVars>
          <dgm:bulletEnabled val="1"/>
        </dgm:presLayoutVars>
      </dgm:prSet>
      <dgm:spPr/>
    </dgm:pt>
    <dgm:pt modelId="{7A4BF0DD-9B63-4BEF-BDDA-0631C54B442C}" type="pres">
      <dgm:prSet presAssocID="{AC96629E-C065-464E-BE57-F7977115F260}" presName="parentText" presStyleLbl="node1" presStyleIdx="2" presStyleCnt="3">
        <dgm:presLayoutVars>
          <dgm:chMax val="0"/>
          <dgm:bulletEnabled val="1"/>
        </dgm:presLayoutVars>
      </dgm:prSet>
      <dgm:spPr/>
    </dgm:pt>
    <dgm:pt modelId="{99B8A743-BAAD-4811-A307-85C40CB370C0}" type="pres">
      <dgm:prSet presAssocID="{AC96629E-C065-464E-BE57-F7977115F260}" presName="childText" presStyleLbl="revTx" presStyleIdx="2" presStyleCnt="3">
        <dgm:presLayoutVars>
          <dgm:bulletEnabled val="1"/>
        </dgm:presLayoutVars>
      </dgm:prSet>
      <dgm:spPr/>
    </dgm:pt>
  </dgm:ptLst>
  <dgm:cxnLst>
    <dgm:cxn modelId="{DEAF5B11-A8EF-4BF2-A982-A55DF661C513}" srcId="{0C9689FF-233B-44A5-A411-ADFD867AE50A}" destId="{699BBECB-DE0D-4B90-B359-6CB6610E6D63}" srcOrd="1" destOrd="0" parTransId="{1E7495C6-E1AB-455B-A431-1A5D93045C75}" sibTransId="{2753F317-11A1-4A50-935B-D6B46DD81EBC}"/>
    <dgm:cxn modelId="{CB371725-C5AF-4825-A3CC-D30EA7207AE3}" srcId="{8F800D70-29DB-4DE4-8AD8-78FB29B8EFB4}" destId="{0985F783-4A5E-439E-84DA-927D060B5418}" srcOrd="0" destOrd="0" parTransId="{0BF057E3-C573-493D-B569-355CC239AEEB}" sibTransId="{AEF5360E-B029-46DE-8DA4-A53778144422}"/>
    <dgm:cxn modelId="{80594F2B-C72C-46BC-91A5-F0A3A448F6A4}" type="presOf" srcId="{BEE0106C-0FA6-42CA-A012-F5EE96177817}" destId="{073B913B-6868-44D6-AA6D-2A9FFACD0559}" srcOrd="0" destOrd="2" presId="urn:microsoft.com/office/officeart/2005/8/layout/vList2"/>
    <dgm:cxn modelId="{CC5B8B30-F516-4A9E-94C8-278A19BE6793}" srcId="{0C9689FF-233B-44A5-A411-ADFD867AE50A}" destId="{4A2B45C1-683E-4422-8224-29BA17184AB8}" srcOrd="2" destOrd="0" parTransId="{CF769D48-467A-4646-81DB-8EA1563ADC0B}" sibTransId="{ECE31CE1-A8F3-4FB1-AF8E-983EA9E95490}"/>
    <dgm:cxn modelId="{26CE7F60-9988-4B5B-8B88-77E172607088}" srcId="{0C9689FF-233B-44A5-A411-ADFD867AE50A}" destId="{48E8D309-0A3E-4581-ACFF-B138F663DE98}" srcOrd="0" destOrd="0" parTransId="{22714B11-4A93-4AD0-A842-D49631928853}" sibTransId="{A770C634-8A26-4EF2-BE06-C8C35CDCC1C2}"/>
    <dgm:cxn modelId="{35FE1C61-F17C-407B-AA60-0E03612221A0}" type="presOf" srcId="{383E31CC-E702-471E-B50A-834282561E40}" destId="{99B8A743-BAAD-4811-A307-85C40CB370C0}" srcOrd="0" destOrd="1" presId="urn:microsoft.com/office/officeart/2005/8/layout/vList2"/>
    <dgm:cxn modelId="{C6C4CC6C-6A3E-4BA7-878D-303A5A88008F}" srcId="{AC96629E-C065-464E-BE57-F7977115F260}" destId="{25D51E23-BF7C-45D1-8313-A00B93DC5C2F}" srcOrd="0" destOrd="0" parTransId="{2830BCDC-59F7-46BF-9192-24239F83660E}" sibTransId="{A6564DB8-CD8F-48FD-934F-9ADCA6D399AF}"/>
    <dgm:cxn modelId="{3117186E-00F0-4B9D-BAD7-61EF273E308E}" type="presOf" srcId="{4A2B45C1-683E-4422-8224-29BA17184AB8}" destId="{E1468BED-2E5F-4319-A59A-6CC02767E545}" srcOrd="0" destOrd="2" presId="urn:microsoft.com/office/officeart/2005/8/layout/vList2"/>
    <dgm:cxn modelId="{8FCA3971-746E-4437-AD5D-25B8F047044D}" type="presOf" srcId="{AC96629E-C065-464E-BE57-F7977115F260}" destId="{7A4BF0DD-9B63-4BEF-BDDA-0631C54B442C}" srcOrd="0" destOrd="0" presId="urn:microsoft.com/office/officeart/2005/8/layout/vList2"/>
    <dgm:cxn modelId="{B9123076-26DB-42C5-9ADF-B3DE13EBE211}" type="presOf" srcId="{B5C142EB-D2AA-4BB6-B7B9-258AABB4E0D9}" destId="{073B913B-6868-44D6-AA6D-2A9FFACD0559}" srcOrd="0" destOrd="0" presId="urn:microsoft.com/office/officeart/2005/8/layout/vList2"/>
    <dgm:cxn modelId="{C2723057-9628-4D21-95D0-B280875E8DAD}" srcId="{0985F783-4A5E-439E-84DA-927D060B5418}" destId="{B5C142EB-D2AA-4BB6-B7B9-258AABB4E0D9}" srcOrd="0" destOrd="0" parTransId="{F3877434-647A-4894-91D2-348A26D22DFB}" sibTransId="{31A8E8E5-9A8E-48FB-AAD5-26E8DDE50C67}"/>
    <dgm:cxn modelId="{70F2A27B-BD33-43A8-8553-4E1A2A5CF35C}" type="presOf" srcId="{699BBECB-DE0D-4B90-B359-6CB6610E6D63}" destId="{E1468BED-2E5F-4319-A59A-6CC02767E545}" srcOrd="0" destOrd="1" presId="urn:microsoft.com/office/officeart/2005/8/layout/vList2"/>
    <dgm:cxn modelId="{148D019F-34B5-4AC5-A038-BB9B06BE0D1C}" type="presOf" srcId="{F44EC89C-C1C0-4025-AB5D-D276E8E5DF68}" destId="{073B913B-6868-44D6-AA6D-2A9FFACD0559}" srcOrd="0" destOrd="1" presId="urn:microsoft.com/office/officeart/2005/8/layout/vList2"/>
    <dgm:cxn modelId="{F188B3AC-857A-4B9B-9D48-D126E53A56A6}" srcId="{AC96629E-C065-464E-BE57-F7977115F260}" destId="{383E31CC-E702-471E-B50A-834282561E40}" srcOrd="1" destOrd="0" parTransId="{CE2376CD-A75C-4921-8BB0-2672D30B3CF5}" sibTransId="{9C7538E3-5BD1-4EAD-9A82-AD07CA83962E}"/>
    <dgm:cxn modelId="{1CFE67B1-DCE1-4225-9BBE-76D98B904E09}" srcId="{AC96629E-C065-464E-BE57-F7977115F260}" destId="{9A640CC2-6146-4CE4-A26E-9EAC493C3F99}" srcOrd="2" destOrd="0" parTransId="{34F95983-1DBC-4F3B-BF86-35836C9BE85E}" sibTransId="{48E032DD-8A12-407E-B73F-D7BD3D5069DA}"/>
    <dgm:cxn modelId="{43955BBD-AFB5-4F5F-AAC1-0054F68ACFA0}" srcId="{0985F783-4A5E-439E-84DA-927D060B5418}" destId="{F44EC89C-C1C0-4025-AB5D-D276E8E5DF68}" srcOrd="1" destOrd="0" parTransId="{450B7FAF-6560-4956-8C71-DC53F2C07440}" sibTransId="{4EEC33AC-826D-419A-BEEE-050F187D5CB5}"/>
    <dgm:cxn modelId="{ACB3DFBD-F160-4DAA-9B96-B39A1DB27734}" type="presOf" srcId="{0C9689FF-233B-44A5-A411-ADFD867AE50A}" destId="{61188765-F6EF-4025-9B80-5FEE5E015DA7}" srcOrd="0" destOrd="0" presId="urn:microsoft.com/office/officeart/2005/8/layout/vList2"/>
    <dgm:cxn modelId="{D981BCBF-4B48-4895-916C-7252FD391F3E}" type="presOf" srcId="{0985F783-4A5E-439E-84DA-927D060B5418}" destId="{20757C75-B58E-4B7A-AB5B-A6656842C10E}" srcOrd="0" destOrd="0" presId="urn:microsoft.com/office/officeart/2005/8/layout/vList2"/>
    <dgm:cxn modelId="{F40D11C4-BBEA-424A-9D2C-4A327A0ABF8F}" srcId="{0985F783-4A5E-439E-84DA-927D060B5418}" destId="{BEE0106C-0FA6-42CA-A012-F5EE96177817}" srcOrd="2" destOrd="0" parTransId="{476D840A-F870-4434-A07C-032A2E8DA146}" sibTransId="{E699AD00-F849-43E8-961B-EAF748799A5E}"/>
    <dgm:cxn modelId="{5E628EC7-7139-48FF-AAFA-39B2D441E3D9}" type="presOf" srcId="{48E8D309-0A3E-4581-ACFF-B138F663DE98}" destId="{E1468BED-2E5F-4319-A59A-6CC02767E545}" srcOrd="0" destOrd="0" presId="urn:microsoft.com/office/officeart/2005/8/layout/vList2"/>
    <dgm:cxn modelId="{291292CE-1EBC-41AB-857F-54CC934F01A8}" type="presOf" srcId="{9A640CC2-6146-4CE4-A26E-9EAC493C3F99}" destId="{99B8A743-BAAD-4811-A307-85C40CB370C0}" srcOrd="0" destOrd="2" presId="urn:microsoft.com/office/officeart/2005/8/layout/vList2"/>
    <dgm:cxn modelId="{EB84C5CF-7305-4260-985E-39BF39493DCD}" type="presOf" srcId="{8F800D70-29DB-4DE4-8AD8-78FB29B8EFB4}" destId="{E6242F2B-C2D1-4FE3-B19C-47DE551BA3DC}" srcOrd="0" destOrd="0" presId="urn:microsoft.com/office/officeart/2005/8/layout/vList2"/>
    <dgm:cxn modelId="{9B1D43DA-17B7-49DC-A42F-9E8197847ACD}" type="presOf" srcId="{25D51E23-BF7C-45D1-8313-A00B93DC5C2F}" destId="{99B8A743-BAAD-4811-A307-85C40CB370C0}" srcOrd="0" destOrd="0" presId="urn:microsoft.com/office/officeart/2005/8/layout/vList2"/>
    <dgm:cxn modelId="{3821D3DD-002E-4333-8A00-D1E2DC5A5E07}" srcId="{8F800D70-29DB-4DE4-8AD8-78FB29B8EFB4}" destId="{0C9689FF-233B-44A5-A411-ADFD867AE50A}" srcOrd="1" destOrd="0" parTransId="{835EE4D8-FD5E-4309-AB8D-7B28D0DBF874}" sibTransId="{E496068C-6926-4AF0-85DA-B5931A7057B9}"/>
    <dgm:cxn modelId="{465319EB-C1B0-48C2-9374-5F4F87529F22}" srcId="{8F800D70-29DB-4DE4-8AD8-78FB29B8EFB4}" destId="{AC96629E-C065-464E-BE57-F7977115F260}" srcOrd="2" destOrd="0" parTransId="{760E288F-3714-4331-A349-923A33BC429D}" sibTransId="{958D1CBA-D937-4B07-A007-206911E283C0}"/>
    <dgm:cxn modelId="{3287ECED-6DB5-4494-94D9-FB21AD8052CE}" type="presParOf" srcId="{E6242F2B-C2D1-4FE3-B19C-47DE551BA3DC}" destId="{20757C75-B58E-4B7A-AB5B-A6656842C10E}" srcOrd="0" destOrd="0" presId="urn:microsoft.com/office/officeart/2005/8/layout/vList2"/>
    <dgm:cxn modelId="{C1511AB5-76DC-4E45-9DB8-A9CDBE3DE451}" type="presParOf" srcId="{E6242F2B-C2D1-4FE3-B19C-47DE551BA3DC}" destId="{073B913B-6868-44D6-AA6D-2A9FFACD0559}" srcOrd="1" destOrd="0" presId="urn:microsoft.com/office/officeart/2005/8/layout/vList2"/>
    <dgm:cxn modelId="{29E04070-574F-4AA5-97CE-454225DA27DC}" type="presParOf" srcId="{E6242F2B-C2D1-4FE3-B19C-47DE551BA3DC}" destId="{61188765-F6EF-4025-9B80-5FEE5E015DA7}" srcOrd="2" destOrd="0" presId="urn:microsoft.com/office/officeart/2005/8/layout/vList2"/>
    <dgm:cxn modelId="{76BD0650-60A7-4145-A32A-6B95D4F60776}" type="presParOf" srcId="{E6242F2B-C2D1-4FE3-B19C-47DE551BA3DC}" destId="{E1468BED-2E5F-4319-A59A-6CC02767E545}" srcOrd="3" destOrd="0" presId="urn:microsoft.com/office/officeart/2005/8/layout/vList2"/>
    <dgm:cxn modelId="{9B0AF010-054A-40EE-A0B9-0B8ADF2417F3}" type="presParOf" srcId="{E6242F2B-C2D1-4FE3-B19C-47DE551BA3DC}" destId="{7A4BF0DD-9B63-4BEF-BDDA-0631C54B442C}" srcOrd="4" destOrd="0" presId="urn:microsoft.com/office/officeart/2005/8/layout/vList2"/>
    <dgm:cxn modelId="{F9A15651-1332-48ED-8125-A76E08A8A894}" type="presParOf" srcId="{E6242F2B-C2D1-4FE3-B19C-47DE551BA3DC}" destId="{99B8A743-BAAD-4811-A307-85C40CB370C0}"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6F8DB6E-1FA7-4920-AD1F-24B6D563CFF6}" type="doc">
      <dgm:prSet loTypeId="urn:microsoft.com/office/officeart/2005/8/layout/venn1" loCatId="relationship" qsTypeId="urn:microsoft.com/office/officeart/2005/8/quickstyle/simple1" qsCatId="simple" csTypeId="urn:microsoft.com/office/officeart/2005/8/colors/accent1_2" csCatId="accent1" phldr="1"/>
      <dgm:spPr/>
    </dgm:pt>
    <dgm:pt modelId="{BCEDE98C-1BDA-4FC1-A15D-28F2586D18EF}">
      <dgm:prSet phldrT="[Text]" custT="1"/>
      <dgm:spPr/>
      <dgm:t>
        <a:bodyPr/>
        <a:lstStyle/>
        <a:p>
          <a:r>
            <a:rPr lang="en-US" sz="2900" dirty="0"/>
            <a:t>Tamponade</a:t>
          </a:r>
        </a:p>
        <a:p>
          <a:r>
            <a:rPr lang="en-US" sz="1800" dirty="0"/>
            <a:t>Muffled heart sounds</a:t>
          </a:r>
        </a:p>
        <a:p>
          <a:r>
            <a:rPr lang="en-US" sz="1800" dirty="0"/>
            <a:t>Pulsus Paradoxus</a:t>
          </a:r>
        </a:p>
      </dgm:t>
    </dgm:pt>
    <dgm:pt modelId="{A4AEC076-582C-4EAB-B5B3-11428695E3B5}" type="parTrans" cxnId="{F8F1558D-681B-4147-9504-1957CDA9193C}">
      <dgm:prSet/>
      <dgm:spPr/>
      <dgm:t>
        <a:bodyPr/>
        <a:lstStyle/>
        <a:p>
          <a:endParaRPr lang="en-US"/>
        </a:p>
      </dgm:t>
    </dgm:pt>
    <dgm:pt modelId="{B20C2041-2EAF-46E3-A645-83E5B43A3BF4}" type="sibTrans" cxnId="{F8F1558D-681B-4147-9504-1957CDA9193C}">
      <dgm:prSet/>
      <dgm:spPr/>
      <dgm:t>
        <a:bodyPr/>
        <a:lstStyle/>
        <a:p>
          <a:endParaRPr lang="en-US"/>
        </a:p>
      </dgm:t>
    </dgm:pt>
    <dgm:pt modelId="{8A0C25C2-0A94-4A82-99B6-6CF7C7FFA952}">
      <dgm:prSet phldrT="[Text]" custT="1"/>
      <dgm:spPr/>
      <dgm:t>
        <a:bodyPr/>
        <a:lstStyle/>
        <a:p>
          <a:r>
            <a:rPr lang="en-US" sz="2600" dirty="0"/>
            <a:t>Tension Pneumothorax</a:t>
          </a:r>
        </a:p>
        <a:p>
          <a:r>
            <a:rPr lang="en-US" sz="1800" dirty="0"/>
            <a:t>Unilateral absent breath sounds</a:t>
          </a:r>
        </a:p>
      </dgm:t>
    </dgm:pt>
    <dgm:pt modelId="{179DA8EE-A6AA-4210-9ECC-30D5A268CEED}" type="parTrans" cxnId="{692D70A2-E915-41F4-B2CD-0E7093E002AD}">
      <dgm:prSet/>
      <dgm:spPr/>
      <dgm:t>
        <a:bodyPr/>
        <a:lstStyle/>
        <a:p>
          <a:endParaRPr lang="en-US"/>
        </a:p>
      </dgm:t>
    </dgm:pt>
    <dgm:pt modelId="{B546575D-8C46-4FF0-B8B4-891E4261029A}" type="sibTrans" cxnId="{692D70A2-E915-41F4-B2CD-0E7093E002AD}">
      <dgm:prSet/>
      <dgm:spPr/>
      <dgm:t>
        <a:bodyPr/>
        <a:lstStyle/>
        <a:p>
          <a:endParaRPr lang="en-US"/>
        </a:p>
      </dgm:t>
    </dgm:pt>
    <dgm:pt modelId="{DEE1FE0C-9CB5-4706-93AF-99C76BC76385}">
      <dgm:prSet phldrT="[Text]"/>
      <dgm:spPr/>
      <dgm:t>
        <a:bodyPr/>
        <a:lstStyle/>
        <a:p>
          <a:r>
            <a:rPr lang="en-US" dirty="0"/>
            <a:t>Hemorrhagic Shock</a:t>
          </a:r>
        </a:p>
      </dgm:t>
    </dgm:pt>
    <dgm:pt modelId="{3CFED25E-2A3D-4696-98B4-03AA3A2393A3}" type="parTrans" cxnId="{750AD67D-F596-4E1A-A020-322F126112E5}">
      <dgm:prSet/>
      <dgm:spPr/>
      <dgm:t>
        <a:bodyPr/>
        <a:lstStyle/>
        <a:p>
          <a:endParaRPr lang="en-US"/>
        </a:p>
      </dgm:t>
    </dgm:pt>
    <dgm:pt modelId="{FE012F77-259B-45E6-8ED5-7D88EDBE5FDF}" type="sibTrans" cxnId="{750AD67D-F596-4E1A-A020-322F126112E5}">
      <dgm:prSet/>
      <dgm:spPr/>
      <dgm:t>
        <a:bodyPr/>
        <a:lstStyle/>
        <a:p>
          <a:endParaRPr lang="en-US"/>
        </a:p>
      </dgm:t>
    </dgm:pt>
    <dgm:pt modelId="{64CB3844-3754-4D1C-BF10-0420C9A70CAD}" type="pres">
      <dgm:prSet presAssocID="{96F8DB6E-1FA7-4920-AD1F-24B6D563CFF6}" presName="compositeShape" presStyleCnt="0">
        <dgm:presLayoutVars>
          <dgm:chMax val="7"/>
          <dgm:dir/>
          <dgm:resizeHandles val="exact"/>
        </dgm:presLayoutVars>
      </dgm:prSet>
      <dgm:spPr/>
    </dgm:pt>
    <dgm:pt modelId="{6B6344EA-1220-4433-A19C-98C2FC1E0B8C}" type="pres">
      <dgm:prSet presAssocID="{BCEDE98C-1BDA-4FC1-A15D-28F2586D18EF}" presName="circ1" presStyleLbl="vennNode1" presStyleIdx="0" presStyleCnt="3"/>
      <dgm:spPr/>
    </dgm:pt>
    <dgm:pt modelId="{822D9435-7140-4592-B0A3-428103D85116}" type="pres">
      <dgm:prSet presAssocID="{BCEDE98C-1BDA-4FC1-A15D-28F2586D18EF}" presName="circ1Tx" presStyleLbl="revTx" presStyleIdx="0" presStyleCnt="0">
        <dgm:presLayoutVars>
          <dgm:chMax val="0"/>
          <dgm:chPref val="0"/>
          <dgm:bulletEnabled val="1"/>
        </dgm:presLayoutVars>
      </dgm:prSet>
      <dgm:spPr/>
    </dgm:pt>
    <dgm:pt modelId="{98319130-CD75-4371-ABBC-9F470CF691F2}" type="pres">
      <dgm:prSet presAssocID="{8A0C25C2-0A94-4A82-99B6-6CF7C7FFA952}" presName="circ2" presStyleLbl="vennNode1" presStyleIdx="1" presStyleCnt="3"/>
      <dgm:spPr/>
    </dgm:pt>
    <dgm:pt modelId="{C0D4C309-8D07-41C9-9BD3-43B685F73727}" type="pres">
      <dgm:prSet presAssocID="{8A0C25C2-0A94-4A82-99B6-6CF7C7FFA952}" presName="circ2Tx" presStyleLbl="revTx" presStyleIdx="0" presStyleCnt="0">
        <dgm:presLayoutVars>
          <dgm:chMax val="0"/>
          <dgm:chPref val="0"/>
          <dgm:bulletEnabled val="1"/>
        </dgm:presLayoutVars>
      </dgm:prSet>
      <dgm:spPr/>
    </dgm:pt>
    <dgm:pt modelId="{A7FA5DB6-9E63-470B-A98F-946980568D7C}" type="pres">
      <dgm:prSet presAssocID="{DEE1FE0C-9CB5-4706-93AF-99C76BC76385}" presName="circ3" presStyleLbl="vennNode1" presStyleIdx="2" presStyleCnt="3"/>
      <dgm:spPr/>
    </dgm:pt>
    <dgm:pt modelId="{5901F75E-9DFA-46ED-9952-2648377BF204}" type="pres">
      <dgm:prSet presAssocID="{DEE1FE0C-9CB5-4706-93AF-99C76BC76385}" presName="circ3Tx" presStyleLbl="revTx" presStyleIdx="0" presStyleCnt="0">
        <dgm:presLayoutVars>
          <dgm:chMax val="0"/>
          <dgm:chPref val="0"/>
          <dgm:bulletEnabled val="1"/>
        </dgm:presLayoutVars>
      </dgm:prSet>
      <dgm:spPr/>
    </dgm:pt>
  </dgm:ptLst>
  <dgm:cxnLst>
    <dgm:cxn modelId="{1F2A4B42-CD81-4C9B-B305-24F6C1FD9901}" type="presOf" srcId="{DEE1FE0C-9CB5-4706-93AF-99C76BC76385}" destId="{5901F75E-9DFA-46ED-9952-2648377BF204}" srcOrd="1" destOrd="0" presId="urn:microsoft.com/office/officeart/2005/8/layout/venn1"/>
    <dgm:cxn modelId="{F07F7144-BC07-42B1-858C-D895D8B4892B}" type="presOf" srcId="{DEE1FE0C-9CB5-4706-93AF-99C76BC76385}" destId="{A7FA5DB6-9E63-470B-A98F-946980568D7C}" srcOrd="0" destOrd="0" presId="urn:microsoft.com/office/officeart/2005/8/layout/venn1"/>
    <dgm:cxn modelId="{CC4DA16A-8E96-4727-925C-D70D54C11394}" type="presOf" srcId="{96F8DB6E-1FA7-4920-AD1F-24B6D563CFF6}" destId="{64CB3844-3754-4D1C-BF10-0420C9A70CAD}" srcOrd="0" destOrd="0" presId="urn:microsoft.com/office/officeart/2005/8/layout/venn1"/>
    <dgm:cxn modelId="{750AD67D-F596-4E1A-A020-322F126112E5}" srcId="{96F8DB6E-1FA7-4920-AD1F-24B6D563CFF6}" destId="{DEE1FE0C-9CB5-4706-93AF-99C76BC76385}" srcOrd="2" destOrd="0" parTransId="{3CFED25E-2A3D-4696-98B4-03AA3A2393A3}" sibTransId="{FE012F77-259B-45E6-8ED5-7D88EDBE5FDF}"/>
    <dgm:cxn modelId="{46754E8D-CD28-4C3A-85B6-F52877DCEE01}" type="presOf" srcId="{8A0C25C2-0A94-4A82-99B6-6CF7C7FFA952}" destId="{C0D4C309-8D07-41C9-9BD3-43B685F73727}" srcOrd="1" destOrd="0" presId="urn:microsoft.com/office/officeart/2005/8/layout/venn1"/>
    <dgm:cxn modelId="{F8F1558D-681B-4147-9504-1957CDA9193C}" srcId="{96F8DB6E-1FA7-4920-AD1F-24B6D563CFF6}" destId="{BCEDE98C-1BDA-4FC1-A15D-28F2586D18EF}" srcOrd="0" destOrd="0" parTransId="{A4AEC076-582C-4EAB-B5B3-11428695E3B5}" sibTransId="{B20C2041-2EAF-46E3-A645-83E5B43A3BF4}"/>
    <dgm:cxn modelId="{024E7697-9DB0-442B-9CB6-0BFAF5F085E2}" type="presOf" srcId="{BCEDE98C-1BDA-4FC1-A15D-28F2586D18EF}" destId="{6B6344EA-1220-4433-A19C-98C2FC1E0B8C}" srcOrd="0" destOrd="0" presId="urn:microsoft.com/office/officeart/2005/8/layout/venn1"/>
    <dgm:cxn modelId="{692D70A2-E915-41F4-B2CD-0E7093E002AD}" srcId="{96F8DB6E-1FA7-4920-AD1F-24B6D563CFF6}" destId="{8A0C25C2-0A94-4A82-99B6-6CF7C7FFA952}" srcOrd="1" destOrd="0" parTransId="{179DA8EE-A6AA-4210-9ECC-30D5A268CEED}" sibTransId="{B546575D-8C46-4FF0-B8B4-891E4261029A}"/>
    <dgm:cxn modelId="{0EE111A3-C970-4B98-AC8F-9C27CF8BDA42}" type="presOf" srcId="{8A0C25C2-0A94-4A82-99B6-6CF7C7FFA952}" destId="{98319130-CD75-4371-ABBC-9F470CF691F2}" srcOrd="0" destOrd="0" presId="urn:microsoft.com/office/officeart/2005/8/layout/venn1"/>
    <dgm:cxn modelId="{7305EED6-42A8-400E-9939-8DECB191E4C3}" type="presOf" srcId="{BCEDE98C-1BDA-4FC1-A15D-28F2586D18EF}" destId="{822D9435-7140-4592-B0A3-428103D85116}" srcOrd="1" destOrd="0" presId="urn:microsoft.com/office/officeart/2005/8/layout/venn1"/>
    <dgm:cxn modelId="{AD400742-89EB-4684-A4A5-0E90E3FFDCEB}" type="presParOf" srcId="{64CB3844-3754-4D1C-BF10-0420C9A70CAD}" destId="{6B6344EA-1220-4433-A19C-98C2FC1E0B8C}" srcOrd="0" destOrd="0" presId="urn:microsoft.com/office/officeart/2005/8/layout/venn1"/>
    <dgm:cxn modelId="{7ECFDC47-E7DD-4CF5-959C-21CDF6FD5EE7}" type="presParOf" srcId="{64CB3844-3754-4D1C-BF10-0420C9A70CAD}" destId="{822D9435-7140-4592-B0A3-428103D85116}" srcOrd="1" destOrd="0" presId="urn:microsoft.com/office/officeart/2005/8/layout/venn1"/>
    <dgm:cxn modelId="{DE424C95-0468-48FB-AB31-3FB8417EA8EE}" type="presParOf" srcId="{64CB3844-3754-4D1C-BF10-0420C9A70CAD}" destId="{98319130-CD75-4371-ABBC-9F470CF691F2}" srcOrd="2" destOrd="0" presId="urn:microsoft.com/office/officeart/2005/8/layout/venn1"/>
    <dgm:cxn modelId="{89696F4B-5DF8-4DB1-A0EF-D7FDE0A0B099}" type="presParOf" srcId="{64CB3844-3754-4D1C-BF10-0420C9A70CAD}" destId="{C0D4C309-8D07-41C9-9BD3-43B685F73727}" srcOrd="3" destOrd="0" presId="urn:microsoft.com/office/officeart/2005/8/layout/venn1"/>
    <dgm:cxn modelId="{0D336E12-C89B-4921-80DA-563CF809F510}" type="presParOf" srcId="{64CB3844-3754-4D1C-BF10-0420C9A70CAD}" destId="{A7FA5DB6-9E63-470B-A98F-946980568D7C}" srcOrd="4" destOrd="0" presId="urn:microsoft.com/office/officeart/2005/8/layout/venn1"/>
    <dgm:cxn modelId="{F8D8DB8C-997F-4EDE-A72E-D625DF5E7FB7}" type="presParOf" srcId="{64CB3844-3754-4D1C-BF10-0420C9A70CAD}" destId="{5901F75E-9DFA-46ED-9952-2648377BF204}"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2532604-AF37-4C5E-BCDD-1E2822F9191F}" type="doc">
      <dgm:prSet loTypeId="urn:microsoft.com/office/officeart/2005/8/layout/hList1" loCatId="list" qsTypeId="urn:microsoft.com/office/officeart/2005/8/quickstyle/simple1" qsCatId="simple" csTypeId="urn:microsoft.com/office/officeart/2005/8/colors/accent1_5" csCatId="accent1" phldr="1"/>
      <dgm:spPr/>
      <dgm:t>
        <a:bodyPr/>
        <a:lstStyle/>
        <a:p>
          <a:endParaRPr lang="en-US"/>
        </a:p>
      </dgm:t>
    </dgm:pt>
    <dgm:pt modelId="{CD91E474-8230-4C02-806C-427A95E3A888}">
      <dgm:prSet phldrT="[Text]" custT="1"/>
      <dgm:spPr/>
      <dgm:t>
        <a:bodyPr/>
        <a:lstStyle/>
        <a:p>
          <a:r>
            <a:rPr lang="en-US" sz="1800" dirty="0"/>
            <a:t>Grade I</a:t>
          </a:r>
        </a:p>
      </dgm:t>
    </dgm:pt>
    <dgm:pt modelId="{EE9182C6-EEC9-486D-A541-F01646FA86DE}" type="parTrans" cxnId="{33213F45-0A6B-452C-B7FF-D801323A6520}">
      <dgm:prSet/>
      <dgm:spPr/>
      <dgm:t>
        <a:bodyPr/>
        <a:lstStyle/>
        <a:p>
          <a:endParaRPr lang="en-US"/>
        </a:p>
      </dgm:t>
    </dgm:pt>
    <dgm:pt modelId="{1AC394FE-5E1A-4788-B410-26CEBC40147B}" type="sibTrans" cxnId="{33213F45-0A6B-452C-B7FF-D801323A6520}">
      <dgm:prSet/>
      <dgm:spPr/>
      <dgm:t>
        <a:bodyPr/>
        <a:lstStyle/>
        <a:p>
          <a:endParaRPr lang="en-US"/>
        </a:p>
      </dgm:t>
    </dgm:pt>
    <dgm:pt modelId="{50FBBC6E-341F-4F97-9126-F6C47FB33396}">
      <dgm:prSet phldrT="[Text]" custT="1"/>
      <dgm:spPr/>
      <dgm:t>
        <a:bodyPr/>
        <a:lstStyle/>
        <a:p>
          <a:pPr>
            <a:buFont typeface="+mj-lt"/>
            <a:buAutoNum type="arabicPeriod"/>
          </a:pPr>
          <a:r>
            <a:rPr lang="en-US" sz="1400" dirty="0"/>
            <a:t>Minor EKG changes: non-specific ST or T wave changes, PACs, PVCs, sinus tachycardia</a:t>
          </a:r>
        </a:p>
      </dgm:t>
    </dgm:pt>
    <dgm:pt modelId="{60E6E3D0-54C1-4620-A22E-3A5CB1908D76}" type="parTrans" cxnId="{6043DFAF-F4B2-41C1-B91B-EACA45F81D72}">
      <dgm:prSet/>
      <dgm:spPr/>
      <dgm:t>
        <a:bodyPr/>
        <a:lstStyle/>
        <a:p>
          <a:endParaRPr lang="en-US"/>
        </a:p>
      </dgm:t>
    </dgm:pt>
    <dgm:pt modelId="{DF2236D2-F7FF-4234-9082-E5C9F92FE4CE}" type="sibTrans" cxnId="{6043DFAF-F4B2-41C1-B91B-EACA45F81D72}">
      <dgm:prSet/>
      <dgm:spPr/>
      <dgm:t>
        <a:bodyPr/>
        <a:lstStyle/>
        <a:p>
          <a:endParaRPr lang="en-US"/>
        </a:p>
      </dgm:t>
    </dgm:pt>
    <dgm:pt modelId="{366D4ACA-86E2-4C02-A2E7-65677B49DE3C}">
      <dgm:prSet phldrT="[Text]" custT="1"/>
      <dgm:spPr/>
      <dgm:t>
        <a:bodyPr/>
        <a:lstStyle/>
        <a:p>
          <a:r>
            <a:rPr lang="en-US" sz="1800" dirty="0"/>
            <a:t>Grade II</a:t>
          </a:r>
        </a:p>
      </dgm:t>
    </dgm:pt>
    <dgm:pt modelId="{5EF34855-545A-4FC8-BF7F-069EAC87527E}" type="parTrans" cxnId="{8C4A42CD-9929-4E24-A9BB-CFC5716E9461}">
      <dgm:prSet/>
      <dgm:spPr/>
      <dgm:t>
        <a:bodyPr/>
        <a:lstStyle/>
        <a:p>
          <a:endParaRPr lang="en-US"/>
        </a:p>
      </dgm:t>
    </dgm:pt>
    <dgm:pt modelId="{A23F8BB9-52AD-4DC2-8F7D-EB98D31429B3}" type="sibTrans" cxnId="{8C4A42CD-9929-4E24-A9BB-CFC5716E9461}">
      <dgm:prSet/>
      <dgm:spPr/>
      <dgm:t>
        <a:bodyPr/>
        <a:lstStyle/>
        <a:p>
          <a:endParaRPr lang="en-US"/>
        </a:p>
      </dgm:t>
    </dgm:pt>
    <dgm:pt modelId="{13AE68F8-4342-45B5-B63D-F64C0855571D}">
      <dgm:prSet phldrT="[Text]" custT="1"/>
      <dgm:spPr/>
      <dgm:t>
        <a:bodyPr/>
        <a:lstStyle/>
        <a:p>
          <a:r>
            <a:rPr lang="en-US" sz="1800" dirty="0"/>
            <a:t>Grade III</a:t>
          </a:r>
        </a:p>
      </dgm:t>
    </dgm:pt>
    <dgm:pt modelId="{F767FA89-F2CB-43B0-9F72-13E32FF731DA}" type="parTrans" cxnId="{17375D83-9601-49B6-8E83-69FE5313A735}">
      <dgm:prSet/>
      <dgm:spPr/>
      <dgm:t>
        <a:bodyPr/>
        <a:lstStyle/>
        <a:p>
          <a:endParaRPr lang="en-US"/>
        </a:p>
      </dgm:t>
    </dgm:pt>
    <dgm:pt modelId="{71DDBB4D-B018-405E-918E-6EBBD66A4EA8}" type="sibTrans" cxnId="{17375D83-9601-49B6-8E83-69FE5313A735}">
      <dgm:prSet/>
      <dgm:spPr/>
      <dgm:t>
        <a:bodyPr/>
        <a:lstStyle/>
        <a:p>
          <a:endParaRPr lang="en-US"/>
        </a:p>
      </dgm:t>
    </dgm:pt>
    <dgm:pt modelId="{1E5BEA29-60BC-48D2-8130-ED3030088961}">
      <dgm:prSet phldrT="[Text]" custT="1"/>
      <dgm:spPr/>
      <dgm:t>
        <a:bodyPr/>
        <a:lstStyle/>
        <a:p>
          <a:pPr>
            <a:buFont typeface="+mj-lt"/>
            <a:buAutoNum type="arabicPeriod"/>
          </a:pPr>
          <a:r>
            <a:rPr lang="en-US" sz="1400" dirty="0"/>
            <a:t>Multifocal ventricular contractions</a:t>
          </a:r>
        </a:p>
      </dgm:t>
    </dgm:pt>
    <dgm:pt modelId="{D5E397EF-9623-4F23-A2B2-A68A416CBD90}" type="parTrans" cxnId="{D42EF90F-3DF7-482A-B083-1843B6B017A3}">
      <dgm:prSet/>
      <dgm:spPr/>
      <dgm:t>
        <a:bodyPr/>
        <a:lstStyle/>
        <a:p>
          <a:endParaRPr lang="en-US"/>
        </a:p>
      </dgm:t>
    </dgm:pt>
    <dgm:pt modelId="{EA600F59-5101-4E3D-9258-260EFAA85372}" type="sibTrans" cxnId="{D42EF90F-3DF7-482A-B083-1843B6B017A3}">
      <dgm:prSet/>
      <dgm:spPr/>
      <dgm:t>
        <a:bodyPr/>
        <a:lstStyle/>
        <a:p>
          <a:endParaRPr lang="en-US"/>
        </a:p>
      </dgm:t>
    </dgm:pt>
    <dgm:pt modelId="{F7DD9304-9682-4C8F-996E-0A4230696CE7}">
      <dgm:prSet phldrT="[Text]" custT="1"/>
      <dgm:spPr/>
      <dgm:t>
        <a:bodyPr/>
        <a:lstStyle/>
        <a:p>
          <a:pPr>
            <a:buFont typeface="+mj-lt"/>
            <a:buAutoNum type="arabicPeriod"/>
          </a:pPr>
          <a:r>
            <a:rPr lang="en-US" sz="1400" dirty="0"/>
            <a:t>Blunt valve or coronary artery involvement with cardiac failure</a:t>
          </a:r>
        </a:p>
      </dgm:t>
    </dgm:pt>
    <dgm:pt modelId="{4912F246-4CFF-4623-8265-A976659847F4}" type="parTrans" cxnId="{6FA27D00-6ECF-4A19-92E4-6DBF8A2CA333}">
      <dgm:prSet/>
      <dgm:spPr/>
      <dgm:t>
        <a:bodyPr/>
        <a:lstStyle/>
        <a:p>
          <a:endParaRPr lang="en-US"/>
        </a:p>
      </dgm:t>
    </dgm:pt>
    <dgm:pt modelId="{3FF26DB2-7627-4A8E-B92C-AC2CADA1BD18}" type="sibTrans" cxnId="{6FA27D00-6ECF-4A19-92E4-6DBF8A2CA333}">
      <dgm:prSet/>
      <dgm:spPr/>
      <dgm:t>
        <a:bodyPr/>
        <a:lstStyle/>
        <a:p>
          <a:endParaRPr lang="en-US"/>
        </a:p>
      </dgm:t>
    </dgm:pt>
    <dgm:pt modelId="{FE9876F5-0E06-4EC6-A118-E477C3532AA5}">
      <dgm:prSet phldrT="[Text]" custT="1"/>
      <dgm:spPr/>
      <dgm:t>
        <a:bodyPr/>
        <a:lstStyle/>
        <a:p>
          <a:pPr>
            <a:buFont typeface="+mj-lt"/>
            <a:buAutoNum type="arabicPeriod"/>
          </a:pPr>
          <a:r>
            <a:rPr lang="en-US" sz="1400" dirty="0"/>
            <a:t>Heart block or ischemic changes without cardiac failure</a:t>
          </a:r>
        </a:p>
      </dgm:t>
    </dgm:pt>
    <dgm:pt modelId="{52697B01-97CA-4A5B-AAEC-AEF2FBC30C8C}" type="parTrans" cxnId="{E52F1CA4-6ABC-446E-BD76-A9C00D63D020}">
      <dgm:prSet/>
      <dgm:spPr/>
      <dgm:t>
        <a:bodyPr/>
        <a:lstStyle/>
        <a:p>
          <a:endParaRPr lang="en-US"/>
        </a:p>
      </dgm:t>
    </dgm:pt>
    <dgm:pt modelId="{9A2E894E-13A7-4B8B-9ADD-F617C1890B53}" type="sibTrans" cxnId="{E52F1CA4-6ABC-446E-BD76-A9C00D63D020}">
      <dgm:prSet/>
      <dgm:spPr/>
      <dgm:t>
        <a:bodyPr/>
        <a:lstStyle/>
        <a:p>
          <a:endParaRPr lang="en-US"/>
        </a:p>
      </dgm:t>
    </dgm:pt>
    <dgm:pt modelId="{7DA02279-48C2-49B8-B7D9-85D2C80C7AD4}">
      <dgm:prSet custT="1"/>
      <dgm:spPr/>
      <dgm:t>
        <a:bodyPr/>
        <a:lstStyle/>
        <a:p>
          <a:pPr>
            <a:buFont typeface="+mj-lt"/>
            <a:buAutoNum type="arabicPeriod"/>
          </a:pPr>
          <a:r>
            <a:rPr lang="en-US" sz="1400" dirty="0"/>
            <a:t>Septal rupture, pulmonary or tricuspid incompetence, papillary muscle dysfunction, or distal coronary artery occlusion without cardiac failure</a:t>
          </a:r>
        </a:p>
      </dgm:t>
    </dgm:pt>
    <dgm:pt modelId="{40B5B6DD-2933-4CB8-B6B5-5ACFC6F5404F}" type="parTrans" cxnId="{4F290A60-53AE-4A74-B129-F85AF77C44B3}">
      <dgm:prSet/>
      <dgm:spPr/>
      <dgm:t>
        <a:bodyPr/>
        <a:lstStyle/>
        <a:p>
          <a:endParaRPr lang="en-US"/>
        </a:p>
      </dgm:t>
    </dgm:pt>
    <dgm:pt modelId="{506F52FF-A0F0-4029-92C1-3A03741D15FC}" type="sibTrans" cxnId="{4F290A60-53AE-4A74-B129-F85AF77C44B3}">
      <dgm:prSet/>
      <dgm:spPr/>
      <dgm:t>
        <a:bodyPr/>
        <a:lstStyle/>
        <a:p>
          <a:endParaRPr lang="en-US"/>
        </a:p>
      </dgm:t>
    </dgm:pt>
    <dgm:pt modelId="{66564FB2-24D0-4947-88A5-CD76684CF261}">
      <dgm:prSet custT="1"/>
      <dgm:spPr/>
      <dgm:t>
        <a:bodyPr/>
        <a:lstStyle/>
        <a:p>
          <a:pPr>
            <a:buFont typeface="+mj-lt"/>
            <a:buAutoNum type="arabicPeriod"/>
          </a:pPr>
          <a:r>
            <a:rPr lang="en-US" sz="1400"/>
            <a:t>Blunt pericardial laceration with cardiac herniation</a:t>
          </a:r>
        </a:p>
      </dgm:t>
    </dgm:pt>
    <dgm:pt modelId="{34C9CA05-0764-4D67-AFE2-2DDDF4F5E72C}" type="parTrans" cxnId="{E8D82CF1-4844-4C68-8DCB-71C08C39A9D2}">
      <dgm:prSet/>
      <dgm:spPr/>
      <dgm:t>
        <a:bodyPr/>
        <a:lstStyle/>
        <a:p>
          <a:endParaRPr lang="en-US"/>
        </a:p>
      </dgm:t>
    </dgm:pt>
    <dgm:pt modelId="{C7EB138F-A80F-4B42-A5C1-2D4903D9817E}" type="sibTrans" cxnId="{E8D82CF1-4844-4C68-8DCB-71C08C39A9D2}">
      <dgm:prSet/>
      <dgm:spPr/>
      <dgm:t>
        <a:bodyPr/>
        <a:lstStyle/>
        <a:p>
          <a:endParaRPr lang="en-US"/>
        </a:p>
      </dgm:t>
    </dgm:pt>
    <dgm:pt modelId="{7A78F473-536E-40E0-8FB3-0F495BC10E52}">
      <dgm:prSet custT="1"/>
      <dgm:spPr/>
      <dgm:t>
        <a:bodyPr/>
        <a:lstStyle/>
        <a:p>
          <a:pPr>
            <a:buFont typeface="+mj-lt"/>
            <a:buAutoNum type="arabicPeriod"/>
          </a:pPr>
          <a:r>
            <a:rPr lang="en-US" sz="1800" dirty="0"/>
            <a:t>Grade IV</a:t>
          </a:r>
        </a:p>
      </dgm:t>
    </dgm:pt>
    <dgm:pt modelId="{302BE47C-3704-4059-80A5-71812ACE8AD0}" type="parTrans" cxnId="{245AC777-4DDD-4549-B40C-B435C22E98B1}">
      <dgm:prSet/>
      <dgm:spPr/>
      <dgm:t>
        <a:bodyPr/>
        <a:lstStyle/>
        <a:p>
          <a:endParaRPr lang="en-US"/>
        </a:p>
      </dgm:t>
    </dgm:pt>
    <dgm:pt modelId="{AE22653D-A95D-4523-8A73-B6E2E6EC344C}" type="sibTrans" cxnId="{245AC777-4DDD-4549-B40C-B435C22E98B1}">
      <dgm:prSet/>
      <dgm:spPr/>
      <dgm:t>
        <a:bodyPr/>
        <a:lstStyle/>
        <a:p>
          <a:endParaRPr lang="en-US"/>
        </a:p>
      </dgm:t>
    </dgm:pt>
    <dgm:pt modelId="{F8200939-242F-4564-8393-3D7915CEBD6B}">
      <dgm:prSet custT="1"/>
      <dgm:spPr/>
      <dgm:t>
        <a:bodyPr/>
        <a:lstStyle/>
        <a:p>
          <a:pPr>
            <a:buFont typeface="+mj-lt"/>
            <a:buAutoNum type="arabicPeriod"/>
          </a:pPr>
          <a:r>
            <a:rPr lang="en-US" sz="1400" dirty="0"/>
            <a:t>Aortic or mitral incompetence</a:t>
          </a:r>
        </a:p>
      </dgm:t>
    </dgm:pt>
    <dgm:pt modelId="{5AA8C624-6859-462F-941C-8070D8DEF574}" type="parTrans" cxnId="{282EC676-4D07-4B7C-91BE-BF6CB7377D2A}">
      <dgm:prSet/>
      <dgm:spPr/>
      <dgm:t>
        <a:bodyPr/>
        <a:lstStyle/>
        <a:p>
          <a:endParaRPr lang="en-US"/>
        </a:p>
      </dgm:t>
    </dgm:pt>
    <dgm:pt modelId="{F9088984-AF99-4CC7-ABA5-EC7DA7D25CD0}" type="sibTrans" cxnId="{282EC676-4D07-4B7C-91BE-BF6CB7377D2A}">
      <dgm:prSet/>
      <dgm:spPr/>
      <dgm:t>
        <a:bodyPr/>
        <a:lstStyle/>
        <a:p>
          <a:endParaRPr lang="en-US"/>
        </a:p>
      </dgm:t>
    </dgm:pt>
    <dgm:pt modelId="{2969C082-7D6F-45DC-8493-3B8A0C3036E7}">
      <dgm:prSet custT="1"/>
      <dgm:spPr/>
      <dgm:t>
        <a:bodyPr/>
        <a:lstStyle/>
        <a:p>
          <a:pPr>
            <a:buFont typeface="+mj-lt"/>
            <a:buAutoNum type="arabicPeriod"/>
          </a:pPr>
          <a:r>
            <a:rPr lang="en-US" sz="1400" dirty="0"/>
            <a:t>Right ventricle, right or left atrium involvement</a:t>
          </a:r>
        </a:p>
      </dgm:t>
    </dgm:pt>
    <dgm:pt modelId="{8AF7FCD6-3FE7-4723-B4F3-90910A0D01CF}" type="parTrans" cxnId="{5A84A419-367D-4D31-9697-445A52755EC7}">
      <dgm:prSet/>
      <dgm:spPr/>
      <dgm:t>
        <a:bodyPr/>
        <a:lstStyle/>
        <a:p>
          <a:endParaRPr lang="en-US"/>
        </a:p>
      </dgm:t>
    </dgm:pt>
    <dgm:pt modelId="{E3A6932D-73CF-4A0F-AB02-7A10977BABC7}" type="sibTrans" cxnId="{5A84A419-367D-4D31-9697-445A52755EC7}">
      <dgm:prSet/>
      <dgm:spPr/>
      <dgm:t>
        <a:bodyPr/>
        <a:lstStyle/>
        <a:p>
          <a:endParaRPr lang="en-US"/>
        </a:p>
      </dgm:t>
    </dgm:pt>
    <dgm:pt modelId="{F015831C-7C9E-41E6-8CE0-57E27BBF5B66}">
      <dgm:prSet custT="1"/>
      <dgm:spPr/>
      <dgm:t>
        <a:bodyPr/>
        <a:lstStyle/>
        <a:p>
          <a:pPr>
            <a:buFont typeface="+mj-lt"/>
            <a:buAutoNum type="arabicPeriod"/>
          </a:pPr>
          <a:r>
            <a:rPr lang="en-US" sz="1800" dirty="0"/>
            <a:t>Grade V</a:t>
          </a:r>
        </a:p>
      </dgm:t>
    </dgm:pt>
    <dgm:pt modelId="{6FAD0234-F932-42DA-AF94-E87B5679A829}" type="parTrans" cxnId="{15F2989E-934E-465C-8939-201C6843856C}">
      <dgm:prSet/>
      <dgm:spPr/>
      <dgm:t>
        <a:bodyPr/>
        <a:lstStyle/>
        <a:p>
          <a:endParaRPr lang="en-US"/>
        </a:p>
      </dgm:t>
    </dgm:pt>
    <dgm:pt modelId="{4CFCF5B2-90F3-4FCC-90AF-69D1819AA2F4}" type="sibTrans" cxnId="{15F2989E-934E-465C-8939-201C6843856C}">
      <dgm:prSet/>
      <dgm:spPr/>
      <dgm:t>
        <a:bodyPr/>
        <a:lstStyle/>
        <a:p>
          <a:endParaRPr lang="en-US"/>
        </a:p>
      </dgm:t>
    </dgm:pt>
    <dgm:pt modelId="{B6395675-82B8-47B4-9D54-6B26237A9EB3}">
      <dgm:prSet custT="1"/>
      <dgm:spPr/>
      <dgm:t>
        <a:bodyPr/>
        <a:lstStyle/>
        <a:p>
          <a:pPr>
            <a:buFont typeface="+mj-lt"/>
            <a:buAutoNum type="arabicPeriod"/>
          </a:pPr>
          <a:r>
            <a:rPr lang="en-US" sz="1400" dirty="0"/>
            <a:t>Proximal coronary artery occlusion</a:t>
          </a:r>
        </a:p>
      </dgm:t>
    </dgm:pt>
    <dgm:pt modelId="{261925EA-4F31-44A6-AAE2-519107ED23BE}" type="parTrans" cxnId="{24D1588C-E1EC-4A00-BA36-242EC9133B3A}">
      <dgm:prSet/>
      <dgm:spPr/>
      <dgm:t>
        <a:bodyPr/>
        <a:lstStyle/>
        <a:p>
          <a:endParaRPr lang="en-US"/>
        </a:p>
      </dgm:t>
    </dgm:pt>
    <dgm:pt modelId="{AC40BDC8-4C42-43B3-B316-7754C95341FA}" type="sibTrans" cxnId="{24D1588C-E1EC-4A00-BA36-242EC9133B3A}">
      <dgm:prSet/>
      <dgm:spPr/>
      <dgm:t>
        <a:bodyPr/>
        <a:lstStyle/>
        <a:p>
          <a:endParaRPr lang="en-US"/>
        </a:p>
      </dgm:t>
    </dgm:pt>
    <dgm:pt modelId="{774746E3-E328-433E-ADEA-9406739B516F}">
      <dgm:prSet custT="1"/>
      <dgm:spPr/>
      <dgm:t>
        <a:bodyPr/>
        <a:lstStyle/>
        <a:p>
          <a:pPr>
            <a:buFont typeface="+mj-lt"/>
            <a:buAutoNum type="arabicPeriod"/>
          </a:pPr>
          <a:r>
            <a:rPr lang="en-US" sz="1400" dirty="0"/>
            <a:t>Left ventricular perforation</a:t>
          </a:r>
        </a:p>
      </dgm:t>
    </dgm:pt>
    <dgm:pt modelId="{47F1DE80-EC04-455D-8975-113639A3CE49}" type="parTrans" cxnId="{08005373-22F2-45CF-A4B4-5318DA3D1FD8}">
      <dgm:prSet/>
      <dgm:spPr/>
      <dgm:t>
        <a:bodyPr/>
        <a:lstStyle/>
        <a:p>
          <a:endParaRPr lang="en-US"/>
        </a:p>
      </dgm:t>
    </dgm:pt>
    <dgm:pt modelId="{F756AF55-7DAD-430F-948C-EBBDD753D731}" type="sibTrans" cxnId="{08005373-22F2-45CF-A4B4-5318DA3D1FD8}">
      <dgm:prSet/>
      <dgm:spPr/>
      <dgm:t>
        <a:bodyPr/>
        <a:lstStyle/>
        <a:p>
          <a:endParaRPr lang="en-US"/>
        </a:p>
      </dgm:t>
    </dgm:pt>
    <dgm:pt modelId="{BD965F7D-C130-4E06-B952-33AA58CBB590}">
      <dgm:prSet custT="1"/>
      <dgm:spPr/>
      <dgm:t>
        <a:bodyPr/>
        <a:lstStyle/>
        <a:p>
          <a:pPr>
            <a:buFont typeface="+mj-lt"/>
            <a:buAutoNum type="arabicPeriod"/>
          </a:pPr>
          <a:r>
            <a:rPr lang="en-US" sz="1800" dirty="0"/>
            <a:t>Grade VI</a:t>
          </a:r>
        </a:p>
      </dgm:t>
    </dgm:pt>
    <dgm:pt modelId="{5B959664-8315-4221-8673-65F4881AF71E}" type="parTrans" cxnId="{50264009-B54D-48E2-896C-2A72A51B6CC9}">
      <dgm:prSet/>
      <dgm:spPr/>
      <dgm:t>
        <a:bodyPr/>
        <a:lstStyle/>
        <a:p>
          <a:endParaRPr lang="en-US"/>
        </a:p>
      </dgm:t>
    </dgm:pt>
    <dgm:pt modelId="{C9BEED16-73F7-444A-8E8C-2C5F58204122}" type="sibTrans" cxnId="{50264009-B54D-48E2-896C-2A72A51B6CC9}">
      <dgm:prSet/>
      <dgm:spPr/>
      <dgm:t>
        <a:bodyPr/>
        <a:lstStyle/>
        <a:p>
          <a:endParaRPr lang="en-US"/>
        </a:p>
      </dgm:t>
    </dgm:pt>
    <dgm:pt modelId="{28CCB4E8-91AA-49B2-B251-8FF0BE116424}">
      <dgm:prSet custT="1"/>
      <dgm:spPr/>
      <dgm:t>
        <a:bodyPr/>
        <a:lstStyle/>
        <a:p>
          <a:pPr>
            <a:buFont typeface="+mj-lt"/>
            <a:buAutoNum type="arabicPeriod"/>
          </a:pPr>
          <a:r>
            <a:rPr lang="en-US" sz="1400" dirty="0"/>
            <a:t>Blunt avulsion of the heart</a:t>
          </a:r>
        </a:p>
      </dgm:t>
    </dgm:pt>
    <dgm:pt modelId="{5C83D65B-59BB-4792-A32D-EB7326694648}" type="parTrans" cxnId="{F185405B-8CEA-4142-8114-A7F54C623007}">
      <dgm:prSet/>
      <dgm:spPr/>
      <dgm:t>
        <a:bodyPr/>
        <a:lstStyle/>
        <a:p>
          <a:endParaRPr lang="en-US"/>
        </a:p>
      </dgm:t>
    </dgm:pt>
    <dgm:pt modelId="{56D28242-7371-4724-8408-6D4777DA9597}" type="sibTrans" cxnId="{F185405B-8CEA-4142-8114-A7F54C623007}">
      <dgm:prSet/>
      <dgm:spPr/>
      <dgm:t>
        <a:bodyPr/>
        <a:lstStyle/>
        <a:p>
          <a:endParaRPr lang="en-US"/>
        </a:p>
      </dgm:t>
    </dgm:pt>
    <dgm:pt modelId="{9745E950-560A-4740-9855-B8CA30D2DECD}" type="pres">
      <dgm:prSet presAssocID="{B2532604-AF37-4C5E-BCDD-1E2822F9191F}" presName="Name0" presStyleCnt="0">
        <dgm:presLayoutVars>
          <dgm:dir/>
          <dgm:animLvl val="lvl"/>
          <dgm:resizeHandles val="exact"/>
        </dgm:presLayoutVars>
      </dgm:prSet>
      <dgm:spPr/>
    </dgm:pt>
    <dgm:pt modelId="{CF41B1D6-FCEB-4F2F-B1A5-BEABD9FA3541}" type="pres">
      <dgm:prSet presAssocID="{CD91E474-8230-4C02-806C-427A95E3A888}" presName="composite" presStyleCnt="0"/>
      <dgm:spPr/>
    </dgm:pt>
    <dgm:pt modelId="{63A93C41-63F9-4D88-9686-DD8A3401577A}" type="pres">
      <dgm:prSet presAssocID="{CD91E474-8230-4C02-806C-427A95E3A888}" presName="parTx" presStyleLbl="alignNode1" presStyleIdx="0" presStyleCnt="6">
        <dgm:presLayoutVars>
          <dgm:chMax val="0"/>
          <dgm:chPref val="0"/>
          <dgm:bulletEnabled val="1"/>
        </dgm:presLayoutVars>
      </dgm:prSet>
      <dgm:spPr/>
    </dgm:pt>
    <dgm:pt modelId="{B8611CA4-E269-42E7-B315-2077C5DF5E7F}" type="pres">
      <dgm:prSet presAssocID="{CD91E474-8230-4C02-806C-427A95E3A888}" presName="desTx" presStyleLbl="alignAccFollowNode1" presStyleIdx="0" presStyleCnt="6">
        <dgm:presLayoutVars>
          <dgm:bulletEnabled val="1"/>
        </dgm:presLayoutVars>
      </dgm:prSet>
      <dgm:spPr/>
    </dgm:pt>
    <dgm:pt modelId="{A03E8C36-2D59-478C-8A57-12DBD09E69F4}" type="pres">
      <dgm:prSet presAssocID="{1AC394FE-5E1A-4788-B410-26CEBC40147B}" presName="space" presStyleCnt="0"/>
      <dgm:spPr/>
    </dgm:pt>
    <dgm:pt modelId="{6C8B2AFD-47AB-48A3-827A-26A01D9DD496}" type="pres">
      <dgm:prSet presAssocID="{366D4ACA-86E2-4C02-A2E7-65677B49DE3C}" presName="composite" presStyleCnt="0"/>
      <dgm:spPr/>
    </dgm:pt>
    <dgm:pt modelId="{343766A5-21AF-4B51-81EB-F449E44D345B}" type="pres">
      <dgm:prSet presAssocID="{366D4ACA-86E2-4C02-A2E7-65677B49DE3C}" presName="parTx" presStyleLbl="alignNode1" presStyleIdx="1" presStyleCnt="6">
        <dgm:presLayoutVars>
          <dgm:chMax val="0"/>
          <dgm:chPref val="0"/>
          <dgm:bulletEnabled val="1"/>
        </dgm:presLayoutVars>
      </dgm:prSet>
      <dgm:spPr/>
    </dgm:pt>
    <dgm:pt modelId="{7407F761-0A8A-42D0-AB05-D5F0BC38655F}" type="pres">
      <dgm:prSet presAssocID="{366D4ACA-86E2-4C02-A2E7-65677B49DE3C}" presName="desTx" presStyleLbl="alignAccFollowNode1" presStyleIdx="1" presStyleCnt="6">
        <dgm:presLayoutVars>
          <dgm:bulletEnabled val="1"/>
        </dgm:presLayoutVars>
      </dgm:prSet>
      <dgm:spPr/>
    </dgm:pt>
    <dgm:pt modelId="{1C8FF123-33AD-42B7-87DA-9F1AA1538287}" type="pres">
      <dgm:prSet presAssocID="{A23F8BB9-52AD-4DC2-8F7D-EB98D31429B3}" presName="space" presStyleCnt="0"/>
      <dgm:spPr/>
    </dgm:pt>
    <dgm:pt modelId="{F763B5FA-062D-4A51-9A85-442C71EEACF1}" type="pres">
      <dgm:prSet presAssocID="{13AE68F8-4342-45B5-B63D-F64C0855571D}" presName="composite" presStyleCnt="0"/>
      <dgm:spPr/>
    </dgm:pt>
    <dgm:pt modelId="{6266BA83-007F-4B66-9D10-597D01235016}" type="pres">
      <dgm:prSet presAssocID="{13AE68F8-4342-45B5-B63D-F64C0855571D}" presName="parTx" presStyleLbl="alignNode1" presStyleIdx="2" presStyleCnt="6">
        <dgm:presLayoutVars>
          <dgm:chMax val="0"/>
          <dgm:chPref val="0"/>
          <dgm:bulletEnabled val="1"/>
        </dgm:presLayoutVars>
      </dgm:prSet>
      <dgm:spPr/>
    </dgm:pt>
    <dgm:pt modelId="{04F373A1-F435-4E46-80D3-1A0E6E7ADB63}" type="pres">
      <dgm:prSet presAssocID="{13AE68F8-4342-45B5-B63D-F64C0855571D}" presName="desTx" presStyleLbl="alignAccFollowNode1" presStyleIdx="2" presStyleCnt="6">
        <dgm:presLayoutVars>
          <dgm:bulletEnabled val="1"/>
        </dgm:presLayoutVars>
      </dgm:prSet>
      <dgm:spPr/>
    </dgm:pt>
    <dgm:pt modelId="{8597445D-0B56-4907-9FA2-A578D17D9CEB}" type="pres">
      <dgm:prSet presAssocID="{71DDBB4D-B018-405E-918E-6EBBD66A4EA8}" presName="space" presStyleCnt="0"/>
      <dgm:spPr/>
    </dgm:pt>
    <dgm:pt modelId="{30A4FC61-EDD6-4145-8DBB-EB63784E234E}" type="pres">
      <dgm:prSet presAssocID="{7A78F473-536E-40E0-8FB3-0F495BC10E52}" presName="composite" presStyleCnt="0"/>
      <dgm:spPr/>
    </dgm:pt>
    <dgm:pt modelId="{666C1A1E-378E-4C11-BA7B-435C05B6DE94}" type="pres">
      <dgm:prSet presAssocID="{7A78F473-536E-40E0-8FB3-0F495BC10E52}" presName="parTx" presStyleLbl="alignNode1" presStyleIdx="3" presStyleCnt="6">
        <dgm:presLayoutVars>
          <dgm:chMax val="0"/>
          <dgm:chPref val="0"/>
          <dgm:bulletEnabled val="1"/>
        </dgm:presLayoutVars>
      </dgm:prSet>
      <dgm:spPr/>
    </dgm:pt>
    <dgm:pt modelId="{A3CAD53A-D1A9-4A8F-A0E9-E353117115D9}" type="pres">
      <dgm:prSet presAssocID="{7A78F473-536E-40E0-8FB3-0F495BC10E52}" presName="desTx" presStyleLbl="alignAccFollowNode1" presStyleIdx="3" presStyleCnt="6">
        <dgm:presLayoutVars>
          <dgm:bulletEnabled val="1"/>
        </dgm:presLayoutVars>
      </dgm:prSet>
      <dgm:spPr/>
    </dgm:pt>
    <dgm:pt modelId="{2ABBC7D9-7DF6-41C1-8221-D0A0FCCA877C}" type="pres">
      <dgm:prSet presAssocID="{AE22653D-A95D-4523-8A73-B6E2E6EC344C}" presName="space" presStyleCnt="0"/>
      <dgm:spPr/>
    </dgm:pt>
    <dgm:pt modelId="{7783662B-FEB6-4190-9BEE-04E205A53848}" type="pres">
      <dgm:prSet presAssocID="{F015831C-7C9E-41E6-8CE0-57E27BBF5B66}" presName="composite" presStyleCnt="0"/>
      <dgm:spPr/>
    </dgm:pt>
    <dgm:pt modelId="{EBFA5D59-8179-4B76-9C35-9E4D03ED07A1}" type="pres">
      <dgm:prSet presAssocID="{F015831C-7C9E-41E6-8CE0-57E27BBF5B66}" presName="parTx" presStyleLbl="alignNode1" presStyleIdx="4" presStyleCnt="6">
        <dgm:presLayoutVars>
          <dgm:chMax val="0"/>
          <dgm:chPref val="0"/>
          <dgm:bulletEnabled val="1"/>
        </dgm:presLayoutVars>
      </dgm:prSet>
      <dgm:spPr/>
    </dgm:pt>
    <dgm:pt modelId="{B35C887B-C238-4C67-9CF5-08AE182C146F}" type="pres">
      <dgm:prSet presAssocID="{F015831C-7C9E-41E6-8CE0-57E27BBF5B66}" presName="desTx" presStyleLbl="alignAccFollowNode1" presStyleIdx="4" presStyleCnt="6">
        <dgm:presLayoutVars>
          <dgm:bulletEnabled val="1"/>
        </dgm:presLayoutVars>
      </dgm:prSet>
      <dgm:spPr/>
    </dgm:pt>
    <dgm:pt modelId="{B5B1B990-6EDD-4C52-A230-81D629AF21D5}" type="pres">
      <dgm:prSet presAssocID="{4CFCF5B2-90F3-4FCC-90AF-69D1819AA2F4}" presName="space" presStyleCnt="0"/>
      <dgm:spPr/>
    </dgm:pt>
    <dgm:pt modelId="{E7F03F70-D6B5-4777-9C47-0C1353D12819}" type="pres">
      <dgm:prSet presAssocID="{BD965F7D-C130-4E06-B952-33AA58CBB590}" presName="composite" presStyleCnt="0"/>
      <dgm:spPr/>
    </dgm:pt>
    <dgm:pt modelId="{A8696476-391E-4018-A481-F339A1D25FE5}" type="pres">
      <dgm:prSet presAssocID="{BD965F7D-C130-4E06-B952-33AA58CBB590}" presName="parTx" presStyleLbl="alignNode1" presStyleIdx="5" presStyleCnt="6">
        <dgm:presLayoutVars>
          <dgm:chMax val="0"/>
          <dgm:chPref val="0"/>
          <dgm:bulletEnabled val="1"/>
        </dgm:presLayoutVars>
      </dgm:prSet>
      <dgm:spPr/>
    </dgm:pt>
    <dgm:pt modelId="{F22ED5AA-8F4F-49BE-845D-99BE111F4610}" type="pres">
      <dgm:prSet presAssocID="{BD965F7D-C130-4E06-B952-33AA58CBB590}" presName="desTx" presStyleLbl="alignAccFollowNode1" presStyleIdx="5" presStyleCnt="6">
        <dgm:presLayoutVars>
          <dgm:bulletEnabled val="1"/>
        </dgm:presLayoutVars>
      </dgm:prSet>
      <dgm:spPr/>
    </dgm:pt>
  </dgm:ptLst>
  <dgm:cxnLst>
    <dgm:cxn modelId="{6FA27D00-6ECF-4A19-92E4-6DBF8A2CA333}" srcId="{7A78F473-536E-40E0-8FB3-0F495BC10E52}" destId="{F7DD9304-9682-4C8F-996E-0A4230696CE7}" srcOrd="0" destOrd="0" parTransId="{4912F246-4CFF-4623-8265-A976659847F4}" sibTransId="{3FF26DB2-7627-4A8E-B92C-AC2CADA1BD18}"/>
    <dgm:cxn modelId="{8741F005-AD37-4BC2-9310-CECF84B176F1}" type="presOf" srcId="{366D4ACA-86E2-4C02-A2E7-65677B49DE3C}" destId="{343766A5-21AF-4B51-81EB-F449E44D345B}" srcOrd="0" destOrd="0" presId="urn:microsoft.com/office/officeart/2005/8/layout/hList1"/>
    <dgm:cxn modelId="{50264009-B54D-48E2-896C-2A72A51B6CC9}" srcId="{B2532604-AF37-4C5E-BCDD-1E2822F9191F}" destId="{BD965F7D-C130-4E06-B952-33AA58CBB590}" srcOrd="5" destOrd="0" parTransId="{5B959664-8315-4221-8673-65F4881AF71E}" sibTransId="{C9BEED16-73F7-444A-8E8C-2C5F58204122}"/>
    <dgm:cxn modelId="{D42EF90F-3DF7-482A-B083-1843B6B017A3}" srcId="{13AE68F8-4342-45B5-B63D-F64C0855571D}" destId="{1E5BEA29-60BC-48D2-8130-ED3030088961}" srcOrd="0" destOrd="0" parTransId="{D5E397EF-9623-4F23-A2B2-A68A416CBD90}" sibTransId="{EA600F59-5101-4E3D-9258-260EFAA85372}"/>
    <dgm:cxn modelId="{5A84A419-367D-4D31-9697-445A52755EC7}" srcId="{7A78F473-536E-40E0-8FB3-0F495BC10E52}" destId="{2969C082-7D6F-45DC-8493-3B8A0C3036E7}" srcOrd="2" destOrd="0" parTransId="{8AF7FCD6-3FE7-4723-B4F3-90910A0D01CF}" sibTransId="{E3A6932D-73CF-4A0F-AB02-7A10977BABC7}"/>
    <dgm:cxn modelId="{7E85AB1B-FCB5-47D6-A309-4AF7900ADB18}" type="presOf" srcId="{13AE68F8-4342-45B5-B63D-F64C0855571D}" destId="{6266BA83-007F-4B66-9D10-597D01235016}" srcOrd="0" destOrd="0" presId="urn:microsoft.com/office/officeart/2005/8/layout/hList1"/>
    <dgm:cxn modelId="{551AAC2D-6435-4AA3-BC94-B7C2FE17B6A0}" type="presOf" srcId="{66564FB2-24D0-4947-88A5-CD76684CF261}" destId="{04F373A1-F435-4E46-80D3-1A0E6E7ADB63}" srcOrd="0" destOrd="2" presId="urn:microsoft.com/office/officeart/2005/8/layout/hList1"/>
    <dgm:cxn modelId="{D94B942E-B0B8-444A-9521-DCB8ADDA7615}" type="presOf" srcId="{28CCB4E8-91AA-49B2-B251-8FF0BE116424}" destId="{F22ED5AA-8F4F-49BE-845D-99BE111F4610}" srcOrd="0" destOrd="0" presId="urn:microsoft.com/office/officeart/2005/8/layout/hList1"/>
    <dgm:cxn modelId="{F185405B-8CEA-4142-8114-A7F54C623007}" srcId="{BD965F7D-C130-4E06-B952-33AA58CBB590}" destId="{28CCB4E8-91AA-49B2-B251-8FF0BE116424}" srcOrd="0" destOrd="0" parTransId="{5C83D65B-59BB-4792-A32D-EB7326694648}" sibTransId="{56D28242-7371-4724-8408-6D4777DA9597}"/>
    <dgm:cxn modelId="{4F290A60-53AE-4A74-B129-F85AF77C44B3}" srcId="{13AE68F8-4342-45B5-B63D-F64C0855571D}" destId="{7DA02279-48C2-49B8-B7D9-85D2C80C7AD4}" srcOrd="1" destOrd="0" parTransId="{40B5B6DD-2933-4CB8-B6B5-5ACFC6F5404F}" sibTransId="{506F52FF-A0F0-4029-92C1-3A03741D15FC}"/>
    <dgm:cxn modelId="{6C7FB643-E9BC-4381-AD24-B00CAD90A120}" type="presOf" srcId="{B2532604-AF37-4C5E-BCDD-1E2822F9191F}" destId="{9745E950-560A-4740-9855-B8CA30D2DECD}" srcOrd="0" destOrd="0" presId="urn:microsoft.com/office/officeart/2005/8/layout/hList1"/>
    <dgm:cxn modelId="{322C0265-AA43-48CA-8718-13612ACCBD95}" type="presOf" srcId="{BD965F7D-C130-4E06-B952-33AA58CBB590}" destId="{A8696476-391E-4018-A481-F339A1D25FE5}" srcOrd="0" destOrd="0" presId="urn:microsoft.com/office/officeart/2005/8/layout/hList1"/>
    <dgm:cxn modelId="{33213F45-0A6B-452C-B7FF-D801323A6520}" srcId="{B2532604-AF37-4C5E-BCDD-1E2822F9191F}" destId="{CD91E474-8230-4C02-806C-427A95E3A888}" srcOrd="0" destOrd="0" parTransId="{EE9182C6-EEC9-486D-A541-F01646FA86DE}" sibTransId="{1AC394FE-5E1A-4788-B410-26CEBC40147B}"/>
    <dgm:cxn modelId="{08005373-22F2-45CF-A4B4-5318DA3D1FD8}" srcId="{F015831C-7C9E-41E6-8CE0-57E27BBF5B66}" destId="{774746E3-E328-433E-ADEA-9406739B516F}" srcOrd="1" destOrd="0" parTransId="{47F1DE80-EC04-455D-8975-113639A3CE49}" sibTransId="{F756AF55-7DAD-430F-948C-EBBDD753D731}"/>
    <dgm:cxn modelId="{EEC98F76-6AA2-4015-B842-ABCD95A1A1FB}" type="presOf" srcId="{7A78F473-536E-40E0-8FB3-0F495BC10E52}" destId="{666C1A1E-378E-4C11-BA7B-435C05B6DE94}" srcOrd="0" destOrd="0" presId="urn:microsoft.com/office/officeart/2005/8/layout/hList1"/>
    <dgm:cxn modelId="{282EC676-4D07-4B7C-91BE-BF6CB7377D2A}" srcId="{7A78F473-536E-40E0-8FB3-0F495BC10E52}" destId="{F8200939-242F-4564-8393-3D7915CEBD6B}" srcOrd="1" destOrd="0" parTransId="{5AA8C624-6859-462F-941C-8070D8DEF574}" sibTransId="{F9088984-AF99-4CC7-ABA5-EC7DA7D25CD0}"/>
    <dgm:cxn modelId="{245AC777-4DDD-4549-B40C-B435C22E98B1}" srcId="{B2532604-AF37-4C5E-BCDD-1E2822F9191F}" destId="{7A78F473-536E-40E0-8FB3-0F495BC10E52}" srcOrd="3" destOrd="0" parTransId="{302BE47C-3704-4059-80A5-71812ACE8AD0}" sibTransId="{AE22653D-A95D-4523-8A73-B6E2E6EC344C}"/>
    <dgm:cxn modelId="{17375D83-9601-49B6-8E83-69FE5313A735}" srcId="{B2532604-AF37-4C5E-BCDD-1E2822F9191F}" destId="{13AE68F8-4342-45B5-B63D-F64C0855571D}" srcOrd="2" destOrd="0" parTransId="{F767FA89-F2CB-43B0-9F72-13E32FF731DA}" sibTransId="{71DDBB4D-B018-405E-918E-6EBBD66A4EA8}"/>
    <dgm:cxn modelId="{DEAFDE8B-4732-42ED-927B-3ED119E3C61A}" type="presOf" srcId="{FE9876F5-0E06-4EC6-A118-E477C3532AA5}" destId="{7407F761-0A8A-42D0-AB05-D5F0BC38655F}" srcOrd="0" destOrd="0" presId="urn:microsoft.com/office/officeart/2005/8/layout/hList1"/>
    <dgm:cxn modelId="{24D1588C-E1EC-4A00-BA36-242EC9133B3A}" srcId="{F015831C-7C9E-41E6-8CE0-57E27BBF5B66}" destId="{B6395675-82B8-47B4-9D54-6B26237A9EB3}" srcOrd="0" destOrd="0" parTransId="{261925EA-4F31-44A6-AAE2-519107ED23BE}" sibTransId="{AC40BDC8-4C42-43B3-B316-7754C95341FA}"/>
    <dgm:cxn modelId="{54DAAA8C-B13F-48A6-B0D1-4A964A9A7966}" type="presOf" srcId="{50FBBC6E-341F-4F97-9126-F6C47FB33396}" destId="{B8611CA4-E269-42E7-B315-2077C5DF5E7F}" srcOrd="0" destOrd="0" presId="urn:microsoft.com/office/officeart/2005/8/layout/hList1"/>
    <dgm:cxn modelId="{DB5FE88C-B374-4CE1-A0F9-22CBC2044130}" type="presOf" srcId="{2969C082-7D6F-45DC-8493-3B8A0C3036E7}" destId="{A3CAD53A-D1A9-4A8F-A0E9-E353117115D9}" srcOrd="0" destOrd="2" presId="urn:microsoft.com/office/officeart/2005/8/layout/hList1"/>
    <dgm:cxn modelId="{21A76A96-4A87-4798-A8BA-BDBC98E31DF5}" type="presOf" srcId="{7DA02279-48C2-49B8-B7D9-85D2C80C7AD4}" destId="{04F373A1-F435-4E46-80D3-1A0E6E7ADB63}" srcOrd="0" destOrd="1" presId="urn:microsoft.com/office/officeart/2005/8/layout/hList1"/>
    <dgm:cxn modelId="{15F2989E-934E-465C-8939-201C6843856C}" srcId="{B2532604-AF37-4C5E-BCDD-1E2822F9191F}" destId="{F015831C-7C9E-41E6-8CE0-57E27BBF5B66}" srcOrd="4" destOrd="0" parTransId="{6FAD0234-F932-42DA-AF94-E87B5679A829}" sibTransId="{4CFCF5B2-90F3-4FCC-90AF-69D1819AA2F4}"/>
    <dgm:cxn modelId="{A132809F-3C7C-4B28-8C45-A4B29C7AE0E9}" type="presOf" srcId="{1E5BEA29-60BC-48D2-8130-ED3030088961}" destId="{04F373A1-F435-4E46-80D3-1A0E6E7ADB63}" srcOrd="0" destOrd="0" presId="urn:microsoft.com/office/officeart/2005/8/layout/hList1"/>
    <dgm:cxn modelId="{E52F1CA4-6ABC-446E-BD76-A9C00D63D020}" srcId="{366D4ACA-86E2-4C02-A2E7-65677B49DE3C}" destId="{FE9876F5-0E06-4EC6-A118-E477C3532AA5}" srcOrd="0" destOrd="0" parTransId="{52697B01-97CA-4A5B-AAEC-AEF2FBC30C8C}" sibTransId="{9A2E894E-13A7-4B8B-9ADD-F617C1890B53}"/>
    <dgm:cxn modelId="{6043DFAF-F4B2-41C1-B91B-EACA45F81D72}" srcId="{CD91E474-8230-4C02-806C-427A95E3A888}" destId="{50FBBC6E-341F-4F97-9126-F6C47FB33396}" srcOrd="0" destOrd="0" parTransId="{60E6E3D0-54C1-4620-A22E-3A5CB1908D76}" sibTransId="{DF2236D2-F7FF-4234-9082-E5C9F92FE4CE}"/>
    <dgm:cxn modelId="{8C4A42CD-9929-4E24-A9BB-CFC5716E9461}" srcId="{B2532604-AF37-4C5E-BCDD-1E2822F9191F}" destId="{366D4ACA-86E2-4C02-A2E7-65677B49DE3C}" srcOrd="1" destOrd="0" parTransId="{5EF34855-545A-4FC8-BF7F-069EAC87527E}" sibTransId="{A23F8BB9-52AD-4DC2-8F7D-EB98D31429B3}"/>
    <dgm:cxn modelId="{40F2EED1-1A2C-4B49-ADCE-031B32D4E017}" type="presOf" srcId="{F015831C-7C9E-41E6-8CE0-57E27BBF5B66}" destId="{EBFA5D59-8179-4B76-9C35-9E4D03ED07A1}" srcOrd="0" destOrd="0" presId="urn:microsoft.com/office/officeart/2005/8/layout/hList1"/>
    <dgm:cxn modelId="{B86CC2D3-D266-4E9B-83C2-7E8772C2CD15}" type="presOf" srcId="{F7DD9304-9682-4C8F-996E-0A4230696CE7}" destId="{A3CAD53A-D1A9-4A8F-A0E9-E353117115D9}" srcOrd="0" destOrd="0" presId="urn:microsoft.com/office/officeart/2005/8/layout/hList1"/>
    <dgm:cxn modelId="{4182DCDE-D54B-41C5-A579-87061A3BEBD0}" type="presOf" srcId="{774746E3-E328-433E-ADEA-9406739B516F}" destId="{B35C887B-C238-4C67-9CF5-08AE182C146F}" srcOrd="0" destOrd="1" presId="urn:microsoft.com/office/officeart/2005/8/layout/hList1"/>
    <dgm:cxn modelId="{C68643EE-7E40-4A84-A9F4-891865C44E5C}" type="presOf" srcId="{B6395675-82B8-47B4-9D54-6B26237A9EB3}" destId="{B35C887B-C238-4C67-9CF5-08AE182C146F}" srcOrd="0" destOrd="0" presId="urn:microsoft.com/office/officeart/2005/8/layout/hList1"/>
    <dgm:cxn modelId="{E8D82CF1-4844-4C68-8DCB-71C08C39A9D2}" srcId="{13AE68F8-4342-45B5-B63D-F64C0855571D}" destId="{66564FB2-24D0-4947-88A5-CD76684CF261}" srcOrd="2" destOrd="0" parTransId="{34C9CA05-0764-4D67-AFE2-2DDDF4F5E72C}" sibTransId="{C7EB138F-A80F-4B42-A5C1-2D4903D9817E}"/>
    <dgm:cxn modelId="{0FE1CFF4-576D-4A35-84A7-D227D9FF6B61}" type="presOf" srcId="{F8200939-242F-4564-8393-3D7915CEBD6B}" destId="{A3CAD53A-D1A9-4A8F-A0E9-E353117115D9}" srcOrd="0" destOrd="1" presId="urn:microsoft.com/office/officeart/2005/8/layout/hList1"/>
    <dgm:cxn modelId="{A8E324F7-3F53-492D-B06E-15C8A9EE50FA}" type="presOf" srcId="{CD91E474-8230-4C02-806C-427A95E3A888}" destId="{63A93C41-63F9-4D88-9686-DD8A3401577A}" srcOrd="0" destOrd="0" presId="urn:microsoft.com/office/officeart/2005/8/layout/hList1"/>
    <dgm:cxn modelId="{E0F5990A-1E6D-4A56-AFBF-01F4BF4941C8}" type="presParOf" srcId="{9745E950-560A-4740-9855-B8CA30D2DECD}" destId="{CF41B1D6-FCEB-4F2F-B1A5-BEABD9FA3541}" srcOrd="0" destOrd="0" presId="urn:microsoft.com/office/officeart/2005/8/layout/hList1"/>
    <dgm:cxn modelId="{9782C032-76C6-4F91-85D3-039135CE9C48}" type="presParOf" srcId="{CF41B1D6-FCEB-4F2F-B1A5-BEABD9FA3541}" destId="{63A93C41-63F9-4D88-9686-DD8A3401577A}" srcOrd="0" destOrd="0" presId="urn:microsoft.com/office/officeart/2005/8/layout/hList1"/>
    <dgm:cxn modelId="{283F9D34-8989-4AC6-9E95-26251A120E9C}" type="presParOf" srcId="{CF41B1D6-FCEB-4F2F-B1A5-BEABD9FA3541}" destId="{B8611CA4-E269-42E7-B315-2077C5DF5E7F}" srcOrd="1" destOrd="0" presId="urn:microsoft.com/office/officeart/2005/8/layout/hList1"/>
    <dgm:cxn modelId="{E3E913B7-67FF-42DF-A579-D437FDC36517}" type="presParOf" srcId="{9745E950-560A-4740-9855-B8CA30D2DECD}" destId="{A03E8C36-2D59-478C-8A57-12DBD09E69F4}" srcOrd="1" destOrd="0" presId="urn:microsoft.com/office/officeart/2005/8/layout/hList1"/>
    <dgm:cxn modelId="{8299B2BA-A7A9-42D6-B299-6B4557E1369D}" type="presParOf" srcId="{9745E950-560A-4740-9855-B8CA30D2DECD}" destId="{6C8B2AFD-47AB-48A3-827A-26A01D9DD496}" srcOrd="2" destOrd="0" presId="urn:microsoft.com/office/officeart/2005/8/layout/hList1"/>
    <dgm:cxn modelId="{74E5ED66-7D61-4179-832B-A8A0AEB00B1C}" type="presParOf" srcId="{6C8B2AFD-47AB-48A3-827A-26A01D9DD496}" destId="{343766A5-21AF-4B51-81EB-F449E44D345B}" srcOrd="0" destOrd="0" presId="urn:microsoft.com/office/officeart/2005/8/layout/hList1"/>
    <dgm:cxn modelId="{01EA04E2-35C0-4BDB-BE08-0B4ED13B7DC2}" type="presParOf" srcId="{6C8B2AFD-47AB-48A3-827A-26A01D9DD496}" destId="{7407F761-0A8A-42D0-AB05-D5F0BC38655F}" srcOrd="1" destOrd="0" presId="urn:microsoft.com/office/officeart/2005/8/layout/hList1"/>
    <dgm:cxn modelId="{09D228C3-3938-4449-B600-A20D754072B9}" type="presParOf" srcId="{9745E950-560A-4740-9855-B8CA30D2DECD}" destId="{1C8FF123-33AD-42B7-87DA-9F1AA1538287}" srcOrd="3" destOrd="0" presId="urn:microsoft.com/office/officeart/2005/8/layout/hList1"/>
    <dgm:cxn modelId="{51562A6F-7997-41DC-A19F-81D0DF53D654}" type="presParOf" srcId="{9745E950-560A-4740-9855-B8CA30D2DECD}" destId="{F763B5FA-062D-4A51-9A85-442C71EEACF1}" srcOrd="4" destOrd="0" presId="urn:microsoft.com/office/officeart/2005/8/layout/hList1"/>
    <dgm:cxn modelId="{D7AD3A34-40B6-41A5-B75C-07134EE84954}" type="presParOf" srcId="{F763B5FA-062D-4A51-9A85-442C71EEACF1}" destId="{6266BA83-007F-4B66-9D10-597D01235016}" srcOrd="0" destOrd="0" presId="urn:microsoft.com/office/officeart/2005/8/layout/hList1"/>
    <dgm:cxn modelId="{7BCF1E32-2F6E-41A7-8DDA-D8EF2979E3BB}" type="presParOf" srcId="{F763B5FA-062D-4A51-9A85-442C71EEACF1}" destId="{04F373A1-F435-4E46-80D3-1A0E6E7ADB63}" srcOrd="1" destOrd="0" presId="urn:microsoft.com/office/officeart/2005/8/layout/hList1"/>
    <dgm:cxn modelId="{56E7F486-8493-4D4D-9C8C-4EFA9A942B6E}" type="presParOf" srcId="{9745E950-560A-4740-9855-B8CA30D2DECD}" destId="{8597445D-0B56-4907-9FA2-A578D17D9CEB}" srcOrd="5" destOrd="0" presId="urn:microsoft.com/office/officeart/2005/8/layout/hList1"/>
    <dgm:cxn modelId="{C6B6AC4E-F549-4758-A35A-A9FD435F16F4}" type="presParOf" srcId="{9745E950-560A-4740-9855-B8CA30D2DECD}" destId="{30A4FC61-EDD6-4145-8DBB-EB63784E234E}" srcOrd="6" destOrd="0" presId="urn:microsoft.com/office/officeart/2005/8/layout/hList1"/>
    <dgm:cxn modelId="{4F4E0BC1-EC34-4962-B152-263FE0E5975F}" type="presParOf" srcId="{30A4FC61-EDD6-4145-8DBB-EB63784E234E}" destId="{666C1A1E-378E-4C11-BA7B-435C05B6DE94}" srcOrd="0" destOrd="0" presId="urn:microsoft.com/office/officeart/2005/8/layout/hList1"/>
    <dgm:cxn modelId="{3F97E93B-E549-4A36-B8D1-F075FE77691D}" type="presParOf" srcId="{30A4FC61-EDD6-4145-8DBB-EB63784E234E}" destId="{A3CAD53A-D1A9-4A8F-A0E9-E353117115D9}" srcOrd="1" destOrd="0" presId="urn:microsoft.com/office/officeart/2005/8/layout/hList1"/>
    <dgm:cxn modelId="{DAF6EDEB-82FE-4921-B3BE-DF92CBA595E9}" type="presParOf" srcId="{9745E950-560A-4740-9855-B8CA30D2DECD}" destId="{2ABBC7D9-7DF6-41C1-8221-D0A0FCCA877C}" srcOrd="7" destOrd="0" presId="urn:microsoft.com/office/officeart/2005/8/layout/hList1"/>
    <dgm:cxn modelId="{64A24660-46AE-4C87-B243-09783A4A31DB}" type="presParOf" srcId="{9745E950-560A-4740-9855-B8CA30D2DECD}" destId="{7783662B-FEB6-4190-9BEE-04E205A53848}" srcOrd="8" destOrd="0" presId="urn:microsoft.com/office/officeart/2005/8/layout/hList1"/>
    <dgm:cxn modelId="{69AD4665-4D04-48AD-A438-1C5AAF826DC6}" type="presParOf" srcId="{7783662B-FEB6-4190-9BEE-04E205A53848}" destId="{EBFA5D59-8179-4B76-9C35-9E4D03ED07A1}" srcOrd="0" destOrd="0" presId="urn:microsoft.com/office/officeart/2005/8/layout/hList1"/>
    <dgm:cxn modelId="{D9228B38-9B88-4051-9EFF-9998CFE31748}" type="presParOf" srcId="{7783662B-FEB6-4190-9BEE-04E205A53848}" destId="{B35C887B-C238-4C67-9CF5-08AE182C146F}" srcOrd="1" destOrd="0" presId="urn:microsoft.com/office/officeart/2005/8/layout/hList1"/>
    <dgm:cxn modelId="{D44D129A-83BB-43AA-8A7F-2ABF9B5F254F}" type="presParOf" srcId="{9745E950-560A-4740-9855-B8CA30D2DECD}" destId="{B5B1B990-6EDD-4C52-A230-81D629AF21D5}" srcOrd="9" destOrd="0" presId="urn:microsoft.com/office/officeart/2005/8/layout/hList1"/>
    <dgm:cxn modelId="{685413A9-DCA8-4918-AB12-2644A14D675A}" type="presParOf" srcId="{9745E950-560A-4740-9855-B8CA30D2DECD}" destId="{E7F03F70-D6B5-4777-9C47-0C1353D12819}" srcOrd="10" destOrd="0" presId="urn:microsoft.com/office/officeart/2005/8/layout/hList1"/>
    <dgm:cxn modelId="{AC59DA58-F13E-4EC7-BBE2-16BCA494B409}" type="presParOf" srcId="{E7F03F70-D6B5-4777-9C47-0C1353D12819}" destId="{A8696476-391E-4018-A481-F339A1D25FE5}" srcOrd="0" destOrd="0" presId="urn:microsoft.com/office/officeart/2005/8/layout/hList1"/>
    <dgm:cxn modelId="{C502095A-99DE-4273-AB8D-1B0EE8E5C65C}" type="presParOf" srcId="{E7F03F70-D6B5-4777-9C47-0C1353D12819}" destId="{F22ED5AA-8F4F-49BE-845D-99BE111F461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FE1DC4B-93B7-4DDC-9B02-D47AFFA1E37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B247826-E8B5-4F82-93DC-FBADB7D4F571}">
      <dgm:prSet phldrT="[Text]" custT="1"/>
      <dgm:spPr/>
      <dgm:t>
        <a:bodyPr/>
        <a:lstStyle/>
        <a:p>
          <a:r>
            <a:rPr lang="en-US" sz="1600" dirty="0"/>
            <a:t>Level 1</a:t>
          </a:r>
        </a:p>
      </dgm:t>
    </dgm:pt>
    <dgm:pt modelId="{4BB85466-BFAD-4B8B-A63F-531308DB9C28}" type="parTrans" cxnId="{BFB6BE0F-F282-479C-8C75-458441429CEB}">
      <dgm:prSet/>
      <dgm:spPr/>
      <dgm:t>
        <a:bodyPr/>
        <a:lstStyle/>
        <a:p>
          <a:endParaRPr lang="en-US"/>
        </a:p>
      </dgm:t>
    </dgm:pt>
    <dgm:pt modelId="{F65FA683-1A65-43BF-919A-B98E8EA2740F}" type="sibTrans" cxnId="{BFB6BE0F-F282-479C-8C75-458441429CEB}">
      <dgm:prSet/>
      <dgm:spPr/>
      <dgm:t>
        <a:bodyPr/>
        <a:lstStyle/>
        <a:p>
          <a:endParaRPr lang="en-US"/>
        </a:p>
      </dgm:t>
    </dgm:pt>
    <dgm:pt modelId="{7177206A-EFC4-4384-8ADF-362ADC9D9DC5}">
      <dgm:prSet phldrT="[Text]" custT="1"/>
      <dgm:spPr/>
      <dgm:t>
        <a:bodyPr/>
        <a:lstStyle/>
        <a:p>
          <a:r>
            <a:rPr lang="en-US" sz="1600" dirty="0"/>
            <a:t>Level 2 </a:t>
          </a:r>
        </a:p>
      </dgm:t>
    </dgm:pt>
    <dgm:pt modelId="{76F8F6FA-D01D-4020-BB04-E39619E4A528}" type="parTrans" cxnId="{F8BE7D02-D254-45FE-972C-2990729AF495}">
      <dgm:prSet/>
      <dgm:spPr/>
      <dgm:t>
        <a:bodyPr/>
        <a:lstStyle/>
        <a:p>
          <a:endParaRPr lang="en-US"/>
        </a:p>
      </dgm:t>
    </dgm:pt>
    <dgm:pt modelId="{74073AE4-73E1-4C78-8DC7-6106EF844D2B}" type="sibTrans" cxnId="{F8BE7D02-D254-45FE-972C-2990729AF495}">
      <dgm:prSet/>
      <dgm:spPr/>
      <dgm:t>
        <a:bodyPr/>
        <a:lstStyle/>
        <a:p>
          <a:endParaRPr lang="en-US"/>
        </a:p>
      </dgm:t>
    </dgm:pt>
    <dgm:pt modelId="{10CAF420-72EB-43A0-B78D-DBF30C42C864}">
      <dgm:prSet phldrT="[Text]" custT="1"/>
      <dgm:spPr/>
      <dgm:t>
        <a:bodyPr/>
        <a:lstStyle/>
        <a:p>
          <a:r>
            <a:rPr lang="en-US" sz="1600" dirty="0"/>
            <a:t>Level 3</a:t>
          </a:r>
        </a:p>
      </dgm:t>
    </dgm:pt>
    <dgm:pt modelId="{B7A45DAA-3678-442A-9560-7ACCB5519D2D}" type="parTrans" cxnId="{029C10A2-249C-45F9-9ABB-0F352EF186C4}">
      <dgm:prSet/>
      <dgm:spPr/>
      <dgm:t>
        <a:bodyPr/>
        <a:lstStyle/>
        <a:p>
          <a:endParaRPr lang="en-US"/>
        </a:p>
      </dgm:t>
    </dgm:pt>
    <dgm:pt modelId="{E62DB902-947E-48C8-83FF-D3D2389BBEA5}" type="sibTrans" cxnId="{029C10A2-249C-45F9-9ABB-0F352EF186C4}">
      <dgm:prSet/>
      <dgm:spPr/>
      <dgm:t>
        <a:bodyPr/>
        <a:lstStyle/>
        <a:p>
          <a:endParaRPr lang="en-US"/>
        </a:p>
      </dgm:t>
    </dgm:pt>
    <dgm:pt modelId="{7A1F1BA5-475F-4D42-B440-D66DF773C76C}">
      <dgm:prSet phldrT="[Text]" custT="1"/>
      <dgm:spPr/>
      <dgm:t>
        <a:bodyPr/>
        <a:lstStyle/>
        <a:p>
          <a:r>
            <a:rPr lang="en-US" sz="1600" dirty="0"/>
            <a:t>Admission EKG in all patients with concern for BCI</a:t>
          </a:r>
        </a:p>
      </dgm:t>
    </dgm:pt>
    <dgm:pt modelId="{8B9AE2AB-404E-48BD-BDBC-03C1415D68F7}" type="parTrans" cxnId="{3D0A6B15-F353-4C34-987C-50FC17B8D6D4}">
      <dgm:prSet/>
      <dgm:spPr/>
      <dgm:t>
        <a:bodyPr/>
        <a:lstStyle/>
        <a:p>
          <a:endParaRPr lang="en-US"/>
        </a:p>
      </dgm:t>
    </dgm:pt>
    <dgm:pt modelId="{652086B0-C429-4C00-914B-3BF1F56DB312}" type="sibTrans" cxnId="{3D0A6B15-F353-4C34-987C-50FC17B8D6D4}">
      <dgm:prSet/>
      <dgm:spPr/>
      <dgm:t>
        <a:bodyPr/>
        <a:lstStyle/>
        <a:p>
          <a:endParaRPr lang="en-US"/>
        </a:p>
      </dgm:t>
    </dgm:pt>
    <dgm:pt modelId="{CD337165-9E2D-4DFB-BA02-347D43F3735F}">
      <dgm:prSet phldrT="[Text]" custT="1"/>
      <dgm:spPr/>
      <dgm:t>
        <a:bodyPr/>
        <a:lstStyle/>
        <a:p>
          <a:r>
            <a:rPr lang="en-US" sz="1600" dirty="0"/>
            <a:t>Continuous cardiac monitoring for 24-48 hours only if EKG abnormal (compare to prior EKG)</a:t>
          </a:r>
        </a:p>
      </dgm:t>
    </dgm:pt>
    <dgm:pt modelId="{A8C37C5A-71A0-44FF-881B-3449843E089B}" type="parTrans" cxnId="{5885AE96-F8E4-4229-8ABC-A195755D64E0}">
      <dgm:prSet/>
      <dgm:spPr/>
      <dgm:t>
        <a:bodyPr/>
        <a:lstStyle/>
        <a:p>
          <a:endParaRPr lang="en-US"/>
        </a:p>
      </dgm:t>
    </dgm:pt>
    <dgm:pt modelId="{AF2BF38E-EA5A-40A6-8061-0FD69E79BF3C}" type="sibTrans" cxnId="{5885AE96-F8E4-4229-8ABC-A195755D64E0}">
      <dgm:prSet/>
      <dgm:spPr/>
      <dgm:t>
        <a:bodyPr/>
        <a:lstStyle/>
        <a:p>
          <a:endParaRPr lang="en-US"/>
        </a:p>
      </dgm:t>
    </dgm:pt>
    <dgm:pt modelId="{79B955F8-32E0-408A-A569-21D2A087D292}">
      <dgm:prSet phldrT="[Text]" custT="1"/>
      <dgm:spPr/>
      <dgm:t>
        <a:bodyPr/>
        <a:lstStyle/>
        <a:p>
          <a:r>
            <a:rPr lang="en-US" sz="1600" dirty="0"/>
            <a:t>EKG and troponin normal, BCI ruled out</a:t>
          </a:r>
        </a:p>
      </dgm:t>
    </dgm:pt>
    <dgm:pt modelId="{966F6789-7EBA-4252-9B6C-B4D099AC005B}" type="parTrans" cxnId="{BD1ED840-6406-4C11-8D25-4CC1EAAD32CE}">
      <dgm:prSet/>
      <dgm:spPr/>
      <dgm:t>
        <a:bodyPr/>
        <a:lstStyle/>
        <a:p>
          <a:endParaRPr lang="en-US"/>
        </a:p>
      </dgm:t>
    </dgm:pt>
    <dgm:pt modelId="{C3006F37-AD8F-4B4C-93AE-28D75CA49093}" type="sibTrans" cxnId="{BD1ED840-6406-4C11-8D25-4CC1EAAD32CE}">
      <dgm:prSet/>
      <dgm:spPr/>
      <dgm:t>
        <a:bodyPr/>
        <a:lstStyle/>
        <a:p>
          <a:endParaRPr lang="en-US"/>
        </a:p>
      </dgm:t>
    </dgm:pt>
    <dgm:pt modelId="{ED95194D-CED3-4965-B4C2-BD3CC927EAE2}">
      <dgm:prSet phldrT="[Text]" custT="1"/>
      <dgm:spPr/>
      <dgm:t>
        <a:bodyPr/>
        <a:lstStyle/>
        <a:p>
          <a:r>
            <a:rPr lang="en-US" sz="1600" dirty="0"/>
            <a:t>If unstable or persistent arrythmia, obtain TTE/TEE</a:t>
          </a:r>
        </a:p>
      </dgm:t>
    </dgm:pt>
    <dgm:pt modelId="{585000E6-40ED-4D84-89BC-DF1BAF5234EB}" type="parTrans" cxnId="{B22A8CD2-18AD-4970-84B8-90D5BBDA46A4}">
      <dgm:prSet/>
      <dgm:spPr/>
      <dgm:t>
        <a:bodyPr/>
        <a:lstStyle/>
        <a:p>
          <a:endParaRPr lang="en-US"/>
        </a:p>
      </dgm:t>
    </dgm:pt>
    <dgm:pt modelId="{01DA0836-3011-448E-A6EA-9B46E9EA929A}" type="sibTrans" cxnId="{B22A8CD2-18AD-4970-84B8-90D5BBDA46A4}">
      <dgm:prSet/>
      <dgm:spPr/>
      <dgm:t>
        <a:bodyPr/>
        <a:lstStyle/>
        <a:p>
          <a:endParaRPr lang="en-US"/>
        </a:p>
      </dgm:t>
    </dgm:pt>
    <dgm:pt modelId="{75539466-C84B-46D0-BA66-8A9DBBEEE448}">
      <dgm:prSet phldrT="[Text]" custT="1"/>
      <dgm:spPr/>
      <dgm:t>
        <a:bodyPr/>
        <a:lstStyle/>
        <a:p>
          <a:r>
            <a:rPr lang="en-US" sz="1600" dirty="0"/>
            <a:t>Sternal fracture alone does not warrant monitoring</a:t>
          </a:r>
        </a:p>
      </dgm:t>
    </dgm:pt>
    <dgm:pt modelId="{8B90698D-C0D1-4816-A5FC-C163143C5BB1}" type="parTrans" cxnId="{5D2E737F-DB93-4337-B2DC-E1028397D4B3}">
      <dgm:prSet/>
      <dgm:spPr/>
      <dgm:t>
        <a:bodyPr/>
        <a:lstStyle/>
        <a:p>
          <a:endParaRPr lang="en-US"/>
        </a:p>
      </dgm:t>
    </dgm:pt>
    <dgm:pt modelId="{30616917-7115-4733-AF1B-2817D402D573}" type="sibTrans" cxnId="{5D2E737F-DB93-4337-B2DC-E1028397D4B3}">
      <dgm:prSet/>
      <dgm:spPr/>
      <dgm:t>
        <a:bodyPr/>
        <a:lstStyle/>
        <a:p>
          <a:endParaRPr lang="en-US"/>
        </a:p>
      </dgm:t>
    </dgm:pt>
    <dgm:pt modelId="{F6B8E3B6-526D-4446-8D4E-CBE5F24B0E19}">
      <dgm:prSet phldrT="[Text]" custT="1"/>
      <dgm:spPr/>
      <dgm:t>
        <a:bodyPr/>
        <a:lstStyle/>
        <a:p>
          <a:r>
            <a:rPr lang="en-US" sz="1600" dirty="0"/>
            <a:t>CK levels, nuclear medicine not useful</a:t>
          </a:r>
        </a:p>
      </dgm:t>
    </dgm:pt>
    <dgm:pt modelId="{371966E5-3D2A-4F38-B551-575432BA9608}" type="parTrans" cxnId="{128089B0-938D-452A-9CD4-0B73886610C6}">
      <dgm:prSet/>
      <dgm:spPr/>
      <dgm:t>
        <a:bodyPr/>
        <a:lstStyle/>
        <a:p>
          <a:endParaRPr lang="en-US"/>
        </a:p>
      </dgm:t>
    </dgm:pt>
    <dgm:pt modelId="{2FE03F35-41C9-4E45-8EBE-A311FAE10161}" type="sibTrans" cxnId="{128089B0-938D-452A-9CD4-0B73886610C6}">
      <dgm:prSet/>
      <dgm:spPr/>
      <dgm:t>
        <a:bodyPr/>
        <a:lstStyle/>
        <a:p>
          <a:endParaRPr lang="en-US"/>
        </a:p>
      </dgm:t>
    </dgm:pt>
    <dgm:pt modelId="{2AF290FB-AAE7-404D-9D4C-87668AD6F002}">
      <dgm:prSet phldrT="[Text]" custT="1"/>
      <dgm:spPr/>
      <dgm:t>
        <a:bodyPr/>
        <a:lstStyle/>
        <a:p>
          <a:r>
            <a:rPr lang="en-US" sz="1600" dirty="0"/>
            <a:t>Elderly patients with cardiac disease, unstable patients, patients with abnormal admission EKG can undergo surgery if monitored</a:t>
          </a:r>
        </a:p>
      </dgm:t>
    </dgm:pt>
    <dgm:pt modelId="{1692F5CD-7A4B-43BC-8FFA-27A3D6A3750A}" type="parTrans" cxnId="{65D85F8B-74DB-40BD-99AF-2EA964EFD769}">
      <dgm:prSet/>
      <dgm:spPr/>
      <dgm:t>
        <a:bodyPr/>
        <a:lstStyle/>
        <a:p>
          <a:endParaRPr lang="en-US"/>
        </a:p>
      </dgm:t>
    </dgm:pt>
    <dgm:pt modelId="{AA422CF7-DD9E-43A6-BC9E-49A398F74924}" type="sibTrans" cxnId="{65D85F8B-74DB-40BD-99AF-2EA964EFD769}">
      <dgm:prSet/>
      <dgm:spPr/>
      <dgm:t>
        <a:bodyPr/>
        <a:lstStyle/>
        <a:p>
          <a:endParaRPr lang="en-US"/>
        </a:p>
      </dgm:t>
    </dgm:pt>
    <dgm:pt modelId="{F12E7756-2D2A-46EF-A1E1-0D1493845213}">
      <dgm:prSet phldrT="[Text]" custT="1"/>
      <dgm:spPr/>
      <dgm:t>
        <a:bodyPr/>
        <a:lstStyle/>
        <a:p>
          <a:r>
            <a:rPr lang="en-US" sz="1600" dirty="0"/>
            <a:t>Troponin measured routinely and monitored serially if elevated</a:t>
          </a:r>
        </a:p>
      </dgm:t>
    </dgm:pt>
    <dgm:pt modelId="{5F1A58AB-A0A2-4A0A-9D10-85E140E5B85D}" type="parTrans" cxnId="{98492708-62C0-41B6-A74A-D3DA1D0D457D}">
      <dgm:prSet/>
      <dgm:spPr/>
      <dgm:t>
        <a:bodyPr/>
        <a:lstStyle/>
        <a:p>
          <a:endParaRPr lang="en-US"/>
        </a:p>
      </dgm:t>
    </dgm:pt>
    <dgm:pt modelId="{2088B24B-18C8-4FEC-B457-80E316E2B0DB}" type="sibTrans" cxnId="{98492708-62C0-41B6-A74A-D3DA1D0D457D}">
      <dgm:prSet/>
      <dgm:spPr/>
      <dgm:t>
        <a:bodyPr/>
        <a:lstStyle/>
        <a:p>
          <a:endParaRPr lang="en-US"/>
        </a:p>
      </dgm:t>
    </dgm:pt>
    <dgm:pt modelId="{53439B36-A999-40E5-A853-59652E1291AF}">
      <dgm:prSet phldrT="[Text]" custT="1"/>
      <dgm:spPr/>
      <dgm:t>
        <a:bodyPr/>
        <a:lstStyle/>
        <a:p>
          <a:r>
            <a:rPr lang="en-US" sz="1600" dirty="0"/>
            <a:t>MRI or CT to differentiate between AMI and BCI in trauma patients to see if anticoagulation or catheterization required</a:t>
          </a:r>
        </a:p>
      </dgm:t>
    </dgm:pt>
    <dgm:pt modelId="{C6EF7943-31A4-4E21-BE58-00007FDA4165}" type="parTrans" cxnId="{25177157-6C3C-43B8-96D2-3C1368D2B97E}">
      <dgm:prSet/>
      <dgm:spPr/>
      <dgm:t>
        <a:bodyPr/>
        <a:lstStyle/>
        <a:p>
          <a:endParaRPr lang="en-US"/>
        </a:p>
      </dgm:t>
    </dgm:pt>
    <dgm:pt modelId="{10C49A51-C57D-46BB-8F86-0E4E1B14E35D}" type="sibTrans" cxnId="{25177157-6C3C-43B8-96D2-3C1368D2B97E}">
      <dgm:prSet/>
      <dgm:spPr/>
      <dgm:t>
        <a:bodyPr/>
        <a:lstStyle/>
        <a:p>
          <a:endParaRPr lang="en-US"/>
        </a:p>
      </dgm:t>
    </dgm:pt>
    <dgm:pt modelId="{C4415AAC-CC43-496C-B717-233046391EF0}" type="pres">
      <dgm:prSet presAssocID="{1FE1DC4B-93B7-4DDC-9B02-D47AFFA1E37B}" presName="linear" presStyleCnt="0">
        <dgm:presLayoutVars>
          <dgm:dir/>
          <dgm:animLvl val="lvl"/>
          <dgm:resizeHandles val="exact"/>
        </dgm:presLayoutVars>
      </dgm:prSet>
      <dgm:spPr/>
    </dgm:pt>
    <dgm:pt modelId="{B95DAD3C-6787-45B6-A531-173715D5356D}" type="pres">
      <dgm:prSet presAssocID="{2B247826-E8B5-4F82-93DC-FBADB7D4F571}" presName="parentLin" presStyleCnt="0"/>
      <dgm:spPr/>
    </dgm:pt>
    <dgm:pt modelId="{591AF5D1-042D-4040-9DC3-7814A687FA2A}" type="pres">
      <dgm:prSet presAssocID="{2B247826-E8B5-4F82-93DC-FBADB7D4F571}" presName="parentLeftMargin" presStyleLbl="node1" presStyleIdx="0" presStyleCnt="3"/>
      <dgm:spPr/>
    </dgm:pt>
    <dgm:pt modelId="{2C1128AA-D8C4-4E56-8DD3-BD1C5FA136E7}" type="pres">
      <dgm:prSet presAssocID="{2B247826-E8B5-4F82-93DC-FBADB7D4F571}" presName="parentText" presStyleLbl="node1" presStyleIdx="0" presStyleCnt="3">
        <dgm:presLayoutVars>
          <dgm:chMax val="0"/>
          <dgm:bulletEnabled val="1"/>
        </dgm:presLayoutVars>
      </dgm:prSet>
      <dgm:spPr/>
    </dgm:pt>
    <dgm:pt modelId="{6C914411-ABD7-44B0-BB35-424FED880A6A}" type="pres">
      <dgm:prSet presAssocID="{2B247826-E8B5-4F82-93DC-FBADB7D4F571}" presName="negativeSpace" presStyleCnt="0"/>
      <dgm:spPr/>
    </dgm:pt>
    <dgm:pt modelId="{5923DFAB-8736-44CB-99F3-6DA60B9B910D}" type="pres">
      <dgm:prSet presAssocID="{2B247826-E8B5-4F82-93DC-FBADB7D4F571}" presName="childText" presStyleLbl="conFgAcc1" presStyleIdx="0" presStyleCnt="3">
        <dgm:presLayoutVars>
          <dgm:bulletEnabled val="1"/>
        </dgm:presLayoutVars>
      </dgm:prSet>
      <dgm:spPr/>
    </dgm:pt>
    <dgm:pt modelId="{12BE1B4F-7FFF-4D24-9DBB-321C905F6E0F}" type="pres">
      <dgm:prSet presAssocID="{F65FA683-1A65-43BF-919A-B98E8EA2740F}" presName="spaceBetweenRectangles" presStyleCnt="0"/>
      <dgm:spPr/>
    </dgm:pt>
    <dgm:pt modelId="{6B6CE791-D1FA-42B2-8C34-E3CC318F5856}" type="pres">
      <dgm:prSet presAssocID="{7177206A-EFC4-4384-8ADF-362ADC9D9DC5}" presName="parentLin" presStyleCnt="0"/>
      <dgm:spPr/>
    </dgm:pt>
    <dgm:pt modelId="{308C6E77-BB14-4F01-B3B0-AF98902C9833}" type="pres">
      <dgm:prSet presAssocID="{7177206A-EFC4-4384-8ADF-362ADC9D9DC5}" presName="parentLeftMargin" presStyleLbl="node1" presStyleIdx="0" presStyleCnt="3"/>
      <dgm:spPr/>
    </dgm:pt>
    <dgm:pt modelId="{1AE037A1-12AD-4BE6-98E2-3A3CD4AB6A31}" type="pres">
      <dgm:prSet presAssocID="{7177206A-EFC4-4384-8ADF-362ADC9D9DC5}" presName="parentText" presStyleLbl="node1" presStyleIdx="1" presStyleCnt="3">
        <dgm:presLayoutVars>
          <dgm:chMax val="0"/>
          <dgm:bulletEnabled val="1"/>
        </dgm:presLayoutVars>
      </dgm:prSet>
      <dgm:spPr/>
    </dgm:pt>
    <dgm:pt modelId="{458D1DE2-4E3F-42C3-99F0-B05AC839A9A6}" type="pres">
      <dgm:prSet presAssocID="{7177206A-EFC4-4384-8ADF-362ADC9D9DC5}" presName="negativeSpace" presStyleCnt="0"/>
      <dgm:spPr/>
    </dgm:pt>
    <dgm:pt modelId="{BB4916C7-1FFA-4FDC-905D-016D10914EE4}" type="pres">
      <dgm:prSet presAssocID="{7177206A-EFC4-4384-8ADF-362ADC9D9DC5}" presName="childText" presStyleLbl="conFgAcc1" presStyleIdx="1" presStyleCnt="3">
        <dgm:presLayoutVars>
          <dgm:bulletEnabled val="1"/>
        </dgm:presLayoutVars>
      </dgm:prSet>
      <dgm:spPr/>
    </dgm:pt>
    <dgm:pt modelId="{617C0898-A02F-4EB8-87DC-90217A9EC62A}" type="pres">
      <dgm:prSet presAssocID="{74073AE4-73E1-4C78-8DC7-6106EF844D2B}" presName="spaceBetweenRectangles" presStyleCnt="0"/>
      <dgm:spPr/>
    </dgm:pt>
    <dgm:pt modelId="{6333AC21-8211-4232-9980-0C37A9D5A247}" type="pres">
      <dgm:prSet presAssocID="{10CAF420-72EB-43A0-B78D-DBF30C42C864}" presName="parentLin" presStyleCnt="0"/>
      <dgm:spPr/>
    </dgm:pt>
    <dgm:pt modelId="{6DBFD789-F2EC-448F-A472-9565650598AA}" type="pres">
      <dgm:prSet presAssocID="{10CAF420-72EB-43A0-B78D-DBF30C42C864}" presName="parentLeftMargin" presStyleLbl="node1" presStyleIdx="1" presStyleCnt="3"/>
      <dgm:spPr/>
    </dgm:pt>
    <dgm:pt modelId="{BBE85197-3F31-430E-B51B-1279D6208AC3}" type="pres">
      <dgm:prSet presAssocID="{10CAF420-72EB-43A0-B78D-DBF30C42C864}" presName="parentText" presStyleLbl="node1" presStyleIdx="2" presStyleCnt="3">
        <dgm:presLayoutVars>
          <dgm:chMax val="0"/>
          <dgm:bulletEnabled val="1"/>
        </dgm:presLayoutVars>
      </dgm:prSet>
      <dgm:spPr/>
    </dgm:pt>
    <dgm:pt modelId="{F3AF134D-2662-44C2-B4F7-E0B3E5C46EA2}" type="pres">
      <dgm:prSet presAssocID="{10CAF420-72EB-43A0-B78D-DBF30C42C864}" presName="negativeSpace" presStyleCnt="0"/>
      <dgm:spPr/>
    </dgm:pt>
    <dgm:pt modelId="{A86A9B97-2FE8-4641-ADE0-C10DBB3B56F1}" type="pres">
      <dgm:prSet presAssocID="{10CAF420-72EB-43A0-B78D-DBF30C42C864}" presName="childText" presStyleLbl="conFgAcc1" presStyleIdx="2" presStyleCnt="3">
        <dgm:presLayoutVars>
          <dgm:bulletEnabled val="1"/>
        </dgm:presLayoutVars>
      </dgm:prSet>
      <dgm:spPr/>
    </dgm:pt>
  </dgm:ptLst>
  <dgm:cxnLst>
    <dgm:cxn modelId="{F8BE7D02-D254-45FE-972C-2990729AF495}" srcId="{1FE1DC4B-93B7-4DDC-9B02-D47AFFA1E37B}" destId="{7177206A-EFC4-4384-8ADF-362ADC9D9DC5}" srcOrd="1" destOrd="0" parTransId="{76F8F6FA-D01D-4020-BB04-E39619E4A528}" sibTransId="{74073AE4-73E1-4C78-8DC7-6106EF844D2B}"/>
    <dgm:cxn modelId="{98492708-62C0-41B6-A74A-D3DA1D0D457D}" srcId="{10CAF420-72EB-43A0-B78D-DBF30C42C864}" destId="{F12E7756-2D2A-46EF-A1E1-0D1493845213}" srcOrd="1" destOrd="0" parTransId="{5F1A58AB-A0A2-4A0A-9D10-85E140E5B85D}" sibTransId="{2088B24B-18C8-4FEC-B457-80E316E2B0DB}"/>
    <dgm:cxn modelId="{637E510E-5219-4D8B-893E-09E8725051FF}" type="presOf" srcId="{75539466-C84B-46D0-BA66-8A9DBBEEE448}" destId="{BB4916C7-1FFA-4FDC-905D-016D10914EE4}" srcOrd="0" destOrd="3" presId="urn:microsoft.com/office/officeart/2005/8/layout/list1"/>
    <dgm:cxn modelId="{BFB6BE0F-F282-479C-8C75-458441429CEB}" srcId="{1FE1DC4B-93B7-4DDC-9B02-D47AFFA1E37B}" destId="{2B247826-E8B5-4F82-93DC-FBADB7D4F571}" srcOrd="0" destOrd="0" parTransId="{4BB85466-BFAD-4B8B-A63F-531308DB9C28}" sibTransId="{F65FA683-1A65-43BF-919A-B98E8EA2740F}"/>
    <dgm:cxn modelId="{3D0A6B15-F353-4C34-987C-50FC17B8D6D4}" srcId="{2B247826-E8B5-4F82-93DC-FBADB7D4F571}" destId="{7A1F1BA5-475F-4D42-B440-D66DF773C76C}" srcOrd="0" destOrd="0" parTransId="{8B9AE2AB-404E-48BD-BDBC-03C1415D68F7}" sibTransId="{652086B0-C429-4C00-914B-3BF1F56DB312}"/>
    <dgm:cxn modelId="{285D0F28-1F8B-4AB2-B19F-BA90B676A891}" type="presOf" srcId="{53439B36-A999-40E5-A853-59652E1291AF}" destId="{A86A9B97-2FE8-4641-ADE0-C10DBB3B56F1}" srcOrd="0" destOrd="2" presId="urn:microsoft.com/office/officeart/2005/8/layout/list1"/>
    <dgm:cxn modelId="{503AC235-278E-405C-BD91-4A9BC9C2DEE8}" type="presOf" srcId="{10CAF420-72EB-43A0-B78D-DBF30C42C864}" destId="{BBE85197-3F31-430E-B51B-1279D6208AC3}" srcOrd="1" destOrd="0" presId="urn:microsoft.com/office/officeart/2005/8/layout/list1"/>
    <dgm:cxn modelId="{BD1ED840-6406-4C11-8D25-4CC1EAAD32CE}" srcId="{7177206A-EFC4-4384-8ADF-362ADC9D9DC5}" destId="{79B955F8-32E0-408A-A569-21D2A087D292}" srcOrd="1" destOrd="0" parTransId="{966F6789-7EBA-4252-9B6C-B4D099AC005B}" sibTransId="{C3006F37-AD8F-4B4C-93AE-28D75CA49093}"/>
    <dgm:cxn modelId="{CBBA624B-1F16-41CA-9788-1C6C52DAAC47}" type="presOf" srcId="{CD337165-9E2D-4DFB-BA02-347D43F3735F}" destId="{BB4916C7-1FFA-4FDC-905D-016D10914EE4}" srcOrd="0" destOrd="0" presId="urn:microsoft.com/office/officeart/2005/8/layout/list1"/>
    <dgm:cxn modelId="{9A841B6D-FC00-428B-AC5E-888BECC523AE}" type="presOf" srcId="{2AF290FB-AAE7-404D-9D4C-87668AD6F002}" destId="{A86A9B97-2FE8-4641-ADE0-C10DBB3B56F1}" srcOrd="0" destOrd="0" presId="urn:microsoft.com/office/officeart/2005/8/layout/list1"/>
    <dgm:cxn modelId="{ECD5A875-7F66-4BA6-B4E5-6C11E6FC7397}" type="presOf" srcId="{2B247826-E8B5-4F82-93DC-FBADB7D4F571}" destId="{591AF5D1-042D-4040-9DC3-7814A687FA2A}" srcOrd="0" destOrd="0" presId="urn:microsoft.com/office/officeart/2005/8/layout/list1"/>
    <dgm:cxn modelId="{25177157-6C3C-43B8-96D2-3C1368D2B97E}" srcId="{10CAF420-72EB-43A0-B78D-DBF30C42C864}" destId="{53439B36-A999-40E5-A853-59652E1291AF}" srcOrd="2" destOrd="0" parTransId="{C6EF7943-31A4-4E21-BE58-00007FDA4165}" sibTransId="{10C49A51-C57D-46BB-8F86-0E4E1B14E35D}"/>
    <dgm:cxn modelId="{5D2E737F-DB93-4337-B2DC-E1028397D4B3}" srcId="{7177206A-EFC4-4384-8ADF-362ADC9D9DC5}" destId="{75539466-C84B-46D0-BA66-8A9DBBEEE448}" srcOrd="3" destOrd="0" parTransId="{8B90698D-C0D1-4816-A5FC-C163143C5BB1}" sibTransId="{30616917-7115-4733-AF1B-2817D402D573}"/>
    <dgm:cxn modelId="{41DC567F-7E67-4BBE-9C7B-69F11F70395B}" type="presOf" srcId="{7A1F1BA5-475F-4D42-B440-D66DF773C76C}" destId="{5923DFAB-8736-44CB-99F3-6DA60B9B910D}" srcOrd="0" destOrd="0" presId="urn:microsoft.com/office/officeart/2005/8/layout/list1"/>
    <dgm:cxn modelId="{78B2D487-7A9A-4038-A23A-4AF3AA5E2CEA}" type="presOf" srcId="{1FE1DC4B-93B7-4DDC-9B02-D47AFFA1E37B}" destId="{C4415AAC-CC43-496C-B717-233046391EF0}" srcOrd="0" destOrd="0" presId="urn:microsoft.com/office/officeart/2005/8/layout/list1"/>
    <dgm:cxn modelId="{B4797088-0794-4833-9DAA-0A10C5E95F91}" type="presOf" srcId="{7177206A-EFC4-4384-8ADF-362ADC9D9DC5}" destId="{308C6E77-BB14-4F01-B3B0-AF98902C9833}" srcOrd="0" destOrd="0" presId="urn:microsoft.com/office/officeart/2005/8/layout/list1"/>
    <dgm:cxn modelId="{65D85F8B-74DB-40BD-99AF-2EA964EFD769}" srcId="{10CAF420-72EB-43A0-B78D-DBF30C42C864}" destId="{2AF290FB-AAE7-404D-9D4C-87668AD6F002}" srcOrd="0" destOrd="0" parTransId="{1692F5CD-7A4B-43BC-8FFA-27A3D6A3750A}" sibTransId="{AA422CF7-DD9E-43A6-BC9E-49A398F74924}"/>
    <dgm:cxn modelId="{ACFD9A91-C79E-49F3-8151-7A2EEBE7109C}" type="presOf" srcId="{10CAF420-72EB-43A0-B78D-DBF30C42C864}" destId="{6DBFD789-F2EC-448F-A472-9565650598AA}" srcOrd="0" destOrd="0" presId="urn:microsoft.com/office/officeart/2005/8/layout/list1"/>
    <dgm:cxn modelId="{5885AE96-F8E4-4229-8ABC-A195755D64E0}" srcId="{7177206A-EFC4-4384-8ADF-362ADC9D9DC5}" destId="{CD337165-9E2D-4DFB-BA02-347D43F3735F}" srcOrd="0" destOrd="0" parTransId="{A8C37C5A-71A0-44FF-881B-3449843E089B}" sibTransId="{AF2BF38E-EA5A-40A6-8061-0FD69E79BF3C}"/>
    <dgm:cxn modelId="{AA91709B-5F01-43EB-8D5D-553441F8AE78}" type="presOf" srcId="{F6B8E3B6-526D-4446-8D4E-CBE5F24B0E19}" destId="{BB4916C7-1FFA-4FDC-905D-016D10914EE4}" srcOrd="0" destOrd="4" presId="urn:microsoft.com/office/officeart/2005/8/layout/list1"/>
    <dgm:cxn modelId="{E822A0A1-7763-405A-B531-FE9ACC595888}" type="presOf" srcId="{2B247826-E8B5-4F82-93DC-FBADB7D4F571}" destId="{2C1128AA-D8C4-4E56-8DD3-BD1C5FA136E7}" srcOrd="1" destOrd="0" presId="urn:microsoft.com/office/officeart/2005/8/layout/list1"/>
    <dgm:cxn modelId="{029C10A2-249C-45F9-9ABB-0F352EF186C4}" srcId="{1FE1DC4B-93B7-4DDC-9B02-D47AFFA1E37B}" destId="{10CAF420-72EB-43A0-B78D-DBF30C42C864}" srcOrd="2" destOrd="0" parTransId="{B7A45DAA-3678-442A-9560-7ACCB5519D2D}" sibTransId="{E62DB902-947E-48C8-83FF-D3D2389BBEA5}"/>
    <dgm:cxn modelId="{128089B0-938D-452A-9CD4-0B73886610C6}" srcId="{7177206A-EFC4-4384-8ADF-362ADC9D9DC5}" destId="{F6B8E3B6-526D-4446-8D4E-CBE5F24B0E19}" srcOrd="4" destOrd="0" parTransId="{371966E5-3D2A-4F38-B551-575432BA9608}" sibTransId="{2FE03F35-41C9-4E45-8EBE-A311FAE10161}"/>
    <dgm:cxn modelId="{80A27CB7-09FE-4D10-A0CE-6F5B56D61214}" type="presOf" srcId="{7177206A-EFC4-4384-8ADF-362ADC9D9DC5}" destId="{1AE037A1-12AD-4BE6-98E2-3A3CD4AB6A31}" srcOrd="1" destOrd="0" presId="urn:microsoft.com/office/officeart/2005/8/layout/list1"/>
    <dgm:cxn modelId="{FB2697C4-278B-498C-B563-E5A922FFFFB6}" type="presOf" srcId="{ED95194D-CED3-4965-B4C2-BD3CC927EAE2}" destId="{BB4916C7-1FFA-4FDC-905D-016D10914EE4}" srcOrd="0" destOrd="2" presId="urn:microsoft.com/office/officeart/2005/8/layout/list1"/>
    <dgm:cxn modelId="{6E5794CA-9DC6-4294-8A28-BD959B54B4AF}" type="presOf" srcId="{F12E7756-2D2A-46EF-A1E1-0D1493845213}" destId="{A86A9B97-2FE8-4641-ADE0-C10DBB3B56F1}" srcOrd="0" destOrd="1" presId="urn:microsoft.com/office/officeart/2005/8/layout/list1"/>
    <dgm:cxn modelId="{B22A8CD2-18AD-4970-84B8-90D5BBDA46A4}" srcId="{7177206A-EFC4-4384-8ADF-362ADC9D9DC5}" destId="{ED95194D-CED3-4965-B4C2-BD3CC927EAE2}" srcOrd="2" destOrd="0" parTransId="{585000E6-40ED-4D84-89BC-DF1BAF5234EB}" sibTransId="{01DA0836-3011-448E-A6EA-9B46E9EA929A}"/>
    <dgm:cxn modelId="{3708B9D8-57B3-4598-8686-EB4E628E5DA2}" type="presOf" srcId="{79B955F8-32E0-408A-A569-21D2A087D292}" destId="{BB4916C7-1FFA-4FDC-905D-016D10914EE4}" srcOrd="0" destOrd="1" presId="urn:microsoft.com/office/officeart/2005/8/layout/list1"/>
    <dgm:cxn modelId="{E734E64D-F9FA-45B0-8655-7930F53085FA}" type="presParOf" srcId="{C4415AAC-CC43-496C-B717-233046391EF0}" destId="{B95DAD3C-6787-45B6-A531-173715D5356D}" srcOrd="0" destOrd="0" presId="urn:microsoft.com/office/officeart/2005/8/layout/list1"/>
    <dgm:cxn modelId="{480B125E-D26B-4BDC-898C-1D96D79749BB}" type="presParOf" srcId="{B95DAD3C-6787-45B6-A531-173715D5356D}" destId="{591AF5D1-042D-4040-9DC3-7814A687FA2A}" srcOrd="0" destOrd="0" presId="urn:microsoft.com/office/officeart/2005/8/layout/list1"/>
    <dgm:cxn modelId="{8F166397-043B-41AF-AB97-B02C111FA1A7}" type="presParOf" srcId="{B95DAD3C-6787-45B6-A531-173715D5356D}" destId="{2C1128AA-D8C4-4E56-8DD3-BD1C5FA136E7}" srcOrd="1" destOrd="0" presId="urn:microsoft.com/office/officeart/2005/8/layout/list1"/>
    <dgm:cxn modelId="{9A5EBD71-1619-4C3F-943B-68B903AA7966}" type="presParOf" srcId="{C4415AAC-CC43-496C-B717-233046391EF0}" destId="{6C914411-ABD7-44B0-BB35-424FED880A6A}" srcOrd="1" destOrd="0" presId="urn:microsoft.com/office/officeart/2005/8/layout/list1"/>
    <dgm:cxn modelId="{CDEEECF3-7666-4268-AD17-B70D5DAD558C}" type="presParOf" srcId="{C4415AAC-CC43-496C-B717-233046391EF0}" destId="{5923DFAB-8736-44CB-99F3-6DA60B9B910D}" srcOrd="2" destOrd="0" presId="urn:microsoft.com/office/officeart/2005/8/layout/list1"/>
    <dgm:cxn modelId="{32B6A8DD-BA5B-4F94-8829-977B2A4EB694}" type="presParOf" srcId="{C4415AAC-CC43-496C-B717-233046391EF0}" destId="{12BE1B4F-7FFF-4D24-9DBB-321C905F6E0F}" srcOrd="3" destOrd="0" presId="urn:microsoft.com/office/officeart/2005/8/layout/list1"/>
    <dgm:cxn modelId="{2EA85C36-DE3F-4F60-9CEC-C7B84EB01424}" type="presParOf" srcId="{C4415AAC-CC43-496C-B717-233046391EF0}" destId="{6B6CE791-D1FA-42B2-8C34-E3CC318F5856}" srcOrd="4" destOrd="0" presId="urn:microsoft.com/office/officeart/2005/8/layout/list1"/>
    <dgm:cxn modelId="{39E48694-FC31-4581-9A52-5FAEDE106B20}" type="presParOf" srcId="{6B6CE791-D1FA-42B2-8C34-E3CC318F5856}" destId="{308C6E77-BB14-4F01-B3B0-AF98902C9833}" srcOrd="0" destOrd="0" presId="urn:microsoft.com/office/officeart/2005/8/layout/list1"/>
    <dgm:cxn modelId="{6878D90A-669B-4ADA-B56D-015455531E92}" type="presParOf" srcId="{6B6CE791-D1FA-42B2-8C34-E3CC318F5856}" destId="{1AE037A1-12AD-4BE6-98E2-3A3CD4AB6A31}" srcOrd="1" destOrd="0" presId="urn:microsoft.com/office/officeart/2005/8/layout/list1"/>
    <dgm:cxn modelId="{52ED46CC-F24A-47EA-AD73-EFC627161773}" type="presParOf" srcId="{C4415AAC-CC43-496C-B717-233046391EF0}" destId="{458D1DE2-4E3F-42C3-99F0-B05AC839A9A6}" srcOrd="5" destOrd="0" presId="urn:microsoft.com/office/officeart/2005/8/layout/list1"/>
    <dgm:cxn modelId="{6C973FCA-1454-47A0-8917-C334C91182F2}" type="presParOf" srcId="{C4415AAC-CC43-496C-B717-233046391EF0}" destId="{BB4916C7-1FFA-4FDC-905D-016D10914EE4}" srcOrd="6" destOrd="0" presId="urn:microsoft.com/office/officeart/2005/8/layout/list1"/>
    <dgm:cxn modelId="{A361D82F-F8F0-435E-8A4C-F048CC6BDDC9}" type="presParOf" srcId="{C4415AAC-CC43-496C-B717-233046391EF0}" destId="{617C0898-A02F-4EB8-87DC-90217A9EC62A}" srcOrd="7" destOrd="0" presId="urn:microsoft.com/office/officeart/2005/8/layout/list1"/>
    <dgm:cxn modelId="{EDAA058E-A0C0-46FE-BFE2-472EB6D706E5}" type="presParOf" srcId="{C4415AAC-CC43-496C-B717-233046391EF0}" destId="{6333AC21-8211-4232-9980-0C37A9D5A247}" srcOrd="8" destOrd="0" presId="urn:microsoft.com/office/officeart/2005/8/layout/list1"/>
    <dgm:cxn modelId="{89F54456-C814-43AA-B43D-BA7A2D8E7135}" type="presParOf" srcId="{6333AC21-8211-4232-9980-0C37A9D5A247}" destId="{6DBFD789-F2EC-448F-A472-9565650598AA}" srcOrd="0" destOrd="0" presId="urn:microsoft.com/office/officeart/2005/8/layout/list1"/>
    <dgm:cxn modelId="{CBC94E64-26F5-455B-9B34-09E2C679FE25}" type="presParOf" srcId="{6333AC21-8211-4232-9980-0C37A9D5A247}" destId="{BBE85197-3F31-430E-B51B-1279D6208AC3}" srcOrd="1" destOrd="0" presId="urn:microsoft.com/office/officeart/2005/8/layout/list1"/>
    <dgm:cxn modelId="{AC085A1A-D1EB-4B55-874D-CF5CC37D2809}" type="presParOf" srcId="{C4415AAC-CC43-496C-B717-233046391EF0}" destId="{F3AF134D-2662-44C2-B4F7-E0B3E5C46EA2}" srcOrd="9" destOrd="0" presId="urn:microsoft.com/office/officeart/2005/8/layout/list1"/>
    <dgm:cxn modelId="{A74D3317-1AAC-47C5-8049-284644D4D5B2}" type="presParOf" srcId="{C4415AAC-CC43-496C-B717-233046391EF0}" destId="{A86A9B97-2FE8-4641-ADE0-C10DBB3B56F1}"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F1BA6D0-F2F2-45FB-88FF-C1A8F594100B}"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59B6619-E6C5-4D59-AC21-256B2E500B75}">
      <dgm:prSet/>
      <dgm:spPr/>
      <dgm:t>
        <a:bodyPr/>
        <a:lstStyle/>
        <a:p>
          <a:pPr>
            <a:defRPr b="1"/>
          </a:pPr>
          <a:r>
            <a:rPr lang="en-US"/>
            <a:t>Non-operative</a:t>
          </a:r>
        </a:p>
      </dgm:t>
    </dgm:pt>
    <dgm:pt modelId="{C6BC0ABC-D3EE-49DD-81C3-595D5C73DBD5}" type="parTrans" cxnId="{787D47C8-2FB7-4171-8373-CF80535CF717}">
      <dgm:prSet/>
      <dgm:spPr/>
      <dgm:t>
        <a:bodyPr/>
        <a:lstStyle/>
        <a:p>
          <a:endParaRPr lang="en-US"/>
        </a:p>
      </dgm:t>
    </dgm:pt>
    <dgm:pt modelId="{C9B3E237-18AE-40F2-B594-306CEB0CCDE5}" type="sibTrans" cxnId="{787D47C8-2FB7-4171-8373-CF80535CF717}">
      <dgm:prSet/>
      <dgm:spPr/>
      <dgm:t>
        <a:bodyPr/>
        <a:lstStyle/>
        <a:p>
          <a:endParaRPr lang="en-US"/>
        </a:p>
      </dgm:t>
    </dgm:pt>
    <dgm:pt modelId="{A64D38EE-3BBB-4016-A7F0-A9EAEFA78F75}">
      <dgm:prSet/>
      <dgm:spPr/>
      <dgm:t>
        <a:bodyPr/>
        <a:lstStyle/>
        <a:p>
          <a:r>
            <a:rPr lang="en-US"/>
            <a:t>Optimize cardiac function if dysrhythmia or new heart failure </a:t>
          </a:r>
        </a:p>
      </dgm:t>
    </dgm:pt>
    <dgm:pt modelId="{F49854C3-8A43-4E10-BA92-2B7E15B6DFC0}" type="parTrans" cxnId="{F738323D-6357-4957-B2F8-FB1C3C11F6FB}">
      <dgm:prSet/>
      <dgm:spPr/>
      <dgm:t>
        <a:bodyPr/>
        <a:lstStyle/>
        <a:p>
          <a:endParaRPr lang="en-US"/>
        </a:p>
      </dgm:t>
    </dgm:pt>
    <dgm:pt modelId="{57134DDB-BB27-49FB-BA76-4604C2F75766}" type="sibTrans" cxnId="{F738323D-6357-4957-B2F8-FB1C3C11F6FB}">
      <dgm:prSet/>
      <dgm:spPr/>
      <dgm:t>
        <a:bodyPr/>
        <a:lstStyle/>
        <a:p>
          <a:endParaRPr lang="en-US"/>
        </a:p>
      </dgm:t>
    </dgm:pt>
    <dgm:pt modelId="{599652F7-D620-4D17-950A-25AEFF081474}">
      <dgm:prSet/>
      <dgm:spPr/>
      <dgm:t>
        <a:bodyPr/>
        <a:lstStyle/>
        <a:p>
          <a:r>
            <a:rPr lang="en-US"/>
            <a:t>Monitoring without surgical or medical intervention if stable without structural injury</a:t>
          </a:r>
        </a:p>
      </dgm:t>
    </dgm:pt>
    <dgm:pt modelId="{93A1CE59-C6DA-4B7D-B3CA-F940009CAB2F}" type="parTrans" cxnId="{A221DA38-80CE-4365-8706-3CA8B4AAF5F9}">
      <dgm:prSet/>
      <dgm:spPr/>
      <dgm:t>
        <a:bodyPr/>
        <a:lstStyle/>
        <a:p>
          <a:endParaRPr lang="en-US"/>
        </a:p>
      </dgm:t>
    </dgm:pt>
    <dgm:pt modelId="{B76CCAD7-CFBF-43C1-9B13-497DABE5F761}" type="sibTrans" cxnId="{A221DA38-80CE-4365-8706-3CA8B4AAF5F9}">
      <dgm:prSet/>
      <dgm:spPr/>
      <dgm:t>
        <a:bodyPr/>
        <a:lstStyle/>
        <a:p>
          <a:endParaRPr lang="en-US"/>
        </a:p>
      </dgm:t>
    </dgm:pt>
    <dgm:pt modelId="{1B4F31ED-F47C-42CF-AE4C-FC88E67D0856}">
      <dgm:prSet/>
      <dgm:spPr/>
      <dgm:t>
        <a:bodyPr/>
        <a:lstStyle/>
        <a:p>
          <a:pPr>
            <a:defRPr b="1"/>
          </a:pPr>
          <a:r>
            <a:rPr lang="en-US"/>
            <a:t>Surgical </a:t>
          </a:r>
        </a:p>
      </dgm:t>
    </dgm:pt>
    <dgm:pt modelId="{4D620A78-6962-47C9-8954-5BEB15AB7AA1}" type="parTrans" cxnId="{3C40B39A-EE3A-4E6F-B6DF-F9A64A4B2930}">
      <dgm:prSet/>
      <dgm:spPr/>
      <dgm:t>
        <a:bodyPr/>
        <a:lstStyle/>
        <a:p>
          <a:endParaRPr lang="en-US"/>
        </a:p>
      </dgm:t>
    </dgm:pt>
    <dgm:pt modelId="{25722AEF-F4A3-4AE2-BA0E-D0A35D4AB1B6}" type="sibTrans" cxnId="{3C40B39A-EE3A-4E6F-B6DF-F9A64A4B2930}">
      <dgm:prSet/>
      <dgm:spPr/>
      <dgm:t>
        <a:bodyPr/>
        <a:lstStyle/>
        <a:p>
          <a:endParaRPr lang="en-US"/>
        </a:p>
      </dgm:t>
    </dgm:pt>
    <dgm:pt modelId="{D3539831-13DC-4FA7-B80E-50F562D0537C}">
      <dgm:prSet/>
      <dgm:spPr/>
      <dgm:t>
        <a:bodyPr/>
        <a:lstStyle/>
        <a:p>
          <a:r>
            <a:rPr lang="en-US"/>
            <a:t>For patients with structural cardiac abnormalities </a:t>
          </a:r>
        </a:p>
      </dgm:t>
    </dgm:pt>
    <dgm:pt modelId="{A2C82C02-A783-406F-BEC1-5BBB7BDAE7A5}" type="parTrans" cxnId="{09FB4CE3-A945-4EBC-A39F-0C33FDD69182}">
      <dgm:prSet/>
      <dgm:spPr/>
      <dgm:t>
        <a:bodyPr/>
        <a:lstStyle/>
        <a:p>
          <a:endParaRPr lang="en-US"/>
        </a:p>
      </dgm:t>
    </dgm:pt>
    <dgm:pt modelId="{FBB8079C-9592-4733-B5AB-82DB227D9AD4}" type="sibTrans" cxnId="{09FB4CE3-A945-4EBC-A39F-0C33FDD69182}">
      <dgm:prSet/>
      <dgm:spPr/>
      <dgm:t>
        <a:bodyPr/>
        <a:lstStyle/>
        <a:p>
          <a:endParaRPr lang="en-US"/>
        </a:p>
      </dgm:t>
    </dgm:pt>
    <dgm:pt modelId="{69C5A510-2CB2-4D26-8782-1F03A1528918}">
      <dgm:prSet/>
      <dgm:spPr/>
      <dgm:t>
        <a:bodyPr/>
        <a:lstStyle/>
        <a:p>
          <a:r>
            <a:rPr lang="en-US"/>
            <a:t>Cardiac rupture: median sternotomy for repair </a:t>
          </a:r>
        </a:p>
      </dgm:t>
    </dgm:pt>
    <dgm:pt modelId="{867DD742-B5A2-44EB-93ED-EC168004D92F}" type="parTrans" cxnId="{BF766C8E-0045-4AFD-9241-6DB3D94BB5D1}">
      <dgm:prSet/>
      <dgm:spPr/>
      <dgm:t>
        <a:bodyPr/>
        <a:lstStyle/>
        <a:p>
          <a:endParaRPr lang="en-US"/>
        </a:p>
      </dgm:t>
    </dgm:pt>
    <dgm:pt modelId="{7B6C095A-92B6-4482-BA73-B778DA0ED601}" type="sibTrans" cxnId="{BF766C8E-0045-4AFD-9241-6DB3D94BB5D1}">
      <dgm:prSet/>
      <dgm:spPr/>
      <dgm:t>
        <a:bodyPr/>
        <a:lstStyle/>
        <a:p>
          <a:endParaRPr lang="en-US"/>
        </a:p>
      </dgm:t>
    </dgm:pt>
    <dgm:pt modelId="{242CB92E-8A8B-4D0A-A493-0A404B508DE3}">
      <dgm:prSet/>
      <dgm:spPr/>
      <dgm:t>
        <a:bodyPr/>
        <a:lstStyle/>
        <a:p>
          <a:r>
            <a:rPr lang="en-US" dirty="0"/>
            <a:t>Clamshell thoracotomy for trauma resuscitation </a:t>
          </a:r>
        </a:p>
      </dgm:t>
    </dgm:pt>
    <dgm:pt modelId="{F5E74A06-0567-4308-B7CB-8A32EF434529}" type="parTrans" cxnId="{57BE2023-8530-4DC8-91AB-39F5597364AC}">
      <dgm:prSet/>
      <dgm:spPr/>
      <dgm:t>
        <a:bodyPr/>
        <a:lstStyle/>
        <a:p>
          <a:endParaRPr lang="en-US"/>
        </a:p>
      </dgm:t>
    </dgm:pt>
    <dgm:pt modelId="{A77BAC44-4FDB-40C1-83CA-74E38152082E}" type="sibTrans" cxnId="{57BE2023-8530-4DC8-91AB-39F5597364AC}">
      <dgm:prSet/>
      <dgm:spPr/>
      <dgm:t>
        <a:bodyPr/>
        <a:lstStyle/>
        <a:p>
          <a:endParaRPr lang="en-US"/>
        </a:p>
      </dgm:t>
    </dgm:pt>
    <dgm:pt modelId="{3CA9D450-B2DB-412F-8C17-7635CF5C719E}">
      <dgm:prSet/>
      <dgm:spPr/>
      <dgm:t>
        <a:bodyPr/>
        <a:lstStyle/>
        <a:p>
          <a:r>
            <a:rPr lang="en-US" dirty="0"/>
            <a:t>Pericardial decompression</a:t>
          </a:r>
        </a:p>
      </dgm:t>
    </dgm:pt>
    <dgm:pt modelId="{7E0BD58A-344E-4CE3-A9D1-B070542CB68A}" type="parTrans" cxnId="{4D48B818-F4C1-4A83-8EDE-17D5B8A35D75}">
      <dgm:prSet/>
      <dgm:spPr/>
      <dgm:t>
        <a:bodyPr/>
        <a:lstStyle/>
        <a:p>
          <a:endParaRPr lang="en-US"/>
        </a:p>
      </dgm:t>
    </dgm:pt>
    <dgm:pt modelId="{1AC7DB48-0BBE-4779-9B18-D7157DC3C979}" type="sibTrans" cxnId="{4D48B818-F4C1-4A83-8EDE-17D5B8A35D75}">
      <dgm:prSet/>
      <dgm:spPr/>
      <dgm:t>
        <a:bodyPr/>
        <a:lstStyle/>
        <a:p>
          <a:endParaRPr lang="en-US"/>
        </a:p>
      </dgm:t>
    </dgm:pt>
    <dgm:pt modelId="{86AD9369-010C-49FE-BE7C-E4916D87FF77}" type="pres">
      <dgm:prSet presAssocID="{5F1BA6D0-F2F2-45FB-88FF-C1A8F594100B}" presName="root" presStyleCnt="0">
        <dgm:presLayoutVars>
          <dgm:dir/>
          <dgm:resizeHandles val="exact"/>
        </dgm:presLayoutVars>
      </dgm:prSet>
      <dgm:spPr/>
    </dgm:pt>
    <dgm:pt modelId="{2F07EF0A-CF22-4F32-95DD-C9A273AE34FD}" type="pres">
      <dgm:prSet presAssocID="{159B6619-E6C5-4D59-AC21-256B2E500B75}" presName="compNode" presStyleCnt="0"/>
      <dgm:spPr/>
    </dgm:pt>
    <dgm:pt modelId="{B794FF89-BEF1-441C-AE2D-5E7AB3660198}" type="pres">
      <dgm:prSet presAssocID="{159B6619-E6C5-4D59-AC21-256B2E500B75}" presName="iconRect" presStyleLbl="node1" presStyleIdx="0" presStyleCnt="2" custLinFactX="130076" custLinFactNeighborX="200000" custLinFactNeighborY="-8589"/>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rt Organ"/>
        </a:ext>
      </dgm:extLst>
    </dgm:pt>
    <dgm:pt modelId="{C882885D-1CA0-47DD-A3A4-5BC15F34C4D4}" type="pres">
      <dgm:prSet presAssocID="{159B6619-E6C5-4D59-AC21-256B2E500B75}" presName="iconSpace" presStyleCnt="0"/>
      <dgm:spPr/>
    </dgm:pt>
    <dgm:pt modelId="{BF33681E-2DF1-4B6E-ABC4-85F4D1F9BC81}" type="pres">
      <dgm:prSet presAssocID="{159B6619-E6C5-4D59-AC21-256B2E500B75}" presName="parTx" presStyleLbl="revTx" presStyleIdx="0" presStyleCnt="4">
        <dgm:presLayoutVars>
          <dgm:chMax val="0"/>
          <dgm:chPref val="0"/>
        </dgm:presLayoutVars>
      </dgm:prSet>
      <dgm:spPr/>
    </dgm:pt>
    <dgm:pt modelId="{D0E8E965-6693-44BF-9A1B-F1381332059E}" type="pres">
      <dgm:prSet presAssocID="{159B6619-E6C5-4D59-AC21-256B2E500B75}" presName="txSpace" presStyleCnt="0"/>
      <dgm:spPr/>
    </dgm:pt>
    <dgm:pt modelId="{5A9737CC-75A5-416E-AC56-FE86F82676D1}" type="pres">
      <dgm:prSet presAssocID="{159B6619-E6C5-4D59-AC21-256B2E500B75}" presName="desTx" presStyleLbl="revTx" presStyleIdx="1" presStyleCnt="4">
        <dgm:presLayoutVars/>
      </dgm:prSet>
      <dgm:spPr/>
    </dgm:pt>
    <dgm:pt modelId="{E7ADD120-94C7-4DE2-A2E2-FE77DF6F2AF3}" type="pres">
      <dgm:prSet presAssocID="{C9B3E237-18AE-40F2-B594-306CEB0CCDE5}" presName="sibTrans" presStyleCnt="0"/>
      <dgm:spPr/>
    </dgm:pt>
    <dgm:pt modelId="{A5037745-B7E9-4568-9108-B7C359737EC8}" type="pres">
      <dgm:prSet presAssocID="{1B4F31ED-F47C-42CF-AE4C-FC88E67D0856}" presName="compNode" presStyleCnt="0"/>
      <dgm:spPr/>
    </dgm:pt>
    <dgm:pt modelId="{779680B9-FEBE-4E40-8592-38B01C565F28}" type="pres">
      <dgm:prSet presAssocID="{1B4F31ED-F47C-42CF-AE4C-FC88E67D0856}" presName="iconRect" presStyleLbl="node1" presStyleIdx="1" presStyleCnt="2" custLinFactX="-146682" custLinFactNeighborX="-200000" custLinFactNeighborY="-8589"/>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ethoscope"/>
        </a:ext>
      </dgm:extLst>
    </dgm:pt>
    <dgm:pt modelId="{00289A96-5CAA-4C34-8520-CDF0927AF733}" type="pres">
      <dgm:prSet presAssocID="{1B4F31ED-F47C-42CF-AE4C-FC88E67D0856}" presName="iconSpace" presStyleCnt="0"/>
      <dgm:spPr/>
    </dgm:pt>
    <dgm:pt modelId="{2D823B30-2E94-4BEB-96D6-2A951B8398D1}" type="pres">
      <dgm:prSet presAssocID="{1B4F31ED-F47C-42CF-AE4C-FC88E67D0856}" presName="parTx" presStyleLbl="revTx" presStyleIdx="2" presStyleCnt="4">
        <dgm:presLayoutVars>
          <dgm:chMax val="0"/>
          <dgm:chPref val="0"/>
        </dgm:presLayoutVars>
      </dgm:prSet>
      <dgm:spPr/>
    </dgm:pt>
    <dgm:pt modelId="{761E6191-36AA-4713-B7C9-4AA5564BBD9A}" type="pres">
      <dgm:prSet presAssocID="{1B4F31ED-F47C-42CF-AE4C-FC88E67D0856}" presName="txSpace" presStyleCnt="0"/>
      <dgm:spPr/>
    </dgm:pt>
    <dgm:pt modelId="{5DE81172-7F5A-4792-936A-6406D6E7A0BA}" type="pres">
      <dgm:prSet presAssocID="{1B4F31ED-F47C-42CF-AE4C-FC88E67D0856}" presName="desTx" presStyleLbl="revTx" presStyleIdx="3" presStyleCnt="4">
        <dgm:presLayoutVars/>
      </dgm:prSet>
      <dgm:spPr/>
    </dgm:pt>
  </dgm:ptLst>
  <dgm:cxnLst>
    <dgm:cxn modelId="{C06D1700-B3D4-48A3-8138-4853314A2B6E}" type="presOf" srcId="{599652F7-D620-4D17-950A-25AEFF081474}" destId="{5A9737CC-75A5-416E-AC56-FE86F82676D1}" srcOrd="0" destOrd="1" presId="urn:microsoft.com/office/officeart/2018/5/layout/CenteredIconLabelDescriptionList"/>
    <dgm:cxn modelId="{6BFCB910-5B2B-46ED-8F1B-C07C49C3790B}" type="presOf" srcId="{3CA9D450-B2DB-412F-8C17-7635CF5C719E}" destId="{5DE81172-7F5A-4792-936A-6406D6E7A0BA}" srcOrd="0" destOrd="3" presId="urn:microsoft.com/office/officeart/2018/5/layout/CenteredIconLabelDescriptionList"/>
    <dgm:cxn modelId="{4D48B818-F4C1-4A83-8EDE-17D5B8A35D75}" srcId="{1B4F31ED-F47C-42CF-AE4C-FC88E67D0856}" destId="{3CA9D450-B2DB-412F-8C17-7635CF5C719E}" srcOrd="3" destOrd="0" parTransId="{7E0BD58A-344E-4CE3-A9D1-B070542CB68A}" sibTransId="{1AC7DB48-0BBE-4779-9B18-D7157DC3C979}"/>
    <dgm:cxn modelId="{C9C3161F-9048-4EB7-9574-D5427929281E}" type="presOf" srcId="{5F1BA6D0-F2F2-45FB-88FF-C1A8F594100B}" destId="{86AD9369-010C-49FE-BE7C-E4916D87FF77}" srcOrd="0" destOrd="0" presId="urn:microsoft.com/office/officeart/2018/5/layout/CenteredIconLabelDescriptionList"/>
    <dgm:cxn modelId="{57BE2023-8530-4DC8-91AB-39F5597364AC}" srcId="{1B4F31ED-F47C-42CF-AE4C-FC88E67D0856}" destId="{242CB92E-8A8B-4D0A-A493-0A404B508DE3}" srcOrd="2" destOrd="0" parTransId="{F5E74A06-0567-4308-B7CB-8A32EF434529}" sibTransId="{A77BAC44-4FDB-40C1-83CA-74E38152082E}"/>
    <dgm:cxn modelId="{0EFD8C36-1D26-4575-88E9-21DDA98742D3}" type="presOf" srcId="{A64D38EE-3BBB-4016-A7F0-A9EAEFA78F75}" destId="{5A9737CC-75A5-416E-AC56-FE86F82676D1}" srcOrd="0" destOrd="0" presId="urn:microsoft.com/office/officeart/2018/5/layout/CenteredIconLabelDescriptionList"/>
    <dgm:cxn modelId="{A221DA38-80CE-4365-8706-3CA8B4AAF5F9}" srcId="{159B6619-E6C5-4D59-AC21-256B2E500B75}" destId="{599652F7-D620-4D17-950A-25AEFF081474}" srcOrd="1" destOrd="0" parTransId="{93A1CE59-C6DA-4B7D-B3CA-F940009CAB2F}" sibTransId="{B76CCAD7-CFBF-43C1-9B13-497DABE5F761}"/>
    <dgm:cxn modelId="{F738323D-6357-4957-B2F8-FB1C3C11F6FB}" srcId="{159B6619-E6C5-4D59-AC21-256B2E500B75}" destId="{A64D38EE-3BBB-4016-A7F0-A9EAEFA78F75}" srcOrd="0" destOrd="0" parTransId="{F49854C3-8A43-4E10-BA92-2B7E15B6DFC0}" sibTransId="{57134DDB-BB27-49FB-BA76-4604C2F75766}"/>
    <dgm:cxn modelId="{BF766C8E-0045-4AFD-9241-6DB3D94BB5D1}" srcId="{1B4F31ED-F47C-42CF-AE4C-FC88E67D0856}" destId="{69C5A510-2CB2-4D26-8782-1F03A1528918}" srcOrd="1" destOrd="0" parTransId="{867DD742-B5A2-44EB-93ED-EC168004D92F}" sibTransId="{7B6C095A-92B6-4482-BA73-B778DA0ED601}"/>
    <dgm:cxn modelId="{3C40B39A-EE3A-4E6F-B6DF-F9A64A4B2930}" srcId="{5F1BA6D0-F2F2-45FB-88FF-C1A8F594100B}" destId="{1B4F31ED-F47C-42CF-AE4C-FC88E67D0856}" srcOrd="1" destOrd="0" parTransId="{4D620A78-6962-47C9-8954-5BEB15AB7AA1}" sibTransId="{25722AEF-F4A3-4AE2-BA0E-D0A35D4AB1B6}"/>
    <dgm:cxn modelId="{2ACC6CC3-DB03-48CA-9B8B-C212FABA2968}" type="presOf" srcId="{242CB92E-8A8B-4D0A-A493-0A404B508DE3}" destId="{5DE81172-7F5A-4792-936A-6406D6E7A0BA}" srcOrd="0" destOrd="2" presId="urn:microsoft.com/office/officeart/2018/5/layout/CenteredIconLabelDescriptionList"/>
    <dgm:cxn modelId="{03F986C5-E607-4873-BA1B-67AAFD695C9B}" type="presOf" srcId="{69C5A510-2CB2-4D26-8782-1F03A1528918}" destId="{5DE81172-7F5A-4792-936A-6406D6E7A0BA}" srcOrd="0" destOrd="1" presId="urn:microsoft.com/office/officeart/2018/5/layout/CenteredIconLabelDescriptionList"/>
    <dgm:cxn modelId="{787D47C8-2FB7-4171-8373-CF80535CF717}" srcId="{5F1BA6D0-F2F2-45FB-88FF-C1A8F594100B}" destId="{159B6619-E6C5-4D59-AC21-256B2E500B75}" srcOrd="0" destOrd="0" parTransId="{C6BC0ABC-D3EE-49DD-81C3-595D5C73DBD5}" sibTransId="{C9B3E237-18AE-40F2-B594-306CEB0CCDE5}"/>
    <dgm:cxn modelId="{BC4551E0-2426-4C92-9762-6F3A9A616F50}" type="presOf" srcId="{D3539831-13DC-4FA7-B80E-50F562D0537C}" destId="{5DE81172-7F5A-4792-936A-6406D6E7A0BA}" srcOrd="0" destOrd="0" presId="urn:microsoft.com/office/officeart/2018/5/layout/CenteredIconLabelDescriptionList"/>
    <dgm:cxn modelId="{09FB4CE3-A945-4EBC-A39F-0C33FDD69182}" srcId="{1B4F31ED-F47C-42CF-AE4C-FC88E67D0856}" destId="{D3539831-13DC-4FA7-B80E-50F562D0537C}" srcOrd="0" destOrd="0" parTransId="{A2C82C02-A783-406F-BEC1-5BBB7BDAE7A5}" sibTransId="{FBB8079C-9592-4733-B5AB-82DB227D9AD4}"/>
    <dgm:cxn modelId="{4995B8E9-AC98-4B21-A2E2-4D7EC7690146}" type="presOf" srcId="{159B6619-E6C5-4D59-AC21-256B2E500B75}" destId="{BF33681E-2DF1-4B6E-ABC4-85F4D1F9BC81}" srcOrd="0" destOrd="0" presId="urn:microsoft.com/office/officeart/2018/5/layout/CenteredIconLabelDescriptionList"/>
    <dgm:cxn modelId="{563914FC-EE60-445E-9420-4606BA1091AD}" type="presOf" srcId="{1B4F31ED-F47C-42CF-AE4C-FC88E67D0856}" destId="{2D823B30-2E94-4BEB-96D6-2A951B8398D1}" srcOrd="0" destOrd="0" presId="urn:microsoft.com/office/officeart/2018/5/layout/CenteredIconLabelDescriptionList"/>
    <dgm:cxn modelId="{957276FE-5C2F-42C1-8A3C-2D64132E8DA3}" type="presParOf" srcId="{86AD9369-010C-49FE-BE7C-E4916D87FF77}" destId="{2F07EF0A-CF22-4F32-95DD-C9A273AE34FD}" srcOrd="0" destOrd="0" presId="urn:microsoft.com/office/officeart/2018/5/layout/CenteredIconLabelDescriptionList"/>
    <dgm:cxn modelId="{D88EE2A0-04F4-4633-A835-CA609E4A2201}" type="presParOf" srcId="{2F07EF0A-CF22-4F32-95DD-C9A273AE34FD}" destId="{B794FF89-BEF1-441C-AE2D-5E7AB3660198}" srcOrd="0" destOrd="0" presId="urn:microsoft.com/office/officeart/2018/5/layout/CenteredIconLabelDescriptionList"/>
    <dgm:cxn modelId="{F74E9723-5C2A-40FC-8C6D-4DEF9C944325}" type="presParOf" srcId="{2F07EF0A-CF22-4F32-95DD-C9A273AE34FD}" destId="{C882885D-1CA0-47DD-A3A4-5BC15F34C4D4}" srcOrd="1" destOrd="0" presId="urn:microsoft.com/office/officeart/2018/5/layout/CenteredIconLabelDescriptionList"/>
    <dgm:cxn modelId="{C8100BB2-F65E-4198-B498-F1C56B599611}" type="presParOf" srcId="{2F07EF0A-CF22-4F32-95DD-C9A273AE34FD}" destId="{BF33681E-2DF1-4B6E-ABC4-85F4D1F9BC81}" srcOrd="2" destOrd="0" presId="urn:microsoft.com/office/officeart/2018/5/layout/CenteredIconLabelDescriptionList"/>
    <dgm:cxn modelId="{082D2477-42D1-4485-920F-FBD3A705DDE0}" type="presParOf" srcId="{2F07EF0A-CF22-4F32-95DD-C9A273AE34FD}" destId="{D0E8E965-6693-44BF-9A1B-F1381332059E}" srcOrd="3" destOrd="0" presId="urn:microsoft.com/office/officeart/2018/5/layout/CenteredIconLabelDescriptionList"/>
    <dgm:cxn modelId="{E94A2CA6-13CB-43C2-98CD-6C32721B3E06}" type="presParOf" srcId="{2F07EF0A-CF22-4F32-95DD-C9A273AE34FD}" destId="{5A9737CC-75A5-416E-AC56-FE86F82676D1}" srcOrd="4" destOrd="0" presId="urn:microsoft.com/office/officeart/2018/5/layout/CenteredIconLabelDescriptionList"/>
    <dgm:cxn modelId="{BF67B5D9-6203-46BB-B764-BC7ED0B8457F}" type="presParOf" srcId="{86AD9369-010C-49FE-BE7C-E4916D87FF77}" destId="{E7ADD120-94C7-4DE2-A2E2-FE77DF6F2AF3}" srcOrd="1" destOrd="0" presId="urn:microsoft.com/office/officeart/2018/5/layout/CenteredIconLabelDescriptionList"/>
    <dgm:cxn modelId="{46CF39B6-85B5-44BD-BD18-EC733C20957A}" type="presParOf" srcId="{86AD9369-010C-49FE-BE7C-E4916D87FF77}" destId="{A5037745-B7E9-4568-9108-B7C359737EC8}" srcOrd="2" destOrd="0" presId="urn:microsoft.com/office/officeart/2018/5/layout/CenteredIconLabelDescriptionList"/>
    <dgm:cxn modelId="{BC788481-40A2-4390-A3D6-513938F86719}" type="presParOf" srcId="{A5037745-B7E9-4568-9108-B7C359737EC8}" destId="{779680B9-FEBE-4E40-8592-38B01C565F28}" srcOrd="0" destOrd="0" presId="urn:microsoft.com/office/officeart/2018/5/layout/CenteredIconLabelDescriptionList"/>
    <dgm:cxn modelId="{DE753CD2-2468-41F8-B7EC-B400EE197B93}" type="presParOf" srcId="{A5037745-B7E9-4568-9108-B7C359737EC8}" destId="{00289A96-5CAA-4C34-8520-CDF0927AF733}" srcOrd="1" destOrd="0" presId="urn:microsoft.com/office/officeart/2018/5/layout/CenteredIconLabelDescriptionList"/>
    <dgm:cxn modelId="{306BD85D-BA26-4321-B98C-6B9EC4DFC96A}" type="presParOf" srcId="{A5037745-B7E9-4568-9108-B7C359737EC8}" destId="{2D823B30-2E94-4BEB-96D6-2A951B8398D1}" srcOrd="2" destOrd="0" presId="urn:microsoft.com/office/officeart/2018/5/layout/CenteredIconLabelDescriptionList"/>
    <dgm:cxn modelId="{9B2CB7B6-F8EF-4619-93DB-D0E0D851A0E2}" type="presParOf" srcId="{A5037745-B7E9-4568-9108-B7C359737EC8}" destId="{761E6191-36AA-4713-B7C9-4AA5564BBD9A}" srcOrd="3" destOrd="0" presId="urn:microsoft.com/office/officeart/2018/5/layout/CenteredIconLabelDescriptionList"/>
    <dgm:cxn modelId="{22B724EB-8F80-48CE-BD21-AF668BCDCA12}" type="presParOf" srcId="{A5037745-B7E9-4568-9108-B7C359737EC8}" destId="{5DE81172-7F5A-4792-936A-6406D6E7A0BA}"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6FE75C-05E2-42FD-B3BB-937F6E440979}">
      <dsp:nvSpPr>
        <dsp:cNvPr id="0" name=""/>
        <dsp:cNvSpPr/>
      </dsp:nvSpPr>
      <dsp:spPr>
        <a:xfrm>
          <a:off x="78581" y="173"/>
          <a:ext cx="3094136" cy="1856482"/>
        </a:xfrm>
        <a:prstGeom prst="rect">
          <a:avLst/>
        </a:prstGeom>
        <a:solidFill>
          <a:schemeClr val="accent1">
            <a:shade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Direct transmission of intrathoracic pressure</a:t>
          </a:r>
        </a:p>
      </dsp:txBody>
      <dsp:txXfrm>
        <a:off x="78581" y="173"/>
        <a:ext cx="3094136" cy="1856482"/>
      </dsp:txXfrm>
    </dsp:sp>
    <dsp:sp modelId="{EBED2D74-5D0A-4A91-B8E0-67CC2D240390}">
      <dsp:nvSpPr>
        <dsp:cNvPr id="0" name=""/>
        <dsp:cNvSpPr/>
      </dsp:nvSpPr>
      <dsp:spPr>
        <a:xfrm>
          <a:off x="3482131" y="173"/>
          <a:ext cx="3094136" cy="1856482"/>
        </a:xfrm>
        <a:prstGeom prst="rect">
          <a:avLst/>
        </a:prstGeom>
        <a:solidFill>
          <a:schemeClr val="accent1">
            <a:shade val="80000"/>
            <a:hueOff val="99130"/>
            <a:satOff val="-9800"/>
            <a:lumOff val="711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Hydraulic force transmission to abdomen or extremity vein</a:t>
          </a:r>
        </a:p>
      </dsp:txBody>
      <dsp:txXfrm>
        <a:off x="3482131" y="173"/>
        <a:ext cx="3094136" cy="1856482"/>
      </dsp:txXfrm>
    </dsp:sp>
    <dsp:sp modelId="{D77A46BB-CF6A-4AE2-99EA-B3DD1F473255}">
      <dsp:nvSpPr>
        <dsp:cNvPr id="0" name=""/>
        <dsp:cNvSpPr/>
      </dsp:nvSpPr>
      <dsp:spPr>
        <a:xfrm>
          <a:off x="6885682" y="173"/>
          <a:ext cx="3094136" cy="1856482"/>
        </a:xfrm>
        <a:prstGeom prst="rect">
          <a:avLst/>
        </a:prstGeom>
        <a:solidFill>
          <a:schemeClr val="accent1">
            <a:shade val="80000"/>
            <a:hueOff val="198260"/>
            <a:satOff val="-19600"/>
            <a:lumOff val="1422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Decelerating force between fixed and mobile areas results in aortocaval tears</a:t>
          </a:r>
        </a:p>
      </dsp:txBody>
      <dsp:txXfrm>
        <a:off x="6885682" y="173"/>
        <a:ext cx="3094136" cy="1856482"/>
      </dsp:txXfrm>
    </dsp:sp>
    <dsp:sp modelId="{64D286EB-2CA2-4110-A1A6-947F46736A0D}">
      <dsp:nvSpPr>
        <dsp:cNvPr id="0" name=""/>
        <dsp:cNvSpPr/>
      </dsp:nvSpPr>
      <dsp:spPr>
        <a:xfrm>
          <a:off x="78581" y="2166069"/>
          <a:ext cx="3094136" cy="1856482"/>
        </a:xfrm>
        <a:prstGeom prst="rect">
          <a:avLst/>
        </a:prstGeom>
        <a:solidFill>
          <a:schemeClr val="accent1">
            <a:shade val="80000"/>
            <a:hueOff val="297390"/>
            <a:satOff val="-29400"/>
            <a:lumOff val="2134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Direct force can cause myocardial contusion</a:t>
          </a:r>
        </a:p>
      </dsp:txBody>
      <dsp:txXfrm>
        <a:off x="78581" y="2166069"/>
        <a:ext cx="3094136" cy="1856482"/>
      </dsp:txXfrm>
    </dsp:sp>
    <dsp:sp modelId="{50F60DC9-72FB-48AA-BAEB-5A12B5B8F7B0}">
      <dsp:nvSpPr>
        <dsp:cNvPr id="0" name=""/>
        <dsp:cNvSpPr/>
      </dsp:nvSpPr>
      <dsp:spPr>
        <a:xfrm>
          <a:off x="3482131" y="2166069"/>
          <a:ext cx="3094136" cy="1856482"/>
        </a:xfrm>
        <a:prstGeom prst="rect">
          <a:avLst/>
        </a:prstGeom>
        <a:solidFill>
          <a:schemeClr val="accent1">
            <a:shade val="80000"/>
            <a:hueOff val="396520"/>
            <a:satOff val="-39200"/>
            <a:lumOff val="2845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Cardiac penetration from rib and sternal fractures </a:t>
          </a:r>
        </a:p>
      </dsp:txBody>
      <dsp:txXfrm>
        <a:off x="3482131" y="2166069"/>
        <a:ext cx="3094136" cy="1856482"/>
      </dsp:txXfrm>
    </dsp:sp>
    <dsp:sp modelId="{7AB8204D-F269-4103-8DBC-C7B4B5B8A256}">
      <dsp:nvSpPr>
        <dsp:cNvPr id="0" name=""/>
        <dsp:cNvSpPr/>
      </dsp:nvSpPr>
      <dsp:spPr>
        <a:xfrm>
          <a:off x="6885682" y="2166069"/>
          <a:ext cx="3094136" cy="1856482"/>
        </a:xfrm>
        <a:prstGeom prst="rect">
          <a:avLst/>
        </a:prstGeom>
        <a:solidFill>
          <a:schemeClr val="accent1">
            <a:shade val="80000"/>
            <a:hueOff val="495650"/>
            <a:satOff val="-49000"/>
            <a:lumOff val="3557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Cardiac strangulation from pericardial tear and herniation of cardiac apex</a:t>
          </a:r>
        </a:p>
      </dsp:txBody>
      <dsp:txXfrm>
        <a:off x="6885682" y="2166069"/>
        <a:ext cx="3094136" cy="18564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C1EB27-5208-4112-9D10-F17C1011E8CF}">
      <dsp:nvSpPr>
        <dsp:cNvPr id="0" name=""/>
        <dsp:cNvSpPr/>
      </dsp:nvSpPr>
      <dsp:spPr>
        <a:xfrm>
          <a:off x="0" y="0"/>
          <a:ext cx="8549640" cy="1206817"/>
        </a:xfrm>
        <a:prstGeom prst="roundRect">
          <a:avLst>
            <a:gd name="adj" fmla="val 10000"/>
          </a:avLst>
        </a:prstGeom>
        <a:solidFill>
          <a:schemeClr val="accent1">
            <a:shade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First phase: pericardial pressure increases, decreases ventricular diastolic filling, reduces subendocardial blood flow, tachycardia </a:t>
          </a:r>
        </a:p>
      </dsp:txBody>
      <dsp:txXfrm>
        <a:off x="35346" y="35346"/>
        <a:ext cx="7247390" cy="1136125"/>
      </dsp:txXfrm>
    </dsp:sp>
    <dsp:sp modelId="{19600A57-23A3-469F-AB2A-A1656928D5E9}">
      <dsp:nvSpPr>
        <dsp:cNvPr id="0" name=""/>
        <dsp:cNvSpPr/>
      </dsp:nvSpPr>
      <dsp:spPr>
        <a:xfrm>
          <a:off x="754379" y="1407953"/>
          <a:ext cx="8549640" cy="1206817"/>
        </a:xfrm>
        <a:prstGeom prst="roundRect">
          <a:avLst>
            <a:gd name="adj" fmla="val 10000"/>
          </a:avLst>
        </a:prstGeom>
        <a:solidFill>
          <a:schemeClr val="accent1">
            <a:shade val="80000"/>
            <a:hueOff val="247825"/>
            <a:satOff val="-24500"/>
            <a:lumOff val="1778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Second phase: compromised diastolic filling, stroke volume, coronary perfusion occurs, which leads to anxiety, diaphoresis, and pallor</a:t>
          </a:r>
        </a:p>
      </dsp:txBody>
      <dsp:txXfrm>
        <a:off x="789725" y="1443299"/>
        <a:ext cx="6940136" cy="1136125"/>
      </dsp:txXfrm>
    </dsp:sp>
    <dsp:sp modelId="{F4068447-1B55-45FE-8B24-C3CA05659A58}">
      <dsp:nvSpPr>
        <dsp:cNvPr id="0" name=""/>
        <dsp:cNvSpPr/>
      </dsp:nvSpPr>
      <dsp:spPr>
        <a:xfrm>
          <a:off x="1508759" y="2815907"/>
          <a:ext cx="8549640" cy="1206817"/>
        </a:xfrm>
        <a:prstGeom prst="roundRect">
          <a:avLst>
            <a:gd name="adj" fmla="val 10000"/>
          </a:avLst>
        </a:prstGeom>
        <a:solidFill>
          <a:schemeClr val="accent1">
            <a:shade val="80000"/>
            <a:hueOff val="495650"/>
            <a:satOff val="-49000"/>
            <a:lumOff val="3557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Third phase: compensatory mechanisms fail; loss of coronary perfusion, </a:t>
          </a:r>
          <a:r>
            <a:rPr lang="en-US" sz="2400" kern="1200" dirty="0">
              <a:effectLst/>
            </a:rPr>
            <a:t>cardiac</a:t>
          </a:r>
          <a:r>
            <a:rPr lang="en-US" sz="2400" kern="1200" dirty="0"/>
            <a:t> arrest</a:t>
          </a:r>
        </a:p>
      </dsp:txBody>
      <dsp:txXfrm>
        <a:off x="1544105" y="2851253"/>
        <a:ext cx="6940136" cy="1136125"/>
      </dsp:txXfrm>
    </dsp:sp>
    <dsp:sp modelId="{CB4CFD76-DBBC-48BE-BDF9-835F5BBA6DBA}">
      <dsp:nvSpPr>
        <dsp:cNvPr id="0" name=""/>
        <dsp:cNvSpPr/>
      </dsp:nvSpPr>
      <dsp:spPr>
        <a:xfrm>
          <a:off x="7765208" y="915169"/>
          <a:ext cx="784431" cy="784431"/>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941705" y="915169"/>
        <a:ext cx="431437" cy="590284"/>
      </dsp:txXfrm>
    </dsp:sp>
    <dsp:sp modelId="{DF57938E-DBBF-4C16-B560-C5CFD9CFF351}">
      <dsp:nvSpPr>
        <dsp:cNvPr id="0" name=""/>
        <dsp:cNvSpPr/>
      </dsp:nvSpPr>
      <dsp:spPr>
        <a:xfrm>
          <a:off x="8519588" y="2315078"/>
          <a:ext cx="784431" cy="784431"/>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696085" y="2315078"/>
        <a:ext cx="431437" cy="5902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757C75-B58E-4B7A-AB5B-A6656842C10E}">
      <dsp:nvSpPr>
        <dsp:cNvPr id="0" name=""/>
        <dsp:cNvSpPr/>
      </dsp:nvSpPr>
      <dsp:spPr>
        <a:xfrm>
          <a:off x="0" y="100572"/>
          <a:ext cx="10058399" cy="491399"/>
        </a:xfrm>
        <a:prstGeom prst="roundRect">
          <a:avLst/>
        </a:prstGeom>
        <a:solidFill>
          <a:schemeClr val="accent1">
            <a:shade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Coronary artery injury</a:t>
          </a:r>
        </a:p>
      </dsp:txBody>
      <dsp:txXfrm>
        <a:off x="23988" y="124560"/>
        <a:ext cx="10010423" cy="443423"/>
      </dsp:txXfrm>
    </dsp:sp>
    <dsp:sp modelId="{073B913B-6868-44D6-AA6D-2A9FFACD0559}">
      <dsp:nvSpPr>
        <dsp:cNvPr id="0" name=""/>
        <dsp:cNvSpPr/>
      </dsp:nvSpPr>
      <dsp:spPr>
        <a:xfrm>
          <a:off x="0" y="591972"/>
          <a:ext cx="10058399" cy="782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Myocardial contusion involving LAD</a:t>
          </a:r>
        </a:p>
        <a:p>
          <a:pPr marL="171450" lvl="1" indent="-171450" algn="l" defTabSz="711200">
            <a:lnSpc>
              <a:spcPct val="90000"/>
            </a:lnSpc>
            <a:spcBef>
              <a:spcPct val="0"/>
            </a:spcBef>
            <a:spcAft>
              <a:spcPct val="20000"/>
            </a:spcAft>
            <a:buChar char="•"/>
          </a:pPr>
          <a:r>
            <a:rPr lang="en-US" sz="1600" kern="1200" dirty="0"/>
            <a:t>Intimal disruption, thrombosis</a:t>
          </a:r>
        </a:p>
        <a:p>
          <a:pPr marL="171450" lvl="1" indent="-171450" algn="l" defTabSz="711200">
            <a:lnSpc>
              <a:spcPct val="90000"/>
            </a:lnSpc>
            <a:spcBef>
              <a:spcPct val="0"/>
            </a:spcBef>
            <a:spcAft>
              <a:spcPct val="20000"/>
            </a:spcAft>
            <a:buChar char="•"/>
          </a:pPr>
          <a:r>
            <a:rPr lang="en-US" sz="1600" kern="1200" dirty="0"/>
            <a:t>MI, arrythmia, VF, ventricular rupture</a:t>
          </a:r>
        </a:p>
      </dsp:txBody>
      <dsp:txXfrm>
        <a:off x="0" y="591972"/>
        <a:ext cx="10058399" cy="782460"/>
      </dsp:txXfrm>
    </dsp:sp>
    <dsp:sp modelId="{61188765-F6EF-4025-9B80-5FEE5E015DA7}">
      <dsp:nvSpPr>
        <dsp:cNvPr id="0" name=""/>
        <dsp:cNvSpPr/>
      </dsp:nvSpPr>
      <dsp:spPr>
        <a:xfrm>
          <a:off x="0" y="1374432"/>
          <a:ext cx="10058399" cy="491399"/>
        </a:xfrm>
        <a:prstGeom prst="roundRect">
          <a:avLst/>
        </a:prstGeom>
        <a:solidFill>
          <a:schemeClr val="accent1">
            <a:shade val="80000"/>
            <a:hueOff val="247825"/>
            <a:satOff val="-24500"/>
            <a:lumOff val="1778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Valve, chordae tendinae, papillary muscle injury</a:t>
          </a:r>
        </a:p>
      </dsp:txBody>
      <dsp:txXfrm>
        <a:off x="23988" y="1398420"/>
        <a:ext cx="10010423" cy="443423"/>
      </dsp:txXfrm>
    </dsp:sp>
    <dsp:sp modelId="{E1468BED-2E5F-4319-A59A-6CC02767E545}">
      <dsp:nvSpPr>
        <dsp:cNvPr id="0" name=""/>
        <dsp:cNvSpPr/>
      </dsp:nvSpPr>
      <dsp:spPr>
        <a:xfrm>
          <a:off x="0" y="1865832"/>
          <a:ext cx="10058399" cy="782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Compressive force of blood during contraction</a:t>
          </a:r>
        </a:p>
        <a:p>
          <a:pPr marL="171450" lvl="1" indent="-171450" algn="l" defTabSz="711200">
            <a:lnSpc>
              <a:spcPct val="90000"/>
            </a:lnSpc>
            <a:spcBef>
              <a:spcPct val="0"/>
            </a:spcBef>
            <a:spcAft>
              <a:spcPct val="20000"/>
            </a:spcAft>
            <a:buChar char="•"/>
          </a:pPr>
          <a:r>
            <a:rPr lang="en-US" sz="1600" kern="1200" dirty="0"/>
            <a:t>Aortic valve most involved </a:t>
          </a:r>
        </a:p>
        <a:p>
          <a:pPr marL="171450" lvl="1" indent="-171450" algn="l" defTabSz="711200">
            <a:lnSpc>
              <a:spcPct val="90000"/>
            </a:lnSpc>
            <a:spcBef>
              <a:spcPct val="0"/>
            </a:spcBef>
            <a:spcAft>
              <a:spcPct val="20000"/>
            </a:spcAft>
            <a:buChar char="•"/>
          </a:pPr>
          <a:r>
            <a:rPr lang="en-US" sz="1600" kern="1200" dirty="0"/>
            <a:t>New murmur, thrill, LV dysfunction, shock</a:t>
          </a:r>
        </a:p>
      </dsp:txBody>
      <dsp:txXfrm>
        <a:off x="0" y="1865832"/>
        <a:ext cx="10058399" cy="782460"/>
      </dsp:txXfrm>
    </dsp:sp>
    <dsp:sp modelId="{7A4BF0DD-9B63-4BEF-BDDA-0631C54B442C}">
      <dsp:nvSpPr>
        <dsp:cNvPr id="0" name=""/>
        <dsp:cNvSpPr/>
      </dsp:nvSpPr>
      <dsp:spPr>
        <a:xfrm>
          <a:off x="0" y="2648292"/>
          <a:ext cx="10058399" cy="491399"/>
        </a:xfrm>
        <a:prstGeom prst="roundRect">
          <a:avLst/>
        </a:prstGeom>
        <a:solidFill>
          <a:schemeClr val="accent1">
            <a:shade val="80000"/>
            <a:hueOff val="495650"/>
            <a:satOff val="-49000"/>
            <a:lumOff val="3557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Pericardial rupture</a:t>
          </a:r>
        </a:p>
      </dsp:txBody>
      <dsp:txXfrm>
        <a:off x="23988" y="2672280"/>
        <a:ext cx="10010423" cy="443423"/>
      </dsp:txXfrm>
    </dsp:sp>
    <dsp:sp modelId="{99B8A743-BAAD-4811-A307-85C40CB370C0}">
      <dsp:nvSpPr>
        <dsp:cNvPr id="0" name=""/>
        <dsp:cNvSpPr/>
      </dsp:nvSpPr>
      <dsp:spPr>
        <a:xfrm>
          <a:off x="0" y="3139692"/>
          <a:ext cx="10058399" cy="782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Both direct impact and abdominal compression</a:t>
          </a:r>
        </a:p>
        <a:p>
          <a:pPr marL="171450" lvl="1" indent="-171450" algn="l" defTabSz="711200">
            <a:lnSpc>
              <a:spcPct val="90000"/>
            </a:lnSpc>
            <a:spcBef>
              <a:spcPct val="0"/>
            </a:spcBef>
            <a:spcAft>
              <a:spcPct val="20000"/>
            </a:spcAft>
            <a:buChar char="•"/>
          </a:pPr>
          <a:r>
            <a:rPr lang="en-US" sz="1600" kern="1200" dirty="0"/>
            <a:t>Herniation of heart, torsing of great vessels</a:t>
          </a:r>
        </a:p>
        <a:p>
          <a:pPr marL="171450" lvl="1" indent="-171450" algn="l" defTabSz="711200">
            <a:lnSpc>
              <a:spcPct val="90000"/>
            </a:lnSpc>
            <a:spcBef>
              <a:spcPct val="0"/>
            </a:spcBef>
            <a:spcAft>
              <a:spcPct val="20000"/>
            </a:spcAft>
            <a:buChar char="•"/>
          </a:pPr>
          <a:r>
            <a:rPr lang="en-US" sz="1600" kern="1200" dirty="0"/>
            <a:t>Cardiac arrest death</a:t>
          </a:r>
        </a:p>
      </dsp:txBody>
      <dsp:txXfrm>
        <a:off x="0" y="3139692"/>
        <a:ext cx="10058399" cy="7824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6344EA-1220-4433-A19C-98C2FC1E0B8C}">
      <dsp:nvSpPr>
        <dsp:cNvPr id="0" name=""/>
        <dsp:cNvSpPr/>
      </dsp:nvSpPr>
      <dsp:spPr>
        <a:xfrm>
          <a:off x="4301798" y="74758"/>
          <a:ext cx="3588402" cy="3588402"/>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r>
            <a:rPr lang="en-US" sz="2900" kern="1200" dirty="0"/>
            <a:t>Tamponade</a:t>
          </a:r>
        </a:p>
        <a:p>
          <a:pPr marL="0" lvl="0" indent="0" algn="ctr" defTabSz="1289050">
            <a:lnSpc>
              <a:spcPct val="90000"/>
            </a:lnSpc>
            <a:spcBef>
              <a:spcPct val="0"/>
            </a:spcBef>
            <a:spcAft>
              <a:spcPct val="35000"/>
            </a:spcAft>
            <a:buNone/>
          </a:pPr>
          <a:r>
            <a:rPr lang="en-US" sz="1800" kern="1200" dirty="0"/>
            <a:t>Muffled heart sounds</a:t>
          </a:r>
        </a:p>
        <a:p>
          <a:pPr marL="0" lvl="0" indent="0" algn="ctr" defTabSz="1289050">
            <a:lnSpc>
              <a:spcPct val="90000"/>
            </a:lnSpc>
            <a:spcBef>
              <a:spcPct val="0"/>
            </a:spcBef>
            <a:spcAft>
              <a:spcPct val="35000"/>
            </a:spcAft>
            <a:buNone/>
          </a:pPr>
          <a:r>
            <a:rPr lang="en-US" sz="1800" kern="1200" dirty="0"/>
            <a:t>Pulsus Paradoxus</a:t>
          </a:r>
        </a:p>
      </dsp:txBody>
      <dsp:txXfrm>
        <a:off x="4780252" y="702728"/>
        <a:ext cx="2631494" cy="1614780"/>
      </dsp:txXfrm>
    </dsp:sp>
    <dsp:sp modelId="{98319130-CD75-4371-ABBC-9F470CF691F2}">
      <dsp:nvSpPr>
        <dsp:cNvPr id="0" name=""/>
        <dsp:cNvSpPr/>
      </dsp:nvSpPr>
      <dsp:spPr>
        <a:xfrm>
          <a:off x="5596614" y="2317509"/>
          <a:ext cx="3588402" cy="3588402"/>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en-US" sz="2600" kern="1200" dirty="0"/>
            <a:t>Tension Pneumothorax</a:t>
          </a:r>
        </a:p>
        <a:p>
          <a:pPr marL="0" lvl="0" indent="0" algn="ctr" defTabSz="1155700">
            <a:lnSpc>
              <a:spcPct val="90000"/>
            </a:lnSpc>
            <a:spcBef>
              <a:spcPct val="0"/>
            </a:spcBef>
            <a:spcAft>
              <a:spcPct val="35000"/>
            </a:spcAft>
            <a:buNone/>
          </a:pPr>
          <a:r>
            <a:rPr lang="en-US" sz="1800" kern="1200" dirty="0"/>
            <a:t>Unilateral absent breath sounds</a:t>
          </a:r>
        </a:p>
      </dsp:txBody>
      <dsp:txXfrm>
        <a:off x="6694067" y="3244513"/>
        <a:ext cx="2153041" cy="1973621"/>
      </dsp:txXfrm>
    </dsp:sp>
    <dsp:sp modelId="{A7FA5DB6-9E63-470B-A98F-946980568D7C}">
      <dsp:nvSpPr>
        <dsp:cNvPr id="0" name=""/>
        <dsp:cNvSpPr/>
      </dsp:nvSpPr>
      <dsp:spPr>
        <a:xfrm>
          <a:off x="3006983" y="2317509"/>
          <a:ext cx="3588402" cy="3588402"/>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r>
            <a:rPr lang="en-US" sz="2900" kern="1200" dirty="0"/>
            <a:t>Hemorrhagic Shock</a:t>
          </a:r>
        </a:p>
      </dsp:txBody>
      <dsp:txXfrm>
        <a:off x="3344891" y="3244513"/>
        <a:ext cx="2153041" cy="197362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A93C41-63F9-4D88-9686-DD8A3401577A}">
      <dsp:nvSpPr>
        <dsp:cNvPr id="0" name=""/>
        <dsp:cNvSpPr/>
      </dsp:nvSpPr>
      <dsp:spPr>
        <a:xfrm>
          <a:off x="3137" y="26426"/>
          <a:ext cx="1666719" cy="547200"/>
        </a:xfrm>
        <a:prstGeom prst="rect">
          <a:avLst/>
        </a:prstGeom>
        <a:solidFill>
          <a:schemeClr val="accent1">
            <a:alpha val="90000"/>
            <a:hueOff val="0"/>
            <a:satOff val="0"/>
            <a:lumOff val="0"/>
            <a:alphaOff val="0"/>
          </a:schemeClr>
        </a:solidFill>
        <a:ln w="15875"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t>Grade I</a:t>
          </a:r>
        </a:p>
      </dsp:txBody>
      <dsp:txXfrm>
        <a:off x="3137" y="26426"/>
        <a:ext cx="1666719" cy="547200"/>
      </dsp:txXfrm>
    </dsp:sp>
    <dsp:sp modelId="{B8611CA4-E269-42E7-B315-2077C5DF5E7F}">
      <dsp:nvSpPr>
        <dsp:cNvPr id="0" name=""/>
        <dsp:cNvSpPr/>
      </dsp:nvSpPr>
      <dsp:spPr>
        <a:xfrm>
          <a:off x="3137" y="573626"/>
          <a:ext cx="1666719" cy="3422671"/>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Font typeface="+mj-lt"/>
            <a:buAutoNum type="arabicPeriod"/>
          </a:pPr>
          <a:r>
            <a:rPr lang="en-US" sz="1400" kern="1200" dirty="0"/>
            <a:t>Minor EKG changes: non-specific ST or T wave changes, PACs, PVCs, sinus tachycardia</a:t>
          </a:r>
        </a:p>
      </dsp:txBody>
      <dsp:txXfrm>
        <a:off x="3137" y="573626"/>
        <a:ext cx="1666719" cy="3422671"/>
      </dsp:txXfrm>
    </dsp:sp>
    <dsp:sp modelId="{343766A5-21AF-4B51-81EB-F449E44D345B}">
      <dsp:nvSpPr>
        <dsp:cNvPr id="0" name=""/>
        <dsp:cNvSpPr/>
      </dsp:nvSpPr>
      <dsp:spPr>
        <a:xfrm>
          <a:off x="1903197" y="26426"/>
          <a:ext cx="1666719" cy="547200"/>
        </a:xfrm>
        <a:prstGeom prst="rect">
          <a:avLst/>
        </a:prstGeom>
        <a:solidFill>
          <a:schemeClr val="accent1">
            <a:alpha val="90000"/>
            <a:hueOff val="0"/>
            <a:satOff val="0"/>
            <a:lumOff val="0"/>
            <a:alphaOff val="-8000"/>
          </a:schemeClr>
        </a:solidFill>
        <a:ln w="15875" cap="flat" cmpd="sng" algn="ctr">
          <a:solidFill>
            <a:schemeClr val="accent1">
              <a:alpha val="90000"/>
              <a:hueOff val="0"/>
              <a:satOff val="0"/>
              <a:lumOff val="0"/>
              <a:alphaOff val="-8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t>Grade II</a:t>
          </a:r>
        </a:p>
      </dsp:txBody>
      <dsp:txXfrm>
        <a:off x="1903197" y="26426"/>
        <a:ext cx="1666719" cy="547200"/>
      </dsp:txXfrm>
    </dsp:sp>
    <dsp:sp modelId="{7407F761-0A8A-42D0-AB05-D5F0BC38655F}">
      <dsp:nvSpPr>
        <dsp:cNvPr id="0" name=""/>
        <dsp:cNvSpPr/>
      </dsp:nvSpPr>
      <dsp:spPr>
        <a:xfrm>
          <a:off x="1903197" y="573626"/>
          <a:ext cx="1666719" cy="3422671"/>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Font typeface="+mj-lt"/>
            <a:buAutoNum type="arabicPeriod"/>
          </a:pPr>
          <a:r>
            <a:rPr lang="en-US" sz="1400" kern="1200" dirty="0"/>
            <a:t>Heart block or ischemic changes without cardiac failure</a:t>
          </a:r>
        </a:p>
      </dsp:txBody>
      <dsp:txXfrm>
        <a:off x="1903197" y="573626"/>
        <a:ext cx="1666719" cy="3422671"/>
      </dsp:txXfrm>
    </dsp:sp>
    <dsp:sp modelId="{6266BA83-007F-4B66-9D10-597D01235016}">
      <dsp:nvSpPr>
        <dsp:cNvPr id="0" name=""/>
        <dsp:cNvSpPr/>
      </dsp:nvSpPr>
      <dsp:spPr>
        <a:xfrm>
          <a:off x="3803257" y="26426"/>
          <a:ext cx="1666719" cy="547200"/>
        </a:xfrm>
        <a:prstGeom prst="rect">
          <a:avLst/>
        </a:prstGeom>
        <a:solidFill>
          <a:schemeClr val="accent1">
            <a:alpha val="90000"/>
            <a:hueOff val="0"/>
            <a:satOff val="0"/>
            <a:lumOff val="0"/>
            <a:alphaOff val="-16000"/>
          </a:schemeClr>
        </a:solidFill>
        <a:ln w="15875" cap="flat" cmpd="sng" algn="ctr">
          <a:solidFill>
            <a:schemeClr val="accent1">
              <a:alpha val="90000"/>
              <a:hueOff val="0"/>
              <a:satOff val="0"/>
              <a:lumOff val="0"/>
              <a:alphaOff val="-16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t>Grade III</a:t>
          </a:r>
        </a:p>
      </dsp:txBody>
      <dsp:txXfrm>
        <a:off x="3803257" y="26426"/>
        <a:ext cx="1666719" cy="547200"/>
      </dsp:txXfrm>
    </dsp:sp>
    <dsp:sp modelId="{04F373A1-F435-4E46-80D3-1A0E6E7ADB63}">
      <dsp:nvSpPr>
        <dsp:cNvPr id="0" name=""/>
        <dsp:cNvSpPr/>
      </dsp:nvSpPr>
      <dsp:spPr>
        <a:xfrm>
          <a:off x="3803257" y="573626"/>
          <a:ext cx="1666719" cy="3422671"/>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Font typeface="+mj-lt"/>
            <a:buAutoNum type="arabicPeriod"/>
          </a:pPr>
          <a:r>
            <a:rPr lang="en-US" sz="1400" kern="1200" dirty="0"/>
            <a:t>Multifocal ventricular contractions</a:t>
          </a:r>
        </a:p>
        <a:p>
          <a:pPr marL="114300" lvl="1" indent="-114300" algn="l" defTabSz="622300">
            <a:lnSpc>
              <a:spcPct val="90000"/>
            </a:lnSpc>
            <a:spcBef>
              <a:spcPct val="0"/>
            </a:spcBef>
            <a:spcAft>
              <a:spcPct val="15000"/>
            </a:spcAft>
            <a:buFont typeface="+mj-lt"/>
            <a:buAutoNum type="arabicPeriod"/>
          </a:pPr>
          <a:r>
            <a:rPr lang="en-US" sz="1400" kern="1200" dirty="0"/>
            <a:t>Septal rupture, pulmonary or tricuspid incompetence, papillary muscle dysfunction, or distal coronary artery occlusion without cardiac failure</a:t>
          </a:r>
        </a:p>
        <a:p>
          <a:pPr marL="114300" lvl="1" indent="-114300" algn="l" defTabSz="622300">
            <a:lnSpc>
              <a:spcPct val="90000"/>
            </a:lnSpc>
            <a:spcBef>
              <a:spcPct val="0"/>
            </a:spcBef>
            <a:spcAft>
              <a:spcPct val="15000"/>
            </a:spcAft>
            <a:buFont typeface="+mj-lt"/>
            <a:buAutoNum type="arabicPeriod"/>
          </a:pPr>
          <a:r>
            <a:rPr lang="en-US" sz="1400" kern="1200"/>
            <a:t>Blunt pericardial laceration with cardiac herniation</a:t>
          </a:r>
        </a:p>
      </dsp:txBody>
      <dsp:txXfrm>
        <a:off x="3803257" y="573626"/>
        <a:ext cx="1666719" cy="3422671"/>
      </dsp:txXfrm>
    </dsp:sp>
    <dsp:sp modelId="{666C1A1E-378E-4C11-BA7B-435C05B6DE94}">
      <dsp:nvSpPr>
        <dsp:cNvPr id="0" name=""/>
        <dsp:cNvSpPr/>
      </dsp:nvSpPr>
      <dsp:spPr>
        <a:xfrm>
          <a:off x="5703318" y="26426"/>
          <a:ext cx="1666719" cy="547200"/>
        </a:xfrm>
        <a:prstGeom prst="rect">
          <a:avLst/>
        </a:prstGeom>
        <a:solidFill>
          <a:schemeClr val="accent1">
            <a:alpha val="90000"/>
            <a:hueOff val="0"/>
            <a:satOff val="0"/>
            <a:lumOff val="0"/>
            <a:alphaOff val="-24000"/>
          </a:schemeClr>
        </a:solidFill>
        <a:ln w="15875" cap="flat" cmpd="sng" algn="ctr">
          <a:solidFill>
            <a:schemeClr val="accent1">
              <a:alpha val="90000"/>
              <a:hueOff val="0"/>
              <a:satOff val="0"/>
              <a:lumOff val="0"/>
              <a:alphaOff val="-24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Font typeface="+mj-lt"/>
            <a:buNone/>
          </a:pPr>
          <a:r>
            <a:rPr lang="en-US" sz="1800" kern="1200" dirty="0"/>
            <a:t>Grade IV</a:t>
          </a:r>
        </a:p>
      </dsp:txBody>
      <dsp:txXfrm>
        <a:off x="5703318" y="26426"/>
        <a:ext cx="1666719" cy="547200"/>
      </dsp:txXfrm>
    </dsp:sp>
    <dsp:sp modelId="{A3CAD53A-D1A9-4A8F-A0E9-E353117115D9}">
      <dsp:nvSpPr>
        <dsp:cNvPr id="0" name=""/>
        <dsp:cNvSpPr/>
      </dsp:nvSpPr>
      <dsp:spPr>
        <a:xfrm>
          <a:off x="5703318" y="573626"/>
          <a:ext cx="1666719" cy="3422671"/>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Font typeface="+mj-lt"/>
            <a:buAutoNum type="arabicPeriod"/>
          </a:pPr>
          <a:r>
            <a:rPr lang="en-US" sz="1400" kern="1200" dirty="0"/>
            <a:t>Blunt valve or coronary artery involvement with cardiac failure</a:t>
          </a:r>
        </a:p>
        <a:p>
          <a:pPr marL="114300" lvl="1" indent="-114300" algn="l" defTabSz="622300">
            <a:lnSpc>
              <a:spcPct val="90000"/>
            </a:lnSpc>
            <a:spcBef>
              <a:spcPct val="0"/>
            </a:spcBef>
            <a:spcAft>
              <a:spcPct val="15000"/>
            </a:spcAft>
            <a:buFont typeface="+mj-lt"/>
            <a:buAutoNum type="arabicPeriod"/>
          </a:pPr>
          <a:r>
            <a:rPr lang="en-US" sz="1400" kern="1200" dirty="0"/>
            <a:t>Aortic or mitral incompetence</a:t>
          </a:r>
        </a:p>
        <a:p>
          <a:pPr marL="114300" lvl="1" indent="-114300" algn="l" defTabSz="622300">
            <a:lnSpc>
              <a:spcPct val="90000"/>
            </a:lnSpc>
            <a:spcBef>
              <a:spcPct val="0"/>
            </a:spcBef>
            <a:spcAft>
              <a:spcPct val="15000"/>
            </a:spcAft>
            <a:buFont typeface="+mj-lt"/>
            <a:buAutoNum type="arabicPeriod"/>
          </a:pPr>
          <a:r>
            <a:rPr lang="en-US" sz="1400" kern="1200" dirty="0"/>
            <a:t>Right ventricle, right or left atrium involvement</a:t>
          </a:r>
        </a:p>
      </dsp:txBody>
      <dsp:txXfrm>
        <a:off x="5703318" y="573626"/>
        <a:ext cx="1666719" cy="3422671"/>
      </dsp:txXfrm>
    </dsp:sp>
    <dsp:sp modelId="{EBFA5D59-8179-4B76-9C35-9E4D03ED07A1}">
      <dsp:nvSpPr>
        <dsp:cNvPr id="0" name=""/>
        <dsp:cNvSpPr/>
      </dsp:nvSpPr>
      <dsp:spPr>
        <a:xfrm>
          <a:off x="7603378" y="26426"/>
          <a:ext cx="1666719" cy="547200"/>
        </a:xfrm>
        <a:prstGeom prst="rect">
          <a:avLst/>
        </a:prstGeom>
        <a:solidFill>
          <a:schemeClr val="accent1">
            <a:alpha val="90000"/>
            <a:hueOff val="0"/>
            <a:satOff val="0"/>
            <a:lumOff val="0"/>
            <a:alphaOff val="-32000"/>
          </a:schemeClr>
        </a:solidFill>
        <a:ln w="15875" cap="flat" cmpd="sng" algn="ctr">
          <a:solidFill>
            <a:schemeClr val="accent1">
              <a:alpha val="90000"/>
              <a:hueOff val="0"/>
              <a:satOff val="0"/>
              <a:lumOff val="0"/>
              <a:alphaOff val="-32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Font typeface="+mj-lt"/>
            <a:buNone/>
          </a:pPr>
          <a:r>
            <a:rPr lang="en-US" sz="1800" kern="1200" dirty="0"/>
            <a:t>Grade V</a:t>
          </a:r>
        </a:p>
      </dsp:txBody>
      <dsp:txXfrm>
        <a:off x="7603378" y="26426"/>
        <a:ext cx="1666719" cy="547200"/>
      </dsp:txXfrm>
    </dsp:sp>
    <dsp:sp modelId="{B35C887B-C238-4C67-9CF5-08AE182C146F}">
      <dsp:nvSpPr>
        <dsp:cNvPr id="0" name=""/>
        <dsp:cNvSpPr/>
      </dsp:nvSpPr>
      <dsp:spPr>
        <a:xfrm>
          <a:off x="7603378" y="573626"/>
          <a:ext cx="1666719" cy="3422671"/>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Font typeface="+mj-lt"/>
            <a:buAutoNum type="arabicPeriod"/>
          </a:pPr>
          <a:r>
            <a:rPr lang="en-US" sz="1400" kern="1200" dirty="0"/>
            <a:t>Proximal coronary artery occlusion</a:t>
          </a:r>
        </a:p>
        <a:p>
          <a:pPr marL="114300" lvl="1" indent="-114300" algn="l" defTabSz="622300">
            <a:lnSpc>
              <a:spcPct val="90000"/>
            </a:lnSpc>
            <a:spcBef>
              <a:spcPct val="0"/>
            </a:spcBef>
            <a:spcAft>
              <a:spcPct val="15000"/>
            </a:spcAft>
            <a:buFont typeface="+mj-lt"/>
            <a:buAutoNum type="arabicPeriod"/>
          </a:pPr>
          <a:r>
            <a:rPr lang="en-US" sz="1400" kern="1200" dirty="0"/>
            <a:t>Left ventricular perforation</a:t>
          </a:r>
        </a:p>
      </dsp:txBody>
      <dsp:txXfrm>
        <a:off x="7603378" y="573626"/>
        <a:ext cx="1666719" cy="3422671"/>
      </dsp:txXfrm>
    </dsp:sp>
    <dsp:sp modelId="{A8696476-391E-4018-A481-F339A1D25FE5}">
      <dsp:nvSpPr>
        <dsp:cNvPr id="0" name=""/>
        <dsp:cNvSpPr/>
      </dsp:nvSpPr>
      <dsp:spPr>
        <a:xfrm>
          <a:off x="9503439" y="26426"/>
          <a:ext cx="1666719" cy="547200"/>
        </a:xfrm>
        <a:prstGeom prst="rect">
          <a:avLst/>
        </a:prstGeom>
        <a:solidFill>
          <a:schemeClr val="accent1">
            <a:alpha val="90000"/>
            <a:hueOff val="0"/>
            <a:satOff val="0"/>
            <a:lumOff val="0"/>
            <a:alphaOff val="-40000"/>
          </a:schemeClr>
        </a:solidFill>
        <a:ln w="15875" cap="flat" cmpd="sng" algn="ctr">
          <a:solidFill>
            <a:schemeClr val="accent1">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Font typeface="+mj-lt"/>
            <a:buNone/>
          </a:pPr>
          <a:r>
            <a:rPr lang="en-US" sz="1800" kern="1200" dirty="0"/>
            <a:t>Grade VI</a:t>
          </a:r>
        </a:p>
      </dsp:txBody>
      <dsp:txXfrm>
        <a:off x="9503439" y="26426"/>
        <a:ext cx="1666719" cy="547200"/>
      </dsp:txXfrm>
    </dsp:sp>
    <dsp:sp modelId="{F22ED5AA-8F4F-49BE-845D-99BE111F4610}">
      <dsp:nvSpPr>
        <dsp:cNvPr id="0" name=""/>
        <dsp:cNvSpPr/>
      </dsp:nvSpPr>
      <dsp:spPr>
        <a:xfrm>
          <a:off x="9503439" y="573626"/>
          <a:ext cx="1666719" cy="3422671"/>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Font typeface="+mj-lt"/>
            <a:buAutoNum type="arabicPeriod"/>
          </a:pPr>
          <a:r>
            <a:rPr lang="en-US" sz="1400" kern="1200" dirty="0"/>
            <a:t>Blunt avulsion of the heart</a:t>
          </a:r>
        </a:p>
      </dsp:txBody>
      <dsp:txXfrm>
        <a:off x="9503439" y="573626"/>
        <a:ext cx="1666719" cy="342267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23DFAB-8736-44CB-99F3-6DA60B9B910D}">
      <dsp:nvSpPr>
        <dsp:cNvPr id="0" name=""/>
        <dsp:cNvSpPr/>
      </dsp:nvSpPr>
      <dsp:spPr>
        <a:xfrm>
          <a:off x="0" y="175567"/>
          <a:ext cx="11632967" cy="5544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2848" tIns="229108" rIns="902848"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Admission EKG in all patients with concern for BCI</a:t>
          </a:r>
        </a:p>
      </dsp:txBody>
      <dsp:txXfrm>
        <a:off x="0" y="175567"/>
        <a:ext cx="11632967" cy="554400"/>
      </dsp:txXfrm>
    </dsp:sp>
    <dsp:sp modelId="{2C1128AA-D8C4-4E56-8DD3-BD1C5FA136E7}">
      <dsp:nvSpPr>
        <dsp:cNvPr id="0" name=""/>
        <dsp:cNvSpPr/>
      </dsp:nvSpPr>
      <dsp:spPr>
        <a:xfrm>
          <a:off x="581648" y="13207"/>
          <a:ext cx="8143077" cy="3247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7789" tIns="0" rIns="307789" bIns="0" numCol="1" spcCol="1270" anchor="ctr" anchorCtr="0">
          <a:noAutofit/>
        </a:bodyPr>
        <a:lstStyle/>
        <a:p>
          <a:pPr marL="0" lvl="0" indent="0" algn="l" defTabSz="711200">
            <a:lnSpc>
              <a:spcPct val="90000"/>
            </a:lnSpc>
            <a:spcBef>
              <a:spcPct val="0"/>
            </a:spcBef>
            <a:spcAft>
              <a:spcPct val="35000"/>
            </a:spcAft>
            <a:buNone/>
          </a:pPr>
          <a:r>
            <a:rPr lang="en-US" sz="1600" kern="1200" dirty="0"/>
            <a:t>Level 1</a:t>
          </a:r>
        </a:p>
      </dsp:txBody>
      <dsp:txXfrm>
        <a:off x="597500" y="29059"/>
        <a:ext cx="8111373" cy="293016"/>
      </dsp:txXfrm>
    </dsp:sp>
    <dsp:sp modelId="{BB4916C7-1FFA-4FDC-905D-016D10914EE4}">
      <dsp:nvSpPr>
        <dsp:cNvPr id="0" name=""/>
        <dsp:cNvSpPr/>
      </dsp:nvSpPr>
      <dsp:spPr>
        <a:xfrm>
          <a:off x="0" y="951728"/>
          <a:ext cx="11632967" cy="155925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2848" tIns="229108" rIns="902848"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Continuous cardiac monitoring for 24-48 hours only if EKG abnormal (compare to prior EKG)</a:t>
          </a:r>
        </a:p>
        <a:p>
          <a:pPr marL="171450" lvl="1" indent="-171450" algn="l" defTabSz="711200">
            <a:lnSpc>
              <a:spcPct val="90000"/>
            </a:lnSpc>
            <a:spcBef>
              <a:spcPct val="0"/>
            </a:spcBef>
            <a:spcAft>
              <a:spcPct val="15000"/>
            </a:spcAft>
            <a:buChar char="•"/>
          </a:pPr>
          <a:r>
            <a:rPr lang="en-US" sz="1600" kern="1200" dirty="0"/>
            <a:t>EKG and troponin normal, BCI ruled out</a:t>
          </a:r>
        </a:p>
        <a:p>
          <a:pPr marL="171450" lvl="1" indent="-171450" algn="l" defTabSz="711200">
            <a:lnSpc>
              <a:spcPct val="90000"/>
            </a:lnSpc>
            <a:spcBef>
              <a:spcPct val="0"/>
            </a:spcBef>
            <a:spcAft>
              <a:spcPct val="15000"/>
            </a:spcAft>
            <a:buChar char="•"/>
          </a:pPr>
          <a:r>
            <a:rPr lang="en-US" sz="1600" kern="1200" dirty="0"/>
            <a:t>If unstable or persistent arrythmia, obtain TTE/TEE</a:t>
          </a:r>
        </a:p>
        <a:p>
          <a:pPr marL="171450" lvl="1" indent="-171450" algn="l" defTabSz="711200">
            <a:lnSpc>
              <a:spcPct val="90000"/>
            </a:lnSpc>
            <a:spcBef>
              <a:spcPct val="0"/>
            </a:spcBef>
            <a:spcAft>
              <a:spcPct val="15000"/>
            </a:spcAft>
            <a:buChar char="•"/>
          </a:pPr>
          <a:r>
            <a:rPr lang="en-US" sz="1600" kern="1200" dirty="0"/>
            <a:t>Sternal fracture alone does not warrant monitoring</a:t>
          </a:r>
        </a:p>
        <a:p>
          <a:pPr marL="171450" lvl="1" indent="-171450" algn="l" defTabSz="711200">
            <a:lnSpc>
              <a:spcPct val="90000"/>
            </a:lnSpc>
            <a:spcBef>
              <a:spcPct val="0"/>
            </a:spcBef>
            <a:spcAft>
              <a:spcPct val="15000"/>
            </a:spcAft>
            <a:buChar char="•"/>
          </a:pPr>
          <a:r>
            <a:rPr lang="en-US" sz="1600" kern="1200" dirty="0"/>
            <a:t>CK levels, nuclear medicine not useful</a:t>
          </a:r>
        </a:p>
      </dsp:txBody>
      <dsp:txXfrm>
        <a:off x="0" y="951728"/>
        <a:ext cx="11632967" cy="1559250"/>
      </dsp:txXfrm>
    </dsp:sp>
    <dsp:sp modelId="{1AE037A1-12AD-4BE6-98E2-3A3CD4AB6A31}">
      <dsp:nvSpPr>
        <dsp:cNvPr id="0" name=""/>
        <dsp:cNvSpPr/>
      </dsp:nvSpPr>
      <dsp:spPr>
        <a:xfrm>
          <a:off x="581648" y="789368"/>
          <a:ext cx="8143077" cy="3247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7789" tIns="0" rIns="307789" bIns="0" numCol="1" spcCol="1270" anchor="ctr" anchorCtr="0">
          <a:noAutofit/>
        </a:bodyPr>
        <a:lstStyle/>
        <a:p>
          <a:pPr marL="0" lvl="0" indent="0" algn="l" defTabSz="711200">
            <a:lnSpc>
              <a:spcPct val="90000"/>
            </a:lnSpc>
            <a:spcBef>
              <a:spcPct val="0"/>
            </a:spcBef>
            <a:spcAft>
              <a:spcPct val="35000"/>
            </a:spcAft>
            <a:buNone/>
          </a:pPr>
          <a:r>
            <a:rPr lang="en-US" sz="1600" kern="1200" dirty="0"/>
            <a:t>Level 2 </a:t>
          </a:r>
        </a:p>
      </dsp:txBody>
      <dsp:txXfrm>
        <a:off x="597500" y="805220"/>
        <a:ext cx="8111373" cy="293016"/>
      </dsp:txXfrm>
    </dsp:sp>
    <dsp:sp modelId="{A86A9B97-2FE8-4641-ADE0-C10DBB3B56F1}">
      <dsp:nvSpPr>
        <dsp:cNvPr id="0" name=""/>
        <dsp:cNvSpPr/>
      </dsp:nvSpPr>
      <dsp:spPr>
        <a:xfrm>
          <a:off x="0" y="2732738"/>
          <a:ext cx="11632967" cy="148995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2848" tIns="229108" rIns="902848"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Elderly patients with cardiac disease, unstable patients, patients with abnormal admission EKG can undergo surgery if monitored</a:t>
          </a:r>
        </a:p>
        <a:p>
          <a:pPr marL="171450" lvl="1" indent="-171450" algn="l" defTabSz="711200">
            <a:lnSpc>
              <a:spcPct val="90000"/>
            </a:lnSpc>
            <a:spcBef>
              <a:spcPct val="0"/>
            </a:spcBef>
            <a:spcAft>
              <a:spcPct val="15000"/>
            </a:spcAft>
            <a:buChar char="•"/>
          </a:pPr>
          <a:r>
            <a:rPr lang="en-US" sz="1600" kern="1200" dirty="0"/>
            <a:t>Troponin measured routinely and monitored serially if elevated</a:t>
          </a:r>
        </a:p>
        <a:p>
          <a:pPr marL="171450" lvl="1" indent="-171450" algn="l" defTabSz="711200">
            <a:lnSpc>
              <a:spcPct val="90000"/>
            </a:lnSpc>
            <a:spcBef>
              <a:spcPct val="0"/>
            </a:spcBef>
            <a:spcAft>
              <a:spcPct val="15000"/>
            </a:spcAft>
            <a:buChar char="•"/>
          </a:pPr>
          <a:r>
            <a:rPr lang="en-US" sz="1600" kern="1200" dirty="0"/>
            <a:t>MRI or CT to differentiate between AMI and BCI in trauma patients to see if anticoagulation or catheterization required</a:t>
          </a:r>
        </a:p>
      </dsp:txBody>
      <dsp:txXfrm>
        <a:off x="0" y="2732738"/>
        <a:ext cx="11632967" cy="1489950"/>
      </dsp:txXfrm>
    </dsp:sp>
    <dsp:sp modelId="{BBE85197-3F31-430E-B51B-1279D6208AC3}">
      <dsp:nvSpPr>
        <dsp:cNvPr id="0" name=""/>
        <dsp:cNvSpPr/>
      </dsp:nvSpPr>
      <dsp:spPr>
        <a:xfrm>
          <a:off x="581648" y="2570378"/>
          <a:ext cx="8143077" cy="3247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7789" tIns="0" rIns="307789" bIns="0" numCol="1" spcCol="1270" anchor="ctr" anchorCtr="0">
          <a:noAutofit/>
        </a:bodyPr>
        <a:lstStyle/>
        <a:p>
          <a:pPr marL="0" lvl="0" indent="0" algn="l" defTabSz="711200">
            <a:lnSpc>
              <a:spcPct val="90000"/>
            </a:lnSpc>
            <a:spcBef>
              <a:spcPct val="0"/>
            </a:spcBef>
            <a:spcAft>
              <a:spcPct val="35000"/>
            </a:spcAft>
            <a:buNone/>
          </a:pPr>
          <a:r>
            <a:rPr lang="en-US" sz="1600" kern="1200" dirty="0"/>
            <a:t>Level 3</a:t>
          </a:r>
        </a:p>
      </dsp:txBody>
      <dsp:txXfrm>
        <a:off x="597500" y="2586230"/>
        <a:ext cx="8111373" cy="29301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94FF89-BEF1-441C-AE2D-5E7AB3660198}">
      <dsp:nvSpPr>
        <dsp:cNvPr id="0" name=""/>
        <dsp:cNvSpPr/>
      </dsp:nvSpPr>
      <dsp:spPr>
        <a:xfrm>
          <a:off x="4702900" y="595606"/>
          <a:ext cx="1111851" cy="11118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F33681E-2DF1-4B6E-ABC4-85F4D1F9BC81}">
      <dsp:nvSpPr>
        <dsp:cNvPr id="0" name=""/>
        <dsp:cNvSpPr/>
      </dsp:nvSpPr>
      <dsp:spPr>
        <a:xfrm>
          <a:off x="511" y="1960731"/>
          <a:ext cx="3176718" cy="476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90000"/>
            </a:lnSpc>
            <a:spcBef>
              <a:spcPct val="0"/>
            </a:spcBef>
            <a:spcAft>
              <a:spcPct val="35000"/>
            </a:spcAft>
            <a:buNone/>
            <a:defRPr b="1"/>
          </a:pPr>
          <a:r>
            <a:rPr lang="en-US" sz="3600" kern="1200"/>
            <a:t>Non-operative</a:t>
          </a:r>
        </a:p>
      </dsp:txBody>
      <dsp:txXfrm>
        <a:off x="511" y="1960731"/>
        <a:ext cx="3176718" cy="476507"/>
      </dsp:txXfrm>
    </dsp:sp>
    <dsp:sp modelId="{5A9737CC-75A5-416E-AC56-FE86F82676D1}">
      <dsp:nvSpPr>
        <dsp:cNvPr id="0" name=""/>
        <dsp:cNvSpPr/>
      </dsp:nvSpPr>
      <dsp:spPr>
        <a:xfrm>
          <a:off x="511" y="2510623"/>
          <a:ext cx="3176718" cy="1849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t>Optimize cardiac function if dysrhythmia or new heart failure </a:t>
          </a:r>
        </a:p>
        <a:p>
          <a:pPr marL="0" lvl="0" indent="0" algn="ctr" defTabSz="755650">
            <a:lnSpc>
              <a:spcPct val="90000"/>
            </a:lnSpc>
            <a:spcBef>
              <a:spcPct val="0"/>
            </a:spcBef>
            <a:spcAft>
              <a:spcPct val="35000"/>
            </a:spcAft>
            <a:buNone/>
          </a:pPr>
          <a:r>
            <a:rPr lang="en-US" sz="1700" kern="1200"/>
            <a:t>Monitoring without surgical or medical intervention if stable without structural injury</a:t>
          </a:r>
        </a:p>
      </dsp:txBody>
      <dsp:txXfrm>
        <a:off x="511" y="2510623"/>
        <a:ext cx="3176718" cy="1849697"/>
      </dsp:txXfrm>
    </dsp:sp>
    <dsp:sp modelId="{779680B9-FEBE-4E40-8592-38B01C565F28}">
      <dsp:nvSpPr>
        <dsp:cNvPr id="0" name=""/>
        <dsp:cNvSpPr/>
      </dsp:nvSpPr>
      <dsp:spPr>
        <a:xfrm>
          <a:off x="911000" y="595606"/>
          <a:ext cx="1111851" cy="111185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D823B30-2E94-4BEB-96D6-2A951B8398D1}">
      <dsp:nvSpPr>
        <dsp:cNvPr id="0" name=""/>
        <dsp:cNvSpPr/>
      </dsp:nvSpPr>
      <dsp:spPr>
        <a:xfrm>
          <a:off x="3733156" y="1960731"/>
          <a:ext cx="3176718" cy="476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90000"/>
            </a:lnSpc>
            <a:spcBef>
              <a:spcPct val="0"/>
            </a:spcBef>
            <a:spcAft>
              <a:spcPct val="35000"/>
            </a:spcAft>
            <a:buNone/>
            <a:defRPr b="1"/>
          </a:pPr>
          <a:r>
            <a:rPr lang="en-US" sz="3600" kern="1200"/>
            <a:t>Surgical </a:t>
          </a:r>
        </a:p>
      </dsp:txBody>
      <dsp:txXfrm>
        <a:off x="3733156" y="1960731"/>
        <a:ext cx="3176718" cy="476507"/>
      </dsp:txXfrm>
    </dsp:sp>
    <dsp:sp modelId="{5DE81172-7F5A-4792-936A-6406D6E7A0BA}">
      <dsp:nvSpPr>
        <dsp:cNvPr id="0" name=""/>
        <dsp:cNvSpPr/>
      </dsp:nvSpPr>
      <dsp:spPr>
        <a:xfrm>
          <a:off x="3733156" y="2510623"/>
          <a:ext cx="3176718" cy="1849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t>For patients with structural cardiac abnormalities </a:t>
          </a:r>
        </a:p>
        <a:p>
          <a:pPr marL="0" lvl="0" indent="0" algn="ctr" defTabSz="755650">
            <a:lnSpc>
              <a:spcPct val="90000"/>
            </a:lnSpc>
            <a:spcBef>
              <a:spcPct val="0"/>
            </a:spcBef>
            <a:spcAft>
              <a:spcPct val="35000"/>
            </a:spcAft>
            <a:buNone/>
          </a:pPr>
          <a:r>
            <a:rPr lang="en-US" sz="1700" kern="1200"/>
            <a:t>Cardiac rupture: median sternotomy for repair </a:t>
          </a:r>
        </a:p>
        <a:p>
          <a:pPr marL="0" lvl="0" indent="0" algn="ctr" defTabSz="755650">
            <a:lnSpc>
              <a:spcPct val="90000"/>
            </a:lnSpc>
            <a:spcBef>
              <a:spcPct val="0"/>
            </a:spcBef>
            <a:spcAft>
              <a:spcPct val="35000"/>
            </a:spcAft>
            <a:buNone/>
          </a:pPr>
          <a:r>
            <a:rPr lang="en-US" sz="1700" kern="1200" dirty="0"/>
            <a:t>Clamshell thoracotomy for trauma resuscitation </a:t>
          </a:r>
        </a:p>
        <a:p>
          <a:pPr marL="0" lvl="0" indent="0" algn="ctr" defTabSz="755650">
            <a:lnSpc>
              <a:spcPct val="90000"/>
            </a:lnSpc>
            <a:spcBef>
              <a:spcPct val="0"/>
            </a:spcBef>
            <a:spcAft>
              <a:spcPct val="35000"/>
            </a:spcAft>
            <a:buNone/>
          </a:pPr>
          <a:r>
            <a:rPr lang="en-US" sz="1700" kern="1200" dirty="0"/>
            <a:t>Pericardial decompression</a:t>
          </a:r>
        </a:p>
      </dsp:txBody>
      <dsp:txXfrm>
        <a:off x="3733156" y="2510623"/>
        <a:ext cx="3176718" cy="184969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65C32E88-1BBA-4A19-9D9C-E3849E34B376}" type="datetimeFigureOut">
              <a:rPr lang="en-US" smtClean="0"/>
              <a:t>11/4/2024</a:t>
            </a:fld>
            <a:endParaRPr lang="en-US"/>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D2377C9B-EA4D-4217-B54C-1B5D5B6B7CB5}" type="slidenum">
              <a:rPr lang="en-US" smtClean="0"/>
              <a:t>‹#›</a:t>
            </a:fld>
            <a:endParaRPr lang="en-US"/>
          </a:p>
        </p:txBody>
      </p:sp>
    </p:spTree>
    <p:extLst>
      <p:ext uri="{BB962C8B-B14F-4D97-AF65-F5344CB8AC3E}">
        <p14:creationId xmlns:p14="http://schemas.microsoft.com/office/powerpoint/2010/main" val="2846719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Clinical studies looking at BCI in chest and abdominal trauma report incidences significantly lower than in autopsy series.  This may suggest either that subtler forms of cardiac injury are </a:t>
            </a:r>
            <a:r>
              <a:rPr lang="en-US" dirty="0" err="1"/>
              <a:t>underdetected</a:t>
            </a:r>
            <a:r>
              <a:rPr lang="en-US" dirty="0"/>
              <a:t> when symptoms are minimal, or that many patients with significant BCI die in the field from cardiac or associated traumatic injury.  </a:t>
            </a:r>
          </a:p>
        </p:txBody>
      </p:sp>
      <p:sp>
        <p:nvSpPr>
          <p:cNvPr id="4" name="Slide Number Placeholder 3"/>
          <p:cNvSpPr>
            <a:spLocks noGrp="1"/>
          </p:cNvSpPr>
          <p:nvPr>
            <p:ph type="sldNum" sz="quarter" idx="5"/>
          </p:nvPr>
        </p:nvSpPr>
        <p:spPr/>
        <p:txBody>
          <a:bodyPr/>
          <a:lstStyle/>
          <a:p>
            <a:fld id="{D2377C9B-EA4D-4217-B54C-1B5D5B6B7CB5}" type="slidenum">
              <a:rPr lang="en-US" smtClean="0"/>
              <a:t>3</a:t>
            </a:fld>
            <a:endParaRPr lang="en-US"/>
          </a:p>
        </p:txBody>
      </p:sp>
    </p:spTree>
    <p:extLst>
      <p:ext uri="{BB962C8B-B14F-4D97-AF65-F5344CB8AC3E}">
        <p14:creationId xmlns:p14="http://schemas.microsoft.com/office/powerpoint/2010/main" val="508292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strike="noStrike" spc="-1" dirty="0">
                <a:solidFill>
                  <a:srgbClr val="000000"/>
                </a:solidFill>
                <a:latin typeface="Arial"/>
              </a:rPr>
              <a:t>Axial CT image shows a large pericardial effusion with a compressed small heart and reflux of contrast material into the IVC (arrow). A moderate-sized right pleural effusion and very small left pleural effusion are also seen. The patient had clinical and hemodynamic findings consistent with pericardial tamponade.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strike="noStrike" spc="-1" dirty="0">
              <a:solidFill>
                <a:srgbClr val="000000"/>
              </a:solid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strike="noStrike" spc="-1" dirty="0">
                <a:solidFill>
                  <a:srgbClr val="000000"/>
                </a:solidFill>
                <a:latin typeface="Arial"/>
              </a:rPr>
              <a:t>Contrast-enhanced CT image of the upper abdomen shows periportal fluid (arrows) due to distended periportal lymphatic vessels.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strike="noStrike" spc="-1" dirty="0">
              <a:solidFill>
                <a:srgbClr val="000000"/>
              </a:solid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strike="noStrike" spc="-1" dirty="0">
                <a:solidFill>
                  <a:srgbClr val="000000"/>
                </a:solidFill>
                <a:latin typeface="Arial"/>
              </a:rPr>
              <a:t>Contrast-enhanced CT image of the chest shows an abnormally dilated IVC (straight arrow) with a diameter greater than twice that of the adjacent abdominal aorta (arrowhead). The coronary sinus (curved arrow) also appears prominent.</a:t>
            </a:r>
          </a:p>
          <a:p>
            <a:endParaRPr lang="en-US" dirty="0"/>
          </a:p>
          <a:p>
            <a:endParaRPr lang="en-US" dirty="0"/>
          </a:p>
        </p:txBody>
      </p:sp>
      <p:sp>
        <p:nvSpPr>
          <p:cNvPr id="4" name="Slide Number Placeholder 3"/>
          <p:cNvSpPr>
            <a:spLocks noGrp="1"/>
          </p:cNvSpPr>
          <p:nvPr>
            <p:ph type="sldNum" sz="quarter" idx="5"/>
          </p:nvPr>
        </p:nvSpPr>
        <p:spPr/>
        <p:txBody>
          <a:bodyPr/>
          <a:lstStyle/>
          <a:p>
            <a:fld id="{D2377C9B-EA4D-4217-B54C-1B5D5B6B7CB5}" type="slidenum">
              <a:rPr lang="en-US" smtClean="0"/>
              <a:t>14</a:t>
            </a:fld>
            <a:endParaRPr lang="en-US"/>
          </a:p>
        </p:txBody>
      </p:sp>
    </p:spTree>
    <p:extLst>
      <p:ext uri="{BB962C8B-B14F-4D97-AF65-F5344CB8AC3E}">
        <p14:creationId xmlns:p14="http://schemas.microsoft.com/office/powerpoint/2010/main" val="20416115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Establishing the Recommendations</a:t>
            </a:r>
          </a:p>
          <a:p>
            <a:r>
              <a:rPr lang="en-US" b="1" dirty="0"/>
              <a:t>Level 1</a:t>
            </a:r>
          </a:p>
          <a:p>
            <a:r>
              <a:rPr lang="en-US" dirty="0"/>
              <a:t>The recommendation is convincingly justifiable based on the available scientific information alone. This recommendation is usually based on Class I data; however, strong Class II evidence may form the basis for a Level 1 recommendation, especially if the issue does not lend itself to testing in a randomized format. Conversely, low-quality or contradictory Class I data may not be able to support a Level 1 recommendation.</a:t>
            </a:r>
          </a:p>
          <a:p>
            <a:r>
              <a:rPr lang="en-US" b="1" dirty="0"/>
              <a:t>Level 2</a:t>
            </a:r>
          </a:p>
          <a:p>
            <a:r>
              <a:rPr lang="en-US" dirty="0"/>
              <a:t>The recommendation is reasonably justifiable by available scientific evidence and strongly supported by expert opinion. This recommendation is usually supported by Class II data or a preponderance of Class III evidence.</a:t>
            </a:r>
          </a:p>
          <a:p>
            <a:r>
              <a:rPr lang="en-US" b="1" dirty="0"/>
              <a:t>Level 3</a:t>
            </a:r>
          </a:p>
          <a:p>
            <a:r>
              <a:rPr lang="en-US" dirty="0"/>
              <a:t>The recommendation is supported by available data, but adequate scientific evidence is lacking. This recommendation is generally supported by Class III data. This type of recommendation is useful for educational purposes and in guiding future clinical research.</a:t>
            </a:r>
          </a:p>
          <a:p>
            <a:endParaRPr lang="en-US" dirty="0"/>
          </a:p>
        </p:txBody>
      </p:sp>
      <p:sp>
        <p:nvSpPr>
          <p:cNvPr id="4" name="Slide Number Placeholder 3"/>
          <p:cNvSpPr>
            <a:spLocks noGrp="1"/>
          </p:cNvSpPr>
          <p:nvPr>
            <p:ph type="sldNum" sz="quarter" idx="5"/>
          </p:nvPr>
        </p:nvSpPr>
        <p:spPr/>
        <p:txBody>
          <a:bodyPr/>
          <a:lstStyle/>
          <a:p>
            <a:fld id="{D2377C9B-EA4D-4217-B54C-1B5D5B6B7CB5}" type="slidenum">
              <a:rPr lang="en-US" smtClean="0"/>
              <a:t>16</a:t>
            </a:fld>
            <a:endParaRPr lang="en-US"/>
          </a:p>
        </p:txBody>
      </p:sp>
    </p:spTree>
    <p:extLst>
      <p:ext uri="{BB962C8B-B14F-4D97-AF65-F5344CB8AC3E}">
        <p14:creationId xmlns:p14="http://schemas.microsoft.com/office/powerpoint/2010/main" val="517186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377C9B-EA4D-4217-B54C-1B5D5B6B7CB5}" type="slidenum">
              <a:rPr lang="en-US" smtClean="0"/>
              <a:t>18</a:t>
            </a:fld>
            <a:endParaRPr lang="en-US"/>
          </a:p>
        </p:txBody>
      </p:sp>
    </p:spTree>
    <p:extLst>
      <p:ext uri="{BB962C8B-B14F-4D97-AF65-F5344CB8AC3E}">
        <p14:creationId xmlns:p14="http://schemas.microsoft.com/office/powerpoint/2010/main" val="2920711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dirty="0"/>
              <a:t>Blunt </a:t>
            </a:r>
            <a:r>
              <a:rPr lang="en-US" dirty="0">
                <a:effectLst/>
              </a:rPr>
              <a:t>cardiac trauma</a:t>
            </a:r>
            <a:r>
              <a:rPr lang="en-US" dirty="0"/>
              <a:t> commonly leads to the following injuries: </a:t>
            </a:r>
          </a:p>
          <a:p>
            <a:pPr marL="742950" lvl="1" indent="-285750">
              <a:buFont typeface="Arial" panose="020B0604020202020204" pitchFamily="34" charset="0"/>
              <a:buChar char="•"/>
            </a:pPr>
            <a:r>
              <a:rPr lang="en-US" dirty="0"/>
              <a:t>Free septal rupture </a:t>
            </a:r>
          </a:p>
          <a:p>
            <a:pPr marL="742950" lvl="1" indent="-285750">
              <a:buFont typeface="Arial" panose="020B0604020202020204" pitchFamily="34" charset="0"/>
              <a:buChar char="•"/>
            </a:pPr>
            <a:r>
              <a:rPr lang="en-US" dirty="0"/>
              <a:t>Free wall rupture </a:t>
            </a:r>
          </a:p>
          <a:p>
            <a:pPr marL="742950" lvl="1" indent="-285750">
              <a:buFont typeface="Arial" panose="020B0604020202020204" pitchFamily="34" charset="0"/>
              <a:buChar char="•"/>
            </a:pPr>
            <a:r>
              <a:rPr lang="en-US" dirty="0"/>
              <a:t>Coronary artery thrombosis </a:t>
            </a:r>
          </a:p>
          <a:p>
            <a:pPr marL="742950" lvl="1" indent="-285750">
              <a:buFont typeface="Arial" panose="020B0604020202020204" pitchFamily="34" charset="0"/>
              <a:buChar char="•"/>
            </a:pPr>
            <a:r>
              <a:rPr lang="en-US" dirty="0">
                <a:effectLst/>
              </a:rPr>
              <a:t>Cardiac</a:t>
            </a:r>
            <a:r>
              <a:rPr lang="en-US" dirty="0"/>
              <a:t> failure </a:t>
            </a:r>
          </a:p>
          <a:p>
            <a:pPr marL="742950" lvl="1" indent="-285750">
              <a:buFont typeface="Arial" panose="020B0604020202020204" pitchFamily="34" charset="0"/>
              <a:buChar char="•"/>
            </a:pPr>
            <a:r>
              <a:rPr lang="en-US" dirty="0"/>
              <a:t>Injury to the myocardial conduction system (dysrhythmias) </a:t>
            </a:r>
          </a:p>
          <a:p>
            <a:pPr marL="742950" lvl="1" indent="-285750">
              <a:buFont typeface="Arial" panose="020B0604020202020204" pitchFamily="34" charset="0"/>
              <a:buChar char="•"/>
            </a:pPr>
            <a:r>
              <a:rPr lang="en-US" dirty="0"/>
              <a:t>Rupture of the chordae tendineae or papillary muscles </a:t>
            </a:r>
          </a:p>
          <a:p>
            <a:pPr>
              <a:buFont typeface="Arial" panose="020B0604020202020204" pitchFamily="34" charset="0"/>
              <a:buChar char="•"/>
            </a:pPr>
            <a:r>
              <a:rPr lang="en-US" dirty="0"/>
              <a:t>Low-pressure structures of the heart, including the vena cava and right atrium, are the first to be compressed by increasing intrapericardial pressure.</a:t>
            </a:r>
          </a:p>
          <a:p>
            <a:pPr>
              <a:buFont typeface="Arial" panose="020B0604020202020204" pitchFamily="34" charset="0"/>
              <a:buChar char="•"/>
            </a:pPr>
            <a:r>
              <a:rPr lang="en-US" dirty="0"/>
              <a:t>The location of the left phrenic and </a:t>
            </a:r>
            <a:r>
              <a:rPr lang="en-US" dirty="0" err="1"/>
              <a:t>vagus</a:t>
            </a:r>
            <a:r>
              <a:rPr lang="en-US" dirty="0"/>
              <a:t> nerves in relation to the pericardial sac is significant. The pericardial sac is a thin, fibrous membrane composed of two layers (visceral and parietal pericardium). Between these two layers is a potential space that may contain up to 30 mL of free fluid in a physiologically normal individual. </a:t>
            </a:r>
          </a:p>
          <a:p>
            <a:pPr marL="742950" lvl="1" indent="-285750">
              <a:buFont typeface="Arial" panose="020B0604020202020204" pitchFamily="34" charset="0"/>
              <a:buChar char="•"/>
            </a:pPr>
            <a:r>
              <a:rPr lang="en-US" dirty="0"/>
              <a:t>The phrenic nerve runs cephalad to caudal along the lateral aspect of the pericardium.</a:t>
            </a:r>
          </a:p>
          <a:p>
            <a:r>
              <a:rPr lang="en-US" dirty="0"/>
              <a:t>The </a:t>
            </a:r>
            <a:r>
              <a:rPr lang="en-US" dirty="0" err="1"/>
              <a:t>vagus</a:t>
            </a:r>
            <a:r>
              <a:rPr lang="en-US" dirty="0"/>
              <a:t> nerve is located posterior to the pericardial sac and the lung root. The recurrent laryngeal nerve passes under the aortic arch.</a:t>
            </a:r>
          </a:p>
        </p:txBody>
      </p:sp>
      <p:sp>
        <p:nvSpPr>
          <p:cNvPr id="4" name="Slide Number Placeholder 3"/>
          <p:cNvSpPr>
            <a:spLocks noGrp="1"/>
          </p:cNvSpPr>
          <p:nvPr>
            <p:ph type="sldNum" sz="quarter" idx="5"/>
          </p:nvPr>
        </p:nvSpPr>
        <p:spPr/>
        <p:txBody>
          <a:bodyPr/>
          <a:lstStyle/>
          <a:p>
            <a:fld id="{D2377C9B-EA4D-4217-B54C-1B5D5B6B7CB5}" type="slidenum">
              <a:rPr lang="en-US" smtClean="0"/>
              <a:t>4</a:t>
            </a:fld>
            <a:endParaRPr lang="en-US"/>
          </a:p>
        </p:txBody>
      </p:sp>
    </p:spTree>
    <p:extLst>
      <p:ext uri="{BB962C8B-B14F-4D97-AF65-F5344CB8AC3E}">
        <p14:creationId xmlns:p14="http://schemas.microsoft.com/office/powerpoint/2010/main" val="3524124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dirty="0"/>
              <a:t>Hydraulic force transmission to the right atrium. The distribution of injury among the different heart chambers relates to the anterior positioning of the right-sided chambers in the chest. </a:t>
            </a:r>
          </a:p>
          <a:p>
            <a:pPr>
              <a:buFont typeface="Arial" panose="020B0604020202020204" pitchFamily="34" charset="0"/>
              <a:buChar char="•"/>
            </a:pPr>
            <a:r>
              <a:rPr lang="en-US" dirty="0"/>
              <a:t>Right ventricular injury and right atrial injury are more common </a:t>
            </a:r>
          </a:p>
          <a:p>
            <a:pPr>
              <a:buFont typeface="Arial" panose="020B0604020202020204" pitchFamily="34" charset="0"/>
              <a:buChar char="•"/>
            </a:pPr>
            <a:endParaRPr lang="en-US" dirty="0"/>
          </a:p>
          <a:p>
            <a:pPr>
              <a:buFont typeface="Arial" panose="020B0604020202020204" pitchFamily="34" charset="0"/>
              <a:buChar char="•"/>
            </a:pPr>
            <a:r>
              <a:rPr lang="en-US" dirty="0"/>
              <a:t> Cardiac strangulation: Compression resulting from blunt </a:t>
            </a:r>
            <a:r>
              <a:rPr lang="en-US" dirty="0">
                <a:effectLst/>
              </a:rPr>
              <a:t>trauma</a:t>
            </a:r>
            <a:r>
              <a:rPr lang="en-US" dirty="0"/>
              <a:t> causes laceration of the pericardium in both the diaphragm and pleural surface. </a:t>
            </a:r>
          </a:p>
          <a:p>
            <a:pPr>
              <a:buFont typeface="Arial" panose="020B0604020202020204" pitchFamily="34" charset="0"/>
              <a:buChar char="•"/>
            </a:pPr>
            <a:r>
              <a:rPr lang="en-US" dirty="0"/>
              <a:t>Laceration usually occurs parallel to the phrenic nerve and leads to </a:t>
            </a:r>
            <a:r>
              <a:rPr lang="en-US" dirty="0">
                <a:effectLst/>
              </a:rPr>
              <a:t>cardiac</a:t>
            </a:r>
            <a:r>
              <a:rPr lang="en-US" dirty="0"/>
              <a:t> herniation.</a:t>
            </a:r>
          </a:p>
          <a:p>
            <a:pPr>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5"/>
          </p:nvPr>
        </p:nvSpPr>
        <p:spPr/>
        <p:txBody>
          <a:bodyPr/>
          <a:lstStyle/>
          <a:p>
            <a:fld id="{D2377C9B-EA4D-4217-B54C-1B5D5B6B7CB5}" type="slidenum">
              <a:rPr lang="en-US" smtClean="0"/>
              <a:t>6</a:t>
            </a:fld>
            <a:endParaRPr lang="en-US"/>
          </a:p>
        </p:txBody>
      </p:sp>
    </p:spTree>
    <p:extLst>
      <p:ext uri="{BB962C8B-B14F-4D97-AF65-F5344CB8AC3E}">
        <p14:creationId xmlns:p14="http://schemas.microsoft.com/office/powerpoint/2010/main" val="612141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Pericardial pressure increases, which decreases ventricular diastolic filling and reduces subendocardial blood flow, leading to tachycardia</a:t>
            </a:r>
          </a:p>
          <a:p>
            <a:r>
              <a:rPr lang="en-US" dirty="0"/>
              <a:t>Second phase. Compromised diastolic filling, stroke volume, and coronary perfusion occurs, which leads to anxiety, diaphoresis, and pallor</a:t>
            </a:r>
          </a:p>
          <a:p>
            <a:r>
              <a:rPr lang="en-US" dirty="0"/>
              <a:t>Third phase. All compensatory mechanisms fail; there is a loss of coronary perfusion that leads to </a:t>
            </a:r>
            <a:r>
              <a:rPr lang="en-US" dirty="0">
                <a:effectLst/>
              </a:rPr>
              <a:t>cardiac</a:t>
            </a:r>
            <a:r>
              <a:rPr lang="en-US" dirty="0"/>
              <a:t> arrest</a:t>
            </a:r>
          </a:p>
        </p:txBody>
      </p:sp>
      <p:sp>
        <p:nvSpPr>
          <p:cNvPr id="4" name="Slide Number Placeholder 3"/>
          <p:cNvSpPr>
            <a:spLocks noGrp="1"/>
          </p:cNvSpPr>
          <p:nvPr>
            <p:ph type="sldNum" sz="quarter" idx="5"/>
          </p:nvPr>
        </p:nvSpPr>
        <p:spPr/>
        <p:txBody>
          <a:bodyPr/>
          <a:lstStyle/>
          <a:p>
            <a:fld id="{D2377C9B-EA4D-4217-B54C-1B5D5B6B7CB5}" type="slidenum">
              <a:rPr lang="en-US" smtClean="0"/>
              <a:t>7</a:t>
            </a:fld>
            <a:endParaRPr lang="en-US"/>
          </a:p>
        </p:txBody>
      </p:sp>
    </p:spTree>
    <p:extLst>
      <p:ext uri="{BB962C8B-B14F-4D97-AF65-F5344CB8AC3E}">
        <p14:creationId xmlns:p14="http://schemas.microsoft.com/office/powerpoint/2010/main" val="2112883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rib fracture, sternal fracture, pneumothorax, hemothorax, and pulmonary contusion.  BCI should be highly suspected when these other injuries are presents</a:t>
            </a:r>
          </a:p>
        </p:txBody>
      </p:sp>
      <p:sp>
        <p:nvSpPr>
          <p:cNvPr id="4" name="Slide Number Placeholder 3"/>
          <p:cNvSpPr>
            <a:spLocks noGrp="1"/>
          </p:cNvSpPr>
          <p:nvPr>
            <p:ph type="sldNum" sz="quarter" idx="5"/>
          </p:nvPr>
        </p:nvSpPr>
        <p:spPr/>
        <p:txBody>
          <a:bodyPr/>
          <a:lstStyle/>
          <a:p>
            <a:fld id="{D2377C9B-EA4D-4217-B54C-1B5D5B6B7CB5}" type="slidenum">
              <a:rPr lang="en-US" smtClean="0"/>
              <a:t>8</a:t>
            </a:fld>
            <a:endParaRPr lang="en-US"/>
          </a:p>
        </p:txBody>
      </p:sp>
    </p:spTree>
    <p:extLst>
      <p:ext uri="{BB962C8B-B14F-4D97-AF65-F5344CB8AC3E}">
        <p14:creationId xmlns:p14="http://schemas.microsoft.com/office/powerpoint/2010/main" val="107091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Must be distinguished from other causes of hypotension such as tension pneumothorax, neurogenic  and hypovolemic shock</a:t>
            </a:r>
          </a:p>
          <a:p>
            <a:r>
              <a:rPr lang="en-US" dirty="0">
                <a:effectLst/>
              </a:rPr>
              <a:t>Cardiac</a:t>
            </a:r>
            <a:r>
              <a:rPr lang="en-US" dirty="0"/>
              <a:t> herniation through the pericardium presents as low </a:t>
            </a:r>
            <a:r>
              <a:rPr lang="en-US" dirty="0">
                <a:effectLst/>
              </a:rPr>
              <a:t>cardiac</a:t>
            </a:r>
            <a:r>
              <a:rPr lang="en-US" dirty="0"/>
              <a:t> output due to impaired venous return. Positional hypotension is the hallmark symptom. </a:t>
            </a:r>
          </a:p>
          <a:p>
            <a:endParaRPr lang="en-US" dirty="0"/>
          </a:p>
          <a:p>
            <a:r>
              <a:rPr lang="en-US" dirty="0"/>
              <a:t>EKG: sinus tachycardia (most common), T wave and ST segment changes, sinus bradycardia, atrioventricular conduction defects, right bundle branch block, atrial fibrillation, PVCs, ventricular tachycardia, and ventricular fibrillation</a:t>
            </a:r>
          </a:p>
          <a:p>
            <a:endParaRPr lang="en-US" dirty="0"/>
          </a:p>
          <a:p>
            <a:pPr>
              <a:buFont typeface="Arial" panose="020B0604020202020204" pitchFamily="34" charset="0"/>
              <a:buChar char="•"/>
            </a:pPr>
            <a:r>
              <a:rPr lang="en-US" dirty="0"/>
              <a:t>Cardiac enzymes: Assessment of </a:t>
            </a:r>
            <a:r>
              <a:rPr lang="en-US" dirty="0">
                <a:effectLst/>
              </a:rPr>
              <a:t>cardiac</a:t>
            </a:r>
            <a:r>
              <a:rPr lang="en-US" dirty="0"/>
              <a:t> enzymes in conjunction with ECG can aid in the diagnosis of blunt </a:t>
            </a:r>
            <a:r>
              <a:rPr lang="en-US" dirty="0">
                <a:effectLst/>
              </a:rPr>
              <a:t>cardiac</a:t>
            </a:r>
            <a:r>
              <a:rPr lang="en-US" dirty="0"/>
              <a:t> injury. </a:t>
            </a:r>
          </a:p>
          <a:p>
            <a:pPr>
              <a:buFont typeface="Arial" panose="020B0604020202020204" pitchFamily="34" charset="0"/>
              <a:buChar char="•"/>
            </a:pPr>
            <a:r>
              <a:rPr lang="en-US" dirty="0"/>
              <a:t>Elevated </a:t>
            </a:r>
            <a:r>
              <a:rPr lang="en-US" dirty="0">
                <a:effectLst/>
              </a:rPr>
              <a:t>cardiac</a:t>
            </a:r>
            <a:r>
              <a:rPr lang="en-US" dirty="0"/>
              <a:t> enzymes (</a:t>
            </a:r>
            <a:r>
              <a:rPr lang="en-US" dirty="0" err="1"/>
              <a:t>eg</a:t>
            </a:r>
            <a:r>
              <a:rPr lang="en-US" dirty="0"/>
              <a:t>, troponin T) with ECG changes suggest </a:t>
            </a:r>
            <a:r>
              <a:rPr lang="en-US" dirty="0">
                <a:effectLst/>
              </a:rPr>
              <a:t>cardiac</a:t>
            </a:r>
            <a:r>
              <a:rPr lang="en-US" dirty="0"/>
              <a:t> injury but are not diagnostic of this given the potential confounding factors that could also cause elevation of these enzymes.</a:t>
            </a:r>
          </a:p>
          <a:p>
            <a:endParaRPr lang="en-US" dirty="0"/>
          </a:p>
        </p:txBody>
      </p:sp>
      <p:sp>
        <p:nvSpPr>
          <p:cNvPr id="4" name="Slide Number Placeholder 3"/>
          <p:cNvSpPr>
            <a:spLocks noGrp="1"/>
          </p:cNvSpPr>
          <p:nvPr>
            <p:ph type="sldNum" sz="quarter" idx="5"/>
          </p:nvPr>
        </p:nvSpPr>
        <p:spPr/>
        <p:txBody>
          <a:bodyPr/>
          <a:lstStyle/>
          <a:p>
            <a:fld id="{D2377C9B-EA4D-4217-B54C-1B5D5B6B7CB5}" type="slidenum">
              <a:rPr lang="en-US" smtClean="0"/>
              <a:t>10</a:t>
            </a:fld>
            <a:endParaRPr lang="en-US"/>
          </a:p>
        </p:txBody>
      </p:sp>
    </p:spTree>
    <p:extLst>
      <p:ext uri="{BB962C8B-B14F-4D97-AF65-F5344CB8AC3E}">
        <p14:creationId xmlns:p14="http://schemas.microsoft.com/office/powerpoint/2010/main" val="1415637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377C9B-EA4D-4217-B54C-1B5D5B6B7CB5}" type="slidenum">
              <a:rPr lang="en-US" smtClean="0"/>
              <a:t>11</a:t>
            </a:fld>
            <a:endParaRPr lang="en-US"/>
          </a:p>
        </p:txBody>
      </p:sp>
    </p:spTree>
    <p:extLst>
      <p:ext uri="{BB962C8B-B14F-4D97-AF65-F5344CB8AC3E}">
        <p14:creationId xmlns:p14="http://schemas.microsoft.com/office/powerpoint/2010/main" val="1672866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377C9B-EA4D-4217-B54C-1B5D5B6B7CB5}" type="slidenum">
              <a:rPr lang="en-US" smtClean="0"/>
              <a:t>12</a:t>
            </a:fld>
            <a:endParaRPr lang="en-US"/>
          </a:p>
        </p:txBody>
      </p:sp>
    </p:spTree>
    <p:extLst>
      <p:ext uri="{BB962C8B-B14F-4D97-AF65-F5344CB8AC3E}">
        <p14:creationId xmlns:p14="http://schemas.microsoft.com/office/powerpoint/2010/main" val="20640763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strike="noStrike" spc="-1" dirty="0">
                <a:solidFill>
                  <a:srgbClr val="000000"/>
                </a:solidFill>
                <a:latin typeface="Arial"/>
              </a:rPr>
              <a:t>Axial contrast-enhanced CT image obtained inferior to the aortic arch shows an abnormally dilated superior vena cava (straight arrow) with a diameter similar to that of the adjacent aorta (arrowhead). There is also reflux of contrast material within the azygos vein (curved arrow).</a:t>
            </a:r>
          </a:p>
          <a:p>
            <a:endParaRPr lang="en-US" dirty="0"/>
          </a:p>
        </p:txBody>
      </p:sp>
      <p:sp>
        <p:nvSpPr>
          <p:cNvPr id="4" name="Slide Number Placeholder 3"/>
          <p:cNvSpPr>
            <a:spLocks noGrp="1"/>
          </p:cNvSpPr>
          <p:nvPr>
            <p:ph type="sldNum" sz="quarter" idx="5"/>
          </p:nvPr>
        </p:nvSpPr>
        <p:spPr/>
        <p:txBody>
          <a:bodyPr/>
          <a:lstStyle/>
          <a:p>
            <a:fld id="{D2377C9B-EA4D-4217-B54C-1B5D5B6B7CB5}" type="slidenum">
              <a:rPr lang="en-US" smtClean="0"/>
              <a:t>13</a:t>
            </a:fld>
            <a:endParaRPr lang="en-US"/>
          </a:p>
        </p:txBody>
      </p:sp>
    </p:spTree>
    <p:extLst>
      <p:ext uri="{BB962C8B-B14F-4D97-AF65-F5344CB8AC3E}">
        <p14:creationId xmlns:p14="http://schemas.microsoft.com/office/powerpoint/2010/main" val="4082371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27905"/>
          </a:xfrm>
          <a:prstGeom prst="rect">
            <a:avLst/>
          </a:prstGeom>
          <a:solidFill>
            <a:srgbClr val="007A8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a:xfrm>
            <a:off x="262465" y="6356350"/>
            <a:ext cx="2743200" cy="365125"/>
          </a:xfrm>
          <a:prstGeom prst="rect">
            <a:avLst/>
          </a:prstGeom>
        </p:spPr>
        <p:txBody>
          <a:bodyPr/>
          <a:lstStyle/>
          <a:p>
            <a:fld id="{98624D31-43A5-475A-80CF-332C9F6DCF35}" type="datetimeFigureOut">
              <a:rPr lang="en-US" smtClean="0"/>
              <a:pPr/>
              <a:t>11/4/2024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smtClean="0"/>
              <a:pPr/>
              <a:t>‹#›</a:t>
            </a:fld>
            <a:endParaRPr lang="en-US" dirty="0"/>
          </a:p>
        </p:txBody>
      </p:sp>
      <p:sp>
        <p:nvSpPr>
          <p:cNvPr id="9" name="Rectangle 8"/>
          <p:cNvSpPr/>
          <p:nvPr/>
        </p:nvSpPr>
        <p:spPr>
          <a:xfrm>
            <a:off x="1" y="5984749"/>
            <a:ext cx="9141618" cy="105155"/>
          </a:xfrm>
          <a:prstGeom prst="rect">
            <a:avLst/>
          </a:prstGeom>
          <a:solidFill>
            <a:srgbClr val="BA0C2F"/>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82287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262465" y="6356350"/>
            <a:ext cx="2743200" cy="365125"/>
          </a:xfrm>
          <a:prstGeom prst="rect">
            <a:avLst/>
          </a:prstGeom>
        </p:spPr>
        <p:txBody>
          <a:bodyPr/>
          <a:lstStyle/>
          <a:p>
            <a:fld id="{2E2D6473-DF6D-4702-B328-E0DD40540A4E}" type="datetimeFigureOut">
              <a:rPr lang="en-US" smtClean="0"/>
              <a:t>11/4/2024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118293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262465" y="6356350"/>
            <a:ext cx="27432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r>
              <a:rPr lang="en-US"/>
              <a:t>THE UNIVERSITY OF NEW MEXICO</a:t>
            </a:r>
            <a:endParaRPr lang="en-US" dirty="0"/>
          </a:p>
        </p:txBody>
      </p:sp>
      <p:sp>
        <p:nvSpPr>
          <p:cNvPr id="6" name="Slide Number Placeholder 5"/>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6055079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262465" y="6356350"/>
            <a:ext cx="27432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r>
              <a:rPr lang="en-US"/>
              <a:t>THE UNIVERSITY OF NEW MEXICO</a:t>
            </a:r>
            <a:endParaRPr lang="en-US" dirty="0"/>
          </a:p>
        </p:txBody>
      </p:sp>
      <p:sp>
        <p:nvSpPr>
          <p:cNvPr id="6" name="Slide Number Placeholder 5"/>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3942911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a:xfrm>
            <a:off x="262465" y="6356350"/>
            <a:ext cx="2743200" cy="365125"/>
          </a:xfrm>
          <a:prstGeom prst="rect">
            <a:avLst/>
          </a:prstGeom>
        </p:spPr>
        <p:txBody>
          <a:bodyPr/>
          <a:lstStyle/>
          <a:p>
            <a:endParaRPr lang="en-US" dirty="0"/>
          </a:p>
        </p:txBody>
      </p:sp>
      <p:sp>
        <p:nvSpPr>
          <p:cNvPr id="9" name="Footer Placeholder 8"/>
          <p:cNvSpPr>
            <a:spLocks noGrp="1"/>
          </p:cNvSpPr>
          <p:nvPr>
            <p:ph type="ftr" sz="quarter" idx="11"/>
          </p:nvPr>
        </p:nvSpPr>
        <p:spPr/>
        <p:txBody>
          <a:bodyPr/>
          <a:lstStyle/>
          <a:p>
            <a:r>
              <a:rPr lang="en-US"/>
              <a:t>THE UNIVERSITY OF NEW MEXICO</a:t>
            </a:r>
            <a:endParaRPr lang="en-US" dirty="0"/>
          </a:p>
        </p:txBody>
      </p:sp>
      <p:sp>
        <p:nvSpPr>
          <p:cNvPr id="10" name="Slide Number Placeholder 9"/>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7015121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hasCustomPrompt="1"/>
          </p:nvPr>
        </p:nvSpPr>
        <p:spPr/>
        <p:txBody>
          <a:bodyPr/>
          <a:lstStyle/>
          <a:p>
            <a:r>
              <a:rPr lang="en-US" dirty="0"/>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a:xfrm>
            <a:off x="262465" y="6356350"/>
            <a:ext cx="2743200" cy="365125"/>
          </a:xfrm>
          <a:prstGeom prst="rect">
            <a:avLst/>
          </a:prstGeom>
        </p:spPr>
        <p:txBody>
          <a:bodyPr/>
          <a:lstStyle/>
          <a:p>
            <a:endParaRPr lang="en-US" dirty="0"/>
          </a:p>
        </p:txBody>
      </p:sp>
      <p:sp>
        <p:nvSpPr>
          <p:cNvPr id="11" name="Footer Placeholder 10"/>
          <p:cNvSpPr>
            <a:spLocks noGrp="1"/>
          </p:cNvSpPr>
          <p:nvPr>
            <p:ph type="ftr" sz="quarter" idx="11"/>
          </p:nvPr>
        </p:nvSpPr>
        <p:spPr/>
        <p:txBody>
          <a:bodyPr/>
          <a:lstStyle/>
          <a:p>
            <a:r>
              <a:rPr lang="en-US"/>
              <a:t>THE UNIVERSITY OF NEW MEXICO</a:t>
            </a:r>
            <a:endParaRPr lang="en-US" dirty="0"/>
          </a:p>
        </p:txBody>
      </p:sp>
      <p:sp>
        <p:nvSpPr>
          <p:cNvPr id="12" name="Slide Number Placeholder 11"/>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1240663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hasCustomPrompt="1"/>
          </p:nvPr>
        </p:nvSpPr>
        <p:spPr/>
        <p:txBody>
          <a:bodyPr/>
          <a:lstStyle/>
          <a:p>
            <a:r>
              <a:rPr lang="en-US" dirty="0"/>
              <a:t>CLICK TO EDIT MASTER TITLE STYLE</a:t>
            </a:r>
          </a:p>
        </p:txBody>
      </p:sp>
      <p:sp>
        <p:nvSpPr>
          <p:cNvPr id="2" name="Date Placeholder 1"/>
          <p:cNvSpPr>
            <a:spLocks noGrp="1"/>
          </p:cNvSpPr>
          <p:nvPr>
            <p:ph type="dt" sz="half" idx="10"/>
          </p:nvPr>
        </p:nvSpPr>
        <p:spPr>
          <a:xfrm>
            <a:off x="262465" y="6356350"/>
            <a:ext cx="2743200" cy="365125"/>
          </a:xfrm>
          <a:prstGeom prst="rect">
            <a:avLst/>
          </a:prstGeom>
        </p:spPr>
        <p:txBody>
          <a:bodyPr/>
          <a:lstStyle/>
          <a:p>
            <a:endParaRPr lang="en-US" dirty="0"/>
          </a:p>
        </p:txBody>
      </p:sp>
      <p:sp>
        <p:nvSpPr>
          <p:cNvPr id="7" name="Footer Placeholder 6"/>
          <p:cNvSpPr>
            <a:spLocks noGrp="1"/>
          </p:cNvSpPr>
          <p:nvPr>
            <p:ph type="ftr" sz="quarter" idx="11"/>
          </p:nvPr>
        </p:nvSpPr>
        <p:spPr/>
        <p:txBody>
          <a:bodyPr/>
          <a:lstStyle/>
          <a:p>
            <a:r>
              <a:rPr lang="en-US"/>
              <a:t>THE UNIVERSITY OF NEW MEXICO</a:t>
            </a:r>
            <a:endParaRPr lang="en-US" dirty="0"/>
          </a:p>
        </p:txBody>
      </p:sp>
      <p:sp>
        <p:nvSpPr>
          <p:cNvPr id="8" name="Slide Number Placeholder 7"/>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6607365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262465" y="6356350"/>
            <a:ext cx="2743200" cy="365125"/>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r>
              <a:rPr lang="en-US"/>
              <a:t>THE UNIVERSITY OF NEW MEXICO</a:t>
            </a:r>
            <a:endParaRPr lang="en-US" dirty="0"/>
          </a:p>
        </p:txBody>
      </p:sp>
      <p:sp>
        <p:nvSpPr>
          <p:cNvPr id="7" name="Slide Number Placeholder 6"/>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765683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6032" y="1143000"/>
            <a:ext cx="2834640" cy="2377440"/>
          </a:xfrm>
        </p:spPr>
        <p:txBody>
          <a:bodyPr anchor="b">
            <a:normAutofit/>
          </a:bodyPr>
          <a:lstStyle>
            <a:lvl1pPr>
              <a:defRPr sz="3200" b="1" i="0" spc="300" baseline="0">
                <a:latin typeface="Gotham" charset="0"/>
                <a:ea typeface="Gotham" charset="0"/>
                <a:cs typeface="Gotham" charset="0"/>
              </a:defRPr>
            </a:lvl1pPr>
          </a:lstStyle>
          <a:p>
            <a:r>
              <a:rPr lang="en-US" dirty="0"/>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2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a:xfrm>
            <a:off x="262465" y="6356350"/>
            <a:ext cx="2743200" cy="365125"/>
          </a:xfrm>
          <a:prstGeom prst="rect">
            <a:avLst/>
          </a:prstGeom>
        </p:spPr>
        <p:txBody>
          <a:bodyPr/>
          <a:lstStyle/>
          <a:p>
            <a:endParaRPr lang="en-US" dirty="0"/>
          </a:p>
        </p:txBody>
      </p:sp>
      <p:sp>
        <p:nvSpPr>
          <p:cNvPr id="9" name="Footer Placeholder 8"/>
          <p:cNvSpPr>
            <a:spLocks noGrp="1"/>
          </p:cNvSpPr>
          <p:nvPr>
            <p:ph type="ftr" sz="quarter" idx="11"/>
          </p:nvPr>
        </p:nvSpPr>
        <p:spPr/>
        <p:txBody>
          <a:bodyPr/>
          <a:lstStyle/>
          <a:p>
            <a:r>
              <a:rPr lang="en-US"/>
              <a:t>THE UNIVERSITY OF NEW MEXICO</a:t>
            </a:r>
            <a:endParaRPr lang="en-US" dirty="0"/>
          </a:p>
        </p:txBody>
      </p:sp>
      <p:sp>
        <p:nvSpPr>
          <p:cNvPr id="10" name="Slide Number Placeholder 9"/>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3226438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6032" y="1143000"/>
            <a:ext cx="2834640" cy="2377440"/>
          </a:xfrm>
        </p:spPr>
        <p:txBody>
          <a:bodyPr anchor="b">
            <a:normAutofit/>
          </a:bodyPr>
          <a:lstStyle>
            <a:lvl1pPr>
              <a:defRPr sz="3200" b="1" i="0">
                <a:latin typeface="Gotham" charset="0"/>
                <a:ea typeface="Gotham" charset="0"/>
                <a:cs typeface="Gotham" charset="0"/>
              </a:defRPr>
            </a:lvl1pPr>
          </a:lstStyle>
          <a:p>
            <a:r>
              <a:rPr lang="en-US" dirty="0"/>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2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a:xfrm>
            <a:off x="262465" y="6356350"/>
            <a:ext cx="2743200" cy="365125"/>
          </a:xfrm>
          <a:prstGeom prst="rect">
            <a:avLst/>
          </a:prstGeom>
        </p:spPr>
        <p:txBody>
          <a:bodyPr/>
          <a:lstStyle/>
          <a:p>
            <a:endParaRPr lang="en-US" dirty="0"/>
          </a:p>
        </p:txBody>
      </p:sp>
      <p:sp>
        <p:nvSpPr>
          <p:cNvPr id="9" name="Footer Placeholder 8"/>
          <p:cNvSpPr>
            <a:spLocks noGrp="1"/>
          </p:cNvSpPr>
          <p:nvPr>
            <p:ph type="ftr" sz="quarter" idx="11"/>
          </p:nvPr>
        </p:nvSpPr>
        <p:spPr>
          <a:xfrm>
            <a:off x="3499101" y="6356350"/>
            <a:ext cx="5911517" cy="365125"/>
          </a:xfrm>
        </p:spPr>
        <p:txBody>
          <a:bodyPr/>
          <a:lstStyle/>
          <a:p>
            <a:r>
              <a:rPr lang="en-US"/>
              <a:t>THE UNIVERSITY OF NEW MEXICO</a:t>
            </a:r>
            <a:endParaRPr lang="en-US" dirty="0"/>
          </a:p>
        </p:txBody>
      </p:sp>
      <p:sp>
        <p:nvSpPr>
          <p:cNvPr id="10" name="Slide Number Placeholder 9"/>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069305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262465" y="6356350"/>
            <a:ext cx="2743200" cy="365125"/>
          </a:xfrm>
          <a:prstGeom prst="rect">
            <a:avLst/>
          </a:prstGeom>
        </p:spPr>
        <p:txBody>
          <a:bodyPr/>
          <a:lstStyle/>
          <a:p>
            <a:endParaRPr lang="en-US" dirty="0"/>
          </a:p>
        </p:txBody>
      </p:sp>
      <p:sp>
        <p:nvSpPr>
          <p:cNvPr id="8" name="Footer Placeholder 7"/>
          <p:cNvSpPr>
            <a:spLocks noGrp="1"/>
          </p:cNvSpPr>
          <p:nvPr>
            <p:ph type="ftr" sz="quarter" idx="11"/>
          </p:nvPr>
        </p:nvSpPr>
        <p:spPr/>
        <p:txBody>
          <a:bodyPr/>
          <a:lstStyle/>
          <a:p>
            <a:r>
              <a:rPr lang="en-US"/>
              <a:t>THE UNIVERSITY OF NEW MEXICO</a:t>
            </a:r>
            <a:endParaRPr lang="en-US" dirty="0"/>
          </a:p>
        </p:txBody>
      </p:sp>
      <p:sp>
        <p:nvSpPr>
          <p:cNvPr id="9" name="Slide Number Placeholder 8"/>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365568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262465" y="6356350"/>
            <a:ext cx="2743200" cy="365125"/>
          </a:xfrm>
          <a:prstGeom prst="rect">
            <a:avLst/>
          </a:prstGeom>
        </p:spPr>
        <p:txBody>
          <a:bodyPr/>
          <a:lstStyle/>
          <a:p>
            <a:fld id="{528FC5F6-F338-4AE4-BB23-26385BCFC423}" type="datetimeFigureOut">
              <a:rPr lang="en-US" smtClean="0"/>
              <a:t>11/4/2024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634135" y="6356350"/>
            <a:ext cx="1530927" cy="365125"/>
          </a:xfrm>
          <a:prstGeom prst="rect">
            <a:avLst/>
          </a:prstGeom>
        </p:spPr>
        <p:txBody>
          <a:bodyPr/>
          <a:lstStyle/>
          <a:p>
            <a:fld id="{6113E31D-E2AB-40D1-8B51-AFA5AFEF393A}" type="slidenum">
              <a:rPr lang="en-US" smtClean="0"/>
              <a:t>‹#›</a:t>
            </a:fld>
            <a:endParaRPr lang="en-US" dirty="0"/>
          </a:p>
        </p:txBody>
      </p:sp>
    </p:spTree>
    <p:extLst>
      <p:ext uri="{BB962C8B-B14F-4D97-AF65-F5344CB8AC3E}">
        <p14:creationId xmlns:p14="http://schemas.microsoft.com/office/powerpoint/2010/main" val="19434096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ctr">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11/4/2024</a:t>
            </a:fld>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2"/>
          <a:stretch>
            <a:fillRect/>
          </a:stretch>
        </p:blipFill>
        <p:spPr>
          <a:xfrm>
            <a:off x="2075639" y="1250574"/>
            <a:ext cx="8037575" cy="2590863"/>
          </a:xfrm>
          <a:prstGeom prst="rect">
            <a:avLst/>
          </a:prstGeom>
        </p:spPr>
      </p:pic>
    </p:spTree>
    <p:extLst>
      <p:ext uri="{BB962C8B-B14F-4D97-AF65-F5344CB8AC3E}">
        <p14:creationId xmlns:p14="http://schemas.microsoft.com/office/powerpoint/2010/main" val="19057305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11/4/2024</a:t>
            </a:fld>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56910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11/4/2024</a:t>
            </a:fld>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extLst>
      <p:ext uri="{BB962C8B-B14F-4D97-AF65-F5344CB8AC3E}">
        <p14:creationId xmlns:p14="http://schemas.microsoft.com/office/powerpoint/2010/main" val="13646805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8" name="Rectangle 7"/>
          <p:cNvSpPr/>
          <p:nvPr/>
        </p:nvSpPr>
        <p:spPr>
          <a:xfrm>
            <a:off x="15" y="6334316"/>
            <a:ext cx="12188825"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11/4/2024</a:t>
            </a:fld>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5353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A7835E6-CAAF-402B-993F-66E4B1F297EA}" type="datetimeFigureOut">
              <a:rPr lang="en-US" smtClean="0"/>
              <a:t>11/4/2024</a:t>
            </a:fld>
            <a:endParaRPr lang="en-US"/>
          </a:p>
        </p:txBody>
      </p:sp>
      <p:sp>
        <p:nvSpPr>
          <p:cNvPr id="7" name="Slide Number Placeholder 6"/>
          <p:cNvSpPr>
            <a:spLocks noGrp="1"/>
          </p:cNvSpPr>
          <p:nvPr>
            <p:ph type="sldNum" sz="quarter" idx="12"/>
          </p:nvPr>
        </p:nvSpPr>
        <p:spPr/>
        <p:txBody>
          <a:bodyPr/>
          <a:lstStyle/>
          <a:p>
            <a:fld id="{CB7CE7F5-6B68-4C7B-AF9E-A9829FCDD0F7}" type="slidenum">
              <a:rPr lang="en-US" smtClean="0"/>
              <a:t>‹#›</a:t>
            </a:fld>
            <a:endParaRPr lang="en-US"/>
          </a:p>
        </p:txBody>
      </p:sp>
    </p:spTree>
    <p:extLst>
      <p:ext uri="{BB962C8B-B14F-4D97-AF65-F5344CB8AC3E}">
        <p14:creationId xmlns:p14="http://schemas.microsoft.com/office/powerpoint/2010/main" val="6057809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A7835E6-CAAF-402B-993F-66E4B1F297EA}" type="datetimeFigureOut">
              <a:rPr lang="en-US" smtClean="0"/>
              <a:t>11/4/2024</a:t>
            </a:fld>
            <a:endParaRPr lang="en-US"/>
          </a:p>
        </p:txBody>
      </p:sp>
      <p:sp>
        <p:nvSpPr>
          <p:cNvPr id="9" name="Slide Number Placeholder 8"/>
          <p:cNvSpPr>
            <a:spLocks noGrp="1"/>
          </p:cNvSpPr>
          <p:nvPr>
            <p:ph type="sldNum" sz="quarter" idx="12"/>
          </p:nvPr>
        </p:nvSpPr>
        <p:spPr/>
        <p:txBody>
          <a:bodyPr/>
          <a:lstStyle/>
          <a:p>
            <a:fld id="{CB7CE7F5-6B68-4C7B-AF9E-A9829FCDD0F7}" type="slidenum">
              <a:rPr lang="en-US" smtClean="0"/>
              <a:t>‹#›</a:t>
            </a:fld>
            <a:endParaRPr lang="en-US"/>
          </a:p>
        </p:txBody>
      </p:sp>
    </p:spTree>
    <p:extLst>
      <p:ext uri="{BB962C8B-B14F-4D97-AF65-F5344CB8AC3E}">
        <p14:creationId xmlns:p14="http://schemas.microsoft.com/office/powerpoint/2010/main" val="23408657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A7835E6-CAAF-402B-993F-66E4B1F297EA}" type="datetimeFigureOut">
              <a:rPr lang="en-US" smtClean="0"/>
              <a:t>11/4/2024</a:t>
            </a:fld>
            <a:endParaRPr lang="en-US"/>
          </a:p>
        </p:txBody>
      </p:sp>
      <p:sp>
        <p:nvSpPr>
          <p:cNvPr id="5" name="Slide Number Placeholder 4"/>
          <p:cNvSpPr>
            <a:spLocks noGrp="1"/>
          </p:cNvSpPr>
          <p:nvPr>
            <p:ph type="sldNum" sz="quarter" idx="12"/>
          </p:nvPr>
        </p:nvSpPr>
        <p:spPr/>
        <p:txBody>
          <a:bodyPr/>
          <a:lstStyle/>
          <a:p>
            <a:fld id="{CB7CE7F5-6B68-4C7B-AF9E-A9829FCDD0F7}" type="slidenum">
              <a:rPr lang="en-US" smtClean="0"/>
              <a:t>‹#›</a:t>
            </a:fld>
            <a:endParaRPr lang="en-US"/>
          </a:p>
        </p:txBody>
      </p:sp>
    </p:spTree>
    <p:extLst>
      <p:ext uri="{BB962C8B-B14F-4D97-AF65-F5344CB8AC3E}">
        <p14:creationId xmlns:p14="http://schemas.microsoft.com/office/powerpoint/2010/main" val="15325246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AA7835E6-CAAF-402B-993F-66E4B1F297EA}" type="datetimeFigureOut">
              <a:rPr lang="en-US" smtClean="0"/>
              <a:t>11/4/2024</a:t>
            </a:fld>
            <a:endParaRPr lang="en-US"/>
          </a:p>
        </p:txBody>
      </p:sp>
      <p:sp>
        <p:nvSpPr>
          <p:cNvPr id="8" name="Footer Placeholder 7"/>
          <p:cNvSpPr>
            <a:spLocks noGrp="1"/>
          </p:cNvSpPr>
          <p:nvPr>
            <p:ph type="ftr" sz="quarter" idx="11"/>
          </p:nvPr>
        </p:nvSpPr>
        <p:spPr>
          <a:xfrm>
            <a:off x="3686185" y="6459785"/>
            <a:ext cx="4822804" cy="365125"/>
          </a:xfrm>
          <a:prstGeom prst="rect">
            <a:avLst/>
          </a:prstGeom>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CB7CE7F5-6B68-4C7B-AF9E-A9829FCDD0F7}" type="slidenum">
              <a:rPr lang="en-US" smtClean="0"/>
              <a:t>‹#›</a:t>
            </a:fld>
            <a:endParaRPr lang="en-US"/>
          </a:p>
        </p:txBody>
      </p:sp>
      <p:sp>
        <p:nvSpPr>
          <p:cNvPr id="10" name="Rectangle 9"/>
          <p:cNvSpPr/>
          <p:nvPr/>
        </p:nvSpPr>
        <p:spPr>
          <a:xfrm>
            <a:off x="1" y="6055761"/>
            <a:ext cx="12192000" cy="8022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0" y="5989762"/>
            <a:ext cx="12192001" cy="65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a:extLst>
              <a:ext uri="{FF2B5EF4-FFF2-40B4-BE49-F238E27FC236}">
                <a16:creationId xmlns:a16="http://schemas.microsoft.com/office/drawing/2014/main" id="{CBBBAFB3-EAEC-694F-B39B-B7605A60CEA9}"/>
              </a:ext>
            </a:extLst>
          </p:cNvPr>
          <p:cNvPicPr>
            <a:picLocks noChangeAspect="1"/>
          </p:cNvPicPr>
          <p:nvPr/>
        </p:nvPicPr>
        <p:blipFill>
          <a:blip r:embed="rId2"/>
          <a:stretch>
            <a:fillRect/>
          </a:stretch>
        </p:blipFill>
        <p:spPr>
          <a:xfrm>
            <a:off x="42482" y="5989320"/>
            <a:ext cx="2715067" cy="875186"/>
          </a:xfrm>
          <a:prstGeom prst="rect">
            <a:avLst/>
          </a:prstGeom>
        </p:spPr>
      </p:pic>
    </p:spTree>
    <p:extLst>
      <p:ext uri="{BB962C8B-B14F-4D97-AF65-F5344CB8AC3E}">
        <p14:creationId xmlns:p14="http://schemas.microsoft.com/office/powerpoint/2010/main" val="33851726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28916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2" name="Date Placeholder 3"/>
          <p:cNvSpPr>
            <a:spLocks noGrp="1"/>
          </p:cNvSpPr>
          <p:nvPr>
            <p:ph type="dt" sz="half" idx="10"/>
          </p:nvPr>
        </p:nvSpPr>
        <p:spPr>
          <a:xfrm>
            <a:off x="10835883" y="6436396"/>
            <a:ext cx="1165963" cy="365125"/>
          </a:xfrm>
          <a:prstGeom prst="rect">
            <a:avLst/>
          </a:prstGeom>
        </p:spPr>
        <p:txBody>
          <a:bodyPr vert="horz" lIns="91440" tIns="45720" rIns="91440" bIns="45720" rtlCol="0" anchor="ctr"/>
          <a:lstStyle>
            <a:lvl1pPr algn="r">
              <a:defRPr sz="900">
                <a:solidFill>
                  <a:schemeClr val="tx1"/>
                </a:solidFill>
              </a:defRPr>
            </a:lvl1pPr>
          </a:lstStyle>
          <a:p>
            <a:fld id="{AA7835E6-CAAF-402B-993F-66E4B1F297EA}" type="datetimeFigureOut">
              <a:rPr lang="en-US" smtClean="0"/>
              <a:t>11/4/2024</a:t>
            </a:fld>
            <a:endParaRPr lang="en-US"/>
          </a:p>
        </p:txBody>
      </p:sp>
      <p:sp>
        <p:nvSpPr>
          <p:cNvPr id="13" name="Slide Number Placeholder 5"/>
          <p:cNvSpPr>
            <a:spLocks noGrp="1"/>
          </p:cNvSpPr>
          <p:nvPr>
            <p:ph type="sldNum" sz="quarter" idx="4"/>
          </p:nvPr>
        </p:nvSpPr>
        <p:spPr>
          <a:xfrm>
            <a:off x="5470467" y="6421565"/>
            <a:ext cx="1312025" cy="365125"/>
          </a:xfrm>
          <a:prstGeom prst="rect">
            <a:avLst/>
          </a:prstGeom>
        </p:spPr>
        <p:txBody>
          <a:bodyPr vert="horz" lIns="91440" tIns="45720" rIns="91440" bIns="45720" rtlCol="0" anchor="ctr"/>
          <a:lstStyle>
            <a:lvl1pPr algn="ctr">
              <a:defRPr sz="1050">
                <a:solidFill>
                  <a:schemeClr val="tx1"/>
                </a:solidFill>
              </a:defRPr>
            </a:lvl1pPr>
          </a:lstStyle>
          <a:p>
            <a:fld id="{CB7CE7F5-6B68-4C7B-AF9E-A9829FCDD0F7}" type="slidenum">
              <a:rPr lang="en-US" smtClean="0"/>
              <a:t>‹#›</a:t>
            </a:fld>
            <a:endParaRPr lang="en-US"/>
          </a:p>
        </p:txBody>
      </p:sp>
      <p:pic>
        <p:nvPicPr>
          <p:cNvPr id="10" name="Picture 9"/>
          <p:cNvPicPr>
            <a:picLocks noChangeAspect="1"/>
          </p:cNvPicPr>
          <p:nvPr/>
        </p:nvPicPr>
        <p:blipFill>
          <a:blip r:embed="rId2"/>
          <a:stretch>
            <a:fillRect/>
          </a:stretch>
        </p:blipFill>
        <p:spPr>
          <a:xfrm>
            <a:off x="42482" y="5989320"/>
            <a:ext cx="2715067" cy="875186"/>
          </a:xfrm>
          <a:prstGeom prst="rect">
            <a:avLst/>
          </a:prstGeom>
        </p:spPr>
      </p:pic>
    </p:spTree>
    <p:extLst>
      <p:ext uri="{BB962C8B-B14F-4D97-AF65-F5344CB8AC3E}">
        <p14:creationId xmlns:p14="http://schemas.microsoft.com/office/powerpoint/2010/main" val="23110257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431235" y="5074920"/>
            <a:ext cx="944535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31235" y="5907023"/>
            <a:ext cx="944535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11/4/2024</a:t>
            </a:fld>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pic>
        <p:nvPicPr>
          <p:cNvPr id="11" name="Picture 10">
            <a:extLst>
              <a:ext uri="{FF2B5EF4-FFF2-40B4-BE49-F238E27FC236}">
                <a16:creationId xmlns:a16="http://schemas.microsoft.com/office/drawing/2014/main" id="{39E8F4F2-CDF6-F54F-BA91-C0AA609912B7}"/>
              </a:ext>
            </a:extLst>
          </p:cNvPr>
          <p:cNvPicPr>
            <a:picLocks noChangeAspect="1"/>
          </p:cNvPicPr>
          <p:nvPr/>
        </p:nvPicPr>
        <p:blipFill>
          <a:blip r:embed="rId3"/>
          <a:stretch>
            <a:fillRect/>
          </a:stretch>
        </p:blipFill>
        <p:spPr>
          <a:xfrm>
            <a:off x="59507" y="5655131"/>
            <a:ext cx="1312221" cy="1202869"/>
          </a:xfrm>
          <a:prstGeom prst="rect">
            <a:avLst/>
          </a:prstGeom>
        </p:spPr>
      </p:pic>
    </p:spTree>
    <p:extLst>
      <p:ext uri="{BB962C8B-B14F-4D97-AF65-F5344CB8AC3E}">
        <p14:creationId xmlns:p14="http://schemas.microsoft.com/office/powerpoint/2010/main" val="1062898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262465" y="6356350"/>
            <a:ext cx="2743200" cy="365125"/>
          </a:xfrm>
          <a:prstGeom prst="rect">
            <a:avLst/>
          </a:prstGeom>
        </p:spPr>
        <p:txBody>
          <a:bodyPr/>
          <a:lstStyle/>
          <a:p>
            <a:fld id="{20EBB0C4-6273-4C6E-B9BD-2EDC30F1CD52}" type="datetimeFigureOut">
              <a:rPr lang="en-US" smtClean="0"/>
              <a:t>11/4/2024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824673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11/4/2024</a:t>
            </a:fld>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6980751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11/4/2024</a:t>
            </a:fld>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421049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a:xfrm>
            <a:off x="262465" y="6356350"/>
            <a:ext cx="2743200" cy="365125"/>
          </a:xfrm>
          <a:prstGeom prst="rect">
            <a:avLst/>
          </a:prstGeom>
        </p:spPr>
        <p:txBody>
          <a:bodyPr/>
          <a:lstStyle/>
          <a:p>
            <a:fld id="{AA7835E6-CAAF-402B-993F-66E4B1F297EA}" type="datetimeFigureOut">
              <a:rPr lang="en-US" smtClean="0"/>
              <a:t>11/4/2024</a:t>
            </a:fld>
            <a:endParaRPr lang="en-US"/>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a:xfrm>
            <a:off x="10634135" y="6356350"/>
            <a:ext cx="1530927" cy="365125"/>
          </a:xfrm>
          <a:prstGeom prst="rect">
            <a:avLst/>
          </a:prstGeom>
        </p:spPr>
        <p:txBody>
          <a:bodyPr/>
          <a:lstStyle/>
          <a:p>
            <a:fld id="{CB7CE7F5-6B68-4C7B-AF9E-A9829FCDD0F7}" type="slidenum">
              <a:rPr lang="en-US" smtClean="0"/>
              <a:t>‹#›</a:t>
            </a:fld>
            <a:endParaRPr lang="en-US"/>
          </a:p>
        </p:txBody>
      </p:sp>
    </p:spTree>
    <p:extLst>
      <p:ext uri="{BB962C8B-B14F-4D97-AF65-F5344CB8AC3E}">
        <p14:creationId xmlns:p14="http://schemas.microsoft.com/office/powerpoint/2010/main" val="2658295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a:xfrm>
            <a:off x="262465" y="6356350"/>
            <a:ext cx="2743200" cy="365125"/>
          </a:xfrm>
          <a:prstGeom prst="rect">
            <a:avLst/>
          </a:prstGeom>
        </p:spPr>
        <p:txBody>
          <a:bodyPr/>
          <a:lstStyle/>
          <a:p>
            <a:fld id="{AA7835E6-CAAF-402B-993F-66E4B1F297EA}" type="datetimeFigureOut">
              <a:rPr lang="en-US" smtClean="0"/>
              <a:t>11/4/2024</a:t>
            </a:fld>
            <a:endParaRPr lang="en-US"/>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a:xfrm>
            <a:off x="10634135" y="6356350"/>
            <a:ext cx="1530927" cy="365125"/>
          </a:xfrm>
          <a:prstGeom prst="rect">
            <a:avLst/>
          </a:prstGeom>
        </p:spPr>
        <p:txBody>
          <a:bodyPr/>
          <a:lstStyle/>
          <a:p>
            <a:fld id="{CB7CE7F5-6B68-4C7B-AF9E-A9829FCDD0F7}" type="slidenum">
              <a:rPr lang="en-US" smtClean="0"/>
              <a:t>‹#›</a:t>
            </a:fld>
            <a:endParaRPr lang="en-US"/>
          </a:p>
        </p:txBody>
      </p:sp>
    </p:spTree>
    <p:extLst>
      <p:ext uri="{BB962C8B-B14F-4D97-AF65-F5344CB8AC3E}">
        <p14:creationId xmlns:p14="http://schemas.microsoft.com/office/powerpoint/2010/main" val="1387391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a:xfrm>
            <a:off x="262465" y="6356350"/>
            <a:ext cx="2743200" cy="365125"/>
          </a:xfrm>
          <a:prstGeom prst="rect">
            <a:avLst/>
          </a:prstGeom>
        </p:spPr>
        <p:txBody>
          <a:bodyPr/>
          <a:lstStyle/>
          <a:p>
            <a:fld id="{AA7835E6-CAAF-402B-993F-66E4B1F297EA}" type="datetimeFigureOut">
              <a:rPr lang="en-US" smtClean="0"/>
              <a:t>11/4/2024</a:t>
            </a:fld>
            <a:endParaRPr lang="en-US"/>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a:xfrm>
            <a:off x="10634135" y="6356350"/>
            <a:ext cx="1530927" cy="365125"/>
          </a:xfrm>
          <a:prstGeom prst="rect">
            <a:avLst/>
          </a:prstGeom>
        </p:spPr>
        <p:txBody>
          <a:bodyPr/>
          <a:lstStyle/>
          <a:p>
            <a:fld id="{CB7CE7F5-6B68-4C7B-AF9E-A9829FCDD0F7}" type="slidenum">
              <a:rPr lang="en-US" smtClean="0"/>
              <a:t>‹#›</a:t>
            </a:fld>
            <a:endParaRPr lang="en-US"/>
          </a:p>
        </p:txBody>
      </p:sp>
    </p:spTree>
    <p:extLst>
      <p:ext uri="{BB962C8B-B14F-4D97-AF65-F5344CB8AC3E}">
        <p14:creationId xmlns:p14="http://schemas.microsoft.com/office/powerpoint/2010/main" val="847217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262465" y="6356350"/>
            <a:ext cx="2743200" cy="365125"/>
          </a:xfrm>
          <a:prstGeom prst="rect">
            <a:avLst/>
          </a:prstGeom>
        </p:spPr>
        <p:txBody>
          <a:bodyPr/>
          <a:lstStyle/>
          <a:p>
            <a:fld id="{AA7835E6-CAAF-402B-993F-66E4B1F297EA}" type="datetimeFigureOut">
              <a:rPr lang="en-US" smtClean="0"/>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634135" y="6356350"/>
            <a:ext cx="1530927" cy="365125"/>
          </a:xfrm>
          <a:prstGeom prst="rect">
            <a:avLst/>
          </a:prstGeom>
        </p:spPr>
        <p:txBody>
          <a:bodyPr/>
          <a:lstStyle/>
          <a:p>
            <a:fld id="{CB7CE7F5-6B68-4C7B-AF9E-A9829FCDD0F7}" type="slidenum">
              <a:rPr lang="en-US" smtClean="0"/>
              <a:t>‹#›</a:t>
            </a:fld>
            <a:endParaRPr lang="en-US"/>
          </a:p>
        </p:txBody>
      </p:sp>
    </p:spTree>
    <p:extLst>
      <p:ext uri="{BB962C8B-B14F-4D97-AF65-F5344CB8AC3E}">
        <p14:creationId xmlns:p14="http://schemas.microsoft.com/office/powerpoint/2010/main" val="2852206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a:xfrm>
            <a:off x="262465" y="6356350"/>
            <a:ext cx="2743200" cy="365125"/>
          </a:xfrm>
          <a:prstGeom prst="rect">
            <a:avLst/>
          </a:prstGeom>
        </p:spPr>
        <p:txBody>
          <a:bodyPr/>
          <a:lstStyle/>
          <a:p>
            <a:fld id="{AA7835E6-CAAF-402B-993F-66E4B1F297EA}" type="datetimeFigureOut">
              <a:rPr lang="en-US" smtClean="0"/>
              <a:t>11/4/2024</a:t>
            </a:fld>
            <a:endParaRPr lang="en-US"/>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a:xfrm>
            <a:off x="10634135" y="6356350"/>
            <a:ext cx="1530927" cy="365125"/>
          </a:xfrm>
          <a:prstGeom prst="rect">
            <a:avLst/>
          </a:prstGeom>
        </p:spPr>
        <p:txBody>
          <a:bodyPr/>
          <a:lstStyle/>
          <a:p>
            <a:fld id="{CB7CE7F5-6B68-4C7B-AF9E-A9829FCDD0F7}" type="slidenum">
              <a:rPr lang="en-US" smtClean="0"/>
              <a:t>‹#›</a:t>
            </a:fld>
            <a:endParaRPr lang="en-US"/>
          </a:p>
        </p:txBody>
      </p:sp>
    </p:spTree>
    <p:extLst>
      <p:ext uri="{BB962C8B-B14F-4D97-AF65-F5344CB8AC3E}">
        <p14:creationId xmlns:p14="http://schemas.microsoft.com/office/powerpoint/2010/main" val="2210784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a:xfrm>
            <a:off x="262465" y="6356350"/>
            <a:ext cx="2743200" cy="365125"/>
          </a:xfrm>
          <a:prstGeom prst="rect">
            <a:avLst/>
          </a:prstGeom>
        </p:spPr>
        <p:txBody>
          <a:bodyPr/>
          <a:lstStyle/>
          <a:p>
            <a:fld id="{C9CAD897-D46E-4AD2-BD9B-49DD3E640873}" type="datetimeFigureOut">
              <a:rPr lang="en-US" smtClean="0"/>
              <a:t>11/4/2024</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83310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rgbClr val="007A8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140242" y="6356350"/>
            <a:ext cx="5911517" cy="365125"/>
          </a:xfrm>
          <a:prstGeom prst="rect">
            <a:avLst/>
          </a:prstGeom>
        </p:spPr>
        <p:txBody>
          <a:bodyPr vert="horz" lIns="91440" tIns="45720" rIns="91440" bIns="45720" rtlCol="0" anchor="ctr"/>
          <a:lstStyle>
            <a:lvl1pPr algn="ctr">
              <a:defRPr sz="1000" b="0" i="0" spc="600">
                <a:solidFill>
                  <a:schemeClr val="tx1">
                    <a:lumMod val="50000"/>
                    <a:lumOff val="50000"/>
                  </a:schemeClr>
                </a:solidFill>
                <a:latin typeface="Gotham Book" charset="0"/>
                <a:ea typeface="Gotham Book" charset="0"/>
                <a:cs typeface="Gotham Book" charset="0"/>
              </a:defRPr>
            </a:lvl1pPr>
          </a:lstStyle>
          <a:p>
            <a:endParaRPr lang="en-US" dirty="0"/>
          </a:p>
        </p:txBody>
      </p:sp>
      <p:sp>
        <p:nvSpPr>
          <p:cNvPr id="8" name="Rectangle 7"/>
          <p:cNvSpPr/>
          <p:nvPr/>
        </p:nvSpPr>
        <p:spPr>
          <a:xfrm>
            <a:off x="1" y="5984749"/>
            <a:ext cx="3443591" cy="105155"/>
          </a:xfrm>
          <a:prstGeom prst="rect">
            <a:avLst/>
          </a:prstGeom>
          <a:solidFill>
            <a:srgbClr val="BA0C2F"/>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0262226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Lst>
  <p:txStyles>
    <p:titleStyle>
      <a:lvl1pPr algn="l" defTabSz="914400" rtl="0" eaLnBrk="1" latinLnBrk="0" hangingPunct="1">
        <a:lnSpc>
          <a:spcPct val="90000"/>
        </a:lnSpc>
        <a:spcBef>
          <a:spcPct val="0"/>
        </a:spcBef>
        <a:buNone/>
        <a:defRPr sz="3600" kern="1200" spc="-60" baseline="0">
          <a:solidFill>
            <a:srgbClr val="FFFFFF"/>
          </a:solidFill>
          <a:latin typeface="Gotham Book" charset="0"/>
          <a:ea typeface="Gotham Book" charset="0"/>
          <a:cs typeface="Gotham Book" charset="0"/>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Gotham Book" charset="0"/>
          <a:ea typeface="Gotham Book" charset="0"/>
          <a:cs typeface="Gotham Book" charset="0"/>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Gotham Book" charset="0"/>
          <a:ea typeface="Gotham Book" charset="0"/>
          <a:cs typeface="Gotham Book" charset="0"/>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Gotham Book" charset="0"/>
          <a:ea typeface="Gotham Book" charset="0"/>
          <a:cs typeface="Gotham Book" charset="0"/>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Gotham Book" charset="0"/>
          <a:ea typeface="Gotham Book" charset="0"/>
          <a:cs typeface="Gotham Book" charset="0"/>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Gotham Book" charset="0"/>
          <a:ea typeface="Gotham Book" charset="0"/>
          <a:cs typeface="Gotham Book" charset="0"/>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BA0C2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140242" y="6356350"/>
            <a:ext cx="5911517" cy="365125"/>
          </a:xfrm>
          <a:prstGeom prst="rect">
            <a:avLst/>
          </a:prstGeom>
        </p:spPr>
        <p:txBody>
          <a:bodyPr vert="horz" lIns="91440" tIns="45720" rIns="91440" bIns="45720" rtlCol="0" anchor="ctr"/>
          <a:lstStyle>
            <a:lvl1pPr algn="ctr">
              <a:defRPr sz="1000" b="0" i="0" spc="600">
                <a:solidFill>
                  <a:schemeClr val="tx1">
                    <a:lumMod val="50000"/>
                    <a:lumOff val="50000"/>
                  </a:schemeClr>
                </a:solidFill>
                <a:latin typeface="Gotham Book" charset="0"/>
                <a:ea typeface="Gotham Book" charset="0"/>
                <a:cs typeface="Gotham Book" charset="0"/>
              </a:defRPr>
            </a:lvl1pPr>
          </a:lstStyle>
          <a:p>
            <a:r>
              <a:rPr lang="en-US" dirty="0"/>
              <a:t>THE UNIVERSITY OF NEW MEXICO</a:t>
            </a:r>
          </a:p>
        </p:txBody>
      </p:sp>
    </p:spTree>
    <p:extLst>
      <p:ext uri="{BB962C8B-B14F-4D97-AF65-F5344CB8AC3E}">
        <p14:creationId xmlns:p14="http://schemas.microsoft.com/office/powerpoint/2010/main" val="3360849573"/>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Lst>
  <p:hf sldNum="0" hdr="0" dt="0"/>
  <p:txStyles>
    <p:titleStyle>
      <a:lvl1pPr algn="l" defTabSz="914400" rtl="0" eaLnBrk="1" latinLnBrk="0" hangingPunct="1">
        <a:lnSpc>
          <a:spcPct val="90000"/>
        </a:lnSpc>
        <a:spcBef>
          <a:spcPct val="0"/>
        </a:spcBef>
        <a:buNone/>
        <a:defRPr sz="3600" b="1" i="0" kern="1200" spc="300" baseline="0">
          <a:solidFill>
            <a:sysClr val="windowText" lastClr="000000"/>
          </a:solidFill>
          <a:latin typeface="Gotham" charset="0"/>
          <a:ea typeface="Gotham" charset="0"/>
          <a:cs typeface="Gotham" charset="0"/>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Gotham Book" charset="0"/>
          <a:ea typeface="Gotham Book" charset="0"/>
          <a:cs typeface="Gotham Book" charset="0"/>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Gotham Book" charset="0"/>
          <a:ea typeface="Gotham Book" charset="0"/>
          <a:cs typeface="Gotham Book" charset="0"/>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Gotham Book" charset="0"/>
          <a:ea typeface="Gotham Book" charset="0"/>
          <a:cs typeface="Gotham Book" charset="0"/>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Gotham Book" charset="0"/>
          <a:ea typeface="Gotham Book" charset="0"/>
          <a:cs typeface="Gotham Book" charset="0"/>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Gotham Book" charset="0"/>
          <a:ea typeface="Gotham Book" charset="0"/>
          <a:cs typeface="Gotham Book" charset="0"/>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055761"/>
            <a:ext cx="12192000" cy="8022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5989762"/>
            <a:ext cx="12192001" cy="65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835883" y="6436396"/>
            <a:ext cx="1165963" cy="365125"/>
          </a:xfrm>
          <a:prstGeom prst="rect">
            <a:avLst/>
          </a:prstGeom>
        </p:spPr>
        <p:txBody>
          <a:bodyPr vert="horz" lIns="91440" tIns="45720" rIns="91440" bIns="45720" rtlCol="0" anchor="ctr"/>
          <a:lstStyle>
            <a:lvl1pPr algn="r">
              <a:defRPr sz="900">
                <a:solidFill>
                  <a:srgbClr val="FFFFFF"/>
                </a:solidFill>
              </a:defRPr>
            </a:lvl1pPr>
          </a:lstStyle>
          <a:p>
            <a:fld id="{98624D31-43A5-475A-80CF-332C9F6DCF35}" type="datetimeFigureOut">
              <a:rPr lang="en-US" smtClean="0"/>
              <a:pPr/>
              <a:t>11/4/2024</a:t>
            </a:fld>
            <a:endParaRPr lang="en-US" dirty="0"/>
          </a:p>
        </p:txBody>
      </p:sp>
      <p:sp>
        <p:nvSpPr>
          <p:cNvPr id="6" name="Slide Number Placeholder 5"/>
          <p:cNvSpPr>
            <a:spLocks noGrp="1"/>
          </p:cNvSpPr>
          <p:nvPr>
            <p:ph type="sldNum" sz="quarter" idx="4"/>
          </p:nvPr>
        </p:nvSpPr>
        <p:spPr>
          <a:xfrm>
            <a:off x="5470467" y="6421565"/>
            <a:ext cx="1312025" cy="365125"/>
          </a:xfrm>
          <a:prstGeom prst="rect">
            <a:avLst/>
          </a:prstGeom>
        </p:spPr>
        <p:txBody>
          <a:bodyPr vert="horz" lIns="91440" tIns="45720" rIns="91440" bIns="45720" rtlCol="0" anchor="ctr"/>
          <a:lstStyle>
            <a:lvl1pPr algn="ct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2A5C5EC8-7AE3-E546-8EF0-E8EAB9A932EA}"/>
              </a:ext>
            </a:extLst>
          </p:cNvPr>
          <p:cNvPicPr>
            <a:picLocks noChangeAspect="1"/>
          </p:cNvPicPr>
          <p:nvPr/>
        </p:nvPicPr>
        <p:blipFill>
          <a:blip r:embed="rId14"/>
          <a:stretch>
            <a:fillRect/>
          </a:stretch>
        </p:blipFill>
        <p:spPr>
          <a:xfrm>
            <a:off x="42482" y="5989320"/>
            <a:ext cx="2715067" cy="875186"/>
          </a:xfrm>
          <a:prstGeom prst="rect">
            <a:avLst/>
          </a:prstGeom>
        </p:spPr>
      </p:pic>
    </p:spTree>
    <p:extLst>
      <p:ext uri="{BB962C8B-B14F-4D97-AF65-F5344CB8AC3E}">
        <p14:creationId xmlns:p14="http://schemas.microsoft.com/office/powerpoint/2010/main" val="4244348007"/>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7.xml"/><Relationship Id="rId5" Type="http://schemas.openxmlformats.org/officeDocument/2006/relationships/image" Target="../media/image13.jpe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7.xml"/><Relationship Id="rId5" Type="http://schemas.openxmlformats.org/officeDocument/2006/relationships/hyperlink" Target="https://www.surgicalcore.org/videoplayer/510000172" TargetMode="Externa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76132" y="4633354"/>
            <a:ext cx="10058400" cy="1393272"/>
          </a:xfrm>
        </p:spPr>
        <p:txBody>
          <a:bodyPr vert="horz" lIns="91440" tIns="45720" rIns="91440" bIns="45720" rtlCol="0" anchor="t">
            <a:normAutofit/>
          </a:bodyPr>
          <a:lstStyle/>
          <a:p>
            <a:pPr algn="ctr"/>
            <a:r>
              <a:rPr lang="en-US" dirty="0"/>
              <a:t>PREPARED BY aleezay Haider, pgy-4</a:t>
            </a:r>
          </a:p>
          <a:p>
            <a:r>
              <a:rPr lang="en-US" dirty="0">
                <a:cs typeface="Arial"/>
              </a:rPr>
              <a:t>General Surgery resident</a:t>
            </a:r>
          </a:p>
        </p:txBody>
      </p:sp>
      <p:sp>
        <p:nvSpPr>
          <p:cNvPr id="4" name="Subtitle 2"/>
          <p:cNvSpPr txBox="1">
            <a:spLocks/>
          </p:cNvSpPr>
          <p:nvPr/>
        </p:nvSpPr>
        <p:spPr>
          <a:xfrm>
            <a:off x="1066800" y="3923640"/>
            <a:ext cx="10058400" cy="70971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r>
              <a:rPr lang="en-US" sz="1800" dirty="0"/>
              <a:t>Trauma rounds: Blunt cardiac trauma</a:t>
            </a:r>
          </a:p>
        </p:txBody>
      </p:sp>
    </p:spTree>
    <p:extLst>
      <p:ext uri="{BB962C8B-B14F-4D97-AF65-F5344CB8AC3E}">
        <p14:creationId xmlns:p14="http://schemas.microsoft.com/office/powerpoint/2010/main" val="1667273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1E507-11C0-E3FD-7080-24661080F31F}"/>
              </a:ext>
            </a:extLst>
          </p:cNvPr>
          <p:cNvSpPr>
            <a:spLocks noGrp="1"/>
          </p:cNvSpPr>
          <p:nvPr>
            <p:ph type="title"/>
          </p:nvPr>
        </p:nvSpPr>
        <p:spPr/>
        <p:txBody>
          <a:bodyPr/>
          <a:lstStyle/>
          <a:p>
            <a:r>
              <a:rPr lang="en-US" dirty="0"/>
              <a:t>Diagnosis and Evaluation</a:t>
            </a:r>
          </a:p>
        </p:txBody>
      </p:sp>
      <p:sp>
        <p:nvSpPr>
          <p:cNvPr id="3" name="Content Placeholder 2">
            <a:extLst>
              <a:ext uri="{FF2B5EF4-FFF2-40B4-BE49-F238E27FC236}">
                <a16:creationId xmlns:a16="http://schemas.microsoft.com/office/drawing/2014/main" id="{696C61CF-125E-9664-4837-38E756C8FF6D}"/>
              </a:ext>
            </a:extLst>
          </p:cNvPr>
          <p:cNvSpPr>
            <a:spLocks noGrp="1"/>
          </p:cNvSpPr>
          <p:nvPr>
            <p:ph idx="1"/>
          </p:nvPr>
        </p:nvSpPr>
        <p:spPr/>
        <p:txBody>
          <a:bodyPr>
            <a:normAutofit fontScale="92500" lnSpcReduction="20000"/>
          </a:bodyPr>
          <a:lstStyle/>
          <a:p>
            <a:pPr>
              <a:buFont typeface="Arial" panose="020B0604020202020204" pitchFamily="34" charset="0"/>
              <a:buChar char="•"/>
            </a:pPr>
            <a:r>
              <a:rPr lang="en-US" dirty="0"/>
              <a:t> Asymptomatic, chest pain, shock</a:t>
            </a:r>
          </a:p>
          <a:p>
            <a:pPr>
              <a:buFont typeface="Arial" panose="020B0604020202020204" pitchFamily="34" charset="0"/>
              <a:buChar char="•"/>
            </a:pPr>
            <a:r>
              <a:rPr lang="en-US" dirty="0"/>
              <a:t> Positional hypotension: hallmark symptom of cardiac herniation</a:t>
            </a:r>
          </a:p>
          <a:p>
            <a:pPr>
              <a:buFont typeface="Arial" panose="020B0604020202020204" pitchFamily="34" charset="0"/>
              <a:buChar char="•"/>
            </a:pPr>
            <a:r>
              <a:rPr lang="en-US" dirty="0"/>
              <a:t> CXR</a:t>
            </a:r>
          </a:p>
          <a:p>
            <a:pPr>
              <a:buFont typeface="Arial" panose="020B0604020202020204" pitchFamily="34" charset="0"/>
              <a:buChar char="•"/>
            </a:pPr>
            <a:r>
              <a:rPr lang="en-US" dirty="0"/>
              <a:t> EKG: no pathognomonic EKG changes that can diagnose BCI</a:t>
            </a:r>
          </a:p>
          <a:p>
            <a:pPr>
              <a:buFont typeface="Arial" panose="020B0604020202020204" pitchFamily="34" charset="0"/>
              <a:buChar char="•"/>
            </a:pPr>
            <a:r>
              <a:rPr lang="en-US" dirty="0"/>
              <a:t> Cardiac enzymes</a:t>
            </a:r>
          </a:p>
          <a:p>
            <a:pPr>
              <a:buFont typeface="Arial" panose="020B0604020202020204" pitchFamily="34" charset="0"/>
              <a:buChar char="•"/>
            </a:pPr>
            <a:r>
              <a:rPr lang="en-US" dirty="0"/>
              <a:t> TTE/TEE</a:t>
            </a:r>
          </a:p>
          <a:p>
            <a:pPr>
              <a:buFont typeface="Arial" panose="020B0604020202020204" pitchFamily="34" charset="0"/>
              <a:buChar char="•"/>
            </a:pPr>
            <a:r>
              <a:rPr lang="en-US" dirty="0"/>
              <a:t> Coronary angiography: gold standard for coronary artery dissection (LAD, left main coronary artery)</a:t>
            </a:r>
          </a:p>
          <a:p>
            <a:pPr>
              <a:buFont typeface="Arial" panose="020B0604020202020204" pitchFamily="34" charset="0"/>
              <a:buChar char="•"/>
            </a:pPr>
            <a:r>
              <a:rPr lang="en-US" dirty="0"/>
              <a:t> FAST: pericardial window to look for pericardial fluid, high risk of false negatives</a:t>
            </a:r>
          </a:p>
          <a:p>
            <a:pPr>
              <a:buFont typeface="Arial" panose="020B0604020202020204" pitchFamily="34" charset="0"/>
              <a:buChar char="•"/>
            </a:pPr>
            <a:r>
              <a:rPr lang="en-US" dirty="0"/>
              <a:t> Pericardiocentesis: high false-positive, negative rates, iatrogenic </a:t>
            </a:r>
            <a:r>
              <a:rPr lang="en-US" dirty="0">
                <a:effectLst/>
              </a:rPr>
              <a:t>cardiac</a:t>
            </a:r>
            <a:r>
              <a:rPr lang="en-US" dirty="0"/>
              <a:t> injury, temporizing measure for tamponade</a:t>
            </a:r>
          </a:p>
        </p:txBody>
      </p:sp>
    </p:spTree>
    <p:extLst>
      <p:ext uri="{BB962C8B-B14F-4D97-AF65-F5344CB8AC3E}">
        <p14:creationId xmlns:p14="http://schemas.microsoft.com/office/powerpoint/2010/main" val="1220893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C3E1701-7C84-E499-6ACD-D73CAA3BD3AA}"/>
              </a:ext>
            </a:extLst>
          </p:cNvPr>
          <p:cNvPicPr>
            <a:picLocks noChangeAspect="1"/>
          </p:cNvPicPr>
          <p:nvPr/>
        </p:nvPicPr>
        <p:blipFill>
          <a:blip r:embed="rId3"/>
          <a:stretch>
            <a:fillRect/>
          </a:stretch>
        </p:blipFill>
        <p:spPr>
          <a:xfrm>
            <a:off x="1017496" y="649695"/>
            <a:ext cx="10337292" cy="1895797"/>
          </a:xfrm>
          <a:prstGeom prst="rect">
            <a:avLst/>
          </a:prstGeom>
        </p:spPr>
      </p:pic>
      <p:sp>
        <p:nvSpPr>
          <p:cNvPr id="7" name="TextBox 6">
            <a:extLst>
              <a:ext uri="{FF2B5EF4-FFF2-40B4-BE49-F238E27FC236}">
                <a16:creationId xmlns:a16="http://schemas.microsoft.com/office/drawing/2014/main" id="{F78A4E72-C6B5-3328-E67F-B69CEC7A5D2D}"/>
              </a:ext>
            </a:extLst>
          </p:cNvPr>
          <p:cNvSpPr txBox="1"/>
          <p:nvPr/>
        </p:nvSpPr>
        <p:spPr>
          <a:xfrm>
            <a:off x="864973" y="2780270"/>
            <a:ext cx="10489815" cy="3170099"/>
          </a:xfrm>
          <a:prstGeom prst="rect">
            <a:avLst/>
          </a:prstGeom>
          <a:noFill/>
        </p:spPr>
        <p:txBody>
          <a:bodyPr wrap="square" rtlCol="0">
            <a:spAutoFit/>
          </a:bodyPr>
          <a:lstStyle/>
          <a:p>
            <a:r>
              <a:rPr lang="en-US" sz="2000" b="1" dirty="0"/>
              <a:t>When: </a:t>
            </a:r>
            <a:r>
              <a:rPr lang="en-US" sz="2000" dirty="0"/>
              <a:t>2001-2009</a:t>
            </a:r>
          </a:p>
          <a:p>
            <a:r>
              <a:rPr lang="en-US" sz="2000" b="1" dirty="0"/>
              <a:t>Where: </a:t>
            </a:r>
            <a:r>
              <a:rPr lang="en-US" sz="2000" dirty="0"/>
              <a:t>Groote Schuur Trauma Center</a:t>
            </a:r>
          </a:p>
          <a:p>
            <a:r>
              <a:rPr lang="en-US" sz="2000" b="1" dirty="0"/>
              <a:t>Who: </a:t>
            </a:r>
            <a:r>
              <a:rPr lang="en-US" sz="2000" dirty="0"/>
              <a:t>patients presenting with penetrating chest wound and possible cardiac injury, hemodynamically stable, had no indication for emergency surgery, and had an US scan followed by subxiphoid pericardial window exploration</a:t>
            </a:r>
          </a:p>
          <a:p>
            <a:r>
              <a:rPr lang="en-US" sz="2000" b="1" dirty="0"/>
              <a:t>Results: </a:t>
            </a:r>
            <a:r>
              <a:rPr lang="en-US" sz="2000" dirty="0"/>
              <a:t>sensitivity of US in detecting hemopericardium was 86.7%, with a positive predictive value of 77%, 18 false-negatives, 11 of those had an associated hemothorax, 6 had pneumopericardium</a:t>
            </a:r>
          </a:p>
          <a:p>
            <a:r>
              <a:rPr lang="en-US" sz="2000" b="1" dirty="0"/>
              <a:t>Conclusion</a:t>
            </a:r>
            <a:r>
              <a:rPr lang="en-US" sz="2000" dirty="0"/>
              <a:t>: 2 main factors that limit the screening are the presence of a hemothorax and air in the pericardial sac</a:t>
            </a:r>
          </a:p>
        </p:txBody>
      </p:sp>
    </p:spTree>
    <p:extLst>
      <p:ext uri="{BB962C8B-B14F-4D97-AF65-F5344CB8AC3E}">
        <p14:creationId xmlns:p14="http://schemas.microsoft.com/office/powerpoint/2010/main" val="2424447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21E89EC-9516-ECD2-A020-C63C951EC2EE}"/>
              </a:ext>
            </a:extLst>
          </p:cNvPr>
          <p:cNvGraphicFramePr>
            <a:graphicFrameLocks noGrp="1"/>
          </p:cNvGraphicFramePr>
          <p:nvPr>
            <p:ph idx="4294967295"/>
            <p:extLst>
              <p:ext uri="{D42A27DB-BD31-4B8C-83A1-F6EECF244321}">
                <p14:modId xmlns:p14="http://schemas.microsoft.com/office/powerpoint/2010/main" val="916942729"/>
              </p:ext>
            </p:extLst>
          </p:nvPr>
        </p:nvGraphicFramePr>
        <p:xfrm>
          <a:off x="0" y="0"/>
          <a:ext cx="12192000" cy="59806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 name="Group 7">
            <a:extLst>
              <a:ext uri="{FF2B5EF4-FFF2-40B4-BE49-F238E27FC236}">
                <a16:creationId xmlns:a16="http://schemas.microsoft.com/office/drawing/2014/main" id="{31B39ACA-5954-C866-C8EC-1CC448E8317A}"/>
              </a:ext>
            </a:extLst>
          </p:cNvPr>
          <p:cNvGrpSpPr/>
          <p:nvPr/>
        </p:nvGrpSpPr>
        <p:grpSpPr>
          <a:xfrm>
            <a:off x="4341341" y="2657729"/>
            <a:ext cx="3122140" cy="956280"/>
            <a:chOff x="4341341" y="2657729"/>
            <a:chExt cx="3122140" cy="956280"/>
          </a:xfrm>
        </p:grpSpPr>
        <p:sp>
          <p:nvSpPr>
            <p:cNvPr id="5" name="TextBox 4">
              <a:extLst>
                <a:ext uri="{FF2B5EF4-FFF2-40B4-BE49-F238E27FC236}">
                  <a16:creationId xmlns:a16="http://schemas.microsoft.com/office/drawing/2014/main" id="{73E35464-73FF-84B9-2830-D94231733675}"/>
                </a:ext>
              </a:extLst>
            </p:cNvPr>
            <p:cNvSpPr txBox="1"/>
            <p:nvPr/>
          </p:nvSpPr>
          <p:spPr>
            <a:xfrm>
              <a:off x="5607908" y="3243991"/>
              <a:ext cx="976184" cy="370018"/>
            </a:xfrm>
            <a:prstGeom prst="rect">
              <a:avLst/>
            </a:prstGeom>
            <a:noFill/>
          </p:spPr>
          <p:txBody>
            <a:bodyPr wrap="square" rtlCol="0">
              <a:spAutoFit/>
            </a:bodyPr>
            <a:lstStyle/>
            <a:p>
              <a:r>
                <a:rPr lang="en-US" dirty="0"/>
                <a:t>Low BP</a:t>
              </a:r>
            </a:p>
          </p:txBody>
        </p:sp>
        <p:sp>
          <p:nvSpPr>
            <p:cNvPr id="6" name="TextBox 5">
              <a:extLst>
                <a:ext uri="{FF2B5EF4-FFF2-40B4-BE49-F238E27FC236}">
                  <a16:creationId xmlns:a16="http://schemas.microsoft.com/office/drawing/2014/main" id="{EDD52685-31F5-352D-869E-77A2415A2057}"/>
                </a:ext>
              </a:extLst>
            </p:cNvPr>
            <p:cNvSpPr txBox="1"/>
            <p:nvPr/>
          </p:nvSpPr>
          <p:spPr>
            <a:xfrm>
              <a:off x="6687065" y="2657729"/>
              <a:ext cx="776416" cy="370018"/>
            </a:xfrm>
            <a:prstGeom prst="rect">
              <a:avLst/>
            </a:prstGeom>
            <a:noFill/>
          </p:spPr>
          <p:txBody>
            <a:bodyPr wrap="square" rtlCol="0">
              <a:spAutoFit/>
            </a:bodyPr>
            <a:lstStyle/>
            <a:p>
              <a:r>
                <a:rPr lang="en-US" dirty="0"/>
                <a:t>JVD</a:t>
              </a:r>
            </a:p>
          </p:txBody>
        </p:sp>
        <p:sp>
          <p:nvSpPr>
            <p:cNvPr id="7" name="TextBox 6">
              <a:extLst>
                <a:ext uri="{FF2B5EF4-FFF2-40B4-BE49-F238E27FC236}">
                  <a16:creationId xmlns:a16="http://schemas.microsoft.com/office/drawing/2014/main" id="{E5287A31-F003-5A94-90DE-6B89FD5E78F7}"/>
                </a:ext>
              </a:extLst>
            </p:cNvPr>
            <p:cNvSpPr txBox="1"/>
            <p:nvPr/>
          </p:nvSpPr>
          <p:spPr>
            <a:xfrm>
              <a:off x="4341341" y="2667169"/>
              <a:ext cx="1754659" cy="646331"/>
            </a:xfrm>
            <a:prstGeom prst="rect">
              <a:avLst/>
            </a:prstGeom>
            <a:noFill/>
          </p:spPr>
          <p:txBody>
            <a:bodyPr wrap="square" rtlCol="0">
              <a:spAutoFit/>
            </a:bodyPr>
            <a:lstStyle/>
            <a:p>
              <a:r>
                <a:rPr lang="en-US" dirty="0"/>
                <a:t>Equal breath sounds</a:t>
              </a:r>
            </a:p>
          </p:txBody>
        </p:sp>
      </p:grpSp>
    </p:spTree>
    <p:extLst>
      <p:ext uri="{BB962C8B-B14F-4D97-AF65-F5344CB8AC3E}">
        <p14:creationId xmlns:p14="http://schemas.microsoft.com/office/powerpoint/2010/main" val="1021620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CBF936-D24D-A306-E8E7-F658C7956BCB}"/>
              </a:ext>
            </a:extLst>
          </p:cNvPr>
          <p:cNvSpPr>
            <a:spLocks noGrp="1"/>
          </p:cNvSpPr>
          <p:nvPr>
            <p:ph type="title"/>
          </p:nvPr>
        </p:nvSpPr>
        <p:spPr>
          <a:xfrm>
            <a:off x="6411685" y="634946"/>
            <a:ext cx="5127171" cy="1450757"/>
          </a:xfrm>
        </p:spPr>
        <p:txBody>
          <a:bodyPr>
            <a:normAutofit/>
          </a:bodyPr>
          <a:lstStyle/>
          <a:p>
            <a:r>
              <a:rPr lang="en-US" dirty="0"/>
              <a:t>Are CT scans useful?</a:t>
            </a:r>
          </a:p>
        </p:txBody>
      </p:sp>
      <p:pic>
        <p:nvPicPr>
          <p:cNvPr id="4" name="Main graphic">
            <a:extLst>
              <a:ext uri="{FF2B5EF4-FFF2-40B4-BE49-F238E27FC236}">
                <a16:creationId xmlns:a16="http://schemas.microsoft.com/office/drawing/2014/main" id="{D1C21C66-35F9-E845-3902-4A48BD64C1C3}"/>
              </a:ext>
            </a:extLst>
          </p:cNvPr>
          <p:cNvPicPr/>
          <p:nvPr/>
        </p:nvPicPr>
        <p:blipFill>
          <a:blip r:embed="rId3"/>
          <a:stretch/>
        </p:blipFill>
        <p:spPr>
          <a:xfrm>
            <a:off x="1007519" y="645106"/>
            <a:ext cx="4722972" cy="5247747"/>
          </a:xfrm>
          <a:prstGeom prst="rect">
            <a:avLst/>
          </a:prstGeom>
        </p:spPr>
      </p:pic>
      <p:cxnSp>
        <p:nvCxnSpPr>
          <p:cNvPr id="11" name="Straight Connector 10">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F1E6B45-3C54-D62D-F1AF-CE623DCF47DC}"/>
              </a:ext>
            </a:extLst>
          </p:cNvPr>
          <p:cNvSpPr>
            <a:spLocks noGrp="1"/>
          </p:cNvSpPr>
          <p:nvPr>
            <p:ph idx="1"/>
          </p:nvPr>
        </p:nvSpPr>
        <p:spPr>
          <a:xfrm>
            <a:off x="6411684" y="2198914"/>
            <a:ext cx="5127172" cy="3670180"/>
          </a:xfrm>
        </p:spPr>
        <p:txBody>
          <a:bodyPr>
            <a:normAutofit/>
          </a:bodyPr>
          <a:lstStyle/>
          <a:p>
            <a:pPr>
              <a:buFont typeface="Arial" panose="020B0604020202020204" pitchFamily="34" charset="0"/>
              <a:buChar char="•"/>
            </a:pPr>
            <a:r>
              <a:rPr lang="en-US" dirty="0"/>
              <a:t> Do not use in patients with a cardiac tamponade</a:t>
            </a:r>
          </a:p>
          <a:p>
            <a:pPr>
              <a:buFont typeface="Arial" panose="020B0604020202020204" pitchFamily="34" charset="0"/>
              <a:buChar char="•"/>
            </a:pPr>
            <a:r>
              <a:rPr lang="en-US" dirty="0"/>
              <a:t> If used for patients for other reasons, sensitive modality to detect pericardial effusion</a:t>
            </a:r>
          </a:p>
        </p:txBody>
      </p:sp>
      <p:sp>
        <p:nvSpPr>
          <p:cNvPr id="13" name="Rectangle 12">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3595530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62ABC4B-37D8-4218-BDD8-6DF6A00C0C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8" name="Main graphic">
            <a:extLst>
              <a:ext uri="{FF2B5EF4-FFF2-40B4-BE49-F238E27FC236}">
                <a16:creationId xmlns:a16="http://schemas.microsoft.com/office/drawing/2014/main" id="{41A3C885-C691-A756-3101-5D6B113CF156}"/>
              </a:ext>
            </a:extLst>
          </p:cNvPr>
          <p:cNvPicPr/>
          <p:nvPr/>
        </p:nvPicPr>
        <p:blipFill>
          <a:blip r:embed="rId3"/>
          <a:srcRect t="17008" r="-2" b="9903"/>
          <a:stretch/>
        </p:blipFill>
        <p:spPr>
          <a:xfrm>
            <a:off x="321730" y="321732"/>
            <a:ext cx="5674897" cy="3017405"/>
          </a:xfrm>
          <a:prstGeom prst="rect">
            <a:avLst/>
          </a:prstGeom>
        </p:spPr>
      </p:pic>
      <p:pic>
        <p:nvPicPr>
          <p:cNvPr id="5" name="Main graphic">
            <a:extLst>
              <a:ext uri="{FF2B5EF4-FFF2-40B4-BE49-F238E27FC236}">
                <a16:creationId xmlns:a16="http://schemas.microsoft.com/office/drawing/2014/main" id="{AD5A660A-FE02-24BC-EC42-6C2FC22F1D1A}"/>
              </a:ext>
            </a:extLst>
          </p:cNvPr>
          <p:cNvPicPr/>
          <p:nvPr/>
        </p:nvPicPr>
        <p:blipFill>
          <a:blip r:embed="rId4"/>
          <a:srcRect t="23471" r="-2" b="8246"/>
          <a:stretch/>
        </p:blipFill>
        <p:spPr>
          <a:xfrm>
            <a:off x="321730" y="3510853"/>
            <a:ext cx="5674897" cy="2789954"/>
          </a:xfrm>
          <a:prstGeom prst="rect">
            <a:avLst/>
          </a:prstGeom>
        </p:spPr>
      </p:pic>
      <p:pic>
        <p:nvPicPr>
          <p:cNvPr id="4" name="Main graphic">
            <a:extLst>
              <a:ext uri="{FF2B5EF4-FFF2-40B4-BE49-F238E27FC236}">
                <a16:creationId xmlns:a16="http://schemas.microsoft.com/office/drawing/2014/main" id="{067BBC17-5037-5A82-FAD5-D0ED29C07506}"/>
              </a:ext>
            </a:extLst>
          </p:cNvPr>
          <p:cNvPicPr/>
          <p:nvPr/>
        </p:nvPicPr>
        <p:blipFill>
          <a:blip r:embed="rId5"/>
          <a:srcRect t="5176" r="3" b="3"/>
          <a:stretch/>
        </p:blipFill>
        <p:spPr>
          <a:xfrm>
            <a:off x="6195373" y="321733"/>
            <a:ext cx="5674897" cy="5979074"/>
          </a:xfrm>
          <a:prstGeom prst="rect">
            <a:avLst/>
          </a:prstGeom>
        </p:spPr>
      </p:pic>
    </p:spTree>
    <p:extLst>
      <p:ext uri="{BB962C8B-B14F-4D97-AF65-F5344CB8AC3E}">
        <p14:creationId xmlns:p14="http://schemas.microsoft.com/office/powerpoint/2010/main" val="55294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DD3C8-A3BB-57EF-1FFC-026E8698806E}"/>
              </a:ext>
            </a:extLst>
          </p:cNvPr>
          <p:cNvSpPr>
            <a:spLocks noGrp="1"/>
          </p:cNvSpPr>
          <p:nvPr>
            <p:ph type="title"/>
          </p:nvPr>
        </p:nvSpPr>
        <p:spPr/>
        <p:txBody>
          <a:bodyPr/>
          <a:lstStyle/>
          <a:p>
            <a:r>
              <a:rPr lang="en-US" dirty="0"/>
              <a:t>AAST Injury Spectrum</a:t>
            </a:r>
          </a:p>
        </p:txBody>
      </p:sp>
      <p:graphicFrame>
        <p:nvGraphicFramePr>
          <p:cNvPr id="4" name="Content Placeholder 3">
            <a:extLst>
              <a:ext uri="{FF2B5EF4-FFF2-40B4-BE49-F238E27FC236}">
                <a16:creationId xmlns:a16="http://schemas.microsoft.com/office/drawing/2014/main" id="{99C0D544-D2D8-9762-DC83-A66F00739B9F}"/>
              </a:ext>
            </a:extLst>
          </p:cNvPr>
          <p:cNvGraphicFramePr>
            <a:graphicFrameLocks noGrp="1"/>
          </p:cNvGraphicFramePr>
          <p:nvPr>
            <p:ph idx="1"/>
            <p:extLst>
              <p:ext uri="{D42A27DB-BD31-4B8C-83A1-F6EECF244321}">
                <p14:modId xmlns:p14="http://schemas.microsoft.com/office/powerpoint/2010/main" val="408777332"/>
              </p:ext>
            </p:extLst>
          </p:nvPr>
        </p:nvGraphicFramePr>
        <p:xfrm>
          <a:off x="454412" y="1833906"/>
          <a:ext cx="11173296"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983153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DE1D2-B603-D975-60B8-D21D3CF5E85D}"/>
              </a:ext>
            </a:extLst>
          </p:cNvPr>
          <p:cNvSpPr>
            <a:spLocks noGrp="1"/>
          </p:cNvSpPr>
          <p:nvPr>
            <p:ph type="title"/>
          </p:nvPr>
        </p:nvSpPr>
        <p:spPr>
          <a:xfrm>
            <a:off x="1066800" y="125965"/>
            <a:ext cx="10058400" cy="1450757"/>
          </a:xfrm>
        </p:spPr>
        <p:txBody>
          <a:bodyPr/>
          <a:lstStyle/>
          <a:p>
            <a:r>
              <a:rPr lang="en-US" dirty="0"/>
              <a:t>EAST Guidelines</a:t>
            </a:r>
          </a:p>
        </p:txBody>
      </p:sp>
      <p:graphicFrame>
        <p:nvGraphicFramePr>
          <p:cNvPr id="4" name="Content Placeholder 3">
            <a:extLst>
              <a:ext uri="{FF2B5EF4-FFF2-40B4-BE49-F238E27FC236}">
                <a16:creationId xmlns:a16="http://schemas.microsoft.com/office/drawing/2014/main" id="{715A64D9-EEB4-2D4A-2B23-7822A8F03E43}"/>
              </a:ext>
            </a:extLst>
          </p:cNvPr>
          <p:cNvGraphicFramePr>
            <a:graphicFrameLocks noGrp="1"/>
          </p:cNvGraphicFramePr>
          <p:nvPr>
            <p:ph idx="1"/>
            <p:extLst>
              <p:ext uri="{D42A27DB-BD31-4B8C-83A1-F6EECF244321}">
                <p14:modId xmlns:p14="http://schemas.microsoft.com/office/powerpoint/2010/main" val="1945267058"/>
              </p:ext>
            </p:extLst>
          </p:nvPr>
        </p:nvGraphicFramePr>
        <p:xfrm>
          <a:off x="266589" y="1670634"/>
          <a:ext cx="11632968" cy="42358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838045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6B16355-27FB-445B-B646-02AB736374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925ADF9-D699-C408-29CB-A35CF3E40C1D}"/>
              </a:ext>
            </a:extLst>
          </p:cNvPr>
          <p:cNvSpPr>
            <a:spLocks noGrp="1"/>
          </p:cNvSpPr>
          <p:nvPr>
            <p:ph type="title"/>
          </p:nvPr>
        </p:nvSpPr>
        <p:spPr>
          <a:xfrm>
            <a:off x="8177212" y="634946"/>
            <a:ext cx="3372529" cy="5055904"/>
          </a:xfrm>
        </p:spPr>
        <p:txBody>
          <a:bodyPr anchor="ctr">
            <a:normAutofit/>
          </a:bodyPr>
          <a:lstStyle/>
          <a:p>
            <a:r>
              <a:rPr lang="en-US" sz="4100"/>
              <a:t>Management</a:t>
            </a:r>
          </a:p>
        </p:txBody>
      </p:sp>
      <p:cxnSp>
        <p:nvCxnSpPr>
          <p:cNvPr id="11" name="Straight Connector 10">
            <a:extLst>
              <a:ext uri="{FF2B5EF4-FFF2-40B4-BE49-F238E27FC236}">
                <a16:creationId xmlns:a16="http://schemas.microsoft.com/office/drawing/2014/main" id="{06DA680F-F6AC-453E-A8BF-C5BDED2851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6978" y="1791298"/>
            <a:ext cx="0" cy="274320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6B3BF2E5-C3AB-441F-A430-491119C56D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DD07C90B-B81A-473B-8919-CA924E61FF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C2A6BA69-50F4-B24E-735A-FF66B8998E4A}"/>
              </a:ext>
            </a:extLst>
          </p:cNvPr>
          <p:cNvGraphicFramePr>
            <a:graphicFrameLocks noGrp="1"/>
          </p:cNvGraphicFramePr>
          <p:nvPr>
            <p:ph idx="1"/>
            <p:extLst>
              <p:ext uri="{D42A27DB-BD31-4B8C-83A1-F6EECF244321}">
                <p14:modId xmlns:p14="http://schemas.microsoft.com/office/powerpoint/2010/main" val="2362893342"/>
              </p:ext>
            </p:extLst>
          </p:nvPr>
        </p:nvGraphicFramePr>
        <p:xfrm>
          <a:off x="633413" y="639763"/>
          <a:ext cx="6910387" cy="5051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594294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4D856-FF36-9682-DDCA-7D4456FED533}"/>
              </a:ext>
            </a:extLst>
          </p:cNvPr>
          <p:cNvSpPr>
            <a:spLocks noGrp="1"/>
          </p:cNvSpPr>
          <p:nvPr>
            <p:ph type="title"/>
          </p:nvPr>
        </p:nvSpPr>
        <p:spPr/>
        <p:txBody>
          <a:bodyPr/>
          <a:lstStyle/>
          <a:p>
            <a:r>
              <a:rPr lang="en-US" dirty="0"/>
              <a:t>Pericardiocentesis</a:t>
            </a:r>
          </a:p>
        </p:txBody>
      </p:sp>
      <p:sp>
        <p:nvSpPr>
          <p:cNvPr id="3" name="Content Placeholder 2">
            <a:extLst>
              <a:ext uri="{FF2B5EF4-FFF2-40B4-BE49-F238E27FC236}">
                <a16:creationId xmlns:a16="http://schemas.microsoft.com/office/drawing/2014/main" id="{A816D4D1-2BE5-335E-897E-F2680F4BD3C8}"/>
              </a:ext>
            </a:extLst>
          </p:cNvPr>
          <p:cNvSpPr>
            <a:spLocks noGrp="1"/>
          </p:cNvSpPr>
          <p:nvPr>
            <p:ph idx="1"/>
          </p:nvPr>
        </p:nvSpPr>
        <p:spPr/>
        <p:txBody>
          <a:bodyPr>
            <a:normAutofit lnSpcReduction="10000"/>
          </a:bodyPr>
          <a:lstStyle/>
          <a:p>
            <a:pPr>
              <a:buFont typeface="Arial" panose="020B0604020202020204" pitchFamily="34" charset="0"/>
              <a:buChar char="•"/>
            </a:pPr>
            <a:r>
              <a:rPr lang="en-US" dirty="0"/>
              <a:t> Landmarks</a:t>
            </a:r>
          </a:p>
          <a:p>
            <a:pPr lvl="1">
              <a:buFont typeface="Arial" panose="020B0604020202020204" pitchFamily="34" charset="0"/>
              <a:buChar char="•"/>
            </a:pPr>
            <a:r>
              <a:rPr lang="en-US" dirty="0"/>
              <a:t>Xiphoid process</a:t>
            </a:r>
          </a:p>
          <a:p>
            <a:pPr lvl="1">
              <a:buFont typeface="Arial" panose="020B0604020202020204" pitchFamily="34" charset="0"/>
              <a:buChar char="•"/>
            </a:pPr>
            <a:r>
              <a:rPr lang="en-US" dirty="0"/>
              <a:t>Left shoulder</a:t>
            </a:r>
          </a:p>
          <a:p>
            <a:pPr>
              <a:buFont typeface="Arial" panose="020B0604020202020204" pitchFamily="34" charset="0"/>
              <a:buChar char="•"/>
            </a:pPr>
            <a:r>
              <a:rPr lang="en-US" dirty="0"/>
              <a:t> Approach</a:t>
            </a:r>
          </a:p>
          <a:p>
            <a:pPr lvl="1">
              <a:buFont typeface="Arial" panose="020B0604020202020204" pitchFamily="34" charset="0"/>
              <a:buChar char="•"/>
            </a:pPr>
            <a:r>
              <a:rPr lang="en-US" dirty="0"/>
              <a:t>Subxiphoid: angle between xiphoid process and the left costal margin</a:t>
            </a:r>
          </a:p>
          <a:p>
            <a:pPr lvl="1">
              <a:buFont typeface="Arial" panose="020B0604020202020204" pitchFamily="34" charset="0"/>
              <a:buChar char="•"/>
            </a:pPr>
            <a:r>
              <a:rPr lang="en-US" dirty="0"/>
              <a:t>Parasternal: adjacent to sternum, 4</a:t>
            </a:r>
            <a:r>
              <a:rPr lang="en-US" baseline="30000" dirty="0"/>
              <a:t>th</a:t>
            </a:r>
            <a:r>
              <a:rPr lang="en-US" dirty="0"/>
              <a:t> or 5</a:t>
            </a:r>
            <a:r>
              <a:rPr lang="en-US" baseline="30000" dirty="0"/>
              <a:t>th</a:t>
            </a:r>
            <a:r>
              <a:rPr lang="en-US" dirty="0"/>
              <a:t> intercostal space left of sternum</a:t>
            </a:r>
          </a:p>
          <a:p>
            <a:pPr lvl="1">
              <a:buFont typeface="Arial" panose="020B0604020202020204" pitchFamily="34" charset="0"/>
              <a:buChar char="•"/>
            </a:pPr>
            <a:r>
              <a:rPr lang="en-US" dirty="0"/>
              <a:t>Apical: 1 cm outside point of maximal impulse within intercostal space</a:t>
            </a:r>
          </a:p>
          <a:p>
            <a:pPr>
              <a:buFont typeface="Arial" panose="020B0604020202020204" pitchFamily="34" charset="0"/>
              <a:buChar char="•"/>
            </a:pPr>
            <a:r>
              <a:rPr lang="en-US" dirty="0"/>
              <a:t> Technique</a:t>
            </a:r>
          </a:p>
          <a:p>
            <a:pPr lvl="1">
              <a:buFont typeface="Arial" panose="020B0604020202020204" pitchFamily="34" charset="0"/>
              <a:buChar char="•"/>
            </a:pPr>
            <a:r>
              <a:rPr lang="en-US" dirty="0"/>
              <a:t>45 degrees starting from left of xiphoid aiming to left shoulder</a:t>
            </a:r>
          </a:p>
          <a:p>
            <a:pPr lvl="1">
              <a:buFont typeface="Arial" panose="020B0604020202020204" pitchFamily="34" charset="0"/>
              <a:buChar char="•"/>
            </a:pPr>
            <a:r>
              <a:rPr lang="en-US" dirty="0"/>
              <a:t>Insert needle till fluid aspirated, cardiac pulsation felt or EKG change noted</a:t>
            </a:r>
          </a:p>
          <a:p>
            <a:pPr lvl="1">
              <a:buFont typeface="Arial" panose="020B0604020202020204" pitchFamily="34" charset="0"/>
              <a:buChar char="•"/>
            </a:pPr>
            <a:r>
              <a:rPr lang="en-US" dirty="0"/>
              <a:t>Aspirate should not form clot; if clots concern for intracardiac aspiration or cardiac puncture</a:t>
            </a:r>
          </a:p>
          <a:p>
            <a:pPr lvl="1">
              <a:buFont typeface="Arial" panose="020B0604020202020204" pitchFamily="34" charset="0"/>
              <a:buChar char="•"/>
            </a:pPr>
            <a:r>
              <a:rPr lang="en-US" dirty="0"/>
              <a:t>Negative aspirate not diagnostic and not definitive treatment </a:t>
            </a:r>
          </a:p>
        </p:txBody>
      </p:sp>
    </p:spTree>
    <p:extLst>
      <p:ext uri="{BB962C8B-B14F-4D97-AF65-F5344CB8AC3E}">
        <p14:creationId xmlns:p14="http://schemas.microsoft.com/office/powerpoint/2010/main" val="23896264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EE6E3A0-AADD-4D4F-844E-CAB2A4190EEF}"/>
              </a:ext>
            </a:extLst>
          </p:cNvPr>
          <p:cNvPicPr>
            <a:picLocks noChangeAspect="1"/>
          </p:cNvPicPr>
          <p:nvPr/>
        </p:nvPicPr>
        <p:blipFill>
          <a:blip r:embed="rId2"/>
          <a:stretch>
            <a:fillRect/>
          </a:stretch>
        </p:blipFill>
        <p:spPr>
          <a:xfrm>
            <a:off x="484632" y="1746503"/>
            <a:ext cx="3517119" cy="3358848"/>
          </a:xfrm>
          <a:prstGeom prst="rect">
            <a:avLst/>
          </a:prstGeom>
        </p:spPr>
      </p:pic>
      <p:cxnSp>
        <p:nvCxnSpPr>
          <p:cNvPr id="14" name="Straight Connector 13">
            <a:extLst>
              <a:ext uri="{FF2B5EF4-FFF2-40B4-BE49-F238E27FC236}">
                <a16:creationId xmlns:a16="http://schemas.microsoft.com/office/drawing/2014/main" id="{DCD67800-37AC-4E14-89B0-F79DCB3FB8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6560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975C632C-36C9-4471-453D-E1B77FD604FB}"/>
              </a:ext>
            </a:extLst>
          </p:cNvPr>
          <p:cNvPicPr>
            <a:picLocks noChangeAspect="1"/>
          </p:cNvPicPr>
          <p:nvPr/>
        </p:nvPicPr>
        <p:blipFill>
          <a:blip r:embed="rId3"/>
          <a:stretch>
            <a:fillRect/>
          </a:stretch>
        </p:blipFill>
        <p:spPr>
          <a:xfrm>
            <a:off x="4310676" y="1750110"/>
            <a:ext cx="3537345" cy="3351634"/>
          </a:xfrm>
          <a:prstGeom prst="rect">
            <a:avLst/>
          </a:prstGeom>
        </p:spPr>
      </p:pic>
      <p:cxnSp>
        <p:nvCxnSpPr>
          <p:cNvPr id="16" name="Straight Connector 15">
            <a:extLst>
              <a:ext uri="{FF2B5EF4-FFF2-40B4-BE49-F238E27FC236}">
                <a16:creationId xmlns:a16="http://schemas.microsoft.com/office/drawing/2014/main" id="{20F1788F-A5AE-4188-8274-F7F2E3833E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99592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45986166-B524-FCBE-D0A5-F44C8E9C48F5}"/>
              </a:ext>
            </a:extLst>
          </p:cNvPr>
          <p:cNvPicPr>
            <a:picLocks noChangeAspect="1"/>
          </p:cNvPicPr>
          <p:nvPr/>
        </p:nvPicPr>
        <p:blipFill>
          <a:blip r:embed="rId4"/>
          <a:stretch>
            <a:fillRect/>
          </a:stretch>
        </p:blipFill>
        <p:spPr>
          <a:xfrm>
            <a:off x="8162336" y="1746503"/>
            <a:ext cx="3517120" cy="3358849"/>
          </a:xfrm>
          <a:prstGeom prst="rect">
            <a:avLst/>
          </a:prstGeom>
        </p:spPr>
      </p:pic>
      <p:sp>
        <p:nvSpPr>
          <p:cNvPr id="10" name="TextBox 9">
            <a:extLst>
              <a:ext uri="{FF2B5EF4-FFF2-40B4-BE49-F238E27FC236}">
                <a16:creationId xmlns:a16="http://schemas.microsoft.com/office/drawing/2014/main" id="{1393A196-9AE9-4B29-9324-17D46CE37862}"/>
              </a:ext>
            </a:extLst>
          </p:cNvPr>
          <p:cNvSpPr txBox="1"/>
          <p:nvPr/>
        </p:nvSpPr>
        <p:spPr>
          <a:xfrm>
            <a:off x="284205" y="271849"/>
            <a:ext cx="11395250" cy="646331"/>
          </a:xfrm>
          <a:prstGeom prst="rect">
            <a:avLst/>
          </a:prstGeom>
          <a:noFill/>
        </p:spPr>
        <p:txBody>
          <a:bodyPr wrap="square" rtlCol="0">
            <a:spAutoFit/>
          </a:bodyPr>
          <a:lstStyle/>
          <a:p>
            <a:r>
              <a:rPr lang="en-US" dirty="0">
                <a:hlinkClick r:id="rId5"/>
              </a:rPr>
              <a:t>https://www.surgicalcore.org/videoplayer/510000172</a:t>
            </a:r>
            <a:endParaRPr lang="en-US" dirty="0"/>
          </a:p>
          <a:p>
            <a:endParaRPr lang="en-US" dirty="0"/>
          </a:p>
        </p:txBody>
      </p:sp>
    </p:spTree>
    <p:extLst>
      <p:ext uri="{BB962C8B-B14F-4D97-AF65-F5344CB8AC3E}">
        <p14:creationId xmlns:p14="http://schemas.microsoft.com/office/powerpoint/2010/main" val="3327305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a:t>
            </a:r>
          </a:p>
        </p:txBody>
      </p:sp>
      <p:sp>
        <p:nvSpPr>
          <p:cNvPr id="3" name="Content Placeholder 2"/>
          <p:cNvSpPr>
            <a:spLocks noGrp="1"/>
          </p:cNvSpPr>
          <p:nvPr>
            <p:ph idx="1"/>
          </p:nvPr>
        </p:nvSpPr>
        <p:spPr/>
        <p:txBody>
          <a:bodyPr vert="horz" lIns="0" tIns="45720" rIns="0" bIns="45720" rtlCol="0" anchor="t">
            <a:normAutofit/>
          </a:bodyPr>
          <a:lstStyle/>
          <a:p>
            <a:r>
              <a:rPr lang="en-US" sz="2800" dirty="0"/>
              <a:t>By the end of this presentation, participants will understand:</a:t>
            </a:r>
          </a:p>
          <a:p>
            <a:pPr>
              <a:buFont typeface="Arial" panose="020B0604020202020204" pitchFamily="34" charset="0"/>
              <a:buChar char="•"/>
            </a:pPr>
            <a:r>
              <a:rPr lang="en-US" sz="2800" dirty="0"/>
              <a:t> Identification of BCI</a:t>
            </a:r>
          </a:p>
          <a:p>
            <a:pPr>
              <a:buFont typeface="Arial" panose="020B0604020202020204" pitchFamily="34" charset="0"/>
              <a:buChar char="•"/>
            </a:pPr>
            <a:r>
              <a:rPr lang="en-US" sz="2800" dirty="0"/>
              <a:t> Diagnosis of BCI </a:t>
            </a:r>
          </a:p>
          <a:p>
            <a:pPr>
              <a:buFont typeface="Arial" panose="020B0604020202020204" pitchFamily="34" charset="0"/>
              <a:buChar char="•"/>
            </a:pPr>
            <a:r>
              <a:rPr lang="en-US" sz="2800" dirty="0"/>
              <a:t> Management of BCI</a:t>
            </a:r>
          </a:p>
          <a:p>
            <a:pPr>
              <a:buFont typeface="Arial" panose="020B0604020202020204" pitchFamily="34" charset="0"/>
              <a:buChar char="•"/>
            </a:pPr>
            <a:r>
              <a:rPr lang="en-US" sz="2800" dirty="0"/>
              <a:t> Diagnosis and management of pericardial tamponade</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5633520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847AD7A0-1B71-33D5-5B12-3330BD04761F}"/>
              </a:ext>
            </a:extLst>
          </p:cNvPr>
          <p:cNvSpPr>
            <a:spLocks noGrp="1"/>
          </p:cNvSpPr>
          <p:nvPr>
            <p:ph type="title"/>
          </p:nvPr>
        </p:nvSpPr>
        <p:spPr>
          <a:xfrm>
            <a:off x="492370" y="605896"/>
            <a:ext cx="3084844" cy="5646208"/>
          </a:xfrm>
        </p:spPr>
        <p:txBody>
          <a:bodyPr anchor="ctr">
            <a:normAutofit/>
          </a:bodyPr>
          <a:lstStyle/>
          <a:p>
            <a:r>
              <a:rPr lang="en-US" sz="3600">
                <a:solidFill>
                  <a:srgbClr val="FFFFFF"/>
                </a:solidFill>
              </a:rPr>
              <a:t>References</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F1F23232-C66E-BAAE-75F5-61163FBC81A9}"/>
              </a:ext>
            </a:extLst>
          </p:cNvPr>
          <p:cNvSpPr>
            <a:spLocks noGrp="1"/>
          </p:cNvSpPr>
          <p:nvPr>
            <p:ph idx="1"/>
          </p:nvPr>
        </p:nvSpPr>
        <p:spPr>
          <a:xfrm>
            <a:off x="4742016" y="605896"/>
            <a:ext cx="6413663" cy="5646208"/>
          </a:xfrm>
        </p:spPr>
        <p:txBody>
          <a:bodyPr anchor="ctr">
            <a:normAutofit lnSpcReduction="10000"/>
          </a:bodyPr>
          <a:lstStyle/>
          <a:p>
            <a:pPr>
              <a:buFont typeface="Arial" panose="020B0604020202020204" pitchFamily="34" charset="0"/>
              <a:buChar char="•"/>
            </a:pPr>
            <a:r>
              <a:rPr lang="en-US" sz="1300" dirty="0"/>
              <a:t>Clancy, Keith MD; </a:t>
            </a:r>
            <a:r>
              <a:rPr lang="en-US" sz="1300" dirty="0" err="1"/>
              <a:t>Velopulos</a:t>
            </a:r>
            <a:r>
              <a:rPr lang="en-US" sz="1300" dirty="0"/>
              <a:t>, Catherine MD; </a:t>
            </a:r>
            <a:r>
              <a:rPr lang="en-US" sz="1300" dirty="0" err="1"/>
              <a:t>Bilaniuk</a:t>
            </a:r>
            <a:r>
              <a:rPr lang="en-US" sz="1300" dirty="0"/>
              <a:t>, Jaroslaw W. MD; Collier, Bryan DO; Crowley, William MD; Kurek, Stanley DO; Lui, Felix MD; </a:t>
            </a:r>
            <a:r>
              <a:rPr lang="en-US" sz="1300" dirty="0" err="1"/>
              <a:t>Nayduch</a:t>
            </a:r>
            <a:r>
              <a:rPr lang="en-US" sz="1300" dirty="0"/>
              <a:t>, Donna RN; </a:t>
            </a:r>
            <a:r>
              <a:rPr lang="en-US" sz="1300" dirty="0" err="1"/>
              <a:t>Sangosanya</a:t>
            </a:r>
            <a:r>
              <a:rPr lang="en-US" sz="1300" dirty="0"/>
              <a:t>, Ayodele MD; Tucker, Brian DO; Haut, Elliott R. MD. Screening for blunt cardiac injury: An Eastern Association for the Surgery of Trauma practice management guideline. Journal of Trauma and Acute Care Surgery 73(5):p S301-S306, November 2012. | DOI: 10.1097/TA.0b013e318270193a </a:t>
            </a:r>
          </a:p>
          <a:p>
            <a:pPr>
              <a:buFont typeface="Arial" panose="020B0604020202020204" pitchFamily="34" charset="0"/>
              <a:buChar char="•"/>
            </a:pPr>
            <a:r>
              <a:rPr lang="en-US" sz="1300" dirty="0"/>
              <a:t>    Schultz JM, Trunkey DD.  Blunt cardiac injury. Crit Care Clin. 2004; 20(1):57-70.</a:t>
            </a:r>
          </a:p>
          <a:p>
            <a:pPr>
              <a:buFont typeface="Arial" panose="020B0604020202020204" pitchFamily="34" charset="0"/>
              <a:buChar char="•"/>
            </a:pPr>
            <a:r>
              <a:rPr lang="en-US" sz="1300" dirty="0"/>
              <a:t>    Mattox KL, Flint LM, Carrico CJ et al.  Blunt Cardiac Injury.  J Trauma  1992; 33:649-650</a:t>
            </a:r>
          </a:p>
          <a:p>
            <a:pPr>
              <a:buFont typeface="Arial" panose="020B0604020202020204" pitchFamily="34" charset="0"/>
              <a:buChar char="•"/>
            </a:pPr>
            <a:r>
              <a:rPr lang="en-US" sz="1300" dirty="0"/>
              <a:t>    Roy-Shapira A, Levi I, </a:t>
            </a:r>
            <a:r>
              <a:rPr lang="en-US" sz="1300" dirty="0" err="1"/>
              <a:t>Khoda</a:t>
            </a:r>
            <a:r>
              <a:rPr lang="en-US" sz="1300" dirty="0"/>
              <a:t> J.  Sternal Fractures:  a red flag or a red herring?  J Trauma 1994; 37:59-61</a:t>
            </a:r>
          </a:p>
          <a:p>
            <a:pPr>
              <a:buFont typeface="Arial" panose="020B0604020202020204" pitchFamily="34" charset="0"/>
              <a:buChar char="•"/>
            </a:pPr>
            <a:r>
              <a:rPr lang="en-US" sz="1300" dirty="0"/>
              <a:t>    Pasquale MD et al.  Practice Management Guidelines for Screening of Blunt Cardiac Injury.  Eastern Association for the Surgery of Trauma 1998</a:t>
            </a:r>
          </a:p>
          <a:p>
            <a:pPr>
              <a:buFont typeface="Arial" panose="020B0604020202020204" pitchFamily="34" charset="0"/>
              <a:buChar char="•"/>
            </a:pPr>
            <a:r>
              <a:rPr lang="en-US" sz="1300" dirty="0"/>
              <a:t>    Asensio J A et al.  Trauma to the Heart in Trauma, 6th edition, Feliciano DV, Mattox KL, Moore EE, </a:t>
            </a:r>
            <a:r>
              <a:rPr lang="en-US" sz="1300" dirty="0" err="1"/>
              <a:t>Macgraw</a:t>
            </a:r>
            <a:r>
              <a:rPr lang="en-US" sz="1300" dirty="0"/>
              <a:t> Hill, New York 2008</a:t>
            </a:r>
          </a:p>
          <a:p>
            <a:pPr>
              <a:buFont typeface="Arial" panose="020B0604020202020204" pitchFamily="34" charset="0"/>
              <a:buChar char="•"/>
            </a:pPr>
            <a:r>
              <a:rPr lang="en-US" sz="1300" dirty="0"/>
              <a:t> Nicol AJ, </a:t>
            </a:r>
            <a:r>
              <a:rPr lang="en-US" sz="1300" dirty="0" err="1"/>
              <a:t>Navsaria</a:t>
            </a:r>
            <a:r>
              <a:rPr lang="en-US" sz="1300" dirty="0"/>
              <a:t> PH, </a:t>
            </a:r>
            <a:r>
              <a:rPr lang="en-US" sz="1300" dirty="0" err="1"/>
              <a:t>Beningfield</a:t>
            </a:r>
            <a:r>
              <a:rPr lang="en-US" sz="1300" dirty="0"/>
              <a:t> S, Hommes M, Kahn D. Screening for occult penetrating cardiac injuries. Ann Surg. 2015;261(3):573-578. doi:10.1097/SLA.0000000000000713</a:t>
            </a:r>
          </a:p>
          <a:p>
            <a:pPr>
              <a:buFont typeface="Arial" panose="020B0604020202020204" pitchFamily="34" charset="0"/>
              <a:buChar char="•"/>
            </a:pPr>
            <a:r>
              <a:rPr lang="en-US" sz="1300" dirty="0"/>
              <a:t>Restrepo CS, Lemos DF, Lemos JA, et al. Imaging findings in cardiac tamponade with emphasis on CT. </a:t>
            </a:r>
            <a:r>
              <a:rPr lang="en-US" sz="1300" i="1" dirty="0" err="1"/>
              <a:t>Radiographics</a:t>
            </a:r>
            <a:r>
              <a:rPr lang="en-US" sz="1300" dirty="0"/>
              <a:t>. 2007;27(6):1595-1610. doi:10.1148/rg.276065002</a:t>
            </a:r>
          </a:p>
          <a:p>
            <a:pPr>
              <a:buFont typeface="Arial" panose="020B0604020202020204" pitchFamily="34" charset="0"/>
              <a:buChar char="•"/>
            </a:pPr>
            <a:r>
              <a:rPr lang="en-US" sz="1300" dirty="0"/>
              <a:t>SCORE Module Cardiac Injury, Jasmina Ehab, MD, Sneha Bhat, MD</a:t>
            </a:r>
          </a:p>
          <a:p>
            <a:pPr>
              <a:buFont typeface="Arial" panose="020B0604020202020204" pitchFamily="34" charset="0"/>
              <a:buChar char="•"/>
            </a:pPr>
            <a:r>
              <a:rPr lang="en-US" sz="1300" dirty="0"/>
              <a:t>https://handbook.bcehs.ca/clinical-practice-guidelines/pr-clinical-procedure-guide/pr44-pericardiocentesis/</a:t>
            </a:r>
          </a:p>
          <a:p>
            <a:pPr>
              <a:buFont typeface="Arial" panose="020B0604020202020204" pitchFamily="34" charset="0"/>
              <a:buChar char="•"/>
            </a:pPr>
            <a:endParaRPr lang="en-US" sz="1300" dirty="0"/>
          </a:p>
          <a:p>
            <a:pPr>
              <a:buFont typeface="Arial" panose="020B0604020202020204" pitchFamily="34" charset="0"/>
              <a:buChar char="•"/>
            </a:pPr>
            <a:endParaRPr lang="en-US" sz="1300" dirty="0"/>
          </a:p>
          <a:p>
            <a:pPr>
              <a:buFont typeface="Arial" panose="020B0604020202020204" pitchFamily="34" charset="0"/>
              <a:buChar char="•"/>
            </a:pPr>
            <a:endParaRPr lang="en-US" sz="1300" dirty="0"/>
          </a:p>
        </p:txBody>
      </p:sp>
    </p:spTree>
    <p:extLst>
      <p:ext uri="{BB962C8B-B14F-4D97-AF65-F5344CB8AC3E}">
        <p14:creationId xmlns:p14="http://schemas.microsoft.com/office/powerpoint/2010/main" val="5312256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5A1B47C8-47A0-4A88-8830-6DEA3B5DE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pic>
        <p:nvPicPr>
          <p:cNvPr id="7" name="Graphic 6" descr="Question mark">
            <a:extLst>
              <a:ext uri="{FF2B5EF4-FFF2-40B4-BE49-F238E27FC236}">
                <a16:creationId xmlns:a16="http://schemas.microsoft.com/office/drawing/2014/main" id="{BAE6B928-0F3E-4909-ED4D-AB9B5680EC5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2912" y="640080"/>
            <a:ext cx="5577840" cy="5577840"/>
          </a:xfrm>
          <a:prstGeom prst="rect">
            <a:avLst/>
          </a:prstGeom>
        </p:spPr>
      </p:pic>
      <p:sp>
        <p:nvSpPr>
          <p:cNvPr id="23" name="Rectangle 22">
            <a:extLst>
              <a:ext uri="{FF2B5EF4-FFF2-40B4-BE49-F238E27FC236}">
                <a16:creationId xmlns:a16="http://schemas.microsoft.com/office/drawing/2014/main" id="{984BBFDD-E720-4805-A9C8-129FBBF6D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0D96AC7D-4103-FE8D-79CE-9E7658507592}"/>
              </a:ext>
            </a:extLst>
          </p:cNvPr>
          <p:cNvSpPr>
            <a:spLocks noGrp="1"/>
          </p:cNvSpPr>
          <p:nvPr>
            <p:ph type="ctrTitle"/>
          </p:nvPr>
        </p:nvSpPr>
        <p:spPr>
          <a:xfrm>
            <a:off x="8096885" y="640080"/>
            <a:ext cx="3659246" cy="2926080"/>
          </a:xfrm>
        </p:spPr>
        <p:txBody>
          <a:bodyPr>
            <a:normAutofit/>
          </a:bodyPr>
          <a:lstStyle/>
          <a:p>
            <a:r>
              <a:rPr lang="en-US" sz="4400" dirty="0">
                <a:solidFill>
                  <a:srgbClr val="FFFFFF"/>
                </a:solidFill>
              </a:rPr>
              <a:t>Questions</a:t>
            </a:r>
          </a:p>
        </p:txBody>
      </p:sp>
      <p:sp>
        <p:nvSpPr>
          <p:cNvPr id="25" name="Rectangle 24">
            <a:extLst>
              <a:ext uri="{FF2B5EF4-FFF2-40B4-BE49-F238E27FC236}">
                <a16:creationId xmlns:a16="http://schemas.microsoft.com/office/drawing/2014/main" id="{5AC4BE46-4A77-42FE-9D15-065CDB2F8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065357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08CA2-2687-9117-7B75-B0204B1249B4}"/>
              </a:ext>
            </a:extLst>
          </p:cNvPr>
          <p:cNvSpPr>
            <a:spLocks noGrp="1"/>
          </p:cNvSpPr>
          <p:nvPr>
            <p:ph type="title"/>
          </p:nvPr>
        </p:nvSpPr>
        <p:spPr/>
        <p:txBody>
          <a:bodyPr/>
          <a:lstStyle/>
          <a:p>
            <a:r>
              <a:rPr lang="en-US" dirty="0"/>
              <a:t>What is blunt cardiac injury (BCI)?</a:t>
            </a:r>
          </a:p>
        </p:txBody>
      </p:sp>
      <p:sp>
        <p:nvSpPr>
          <p:cNvPr id="3" name="Content Placeholder 2">
            <a:extLst>
              <a:ext uri="{FF2B5EF4-FFF2-40B4-BE49-F238E27FC236}">
                <a16:creationId xmlns:a16="http://schemas.microsoft.com/office/drawing/2014/main" id="{D8FFFE51-E787-8287-6296-4011AFC6BA44}"/>
              </a:ext>
            </a:extLst>
          </p:cNvPr>
          <p:cNvSpPr>
            <a:spLocks noGrp="1"/>
          </p:cNvSpPr>
          <p:nvPr>
            <p:ph idx="1"/>
          </p:nvPr>
        </p:nvSpPr>
        <p:spPr/>
        <p:txBody>
          <a:bodyPr/>
          <a:lstStyle/>
          <a:p>
            <a:pPr>
              <a:buFont typeface="Arial" panose="020B0604020202020204" pitchFamily="34" charset="0"/>
              <a:buChar char="•"/>
            </a:pPr>
            <a:r>
              <a:rPr lang="en-US" dirty="0"/>
              <a:t> Injury sustained due to blunt trauma to the heart</a:t>
            </a:r>
          </a:p>
          <a:p>
            <a:pPr>
              <a:buFont typeface="Arial" panose="020B0604020202020204" pitchFamily="34" charset="0"/>
              <a:buChar char="•"/>
            </a:pPr>
            <a:r>
              <a:rPr lang="en-US" dirty="0"/>
              <a:t> Diagnosis difficult given variety of manifestations and absence of gold standard for diagnosis</a:t>
            </a:r>
          </a:p>
          <a:p>
            <a:pPr>
              <a:buFont typeface="Arial" panose="020B0604020202020204" pitchFamily="34" charset="0"/>
              <a:buChar char="•"/>
            </a:pPr>
            <a:r>
              <a:rPr lang="en-US" dirty="0"/>
              <a:t> Present in 20% of all blunt thoracic trauma patients </a:t>
            </a:r>
          </a:p>
          <a:p>
            <a:pPr>
              <a:buFont typeface="Arial" panose="020B0604020202020204" pitchFamily="34" charset="0"/>
              <a:buChar char="•"/>
            </a:pPr>
            <a:r>
              <a:rPr lang="en-US" dirty="0"/>
              <a:t> Incidence as high as 76% in severe thoracic injury or multiple injuries</a:t>
            </a:r>
          </a:p>
          <a:p>
            <a:pPr>
              <a:buFont typeface="Arial" panose="020B0604020202020204" pitchFamily="34" charset="0"/>
              <a:buChar char="•"/>
            </a:pPr>
            <a:r>
              <a:rPr lang="en-US" dirty="0"/>
              <a:t> Myocardial contusion is the most reported BCI</a:t>
            </a:r>
          </a:p>
          <a:p>
            <a:pPr>
              <a:buFont typeface="Arial" panose="020B0604020202020204" pitchFamily="34" charset="0"/>
              <a:buChar char="•"/>
            </a:pPr>
            <a:r>
              <a:rPr lang="en-US" dirty="0"/>
              <a:t> Right sided cardiac injury more common than left</a:t>
            </a:r>
          </a:p>
          <a:p>
            <a:pPr>
              <a:buFont typeface="Arial" panose="020B0604020202020204" pitchFamily="34" charset="0"/>
              <a:buChar char="•"/>
            </a:pPr>
            <a:r>
              <a:rPr lang="en-US" dirty="0"/>
              <a:t> Septal, coronary artery, and valve injuries rare</a:t>
            </a:r>
          </a:p>
        </p:txBody>
      </p:sp>
    </p:spTree>
    <p:extLst>
      <p:ext uri="{BB962C8B-B14F-4D97-AF65-F5344CB8AC3E}">
        <p14:creationId xmlns:p14="http://schemas.microsoft.com/office/powerpoint/2010/main" val="1365521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F87243A-F810-42AD-AA74-3FA38B1D8A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E4710C0A-057C-4274-BA2D-001F1025E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8" name="Straight Connector 17">
            <a:extLst>
              <a:ext uri="{FF2B5EF4-FFF2-40B4-BE49-F238E27FC236}">
                <a16:creationId xmlns:a16="http://schemas.microsoft.com/office/drawing/2014/main" id="{BEFAE2A0-B30D-40C7-BB2F-AE3D6D5D001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0" name="Rectangle 19">
            <a:extLst>
              <a:ext uri="{FF2B5EF4-FFF2-40B4-BE49-F238E27FC236}">
                <a16:creationId xmlns:a16="http://schemas.microsoft.com/office/drawing/2014/main" id="{401AB748-B9E7-4AEC-AAB9-0EABDE63F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D04ED5-4282-02D9-A513-4284640C148B}"/>
              </a:ext>
            </a:extLst>
          </p:cNvPr>
          <p:cNvSpPr>
            <a:spLocks noGrp="1"/>
          </p:cNvSpPr>
          <p:nvPr>
            <p:ph type="title"/>
          </p:nvPr>
        </p:nvSpPr>
        <p:spPr>
          <a:xfrm>
            <a:off x="690881" y="5285597"/>
            <a:ext cx="10909073" cy="1057655"/>
          </a:xfrm>
        </p:spPr>
        <p:txBody>
          <a:bodyPr vert="horz" lIns="91440" tIns="45720" rIns="91440" bIns="45720" rtlCol="0" anchor="b">
            <a:normAutofit/>
          </a:bodyPr>
          <a:lstStyle/>
          <a:p>
            <a:r>
              <a:rPr lang="en-US" dirty="0">
                <a:solidFill>
                  <a:schemeClr val="tx1">
                    <a:lumMod val="85000"/>
                    <a:lumOff val="15000"/>
                  </a:schemeClr>
                </a:solidFill>
              </a:rPr>
              <a:t>Anatomical Considerations</a:t>
            </a:r>
          </a:p>
        </p:txBody>
      </p:sp>
      <p:pic>
        <p:nvPicPr>
          <p:cNvPr id="7" name="Picture 6">
            <a:extLst>
              <a:ext uri="{FF2B5EF4-FFF2-40B4-BE49-F238E27FC236}">
                <a16:creationId xmlns:a16="http://schemas.microsoft.com/office/drawing/2014/main" id="{96815326-49A1-46F5-39BA-9815763914D2}"/>
              </a:ext>
            </a:extLst>
          </p:cNvPr>
          <p:cNvPicPr>
            <a:picLocks noChangeAspect="1"/>
          </p:cNvPicPr>
          <p:nvPr/>
        </p:nvPicPr>
        <p:blipFill>
          <a:blip r:embed="rId3"/>
          <a:stretch>
            <a:fillRect/>
          </a:stretch>
        </p:blipFill>
        <p:spPr>
          <a:xfrm>
            <a:off x="260847" y="457201"/>
            <a:ext cx="3687393" cy="4704364"/>
          </a:xfrm>
          <a:prstGeom prst="rect">
            <a:avLst/>
          </a:prstGeom>
        </p:spPr>
      </p:pic>
      <p:sp>
        <p:nvSpPr>
          <p:cNvPr id="22" name="Rectangle 21">
            <a:extLst>
              <a:ext uri="{FF2B5EF4-FFF2-40B4-BE49-F238E27FC236}">
                <a16:creationId xmlns:a16="http://schemas.microsoft.com/office/drawing/2014/main" id="{E0954B38-9C23-4C8B-AC5D-0E80CEA3BD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8553" y="886968"/>
            <a:ext cx="64008" cy="3108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8373110A-F9DF-AC13-7B26-E7E7F366A5C4}"/>
              </a:ext>
            </a:extLst>
          </p:cNvPr>
          <p:cNvPicPr>
            <a:picLocks noChangeAspect="1"/>
          </p:cNvPicPr>
          <p:nvPr/>
        </p:nvPicPr>
        <p:blipFill>
          <a:blip r:embed="rId4"/>
          <a:stretch>
            <a:fillRect/>
          </a:stretch>
        </p:blipFill>
        <p:spPr>
          <a:xfrm>
            <a:off x="4209088" y="261857"/>
            <a:ext cx="3760354" cy="4738471"/>
          </a:xfrm>
          <a:prstGeom prst="rect">
            <a:avLst/>
          </a:prstGeom>
        </p:spPr>
      </p:pic>
      <p:sp>
        <p:nvSpPr>
          <p:cNvPr id="24" name="Rectangle 23">
            <a:extLst>
              <a:ext uri="{FF2B5EF4-FFF2-40B4-BE49-F238E27FC236}">
                <a16:creationId xmlns:a16="http://schemas.microsoft.com/office/drawing/2014/main" id="{791376A8-6B7C-49D5-B3B0-B1D81BC15C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5969" y="886968"/>
            <a:ext cx="64008" cy="3108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C66758F2-7096-2452-B222-1EB213D21F01}"/>
              </a:ext>
            </a:extLst>
          </p:cNvPr>
          <p:cNvPicPr>
            <a:picLocks noGrp="1" noChangeAspect="1"/>
          </p:cNvPicPr>
          <p:nvPr>
            <p:ph idx="1"/>
          </p:nvPr>
        </p:nvPicPr>
        <p:blipFill>
          <a:blip r:embed="rId5"/>
          <a:srcRect l="4466" t="15584" r="4898" b="14381"/>
          <a:stretch/>
        </p:blipFill>
        <p:spPr>
          <a:xfrm>
            <a:off x="8209571" y="661850"/>
            <a:ext cx="3792835" cy="3927763"/>
          </a:xfrm>
          <a:prstGeom prst="rect">
            <a:avLst/>
          </a:prstGeom>
        </p:spPr>
      </p:pic>
      <p:cxnSp>
        <p:nvCxnSpPr>
          <p:cNvPr id="26" name="Straight Connector 25">
            <a:extLst>
              <a:ext uri="{FF2B5EF4-FFF2-40B4-BE49-F238E27FC236}">
                <a16:creationId xmlns:a16="http://schemas.microsoft.com/office/drawing/2014/main" id="{73A16B78-E8EF-4C99-BDA5-80142980AE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3B0D8F16-5F3B-465F-9D06-983E2E826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0" name="Rectangle 29">
            <a:extLst>
              <a:ext uri="{FF2B5EF4-FFF2-40B4-BE49-F238E27FC236}">
                <a16:creationId xmlns:a16="http://schemas.microsoft.com/office/drawing/2014/main" id="{5DED356E-7923-4393-BAEA-0116D9D763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450115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EE8F450-E480-BB05-68E5-70AF1E818E45}"/>
              </a:ext>
            </a:extLst>
          </p:cNvPr>
          <p:cNvPicPr>
            <a:picLocks noChangeAspect="1"/>
          </p:cNvPicPr>
          <p:nvPr/>
        </p:nvPicPr>
        <p:blipFill>
          <a:blip r:embed="rId2"/>
          <a:stretch>
            <a:fillRect/>
          </a:stretch>
        </p:blipFill>
        <p:spPr>
          <a:xfrm>
            <a:off x="3573096" y="905933"/>
            <a:ext cx="5077811" cy="5039728"/>
          </a:xfrm>
          <a:prstGeom prst="rect">
            <a:avLst/>
          </a:prstGeom>
        </p:spPr>
      </p:pic>
    </p:spTree>
    <p:extLst>
      <p:ext uri="{BB962C8B-B14F-4D97-AF65-F5344CB8AC3E}">
        <p14:creationId xmlns:p14="http://schemas.microsoft.com/office/powerpoint/2010/main" val="3758285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4A89A-18C4-D066-0A79-E0C3308A2EEB}"/>
              </a:ext>
            </a:extLst>
          </p:cNvPr>
          <p:cNvSpPr>
            <a:spLocks noGrp="1"/>
          </p:cNvSpPr>
          <p:nvPr>
            <p:ph type="title"/>
          </p:nvPr>
        </p:nvSpPr>
        <p:spPr/>
        <p:txBody>
          <a:bodyPr/>
          <a:lstStyle/>
          <a:p>
            <a:r>
              <a:rPr lang="en-US" dirty="0"/>
              <a:t>Physiology and Mechanism</a:t>
            </a:r>
          </a:p>
        </p:txBody>
      </p:sp>
      <p:graphicFrame>
        <p:nvGraphicFramePr>
          <p:cNvPr id="4" name="Content Placeholder 3">
            <a:extLst>
              <a:ext uri="{FF2B5EF4-FFF2-40B4-BE49-F238E27FC236}">
                <a16:creationId xmlns:a16="http://schemas.microsoft.com/office/drawing/2014/main" id="{76B927FD-12D8-3A54-5652-5CD531F775AA}"/>
              </a:ext>
            </a:extLst>
          </p:cNvPr>
          <p:cNvGraphicFramePr>
            <a:graphicFrameLocks noGrp="1"/>
          </p:cNvGraphicFramePr>
          <p:nvPr>
            <p:ph idx="1"/>
            <p:extLst>
              <p:ext uri="{D42A27DB-BD31-4B8C-83A1-F6EECF244321}">
                <p14:modId xmlns:p14="http://schemas.microsoft.com/office/powerpoint/2010/main" val="2967199291"/>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58488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FF22B-B26B-6104-4395-D1CA40FF2701}"/>
              </a:ext>
            </a:extLst>
          </p:cNvPr>
          <p:cNvSpPr>
            <a:spLocks noGrp="1"/>
          </p:cNvSpPr>
          <p:nvPr>
            <p:ph type="title"/>
          </p:nvPr>
        </p:nvSpPr>
        <p:spPr/>
        <p:txBody>
          <a:bodyPr/>
          <a:lstStyle/>
          <a:p>
            <a:r>
              <a:rPr lang="en-US" dirty="0"/>
              <a:t>Cardiac Tamponade Physiology</a:t>
            </a:r>
          </a:p>
        </p:txBody>
      </p:sp>
      <p:graphicFrame>
        <p:nvGraphicFramePr>
          <p:cNvPr id="4" name="Content Placeholder 3">
            <a:extLst>
              <a:ext uri="{FF2B5EF4-FFF2-40B4-BE49-F238E27FC236}">
                <a16:creationId xmlns:a16="http://schemas.microsoft.com/office/drawing/2014/main" id="{BFB2CEAF-AACD-6C7D-82B1-0CC6BCFCEBD0}"/>
              </a:ext>
            </a:extLst>
          </p:cNvPr>
          <p:cNvGraphicFramePr>
            <a:graphicFrameLocks noGrp="1"/>
          </p:cNvGraphicFramePr>
          <p:nvPr>
            <p:ph idx="1"/>
            <p:extLst>
              <p:ext uri="{D42A27DB-BD31-4B8C-83A1-F6EECF244321}">
                <p14:modId xmlns:p14="http://schemas.microsoft.com/office/powerpoint/2010/main" val="2280652319"/>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38817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F875C-F453-BC90-3E63-51131C5B267F}"/>
              </a:ext>
            </a:extLst>
          </p:cNvPr>
          <p:cNvSpPr>
            <a:spLocks noGrp="1"/>
          </p:cNvSpPr>
          <p:nvPr>
            <p:ph type="title"/>
          </p:nvPr>
        </p:nvSpPr>
        <p:spPr/>
        <p:txBody>
          <a:bodyPr/>
          <a:lstStyle/>
          <a:p>
            <a:r>
              <a:rPr lang="en-US" dirty="0"/>
              <a:t>Physiology and Mechanism</a:t>
            </a:r>
          </a:p>
        </p:txBody>
      </p:sp>
      <p:sp>
        <p:nvSpPr>
          <p:cNvPr id="3" name="Content Placeholder 2">
            <a:extLst>
              <a:ext uri="{FF2B5EF4-FFF2-40B4-BE49-F238E27FC236}">
                <a16:creationId xmlns:a16="http://schemas.microsoft.com/office/drawing/2014/main" id="{FBC26D81-E8F0-7EE8-CD15-E76BCBC03B8C}"/>
              </a:ext>
            </a:extLst>
          </p:cNvPr>
          <p:cNvSpPr>
            <a:spLocks noGrp="1"/>
          </p:cNvSpPr>
          <p:nvPr>
            <p:ph idx="1"/>
          </p:nvPr>
        </p:nvSpPr>
        <p:spPr/>
        <p:txBody>
          <a:bodyPr/>
          <a:lstStyle/>
          <a:p>
            <a:pPr>
              <a:buFont typeface="Arial" panose="020B0604020202020204" pitchFamily="34" charset="0"/>
              <a:buChar char="•"/>
            </a:pPr>
            <a:r>
              <a:rPr lang="en-US" dirty="0"/>
              <a:t> Significant force required since heart is encompassed by sternum and ribs</a:t>
            </a:r>
          </a:p>
          <a:p>
            <a:pPr>
              <a:buFont typeface="Arial" panose="020B0604020202020204" pitchFamily="34" charset="0"/>
              <a:buChar char="•"/>
            </a:pPr>
            <a:r>
              <a:rPr lang="en-US" dirty="0"/>
              <a:t> Often part of multi-system trauma and other thoracic injuries</a:t>
            </a:r>
          </a:p>
          <a:p>
            <a:pPr>
              <a:buFont typeface="Arial" panose="020B0604020202020204" pitchFamily="34" charset="0"/>
              <a:buChar char="•"/>
            </a:pPr>
            <a:r>
              <a:rPr lang="en-US" dirty="0"/>
              <a:t> Direct blow to the chest (MVC, pedestrian vs. automobile, fall, crush injuries, assault, sports)</a:t>
            </a:r>
          </a:p>
          <a:p>
            <a:pPr>
              <a:buFont typeface="Arial" panose="020B0604020202020204" pitchFamily="34" charset="0"/>
              <a:buChar char="•"/>
            </a:pPr>
            <a:r>
              <a:rPr lang="en-US" dirty="0"/>
              <a:t> Severe abdominal compression (IVC compression &gt; increase in venous return &gt; increase in intracardiac pressure &gt; chamber rupture)</a:t>
            </a:r>
          </a:p>
          <a:p>
            <a:pPr>
              <a:buFont typeface="Arial" panose="020B0604020202020204" pitchFamily="34" charset="0"/>
              <a:buChar char="•"/>
            </a:pPr>
            <a:r>
              <a:rPr lang="en-US" dirty="0"/>
              <a:t> Myocardial contusion: most common, most innocuous involving direct injury to the muscle of the heart (EKG changes, cardiac enzyme elevation)</a:t>
            </a:r>
          </a:p>
          <a:p>
            <a:pPr marL="0" indent="0">
              <a:buNone/>
            </a:pPr>
            <a:endParaRPr lang="en-US" dirty="0"/>
          </a:p>
        </p:txBody>
      </p:sp>
    </p:spTree>
    <p:extLst>
      <p:ext uri="{BB962C8B-B14F-4D97-AF65-F5344CB8AC3E}">
        <p14:creationId xmlns:p14="http://schemas.microsoft.com/office/powerpoint/2010/main" val="1387511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03EA2-4BD5-C02A-16A8-4CB4C2129F6C}"/>
              </a:ext>
            </a:extLst>
          </p:cNvPr>
          <p:cNvSpPr>
            <a:spLocks noGrp="1"/>
          </p:cNvSpPr>
          <p:nvPr>
            <p:ph type="title"/>
          </p:nvPr>
        </p:nvSpPr>
        <p:spPr/>
        <p:txBody>
          <a:bodyPr/>
          <a:lstStyle/>
          <a:p>
            <a:r>
              <a:rPr lang="en-US" dirty="0"/>
              <a:t>Physiology and Mechanism</a:t>
            </a:r>
          </a:p>
        </p:txBody>
      </p:sp>
      <p:graphicFrame>
        <p:nvGraphicFramePr>
          <p:cNvPr id="4" name="Content Placeholder 3">
            <a:extLst>
              <a:ext uri="{FF2B5EF4-FFF2-40B4-BE49-F238E27FC236}">
                <a16:creationId xmlns:a16="http://schemas.microsoft.com/office/drawing/2014/main" id="{8207FB1F-B39A-CBCA-D7BE-984C4798B3A5}"/>
              </a:ext>
            </a:extLst>
          </p:cNvPr>
          <p:cNvGraphicFramePr>
            <a:graphicFrameLocks noGrp="1"/>
          </p:cNvGraphicFramePr>
          <p:nvPr>
            <p:ph idx="1"/>
            <p:extLst>
              <p:ext uri="{D42A27DB-BD31-4B8C-83A1-F6EECF244321}">
                <p14:modId xmlns:p14="http://schemas.microsoft.com/office/powerpoint/2010/main" val="3303889385"/>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9459724"/>
      </p:ext>
    </p:extLst>
  </p:cSld>
  <p:clrMapOvr>
    <a:masterClrMapping/>
  </p:clrMapOvr>
</p:sld>
</file>

<file path=ppt/theme/theme1.xml><?xml version="1.0" encoding="utf-8"?>
<a:theme xmlns:a="http://schemas.openxmlformats.org/drawingml/2006/main" name="Frame">
  <a:themeElements>
    <a:clrScheme name="Custom 1">
      <a:dk1>
        <a:srgbClr val="000000"/>
      </a:dk1>
      <a:lt1>
        <a:srgbClr val="FFFFFF"/>
      </a:lt1>
      <a:dk2>
        <a:srgbClr val="63666A"/>
      </a:dk2>
      <a:lt2>
        <a:srgbClr val="A7A8AA"/>
      </a:lt2>
      <a:accent1>
        <a:srgbClr val="BA0C2F"/>
      </a:accent1>
      <a:accent2>
        <a:srgbClr val="007A86"/>
      </a:accent2>
      <a:accent3>
        <a:srgbClr val="8A387C"/>
      </a:accent3>
      <a:accent4>
        <a:srgbClr val="ED8B00"/>
      </a:accent4>
      <a:accent5>
        <a:srgbClr val="A8AA19"/>
      </a:accent5>
      <a:accent6>
        <a:srgbClr val="C05131"/>
      </a:accent6>
      <a:hlink>
        <a:srgbClr val="008A86"/>
      </a:hlink>
      <a:folHlink>
        <a:srgbClr val="BA0C2F"/>
      </a:folHlink>
    </a:clrScheme>
    <a:fontScheme name="Frame">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UNM Brand Template 2" id="{48E523CA-23F5-3842-B2D7-3DEA375961FB}" vid="{67298633-5511-264A-BCA1-5E8A5BDA207D}"/>
    </a:ext>
  </a:extLst>
</a:theme>
</file>

<file path=ppt/theme/theme2.xml><?xml version="1.0" encoding="utf-8"?>
<a:theme xmlns:a="http://schemas.openxmlformats.org/drawingml/2006/main" name="1_Frame">
  <a:themeElements>
    <a:clrScheme name="Custom 1">
      <a:dk1>
        <a:srgbClr val="000000"/>
      </a:dk1>
      <a:lt1>
        <a:srgbClr val="FFFFFF"/>
      </a:lt1>
      <a:dk2>
        <a:srgbClr val="63666A"/>
      </a:dk2>
      <a:lt2>
        <a:srgbClr val="A7A8AA"/>
      </a:lt2>
      <a:accent1>
        <a:srgbClr val="BA0C2F"/>
      </a:accent1>
      <a:accent2>
        <a:srgbClr val="007A86"/>
      </a:accent2>
      <a:accent3>
        <a:srgbClr val="8A387C"/>
      </a:accent3>
      <a:accent4>
        <a:srgbClr val="ED8B00"/>
      </a:accent4>
      <a:accent5>
        <a:srgbClr val="A8AA19"/>
      </a:accent5>
      <a:accent6>
        <a:srgbClr val="C05131"/>
      </a:accent6>
      <a:hlink>
        <a:srgbClr val="008A86"/>
      </a:hlink>
      <a:folHlink>
        <a:srgbClr val="BA0C2F"/>
      </a:folHlink>
    </a:clrScheme>
    <a:fontScheme name="Frame">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UNM Brand Template 2" id="{48E523CA-23F5-3842-B2D7-3DEA375961FB}" vid="{591BAE13-F8A8-E546-A021-F2CFD15036A9}"/>
    </a:ext>
  </a:extLst>
</a:theme>
</file>

<file path=ppt/theme/theme3.xml><?xml version="1.0" encoding="utf-8"?>
<a:theme xmlns:a="http://schemas.openxmlformats.org/drawingml/2006/main" name="Retrospect">
  <a:themeElements>
    <a:clrScheme name="Custom 2">
      <a:dk1>
        <a:srgbClr val="000000"/>
      </a:dk1>
      <a:lt1>
        <a:srgbClr val="FFFFFF"/>
      </a:lt1>
      <a:dk2>
        <a:srgbClr val="63666A"/>
      </a:dk2>
      <a:lt2>
        <a:srgbClr val="A7A8AA"/>
      </a:lt2>
      <a:accent1>
        <a:srgbClr val="BA0C2F"/>
      </a:accent1>
      <a:accent2>
        <a:srgbClr val="BA0C2F"/>
      </a:accent2>
      <a:accent3>
        <a:srgbClr val="008A86"/>
      </a:accent3>
      <a:accent4>
        <a:srgbClr val="ED8B00"/>
      </a:accent4>
      <a:accent5>
        <a:srgbClr val="A8AA19"/>
      </a:accent5>
      <a:accent6>
        <a:srgbClr val="C05131"/>
      </a:accent6>
      <a:hlink>
        <a:srgbClr val="008A86"/>
      </a:hlink>
      <a:folHlink>
        <a:srgbClr val="BA0C2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346E5458E4FEF48BA7F2A3E46479675" ma:contentTypeVersion="4" ma:contentTypeDescription="Create a new document." ma:contentTypeScope="" ma:versionID="673a42041ebea0cdd582983172917c16">
  <xsd:schema xmlns:xsd="http://www.w3.org/2001/XMLSchema" xmlns:xs="http://www.w3.org/2001/XMLSchema" xmlns:p="http://schemas.microsoft.com/office/2006/metadata/properties" xmlns:ns2="962c3430-d27d-4876-b792-3920c5dfa235" targetNamespace="http://schemas.microsoft.com/office/2006/metadata/properties" ma:root="true" ma:fieldsID="b1e2d2b803152ea4554e394c1886ff3e" ns2:_="">
    <xsd:import namespace="962c3430-d27d-4876-b792-3920c5dfa235"/>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2c3430-d27d-4876-b792-3920c5dfa2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E40B0ED-682C-4B80-BEFA-F935A8D0E114}">
  <ds:schemaRefs>
    <ds:schemaRef ds:uri="http://purl.org/dc/dcmitype/"/>
    <ds:schemaRef ds:uri="http://purl.org/dc/elements/1.1/"/>
    <ds:schemaRef ds:uri="http://schemas.openxmlformats.org/package/2006/metadata/core-properties"/>
    <ds:schemaRef ds:uri="http://www.w3.org/XML/1998/namespace"/>
    <ds:schemaRef ds:uri="http://purl.org/dc/terms/"/>
    <ds:schemaRef ds:uri="http://schemas.microsoft.com/office/2006/documentManagement/types"/>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D7D70D51-9BFA-443E-ADE4-C3F1EBC55D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2c3430-d27d-4876-b792-3920c5dfa2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A104509-DDBA-4B45-8210-C743C5783A4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UNM SOM Surgery PowerPoint Template 4</Template>
  <TotalTime>6114</TotalTime>
  <Words>2172</Words>
  <Application>Microsoft Office PowerPoint</Application>
  <PresentationFormat>Widescreen</PresentationFormat>
  <Paragraphs>195</Paragraphs>
  <Slides>21</Slides>
  <Notes>12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21</vt:i4>
      </vt:variant>
    </vt:vector>
  </HeadingPairs>
  <TitlesOfParts>
    <vt:vector size="29" baseType="lpstr">
      <vt:lpstr>Arial</vt:lpstr>
      <vt:lpstr>Calibri</vt:lpstr>
      <vt:lpstr>Gotham</vt:lpstr>
      <vt:lpstr>Gotham Book</vt:lpstr>
      <vt:lpstr>Wingdings 2</vt:lpstr>
      <vt:lpstr>Frame</vt:lpstr>
      <vt:lpstr>1_Frame</vt:lpstr>
      <vt:lpstr>Retrospect</vt:lpstr>
      <vt:lpstr>PowerPoint Presentation</vt:lpstr>
      <vt:lpstr>Objective</vt:lpstr>
      <vt:lpstr>What is blunt cardiac injury (BCI)?</vt:lpstr>
      <vt:lpstr>Anatomical Considerations</vt:lpstr>
      <vt:lpstr>PowerPoint Presentation</vt:lpstr>
      <vt:lpstr>Physiology and Mechanism</vt:lpstr>
      <vt:lpstr>Cardiac Tamponade Physiology</vt:lpstr>
      <vt:lpstr>Physiology and Mechanism</vt:lpstr>
      <vt:lpstr>Physiology and Mechanism</vt:lpstr>
      <vt:lpstr>Diagnosis and Evaluation</vt:lpstr>
      <vt:lpstr>PowerPoint Presentation</vt:lpstr>
      <vt:lpstr>PowerPoint Presentation</vt:lpstr>
      <vt:lpstr>Are CT scans useful?</vt:lpstr>
      <vt:lpstr>PowerPoint Presentation</vt:lpstr>
      <vt:lpstr>AAST Injury Spectrum</vt:lpstr>
      <vt:lpstr>EAST Guidelines</vt:lpstr>
      <vt:lpstr>Management</vt:lpstr>
      <vt:lpstr>Pericardiocentesis</vt:lpstr>
      <vt:lpstr>PowerPoint Presentation</vt:lpstr>
      <vt:lpstr>References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2019 “Revised” Surgery M &amp; M Conference</dc:title>
  <dc:creator>Windows User</dc:creator>
  <cp:lastModifiedBy>Aleezay H</cp:lastModifiedBy>
  <cp:revision>145</cp:revision>
  <cp:lastPrinted>2019-06-07T14:13:19Z</cp:lastPrinted>
  <dcterms:created xsi:type="dcterms:W3CDTF">2019-05-16T16:03:38Z</dcterms:created>
  <dcterms:modified xsi:type="dcterms:W3CDTF">2024-11-06T18:38:58Z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0x0101002346E5458E4FEF48BA7F2A3E46479675</vt:lpwstr>
  </property>
</Properties>
</file>