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1"/>
  </p:notesMasterIdLst>
  <p:handoutMasterIdLst>
    <p:handoutMasterId r:id="rId42"/>
  </p:handoutMasterIdLst>
  <p:sldIdLst>
    <p:sldId id="290" r:id="rId2"/>
    <p:sldId id="285" r:id="rId3"/>
    <p:sldId id="288" r:id="rId4"/>
    <p:sldId id="271" r:id="rId5"/>
    <p:sldId id="273" r:id="rId6"/>
    <p:sldId id="308" r:id="rId7"/>
    <p:sldId id="270" r:id="rId8"/>
    <p:sldId id="306" r:id="rId9"/>
    <p:sldId id="305" r:id="rId10"/>
    <p:sldId id="310" r:id="rId11"/>
    <p:sldId id="311" r:id="rId12"/>
    <p:sldId id="292" r:id="rId13"/>
    <p:sldId id="293" r:id="rId14"/>
    <p:sldId id="318" r:id="rId15"/>
    <p:sldId id="319" r:id="rId16"/>
    <p:sldId id="320" r:id="rId17"/>
    <p:sldId id="321" r:id="rId18"/>
    <p:sldId id="322" r:id="rId19"/>
    <p:sldId id="323" r:id="rId20"/>
    <p:sldId id="294" r:id="rId21"/>
    <p:sldId id="301" r:id="rId22"/>
    <p:sldId id="291" r:id="rId23"/>
    <p:sldId id="295" r:id="rId24"/>
    <p:sldId id="304" r:id="rId25"/>
    <p:sldId id="296" r:id="rId26"/>
    <p:sldId id="315" r:id="rId27"/>
    <p:sldId id="314" r:id="rId28"/>
    <p:sldId id="297" r:id="rId29"/>
    <p:sldId id="303" r:id="rId30"/>
    <p:sldId id="298" r:id="rId31"/>
    <p:sldId id="299" r:id="rId32"/>
    <p:sldId id="300" r:id="rId33"/>
    <p:sldId id="309" r:id="rId34"/>
    <p:sldId id="312" r:id="rId35"/>
    <p:sldId id="313" r:id="rId36"/>
    <p:sldId id="316" r:id="rId37"/>
    <p:sldId id="317" r:id="rId38"/>
    <p:sldId id="289" r:id="rId39"/>
    <p:sldId id="284" r:id="rId4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hrhardt, Brit L (IHS/HQ)" initials="EBL(" lastIdx="2" clrIdx="0">
    <p:extLst>
      <p:ext uri="{19B8F6BF-5375-455C-9EA6-DF929625EA0E}">
        <p15:presenceInfo xmlns:p15="http://schemas.microsoft.com/office/powerpoint/2012/main" userId="S-1-5-21-1547161642-606747145-682003330-4598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D4D77"/>
    <a:srgbClr val="E48312"/>
    <a:srgbClr val="F5D9CC"/>
    <a:srgbClr val="FAE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99" autoAdjust="0"/>
    <p:restoredTop sz="86370" autoAdjust="0"/>
  </p:normalViewPr>
  <p:slideViewPr>
    <p:cSldViewPr snapToGrid="0">
      <p:cViewPr varScale="1">
        <p:scale>
          <a:sx n="65" d="100"/>
          <a:sy n="65" d="100"/>
        </p:scale>
        <p:origin x="97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299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6677A1-5B51-4A40-BD6B-1FC03091835F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DCC769-A1CC-4E0B-980F-609C142D505E}">
      <dgm:prSet phldrT="[Text]"/>
      <dgm:spPr/>
      <dgm:t>
        <a:bodyPr/>
        <a:lstStyle/>
        <a:p>
          <a:r>
            <a:rPr lang="en-US" dirty="0"/>
            <a:t>Substance use/Abuse</a:t>
          </a:r>
        </a:p>
      </dgm:t>
    </dgm:pt>
    <dgm:pt modelId="{80E5A830-FE6E-4679-921C-078507383412}" type="parTrans" cxnId="{F59062E6-C88F-4A9A-B2B8-E7B31163741C}">
      <dgm:prSet/>
      <dgm:spPr/>
      <dgm:t>
        <a:bodyPr/>
        <a:lstStyle/>
        <a:p>
          <a:endParaRPr lang="en-US"/>
        </a:p>
      </dgm:t>
    </dgm:pt>
    <dgm:pt modelId="{01C41705-49A9-4828-96EF-756E216976AF}" type="sibTrans" cxnId="{F59062E6-C88F-4A9A-B2B8-E7B31163741C}">
      <dgm:prSet/>
      <dgm:spPr/>
      <dgm:t>
        <a:bodyPr/>
        <a:lstStyle/>
        <a:p>
          <a:endParaRPr lang="en-US"/>
        </a:p>
      </dgm:t>
    </dgm:pt>
    <dgm:pt modelId="{F830F675-F527-4EAE-82A3-BD32A3BAAEDF}">
      <dgm:prSet phldrT="[Text]"/>
      <dgm:spPr/>
      <dgm:t>
        <a:bodyPr/>
        <a:lstStyle/>
        <a:p>
          <a:r>
            <a:rPr lang="en-US" dirty="0"/>
            <a:t>Dependence</a:t>
          </a:r>
        </a:p>
      </dgm:t>
    </dgm:pt>
    <dgm:pt modelId="{554AEF57-5CBB-4EB7-A5E0-68C5F4875DD8}" type="parTrans" cxnId="{A8FFEFC2-C693-425C-8144-EAF4EB95B800}">
      <dgm:prSet/>
      <dgm:spPr/>
      <dgm:t>
        <a:bodyPr/>
        <a:lstStyle/>
        <a:p>
          <a:endParaRPr lang="en-US"/>
        </a:p>
      </dgm:t>
    </dgm:pt>
    <dgm:pt modelId="{B0E2C1AE-5304-4072-A5ED-9BC83EC89F2F}" type="sibTrans" cxnId="{A8FFEFC2-C693-425C-8144-EAF4EB95B800}">
      <dgm:prSet/>
      <dgm:spPr/>
      <dgm:t>
        <a:bodyPr/>
        <a:lstStyle/>
        <a:p>
          <a:endParaRPr lang="en-US"/>
        </a:p>
      </dgm:t>
    </dgm:pt>
    <dgm:pt modelId="{938966F2-2AD9-4145-9D0B-87865ABD7F96}">
      <dgm:prSet phldrT="[Text]"/>
      <dgm:spPr/>
      <dgm:t>
        <a:bodyPr/>
        <a:lstStyle/>
        <a:p>
          <a:r>
            <a:rPr lang="en-US" dirty="0"/>
            <a:t>Tolerance</a:t>
          </a:r>
        </a:p>
      </dgm:t>
    </dgm:pt>
    <dgm:pt modelId="{AE8C863A-C852-49EE-A441-0E4677F8B95F}" type="parTrans" cxnId="{81EC4EBD-6390-4E59-BE27-398EA735356D}">
      <dgm:prSet/>
      <dgm:spPr/>
      <dgm:t>
        <a:bodyPr/>
        <a:lstStyle/>
        <a:p>
          <a:endParaRPr lang="en-US"/>
        </a:p>
      </dgm:t>
    </dgm:pt>
    <dgm:pt modelId="{D8146377-1541-4DCE-9227-F93F57E0E2A3}" type="sibTrans" cxnId="{81EC4EBD-6390-4E59-BE27-398EA735356D}">
      <dgm:prSet/>
      <dgm:spPr/>
      <dgm:t>
        <a:bodyPr/>
        <a:lstStyle/>
        <a:p>
          <a:endParaRPr lang="en-US"/>
        </a:p>
      </dgm:t>
    </dgm:pt>
    <dgm:pt modelId="{393D1B88-5AD9-4FFB-BB4E-BAE46EE100F8}">
      <dgm:prSet phldrT="[Text]"/>
      <dgm:spPr/>
      <dgm:t>
        <a:bodyPr/>
        <a:lstStyle/>
        <a:p>
          <a:r>
            <a:rPr lang="en-US" dirty="0"/>
            <a:t>Addiction </a:t>
          </a:r>
        </a:p>
      </dgm:t>
    </dgm:pt>
    <dgm:pt modelId="{DB8B3FD7-4A8A-49D9-9019-E91A8BFEB207}" type="parTrans" cxnId="{44744BEB-1BDF-4A4C-81D8-4D67E553E9A4}">
      <dgm:prSet/>
      <dgm:spPr/>
      <dgm:t>
        <a:bodyPr/>
        <a:lstStyle/>
        <a:p>
          <a:endParaRPr lang="en-US"/>
        </a:p>
      </dgm:t>
    </dgm:pt>
    <dgm:pt modelId="{2EFD68FE-EBB7-41BE-B108-81D99DF8E9FB}" type="sibTrans" cxnId="{44744BEB-1BDF-4A4C-81D8-4D67E553E9A4}">
      <dgm:prSet/>
      <dgm:spPr/>
      <dgm:t>
        <a:bodyPr/>
        <a:lstStyle/>
        <a:p>
          <a:endParaRPr lang="en-US"/>
        </a:p>
      </dgm:t>
    </dgm:pt>
    <dgm:pt modelId="{6FCBDE0F-A47D-4CBE-8388-3FAEA31A7BB5}">
      <dgm:prSet phldrT="[Text]"/>
      <dgm:spPr/>
      <dgm:t>
        <a:bodyPr/>
        <a:lstStyle/>
        <a:p>
          <a:r>
            <a:rPr lang="en-US" dirty="0"/>
            <a:t>Relapse</a:t>
          </a:r>
        </a:p>
      </dgm:t>
    </dgm:pt>
    <dgm:pt modelId="{7C40B678-3249-4907-97DE-0A60AEB3C989}" type="parTrans" cxnId="{98ED7468-E328-45AA-8AF7-438366C6112D}">
      <dgm:prSet/>
      <dgm:spPr/>
      <dgm:t>
        <a:bodyPr/>
        <a:lstStyle/>
        <a:p>
          <a:endParaRPr lang="en-US"/>
        </a:p>
      </dgm:t>
    </dgm:pt>
    <dgm:pt modelId="{5D6A93FD-EFDA-43CA-BC94-AC2AD3FBB94F}" type="sibTrans" cxnId="{98ED7468-E328-45AA-8AF7-438366C6112D}">
      <dgm:prSet/>
      <dgm:spPr/>
      <dgm:t>
        <a:bodyPr/>
        <a:lstStyle/>
        <a:p>
          <a:endParaRPr lang="en-US"/>
        </a:p>
      </dgm:t>
    </dgm:pt>
    <dgm:pt modelId="{8260792A-FA3B-4862-AC31-7F333C033C96}">
      <dgm:prSet phldrT="[Text]"/>
      <dgm:spPr/>
      <dgm:t>
        <a:bodyPr/>
        <a:lstStyle/>
        <a:p>
          <a:r>
            <a:rPr lang="en-US" dirty="0"/>
            <a:t>Withdrawal</a:t>
          </a:r>
        </a:p>
      </dgm:t>
    </dgm:pt>
    <dgm:pt modelId="{06EA47F7-65B0-4EE7-A0D7-D4CEF31E4185}" type="parTrans" cxnId="{F7A2117A-B560-4EBE-9C93-D119207EE433}">
      <dgm:prSet/>
      <dgm:spPr/>
      <dgm:t>
        <a:bodyPr/>
        <a:lstStyle/>
        <a:p>
          <a:endParaRPr lang="en-US"/>
        </a:p>
      </dgm:t>
    </dgm:pt>
    <dgm:pt modelId="{B97EB438-FEA8-4E23-8DF8-881F84E9A779}" type="sibTrans" cxnId="{F7A2117A-B560-4EBE-9C93-D119207EE433}">
      <dgm:prSet/>
      <dgm:spPr/>
      <dgm:t>
        <a:bodyPr/>
        <a:lstStyle/>
        <a:p>
          <a:endParaRPr lang="en-US"/>
        </a:p>
      </dgm:t>
    </dgm:pt>
    <dgm:pt modelId="{074DCB1C-0019-48CB-8770-5D21CBF95225}" type="pres">
      <dgm:prSet presAssocID="{736677A1-5B51-4A40-BD6B-1FC03091835F}" presName="cycle" presStyleCnt="0">
        <dgm:presLayoutVars>
          <dgm:dir/>
          <dgm:resizeHandles val="exact"/>
        </dgm:presLayoutVars>
      </dgm:prSet>
      <dgm:spPr/>
    </dgm:pt>
    <dgm:pt modelId="{1077C840-3383-46C0-BEDF-FC57F3F33FDD}" type="pres">
      <dgm:prSet presAssocID="{C9DCC769-A1CC-4E0B-980F-609C142D505E}" presName="dummy" presStyleCnt="0"/>
      <dgm:spPr/>
    </dgm:pt>
    <dgm:pt modelId="{2FF56ED3-C1B5-4EB1-9447-660D9B1345C8}" type="pres">
      <dgm:prSet presAssocID="{C9DCC769-A1CC-4E0B-980F-609C142D505E}" presName="node" presStyleLbl="revTx" presStyleIdx="0" presStyleCnt="6">
        <dgm:presLayoutVars>
          <dgm:bulletEnabled val="1"/>
        </dgm:presLayoutVars>
      </dgm:prSet>
      <dgm:spPr/>
    </dgm:pt>
    <dgm:pt modelId="{AFCA6DA5-0D4C-411F-BCC7-447DFB500ACF}" type="pres">
      <dgm:prSet presAssocID="{01C41705-49A9-4828-96EF-756E216976AF}" presName="sibTrans" presStyleLbl="node1" presStyleIdx="0" presStyleCnt="6"/>
      <dgm:spPr/>
    </dgm:pt>
    <dgm:pt modelId="{7414E4A7-D32F-4C17-BF72-2AC59F45B456}" type="pres">
      <dgm:prSet presAssocID="{F830F675-F527-4EAE-82A3-BD32A3BAAEDF}" presName="dummy" presStyleCnt="0"/>
      <dgm:spPr/>
    </dgm:pt>
    <dgm:pt modelId="{E1B83FB6-BE2C-4268-832A-149F521A1906}" type="pres">
      <dgm:prSet presAssocID="{F830F675-F527-4EAE-82A3-BD32A3BAAEDF}" presName="node" presStyleLbl="revTx" presStyleIdx="1" presStyleCnt="6">
        <dgm:presLayoutVars>
          <dgm:bulletEnabled val="1"/>
        </dgm:presLayoutVars>
      </dgm:prSet>
      <dgm:spPr/>
    </dgm:pt>
    <dgm:pt modelId="{6A0B92E3-4DB3-456B-981E-941F3C3EFB57}" type="pres">
      <dgm:prSet presAssocID="{B0E2C1AE-5304-4072-A5ED-9BC83EC89F2F}" presName="sibTrans" presStyleLbl="node1" presStyleIdx="1" presStyleCnt="6"/>
      <dgm:spPr/>
    </dgm:pt>
    <dgm:pt modelId="{2CD5324C-A890-41D1-B021-E6A3146B4E84}" type="pres">
      <dgm:prSet presAssocID="{938966F2-2AD9-4145-9D0B-87865ABD7F96}" presName="dummy" presStyleCnt="0"/>
      <dgm:spPr/>
    </dgm:pt>
    <dgm:pt modelId="{9A8718F5-5C28-4DD8-8CFF-A191F9E84566}" type="pres">
      <dgm:prSet presAssocID="{938966F2-2AD9-4145-9D0B-87865ABD7F96}" presName="node" presStyleLbl="revTx" presStyleIdx="2" presStyleCnt="6">
        <dgm:presLayoutVars>
          <dgm:bulletEnabled val="1"/>
        </dgm:presLayoutVars>
      </dgm:prSet>
      <dgm:spPr/>
    </dgm:pt>
    <dgm:pt modelId="{E1422D22-AAA6-4A39-9FF2-1031296599A9}" type="pres">
      <dgm:prSet presAssocID="{D8146377-1541-4DCE-9227-F93F57E0E2A3}" presName="sibTrans" presStyleLbl="node1" presStyleIdx="2" presStyleCnt="6"/>
      <dgm:spPr/>
    </dgm:pt>
    <dgm:pt modelId="{8F8F71B0-48E0-4D8C-BB1B-ADEA82CBEA1F}" type="pres">
      <dgm:prSet presAssocID="{8260792A-FA3B-4862-AC31-7F333C033C96}" presName="dummy" presStyleCnt="0"/>
      <dgm:spPr/>
    </dgm:pt>
    <dgm:pt modelId="{D0DEB1A4-49AF-4C6E-BC3D-0B50D955366A}" type="pres">
      <dgm:prSet presAssocID="{8260792A-FA3B-4862-AC31-7F333C033C96}" presName="node" presStyleLbl="revTx" presStyleIdx="3" presStyleCnt="6">
        <dgm:presLayoutVars>
          <dgm:bulletEnabled val="1"/>
        </dgm:presLayoutVars>
      </dgm:prSet>
      <dgm:spPr/>
    </dgm:pt>
    <dgm:pt modelId="{D71E3907-31AE-4FBC-802D-19F91372FE1D}" type="pres">
      <dgm:prSet presAssocID="{B97EB438-FEA8-4E23-8DF8-881F84E9A779}" presName="sibTrans" presStyleLbl="node1" presStyleIdx="3" presStyleCnt="6"/>
      <dgm:spPr/>
    </dgm:pt>
    <dgm:pt modelId="{69418197-639A-48B7-87AF-44EFD366CDB5}" type="pres">
      <dgm:prSet presAssocID="{393D1B88-5AD9-4FFB-BB4E-BAE46EE100F8}" presName="dummy" presStyleCnt="0"/>
      <dgm:spPr/>
    </dgm:pt>
    <dgm:pt modelId="{EB94369F-A008-418A-AC8E-199D82353C70}" type="pres">
      <dgm:prSet presAssocID="{393D1B88-5AD9-4FFB-BB4E-BAE46EE100F8}" presName="node" presStyleLbl="revTx" presStyleIdx="4" presStyleCnt="6">
        <dgm:presLayoutVars>
          <dgm:bulletEnabled val="1"/>
        </dgm:presLayoutVars>
      </dgm:prSet>
      <dgm:spPr/>
    </dgm:pt>
    <dgm:pt modelId="{4C7E81E2-ED75-4971-8FAC-172EA065BE77}" type="pres">
      <dgm:prSet presAssocID="{2EFD68FE-EBB7-41BE-B108-81D99DF8E9FB}" presName="sibTrans" presStyleLbl="node1" presStyleIdx="4" presStyleCnt="6"/>
      <dgm:spPr/>
    </dgm:pt>
    <dgm:pt modelId="{55EC17D7-6261-4F74-A540-F0845AE3F644}" type="pres">
      <dgm:prSet presAssocID="{6FCBDE0F-A47D-4CBE-8388-3FAEA31A7BB5}" presName="dummy" presStyleCnt="0"/>
      <dgm:spPr/>
    </dgm:pt>
    <dgm:pt modelId="{56786E12-DCCB-4E81-9516-4F1072453650}" type="pres">
      <dgm:prSet presAssocID="{6FCBDE0F-A47D-4CBE-8388-3FAEA31A7BB5}" presName="node" presStyleLbl="revTx" presStyleIdx="5" presStyleCnt="6">
        <dgm:presLayoutVars>
          <dgm:bulletEnabled val="1"/>
        </dgm:presLayoutVars>
      </dgm:prSet>
      <dgm:spPr/>
    </dgm:pt>
    <dgm:pt modelId="{FA6D4B89-2BC3-47EF-A643-628864645B03}" type="pres">
      <dgm:prSet presAssocID="{5D6A93FD-EFDA-43CA-BC94-AC2AD3FBB94F}" presName="sibTrans" presStyleLbl="node1" presStyleIdx="5" presStyleCnt="6"/>
      <dgm:spPr/>
    </dgm:pt>
  </dgm:ptLst>
  <dgm:cxnLst>
    <dgm:cxn modelId="{28320D03-3D88-481F-9198-04DBB5679042}" type="presOf" srcId="{393D1B88-5AD9-4FFB-BB4E-BAE46EE100F8}" destId="{EB94369F-A008-418A-AC8E-199D82353C70}" srcOrd="0" destOrd="0" presId="urn:microsoft.com/office/officeart/2005/8/layout/cycle1"/>
    <dgm:cxn modelId="{38C00B35-EC16-4EF9-A700-6A64B8775E58}" type="presOf" srcId="{736677A1-5B51-4A40-BD6B-1FC03091835F}" destId="{074DCB1C-0019-48CB-8770-5D21CBF95225}" srcOrd="0" destOrd="0" presId="urn:microsoft.com/office/officeart/2005/8/layout/cycle1"/>
    <dgm:cxn modelId="{B4615240-D927-456E-9DAA-4B9AE3EE9701}" type="presOf" srcId="{8260792A-FA3B-4862-AC31-7F333C033C96}" destId="{D0DEB1A4-49AF-4C6E-BC3D-0B50D955366A}" srcOrd="0" destOrd="0" presId="urn:microsoft.com/office/officeart/2005/8/layout/cycle1"/>
    <dgm:cxn modelId="{4D00B641-EE79-4B43-AC70-3494DF703B03}" type="presOf" srcId="{6FCBDE0F-A47D-4CBE-8388-3FAEA31A7BB5}" destId="{56786E12-DCCB-4E81-9516-4F1072453650}" srcOrd="0" destOrd="0" presId="urn:microsoft.com/office/officeart/2005/8/layout/cycle1"/>
    <dgm:cxn modelId="{FE5F8B47-31C8-42AE-9BDD-233F4C01DE08}" type="presOf" srcId="{5D6A93FD-EFDA-43CA-BC94-AC2AD3FBB94F}" destId="{FA6D4B89-2BC3-47EF-A643-628864645B03}" srcOrd="0" destOrd="0" presId="urn:microsoft.com/office/officeart/2005/8/layout/cycle1"/>
    <dgm:cxn modelId="{98ED7468-E328-45AA-8AF7-438366C6112D}" srcId="{736677A1-5B51-4A40-BD6B-1FC03091835F}" destId="{6FCBDE0F-A47D-4CBE-8388-3FAEA31A7BB5}" srcOrd="5" destOrd="0" parTransId="{7C40B678-3249-4907-97DE-0A60AEB3C989}" sibTransId="{5D6A93FD-EFDA-43CA-BC94-AC2AD3FBB94F}"/>
    <dgm:cxn modelId="{AB208A68-4078-4FCC-9A32-BF2CF8F9DA83}" type="presOf" srcId="{C9DCC769-A1CC-4E0B-980F-609C142D505E}" destId="{2FF56ED3-C1B5-4EB1-9447-660D9B1345C8}" srcOrd="0" destOrd="0" presId="urn:microsoft.com/office/officeart/2005/8/layout/cycle1"/>
    <dgm:cxn modelId="{1BE6CC69-CEE7-4F51-B7D6-2846A0803AEC}" type="presOf" srcId="{01C41705-49A9-4828-96EF-756E216976AF}" destId="{AFCA6DA5-0D4C-411F-BCC7-447DFB500ACF}" srcOrd="0" destOrd="0" presId="urn:microsoft.com/office/officeart/2005/8/layout/cycle1"/>
    <dgm:cxn modelId="{3385BE6B-F030-4D53-95F0-262E56D0D2F9}" type="presOf" srcId="{F830F675-F527-4EAE-82A3-BD32A3BAAEDF}" destId="{E1B83FB6-BE2C-4268-832A-149F521A1906}" srcOrd="0" destOrd="0" presId="urn:microsoft.com/office/officeart/2005/8/layout/cycle1"/>
    <dgm:cxn modelId="{38830258-900A-4056-B8FA-942BD746ED3A}" type="presOf" srcId="{B97EB438-FEA8-4E23-8DF8-881F84E9A779}" destId="{D71E3907-31AE-4FBC-802D-19F91372FE1D}" srcOrd="0" destOrd="0" presId="urn:microsoft.com/office/officeart/2005/8/layout/cycle1"/>
    <dgm:cxn modelId="{F7A2117A-B560-4EBE-9C93-D119207EE433}" srcId="{736677A1-5B51-4A40-BD6B-1FC03091835F}" destId="{8260792A-FA3B-4862-AC31-7F333C033C96}" srcOrd="3" destOrd="0" parTransId="{06EA47F7-65B0-4EE7-A0D7-D4CEF31E4185}" sibTransId="{B97EB438-FEA8-4E23-8DF8-881F84E9A779}"/>
    <dgm:cxn modelId="{3A38CF84-4FDD-45FE-9690-01C835CCBAE4}" type="presOf" srcId="{938966F2-2AD9-4145-9D0B-87865ABD7F96}" destId="{9A8718F5-5C28-4DD8-8CFF-A191F9E84566}" srcOrd="0" destOrd="0" presId="urn:microsoft.com/office/officeart/2005/8/layout/cycle1"/>
    <dgm:cxn modelId="{95F1A48A-D229-4726-8B28-94B306403439}" type="presOf" srcId="{D8146377-1541-4DCE-9227-F93F57E0E2A3}" destId="{E1422D22-AAA6-4A39-9FF2-1031296599A9}" srcOrd="0" destOrd="0" presId="urn:microsoft.com/office/officeart/2005/8/layout/cycle1"/>
    <dgm:cxn modelId="{81EC4EBD-6390-4E59-BE27-398EA735356D}" srcId="{736677A1-5B51-4A40-BD6B-1FC03091835F}" destId="{938966F2-2AD9-4145-9D0B-87865ABD7F96}" srcOrd="2" destOrd="0" parTransId="{AE8C863A-C852-49EE-A441-0E4677F8B95F}" sibTransId="{D8146377-1541-4DCE-9227-F93F57E0E2A3}"/>
    <dgm:cxn modelId="{A8FFEFC2-C693-425C-8144-EAF4EB95B800}" srcId="{736677A1-5B51-4A40-BD6B-1FC03091835F}" destId="{F830F675-F527-4EAE-82A3-BD32A3BAAEDF}" srcOrd="1" destOrd="0" parTransId="{554AEF57-5CBB-4EB7-A5E0-68C5F4875DD8}" sibTransId="{B0E2C1AE-5304-4072-A5ED-9BC83EC89F2F}"/>
    <dgm:cxn modelId="{528D11E0-0E10-496D-9C34-2C33471D73A0}" type="presOf" srcId="{B0E2C1AE-5304-4072-A5ED-9BC83EC89F2F}" destId="{6A0B92E3-4DB3-456B-981E-941F3C3EFB57}" srcOrd="0" destOrd="0" presId="urn:microsoft.com/office/officeart/2005/8/layout/cycle1"/>
    <dgm:cxn modelId="{F59062E6-C88F-4A9A-B2B8-E7B31163741C}" srcId="{736677A1-5B51-4A40-BD6B-1FC03091835F}" destId="{C9DCC769-A1CC-4E0B-980F-609C142D505E}" srcOrd="0" destOrd="0" parTransId="{80E5A830-FE6E-4679-921C-078507383412}" sibTransId="{01C41705-49A9-4828-96EF-756E216976AF}"/>
    <dgm:cxn modelId="{44744BEB-1BDF-4A4C-81D8-4D67E553E9A4}" srcId="{736677A1-5B51-4A40-BD6B-1FC03091835F}" destId="{393D1B88-5AD9-4FFB-BB4E-BAE46EE100F8}" srcOrd="4" destOrd="0" parTransId="{DB8B3FD7-4A8A-49D9-9019-E91A8BFEB207}" sibTransId="{2EFD68FE-EBB7-41BE-B108-81D99DF8E9FB}"/>
    <dgm:cxn modelId="{564417EF-4985-45DC-B8F4-6058DB2AC9C8}" type="presOf" srcId="{2EFD68FE-EBB7-41BE-B108-81D99DF8E9FB}" destId="{4C7E81E2-ED75-4971-8FAC-172EA065BE77}" srcOrd="0" destOrd="0" presId="urn:microsoft.com/office/officeart/2005/8/layout/cycle1"/>
    <dgm:cxn modelId="{C8764665-CDC4-433E-9983-51562DD36D81}" type="presParOf" srcId="{074DCB1C-0019-48CB-8770-5D21CBF95225}" destId="{1077C840-3383-46C0-BEDF-FC57F3F33FDD}" srcOrd="0" destOrd="0" presId="urn:microsoft.com/office/officeart/2005/8/layout/cycle1"/>
    <dgm:cxn modelId="{383300C0-BCBF-499D-8501-D6A3B1E92867}" type="presParOf" srcId="{074DCB1C-0019-48CB-8770-5D21CBF95225}" destId="{2FF56ED3-C1B5-4EB1-9447-660D9B1345C8}" srcOrd="1" destOrd="0" presId="urn:microsoft.com/office/officeart/2005/8/layout/cycle1"/>
    <dgm:cxn modelId="{769730A8-C3ED-4B12-8234-D0C0E6B4A07F}" type="presParOf" srcId="{074DCB1C-0019-48CB-8770-5D21CBF95225}" destId="{AFCA6DA5-0D4C-411F-BCC7-447DFB500ACF}" srcOrd="2" destOrd="0" presId="urn:microsoft.com/office/officeart/2005/8/layout/cycle1"/>
    <dgm:cxn modelId="{92CA2ACA-8B58-490F-840A-C60941B0CD78}" type="presParOf" srcId="{074DCB1C-0019-48CB-8770-5D21CBF95225}" destId="{7414E4A7-D32F-4C17-BF72-2AC59F45B456}" srcOrd="3" destOrd="0" presId="urn:microsoft.com/office/officeart/2005/8/layout/cycle1"/>
    <dgm:cxn modelId="{B715C525-656A-4B90-A634-C958CEC9D5BB}" type="presParOf" srcId="{074DCB1C-0019-48CB-8770-5D21CBF95225}" destId="{E1B83FB6-BE2C-4268-832A-149F521A1906}" srcOrd="4" destOrd="0" presId="urn:microsoft.com/office/officeart/2005/8/layout/cycle1"/>
    <dgm:cxn modelId="{37D8E8DB-7F3D-463E-8F70-7F92F66201C1}" type="presParOf" srcId="{074DCB1C-0019-48CB-8770-5D21CBF95225}" destId="{6A0B92E3-4DB3-456B-981E-941F3C3EFB57}" srcOrd="5" destOrd="0" presId="urn:microsoft.com/office/officeart/2005/8/layout/cycle1"/>
    <dgm:cxn modelId="{D0C23865-E7BB-4386-A172-86BF96B9410A}" type="presParOf" srcId="{074DCB1C-0019-48CB-8770-5D21CBF95225}" destId="{2CD5324C-A890-41D1-B021-E6A3146B4E84}" srcOrd="6" destOrd="0" presId="urn:microsoft.com/office/officeart/2005/8/layout/cycle1"/>
    <dgm:cxn modelId="{706CFD1B-CEFC-460D-AF32-6B169FF952A6}" type="presParOf" srcId="{074DCB1C-0019-48CB-8770-5D21CBF95225}" destId="{9A8718F5-5C28-4DD8-8CFF-A191F9E84566}" srcOrd="7" destOrd="0" presId="urn:microsoft.com/office/officeart/2005/8/layout/cycle1"/>
    <dgm:cxn modelId="{E8B1BCF2-312A-4E74-ADE7-81C50AE5DA67}" type="presParOf" srcId="{074DCB1C-0019-48CB-8770-5D21CBF95225}" destId="{E1422D22-AAA6-4A39-9FF2-1031296599A9}" srcOrd="8" destOrd="0" presId="urn:microsoft.com/office/officeart/2005/8/layout/cycle1"/>
    <dgm:cxn modelId="{88818E37-1A8F-4A93-9B86-AEFC05D33600}" type="presParOf" srcId="{074DCB1C-0019-48CB-8770-5D21CBF95225}" destId="{8F8F71B0-48E0-4D8C-BB1B-ADEA82CBEA1F}" srcOrd="9" destOrd="0" presId="urn:microsoft.com/office/officeart/2005/8/layout/cycle1"/>
    <dgm:cxn modelId="{D132D94A-C380-4D46-8DA6-FDB1433BFA84}" type="presParOf" srcId="{074DCB1C-0019-48CB-8770-5D21CBF95225}" destId="{D0DEB1A4-49AF-4C6E-BC3D-0B50D955366A}" srcOrd="10" destOrd="0" presId="urn:microsoft.com/office/officeart/2005/8/layout/cycle1"/>
    <dgm:cxn modelId="{96E5268C-4631-4A3D-AF51-522FD1B40E0B}" type="presParOf" srcId="{074DCB1C-0019-48CB-8770-5D21CBF95225}" destId="{D71E3907-31AE-4FBC-802D-19F91372FE1D}" srcOrd="11" destOrd="0" presId="urn:microsoft.com/office/officeart/2005/8/layout/cycle1"/>
    <dgm:cxn modelId="{1C2E7527-1A78-4CF4-91C5-A7E52D14531C}" type="presParOf" srcId="{074DCB1C-0019-48CB-8770-5D21CBF95225}" destId="{69418197-639A-48B7-87AF-44EFD366CDB5}" srcOrd="12" destOrd="0" presId="urn:microsoft.com/office/officeart/2005/8/layout/cycle1"/>
    <dgm:cxn modelId="{ED59A953-7D52-4FB3-9483-178FDE4378A9}" type="presParOf" srcId="{074DCB1C-0019-48CB-8770-5D21CBF95225}" destId="{EB94369F-A008-418A-AC8E-199D82353C70}" srcOrd="13" destOrd="0" presId="urn:microsoft.com/office/officeart/2005/8/layout/cycle1"/>
    <dgm:cxn modelId="{586FD46C-D57B-4583-AAE1-4B2A57C9A956}" type="presParOf" srcId="{074DCB1C-0019-48CB-8770-5D21CBF95225}" destId="{4C7E81E2-ED75-4971-8FAC-172EA065BE77}" srcOrd="14" destOrd="0" presId="urn:microsoft.com/office/officeart/2005/8/layout/cycle1"/>
    <dgm:cxn modelId="{8D27815C-860B-4096-9FD9-9B3E39D0938A}" type="presParOf" srcId="{074DCB1C-0019-48CB-8770-5D21CBF95225}" destId="{55EC17D7-6261-4F74-A540-F0845AE3F644}" srcOrd="15" destOrd="0" presId="urn:microsoft.com/office/officeart/2005/8/layout/cycle1"/>
    <dgm:cxn modelId="{AB316AB4-330D-4B33-9FDA-66714A19EEFF}" type="presParOf" srcId="{074DCB1C-0019-48CB-8770-5D21CBF95225}" destId="{56786E12-DCCB-4E81-9516-4F1072453650}" srcOrd="16" destOrd="0" presId="urn:microsoft.com/office/officeart/2005/8/layout/cycle1"/>
    <dgm:cxn modelId="{F09D5975-F6D0-497F-ABDF-8B2A34DD9796}" type="presParOf" srcId="{074DCB1C-0019-48CB-8770-5D21CBF95225}" destId="{FA6D4B89-2BC3-47EF-A643-628864645B03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56ED3-C1B5-4EB1-9447-660D9B1345C8}">
      <dsp:nvSpPr>
        <dsp:cNvPr id="0" name=""/>
        <dsp:cNvSpPr/>
      </dsp:nvSpPr>
      <dsp:spPr>
        <a:xfrm>
          <a:off x="3816326" y="11110"/>
          <a:ext cx="895725" cy="895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Substance use/Abuse</a:t>
          </a:r>
        </a:p>
      </dsp:txBody>
      <dsp:txXfrm>
        <a:off x="3816326" y="11110"/>
        <a:ext cx="895725" cy="895725"/>
      </dsp:txXfrm>
    </dsp:sp>
    <dsp:sp modelId="{AFCA6DA5-0D4C-411F-BCC7-447DFB500ACF}">
      <dsp:nvSpPr>
        <dsp:cNvPr id="0" name=""/>
        <dsp:cNvSpPr/>
      </dsp:nvSpPr>
      <dsp:spPr>
        <a:xfrm>
          <a:off x="1074818" y="1788"/>
          <a:ext cx="4378642" cy="4378642"/>
        </a:xfrm>
        <a:prstGeom prst="circularArrow">
          <a:avLst>
            <a:gd name="adj1" fmla="val 3989"/>
            <a:gd name="adj2" fmla="val 250234"/>
            <a:gd name="adj3" fmla="val 20573402"/>
            <a:gd name="adj4" fmla="val 18982746"/>
            <a:gd name="adj5" fmla="val 46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B83FB6-BE2C-4268-832A-149F521A1906}">
      <dsp:nvSpPr>
        <dsp:cNvPr id="0" name=""/>
        <dsp:cNvSpPr/>
      </dsp:nvSpPr>
      <dsp:spPr>
        <a:xfrm>
          <a:off x="4816375" y="1743246"/>
          <a:ext cx="895725" cy="895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Dependence</a:t>
          </a:r>
        </a:p>
      </dsp:txBody>
      <dsp:txXfrm>
        <a:off x="4816375" y="1743246"/>
        <a:ext cx="895725" cy="895725"/>
      </dsp:txXfrm>
    </dsp:sp>
    <dsp:sp modelId="{6A0B92E3-4DB3-456B-981E-941F3C3EFB57}">
      <dsp:nvSpPr>
        <dsp:cNvPr id="0" name=""/>
        <dsp:cNvSpPr/>
      </dsp:nvSpPr>
      <dsp:spPr>
        <a:xfrm>
          <a:off x="1074818" y="1788"/>
          <a:ext cx="4378642" cy="4378642"/>
        </a:xfrm>
        <a:prstGeom prst="circularArrow">
          <a:avLst>
            <a:gd name="adj1" fmla="val 3989"/>
            <a:gd name="adj2" fmla="val 250234"/>
            <a:gd name="adj3" fmla="val 2367019"/>
            <a:gd name="adj4" fmla="val 776364"/>
            <a:gd name="adj5" fmla="val 46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8718F5-5C28-4DD8-8CFF-A191F9E84566}">
      <dsp:nvSpPr>
        <dsp:cNvPr id="0" name=""/>
        <dsp:cNvSpPr/>
      </dsp:nvSpPr>
      <dsp:spPr>
        <a:xfrm>
          <a:off x="3816326" y="3475383"/>
          <a:ext cx="895725" cy="895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Tolerance</a:t>
          </a:r>
        </a:p>
      </dsp:txBody>
      <dsp:txXfrm>
        <a:off x="3816326" y="3475383"/>
        <a:ext cx="895725" cy="895725"/>
      </dsp:txXfrm>
    </dsp:sp>
    <dsp:sp modelId="{E1422D22-AAA6-4A39-9FF2-1031296599A9}">
      <dsp:nvSpPr>
        <dsp:cNvPr id="0" name=""/>
        <dsp:cNvSpPr/>
      </dsp:nvSpPr>
      <dsp:spPr>
        <a:xfrm>
          <a:off x="1074818" y="1788"/>
          <a:ext cx="4378642" cy="4378642"/>
        </a:xfrm>
        <a:prstGeom prst="circularArrow">
          <a:avLst>
            <a:gd name="adj1" fmla="val 3989"/>
            <a:gd name="adj2" fmla="val 250234"/>
            <a:gd name="adj3" fmla="val 6111348"/>
            <a:gd name="adj4" fmla="val 4438418"/>
            <a:gd name="adj5" fmla="val 46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EB1A4-49AF-4C6E-BC3D-0B50D955366A}">
      <dsp:nvSpPr>
        <dsp:cNvPr id="0" name=""/>
        <dsp:cNvSpPr/>
      </dsp:nvSpPr>
      <dsp:spPr>
        <a:xfrm>
          <a:off x="1816227" y="3475383"/>
          <a:ext cx="895725" cy="895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Withdrawal</a:t>
          </a:r>
        </a:p>
      </dsp:txBody>
      <dsp:txXfrm>
        <a:off x="1816227" y="3475383"/>
        <a:ext cx="895725" cy="895725"/>
      </dsp:txXfrm>
    </dsp:sp>
    <dsp:sp modelId="{D71E3907-31AE-4FBC-802D-19F91372FE1D}">
      <dsp:nvSpPr>
        <dsp:cNvPr id="0" name=""/>
        <dsp:cNvSpPr/>
      </dsp:nvSpPr>
      <dsp:spPr>
        <a:xfrm>
          <a:off x="1074818" y="1788"/>
          <a:ext cx="4378642" cy="4378642"/>
        </a:xfrm>
        <a:prstGeom prst="circularArrow">
          <a:avLst>
            <a:gd name="adj1" fmla="val 3989"/>
            <a:gd name="adj2" fmla="val 250234"/>
            <a:gd name="adj3" fmla="val 9773402"/>
            <a:gd name="adj4" fmla="val 8182746"/>
            <a:gd name="adj5" fmla="val 46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94369F-A008-418A-AC8E-199D82353C70}">
      <dsp:nvSpPr>
        <dsp:cNvPr id="0" name=""/>
        <dsp:cNvSpPr/>
      </dsp:nvSpPr>
      <dsp:spPr>
        <a:xfrm>
          <a:off x="816177" y="1743246"/>
          <a:ext cx="895725" cy="895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Addiction </a:t>
          </a:r>
        </a:p>
      </dsp:txBody>
      <dsp:txXfrm>
        <a:off x="816177" y="1743246"/>
        <a:ext cx="895725" cy="895725"/>
      </dsp:txXfrm>
    </dsp:sp>
    <dsp:sp modelId="{4C7E81E2-ED75-4971-8FAC-172EA065BE77}">
      <dsp:nvSpPr>
        <dsp:cNvPr id="0" name=""/>
        <dsp:cNvSpPr/>
      </dsp:nvSpPr>
      <dsp:spPr>
        <a:xfrm>
          <a:off x="1074818" y="1788"/>
          <a:ext cx="4378642" cy="4378642"/>
        </a:xfrm>
        <a:prstGeom prst="circularArrow">
          <a:avLst>
            <a:gd name="adj1" fmla="val 3989"/>
            <a:gd name="adj2" fmla="val 250234"/>
            <a:gd name="adj3" fmla="val 13167019"/>
            <a:gd name="adj4" fmla="val 11576364"/>
            <a:gd name="adj5" fmla="val 46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786E12-DCCB-4E81-9516-4F1072453650}">
      <dsp:nvSpPr>
        <dsp:cNvPr id="0" name=""/>
        <dsp:cNvSpPr/>
      </dsp:nvSpPr>
      <dsp:spPr>
        <a:xfrm>
          <a:off x="1816227" y="11110"/>
          <a:ext cx="895725" cy="895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Relapse</a:t>
          </a:r>
        </a:p>
      </dsp:txBody>
      <dsp:txXfrm>
        <a:off x="1816227" y="11110"/>
        <a:ext cx="895725" cy="895725"/>
      </dsp:txXfrm>
    </dsp:sp>
    <dsp:sp modelId="{FA6D4B89-2BC3-47EF-A643-628864645B03}">
      <dsp:nvSpPr>
        <dsp:cNvPr id="0" name=""/>
        <dsp:cNvSpPr/>
      </dsp:nvSpPr>
      <dsp:spPr>
        <a:xfrm>
          <a:off x="1074818" y="1788"/>
          <a:ext cx="4378642" cy="4378642"/>
        </a:xfrm>
        <a:prstGeom prst="circularArrow">
          <a:avLst>
            <a:gd name="adj1" fmla="val 3989"/>
            <a:gd name="adj2" fmla="val 250234"/>
            <a:gd name="adj3" fmla="val 16911348"/>
            <a:gd name="adj4" fmla="val 15238418"/>
            <a:gd name="adj5" fmla="val 46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6E519B-61BF-41A9-AFFA-BAD42AA6A28B}" type="datetimeFigureOut">
              <a:rPr lang="en-US" smtClean="0"/>
              <a:t>12/13/2024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7B275C-5D9F-44B3-A894-FBB61692FE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870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98FA526-01BB-418E-87B3-BB204CED0494}" type="datetimeFigureOut">
              <a:rPr lang="en-US" smtClean="0"/>
              <a:t>12/13/2024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F8E536-381C-49DA-B51B-F692AA943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173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8E536-381C-49DA-B51B-F692AA94343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399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8E536-381C-49DA-B51B-F692AA94343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686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8E536-381C-49DA-B51B-F692AA94343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098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 patient case where patient was stabilized on suboxone dose but still struggling with anxiety/irritability.  Started on NRT for tobacco cessation and status improved dramatically.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8E536-381C-49DA-B51B-F692AA94343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522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 patient case where patient was stabilized on suboxone dose but still struggling with anxiety/irritability.  Started on NRT for tobacco cessation and status improved dramatically.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8E536-381C-49DA-B51B-F692AA94343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212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of the meds we use to treat PAWS may also have their own PAWS symptoms when stopping.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8E536-381C-49DA-B51B-F692AA943430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63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8E536-381C-49DA-B51B-F692AA943430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860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 patient case where patient was stabilized on suboxone dose but still struggling with anxiety/irritability.  Started on NRT for tobacco cessation and status improved dramatically.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8E536-381C-49DA-B51B-F692AA94343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63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 patient case where patient was stabilized on suboxone dose but still struggling with anxiety/irritability.  Started on NRT for tobacco cessation and status improved dramatically.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8E536-381C-49DA-B51B-F692AA94343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204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8E536-381C-49DA-B51B-F692AA94343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00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</a:t>
            </a:r>
            <a:r>
              <a:rPr lang="en-US" baseline="0" dirty="0"/>
              <a:t> the brain to produce endorphins and </a:t>
            </a:r>
            <a:r>
              <a:rPr lang="en-US" baseline="0"/>
              <a:t>dopamine normally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8E536-381C-49DA-B51B-F692AA94343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628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study was a systematic lit review from major scientific databases.  </a:t>
            </a:r>
          </a:p>
          <a:p>
            <a:endParaRPr lang="en-US" dirty="0"/>
          </a:p>
          <a:p>
            <a:r>
              <a:rPr lang="en-US" dirty="0"/>
              <a:t>Anticonvulsants impacting GABA pathway have shown some benefit (carbamazepine, topiramate).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8E536-381C-49DA-B51B-F692AA94343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399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Trazodone not recommended for many other sleep issues but is appropriate in substance use disorders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8E536-381C-49DA-B51B-F692AA94343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27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8E536-381C-49DA-B51B-F692AA94343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411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Over 90% of respondents attributed one or more general adverse life consequences to benzodiazepine use.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8E536-381C-49DA-B51B-F692AA94343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601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4894E5D-5522-743C-DFE1-B20D054D74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2290"/>
            <a:ext cx="12207240" cy="5563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IHS Logo.">
            <a:extLst>
              <a:ext uri="{FF2B5EF4-FFF2-40B4-BE49-F238E27FC236}">
                <a16:creationId xmlns:a16="http://schemas.microsoft.com/office/drawing/2014/main" id="{E4973075-0EC1-4E44-9C5B-D28C0CB4C0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654" y="4446644"/>
            <a:ext cx="1314634" cy="1307592"/>
          </a:xfrm>
          <a:prstGeom prst="rect">
            <a:avLst/>
          </a:prstGeom>
        </p:spPr>
      </p:pic>
      <p:pic>
        <p:nvPicPr>
          <p:cNvPr id="11" name="Picture 10" descr="HHS Logo.">
            <a:extLst>
              <a:ext uri="{FF2B5EF4-FFF2-40B4-BE49-F238E27FC236}">
                <a16:creationId xmlns:a16="http://schemas.microsoft.com/office/drawing/2014/main" id="{0D323BA4-B6F9-4AAE-8AEC-51F8B6DBE9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185" y="4446644"/>
            <a:ext cx="1365480" cy="1307592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6C156B3-A7DF-0CFD-2FDB-D88BB20DD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CE28-DF03-433C-A557-F40EA9103255}" type="datetime1">
              <a:rPr lang="en-US" smtClean="0"/>
              <a:t>12/13/2024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0A9EF4A-1F1C-CA2B-C6B2-BEAC7FA0A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AC4DD9B-0B5E-9F5F-0139-B22897249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326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352D5F-EC2F-37F2-E4D3-6276848926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2290"/>
            <a:ext cx="12207240" cy="556343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4CEE5F-A648-9F78-6EF8-34A67C4A4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9C12D26F-B60A-790C-8BE0-0ED68C6B78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BD6061E-0A24-447F-933B-EC34C72612E4}" type="datetime1">
              <a:rPr lang="en-US" smtClean="0"/>
              <a:t>12/13/2024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696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352D5F-EC2F-37F2-E4D3-6276848926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2290"/>
            <a:ext cx="12207240" cy="556343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4CEE5F-A648-9F78-6EF8-34A67C4A4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9C12D26F-B60A-790C-8BE0-0ED68C6B78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BD6061E-0A24-447F-933B-EC34C72612E4}" type="datetime1">
              <a:rPr lang="en-US" smtClean="0"/>
              <a:t>12/13/2024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C6BFF4-0127-0C91-9889-FFD7F87D80A7}"/>
              </a:ext>
            </a:extLst>
          </p:cNvPr>
          <p:cNvCxnSpPr>
            <a:cxnSpLocks/>
          </p:cNvCxnSpPr>
          <p:nvPr userDrawn="1"/>
        </p:nvCxnSpPr>
        <p:spPr>
          <a:xfrm>
            <a:off x="1181100" y="1737360"/>
            <a:ext cx="997458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847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7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352D5F-EC2F-37F2-E4D3-6276848926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2290"/>
            <a:ext cx="12207240" cy="556343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5702CF-BF35-FDA4-4FDA-DCE7CFEE58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1432005"/>
            <a:ext cx="3721908" cy="3701970"/>
          </a:xfrm>
          <a:prstGeom prst="rect">
            <a:avLst/>
          </a:prstGeom>
        </p:spPr>
      </p:pic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BD599863-7DA6-693D-8FC2-91C578BFB7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1E6C6D19-A19B-4420-9A4F-6712F24B788A}" type="datetime1">
              <a:rPr lang="en-US" smtClean="0"/>
              <a:t>12/13/2024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436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11480" indent="-228600">
              <a:buFont typeface="Calibri" panose="020F0502020204030204" pitchFamily="34" charset="0"/>
              <a:buChar char="‒"/>
              <a:defRPr/>
            </a:lvl2pPr>
            <a:lvl3pPr marL="594360" indent="-182880">
              <a:buFont typeface="Wingdings" panose="05000000000000000000" pitchFamily="2" charset="2"/>
              <a:buChar char="§"/>
              <a:defRPr/>
            </a:lvl3pPr>
            <a:lvl4pPr marL="749808" indent="-182880">
              <a:buFont typeface="Calibri" panose="020F0502020204030204" pitchFamily="34" charset="0"/>
              <a:buChar char="‒"/>
              <a:defRPr/>
            </a:lvl4pPr>
            <a:lvl5pPr marL="932688" indent="-182880">
              <a:buFont typeface="Calibri" panose="020F0502020204030204" pitchFamily="34" charset="0"/>
              <a:buChar char="‒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5466924C-6186-8AE2-2F49-9908855C4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BFAD42D8-153E-447E-B9CF-624B0D6B5D12}" type="datetime1">
              <a:rPr lang="en-US" smtClean="0"/>
              <a:t>12/13/2024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25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>
            <a:lvl2pPr marL="411480" indent="-228600">
              <a:buFont typeface="Calibri" panose="020F0502020204030204" pitchFamily="34" charset="0"/>
              <a:buChar char="‒"/>
              <a:defRPr/>
            </a:lvl2pPr>
            <a:lvl3pPr marL="594360" indent="-182880">
              <a:buFont typeface="Wingdings" panose="05000000000000000000" pitchFamily="2" charset="2"/>
              <a:buChar char="§"/>
              <a:defRPr/>
            </a:lvl3pPr>
            <a:lvl4pPr marL="749808" indent="-182880">
              <a:buFont typeface="Calibri" panose="020F0502020204030204" pitchFamily="34" charset="0"/>
              <a:buChar char="‒"/>
              <a:defRPr/>
            </a:lvl4pPr>
            <a:lvl5pPr marL="932688" indent="-182880">
              <a:buFont typeface="Calibri" panose="020F0502020204030204" pitchFamily="34" charset="0"/>
              <a:buChar char="‒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2pPr marL="411480" indent="-228600">
              <a:buFont typeface="Calibri" panose="020F0502020204030204" pitchFamily="34" charset="0"/>
              <a:buChar char="‒"/>
              <a:defRPr/>
            </a:lvl2pPr>
            <a:lvl3pPr marL="594360" indent="-182880">
              <a:buFont typeface="Wingdings" panose="05000000000000000000" pitchFamily="2" charset="2"/>
              <a:buChar char="§"/>
              <a:defRPr/>
            </a:lvl3pPr>
            <a:lvl4pPr marL="749808" indent="-182880">
              <a:buFont typeface="Calibri" panose="020F0502020204030204" pitchFamily="34" charset="0"/>
              <a:buChar char="‒"/>
              <a:defRPr/>
            </a:lvl4pPr>
            <a:lvl5pPr marL="932688" indent="-182880">
              <a:buFont typeface="Calibri" panose="020F0502020204030204" pitchFamily="34" charset="0"/>
              <a:buChar char="‒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820CF9-9DAF-6E62-D870-7D1B83EA064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36D3D21F-37C2-49B6-97B7-8C1DDBC1FBAA}" type="datetime1">
              <a:rPr lang="en-US" smtClean="0"/>
              <a:t>12/13/2024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7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>
            <a:lvl2pPr marL="411480" indent="-228600">
              <a:buFont typeface="Calibri" panose="020F0502020204030204" pitchFamily="34" charset="0"/>
              <a:buChar char="‒"/>
              <a:defRPr/>
            </a:lvl2pPr>
            <a:lvl3pPr marL="594360" indent="-182880">
              <a:buFont typeface="Wingdings" panose="05000000000000000000" pitchFamily="2" charset="2"/>
              <a:buChar char="§"/>
              <a:defRPr/>
            </a:lvl3pPr>
            <a:lvl4pPr marL="749808" indent="-182880">
              <a:buFont typeface="Calibri" panose="020F0502020204030204" pitchFamily="34" charset="0"/>
              <a:buChar char="‒"/>
              <a:defRPr/>
            </a:lvl4pPr>
            <a:lvl5pPr marL="932688" indent="-182880">
              <a:buFont typeface="Calibri" panose="020F0502020204030204" pitchFamily="34" charset="0"/>
              <a:buChar char="‒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>
            <a:lvl2pPr marL="411480" indent="-228600">
              <a:buFont typeface="Calibri" panose="020F0502020204030204" pitchFamily="34" charset="0"/>
              <a:buChar char="‒"/>
              <a:defRPr/>
            </a:lvl2pPr>
            <a:lvl3pPr marL="594360" indent="-182880">
              <a:buFont typeface="Wingdings" panose="05000000000000000000" pitchFamily="2" charset="2"/>
              <a:buChar char="§"/>
              <a:defRPr/>
            </a:lvl3pPr>
            <a:lvl4pPr marL="749808" indent="-182880">
              <a:buFont typeface="Calibri" panose="020F0502020204030204" pitchFamily="34" charset="0"/>
              <a:buChar char="‒"/>
              <a:defRPr/>
            </a:lvl4pPr>
            <a:lvl5pPr marL="932688" indent="-182880">
              <a:buFont typeface="Calibri" panose="020F0502020204030204" pitchFamily="34" charset="0"/>
              <a:buChar char="‒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893A7A9-2C60-E46B-5DAE-252659F50C7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5272BB4-0D78-4DF9-B3B4-20100EACC1D4}" type="datetime1">
              <a:rPr lang="en-US" smtClean="0"/>
              <a:t>12/13/2024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1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2pPr marL="411480" indent="-228600">
              <a:buFont typeface="Calibri" panose="020F0502020204030204" pitchFamily="34" charset="0"/>
              <a:buChar char="‒"/>
              <a:defRPr/>
            </a:lvl2pPr>
            <a:lvl3pPr marL="594360" indent="-182880">
              <a:buFont typeface="Wingdings" panose="05000000000000000000" pitchFamily="2" charset="2"/>
              <a:buChar char="§"/>
              <a:defRPr/>
            </a:lvl3pPr>
            <a:lvl4pPr marL="749808" indent="-182880">
              <a:buFont typeface="Calibri" panose="020F0502020204030204" pitchFamily="34" charset="0"/>
              <a:buChar char="‒"/>
              <a:defRPr/>
            </a:lvl4pPr>
            <a:lvl5pPr marL="932688" indent="-182880">
              <a:buFont typeface="Calibri" panose="020F0502020204030204" pitchFamily="34" charset="0"/>
              <a:buChar char="‒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B582AC-5695-48DB-B28C-201892CC33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A4C0C1-73A0-D349-2470-DA35738D1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EB170A-7C53-CE9D-8250-713FB915566D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936" y="5642948"/>
            <a:ext cx="669547" cy="6042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22FF21-E6A5-AC0E-66A2-67A50EB697FB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207" y="5638123"/>
            <a:ext cx="601075" cy="604259"/>
          </a:xfrm>
          <a:prstGeom prst="rect">
            <a:avLst/>
          </a:prstGeom>
        </p:spPr>
      </p:pic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6F8B4AD2-0564-A4EC-7274-9F7772012A9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4C574C9-DB98-4B82-BE0C-AC0D791226BA}" type="datetime1">
              <a:rPr lang="en-US" smtClean="0"/>
              <a:t>12/13/2024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06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FF8A75-2CE1-BF66-72C1-5536C788B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160" y="4924219"/>
            <a:ext cx="12188825" cy="640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369236F2-69BE-53E7-DC4D-01B9FC92524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9504A631-8697-472D-8F01-D29709AE5455}" type="datetime1">
              <a:rPr lang="en-US" smtClean="0"/>
              <a:t>12/13/2024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27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873A134-F005-F046-73D0-0FF3071EC1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2290"/>
            <a:ext cx="12207240" cy="5563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20927E09-D07E-3D1B-A21F-DBCC2F5AEC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74C89A34-25AB-4919-ABF9-D60BCEF84CB2}" type="datetime1">
              <a:rPr lang="en-US" smtClean="0"/>
              <a:t>12/13/2024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231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352D5F-EC2F-37F2-E4D3-6276848926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2290"/>
            <a:ext cx="12207240" cy="556343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C5367BD-E33D-DDE9-8121-89DAB2F8D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9423A2-767B-3280-6DDF-0D03E30F0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>
            <a:lvl2pPr marL="411480" indent="-228600">
              <a:buFont typeface="Calibri" panose="020F0502020204030204" pitchFamily="34" charset="0"/>
              <a:buChar char="‒"/>
              <a:defRPr/>
            </a:lvl2pPr>
            <a:lvl3pPr marL="594360" indent="-182880">
              <a:buFont typeface="Wingdings" panose="05000000000000000000" pitchFamily="2" charset="2"/>
              <a:buChar char="§"/>
              <a:defRPr/>
            </a:lvl3pPr>
            <a:lvl4pPr marL="749808" indent="-182880">
              <a:buFont typeface="Calibri" panose="020F0502020204030204" pitchFamily="34" charset="0"/>
              <a:buChar char="—"/>
              <a:defRPr/>
            </a:lvl4pPr>
            <a:lvl5pPr marL="932688" indent="-182880">
              <a:buFont typeface="Calibri" panose="020F0502020204030204" pitchFamily="34" charset="0"/>
              <a:buChar char="—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D43BE-CD11-7721-E3C8-357AA30BE8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84780099-5EE7-4974-B3CA-15D157EC4D5B}" type="datetime1">
              <a:rPr lang="en-US" smtClean="0"/>
              <a:t>12/13/2024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68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F90DF75-E31F-D393-AC57-F393CB56A22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2290"/>
            <a:ext cx="12207240" cy="5563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rgbClr val="FFFFFF"/>
                </a:solidFill>
              </a:defRPr>
            </a:lvl1pPr>
          </a:lstStyle>
          <a:p>
            <a:fld id="{CFB582AC-5695-48DB-B28C-201892CC33C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40D0162-6AD3-1185-5FE4-D6EF8E7E3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99CFDEE9-C87B-4D78-9C2C-D5A65B58F70F}" type="datetime1">
              <a:rPr lang="en-US" smtClean="0"/>
              <a:t>12/13/2024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33BFB2-6327-512F-9EBD-E86BD5EF957A}"/>
              </a:ext>
            </a:extLst>
          </p:cNvPr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936" y="5642948"/>
            <a:ext cx="669547" cy="6042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9478FF-9FED-E97D-1710-8F21F9367470}"/>
              </a:ext>
            </a:extLst>
          </p:cNvPr>
          <p:cNvPicPr/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207" y="5638123"/>
            <a:ext cx="601075" cy="60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1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9" r:id="rId2"/>
    <p:sldLayoutId id="2147483722" r:id="rId3"/>
    <p:sldLayoutId id="2147483724" r:id="rId4"/>
    <p:sldLayoutId id="2147483725" r:id="rId5"/>
    <p:sldLayoutId id="2147483741" r:id="rId6"/>
    <p:sldLayoutId id="2147483743" r:id="rId7"/>
    <p:sldLayoutId id="2147483721" r:id="rId8"/>
    <p:sldLayoutId id="2147483732" r:id="rId9"/>
    <p:sldLayoutId id="2147483727" r:id="rId10"/>
    <p:sldLayoutId id="2147483744" r:id="rId11"/>
    <p:sldLayoutId id="2147483745" r:id="rId12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3736" indent="-173736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1148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chemeClr val="accent1"/>
        </a:buClr>
        <a:buFont typeface="Calibri" panose="020F0502020204030204" pitchFamily="34" charset="0"/>
        <a:buChar char="‒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mc.ncbi.nlm.nih.gov/articles/PMC10190151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journals.sagepub.com/doi/10.1177/0269881120936483?url_ver=Z39.88-2003&amp;rfr_id=ori:rid:crossref.org&amp;rfr_dat=cr_pub%20%200pubmed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mc.ncbi.nlm.nih.gov/articles/PMC9798381/#:~:text=Gabapentinoids%2C%20like%20gabapentin%20and%20pregabalin,et%20al.%2C%202018" TargetMode="Externa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mc.ncbi.nlm.nih.gov/articles/PMC9798381/#:~:text=Gabapentinoids%2C%20like%20gabapentin%20and%20pregabalin,et%20al.%2C%20201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plos.org/plosone/article?id=10.1371/journal.pone.0285584#pone-0285584-t00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mc.ncbi.nlm.nih.gov/articles/PMC7768871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pmc.ncbi.nlm.nih.gov/articles/PMC8881207/pdf/41398_2022_Article_1813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karger.com/pps/article/89/5/283/283208/Acute-and-Persistent-Withdrawal-Syndromes" TargetMode="Externa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E48CC-1EAC-6BBE-AABB-B0CA2F236D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Indian Health Service</a:t>
            </a:r>
            <a:br>
              <a:rPr lang="en-US" dirty="0"/>
            </a:br>
            <a:r>
              <a:rPr lang="en-US" dirty="0"/>
              <a:t>Post Acute Withdrawal Syndrome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9C74D-CB94-9F9E-7EF0-F8F4D16D44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542248"/>
            <a:ext cx="10058400" cy="1143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CDR Teresa Grund </a:t>
            </a:r>
            <a:r>
              <a:rPr lang="en-US" dirty="0" err="1"/>
              <a:t>r.Ph</a:t>
            </a:r>
            <a:r>
              <a:rPr lang="en-US" dirty="0"/>
              <a:t> </a:t>
            </a:r>
            <a:r>
              <a:rPr lang="en-US" dirty="0" err="1"/>
              <a:t>MSCas</a:t>
            </a:r>
            <a:r>
              <a:rPr lang="en-US" dirty="0"/>
              <a:t> </a:t>
            </a:r>
            <a:r>
              <a:rPr lang="en-US" dirty="0" err="1"/>
              <a:t>bcps</a:t>
            </a:r>
            <a:r>
              <a:rPr lang="en-US" dirty="0"/>
              <a:t> </a:t>
            </a:r>
            <a:r>
              <a:rPr lang="en-US" dirty="0" err="1"/>
              <a:t>bcpp</a:t>
            </a:r>
            <a:endParaRPr lang="en-US" dirty="0"/>
          </a:p>
          <a:p>
            <a:r>
              <a:rPr lang="en-US" sz="2400" dirty="0"/>
              <a:t>CDR Samantha Gustafson </a:t>
            </a:r>
            <a:r>
              <a:rPr lang="en-US" sz="2400" dirty="0" err="1"/>
              <a:t>Pharmd</a:t>
            </a:r>
            <a:r>
              <a:rPr lang="en-US" sz="2400" dirty="0"/>
              <a:t>. BCACP </a:t>
            </a:r>
          </a:p>
          <a:p>
            <a:r>
              <a:rPr lang="en-US" dirty="0"/>
              <a:t>Recovery care team, Red lake </a:t>
            </a:r>
            <a:r>
              <a:rPr lang="en-US" dirty="0" err="1"/>
              <a:t>Ihs</a:t>
            </a:r>
            <a:r>
              <a:rPr lang="en-US" dirty="0"/>
              <a:t>, MN</a:t>
            </a:r>
          </a:p>
          <a:p>
            <a:r>
              <a:rPr lang="en-US" dirty="0"/>
              <a:t>12</a:t>
            </a:r>
            <a:r>
              <a:rPr lang="en-US" sz="2400" dirty="0"/>
              <a:t>/17/2024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1CA96-E82A-932C-795F-6EB8F7BB7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CE28-DF03-433C-A557-F40EA9103255}" type="datetime1">
              <a:rPr lang="en-US" smtClean="0"/>
              <a:t>12/13/2024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7CAEA-38F8-5099-B989-D00B25531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69586-E8E8-16D7-A891-31B67F7CC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364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550BE-5E15-3C8B-BDE6-D16ACF354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Alcohol Use Disorder Case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D1BF77-CA06-9755-A311-BD7E42401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7A2FCB0-0189-8928-E594-7FA88FA546B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12/13/2024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4F23A6-BB21-6611-4D98-52AEAFB63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BADCC-E614-4EEA-B21A-ABBACF2CC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38 </a:t>
            </a:r>
            <a:r>
              <a:rPr lang="en-US" sz="2800" dirty="0" err="1"/>
              <a:t>yo</a:t>
            </a:r>
            <a:r>
              <a:rPr lang="en-US" sz="2800" dirty="0"/>
              <a:t> male. First drink age 12. Drinking 1 liter of vodka per day for 3 years up until 6 months ago.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Pick up for DUI. Incarcerated for 3 month then Residental treatment for 45 days. Graduated 2 weeks ago. No meds prescribed during treatment. Center emphasized true recovery </a:t>
            </a:r>
            <a:r>
              <a:rPr lang="en-US" sz="2800" dirty="0" err="1"/>
              <a:t>i.e</a:t>
            </a:r>
            <a:r>
              <a:rPr lang="en-US" sz="2800" dirty="0"/>
              <a:t> no medications for AUD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Complains of sleep issues and wicked anxiety.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466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8B5F3-0B36-4799-B6FC-8636F90D8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584C9-38FE-43DA-B241-2AB55A551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What other information do you need from this patient?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What recommendations do you have. </a:t>
            </a:r>
          </a:p>
          <a:p>
            <a:pPr marL="694944" lvl="1" indent="-457200">
              <a:buFont typeface="+mj-lt"/>
              <a:buAutoNum type="alphaUcPeriod"/>
            </a:pPr>
            <a:r>
              <a:rPr lang="en-US" sz="2400" dirty="0"/>
              <a:t>Therapy</a:t>
            </a:r>
          </a:p>
          <a:p>
            <a:pPr marL="694944" lvl="1" indent="-457200">
              <a:buFont typeface="+mj-lt"/>
              <a:buAutoNum type="alphaUcPeriod"/>
            </a:pPr>
            <a:r>
              <a:rPr lang="en-US" sz="2400" dirty="0"/>
              <a:t>Medications</a:t>
            </a:r>
          </a:p>
          <a:p>
            <a:pPr marL="694944" lvl="1" indent="-457200">
              <a:buFont typeface="+mj-lt"/>
              <a:buAutoNum type="alphaUcPeriod"/>
            </a:pPr>
            <a:r>
              <a:rPr lang="en-US" sz="2400" dirty="0"/>
              <a:t>Nothing </a:t>
            </a:r>
          </a:p>
          <a:p>
            <a:pPr marL="694944" lvl="1" indent="-457200">
              <a:buFont typeface="+mj-lt"/>
              <a:buAutoNum type="alphaUcPeriod"/>
            </a:pPr>
            <a:r>
              <a:rPr lang="en-US" sz="2400" dirty="0"/>
              <a:t>Both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737B63-28BB-4BB3-AD6C-3C5E52BB3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26612-9638-4894-9D30-CF2BD4259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33CE536-754C-4180-B384-52DB38094D1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12/13/2024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300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3014F-5263-4BD4-B890-09D10D8CF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Withdrawal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7CE3D-2505-4513-B3DA-C7F0C3BB1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 </a:t>
            </a:r>
            <a:r>
              <a:rPr lang="en-US" sz="3200" i="1" dirty="0"/>
              <a:t>“The onset of a predictable constellation of signs and symptoms following the abrupt discontinuation of, or rapid reduction in, the dose of a psychoactive substance “</a:t>
            </a:r>
          </a:p>
          <a:p>
            <a:pPr marL="0" indent="0" algn="ctr">
              <a:buNone/>
            </a:pPr>
            <a:endParaRPr lang="en-US" sz="3200" i="1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American Society of Addiction Medicine (ASAM) </a:t>
            </a:r>
            <a:endParaRPr lang="en-US" sz="3200" i="1" dirty="0"/>
          </a:p>
          <a:p>
            <a:pPr marL="0" indent="0" algn="ctr">
              <a:buNone/>
            </a:pPr>
            <a:endParaRPr lang="en-US" sz="3200" i="1" dirty="0"/>
          </a:p>
          <a:p>
            <a:pPr marL="0" indent="0" algn="ctr">
              <a:buNone/>
            </a:pPr>
            <a:endParaRPr lang="en-US" sz="3200" i="1" dirty="0"/>
          </a:p>
          <a:p>
            <a:pPr marL="0" indent="0" algn="ctr">
              <a:buNone/>
            </a:pPr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B6466B-3312-4BF4-9A51-6EB6C671C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4598" y="6323798"/>
            <a:ext cx="4822804" cy="53420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Alsheikh</a:t>
            </a:r>
            <a:r>
              <a:rPr lang="en-US" dirty="0"/>
              <a:t> MY. Post-Acute Withdrawal Syndrome: The Major Cause of Relapse among Psychoactive Substances Addicted Users. Arch Pharm </a:t>
            </a:r>
            <a:r>
              <a:rPr lang="en-US" dirty="0" err="1"/>
              <a:t>Pract</a:t>
            </a:r>
            <a:r>
              <a:rPr lang="en-US" dirty="0"/>
              <a:t>. 2021;12(4):91-7. https://doi.org/10.51847/iOICfUjpnm 	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588B77-43BC-4FC8-BE80-D25E341D9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2ADA79F-4B4A-4C09-97A6-5C6D811C4A5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12/13/2024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457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E0CE0-B3EB-4FDA-9FC0-40A934D3D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Withdrawal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9D861-33E3-4621-BD3C-F4724DE31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668757"/>
            <a:ext cx="10058400" cy="402336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 Physical withdrawal symptoms </a:t>
            </a:r>
            <a:endParaRPr lang="en-US" sz="3600" dirty="0"/>
          </a:p>
          <a:p>
            <a:r>
              <a:rPr lang="en-US" sz="2800" dirty="0"/>
              <a:t> Immediately after the cessation/dose reduction of abused/addictive substances </a:t>
            </a:r>
          </a:p>
          <a:p>
            <a:r>
              <a:rPr lang="en-US" sz="2800" dirty="0"/>
              <a:t> Reversible</a:t>
            </a:r>
          </a:p>
          <a:p>
            <a:r>
              <a:rPr lang="en-US" sz="2800" dirty="0"/>
              <a:t> Transient</a:t>
            </a:r>
          </a:p>
          <a:p>
            <a:r>
              <a:rPr lang="en-US" sz="2800" dirty="0"/>
              <a:t> Last 1-8 weeks </a:t>
            </a:r>
          </a:p>
          <a:p>
            <a:pPr lvl="1"/>
            <a:r>
              <a:rPr lang="en-US" sz="2400" dirty="0"/>
              <a:t>Substance </a:t>
            </a:r>
          </a:p>
          <a:p>
            <a:pPr lvl="1"/>
            <a:r>
              <a:rPr lang="en-US" sz="2400" dirty="0"/>
              <a:t>Elimination have life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150906-7FC3-466D-818E-84C122046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5FE6D2-A21F-4C72-9E56-A285C11B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CDBAC12-5814-43BD-89CE-D24A0AB2658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12/13/2024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558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075B1-22A1-4267-8EF1-C3D7ED7FF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Educational Outreach Program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789480-5B3B-46B5-9FB2-7A6521ED8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93835-FD5B-40F7-8521-A3E900D12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CD43791-4009-4E2A-8EEB-3D1A0D9381C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12/13/2024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F1828E9-42AF-4A70-8F71-85CFFBBB54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6413" y="1846263"/>
            <a:ext cx="10205884" cy="402272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0E8AAD5-87C1-4AF2-B42A-15A39845FA4C}"/>
              </a:ext>
            </a:extLst>
          </p:cNvPr>
          <p:cNvSpPr/>
          <p:nvPr/>
        </p:nvSpPr>
        <p:spPr>
          <a:xfrm>
            <a:off x="2344994" y="3996813"/>
            <a:ext cx="1902541" cy="2359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54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3A5E0-0FD9-457B-88CD-5C672147B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-134535"/>
            <a:ext cx="10058400" cy="1450757"/>
          </a:xfrm>
        </p:spPr>
        <p:txBody>
          <a:bodyPr/>
          <a:lstStyle/>
          <a:p>
            <a:r>
              <a:rPr lang="en-US" dirty="0"/>
              <a:t>Educational Outreach Program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B2185-BB71-4F68-8552-715E572B4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290A68-317A-4D4C-A1B2-E93EF7A27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757C45-7CCE-40FD-AB86-FC7C4A50D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6A92475-8CAC-4852-AE8B-24BC7D9370B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12/13/2024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9F1C8D-A1B7-4DD3-9956-48604DD5D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1416556"/>
            <a:ext cx="10058401" cy="488171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39915E6-F264-4A61-9E3F-9E85864FA356}"/>
              </a:ext>
            </a:extLst>
          </p:cNvPr>
          <p:cNvSpPr/>
          <p:nvPr/>
        </p:nvSpPr>
        <p:spPr>
          <a:xfrm>
            <a:off x="1371600" y="1447146"/>
            <a:ext cx="1224116" cy="2046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40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B8CDE-F8C2-4AEC-B515-06A2D79EA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Educational Outreach Program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AF0759-A30B-465E-A46A-999D7E746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541E85-A0C2-4AB6-8444-FF6A8F7CF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A4F4809-07A5-4308-8698-766690F519D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12/13/2024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BFAB28E-53DD-455D-955B-172C9CD84D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9263" y="1846263"/>
            <a:ext cx="8433800" cy="402272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0A9EC1A-C43F-4C21-A916-0B5EA88D2273}"/>
              </a:ext>
            </a:extLst>
          </p:cNvPr>
          <p:cNvSpPr/>
          <p:nvPr/>
        </p:nvSpPr>
        <p:spPr>
          <a:xfrm>
            <a:off x="2905432" y="2920181"/>
            <a:ext cx="2389239" cy="3687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C49EA-773E-45FD-B704-1CA3D5092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Educational Outreach Program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49B758-9F02-49F1-A9A4-70DA90F93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499DE0-04BC-4963-BA20-E470F9BC1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85F82D0-455C-4C48-B8F7-6052F5408C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12/13/2024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BA9257C-427A-4D6D-BEDF-99E3C29C8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6805" y="1962395"/>
            <a:ext cx="10048875" cy="39243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2DD427D-EDF2-4F5D-8C70-5568570132FB}"/>
              </a:ext>
            </a:extLst>
          </p:cNvPr>
          <p:cNvSpPr/>
          <p:nvPr/>
        </p:nvSpPr>
        <p:spPr>
          <a:xfrm>
            <a:off x="1681316" y="3924545"/>
            <a:ext cx="3495367" cy="274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28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A9DDE-9233-47D7-8BB1-9A3602B4F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Educational Outreach Program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A208AD-AAFB-4B43-BEC4-2291E3F6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E8BC5-D8EF-4AAE-83EC-59D246E6F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6FECB63-50AF-4401-B1C8-67D1AD2B2C5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12/13/2024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33F478A-892C-4860-A9BA-9578C89E9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523" y="1793396"/>
            <a:ext cx="7211961" cy="453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66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579FB-1F26-4973-B9B2-3D20B6E32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Educational Outreach Program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DD8653-5D1D-4714-AF25-68E96976A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214A38-A695-4AE1-B045-A8AC7A031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FDF5C81-41BE-4652-909E-4C1473FDD9F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12/13/2024</a:t>
            </a:fld>
            <a:endParaRPr lang="en-US" dirty="0"/>
          </a:p>
        </p:txBody>
      </p:sp>
      <p:pic>
        <p:nvPicPr>
          <p:cNvPr id="9" name="Content Placeholder 16">
            <a:extLst>
              <a:ext uri="{FF2B5EF4-FFF2-40B4-BE49-F238E27FC236}">
                <a16:creationId xmlns:a16="http://schemas.microsoft.com/office/drawing/2014/main" id="{C478A020-95D9-47FC-BE15-AA1DEE15B4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3111" y="1846263"/>
            <a:ext cx="3121827" cy="382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FE703F-6E68-492E-9085-4CFB6FC2B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46" y="1846263"/>
            <a:ext cx="3987238" cy="38277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CB6AF3-C753-469D-AE59-D23618DB6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5766" y="1791418"/>
            <a:ext cx="3121827" cy="382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02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Disclosures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None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FDE9AB7-BDB2-EF8C-1028-1E4F74707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B582AC-5695-48DB-B28C-201892CC33C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C377805-C439-411D-0A63-8169AD598B3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8C076E-A054-4255-B8D3-99AA88053E69}" type="datetime1">
              <a:rPr lang="en-US" smtClean="0"/>
              <a:t>12/13/2024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1A4474D-0E7E-54E5-9DDD-DBE99C9EE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0F0D09F-C80B-A32E-8155-B36504798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516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E7DDC-4CAD-4ADC-A96F-5BDA57FE6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Acute Withdrawal Syndrome (PAWS)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964F6-24FE-4838-88C8-C4098E067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No diagnostic criteria</a:t>
            </a:r>
          </a:p>
          <a:p>
            <a:pPr lvl="1"/>
            <a:r>
              <a:rPr lang="en-US" dirty="0" err="1"/>
              <a:t>Satel</a:t>
            </a:r>
            <a:r>
              <a:rPr lang="en-US" dirty="0"/>
              <a:t> SL, </a:t>
            </a:r>
            <a:r>
              <a:rPr lang="en-US" dirty="0" err="1"/>
              <a:t>Kosten</a:t>
            </a:r>
            <a:r>
              <a:rPr lang="en-US" dirty="0"/>
              <a:t> TR, </a:t>
            </a:r>
            <a:r>
              <a:rPr lang="en-US" dirty="0" err="1"/>
              <a:t>Schuckit</a:t>
            </a:r>
            <a:r>
              <a:rPr lang="en-US" dirty="0"/>
              <a:t> MA, </a:t>
            </a:r>
            <a:r>
              <a:rPr lang="en-US" dirty="0" err="1"/>
              <a:t>Fischman</a:t>
            </a:r>
            <a:r>
              <a:rPr lang="en-US" dirty="0"/>
              <a:t> MW. Should protracted withdrawal from drugs be included in DSM-IV? Am J Psychiatry. 1993 May;150(5):695-704. </a:t>
            </a:r>
            <a:r>
              <a:rPr lang="en-US" dirty="0" err="1"/>
              <a:t>doi</a:t>
            </a:r>
            <a:r>
              <a:rPr lang="en-US" dirty="0"/>
              <a:t>: 10.1176/ajp.150.5.695. PMID: 8097618</a:t>
            </a:r>
          </a:p>
          <a:p>
            <a:r>
              <a:rPr lang="en-US" dirty="0"/>
              <a:t>Symptoms lasting well past the known timeframe for acute withdrawal</a:t>
            </a:r>
          </a:p>
          <a:p>
            <a:r>
              <a:rPr lang="en-US" dirty="0"/>
              <a:t>No proper name</a:t>
            </a:r>
          </a:p>
          <a:p>
            <a:pPr lvl="1"/>
            <a:r>
              <a:rPr lang="en-US" dirty="0"/>
              <a:t>protracted withdrawal syndrome</a:t>
            </a:r>
          </a:p>
          <a:p>
            <a:pPr lvl="1"/>
            <a:r>
              <a:rPr lang="en-US" dirty="0"/>
              <a:t>protracted abstinence syndrome</a:t>
            </a:r>
          </a:p>
          <a:p>
            <a:pPr lvl="1"/>
            <a:r>
              <a:rPr lang="en-US" dirty="0"/>
              <a:t>persistent/chronic withdrawal</a:t>
            </a:r>
          </a:p>
          <a:p>
            <a:pPr lvl="1"/>
            <a:r>
              <a:rPr lang="en-US" dirty="0"/>
              <a:t>persistent post-withdrawal disorder</a:t>
            </a:r>
          </a:p>
          <a:p>
            <a:pPr lvl="1"/>
            <a:r>
              <a:rPr lang="en-US" dirty="0"/>
              <a:t>prolonged withdrawal syndrome</a:t>
            </a:r>
          </a:p>
          <a:p>
            <a:pPr lvl="1"/>
            <a:r>
              <a:rPr lang="en-US" dirty="0"/>
              <a:t>extended withdrawal</a:t>
            </a:r>
          </a:p>
          <a:p>
            <a:pPr lvl="1"/>
            <a:r>
              <a:rPr lang="en-US" dirty="0"/>
              <a:t>late withdrawal</a:t>
            </a:r>
          </a:p>
          <a:p>
            <a:pPr lvl="1"/>
            <a:r>
              <a:rPr lang="en-US" dirty="0"/>
              <a:t>long-term withdrawal</a:t>
            </a:r>
          </a:p>
          <a:p>
            <a:pPr lvl="1"/>
            <a:r>
              <a:rPr lang="en-US" dirty="0"/>
              <a:t>post-use syndrome</a:t>
            </a:r>
          </a:p>
          <a:p>
            <a:pPr lvl="1"/>
            <a:r>
              <a:rPr lang="en-US" dirty="0"/>
              <a:t>sobriety-based symptoms</a:t>
            </a:r>
          </a:p>
          <a:p>
            <a:pPr lvl="1"/>
            <a:r>
              <a:rPr lang="en-US" dirty="0"/>
              <a:t>subacute withdrawal syndrome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05578C-C9A0-406C-BCAA-4CC781D71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0511" y="6366513"/>
            <a:ext cx="5149807" cy="491487"/>
          </a:xfrm>
        </p:spPr>
        <p:txBody>
          <a:bodyPr/>
          <a:lstStyle/>
          <a:p>
            <a:r>
              <a:rPr lang="en-US" dirty="0"/>
              <a:t>Grover C, Sturgill D, Goldman L. Post-acute Withdrawal Syndrome. J Addict Med. 2023 Mar-Apr 01;17(2):219-221. </a:t>
            </a:r>
            <a:r>
              <a:rPr lang="en-US" dirty="0" err="1"/>
              <a:t>doi</a:t>
            </a:r>
            <a:r>
              <a:rPr lang="en-US" dirty="0"/>
              <a:t>: 10.1097/ADM.0000000000001047. </a:t>
            </a:r>
            <a:r>
              <a:rPr lang="en-US" dirty="0" err="1"/>
              <a:t>Epub</a:t>
            </a:r>
            <a:r>
              <a:rPr lang="en-US" dirty="0"/>
              <a:t> 2022 Aug 8. PMID: 36731102.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86AC83-F02D-4FC7-AFC7-D40B30B2A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F3CEC1B-D4AB-4B8C-9345-59B0E8B8850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12/13/2024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23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4B92A-E253-4FF7-9ECF-FDDD73147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 for PAWS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4A15E-A4B5-41B0-8882-DA506E401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Pattern of substance abuse</a:t>
            </a:r>
          </a:p>
          <a:p>
            <a:r>
              <a:rPr lang="en-US" sz="2400" dirty="0"/>
              <a:t>Duration of the addiction</a:t>
            </a:r>
          </a:p>
          <a:p>
            <a:r>
              <a:rPr lang="en-US" sz="2400" dirty="0"/>
              <a:t>Intensity of the drug use</a:t>
            </a:r>
          </a:p>
          <a:p>
            <a:r>
              <a:rPr lang="en-US" sz="2400" dirty="0"/>
              <a:t>Genetics</a:t>
            </a:r>
          </a:p>
          <a:p>
            <a:r>
              <a:rPr lang="en-US" sz="2400" dirty="0"/>
              <a:t>Physiology</a:t>
            </a:r>
          </a:p>
          <a:p>
            <a:r>
              <a:rPr lang="en-US" sz="2400" dirty="0"/>
              <a:t>Psychological makeup</a:t>
            </a:r>
          </a:p>
          <a:p>
            <a:r>
              <a:rPr lang="en-US" sz="2400" dirty="0"/>
              <a:t>Existence of other physical or psychological conditions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A3B380-3CEA-43ED-B3D4-0EE3F0B35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7F325A-B37A-410E-B421-CFB9261CC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741FA27-12F7-403A-B6C0-5E7069C5DDE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12/13/2024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898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6A5C4-A805-DFD0-03AD-1B72C59CF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Withdrawal vs PAWS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3DBE0-C468-844F-E1BE-EBF3DCC26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6FBD4C-1276-AFDF-2CB7-2E698998C1C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6AEB514-86D3-4DFE-90FA-A8540FB19564}" type="datetime1">
              <a:rPr lang="en-US" smtClean="0"/>
              <a:t>12/13/2024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AAFB92-1577-B45F-360D-34484713F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E820F2-F787-8BFC-E5F8-CF15165BC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611974"/>
              </p:ext>
            </p:extLst>
          </p:nvPr>
        </p:nvGraphicFramePr>
        <p:xfrm>
          <a:off x="1544983" y="2478892"/>
          <a:ext cx="9825384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0063">
                  <a:extLst>
                    <a:ext uri="{9D8B030D-6E8A-4147-A177-3AD203B41FA5}">
                      <a16:colId xmlns:a16="http://schemas.microsoft.com/office/drawing/2014/main" val="1458863563"/>
                    </a:ext>
                  </a:extLst>
                </a:gridCol>
                <a:gridCol w="1787580">
                  <a:extLst>
                    <a:ext uri="{9D8B030D-6E8A-4147-A177-3AD203B41FA5}">
                      <a16:colId xmlns:a16="http://schemas.microsoft.com/office/drawing/2014/main" val="1972188194"/>
                    </a:ext>
                  </a:extLst>
                </a:gridCol>
                <a:gridCol w="1192696">
                  <a:extLst>
                    <a:ext uri="{9D8B030D-6E8A-4147-A177-3AD203B41FA5}">
                      <a16:colId xmlns:a16="http://schemas.microsoft.com/office/drawing/2014/main" val="2132514442"/>
                    </a:ext>
                  </a:extLst>
                </a:gridCol>
                <a:gridCol w="2474843">
                  <a:extLst>
                    <a:ext uri="{9D8B030D-6E8A-4147-A177-3AD203B41FA5}">
                      <a16:colId xmlns:a16="http://schemas.microsoft.com/office/drawing/2014/main" val="4127212639"/>
                    </a:ext>
                  </a:extLst>
                </a:gridCol>
                <a:gridCol w="308113">
                  <a:extLst>
                    <a:ext uri="{9D8B030D-6E8A-4147-A177-3AD203B41FA5}">
                      <a16:colId xmlns:a16="http://schemas.microsoft.com/office/drawing/2014/main" val="2321672811"/>
                    </a:ext>
                  </a:extLst>
                </a:gridCol>
                <a:gridCol w="397565">
                  <a:extLst>
                    <a:ext uri="{9D8B030D-6E8A-4147-A177-3AD203B41FA5}">
                      <a16:colId xmlns:a16="http://schemas.microsoft.com/office/drawing/2014/main" val="3394952917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29048062"/>
                    </a:ext>
                  </a:extLst>
                </a:gridCol>
                <a:gridCol w="477080">
                  <a:extLst>
                    <a:ext uri="{9D8B030D-6E8A-4147-A177-3AD203B41FA5}">
                      <a16:colId xmlns:a16="http://schemas.microsoft.com/office/drawing/2014/main" val="28357085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Symptoms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Areas</a:t>
                      </a:r>
                      <a:r>
                        <a:rPr lang="en-US" baseline="0" dirty="0"/>
                        <a:t> Involved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422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Acute</a:t>
                      </a:r>
                      <a:r>
                        <a:rPr lang="en-US" baseline="0" dirty="0"/>
                        <a:t> Withdrawal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Days</a:t>
                      </a:r>
                      <a:r>
                        <a:rPr lang="en-US" baseline="0" dirty="0"/>
                        <a:t> to week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Rebound symptoms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Body healing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944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Post Acute Withdrawal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r>
                        <a:rPr lang="en-US" baseline="0" dirty="0"/>
                        <a:t> months to 2 years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Brain recalibrating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83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86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84C0D-FC4D-4F05-AE04-BC81F2303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Drugs with PAWS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0F506-7A87-4375-A985-27D53121E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Alcohol</a:t>
            </a:r>
          </a:p>
          <a:p>
            <a:r>
              <a:rPr lang="en-US" sz="2800" dirty="0"/>
              <a:t>Benzodiazepines</a:t>
            </a:r>
          </a:p>
          <a:p>
            <a:r>
              <a:rPr lang="en-US" sz="2800" dirty="0"/>
              <a:t>Antidepressants</a:t>
            </a:r>
          </a:p>
          <a:p>
            <a:r>
              <a:rPr lang="en-US" sz="2800" dirty="0"/>
              <a:t>Opioids</a:t>
            </a:r>
          </a:p>
          <a:p>
            <a:r>
              <a:rPr lang="en-US" sz="2800" dirty="0"/>
              <a:t>Antipsychotics </a:t>
            </a:r>
          </a:p>
          <a:p>
            <a:r>
              <a:rPr lang="en-US" sz="2800" dirty="0"/>
              <a:t>Other substances suggested</a:t>
            </a:r>
          </a:p>
          <a:p>
            <a:pPr lvl="1"/>
            <a:r>
              <a:rPr lang="en-US" sz="2400" dirty="0"/>
              <a:t>Marijuana </a:t>
            </a:r>
          </a:p>
          <a:p>
            <a:pPr lvl="1"/>
            <a:r>
              <a:rPr lang="en-US" sz="2400" dirty="0"/>
              <a:t>Psychostimulants</a:t>
            </a:r>
          </a:p>
          <a:p>
            <a:pPr lvl="1"/>
            <a:r>
              <a:rPr lang="en-US" sz="2400" dirty="0"/>
              <a:t>Anabolic Steroids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A3E97C-6B4C-4DE0-8AE6-74B1C24A5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786745C-50C6-4778-A0F5-0DDC7CB2476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12/13/2024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D4A25AE-9229-4D05-85F3-8611E37C2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1650" y="6343650"/>
            <a:ext cx="6419850" cy="4810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/>
              <a:t>Post-acute withdrawal syndrome (PAWS)</a:t>
            </a:r>
            <a:r>
              <a:rPr lang="en-US" dirty="0"/>
              <a:t>. DrugAbuse.com. (2024, August 8). https://drugabuse.com/treatment/withdrawal/post-acute-withdrawal-syndrome/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75357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49036-865B-188B-1F19-31A67493A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726EC-D1BF-D8AE-2DDC-ECA8BBF39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Multiple classes of medications reviewed (SSRIs, SNRIs, TCAs, antipsychotics, etc.)</a:t>
            </a:r>
          </a:p>
          <a:p>
            <a:r>
              <a:rPr lang="en-US" sz="2400" dirty="0"/>
              <a:t>Studies often discuss a variety of 3 types of withdrawal symptoms:</a:t>
            </a:r>
          </a:p>
          <a:p>
            <a:pPr lvl="1"/>
            <a:r>
              <a:rPr lang="en-US" sz="2000" dirty="0"/>
              <a:t>New—typically similar across all classes of meds during withdrawal </a:t>
            </a:r>
          </a:p>
          <a:p>
            <a:pPr lvl="2"/>
            <a:r>
              <a:rPr lang="en-US" sz="1600" dirty="0"/>
              <a:t>Nausea, headaches, sleep issues</a:t>
            </a:r>
          </a:p>
          <a:p>
            <a:pPr lvl="1"/>
            <a:r>
              <a:rPr lang="en-US" sz="2000" dirty="0"/>
              <a:t>Rebound—short duration, transient, reversible</a:t>
            </a:r>
          </a:p>
          <a:p>
            <a:pPr lvl="2"/>
            <a:r>
              <a:rPr lang="en-US" sz="1600" dirty="0"/>
              <a:t>Thought to represent return to primary symptoms at greater intensity than experienced pre-treatment</a:t>
            </a:r>
          </a:p>
          <a:p>
            <a:pPr lvl="1"/>
            <a:r>
              <a:rPr lang="en-US" sz="2000" dirty="0"/>
              <a:t>Persistent post-withdrawal –long duration, severe, potentially irreversible</a:t>
            </a:r>
          </a:p>
          <a:p>
            <a:pPr lvl="2"/>
            <a:r>
              <a:rPr lang="en-US" sz="1600" dirty="0"/>
              <a:t>May resemble rebound primary symptom, primary disorder symptoms at greater intensity, new symptoms not previously present</a:t>
            </a:r>
          </a:p>
          <a:p>
            <a:pPr lvl="2"/>
            <a:r>
              <a:rPr lang="en-US" sz="1600" dirty="0"/>
              <a:t>Last &gt; 6 weeks</a:t>
            </a:r>
          </a:p>
          <a:p>
            <a:r>
              <a:rPr lang="en-US" sz="2400" dirty="0"/>
              <a:t>Nearly all studies note that there isn’t a lot of data available to support conclusions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58BB24-B73A-DB37-D12A-A619B8654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CDE0A0-773C-495C-8676-588FCA52B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C31766A-6912-AFD2-DD0C-FA28849ABA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12/13/2024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FDA5D86-AE66-BDEA-322B-74DE1F469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1011014"/>
            <a:ext cx="8696483" cy="7257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General Themes in PAWS Literature</a:t>
            </a:r>
          </a:p>
        </p:txBody>
      </p:sp>
    </p:spTree>
    <p:extLst>
      <p:ext uri="{BB962C8B-B14F-4D97-AF65-F5344CB8AC3E}">
        <p14:creationId xmlns:p14="http://schemas.microsoft.com/office/powerpoint/2010/main" val="1624070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FA824-75AC-474D-B464-162FA6966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2028580"/>
          </a:xfrm>
        </p:spPr>
        <p:txBody>
          <a:bodyPr>
            <a:normAutofit/>
          </a:bodyPr>
          <a:lstStyle/>
          <a:p>
            <a:r>
              <a:rPr lang="en-US" dirty="0"/>
              <a:t>Alcohol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FD77E-D494-470B-8C43-9D3D70CFB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Most studied</a:t>
            </a:r>
          </a:p>
          <a:p>
            <a:r>
              <a:rPr lang="en-US" sz="2400" dirty="0"/>
              <a:t>Symptoms of PAWS include:</a:t>
            </a:r>
          </a:p>
          <a:p>
            <a:pPr lvl="1"/>
            <a:r>
              <a:rPr lang="en-US" sz="2000" dirty="0"/>
              <a:t>Cravings</a:t>
            </a:r>
          </a:p>
          <a:p>
            <a:pPr lvl="1"/>
            <a:r>
              <a:rPr lang="en-US" sz="2000" dirty="0"/>
              <a:t>Sleep disorders</a:t>
            </a:r>
          </a:p>
          <a:p>
            <a:pPr lvl="1"/>
            <a:r>
              <a:rPr lang="en-US" sz="2000" dirty="0"/>
              <a:t>Anhedonia</a:t>
            </a:r>
          </a:p>
          <a:p>
            <a:pPr lvl="1"/>
            <a:r>
              <a:rPr lang="en-US" sz="2000" dirty="0"/>
              <a:t>Negative affect</a:t>
            </a:r>
          </a:p>
          <a:p>
            <a:pPr lvl="2"/>
            <a:r>
              <a:rPr lang="en-US" sz="1600" dirty="0"/>
              <a:t>These all occur after resolution of acute and early withdrawal</a:t>
            </a:r>
          </a:p>
          <a:p>
            <a:pPr lvl="2"/>
            <a:r>
              <a:rPr lang="en-US" sz="1600" dirty="0"/>
              <a:t>May last 3-6 months or more (vs 2-3 days with acute and 2-3 weeks with early withdrawal</a:t>
            </a:r>
          </a:p>
          <a:p>
            <a:r>
              <a:rPr lang="en-US" sz="2400" dirty="0">
                <a:solidFill>
                  <a:srgbClr val="212121"/>
                </a:solidFill>
                <a:latin typeface="BlinkMacSystemFont"/>
              </a:rPr>
              <a:t>S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ymptoms related to changes of gamma-aminobutyric acid (GABA) and </a:t>
            </a:r>
            <a:r>
              <a:rPr lang="en-US" sz="2400" b="0" i="1" dirty="0">
                <a:solidFill>
                  <a:srgbClr val="212121"/>
                </a:solidFill>
                <a:effectLst/>
                <a:latin typeface="BlinkMacSystemFont"/>
              </a:rPr>
              <a:t>N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-methyl-d-aspartate (NMDA) systems</a:t>
            </a:r>
          </a:p>
          <a:p>
            <a:pPr lvl="1"/>
            <a:r>
              <a:rPr lang="en-US" sz="2100" dirty="0">
                <a:solidFill>
                  <a:srgbClr val="212121"/>
                </a:solidFill>
                <a:latin typeface="BlinkMacSystemFont"/>
              </a:rPr>
              <a:t>N</a:t>
            </a:r>
            <a:r>
              <a:rPr lang="en-US" sz="2100" b="0" i="0" dirty="0">
                <a:solidFill>
                  <a:srgbClr val="212121"/>
                </a:solidFill>
                <a:effectLst/>
                <a:latin typeface="BlinkMacSystemFont"/>
              </a:rPr>
              <a:t>altrexone, </a:t>
            </a:r>
            <a:r>
              <a:rPr lang="en-US" sz="2100" b="0" i="0" dirty="0" err="1">
                <a:solidFill>
                  <a:srgbClr val="212121"/>
                </a:solidFill>
                <a:effectLst/>
                <a:latin typeface="BlinkMacSystemFont"/>
              </a:rPr>
              <a:t>nalmefene</a:t>
            </a:r>
            <a:r>
              <a:rPr lang="en-US" sz="2100" b="0" i="0" dirty="0">
                <a:solidFill>
                  <a:srgbClr val="212121"/>
                </a:solidFill>
                <a:effectLst/>
                <a:latin typeface="BlinkMacSystemFont"/>
              </a:rPr>
              <a:t>, and disulfiram may not be able to suppress the symptoms of PAWS</a:t>
            </a:r>
            <a:endParaRPr lang="en-US" sz="1600" dirty="0"/>
          </a:p>
          <a:p>
            <a:r>
              <a:rPr lang="en-US" sz="2400" dirty="0"/>
              <a:t>Pharmacologic management of PAWS may reduce risk of returning to use </a:t>
            </a:r>
          </a:p>
          <a:p>
            <a:pPr lvl="1"/>
            <a:r>
              <a:rPr lang="en-US" dirty="0">
                <a:solidFill>
                  <a:srgbClr val="212121"/>
                </a:solidFill>
                <a:latin typeface="BlinkMacSystemFont"/>
              </a:rPr>
              <a:t>M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edications that counterbalance NMDA up-regulation and GABA down-regulation could considered to improve patient outcomes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26E92C-982D-4E69-A3B9-704BCF12A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4938" y="6504006"/>
            <a:ext cx="8842124" cy="276681"/>
          </a:xfrm>
        </p:spPr>
        <p:txBody>
          <a:bodyPr/>
          <a:lstStyle/>
          <a:p>
            <a:r>
              <a:rPr lang="en-US" sz="1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https://pmc.ncbi.nlm.nih.gov/articles/PMC10190151/</a:t>
            </a:r>
            <a:r>
              <a:rPr lang="en-US" sz="1000" dirty="0"/>
              <a:t> </a:t>
            </a:r>
          </a:p>
          <a:p>
            <a:r>
              <a:rPr lang="en-US" sz="1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https://journals.sagepub.com/doi/10.1177/0269881120936483?url_ver=Z39.88-2003&amp;rfr_id=ori:rid:crossref.org&amp;rfr_dat=cr_pub%20%200pubmed</a:t>
            </a:r>
            <a:r>
              <a:rPr lang="en-US" sz="1000" dirty="0"/>
              <a:t>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4E9A9-E600-4AD4-B193-12ADD3704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BF707DE-20B2-4D37-88FB-DC48BA4B4F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4291" y="6459785"/>
            <a:ext cx="2472271" cy="365125"/>
          </a:xfrm>
        </p:spPr>
        <p:txBody>
          <a:bodyPr/>
          <a:lstStyle/>
          <a:p>
            <a:fld id="{BFAD42D8-153E-447E-B9CF-624B0D6B5D12}" type="datetime1">
              <a:rPr lang="en-US" smtClean="0"/>
              <a:t>12/13/2024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94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12DC0C6E-DCA3-4472-BEF1-98B4B108C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Information</a:t>
            </a:r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B6029F85-75C3-4582-8857-57CAEEAD8C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78308" y="1846052"/>
            <a:ext cx="4563513" cy="4115011"/>
          </a:xfr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8D7AEA71-7B5D-4889-8D82-70447951E3F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2885" y="1846052"/>
            <a:ext cx="3992887" cy="4115011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E67183-C557-412A-87B6-8F6C534D1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B3756C7-1063-4B7D-8B3D-F3A8E307941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12/13/2024</a:t>
            </a:fld>
            <a:endParaRPr lang="en-US" dirty="0"/>
          </a:p>
        </p:txBody>
      </p: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28446903-7DD2-48E3-82CD-8CAD77590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21287" y="6388834"/>
            <a:ext cx="5623195" cy="365125"/>
          </a:xfrm>
        </p:spPr>
        <p:txBody>
          <a:bodyPr/>
          <a:lstStyle/>
          <a:p>
            <a:pPr>
              <a:lnSpc>
                <a:spcPts val="2250"/>
              </a:lnSpc>
            </a:pPr>
            <a:r>
              <a:rPr lang="en-US" dirty="0">
                <a:effectLst/>
                <a:latin typeface="+mj-lt"/>
              </a:rPr>
              <a:t>Management of Post-Acute Alcohol Withdrawal: A Mixed-Studies Scoping Review</a:t>
            </a:r>
            <a:endParaRPr lang="en-US" sz="900" u="sng" dirty="0"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9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https://pmc.ncbi.nlm.nih.gov/articles/PMC9798381/#:~:text=Gabapentinoids%2C%20like%20gabapentin%20and%20pregabalin,et%20al.%2C%202018</a:t>
            </a:r>
            <a:r>
              <a:rPr lang="en-US" sz="9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025640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525BE-77C6-4675-B954-EB70E0C90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Alcohol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3F3CB-CA7D-4CF6-803A-7F07DD912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274907"/>
          </a:xfrm>
        </p:spPr>
        <p:txBody>
          <a:bodyPr>
            <a:normAutofit/>
          </a:bodyPr>
          <a:lstStyle/>
          <a:p>
            <a:r>
              <a:rPr lang="en-US" dirty="0" err="1"/>
              <a:t>Gabapentinoids</a:t>
            </a:r>
            <a:r>
              <a:rPr lang="en-US" dirty="0"/>
              <a:t> may improve anxiety, sleep disturbances, and negative affect</a:t>
            </a:r>
          </a:p>
          <a:p>
            <a:pPr lvl="1"/>
            <a:r>
              <a:rPr lang="en-US" dirty="0"/>
              <a:t>Gabapentin and pregabalin</a:t>
            </a:r>
          </a:p>
          <a:p>
            <a:pPr lvl="2"/>
            <a:r>
              <a:rPr lang="en-US" dirty="0"/>
              <a:t>Pregabalin may be of higher risk for misuse due to quicker absorption and higher potency</a:t>
            </a:r>
          </a:p>
          <a:p>
            <a:r>
              <a:rPr lang="en-US" dirty="0"/>
              <a:t>Acamprosate</a:t>
            </a:r>
          </a:p>
          <a:p>
            <a:pPr lvl="1"/>
            <a:r>
              <a:rPr lang="en-US" dirty="0"/>
              <a:t>Studies report this was well tolerated, improved cravings and relapses, and reduced PAWS symptom severity</a:t>
            </a:r>
          </a:p>
          <a:p>
            <a:r>
              <a:rPr lang="en-US" dirty="0"/>
              <a:t>Anticonvulsants</a:t>
            </a:r>
          </a:p>
          <a:p>
            <a:pPr lvl="1"/>
            <a:r>
              <a:rPr lang="en-US" dirty="0"/>
              <a:t>Carbamazepine showed efficacy in reduced alcohol intake and improved mood</a:t>
            </a:r>
          </a:p>
          <a:p>
            <a:pPr lvl="1"/>
            <a:r>
              <a:rPr lang="en-US" dirty="0"/>
              <a:t>High-dose oxcarbazepine provided higher rates of abstinence that low dose and naltrexone in one study</a:t>
            </a:r>
          </a:p>
          <a:p>
            <a:r>
              <a:rPr lang="en-US" dirty="0"/>
              <a:t>No data showing benefit from sleep-promoting medications with exception of trazodone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09DC3-C516-49B3-9A5B-CA383E6A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61502" y="6237746"/>
            <a:ext cx="5868996" cy="667301"/>
          </a:xfrm>
        </p:spPr>
        <p:txBody>
          <a:bodyPr/>
          <a:lstStyle/>
          <a:p>
            <a:pPr>
              <a:lnSpc>
                <a:spcPts val="2250"/>
              </a:lnSpc>
            </a:pPr>
            <a:r>
              <a:rPr lang="en-US" sz="1050" dirty="0">
                <a:effectLst/>
                <a:latin typeface="+mj-lt"/>
              </a:rPr>
              <a:t>Management of Post-Acute Alcohol Withdrawal: A Mixed-Studies Scoping Review</a:t>
            </a:r>
            <a:endParaRPr lang="en-US" u="sng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https://pmc.ncbi.nlm.nih.gov/articles/PMC9798381/#:~:text=Gabapentinoids%2C%20like%20gabapentin%20and%20pregabalin,et%20al.%2C%202018</a:t>
            </a:r>
            <a:r>
              <a:rPr lang="en-US" dirty="0"/>
              <a:t>).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EE22E-496A-47A0-A9F5-C33F26090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27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3F22DE9-E318-433C-A461-00A7C4FAC6D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12/13/2024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FD7B21-2303-4B9C-91C5-8E0D616FC6D0}"/>
              </a:ext>
            </a:extLst>
          </p:cNvPr>
          <p:cNvSpPr txBox="1"/>
          <p:nvPr/>
        </p:nvSpPr>
        <p:spPr>
          <a:xfrm>
            <a:off x="3043947" y="5342680"/>
            <a:ext cx="6104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***Few robust, placebo-controlled trials published***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Level of evidence low for treatment efficacy.</a:t>
            </a:r>
          </a:p>
        </p:txBody>
      </p:sp>
    </p:spTree>
    <p:extLst>
      <p:ext uri="{BB962C8B-B14F-4D97-AF65-F5344CB8AC3E}">
        <p14:creationId xmlns:p14="http://schemas.microsoft.com/office/powerpoint/2010/main" val="4207109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82EC2-54AA-42A8-997F-269CEF091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825010"/>
            <a:ext cx="10058400" cy="1450757"/>
          </a:xfrm>
        </p:spPr>
        <p:txBody>
          <a:bodyPr/>
          <a:lstStyle/>
          <a:p>
            <a:r>
              <a:rPr lang="en-US" dirty="0"/>
              <a:t>Benzodiazepines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820AD-5DEF-42E9-8BBC-DABAA6520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Benzodiazepine-Induced Neurological Dysfunction (BIND)</a:t>
            </a:r>
          </a:p>
          <a:p>
            <a:pPr lvl="1"/>
            <a:r>
              <a:rPr lang="en-US" sz="2000" dirty="0"/>
              <a:t>Refers to a variety of symptoms that persist months to years after discontinuing benzodiazepines</a:t>
            </a:r>
          </a:p>
          <a:p>
            <a:pPr lvl="2"/>
            <a:r>
              <a:rPr lang="en-US" sz="1600" dirty="0"/>
              <a:t>May include:</a:t>
            </a:r>
          </a:p>
          <a:p>
            <a:pPr lvl="3"/>
            <a:r>
              <a:rPr lang="en-US" sz="1600" dirty="0"/>
              <a:t>Anxiety</a:t>
            </a:r>
          </a:p>
          <a:p>
            <a:pPr lvl="3"/>
            <a:r>
              <a:rPr lang="en-US" sz="1600" dirty="0"/>
              <a:t>Insomnia</a:t>
            </a:r>
          </a:p>
          <a:p>
            <a:pPr lvl="3"/>
            <a:r>
              <a:rPr lang="en-US" sz="1600" dirty="0"/>
              <a:t>Nausea</a:t>
            </a:r>
          </a:p>
          <a:p>
            <a:pPr lvl="3"/>
            <a:r>
              <a:rPr lang="en-US" sz="1600" dirty="0"/>
              <a:t>Sweating</a:t>
            </a:r>
          </a:p>
          <a:p>
            <a:pPr lvl="3"/>
            <a:r>
              <a:rPr lang="en-US" sz="1600" dirty="0"/>
              <a:t>Tremors</a:t>
            </a:r>
          </a:p>
          <a:p>
            <a:pPr lvl="3"/>
            <a:r>
              <a:rPr lang="en-US" sz="1600" dirty="0"/>
              <a:t>Muscle pain</a:t>
            </a:r>
          </a:p>
          <a:p>
            <a:r>
              <a:rPr lang="en-US" sz="2400" dirty="0"/>
              <a:t>Often assumed symptoms are related to the condition indicating benzodiazepine treatment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865389-1F07-4183-8A39-8D918E51D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2971" y="6236397"/>
            <a:ext cx="6667017" cy="653421"/>
          </a:xfrm>
        </p:spPr>
        <p:txBody>
          <a:bodyPr/>
          <a:lstStyle/>
          <a:p>
            <a:r>
              <a:rPr lang="en-US" i="0" dirty="0">
                <a:effectLst/>
                <a:latin typeface="Open Sans" panose="020B0606030504020204" pitchFamily="34" charset="0"/>
              </a:rPr>
              <a:t>Long-term consequences of benzodiazepine-induced neurological dysfunction: A survey</a:t>
            </a:r>
          </a:p>
          <a:p>
            <a:r>
              <a:rPr lang="en-US" sz="1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https://journals.plos.org/plosone/article?id=10.1371/journal.pone.0285584#pone-0285584-t003</a:t>
            </a:r>
            <a:r>
              <a:rPr lang="en-US" sz="1000" b="1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531ED2-765D-43E1-B16A-BEE31F7D4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9885797-DBC6-4B13-B12E-C720905C088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12/13/2024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277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28B78-4DA1-9331-4C55-847CC152E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BIND—Adverse Life Consequences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FA1B1AC-ADCC-DA70-5D2C-BF124FC20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88754" y="1962993"/>
            <a:ext cx="7474817" cy="402272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0C8C15-72CF-849A-CF54-C2A91676E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0DC856-A551-E8EA-5287-8F8419A99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29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7589EB7-231D-6354-FDBA-2B0228DC4F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12/13/2024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400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6A5C4-A805-DFD0-03AD-1B72C59CF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3DBE0-C468-844F-E1BE-EBF3DCC26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Summarize post acute withdrawal syndrome (PAWS)</a:t>
            </a:r>
          </a:p>
          <a:p>
            <a:r>
              <a:rPr lang="en-US" sz="2800" dirty="0"/>
              <a:t>Identify possible causes, warning signs, duration, and coping strategies</a:t>
            </a:r>
          </a:p>
          <a:p>
            <a:r>
              <a:rPr lang="en-US" sz="2800" dirty="0"/>
              <a:t>Summarize the recent literature on PAWS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6FBD4C-1276-AFDF-2CB7-2E698998C1C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6AEB514-86D3-4DFE-90FA-A8540FB19564}" type="datetime1">
              <a:rPr lang="en-US" smtClean="0"/>
              <a:t>12/13/2024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AAFB92-1577-B45F-360D-34484713F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E820F2-F787-8BFC-E5F8-CF15165BC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4133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BA332-65BE-456D-B0CD-573341B86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870261"/>
            <a:ext cx="10058400" cy="1450757"/>
          </a:xfrm>
        </p:spPr>
        <p:txBody>
          <a:bodyPr/>
          <a:lstStyle/>
          <a:p>
            <a:r>
              <a:rPr lang="en-US" dirty="0"/>
              <a:t>Antidepressants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12BAC-096D-476B-BEBB-EC2E51F38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065029" cy="4023360"/>
          </a:xfrm>
        </p:spPr>
        <p:txBody>
          <a:bodyPr/>
          <a:lstStyle/>
          <a:p>
            <a:r>
              <a:rPr lang="en-US" dirty="0"/>
              <a:t>Acute withdrawal is typically 1-8 weeks after medication discontinuation</a:t>
            </a:r>
          </a:p>
          <a:p>
            <a:r>
              <a:rPr lang="en-US" dirty="0"/>
              <a:t>PAWS can last months to years after discontinuation</a:t>
            </a:r>
          </a:p>
          <a:p>
            <a:pPr lvl="1"/>
            <a:r>
              <a:rPr lang="en-US" dirty="0"/>
              <a:t>Mechanism: neuropsychological changes after prolonged drug exposure</a:t>
            </a:r>
          </a:p>
          <a:p>
            <a:pPr lvl="2"/>
            <a:r>
              <a:rPr lang="en-US" dirty="0"/>
              <a:t>Includes receptor downregulation and desensitization, often explained as physical tolerance</a:t>
            </a:r>
          </a:p>
          <a:p>
            <a:pPr lvl="1"/>
            <a:r>
              <a:rPr lang="en-US" dirty="0"/>
              <a:t>Symptoms may be improved from pharmacologic management, reinstating the antidepressant, natural recovery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D1BD47-C03F-423E-828F-8C7C5C404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9922" y="6448210"/>
            <a:ext cx="7953115" cy="276998"/>
          </a:xfrm>
        </p:spPr>
        <p:txBody>
          <a:bodyPr/>
          <a:lstStyle/>
          <a:p>
            <a:r>
              <a:rPr lang="en-US" i="0" dirty="0">
                <a:effectLst/>
              </a:rPr>
              <a:t>Protracted withdrawal syndrome after stopping antidepressants: a descriptive quantitative analysis of consumer narratives from a large internet forum</a:t>
            </a:r>
          </a:p>
          <a:p>
            <a:r>
              <a:rPr lang="en-US" sz="1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https://pmc.ncbi.nlm.nih.gov/articles/PMC7768871/</a:t>
            </a:r>
            <a:r>
              <a:rPr lang="en-US" sz="1000" dirty="0"/>
              <a:t>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8A7B84-5FA9-4A25-A9AB-8054006DE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30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F08AE3B-0C2D-4ACD-B736-87822C05F30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12/13/2024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9F7D1A-40E3-0F1C-8D6C-4A942DD6C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480" y="593262"/>
            <a:ext cx="6674465" cy="496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83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7B8C1-D3D2-4689-BA74-C5FCBA3BE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870261"/>
            <a:ext cx="10058400" cy="1450757"/>
          </a:xfrm>
        </p:spPr>
        <p:txBody>
          <a:bodyPr/>
          <a:lstStyle/>
          <a:p>
            <a:r>
              <a:rPr lang="en-US" dirty="0"/>
              <a:t>Opioids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974F0-7846-4172-9B3F-C83DCE7AF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May last weeks up to 9 months after last use</a:t>
            </a:r>
          </a:p>
          <a:p>
            <a:r>
              <a:rPr lang="en-US" dirty="0"/>
              <a:t>Symptoms may include:</a:t>
            </a:r>
          </a:p>
          <a:p>
            <a:pPr lvl="1"/>
            <a:r>
              <a:rPr lang="en-US" dirty="0"/>
              <a:t>Anxiety</a:t>
            </a:r>
          </a:p>
          <a:p>
            <a:pPr lvl="1"/>
            <a:r>
              <a:rPr lang="en-US" dirty="0"/>
              <a:t>Depression</a:t>
            </a:r>
          </a:p>
          <a:p>
            <a:pPr lvl="1"/>
            <a:r>
              <a:rPr lang="en-US" dirty="0"/>
              <a:t>Fatigue</a:t>
            </a:r>
          </a:p>
          <a:p>
            <a:pPr lvl="1"/>
            <a:r>
              <a:rPr lang="en-US" dirty="0"/>
              <a:t>Insomnia</a:t>
            </a:r>
          </a:p>
          <a:p>
            <a:pPr lvl="1"/>
            <a:r>
              <a:rPr lang="en-US" dirty="0"/>
              <a:t>Executive dysfunction</a:t>
            </a:r>
          </a:p>
          <a:p>
            <a:r>
              <a:rPr lang="en-US" dirty="0"/>
              <a:t>Study done to examine functional brain abnormalities that occur/change/persist over time after opioid use</a:t>
            </a:r>
          </a:p>
          <a:p>
            <a:pPr lvl="1"/>
            <a:r>
              <a:rPr lang="en-US" dirty="0"/>
              <a:t>Limitations include small sample size, difficulty recruiting OUD patients in recovery due to high risk of returning to use</a:t>
            </a:r>
          </a:p>
          <a:p>
            <a:pPr lvl="1"/>
            <a:r>
              <a:rPr lang="en-US" dirty="0"/>
              <a:t>Longitudinal studies needed to establish whether reward sensitivity recovers, or to determine whether recovery of PVS function might serve as a potential biomarker of when OUD patients may be able to discontinue medication for OUD. </a:t>
            </a:r>
          </a:p>
          <a:p>
            <a:pPr lvl="1"/>
            <a:r>
              <a:rPr lang="en-US" dirty="0"/>
              <a:t>Primary goal should be to employ strategies to reduce risk of harm from overdose after periods of abstinence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02A221-123F-4458-932B-FA131FF93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8037" y="6459785"/>
            <a:ext cx="6995926" cy="365125"/>
          </a:xfrm>
        </p:spPr>
        <p:txBody>
          <a:bodyPr/>
          <a:lstStyle/>
          <a:p>
            <a:r>
              <a:rPr lang="en-US" dirty="0"/>
              <a:t>Protracted abstinence in males with an opioid use disorder: partial recovery of nucleus </a:t>
            </a:r>
            <a:r>
              <a:rPr lang="en-US" dirty="0" err="1"/>
              <a:t>accumbens</a:t>
            </a:r>
            <a:r>
              <a:rPr lang="en-US" dirty="0"/>
              <a:t> function</a:t>
            </a:r>
            <a:endParaRPr lang="en-US" sz="100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https://pmc.ncbi.nlm.nih.gov/articles/PMC8881207/pdf/41398_2022_Article_1813.pdf</a:t>
            </a:r>
            <a:r>
              <a:rPr lang="en-US" sz="1000" dirty="0"/>
              <a:t> </a:t>
            </a:r>
          </a:p>
          <a:p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A69BA6-79A3-4465-BD00-0B5C38E72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31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9E172C5-FBA4-4CBA-8450-2CABB65B97A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12/13/2024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3934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1E185-75B6-4515-BD5C-14E41529F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Rebound and persistent post-withdrawal symptoms include two primary disorders</a:t>
            </a:r>
          </a:p>
          <a:p>
            <a:pPr lvl="1"/>
            <a:r>
              <a:rPr lang="en-US" dirty="0"/>
              <a:t>Tardive dyskinesia (first and second generation antipsychotics)</a:t>
            </a:r>
          </a:p>
          <a:p>
            <a:pPr lvl="1"/>
            <a:r>
              <a:rPr lang="en-US" dirty="0" err="1"/>
              <a:t>Supersensitivity</a:t>
            </a:r>
            <a:r>
              <a:rPr lang="en-US" dirty="0"/>
              <a:t> psychosis (second generation antipsychotics)</a:t>
            </a:r>
          </a:p>
          <a:p>
            <a:r>
              <a:rPr lang="en-US" dirty="0"/>
              <a:t>Extended duration for discontinuation may reduce PAWS symptoms but may not prohibit occurrence of new symptoms</a:t>
            </a:r>
          </a:p>
          <a:p>
            <a:r>
              <a:rPr lang="en-US" dirty="0"/>
              <a:t>Use of adjunctive long half-life medications, such as long-acting injectables and antiseizure meds, may have benefit in treatment of withdrawal symptoms</a:t>
            </a:r>
          </a:p>
          <a:p>
            <a:r>
              <a:rPr lang="en-US" dirty="0" err="1"/>
              <a:t>Lamotigine</a:t>
            </a:r>
            <a:r>
              <a:rPr lang="en-US" dirty="0"/>
              <a:t>, valproic acid, carbamazepine, phenytoin suggested for </a:t>
            </a:r>
            <a:r>
              <a:rPr lang="en-US" dirty="0" err="1"/>
              <a:t>supersensitivty</a:t>
            </a:r>
            <a:r>
              <a:rPr lang="en-US" dirty="0"/>
              <a:t> psychosis</a:t>
            </a:r>
          </a:p>
          <a:p>
            <a:r>
              <a:rPr lang="en-US" dirty="0"/>
              <a:t>Clozapine and risperidone for palliative treatment</a:t>
            </a:r>
          </a:p>
          <a:p>
            <a:r>
              <a:rPr lang="en-US" dirty="0"/>
              <a:t>Quetiapine suggested as adjustive therapy at max 150mg/d to avoid rebound symptoms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FBC07A-4F3D-4780-AF2F-D71D1D457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571" y="6459785"/>
            <a:ext cx="7731887" cy="254891"/>
          </a:xfrm>
        </p:spPr>
        <p:txBody>
          <a:bodyPr/>
          <a:lstStyle/>
          <a:p>
            <a:r>
              <a:rPr lang="en-US" i="0" dirty="0">
                <a:effectLst/>
                <a:latin typeface="Open Sans" panose="020B0606030504020204" pitchFamily="34" charset="0"/>
              </a:rPr>
              <a:t>Acute and Persistent Withdrawal Syndromes Following Discontinuation of Psychotropic Medications</a:t>
            </a:r>
            <a:endParaRPr lang="en-US" sz="10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https://karger.com/pps/article/89/5/283/283208/Acute-and-Persistent-Withdrawal-Syndromes</a:t>
            </a:r>
            <a:r>
              <a:rPr lang="en-US" sz="1000" dirty="0"/>
              <a:t>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CA37C9-E8DD-4567-84E2-1F7D92B69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32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208280C-48C8-4689-BDFD-5F9F4274B4D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12/13/2024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773F7B-B5C9-4078-8046-5DE0E1522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1011014"/>
            <a:ext cx="3775649" cy="7257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Antipsychotics </a:t>
            </a:r>
          </a:p>
        </p:txBody>
      </p:sp>
    </p:spTree>
    <p:extLst>
      <p:ext uri="{BB962C8B-B14F-4D97-AF65-F5344CB8AC3E}">
        <p14:creationId xmlns:p14="http://schemas.microsoft.com/office/powerpoint/2010/main" val="1257733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550BE-5E15-3C8B-BDE6-D16ACF354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Patient Cases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D8C1D77-AD14-A9DD-6E56-FE736E4764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76979" y="1737360"/>
            <a:ext cx="5638042" cy="386478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D1BF77-CA06-9755-A311-BD7E42401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33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7A2FCB0-0189-8928-E594-7FA88FA546B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12/13/2024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4F23A6-BB21-6611-4D98-52AEAFB63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755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550BE-5E15-3C8B-BDE6-D16ACF354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Alcohol Use Disorder Case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D1BF77-CA06-9755-A311-BD7E42401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34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7A2FCB0-0189-8928-E594-7FA88FA546B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12/13/2024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4F23A6-BB21-6611-4D98-52AEAFB63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BADCC-E614-4EEA-B21A-ABBACF2CC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38 </a:t>
            </a:r>
            <a:r>
              <a:rPr lang="en-US" sz="2800" dirty="0" err="1"/>
              <a:t>yo</a:t>
            </a:r>
            <a:r>
              <a:rPr lang="en-US" sz="2800" dirty="0"/>
              <a:t> male. First drink age 12. Drinking 1 liter of vodka per day for 3 years up until 6 months ago.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Pick up for DUI -&gt;incarcerated for 3 month -&gt; </a:t>
            </a:r>
            <a:r>
              <a:rPr lang="en-US" sz="2800" dirty="0" err="1"/>
              <a:t>residental</a:t>
            </a:r>
            <a:r>
              <a:rPr lang="en-US" sz="2800" dirty="0"/>
              <a:t> treatment for 45 days-&gt; graduated 2 weeks ago. No meds prescribed during treatment. Center emphasized true recovery </a:t>
            </a:r>
            <a:r>
              <a:rPr lang="en-US" sz="2800" dirty="0" err="1"/>
              <a:t>i.e</a:t>
            </a:r>
            <a:r>
              <a:rPr lang="en-US" sz="2800" dirty="0"/>
              <a:t> no medications for AUD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Complains of sleep issues and wicked anxiety.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7803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8B5F3-0B36-4799-B6FC-8636F90D8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584C9-38FE-43DA-B241-2AB55A551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20162"/>
            <a:ext cx="10058400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What other information do you need from this patient?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What recommendations do you have?</a:t>
            </a:r>
          </a:p>
          <a:p>
            <a:pPr marL="694944" lvl="1" indent="-457200">
              <a:buFont typeface="+mj-lt"/>
              <a:buAutoNum type="alphaUcPeriod"/>
            </a:pPr>
            <a:r>
              <a:rPr lang="en-US" sz="2800" dirty="0"/>
              <a:t>Therapy</a:t>
            </a:r>
          </a:p>
          <a:p>
            <a:pPr marL="694944" lvl="1" indent="-457200">
              <a:buFont typeface="+mj-lt"/>
              <a:buAutoNum type="alphaUcPeriod"/>
            </a:pPr>
            <a:r>
              <a:rPr lang="en-US" sz="2800" dirty="0"/>
              <a:t>Medications</a:t>
            </a:r>
          </a:p>
          <a:p>
            <a:pPr marL="694944" lvl="1" indent="-457200">
              <a:buFont typeface="+mj-lt"/>
              <a:buAutoNum type="alphaUcPeriod"/>
            </a:pPr>
            <a:r>
              <a:rPr lang="en-US" sz="2800" dirty="0"/>
              <a:t>Nothing </a:t>
            </a:r>
          </a:p>
          <a:p>
            <a:pPr marL="694944" lvl="1" indent="-457200">
              <a:buFont typeface="+mj-lt"/>
              <a:buAutoNum type="alphaUcPeriod"/>
            </a:pPr>
            <a:r>
              <a:rPr lang="en-US" sz="2800" dirty="0"/>
              <a:t>Both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737B63-28BB-4BB3-AD6C-3C5E52BB3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26612-9638-4894-9D30-CF2BD4259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35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33CE536-754C-4180-B384-52DB38094D1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12/13/2024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8213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C9A17-DDD6-49D4-B8F6-84ED1836F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Opioid Use Disorder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6DECB-C4C5-42EE-9F3A-7BF5DFC2B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 40yo female with 10+ year history of opioid use.  Meth and fentanyl were daily substance of choice until incarcerated.  Also smoked one pack of cigarettes per day.</a:t>
            </a:r>
          </a:p>
          <a:p>
            <a:endParaRPr lang="en-US" sz="2400" dirty="0"/>
          </a:p>
          <a:p>
            <a:r>
              <a:rPr lang="en-US" sz="2400" dirty="0"/>
              <a:t>Started on naltrexone while in detention center but was discontinued due to dizziness and fainting (resolved upon discontinuation).  Reports lack of motivation, decreased appetite, loss of interest, cravings.</a:t>
            </a:r>
          </a:p>
          <a:p>
            <a:endParaRPr lang="en-US" sz="2400" dirty="0"/>
          </a:p>
          <a:p>
            <a:r>
              <a:rPr lang="en-US" sz="2400" dirty="0"/>
              <a:t>Started on suboxone, which initially improved cravings.  Later cravings returned even while taking suboxone 24mg/6mg daily, which significantly increased anxiety and negatively impacted sleep.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3FEB8C-1B35-4F98-999A-238BEEF5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675BFF-C463-4505-8E44-BF3E2323D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36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28B6680-E0C0-420E-91ED-B50F380DD31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12/13/2024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4526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8B5F3-0B36-4799-B6FC-8636F90D8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584C9-38FE-43DA-B241-2AB55A551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20162"/>
            <a:ext cx="10058400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What recommendations do you have?</a:t>
            </a:r>
          </a:p>
          <a:p>
            <a:pPr marL="694944" lvl="1" indent="-457200">
              <a:buFont typeface="+mj-lt"/>
              <a:buAutoNum type="alphaUcPeriod"/>
            </a:pPr>
            <a:r>
              <a:rPr lang="en-US" sz="2800" dirty="0"/>
              <a:t>Increase suboxone dose</a:t>
            </a:r>
          </a:p>
          <a:p>
            <a:pPr marL="694944" lvl="1" indent="-457200">
              <a:buFont typeface="+mj-lt"/>
              <a:buAutoNum type="alphaUcPeriod"/>
            </a:pPr>
            <a:r>
              <a:rPr lang="en-US" sz="2800" dirty="0"/>
              <a:t>Change suboxone to buprenorphine</a:t>
            </a:r>
          </a:p>
          <a:p>
            <a:pPr marL="694944" lvl="1" indent="-457200">
              <a:buFont typeface="+mj-lt"/>
              <a:buAutoNum type="alphaUcPeriod"/>
            </a:pPr>
            <a:r>
              <a:rPr lang="en-US" sz="2800" dirty="0"/>
              <a:t>Add gabapentin to current meds</a:t>
            </a:r>
          </a:p>
          <a:p>
            <a:pPr marL="694944" lvl="1" indent="-457200">
              <a:buFont typeface="+mj-lt"/>
              <a:buAutoNum type="alphaUcPeriod"/>
            </a:pPr>
            <a:r>
              <a:rPr lang="en-US" sz="2800" dirty="0"/>
              <a:t>Add nicotine replacement products to current meds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737B63-28BB-4BB3-AD6C-3C5E52BB3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26612-9638-4894-9D30-CF2BD4259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37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33CE536-754C-4180-B384-52DB38094D1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12/13/2024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8585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08571BA-0DF7-21F2-1BC2-D932EC6D3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C6C7A2-77F4-0CAF-5F43-EAF9B29F8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149952"/>
          </a:xfrm>
        </p:spPr>
        <p:txBody>
          <a:bodyPr>
            <a:normAutofit/>
          </a:bodyPr>
          <a:lstStyle/>
          <a:p>
            <a:r>
              <a:rPr lang="en-US" dirty="0"/>
              <a:t>Post Acute Withdrawal Syndrome can occur due to a variety of substances</a:t>
            </a:r>
          </a:p>
          <a:p>
            <a:pPr lvl="1"/>
            <a:r>
              <a:rPr lang="en-US" dirty="0"/>
              <a:t>Products used recreationally and for treatment of various disorders</a:t>
            </a:r>
          </a:p>
          <a:p>
            <a:r>
              <a:rPr lang="en-US" dirty="0"/>
              <a:t>Difficult to diagnose due to lack of DSM criteria to do so</a:t>
            </a:r>
          </a:p>
          <a:p>
            <a:pPr lvl="1"/>
            <a:r>
              <a:rPr lang="en-US" dirty="0"/>
              <a:t>Symptoms often mimic other disease states which allow for easier diagnosis</a:t>
            </a:r>
          </a:p>
          <a:p>
            <a:r>
              <a:rPr lang="en-US" dirty="0"/>
              <a:t>May last months to years after last use of substance or medication</a:t>
            </a:r>
          </a:p>
          <a:p>
            <a:r>
              <a:rPr lang="en-US" dirty="0"/>
              <a:t>Using medications with longer half-lives may reduce risk of withdrawal symptoms </a:t>
            </a:r>
          </a:p>
          <a:p>
            <a:r>
              <a:rPr lang="en-US" dirty="0"/>
              <a:t>Employing adjunctive medications to treat PAWS may support success in recovery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b="1" dirty="0"/>
              <a:t>Harm reduction is key!</a:t>
            </a:r>
          </a:p>
          <a:p>
            <a:pPr marL="0" indent="0" algn="ctr">
              <a:buNone/>
            </a:pPr>
            <a:r>
              <a:rPr lang="en-US" dirty="0"/>
              <a:t>Listening to patients and treating their symptoms may reduce risk of returning to use.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212256-3AD4-1035-4DB2-99B8F5C73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0144A0-3F06-D8B0-8CF8-914D2F0EE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38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50968F-84E5-E61C-04CE-817277C714C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BD6061E-0A24-447F-933B-EC34C72612E4}" type="datetime1">
              <a:rPr lang="en-US" smtClean="0"/>
              <a:t>12/13/2024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FBE201-C4EA-DBF4-3BBB-7CD998F6AC97}"/>
              </a:ext>
            </a:extLst>
          </p:cNvPr>
          <p:cNvSpPr/>
          <p:nvPr/>
        </p:nvSpPr>
        <p:spPr>
          <a:xfrm>
            <a:off x="1435261" y="4490977"/>
            <a:ext cx="9659459" cy="112274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444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290B790-6E35-3516-83EA-EB480D795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654" y="-5483742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Closeout</a:t>
            </a:r>
          </a:p>
        </p:txBody>
      </p:sp>
      <p:pic>
        <p:nvPicPr>
          <p:cNvPr id="2" name="Picture 1" descr="Indian Health Service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1432005"/>
            <a:ext cx="3721908" cy="370197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65A97-F4CB-1DEE-98F0-393AE8A3C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B582AC-5695-48DB-B28C-201892CC33C9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78C844A-64CC-E8E7-8B60-BD8E9AA51A2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101FFE3-623E-471C-B3F2-5522F8FA6BC0}" type="datetime1">
              <a:rPr lang="en-US" smtClean="0"/>
              <a:t>12/13/2024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F60E95E-7829-7C45-6CC5-D77541858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C8A2B37-DAFF-547B-D328-0679CD1F0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764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oojumgroup.com/wp-content/uploads/2021/01/Tolerance-Phases-v11-1024x721.jpg">
            <a:extLst>
              <a:ext uri="{FF2B5EF4-FFF2-40B4-BE49-F238E27FC236}">
                <a16:creationId xmlns:a16="http://schemas.microsoft.com/office/drawing/2014/main" id="{DB3C6BAC-060A-419A-B574-718693281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758" y="1879703"/>
            <a:ext cx="7382484" cy="441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0CFA1D9-DF31-4B68-983E-A4594A36EF45}"/>
              </a:ext>
            </a:extLst>
          </p:cNvPr>
          <p:cNvSpPr/>
          <p:nvPr/>
        </p:nvSpPr>
        <p:spPr>
          <a:xfrm>
            <a:off x="1085861" y="869608"/>
            <a:ext cx="7617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+mj-lt"/>
              </a:rPr>
              <a:t>Neurobiology of Addiction</a:t>
            </a:r>
          </a:p>
        </p:txBody>
      </p:sp>
    </p:spTree>
    <p:extLst>
      <p:ext uri="{BB962C8B-B14F-4D97-AF65-F5344CB8AC3E}">
        <p14:creationId xmlns:p14="http://schemas.microsoft.com/office/powerpoint/2010/main" val="3509554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A5579-A2DF-4131-BE73-E65611431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5397"/>
            <a:ext cx="10058400" cy="1450757"/>
          </a:xfrm>
        </p:spPr>
        <p:txBody>
          <a:bodyPr/>
          <a:lstStyle/>
          <a:p>
            <a:r>
              <a:rPr lang="en-US" dirty="0"/>
              <a:t>Neurobiology of Addiction</a:t>
            </a:r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4AC3018E-2AA7-4C3E-86BB-252D07BD0F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32481" y="2222059"/>
            <a:ext cx="4527038" cy="3089787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3AFFCA4-BC0B-4B09-B884-1AAB65A95CD4}"/>
              </a:ext>
            </a:extLst>
          </p:cNvPr>
          <p:cNvSpPr/>
          <p:nvPr/>
        </p:nvSpPr>
        <p:spPr>
          <a:xfrm>
            <a:off x="2632354" y="6488668"/>
            <a:ext cx="5484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474747"/>
                </a:solidFill>
                <a:latin typeface="Open Sans"/>
              </a:rPr>
              <a:t>The Journal of Neuroscience, 21(23):9414-9418. 2001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44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3F4A8-4BD9-4E90-9CEE-5EAC87444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Neurobiology of Addiction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24570B-C1DA-400E-9579-C3DEB6EC5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A17855-7AF1-4ED0-89A3-76FB16481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B967E43-35AE-49F5-80DF-34AAFBEB49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12/13/2024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B1ECF84-74E9-418A-8D3F-BD0355ADF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4338" y="2543175"/>
            <a:ext cx="634365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8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21891-4BE7-4CB4-AEBC-38A5D1F94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Neuronal Adaption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745BA6-4BC3-45C6-A4AD-2A812837E7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218" y="2129465"/>
            <a:ext cx="5228418" cy="4125119"/>
          </a:xfrm>
        </p:spPr>
      </p:pic>
      <p:graphicFrame>
        <p:nvGraphicFramePr>
          <p:cNvPr id="3" name="Diagram 2"/>
          <p:cNvGraphicFramePr/>
          <p:nvPr/>
        </p:nvGraphicFramePr>
        <p:xfrm>
          <a:off x="5803107" y="1872366"/>
          <a:ext cx="6528279" cy="4382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6929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6E14-AC37-4AD2-9F8A-B1C692CED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Neurobiology of Addiction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D467DBE-F3AA-48DF-8539-40C9482F42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5246" y="2087210"/>
            <a:ext cx="5722467" cy="40227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64C6DA-008E-44CB-B2E3-89D2D8212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70AC9B-FCF9-40BC-A67C-15447D202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5D25D17-6D6E-4347-A457-EF619D7878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12/13/2024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562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550BE-5E15-3C8B-BDE6-D16ACF354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Alcohol Use Disorder Case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D8C1D77-AD14-A9DD-6E56-FE736E4764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76979" y="1737360"/>
            <a:ext cx="5638042" cy="386478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D1BF77-CA06-9755-A311-BD7E42401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7A2FCB0-0189-8928-E594-7FA88FA546B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12/13/2024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4F23A6-BB21-6611-4D98-52AEAFB63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15872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0F4C76"/>
      </a:accent1>
      <a:accent2>
        <a:srgbClr val="0F4C76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17521</TotalTime>
  <Words>2090</Words>
  <Application>Microsoft Office PowerPoint</Application>
  <PresentationFormat>Widescreen</PresentationFormat>
  <Paragraphs>340</Paragraphs>
  <Slides>39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Bahnschrift SemiBold Condensed</vt:lpstr>
      <vt:lpstr>BlinkMacSystemFont</vt:lpstr>
      <vt:lpstr>Calibri</vt:lpstr>
      <vt:lpstr>Calibri Light</vt:lpstr>
      <vt:lpstr>Helvetica</vt:lpstr>
      <vt:lpstr>Open Sans</vt:lpstr>
      <vt:lpstr>Wingdings</vt:lpstr>
      <vt:lpstr>Retrospect</vt:lpstr>
      <vt:lpstr>Indian Health Service Post Acute Withdrawal Syndrome</vt:lpstr>
      <vt:lpstr>Disclosures </vt:lpstr>
      <vt:lpstr>Objectives</vt:lpstr>
      <vt:lpstr>PowerPoint Presentation</vt:lpstr>
      <vt:lpstr>Neurobiology of Addiction</vt:lpstr>
      <vt:lpstr>Neurobiology of Addiction</vt:lpstr>
      <vt:lpstr>Neuronal Adaption</vt:lpstr>
      <vt:lpstr>Neurobiology of Addiction</vt:lpstr>
      <vt:lpstr> Alcohol Use Disorder Case</vt:lpstr>
      <vt:lpstr> Alcohol Use Disorder Case</vt:lpstr>
      <vt:lpstr>Questions </vt:lpstr>
      <vt:lpstr>Withdrawal </vt:lpstr>
      <vt:lpstr>Acute Withdrawal</vt:lpstr>
      <vt:lpstr>Educational Outreach Program </vt:lpstr>
      <vt:lpstr>Educational Outreach Program </vt:lpstr>
      <vt:lpstr>Educational Outreach Program </vt:lpstr>
      <vt:lpstr>Educational Outreach Program </vt:lpstr>
      <vt:lpstr>Educational Outreach Program </vt:lpstr>
      <vt:lpstr>Educational Outreach Program </vt:lpstr>
      <vt:lpstr>Post Acute Withdrawal Syndrome (PAWS)</vt:lpstr>
      <vt:lpstr>Risk Factors for PAWS</vt:lpstr>
      <vt:lpstr>Acute Withdrawal vs PAWS</vt:lpstr>
      <vt:lpstr>Common Drugs with PAWS</vt:lpstr>
      <vt:lpstr>General Themes in PAWS Literature</vt:lpstr>
      <vt:lpstr>Alcohol </vt:lpstr>
      <vt:lpstr>Study Information</vt:lpstr>
      <vt:lpstr>Alcohol </vt:lpstr>
      <vt:lpstr>Benzodiazepines </vt:lpstr>
      <vt:lpstr>BIND—Adverse Life Consequences</vt:lpstr>
      <vt:lpstr>Antidepressants </vt:lpstr>
      <vt:lpstr>Opioids </vt:lpstr>
      <vt:lpstr>Antipsychotics </vt:lpstr>
      <vt:lpstr>Example Patient Cases</vt:lpstr>
      <vt:lpstr> Alcohol Use Disorder Case</vt:lpstr>
      <vt:lpstr>Questions </vt:lpstr>
      <vt:lpstr>Opioid Use Disorder Case</vt:lpstr>
      <vt:lpstr>Questions </vt:lpstr>
      <vt:lpstr>Summary</vt:lpstr>
      <vt:lpstr>Closeout</vt:lpstr>
    </vt:vector>
  </TitlesOfParts>
  <Company>Indian Health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Indian Health Service Briefing</dc:title>
  <dc:creator>Eisenman, Theresa (IHS/HQ)</dc:creator>
  <cp:lastModifiedBy>Grund, Teresa (IHS/BEM/RDL)</cp:lastModifiedBy>
  <cp:revision>224</cp:revision>
  <cp:lastPrinted>2016-03-30T21:52:09Z</cp:lastPrinted>
  <dcterms:created xsi:type="dcterms:W3CDTF">2016-03-11T19:03:08Z</dcterms:created>
  <dcterms:modified xsi:type="dcterms:W3CDTF">2024-12-13T14:21:03Z</dcterms:modified>
</cp:coreProperties>
</file>